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597" r:id="rId6"/>
    <p:sldId id="594" r:id="rId7"/>
    <p:sldId id="540" r:id="rId8"/>
    <p:sldId id="535" r:id="rId9"/>
    <p:sldId id="510" r:id="rId10"/>
    <p:sldId id="511" r:id="rId11"/>
    <p:sldId id="512" r:id="rId12"/>
    <p:sldId id="616" r:id="rId13"/>
    <p:sldId id="481" r:id="rId14"/>
    <p:sldId id="547" r:id="rId15"/>
    <p:sldId id="548" r:id="rId16"/>
    <p:sldId id="549" r:id="rId17"/>
    <p:sldId id="550" r:id="rId18"/>
    <p:sldId id="553" r:id="rId19"/>
    <p:sldId id="554" r:id="rId20"/>
    <p:sldId id="555" r:id="rId21"/>
    <p:sldId id="556" r:id="rId22"/>
    <p:sldId id="557" r:id="rId23"/>
    <p:sldId id="558" r:id="rId24"/>
    <p:sldId id="559" r:id="rId25"/>
    <p:sldId id="563" r:id="rId26"/>
    <p:sldId id="536" r:id="rId27"/>
    <p:sldId id="564" r:id="rId28"/>
    <p:sldId id="565" r:id="rId29"/>
    <p:sldId id="566" r:id="rId30"/>
    <p:sldId id="590" r:id="rId31"/>
    <p:sldId id="569" r:id="rId32"/>
    <p:sldId id="570" r:id="rId33"/>
    <p:sldId id="571" r:id="rId34"/>
    <p:sldId id="577" r:id="rId35"/>
    <p:sldId id="573" r:id="rId36"/>
    <p:sldId id="574" r:id="rId37"/>
    <p:sldId id="575" r:id="rId38"/>
    <p:sldId id="576" r:id="rId39"/>
    <p:sldId id="305" r:id="rId40"/>
    <p:sldId id="398" r:id="rId41"/>
    <p:sldId id="524" r:id="rId42"/>
    <p:sldId id="546" r:id="rId43"/>
    <p:sldId id="617" r:id="rId44"/>
    <p:sldId id="606" r:id="rId45"/>
    <p:sldId id="601" r:id="rId46"/>
    <p:sldId id="602" r:id="rId47"/>
    <p:sldId id="526" r:id="rId48"/>
    <p:sldId id="527" r:id="rId49"/>
    <p:sldId id="578" r:id="rId50"/>
    <p:sldId id="591" r:id="rId51"/>
    <p:sldId id="579" r:id="rId52"/>
    <p:sldId id="539" r:id="rId53"/>
    <p:sldId id="495" r:id="rId54"/>
    <p:sldId id="580" r:id="rId55"/>
    <p:sldId id="581" r:id="rId56"/>
    <p:sldId id="582" r:id="rId57"/>
    <p:sldId id="530" r:id="rId58"/>
    <p:sldId id="531" r:id="rId59"/>
    <p:sldId id="598" r:id="rId60"/>
    <p:sldId id="599" r:id="rId61"/>
    <p:sldId id="585" r:id="rId62"/>
    <p:sldId id="586" r:id="rId63"/>
    <p:sldId id="587" r:id="rId64"/>
    <p:sldId id="484" r:id="rId65"/>
    <p:sldId id="486" r:id="rId66"/>
    <p:sldId id="488" r:id="rId67"/>
    <p:sldId id="490" r:id="rId68"/>
    <p:sldId id="493" r:id="rId69"/>
    <p:sldId id="532" r:id="rId70"/>
    <p:sldId id="533" r:id="rId71"/>
    <p:sldId id="328" r:id="rId72"/>
    <p:sldId id="329" r:id="rId73"/>
    <p:sldId id="589" r:id="rId74"/>
    <p:sldId id="497" r:id="rId75"/>
    <p:sldId id="538" r:id="rId76"/>
    <p:sldId id="280" r:id="rId77"/>
    <p:sldId id="478" r:id="rId78"/>
    <p:sldId id="498" r:id="rId79"/>
    <p:sldId id="542" r:id="rId80"/>
    <p:sldId id="446"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év. ling" initials="Rév. ling" lastIdx="29" clrIdx="0"/>
  <p:cmAuthor id="1" name="les38" initials="SarLef" lastIdx="2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99"/>
    <a:srgbClr val="006600"/>
    <a:srgbClr val="993300"/>
    <a:srgbClr val="800000"/>
    <a:srgbClr val="FF99CC"/>
    <a:srgbClr val="00CC00"/>
    <a:srgbClr val="00FF99"/>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8" autoAdjust="0"/>
    <p:restoredTop sz="95213" autoAdjust="0"/>
  </p:normalViewPr>
  <p:slideViewPr>
    <p:cSldViewPr>
      <p:cViewPr>
        <p:scale>
          <a:sx n="50" d="100"/>
          <a:sy n="50" d="100"/>
        </p:scale>
        <p:origin x="-1328" y="-2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3" d="100"/>
          <a:sy n="83" d="100"/>
        </p:scale>
        <p:origin x="-3156"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Leslie\Documents\a%20TBSAFETY\a%202011%20New%20Projects\a%20FMP\Module%203%20-%20Driver%20Ed\Mod%203%20Data%20&amp;%20Figure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CA"/>
  <c:clrMapOvr bg1="lt1" tx1="dk1" bg2="lt2" tx2="dk2" accent1="accent1" accent2="accent2" accent3="accent3" accent4="accent4" accent5="accent5" accent6="accent6" hlink="hlink" folHlink="folHlink"/>
  <c:chart>
    <c:plotArea>
      <c:layout/>
      <c:barChart>
        <c:barDir val="col"/>
        <c:grouping val="stacked"/>
        <c:ser>
          <c:idx val="0"/>
          <c:order val="0"/>
          <c:dLbls>
            <c:dLbl>
              <c:idx val="0"/>
              <c:layout>
                <c:manualLayout>
                  <c:x val="0"/>
                  <c:y val="-2.4875621890547272E-3"/>
                </c:manualLayout>
              </c:layout>
              <c:tx>
                <c:rich>
                  <a:bodyPr/>
                  <a:lstStyle/>
                  <a:p>
                    <a:r>
                      <a:rPr lang="en-US" dirty="0" smtClean="0"/>
                      <a:t>86 % </a:t>
                    </a:r>
                    <a:endParaRPr lang="en-US" dirty="0"/>
                  </a:p>
                </c:rich>
              </c:tx>
              <c:dLblPos val="ctr"/>
              <c:showVal val="1"/>
            </c:dLbl>
            <c:dLbl>
              <c:idx val="1"/>
              <c:layout/>
              <c:tx>
                <c:rich>
                  <a:bodyPr/>
                  <a:lstStyle/>
                  <a:p>
                    <a:r>
                      <a:rPr lang="en-US" smtClean="0"/>
                      <a:t>46 %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dLbls>
            <c:dLbl>
              <c:idx val="0"/>
              <c:layout>
                <c:manualLayout>
                  <c:x val="9.6153846153846749E-3"/>
                  <c:y val="-2.4875621890547493E-3"/>
                </c:manualLayout>
              </c:layout>
              <c:tx>
                <c:rich>
                  <a:bodyPr/>
                  <a:lstStyle/>
                  <a:p>
                    <a:r>
                      <a:rPr lang="en-US" dirty="0" smtClean="0"/>
                      <a:t>14 %</a:t>
                    </a:r>
                    <a:endParaRPr lang="en-US" dirty="0"/>
                  </a:p>
                </c:rich>
              </c:tx>
              <c:dLblPos val="ctr"/>
              <c:showVal val="1"/>
            </c:dLbl>
            <c:dLbl>
              <c:idx val="1"/>
              <c:layout/>
              <c:tx>
                <c:rich>
                  <a:bodyPr/>
                  <a:lstStyle/>
                  <a:p>
                    <a:r>
                      <a:rPr lang="en-US" smtClean="0"/>
                      <a:t>54 %</a:t>
                    </a:r>
                    <a:endParaRPr lang="en-US"/>
                  </a:p>
                </c:rich>
              </c:tx>
              <c:dLblPos val="ctr"/>
              <c:showVal val="1"/>
            </c:dLbl>
            <c:txPr>
              <a:bodyPr/>
              <a:lstStyle/>
              <a:p>
                <a:pPr>
                  <a:defRPr sz="2400" b="1"/>
                </a:pPr>
                <a:endParaRPr lang="fr-FR"/>
              </a:p>
            </c:txPr>
            <c:dLblPos val="ctr"/>
            <c:showVal val="1"/>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Val val="1"/>
        </c:dLbls>
        <c:overlap val="100"/>
        <c:axId val="75361280"/>
        <c:axId val="81581184"/>
      </c:barChart>
      <c:catAx>
        <c:axId val="75361280"/>
        <c:scaling>
          <c:orientation val="minMax"/>
        </c:scaling>
        <c:axPos val="b"/>
        <c:tickLblPos val="nextTo"/>
        <c:txPr>
          <a:bodyPr/>
          <a:lstStyle/>
          <a:p>
            <a:pPr>
              <a:defRPr sz="2000" b="1"/>
            </a:pPr>
            <a:endParaRPr lang="fr-FR"/>
          </a:p>
        </c:txPr>
        <c:crossAx val="81581184"/>
        <c:crosses val="autoZero"/>
        <c:auto val="1"/>
        <c:lblAlgn val="ctr"/>
        <c:lblOffset val="100"/>
      </c:catAx>
      <c:valAx>
        <c:axId val="81581184"/>
        <c:scaling>
          <c:orientation val="minMax"/>
        </c:scaling>
        <c:delete val="1"/>
        <c:axPos val="l"/>
        <c:numFmt formatCode="0%" sourceLinked="1"/>
        <c:tickLblPos val="none"/>
        <c:crossAx val="75361280"/>
        <c:crosses val="autoZero"/>
        <c:crossBetween val="between"/>
      </c:valAx>
    </c:plotArea>
    <c:plotVisOnly val="1"/>
    <c:dispBlanksAs val="gap"/>
  </c:chart>
  <c:externalData r:id="rId2"/>
  <c:userShapes r:id="rId3"/>
</c:chartSpace>
</file>

<file path=ppt/drawings/drawing1.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0.14677</cdr:y>
    </cdr:from>
    <cdr:to>
      <cdr:x>0.11539</cdr:x>
      <cdr:y>0.31095</cdr:y>
    </cdr:to>
    <cdr:sp macro="" textlink="">
      <cdr:nvSpPr>
        <cdr:cNvPr id="3" name="TextBox 2"/>
        <cdr:cNvSpPr txBox="1"/>
      </cdr:nvSpPr>
      <cdr:spPr>
        <a:xfrm xmlns:a="http://schemas.openxmlformats.org/drawingml/2006/main">
          <a:off x="0" y="749305"/>
          <a:ext cx="914443" cy="8381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200" b="1" dirty="0" smtClean="0"/>
            <a:t>High-Risk</a:t>
          </a:r>
        </a:p>
        <a:p xmlns:a="http://schemas.openxmlformats.org/drawingml/2006/main">
          <a:r>
            <a:rPr lang="en-US" sz="2200" b="1" dirty="0" smtClean="0"/>
            <a:t>Drivers</a:t>
          </a:r>
          <a:endParaRPr lang="en-US" sz="2200" b="1" dirty="0"/>
        </a:p>
      </cdr:txBody>
    </cdr:sp>
  </cdr:relSizeAnchor>
  <cdr:relSizeAnchor xmlns:cdr="http://schemas.openxmlformats.org/drawingml/2006/chartDrawing">
    <cdr:from>
      <cdr:x>0.00962</cdr:x>
      <cdr:y>0.12435</cdr:y>
    </cdr:from>
    <cdr:to>
      <cdr:x>0.15104</cdr:x>
      <cdr:y>0.32342</cdr:y>
    </cdr:to>
    <cdr:sp macro="" textlink="">
      <cdr:nvSpPr>
        <cdr:cNvPr id="5" name="TextBox 2"/>
        <cdr:cNvSpPr txBox="1"/>
      </cdr:nvSpPr>
      <cdr:spPr>
        <a:xfrm xmlns:a="http://schemas.openxmlformats.org/drawingml/2006/main">
          <a:off x="76200" y="634831"/>
          <a:ext cx="1120775" cy="1016338"/>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Conducteurs</a:t>
          </a:r>
          <a:r>
            <a:rPr lang="en-US" sz="1800" b="1" dirty="0" smtClean="0"/>
            <a:t> </a:t>
          </a:r>
          <a:br>
            <a:rPr lang="en-US" sz="1800" b="1" dirty="0" smtClean="0"/>
          </a:br>
          <a:r>
            <a:rPr lang="en-US" sz="1800" b="1" dirty="0" smtClean="0"/>
            <a:t>à </a:t>
          </a:r>
          <a:r>
            <a:rPr lang="en-US" sz="1800" b="1" dirty="0" err="1" smtClean="0"/>
            <a:t>risque</a:t>
          </a:r>
          <a:r>
            <a:rPr lang="en-US" sz="1800" b="1" dirty="0" smtClean="0"/>
            <a:t> </a:t>
          </a:r>
        </a:p>
        <a:p xmlns:a="http://schemas.openxmlformats.org/drawingml/2006/main">
          <a:pPr algn="ctr"/>
          <a:r>
            <a:rPr lang="en-US" sz="1800" b="1" dirty="0" err="1" smtClean="0"/>
            <a:t>élevé</a:t>
          </a:r>
          <a:endParaRPr lang="en-US" sz="1800" b="1" dirty="0"/>
        </a:p>
      </cdr:txBody>
    </cdr:sp>
  </cdr:relSizeAnchor>
  <cdr:relSizeAnchor xmlns:cdr="http://schemas.openxmlformats.org/drawingml/2006/chartDrawing">
    <cdr:from>
      <cdr:x>0.04808</cdr:x>
      <cdr:y>0.55224</cdr:y>
    </cdr:from>
    <cdr:to>
      <cdr:x>0.11403</cdr:x>
      <cdr:y>0.66399</cdr:y>
    </cdr:to>
    <cdr:sp macro="" textlink="">
      <cdr:nvSpPr>
        <cdr:cNvPr id="6" name="TextBox 1"/>
        <cdr:cNvSpPr txBox="1"/>
      </cdr:nvSpPr>
      <cdr:spPr>
        <a:xfrm xmlns:a="http://schemas.openxmlformats.org/drawingml/2006/main">
          <a:off x="381000" y="2819400"/>
          <a:ext cx="522654" cy="57052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err="1" smtClean="0"/>
            <a:t>Tous</a:t>
          </a:r>
          <a:r>
            <a:rPr lang="en-US" sz="1800" b="1" dirty="0" smtClean="0"/>
            <a:t> les </a:t>
          </a:r>
          <a:br>
            <a:rPr lang="en-US" sz="1800" b="1" dirty="0" smtClean="0"/>
          </a:br>
          <a:r>
            <a:rPr lang="en-US" sz="1800" b="1" dirty="0" err="1" smtClean="0"/>
            <a:t>autres</a:t>
          </a:r>
          <a:r>
            <a:rPr lang="en-US" sz="1800" b="1" dirty="0" smtClean="0"/>
            <a:t> </a:t>
          </a:r>
          <a:br>
            <a:rPr lang="en-US" sz="1800" b="1" dirty="0" smtClean="0"/>
          </a:br>
          <a:r>
            <a:rPr lang="en-US" sz="1800" b="1" dirty="0" err="1" smtClean="0"/>
            <a:t>conducteurs</a:t>
          </a:r>
          <a:endParaRPr lang="en-US" sz="1800" b="1" dirty="0"/>
        </a:p>
      </cdr:txBody>
    </cdr:sp>
  </cdr:relSizeAnchor>
  <cdr:relSizeAnchor xmlns:cdr="http://schemas.openxmlformats.org/drawingml/2006/chartDrawing">
    <cdr:from>
      <cdr:x>0.16346</cdr:x>
      <cdr:y>0.89552</cdr:y>
    </cdr:from>
    <cdr:to>
      <cdr:x>0.40385</cdr:x>
      <cdr:y>1</cdr:y>
    </cdr:to>
    <cdr:sp macro="" textlink="">
      <cdr:nvSpPr>
        <cdr:cNvPr id="7" name="TextBox 6"/>
        <cdr:cNvSpPr txBox="1"/>
      </cdr:nvSpPr>
      <cdr:spPr>
        <a:xfrm xmlns:a="http://schemas.openxmlformats.org/drawingml/2006/main">
          <a:off x="1295388" y="4572000"/>
          <a:ext cx="1905042" cy="5334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CA" sz="1800" b="1" dirty="0" err="1"/>
            <a:t>Conducteurs</a:t>
          </a:r>
          <a:r>
            <a:rPr lang="en-CA" sz="1800" b="1" dirty="0"/>
            <a:t> </a:t>
          </a:r>
          <a:endParaRPr lang="en-US" sz="1800" b="1" dirty="0"/>
        </a:p>
      </cdr:txBody>
    </cdr:sp>
  </cdr:relSizeAnchor>
  <cdr:relSizeAnchor xmlns:cdr="http://schemas.openxmlformats.org/drawingml/2006/chartDrawing">
    <cdr:from>
      <cdr:x>0.61538</cdr:x>
      <cdr:y>0.89552</cdr:y>
    </cdr:from>
    <cdr:to>
      <cdr:x>0.99038</cdr:x>
      <cdr:y>1</cdr:y>
    </cdr:to>
    <cdr:sp macro="" textlink="">
      <cdr:nvSpPr>
        <cdr:cNvPr id="10" name="TextBox 1"/>
        <cdr:cNvSpPr txBox="1"/>
      </cdr:nvSpPr>
      <cdr:spPr>
        <a:xfrm xmlns:a="http://schemas.openxmlformats.org/drawingml/2006/main">
          <a:off x="4876763" y="4572001"/>
          <a:ext cx="2971800" cy="5333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800" b="1" dirty="0" err="1"/>
            <a:t>P</a:t>
          </a:r>
          <a:r>
            <a:rPr lang="en-CA" sz="1800" b="1" dirty="0" err="1" smtClean="0"/>
            <a:t>ériodes</a:t>
          </a:r>
          <a:r>
            <a:rPr lang="en-CA" sz="1800" b="1" dirty="0" smtClean="0"/>
            <a:t> </a:t>
          </a:r>
          <a:r>
            <a:rPr lang="en-CA" sz="1800" b="1" dirty="0"/>
            <a:t>de</a:t>
          </a:r>
          <a:r>
            <a:rPr lang="en-CA" sz="1800" b="1" dirty="0">
              <a:solidFill>
                <a:schemeClr val="tx1"/>
              </a:solidFill>
            </a:rPr>
            <a:t> </a:t>
          </a:r>
          <a:r>
            <a:rPr lang="en-CA" sz="1800" b="1" dirty="0" smtClean="0">
              <a:solidFill>
                <a:schemeClr val="tx1"/>
              </a:solidFill>
            </a:rPr>
            <a:t>somnolence </a:t>
          </a:r>
          <a:endParaRPr lang="en-US" sz="1800" b="1"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6/18/2013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‹N°›</a:t>
            </a:fld>
            <a:endParaRPr lang="en-US" dirty="0"/>
          </a:p>
        </p:txBody>
      </p:sp>
    </p:spTree>
    <p:extLst>
      <p:ext uri="{BB962C8B-B14F-4D97-AF65-F5344CB8AC3E}">
        <p14:creationId xmlns:p14="http://schemas.microsoft.com/office/powerpoint/2010/main" xmlns="" val="34437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6/18/2013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‹N°›</a:t>
            </a:fld>
            <a:endParaRPr lang="en-US" dirty="0"/>
          </a:p>
        </p:txBody>
      </p:sp>
    </p:spTree>
    <p:extLst>
      <p:ext uri="{BB962C8B-B14F-4D97-AF65-F5344CB8AC3E}">
        <p14:creationId xmlns:p14="http://schemas.microsoft.com/office/powerpoint/2010/main" xmlns="" val="335499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fr-CA" sz="1200" kern="1200" dirty="0" smtClean="0">
                <a:effectLst/>
                <a:latin typeface="+mn-lt"/>
                <a:ea typeface="+mn-ea"/>
                <a:cs typeface="+mn-cs"/>
              </a:rPr>
              <a:t>« </a:t>
            </a:r>
            <a:r>
              <a:rPr lang="fr-CA" sz="1200" kern="1200" dirty="0" smtClean="0">
                <a:solidFill>
                  <a:schemeClr val="tx1"/>
                </a:solidFill>
                <a:effectLst/>
                <a:latin typeface="+mn-lt"/>
                <a:ea typeface="+mn-ea"/>
                <a:cs typeface="+mn-cs"/>
              </a:rPr>
              <a:t>Voici le module 4, “Formation de la famille des conducteurs”, du Programme nord-américain de gestion de la fatigue. La gestion de la fatigue est cruciale pour la sécurité et la santé à long terme des conducteurs de véhicules lourds et d’autobus. La famille des conducteurs y joue un rôle déterminant. » </a:t>
            </a:r>
            <a:endParaRPr lang="en-US" b="1" dirty="0" smtClean="0"/>
          </a:p>
          <a:p>
            <a:pPr defTabSz="881063" eaLnBrk="1" hangingPunct="1">
              <a:spcBef>
                <a:spcPct val="0"/>
              </a:spcBef>
            </a:pPr>
            <a:r>
              <a:rPr lang="en-US" dirty="0" smtClean="0"/>
              <a:t>_______</a:t>
            </a:r>
          </a:p>
          <a:p>
            <a:pPr defTabSz="881063" eaLnBrk="1" hangingPunct="1">
              <a:spcBef>
                <a:spcPct val="0"/>
              </a:spcBef>
            </a:pPr>
            <a:r>
              <a:rPr lang="fr-CA" sz="1200" kern="1200" dirty="0" smtClean="0">
                <a:solidFill>
                  <a:schemeClr val="tx1"/>
                </a:solidFill>
                <a:effectLst/>
                <a:latin typeface="+mn-lt"/>
                <a:ea typeface="+mn-ea"/>
                <a:cs typeface="+mn-cs"/>
              </a:rPr>
              <a:t>Note au formateur : Le module 4, « Formation de la famille des conducteurs », est presque entièrement un sous-ensemble du module 3, « Formation des conducteurs »; les sujets concernant la vie de famille du conducteur y sont donc repris, quoique parfois en termes plus simples. Le thème de la gestion de la fatigue sur la route n’est </a:t>
            </a:r>
            <a:r>
              <a:rPr lang="fr-CA" sz="1200" i="1" kern="1200" dirty="0" smtClean="0">
                <a:solidFill>
                  <a:schemeClr val="tx1"/>
                </a:solidFill>
                <a:effectLst/>
                <a:latin typeface="+mn-lt"/>
                <a:ea typeface="+mn-ea"/>
                <a:cs typeface="+mn-cs"/>
              </a:rPr>
              <a:t>pas </a:t>
            </a:r>
            <a:r>
              <a:rPr lang="fr-CA" sz="1200" kern="1200" dirty="0" smtClean="0">
                <a:solidFill>
                  <a:schemeClr val="tx1"/>
                </a:solidFill>
                <a:effectLst/>
                <a:latin typeface="+mn-lt"/>
                <a:ea typeface="+mn-ea"/>
                <a:cs typeface="+mn-cs"/>
              </a:rPr>
              <a:t>traité dans ce module.</a:t>
            </a:r>
            <a:endParaRPr lang="en-US"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 et un sommeil réparateur commence chez soi. </a:t>
            </a:r>
            <a:r>
              <a:rPr lang="fr-CA" sz="1200" i="1" kern="1200" dirty="0" smtClean="0">
                <a:solidFill>
                  <a:schemeClr val="tx1"/>
                </a:solidFill>
                <a:effectLst/>
                <a:latin typeface="+mn-lt"/>
                <a:ea typeface="+mn-ea"/>
                <a:cs typeface="+mn-cs"/>
              </a:rPr>
              <a:t>Le bonheur à la maison </a:t>
            </a:r>
            <a:r>
              <a:rPr lang="fr-CA" sz="1200" i="0" kern="1200" dirty="0" smtClean="0">
                <a:solidFill>
                  <a:schemeClr val="tx1"/>
                </a:solidFill>
                <a:effectLst/>
                <a:latin typeface="+mn-lt"/>
                <a:ea typeface="+mn-ea"/>
                <a:cs typeface="+mn-cs"/>
              </a:rPr>
              <a:t>est</a:t>
            </a:r>
            <a:r>
              <a:rPr lang="fr-CA" sz="1200" i="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à la base de la santé, du bien-être et de la capacité de conduire. La santé et le bien-être du </a:t>
            </a:r>
            <a:r>
              <a:rPr lang="fr-CA" sz="1200" i="1" kern="1200" dirty="0" smtClean="0">
                <a:solidFill>
                  <a:schemeClr val="tx1"/>
                </a:solidFill>
                <a:effectLst/>
                <a:latin typeface="+mn-lt"/>
                <a:ea typeface="+mn-ea"/>
                <a:cs typeface="+mn-cs"/>
              </a:rPr>
              <a:t>conducteur</a:t>
            </a:r>
            <a:r>
              <a:rPr lang="fr-CA" sz="1200" kern="1200" dirty="0" smtClean="0">
                <a:solidFill>
                  <a:schemeClr val="tx1"/>
                </a:solidFill>
                <a:effectLst/>
                <a:latin typeface="+mn-lt"/>
                <a:ea typeface="+mn-ea"/>
                <a:cs typeface="+mn-cs"/>
              </a:rPr>
              <a:t> vont de pair avec la santé et le bien-être de la </a:t>
            </a:r>
            <a:r>
              <a:rPr lang="fr-CA" sz="1200" i="1" kern="1200" dirty="0" smtClean="0">
                <a:solidFill>
                  <a:schemeClr val="tx1"/>
                </a:solidFill>
                <a:effectLst/>
                <a:latin typeface="+mn-lt"/>
                <a:ea typeface="+mn-ea"/>
                <a:cs typeface="+mn-cs"/>
              </a:rPr>
              <a:t>famille. Toutefois</a:t>
            </a:r>
            <a:r>
              <a:rPr lang="fr-CA" sz="1200" kern="1200" dirty="0" smtClean="0">
                <a:solidFill>
                  <a:schemeClr val="tx1"/>
                </a:solidFill>
                <a:effectLst/>
                <a:latin typeface="+mn-lt"/>
                <a:ea typeface="+mn-ea"/>
                <a:cs typeface="+mn-cs"/>
              </a:rPr>
              <a:t>, les exigences en matière de santé et de bien-être diffèrent d’une famille à l’autre et peuvent ainsi affecter différemment la santé et le bien-être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comportements liés à la santé, qu’ils soient bons ou mauvais, tendent à se communiquer dans les familles. Ce module vise, entre autres, à ce que les couples et les familles attachent de l’importance à la santé et améliorent leurs comportements à cet égard.</a:t>
            </a:r>
            <a:endParaRPr lang="en-US" b="1" dirty="0" smtClean="0">
              <a:solidFill>
                <a:srgbClr val="002060"/>
              </a:solidFill>
            </a:endParaRPr>
          </a:p>
          <a:p>
            <a:pPr eaLnBrk="1" hangingPunct="1">
              <a:spcBef>
                <a:spcPct val="0"/>
              </a:spcBef>
            </a:pPr>
            <a:endParaRPr lang="en-US" dirty="0" smtClean="0">
              <a:solidFill>
                <a:srgbClr val="002060"/>
              </a:solidFill>
            </a:endParaRPr>
          </a:p>
          <a:p>
            <a:pPr eaLnBrk="1" hangingPunct="1">
              <a:spcBef>
                <a:spcPct val="0"/>
              </a:spcBef>
            </a:pPr>
            <a:endParaRPr lang="en-US" dirty="0" smtClean="0">
              <a:solidFill>
                <a:srgbClr val="C00000"/>
              </a:solidFill>
            </a:endParaRPr>
          </a:p>
          <a:p>
            <a:pPr eaLnBrk="1" hangingPunct="1">
              <a:spcBef>
                <a:spcPct val="0"/>
              </a:spcBef>
            </a:pPr>
            <a:endParaRPr lang="en-US" dirty="0" smtClean="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fatigue entraîne une diminution de la vigilance, une diminution de l’attention à ce qui nous entoure, une baisse de motivation, de l’irritabilité, une altération du jugement et la somnolence. La fatigue au volant n’est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la même que la fatigue musculaire. La fatigue </a:t>
            </a:r>
            <a:r>
              <a:rPr lang="fr-CA" sz="1200" i="1" kern="1200" dirty="0" smtClean="0">
                <a:solidFill>
                  <a:schemeClr val="tx1"/>
                </a:solidFill>
                <a:effectLst/>
                <a:latin typeface="+mn-lt"/>
                <a:ea typeface="+mn-ea"/>
                <a:cs typeface="+mn-cs"/>
              </a:rPr>
              <a:t>physique</a:t>
            </a:r>
            <a:r>
              <a:rPr lang="fr-CA" sz="1200" kern="1200" dirty="0" smtClean="0">
                <a:solidFill>
                  <a:schemeClr val="tx1"/>
                </a:solidFill>
                <a:effectLst/>
                <a:latin typeface="+mn-lt"/>
                <a:ea typeface="+mn-ea"/>
                <a:cs typeface="+mn-cs"/>
              </a:rPr>
              <a:t> après un travail manuel ou un exercice ne nuit généralement pas à la conduite.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Définir la fatigue avec précision est difficile compte tenu de ses nombreux et divers symptômes et causes. Néanmoins, les traits prédominants sont : un manque de vigilance, une sensation de somnolence et le risque de s’endormir au volant. Le terme vigilance renvoie parfois à l’attention à l’environnement (concentration). </a:t>
            </a:r>
            <a:endParaRPr lang="en-US" sz="1200" kern="1200" dirty="0">
              <a:solidFill>
                <a:schemeClr val="tx1"/>
              </a:solidFill>
              <a:effectLst/>
              <a:latin typeface="+mn-lt"/>
              <a:ea typeface="+mn-ea"/>
              <a:cs typeface="+mn-cs"/>
            </a:endParaRPr>
          </a:p>
        </p:txBody>
      </p:sp>
      <p:sp>
        <p:nvSpPr>
          <p:cNvPr id="501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032B43-EA34-4B3E-A269-E3B5CB3FE191}" type="slidenum">
              <a:rPr lang="en-US" smtClean="0"/>
              <a:pPr fontAlgn="base">
                <a:spcBef>
                  <a:spcPct val="0"/>
                </a:spcBef>
                <a:spcAft>
                  <a:spcPct val="0"/>
                </a:spcAft>
                <a:defRPr/>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existe deux catégories générales de fatigue. La fatigue </a:t>
            </a:r>
            <a:r>
              <a:rPr lang="fr-CA" sz="1200" i="1" kern="1200" dirty="0" smtClean="0">
                <a:solidFill>
                  <a:schemeClr val="tx1"/>
                </a:solidFill>
                <a:effectLst/>
                <a:latin typeface="+mn-lt"/>
                <a:ea typeface="+mn-ea"/>
                <a:cs typeface="+mn-cs"/>
              </a:rPr>
              <a:t>aiguë</a:t>
            </a:r>
            <a:r>
              <a:rPr lang="fr-CA" sz="1200" kern="1200" dirty="0" smtClean="0">
                <a:solidFill>
                  <a:schemeClr val="tx1"/>
                </a:solidFill>
                <a:effectLst/>
                <a:latin typeface="+mn-lt"/>
                <a:ea typeface="+mn-ea"/>
                <a:cs typeface="+mn-cs"/>
              </a:rPr>
              <a:t> ou à court terme est ce que nous ressentons chaque jour. Elle est réduite ou éliminée par une nuit de sommeil ou une sieste. La caféine et le repos (sans sommeil) réduisent la fatigue légère. La fatigue </a:t>
            </a:r>
            <a:r>
              <a:rPr lang="fr-CA" sz="1200" i="1" kern="1200" dirty="0" smtClean="0">
                <a:solidFill>
                  <a:schemeClr val="tx1"/>
                </a:solidFill>
                <a:effectLst/>
                <a:latin typeface="+mn-lt"/>
                <a:ea typeface="+mn-ea"/>
                <a:cs typeface="+mn-cs"/>
              </a:rPr>
              <a:t>chronique</a:t>
            </a:r>
            <a:r>
              <a:rPr lang="fr-CA" sz="1200" kern="1200" dirty="0" smtClean="0">
                <a:solidFill>
                  <a:schemeClr val="tx1"/>
                </a:solidFill>
                <a:effectLst/>
                <a:latin typeface="+mn-lt"/>
                <a:ea typeface="+mn-ea"/>
                <a:cs typeface="+mn-cs"/>
              </a:rPr>
              <a:t> ou à long terme affecte un grand nombre de conducteurs et d’autres travailleurs. Elle est causée par un sommeil insuffisant (appelé </a:t>
            </a:r>
            <a:r>
              <a:rPr lang="fr-CA" sz="1200" i="1" kern="1200" dirty="0" smtClean="0">
                <a:solidFill>
                  <a:schemeClr val="tx1"/>
                </a:solidFill>
                <a:effectLst/>
                <a:latin typeface="+mn-lt"/>
                <a:ea typeface="+mn-ea"/>
                <a:cs typeface="+mn-cs"/>
              </a:rPr>
              <a:t>privation de sommeil</a:t>
            </a:r>
            <a:r>
              <a:rPr lang="fr-CA" sz="1200" kern="1200" dirty="0" smtClean="0">
                <a:solidFill>
                  <a:schemeClr val="tx1"/>
                </a:solidFill>
                <a:effectLst/>
                <a:latin typeface="+mn-lt"/>
                <a:ea typeface="+mn-ea"/>
                <a:cs typeface="+mn-cs"/>
              </a:rPr>
              <a:t>) sur une longue période. Quelques bonnes et longues nuits de sommeil profond sont nécessaires pour récupérer et rembourser ainsi la dette de sommeil accumulée. Souvent, il est nécessaire de modifier son mode de vie. »</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gestion de la fatigue implique de traiter la fatigue aiguë (à court terme ou fatigue quotidienne) et de réduire la fatigue chronique (à long terme). Lorsque les conducteurs et les familles traitent leur fatigue aiguë quotidienne, ils n’éprouvent pas de fatigue chronique. </a:t>
            </a:r>
          </a:p>
          <a:p>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En matière de fatigue chronique, soulignons ici le rôle important joué par un manque de sommeil. D’autres facteurs de stress psychologique peuvent entrer en jeu, notamment le style de vie, les conditions de travail, les relations interpersonnelles et la stabilité financière du conducteur. Une personne atteinte de fatigue chronique devra éliminer ou réduire ses facteurs de stress dans sa recherche d’un sommeil réparateur. </a:t>
            </a:r>
            <a:endParaRPr lang="en-US" sz="1100" kern="1200" dirty="0">
              <a:solidFill>
                <a:schemeClr val="tx1"/>
              </a:solidFill>
              <a:effectLst/>
              <a:latin typeface="+mn-lt"/>
              <a:ea typeface="+mn-ea"/>
              <a:cs typeface="+mn-cs"/>
            </a:endParaRP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827D7-58B9-443C-AAFE-4824FBDF8D04}"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la fatigue soit aiguë ou chronique, on observe certains signes et symptômes communs, notamment la somnolence, le manque de vigilance et d’attention, des pensées qui s’égarent, de mauvais réflexes et des réactions </a:t>
            </a:r>
            <a:r>
              <a:rPr lang="fr-CA" sz="1200" kern="1200" smtClean="0">
                <a:solidFill>
                  <a:schemeClr val="tx1"/>
                </a:solidFill>
                <a:effectLst/>
                <a:latin typeface="+mn-lt"/>
                <a:ea typeface="+mn-ea"/>
                <a:cs typeface="+mn-cs"/>
              </a:rPr>
              <a:t>plus lentes, </a:t>
            </a:r>
            <a:r>
              <a:rPr lang="fr-CA" sz="1200" kern="1200" dirty="0" smtClean="0">
                <a:solidFill>
                  <a:schemeClr val="tx1"/>
                </a:solidFill>
                <a:effectLst/>
                <a:latin typeface="+mn-lt"/>
                <a:ea typeface="+mn-ea"/>
                <a:cs typeface="+mn-cs"/>
              </a:rPr>
              <a:t>une altération du jugement et un manque de motivation.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et la suivante présentent de façon plus détaillée les signes et les symptômes objectifs de fatigue. Afin de mesurer son propre degré de fatigue, il faut s’appuyer sur ces signes et symptômes objectifs et non sur sa seule impression. En effet, les autoévaluations subjectives sont peu fiables.</a:t>
            </a:r>
            <a:endParaRPr lang="en-US" sz="1200" kern="1200" dirty="0" smtClean="0">
              <a:solidFill>
                <a:schemeClr val="tx1"/>
              </a:solidFill>
              <a:effectLst/>
              <a:latin typeface="+mn-lt"/>
              <a:ea typeface="+mn-ea"/>
              <a:cs typeface="+mn-cs"/>
            </a:endParaRPr>
          </a:p>
          <a:p>
            <a:pPr defTabSz="881063" eaLnBrk="1" hangingPunct="1">
              <a:spcBef>
                <a:spcPct val="0"/>
              </a:spcBef>
            </a:pPr>
            <a:endParaRPr lang="en-US" dirty="0" smtClean="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autres signes et symptômes englobent le manque de motivation, la dépression, les pertes de mémoire et les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Le </a:t>
            </a:r>
            <a:r>
              <a:rPr lang="fr-CA" sz="1200" kern="1200" dirty="0" err="1" smtClean="0">
                <a:solidFill>
                  <a:schemeClr val="tx1"/>
                </a:solidFill>
                <a:effectLst/>
                <a:latin typeface="+mn-lt"/>
                <a:ea typeface="+mn-ea"/>
                <a:cs typeface="+mn-cs"/>
              </a:rPr>
              <a:t>microsommeil</a:t>
            </a:r>
            <a:r>
              <a:rPr lang="fr-CA" sz="1200" kern="1200" dirty="0" smtClean="0">
                <a:solidFill>
                  <a:schemeClr val="tx1"/>
                </a:solidFill>
                <a:effectLst/>
                <a:latin typeface="+mn-lt"/>
                <a:ea typeface="+mn-ea"/>
                <a:cs typeface="+mn-cs"/>
              </a:rPr>
              <a:t> est une courte perte de conscience. Vous vous “assoupissez” pendant quelques secondes. Les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se prolongent, deviennent plus fréquents et plus dangereux avec l’augmentation de la fatigue. À noter cependant que la fatigue a peu d’effets sur les activités purement physiques, tels la marche ou le soulèvement d’objets.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Autres signes et symptômes de la fatigue. En classe, demandez aux participants s’ils ont connu des </a:t>
            </a:r>
            <a:r>
              <a:rPr lang="fr-CA" sz="1200" kern="1200" dirty="0" err="1" smtClean="0">
                <a:solidFill>
                  <a:schemeClr val="tx1"/>
                </a:solidFill>
                <a:effectLst/>
                <a:latin typeface="+mn-lt"/>
                <a:ea typeface="+mn-ea"/>
                <a:cs typeface="+mn-cs"/>
              </a:rPr>
              <a:t>microsommeils</a:t>
            </a:r>
            <a:r>
              <a:rPr lang="fr-CA" sz="1200" kern="1200" dirty="0" smtClean="0">
                <a:solidFill>
                  <a:schemeClr val="tx1"/>
                </a:solidFill>
                <a:effectLst/>
                <a:latin typeface="+mn-lt"/>
                <a:ea typeface="+mn-ea"/>
                <a:cs typeface="+mn-cs"/>
              </a:rPr>
              <a:t> et à quel moment. Au volant? En lisant? Devant l’ordinateur? Donnez également des exemples d’activités physiques relativement peu touchées par un manque de sommeil. En voici un exemple : les </a:t>
            </a:r>
            <a:r>
              <a:rPr lang="fr-CA" sz="1200" kern="1200" dirty="0" err="1" smtClean="0">
                <a:solidFill>
                  <a:schemeClr val="tx1"/>
                </a:solidFill>
                <a:effectLst/>
                <a:latin typeface="+mn-lt"/>
                <a:ea typeface="+mn-ea"/>
                <a:cs typeface="+mn-cs"/>
              </a:rPr>
              <a:t>supermarathoniens</a:t>
            </a:r>
            <a:r>
              <a:rPr lang="fr-CA" sz="1200" kern="1200" dirty="0" smtClean="0">
                <a:solidFill>
                  <a:schemeClr val="tx1"/>
                </a:solidFill>
                <a:effectLst/>
                <a:latin typeface="+mn-lt"/>
                <a:ea typeface="+mn-ea"/>
                <a:cs typeface="+mn-cs"/>
              </a:rPr>
              <a:t> courent au moins 160 km pendant une période de 20 à 40 heures. Malgré leur épuisement, ils tombent rarement de sommeil. Mais peu de gens peuvent conduire aussi longtemps un véhicule ou faire fonctionner une machine sans s’endormir.</a:t>
            </a:r>
          </a:p>
          <a:p>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Le mot « dépression » a ici un sens général, il désigne un état d’abattement accompagné de tristesse; il ne renvoie pas à la neurasthénie, qui est un état durable et une maladie grave. Mais c’est un fait que le manque de sommeil aggrave la dépression.</a:t>
            </a:r>
            <a:endParaRPr lang="en-US" sz="1200" kern="1200" dirty="0">
              <a:solidFill>
                <a:schemeClr val="tx1"/>
              </a:solidFill>
              <a:effectLst/>
              <a:latin typeface="+mn-lt"/>
              <a:ea typeface="+mn-ea"/>
              <a:cs typeface="+mn-cs"/>
            </a:endParaRP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effets sur la </a:t>
            </a:r>
            <a:r>
              <a:rPr lang="fr-CA" sz="1200" i="1" kern="1200" dirty="0" smtClean="0">
                <a:solidFill>
                  <a:schemeClr val="tx1"/>
                </a:solidFill>
                <a:effectLst/>
                <a:latin typeface="+mn-lt"/>
                <a:ea typeface="+mn-ea"/>
                <a:cs typeface="+mn-cs"/>
              </a:rPr>
              <a:t>santé</a:t>
            </a:r>
            <a:r>
              <a:rPr lang="fr-CA" sz="1200" kern="1200" dirty="0" smtClean="0">
                <a:solidFill>
                  <a:schemeClr val="tx1"/>
                </a:solidFill>
                <a:effectLst/>
                <a:latin typeface="+mn-lt"/>
                <a:ea typeface="+mn-ea"/>
                <a:cs typeface="+mn-cs"/>
              </a:rPr>
              <a:t> de la privation de sommeil sont moins immédiats, mais tout aussi dommageables. Ils comprennent l’hypertension, un risque accru de maladies cardiaques, des problèmes gastro-intestinaux, l’augmentation des congés de maladie, une consommation accrue de calories et une prise de poids.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L’importance du sommeil pour la santé a été clairement démontrée au cours des 10 dernières années de recherche. La prévalence accrue de l’obésité aux États-Unis, au Canada et dans d’autres pays occidentaux s’explique en partie par un manque de sommeil (de longues heures de travail, des déplacements de plus en plus longs entre le travail et la maison, etc.). Source principale : </a:t>
            </a:r>
            <a:r>
              <a:rPr lang="fr-CA" sz="1200" kern="1200" dirty="0" err="1" smtClean="0">
                <a:solidFill>
                  <a:schemeClr val="tx1"/>
                </a:solidFill>
                <a:effectLst/>
                <a:latin typeface="+mn-lt"/>
                <a:ea typeface="+mn-ea"/>
                <a:cs typeface="+mn-cs"/>
              </a:rPr>
              <a:t>Saltzman</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Belzer</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2007).</a:t>
            </a:r>
            <a:endParaRPr lang="en-US" sz="1200" b="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3B098B-9538-4AD2-B6FD-85489FB4C850}" type="slidenum">
              <a:rPr lang="en-US" smtClean="0"/>
              <a:pPr fontAlgn="base">
                <a:spcBef>
                  <a:spcPct val="0"/>
                </a:spcBef>
                <a:spcAft>
                  <a:spcPct val="0"/>
                </a:spcAft>
                <a:defRPr/>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autres effets sur la santé d’une privation de sommeil englobent un risque accru de diabète, des défenses immunitaires affaiblies, la probabilité plus grande de fumer ou de consommer de l’alcool, des relations perturbées, des problèmes psychiatriques et une diminution de la qualité de vie.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Tout le monde ou presque sait bien qu’un manque de sommeil rend irritable et sans énergie, mais il est probable que peu de gens se rendent compte que le manque de sommeil cause aussi des problèmes physiques et psychologiques plus graves, tels ceux répertoriés. Source principale : </a:t>
            </a:r>
            <a:r>
              <a:rPr lang="fr-CA" sz="1200" kern="1200" dirty="0" err="1" smtClean="0">
                <a:solidFill>
                  <a:schemeClr val="tx1"/>
                </a:solidFill>
                <a:effectLst/>
                <a:latin typeface="+mn-lt"/>
                <a:ea typeface="+mn-ea"/>
                <a:cs typeface="+mn-cs"/>
              </a:rPr>
              <a:t>Saltzman</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Belze</a:t>
            </a:r>
            <a:r>
              <a:rPr lang="fr-CA" sz="1200" b="0" kern="1200" dirty="0" err="1" smtClean="0">
                <a:solidFill>
                  <a:schemeClr val="tx1"/>
                </a:solidFill>
                <a:effectLst/>
                <a:latin typeface="+mn-lt"/>
                <a:ea typeface="+mn-ea"/>
                <a:cs typeface="+mn-cs"/>
              </a:rPr>
              <a:t>r</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2007).</a:t>
            </a:r>
            <a:endParaRPr lang="en-US" sz="1200" b="0" kern="1200" dirty="0">
              <a:solidFill>
                <a:schemeClr val="tx1"/>
              </a:solidFill>
              <a:effectLst/>
              <a:latin typeface="+mn-lt"/>
              <a:ea typeface="+mn-ea"/>
              <a:cs typeface="+mn-cs"/>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0F715B-EE29-47AD-84FB-30B8BDD1BD28}"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Souffrez-vous d’un manque chronique de sommeil? Ou l’un de vos proches? Vous endormez-vous en cinq minutes ou moins? Faites-vous la sieste un peu partout, à n’importe quelle heure? L’ennui vous donne-t-il sommeil? Vous endormez-vous devant la télé ou au cinéma? Au volant, vous endormez-vous en attendant que le feu de circulation passe au vert?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cinq questions visent à encourager une autoévaluation par le conducteur et sa famille. Aucun point n’est attribué aux questions, mais plus d’une réponse affirmative suggère un manque chronique de sommeil. Il est amusant de demander à chaque membre d’un couple de répondre pour lui-même et pour l’autre, puis de comparer leurs réponses. L’autoévaluation du conducteur ou de la conductrice contredit parfois l’opinion de son conjoint! </a:t>
            </a:r>
            <a:endParaRPr lang="en-US" sz="1200" kern="1200" dirty="0">
              <a:solidFill>
                <a:schemeClr val="tx1"/>
              </a:solidFill>
              <a:effectLst/>
              <a:latin typeface="+mn-lt"/>
              <a:ea typeface="+mn-ea"/>
              <a:cs typeface="+mn-cs"/>
            </a:endParaRP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E56448-2D92-461C-B061-3C7C3E5C9F36}"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Si la majorité de vos réponses aux questions précédentes sont affirmatives, vous souffrez probablement d’un </a:t>
            </a:r>
            <a:r>
              <a:rPr lang="fr-CA" sz="1200" i="1" kern="1200" dirty="0" smtClean="0">
                <a:solidFill>
                  <a:schemeClr val="tx1"/>
                </a:solidFill>
                <a:effectLst/>
                <a:latin typeface="+mn-lt"/>
                <a:ea typeface="+mn-ea"/>
                <a:cs typeface="+mn-cs"/>
              </a:rPr>
              <a:t>manque de sommeil</a:t>
            </a:r>
            <a:r>
              <a:rPr lang="fr-CA" sz="1200" kern="1200" dirty="0" smtClean="0">
                <a:solidFill>
                  <a:schemeClr val="tx1"/>
                </a:solidFill>
                <a:effectLst/>
                <a:latin typeface="+mn-lt"/>
                <a:ea typeface="+mn-ea"/>
                <a:cs typeface="+mn-cs"/>
              </a:rPr>
              <a:t>. Autrement dit, vous avez accumulé une </a:t>
            </a:r>
            <a:r>
              <a:rPr lang="fr-CA" sz="1200" i="1" kern="1200" dirty="0" smtClean="0">
                <a:solidFill>
                  <a:schemeClr val="tx1"/>
                </a:solidFill>
                <a:effectLst/>
                <a:latin typeface="+mn-lt"/>
                <a:ea typeface="+mn-ea"/>
                <a:cs typeface="+mn-cs"/>
              </a:rPr>
              <a:t>dette de sommeil</a:t>
            </a:r>
            <a:r>
              <a:rPr lang="fr-CA" sz="1200" kern="1200" dirty="0" smtClean="0">
                <a:solidFill>
                  <a:schemeClr val="tx1"/>
                </a:solidFill>
                <a:effectLst/>
                <a:latin typeface="+mn-lt"/>
                <a:ea typeface="+mn-ea"/>
                <a:cs typeface="+mn-cs"/>
              </a:rPr>
              <a:t>. Tel un prêt bancaire, votre dette de sommeil doit être remboursée. Il n’y a qu’une façon de rembourser cette dette : dormir suffisamment!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L’analogie avec une dette bancaire est un facteur motivant, puisque tout le monde sait ce que veut dire être endetté. Les termes « manque de sommeil » et « dette de sommeil » ont des connotations un peu différentes, mais ils ont presque le même sens. Si vous avez l’un, vous avez aussi l’autre.</a:t>
            </a:r>
            <a:endParaRPr lang="en-US" sz="1200" kern="1200" dirty="0">
              <a:solidFill>
                <a:schemeClr val="tx1"/>
              </a:solidFill>
              <a:effectLst/>
              <a:latin typeface="+mn-lt"/>
              <a:ea typeface="+mn-ea"/>
              <a:cs typeface="+mn-cs"/>
            </a:endParaRPr>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E9865F-C09C-4721-A791-044BDDFF93AB}"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fr-CA" sz="1200" kern="1200" dirty="0" smtClean="0">
                <a:solidFill>
                  <a:schemeClr val="tx1"/>
                </a:solidFill>
                <a:effectLst/>
                <a:latin typeface="+mn-lt"/>
                <a:ea typeface="+mn-ea"/>
                <a:cs typeface="+mn-cs"/>
              </a:rPr>
              <a:t>« Voici quelques bonnes nouvelles : la récupération après une privation de sommeil </a:t>
            </a:r>
            <a:r>
              <a:rPr lang="fr-CA" sz="1200" i="1" kern="1200" dirty="0" smtClean="0">
                <a:solidFill>
                  <a:schemeClr val="tx1"/>
                </a:solidFill>
                <a:effectLst/>
                <a:latin typeface="+mn-lt"/>
                <a:ea typeface="+mn-ea"/>
                <a:cs typeface="+mn-cs"/>
              </a:rPr>
              <a:t>commence</a:t>
            </a:r>
            <a:r>
              <a:rPr lang="fr-CA" sz="1200" kern="1200" dirty="0" smtClean="0">
                <a:solidFill>
                  <a:schemeClr val="tx1"/>
                </a:solidFill>
                <a:effectLst/>
                <a:latin typeface="+mn-lt"/>
                <a:ea typeface="+mn-ea"/>
                <a:cs typeface="+mn-cs"/>
              </a:rPr>
              <a:t> après une bonne nuit de sommeil. Mais elle exige parfois plusieurs nuits pour être complète. La vraie solution consiste à modifier son style de vie. N’accumulez pas de dette de sommeil. Dans la mesure du possible, dormez selon vos besoins et sans interruption du réveille-matin. Ayez plus d’une bonne nuit de sommeil les fins de semaine. Il y a d’autres bonnes nouvelles : dans une certaine mesure, un excédent de sommeil peut être “mis en banque”. Les bienfaits d’avoir dormi plus pendant la fin de semaine pourraient durer toute la semaine. Cela est vrai autant pour le conducteur que pour sa famille.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Dans un monde idéal, personne n’accumulerait de dette de sommeil et personne n’aurait donc besoin de récupérer. Mais, notre mode de vie actuel fait que peu de gens y parviennent. Aussi un sommeil réparateur permet-il de rembourser la dette accumulée, bien que la récupération complète nécessite souvent plusieurs nuits de sommeil. Pour discussion, demandez aux conducteurs et à leur famille leurs habitudes de vie les fins de semaine et la quantité de sommeil réparateur qu’ils obtiennent. Obtiennent-ils tout le sommeil réparateur dont ils ont besoin?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Complément d’information : L’information sur la possibilité de « mettre en banque » un excédent de sommeil s’appuie sur une étude menée par le Walter Reed </a:t>
            </a:r>
            <a:r>
              <a:rPr lang="fr-CA" sz="1200" kern="1200" dirty="0" err="1" smtClean="0">
                <a:solidFill>
                  <a:schemeClr val="tx1"/>
                </a:solidFill>
                <a:effectLst/>
                <a:latin typeface="+mn-lt"/>
                <a:ea typeface="+mn-ea"/>
                <a:cs typeface="+mn-cs"/>
              </a:rPr>
              <a:t>Army</a:t>
            </a:r>
            <a:r>
              <a:rPr lang="fr-CA" sz="1200" kern="1200" dirty="0" smtClean="0">
                <a:solidFill>
                  <a:schemeClr val="tx1"/>
                </a:solidFill>
                <a:effectLst/>
                <a:latin typeface="+mn-lt"/>
                <a:ea typeface="+mn-ea"/>
                <a:cs typeface="+mn-cs"/>
              </a:rPr>
              <a:t> Institute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Balkin</a:t>
            </a:r>
            <a:r>
              <a:rPr lang="fr-CA" sz="1200" kern="1200" dirty="0" smtClean="0">
                <a:solidFill>
                  <a:schemeClr val="tx1"/>
                </a:solidFill>
                <a:effectLst/>
                <a:latin typeface="+mn-lt"/>
                <a:ea typeface="+mn-ea"/>
                <a:cs typeface="+mn-cs"/>
              </a:rPr>
              <a:t>, 2011). Les sujets qui avaient passé 10</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heures par nuit au lit pendant une semaine avant une période de privation de sommeil étaient plus alertes que ceux qui avaient suivi leur routine normale (de 7 à 8 heures au lit) avant la période de privation de sommeil.</a:t>
            </a:r>
            <a:endParaRPr lang="en-US" sz="1200" kern="1200" dirty="0">
              <a:solidFill>
                <a:schemeClr val="tx1"/>
              </a:solidFill>
              <a:effectLst/>
              <a:latin typeface="+mn-lt"/>
              <a:ea typeface="+mn-ea"/>
              <a:cs typeface="+mn-cs"/>
            </a:endParaRPr>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FCBE99-7916-4A88-85A6-6EFA33262114}" type="slidenum">
              <a:rPr lang="en-US" smtClean="0"/>
              <a:pPr fontAlgn="base">
                <a:spcBef>
                  <a:spcPct val="0"/>
                </a:spcBef>
                <a:spcAft>
                  <a:spcPct val="0"/>
                </a:spcAft>
                <a:defRPr/>
              </a:pPr>
              <a:t>19</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smtClean="0">
                <a:solidFill>
                  <a:srgbClr val="C00000"/>
                </a:solidFill>
              </a:rPr>
              <a:t> </a:t>
            </a:r>
            <a:r>
              <a:rPr lang="fr-CA" sz="1200" kern="1200" dirty="0" smtClean="0">
                <a:solidFill>
                  <a:schemeClr val="tx1"/>
                </a:solidFill>
                <a:effectLst/>
                <a:latin typeface="+mn-lt"/>
                <a:ea typeface="+mn-ea"/>
                <a:cs typeface="+mn-cs"/>
              </a:rPr>
              <a:t>« La</a:t>
            </a:r>
            <a:r>
              <a:rPr lang="fr-CA" sz="1200" i="1" kern="1200" dirty="0" smtClean="0">
                <a:solidFill>
                  <a:schemeClr val="tx1"/>
                </a:solidFill>
                <a:effectLst/>
                <a:latin typeface="+mn-lt"/>
                <a:ea typeface="+mn-ea"/>
                <a:cs typeface="+mn-cs"/>
              </a:rPr>
              <a:t> maison</a:t>
            </a:r>
            <a:r>
              <a:rPr lang="fr-CA" sz="1200" kern="1200" dirty="0" smtClean="0">
                <a:solidFill>
                  <a:schemeClr val="tx1"/>
                </a:solidFill>
                <a:effectLst/>
                <a:latin typeface="+mn-lt"/>
                <a:ea typeface="+mn-ea"/>
                <a:cs typeface="+mn-cs"/>
              </a:rPr>
              <a:t> est un lieu particulier, où l’on retrouve des personnes importantes avec lesquelles on partage des moments précieux. Ce lieu doit être l’assise de la santé, du bien-être et de la forme physique du conducteur. Aider le conducteur à être en santé et en sécurité doit être un objectif prioritaire pour la famille. »</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solidFill>
                <a:srgbClr val="002060"/>
              </a:solidFill>
            </a:endParaRPr>
          </a:p>
          <a:p>
            <a:pPr eaLnBrk="1" hangingPunct="1">
              <a:spcBef>
                <a:spcPct val="0"/>
              </a:spcBef>
            </a:pPr>
            <a:endParaRPr lang="en-US" dirty="0" smtClean="0"/>
          </a:p>
          <a:p>
            <a:pPr eaLnBrk="1" hangingPunct="1">
              <a:spcBef>
                <a:spcPct val="0"/>
              </a:spcBef>
            </a:pPr>
            <a:r>
              <a:rPr lang="en-US" dirty="0" smtClean="0"/>
              <a:t>_______</a:t>
            </a:r>
          </a:p>
          <a:p>
            <a:pPr eaLnBrk="1" hangingPunct="1">
              <a:spcBef>
                <a:spcPct val="0"/>
              </a:spcBef>
            </a:pPr>
            <a:endParaRPr lang="en-US" dirty="0" smtClean="0"/>
          </a:p>
          <a:p>
            <a:r>
              <a:rPr lang="fr-CA" sz="1200" kern="1200" dirty="0" smtClean="0">
                <a:solidFill>
                  <a:schemeClr val="tx1"/>
                </a:solidFill>
                <a:effectLst/>
                <a:latin typeface="+mn-lt"/>
                <a:ea typeface="+mn-ea"/>
                <a:cs typeface="+mn-cs"/>
              </a:rPr>
              <a:t>Note au formateur : Le dernier point cerne le principe fondamental de ce module et de sa démarche pédagogique. Autrement dit, la santé des conducteurs et la santé de la famille vont de pair.</a:t>
            </a:r>
            <a:endParaRPr lang="en-US" sz="1200" kern="1200" dirty="0" smtClean="0">
              <a:solidFill>
                <a:schemeClr val="tx1"/>
              </a:solidFill>
              <a:effectLst/>
              <a:latin typeface="+mn-lt"/>
              <a:ea typeface="+mn-ea"/>
              <a:cs typeface="+mn-cs"/>
            </a:endParaRPr>
          </a:p>
          <a:p>
            <a:pPr eaLnBrk="1" hangingPunct="1">
              <a:spcBef>
                <a:spcPct val="0"/>
              </a:spcBef>
            </a:pPr>
            <a:endParaRPr lang="en-US" dirty="0" smtClean="0">
              <a:solidFill>
                <a:srgbClr val="C00000"/>
              </a:solidFill>
            </a:endParaRPr>
          </a:p>
          <a:p>
            <a:pPr eaLnBrk="1" hangingPunct="1">
              <a:spcBef>
                <a:spcPct val="0"/>
              </a:spcBef>
            </a:pP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se produirait-il si vous fermiez les yeux 10 secondes pendant la conduite? Vous feriez probablement une sortie de route et auriez un accident. C’est l’accident typique causé par la fatigue. Ce sont en général des sorties de route d’un seul véhicule, mais parfois le conducteur dévie vers la gauche et a une collision frontale. Les conducteurs qui s’endorment sont habituellement seuls dans leur véhicule, l’accident se produit sur une route monotone. La majorité des accidents liés à la fatigue surviennent tôt le matin, surtout entre 2 h et 7 h. D’habitude, ces accidents sont graves. Ils sont au moins deux fois plus susceptibles que les autres accidents de causer des blessures ou la mort.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majorité des accidents dus à la fatigue ont la plupart de ces caractéristiques, mais pas tous. Ce genre d’accident peut survenir dans presque n’importe quelle circonstance. En outre, dans de nombreux accidents, il est difficile d’établir le rôle de la fatigue. </a:t>
            </a:r>
            <a:r>
              <a:rPr lang="fr-CA" sz="1200" kern="1200" dirty="0" err="1" smtClean="0">
                <a:solidFill>
                  <a:schemeClr val="tx1"/>
                </a:solidFill>
                <a:effectLst/>
                <a:latin typeface="+mn-lt"/>
                <a:ea typeface="+mn-ea"/>
                <a:cs typeface="+mn-cs"/>
              </a:rPr>
              <a:t>Knipling</a:t>
            </a:r>
            <a:r>
              <a:rPr lang="fr-CA" sz="1200" kern="1200" dirty="0" smtClean="0">
                <a:solidFill>
                  <a:schemeClr val="tx1"/>
                </a:solidFill>
                <a:effectLst/>
                <a:latin typeface="+mn-lt"/>
                <a:ea typeface="+mn-ea"/>
                <a:cs typeface="+mn-cs"/>
              </a:rPr>
              <a:t> (2009) traite plus en détail des accidents dus à la fatigue.</a:t>
            </a:r>
            <a:endParaRPr lang="en-US" sz="1200" kern="1200" dirty="0">
              <a:solidFill>
                <a:schemeClr val="tx1"/>
              </a:solidFill>
              <a:effectLst/>
              <a:latin typeface="+mn-lt"/>
              <a:ea typeface="+mn-ea"/>
              <a:cs typeface="+mn-cs"/>
            </a:endParaRPr>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F3DFDE-DC1C-4C16-BCAD-185962ECDB66}" type="slidenum">
              <a:rPr lang="en-US" smtClean="0"/>
              <a:pPr fontAlgn="base">
                <a:spcBef>
                  <a:spcPct val="0"/>
                </a:spcBef>
                <a:spcAft>
                  <a:spcPct val="0"/>
                </a:spcAft>
                <a:defRPr/>
              </a:pPr>
              <a:t>20</a:t>
            </a:fld>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accidents dus à la fatigue sont habituellement associés à un manque de sommeil avant l’accident. Selon une étude menée en Australie, les conducteurs de véhicules lourds ayant dormi moins de 6 heures sont 3 fois plus susceptibles d’avoir un accident grave et 2,5 fois plus susceptibles de s’endormir.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données s’appuient sur une étude comparative de cas-témoins entre conducteurs fatigués ayant eu un accident et d’autres qui ne l’étaient pas. Elles permettent d’établir une corrélation statistique entre des facteurs de risque tels que le manque de sommeil et les causes d’accident (comme s’endormir au volant). Étude australienne : Arnold et Hartley</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1998).</a:t>
            </a:r>
            <a:endParaRPr lang="en-US" sz="1200" b="0" kern="1200" dirty="0">
              <a:solidFill>
                <a:schemeClr val="tx1"/>
              </a:solidFill>
              <a:effectLst/>
              <a:latin typeface="+mn-lt"/>
              <a:ea typeface="+mn-ea"/>
              <a:cs typeface="+mn-cs"/>
            </a:endParaRPr>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1D1D72-21AC-4D12-B369-EA217DEBF9D5}" type="slidenum">
              <a:rPr lang="en-US" smtClean="0"/>
              <a:pPr fontAlgn="base">
                <a:spcBef>
                  <a:spcPct val="0"/>
                </a:spcBef>
                <a:spcAft>
                  <a:spcPct val="0"/>
                </a:spcAft>
                <a:defRPr/>
              </a:pPr>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a étudié 182 accidents mortels impliquant un conducteur de véhicule lourd. La plupart de ces accidents étaient des sorties de route impliquant un seul véhicule. Ces enquêtes approfondies ont révélé que la fatigue était la cause principale de 31 % de ces accidents. L’étude des accidents suggère également que des problèmes cardiaques et d’autres problèmes de santé en sont des causes importantes. En 2012, aux États-Unis, plus de 500 conducteurs sont décédés dans des accidents impliquant un camion ou</a:t>
            </a:r>
            <a:r>
              <a:rPr lang="fr-CA" sz="1200" kern="1200" baseline="0" dirty="0" smtClean="0">
                <a:solidFill>
                  <a:schemeClr val="tx1"/>
                </a:solidFill>
                <a:effectLst/>
                <a:latin typeface="+mn-lt"/>
                <a:ea typeface="+mn-ea"/>
                <a:cs typeface="+mn-cs"/>
              </a:rPr>
              <a:t> un</a:t>
            </a:r>
            <a:r>
              <a:rPr lang="fr-CA" sz="1200" kern="1200" dirty="0" smtClean="0">
                <a:solidFill>
                  <a:schemeClr val="tx1"/>
                </a:solidFill>
                <a:effectLst/>
                <a:latin typeface="+mn-lt"/>
                <a:ea typeface="+mn-ea"/>
                <a:cs typeface="+mn-cs"/>
              </a:rPr>
              <a:t> autobus.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Source : NTSB</a:t>
            </a:r>
            <a:r>
              <a:rPr lang="fr-CA" sz="1200" b="1" kern="1200" dirty="0" smtClean="0">
                <a:solidFill>
                  <a:schemeClr val="tx1"/>
                </a:solidFill>
                <a:effectLst/>
                <a:latin typeface="+mn-lt"/>
                <a:ea typeface="+mn-ea"/>
                <a:cs typeface="+mn-cs"/>
              </a:rPr>
              <a:t>,</a:t>
            </a:r>
            <a:r>
              <a:rPr lang="fr-CA" sz="1200" b="1" kern="1200" baseline="0" dirty="0" smtClean="0">
                <a:solidFill>
                  <a:schemeClr val="tx1"/>
                </a:solidFill>
                <a:effectLst/>
                <a:latin typeface="+mn-lt"/>
                <a:ea typeface="+mn-ea"/>
                <a:cs typeface="+mn-cs"/>
              </a:rPr>
              <a:t> </a:t>
            </a:r>
            <a:r>
              <a:rPr lang="fr-CA" sz="1200" b="1" kern="1200" dirty="0" smtClean="0">
                <a:solidFill>
                  <a:schemeClr val="tx1"/>
                </a:solidFill>
                <a:effectLst/>
                <a:latin typeface="+mn-lt"/>
                <a:ea typeface="+mn-ea"/>
                <a:cs typeface="+mn-cs"/>
              </a:rPr>
              <a:t>1990</a:t>
            </a:r>
            <a:r>
              <a:rPr lang="fr-CA" sz="1200" kern="1200" dirty="0" smtClean="0">
                <a:solidFill>
                  <a:schemeClr val="tx1"/>
                </a:solidFill>
                <a:effectLst/>
                <a:latin typeface="+mn-lt"/>
                <a:ea typeface="+mn-ea"/>
                <a:cs typeface="+mn-cs"/>
              </a:rPr>
              <a:t>. La fatigue était la cause principale de 56 accidents sur 182 (31 %). Ce pourcentage est la seule donnée statistique citée dans ce module en raison de sa pertinence pour les conducteurs et leur famille en matière de sécurité. Le module 3 fournit d’autres statistiques.</a:t>
            </a:r>
            <a:endParaRPr lang="en-US" sz="1200" kern="1200" dirty="0">
              <a:solidFill>
                <a:schemeClr val="tx1"/>
              </a:solidFill>
              <a:effectLst/>
              <a:latin typeface="+mn-lt"/>
              <a:ea typeface="+mn-ea"/>
              <a:cs typeface="+mn-cs"/>
            </a:endParaRPr>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Voyons maintenant les caractéristiques de la fatigue : la définition du sommeil, les facteurs qui influent sur la vigilance et la fatigue et les troubles du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informations du module 4 sur ces sujets sont analogues à celles du module 3.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Sections dans cette leçon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définition du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facteurs ayant une influence sur la vigilance et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troubles du sommeil.</a:t>
            </a:r>
            <a:endParaRPr lang="en-US" sz="1200" kern="1200" dirty="0">
              <a:solidFill>
                <a:schemeClr val="tx1"/>
              </a:solidFill>
              <a:effectLst/>
              <a:latin typeface="+mn-lt"/>
              <a:ea typeface="+mn-ea"/>
              <a:cs typeface="+mn-cs"/>
            </a:endParaRP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Quelles sont les caractéristiques clés du sommeil? Le sommeil est nécessaire à la performance et au bien-être, mais nul ne sait </a:t>
            </a:r>
            <a:r>
              <a:rPr lang="fr-CA" sz="1200" i="1" kern="1200" dirty="0" smtClean="0">
                <a:solidFill>
                  <a:schemeClr val="tx1"/>
                </a:solidFill>
                <a:effectLst/>
                <a:latin typeface="+mn-lt"/>
                <a:ea typeface="+mn-ea"/>
                <a:cs typeface="+mn-cs"/>
              </a:rPr>
              <a:t>précisément</a:t>
            </a:r>
            <a:r>
              <a:rPr lang="fr-CA" sz="1200" kern="1200" dirty="0" smtClean="0">
                <a:solidFill>
                  <a:schemeClr val="tx1"/>
                </a:solidFill>
                <a:effectLst/>
                <a:latin typeface="+mn-lt"/>
                <a:ea typeface="+mn-ea"/>
                <a:cs typeface="+mn-cs"/>
              </a:rPr>
              <a:t> comment ni pourquoi! Cependant, nous savons que les cellules du cerveau se développent et que des connexions sont établies pendant le sommeil. Sommeil n’égale pas repos, il y a une énorme différence entre les deux. Nous le savons grâce à la recherche, qui a démontré la complexité du sommeil. Le cerveau ne fait pas que se reposer pendant qu’on dort.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commencerons par des caractéristiques fondamentales du sommeil. Un élément clé est la grande différence entre sommeil et repos. Le sommeil a été étudié dans des laboratoires de sommeil; l’activité électrique cérébrale est surveillée par EEG (électroencéphalogramme), ainsi que le rythme cardiaque et la respiration. </a:t>
            </a:r>
            <a:endParaRPr lang="en-US" sz="1200" kern="1200" dirty="0">
              <a:solidFill>
                <a:schemeClr val="tx1"/>
              </a:solidFill>
              <a:effectLst/>
              <a:latin typeface="+mn-lt"/>
              <a:ea typeface="+mn-ea"/>
              <a:cs typeface="+mn-cs"/>
            </a:endParaRPr>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EE57B-FA10-4BF1-91F4-81B3E7BC0628}"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en fait deux types différents de sommeil. Le sommeil lent occupe presque toute la nuit. L’activité cérébrale est réduite, mais variée. Quatre stades de profondeur diverse se répètent alors, de sommeil léger à profond. Le sommeil paradoxal est le second type de sommeil. Pendant le sommeil paradoxal, l’activité cérébrale est analogue à celle de l’état de veille. Les yeux bougent comme ils le feraient durant l’éveil en vision réelle. Le sommeil paradoxal est la phase des rêves. Le corps perd sa tonicité pendant les rêves, il est comme paralysé. Le sommeil paradoxal est comme une voiture au point mort, mais dont le moteur tourne à haut régime.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structure du sommeil est assez complexe. Chacune des quatre phases du sommeil lent a son propre tracé EEG (électroencéphalogramme). Par ailleurs, le rythme cardiaque et d’autres mesures physiologiques varient systématiquement pendant le sommeil. Une perte de tonicité se produit pendant le sommeil paradoxal dans les groupes musculaires principaux, mais non dans les muscles oculomoteurs. </a:t>
            </a:r>
            <a:endParaRPr lang="en-US" sz="1200" kern="1200" dirty="0">
              <a:solidFill>
                <a:schemeClr val="tx1"/>
              </a:solidFill>
              <a:effectLst/>
              <a:latin typeface="+mn-lt"/>
              <a:ea typeface="+mn-ea"/>
              <a:cs typeface="+mn-cs"/>
            </a:endParaRP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DA3D5-0784-4D9A-9602-45B77A10A202}" type="slidenum">
              <a:rPr lang="en-US" smtClean="0"/>
              <a:pPr fontAlgn="base">
                <a:spcBef>
                  <a:spcPct val="0"/>
                </a:spcBef>
                <a:spcAft>
                  <a:spcPct val="0"/>
                </a:spcAft>
                <a:defRPr/>
              </a:pPr>
              <a:t>25</a:t>
            </a:fld>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Ce graphique montre les étapes du sommeil nocturne d’un jeune adulte en santé. À gauche, l’axe vertical montre les six états du cerveau : état de veille, sommeil paradoxal, et étapes 1, 2, 3 et 4 du sommeil lent. Cette personne dort de 23 h à 7 h environ. La nuit commence par une longue période de sommeil lent, avec une progression des stades qui descendent, puis remontent. Ce processus se répète tout au long de la nuit, en plus des périodes de sommeil paradoxal,</a:t>
            </a:r>
            <a:r>
              <a:rPr lang="fr-CA" sz="1200" kern="1200" baseline="0" dirty="0" smtClean="0">
                <a:solidFill>
                  <a:schemeClr val="tx1"/>
                </a:solidFill>
                <a:effectLst/>
                <a:latin typeface="+mn-lt"/>
                <a:ea typeface="+mn-ea"/>
                <a:cs typeface="+mn-cs"/>
              </a:rPr>
              <a:t> représentées par </a:t>
            </a:r>
            <a:r>
              <a:rPr lang="fr-CA" sz="1200" kern="1200" dirty="0" smtClean="0">
                <a:solidFill>
                  <a:schemeClr val="tx1"/>
                </a:solidFill>
                <a:effectLst/>
                <a:latin typeface="+mn-lt"/>
                <a:ea typeface="+mn-ea"/>
                <a:cs typeface="+mn-cs"/>
              </a:rPr>
              <a:t>les zones bleutées</a:t>
            </a:r>
            <a:r>
              <a:rPr lang="fr-CA" sz="1200" kern="1200" baseline="0" dirty="0" smtClean="0">
                <a:solidFill>
                  <a:schemeClr val="tx1"/>
                </a:solidFill>
                <a:effectLst/>
                <a:latin typeface="+mn-lt"/>
                <a:ea typeface="+mn-ea"/>
                <a:cs typeface="+mn-cs"/>
              </a:rPr>
              <a:t> sur le</a:t>
            </a:r>
            <a:r>
              <a:rPr lang="fr-CA" sz="1200" kern="1200" dirty="0" smtClean="0">
                <a:solidFill>
                  <a:schemeClr val="tx1"/>
                </a:solidFill>
                <a:effectLst/>
                <a:latin typeface="+mn-lt"/>
                <a:ea typeface="+mn-ea"/>
                <a:cs typeface="+mn-cs"/>
              </a:rPr>
              <a:t> graphique. Tandis que la nuit avance, les périodes de sommeil paradoxal deviennent plus fréquentes et plus longues. Notez aussi que, vers le matin, les périodes de sommeil lent ne sont plus aussi profondes qu’elles l’étaient plus tôt. Ces périodes de sommeil léger sont propices au réveil.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phases et les stades du sommeil pendant la nuit. Sur le plan technique, le sommeil sans mouvements oculaires rapides est aussi appelé sommeil lent. Demandez aux participants si leur propre sommeil correspond à leur avis à cette structure. Pourquoi la majorité des dormeurs se réveillent-ils plus souvent pendant la seconde moitié de la nuit que pendant la première? Parce que les périodes de sommeil lent deviennent plus légères dans la seconde partie de la nuit, il est donc plus facile pour le dormeur de se réveiller.</a:t>
            </a:r>
            <a:endParaRPr lang="en-US" sz="1200" kern="1200" dirty="0">
              <a:solidFill>
                <a:schemeClr val="tx1"/>
              </a:solidFill>
              <a:effectLst/>
              <a:latin typeface="+mn-lt"/>
              <a:ea typeface="+mn-ea"/>
              <a:cs typeface="+mn-cs"/>
            </a:endParaRPr>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90258B-4C8F-4C87-9322-52EC2B7A62FD}" type="slidenum">
              <a:rPr lang="en-US" smtClean="0"/>
              <a:pPr fontAlgn="base">
                <a:spcBef>
                  <a:spcPct val="0"/>
                </a:spcBef>
                <a:spcAft>
                  <a:spcPct val="0"/>
                </a:spcAft>
                <a:defRPr/>
              </a:pPr>
              <a:t>26</a:t>
            </a:fld>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fait de mal dormir peut être attribuable à plusieurs causes. Notre vie est mouvementée et beaucoup de notre temps est consacré aux déplacements sur les routes. Plusieurs vivent du stress au travail ou à la maison, ce qui génère parfois des relations tendues. Plusieurs personnes ont de mauvaises habitudes concernant le sommeil. Parfois, l’endroit est inapproprié pour un sommeil réparateur. Les effets de l’âge peuvent entraîner un sommeil agité; des problèmes de santé nuisent également au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causes d’un sommeil non réparateur sont un important sujet de discussion. Demandez aux participants s’ils ont du mal à dormir et, si c’est le cas, les causes présumées d’une telle situation. À noter que ce module n’emploie pas l’expression « hygiène du sommeil ». Présentez cette expression à votre groupe si vous la jugez utile. </a:t>
            </a:r>
            <a:endParaRPr lang="en-US" sz="1200" kern="1200" dirty="0">
              <a:solidFill>
                <a:schemeClr val="tx1"/>
              </a:solidFill>
              <a:effectLst/>
              <a:latin typeface="+mn-lt"/>
              <a:ea typeface="+mn-ea"/>
              <a:cs typeface="+mn-cs"/>
            </a:endParaRPr>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Qu’est-ce qui détermine la </a:t>
            </a:r>
            <a:r>
              <a:rPr lang="fr-CA" sz="1200" i="1" kern="1200" dirty="0" smtClean="0">
                <a:solidFill>
                  <a:schemeClr val="tx1"/>
                </a:solidFill>
                <a:effectLst/>
                <a:latin typeface="+mn-lt"/>
                <a:ea typeface="+mn-ea"/>
                <a:cs typeface="+mn-cs"/>
              </a:rPr>
              <a:t>qualité</a:t>
            </a:r>
            <a:r>
              <a:rPr lang="fr-CA" sz="1200" kern="1200" dirty="0" smtClean="0">
                <a:solidFill>
                  <a:schemeClr val="tx1"/>
                </a:solidFill>
                <a:effectLst/>
                <a:latin typeface="+mn-lt"/>
                <a:ea typeface="+mn-ea"/>
                <a:cs typeface="+mn-cs"/>
              </a:rPr>
              <a:t> du sommeil? D’abord, la </a:t>
            </a:r>
            <a:r>
              <a:rPr lang="fr-CA" sz="1200" i="1" kern="1200" dirty="0" smtClean="0">
                <a:solidFill>
                  <a:schemeClr val="tx1"/>
                </a:solidFill>
                <a:effectLst/>
                <a:latin typeface="+mn-lt"/>
                <a:ea typeface="+mn-ea"/>
                <a:cs typeface="+mn-cs"/>
              </a:rPr>
              <a:t>quantité</a:t>
            </a:r>
            <a:r>
              <a:rPr lang="fr-CA" sz="1200" kern="1200" dirty="0" smtClean="0">
                <a:solidFill>
                  <a:schemeClr val="tx1"/>
                </a:solidFill>
                <a:effectLst/>
                <a:latin typeface="+mn-lt"/>
                <a:ea typeface="+mn-ea"/>
                <a:cs typeface="+mn-cs"/>
              </a:rPr>
              <a:t> influe sur la qualité. Plus vous dormez longtemps, plus vous êtes susceptible de traverser les quatre phases du sommeil. Les autres facteurs influant sur la qualité du sommeil sont : le confort du lit, l’obscurité de la pièce, le moment de la journée, le bruit, la température, et tout ce qui risque de vous réveiller.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facteurs affectant la qualité du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Demandez aux participants s’ils ont fait des modifications physiques à leur maison pour améliorer leur sommeil. Qu’est-ce qui est efficace? Question supplémentaire pour vérifier les connaissances : Nous avons donné quatre ou cinq caractéristiques du </a:t>
            </a:r>
            <a:r>
              <a:rPr lang="fr-CA" sz="1200" i="1" kern="1200" dirty="0" smtClean="0">
                <a:solidFill>
                  <a:schemeClr val="tx1"/>
                </a:solidFill>
                <a:effectLst/>
                <a:latin typeface="+mn-lt"/>
                <a:ea typeface="+mn-ea"/>
                <a:cs typeface="+mn-cs"/>
              </a:rPr>
              <a:t>sommeil paradoxal</a:t>
            </a:r>
            <a:r>
              <a:rPr lang="fr-CA" sz="1200" kern="1200" dirty="0" smtClean="0">
                <a:solidFill>
                  <a:schemeClr val="tx1"/>
                </a:solidFill>
                <a:effectLst/>
                <a:latin typeface="+mn-lt"/>
                <a:ea typeface="+mn-ea"/>
                <a:cs typeface="+mn-cs"/>
              </a:rPr>
              <a:t>. Les participants peuvent-ils en nommer trois? Réponse : Les mouvements oculaires rapides, l’activité cérébrale, les rêves, la perte de tonicité musculaire. En outre, les périodes de sommeil paradoxal deviennent plus longues et plus fréquentes à mesure que la nuit avance.</a:t>
            </a:r>
            <a:endParaRPr lang="en-US" sz="1200" kern="1200" dirty="0">
              <a:solidFill>
                <a:schemeClr val="tx1"/>
              </a:solidFill>
              <a:effectLst/>
              <a:latin typeface="+mn-lt"/>
              <a:ea typeface="+mn-ea"/>
              <a:cs typeface="+mn-cs"/>
            </a:endParaRPr>
          </a:p>
        </p:txBody>
      </p:sp>
      <p:sp>
        <p:nvSpPr>
          <p:cNvPr id="931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CAF8D8-642A-437D-87BE-CFAF3DB875C4}" type="slidenum">
              <a:rPr lang="en-US" smtClean="0"/>
              <a:pPr fontAlgn="base">
                <a:spcBef>
                  <a:spcPct val="0"/>
                </a:spcBef>
                <a:spcAft>
                  <a:spcPct val="0"/>
                </a:spcAft>
                <a:defRPr/>
              </a:pPr>
              <a:t>28</a:t>
            </a:fld>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a:t>
            </a:r>
            <a:r>
              <a:rPr lang="fr-CA" sz="1200" i="1" kern="1200" dirty="0" smtClean="0">
                <a:solidFill>
                  <a:schemeClr val="tx1"/>
                </a:solidFill>
                <a:effectLst/>
                <a:latin typeface="+mn-lt"/>
                <a:ea typeface="+mn-ea"/>
                <a:cs typeface="+mn-cs"/>
              </a:rPr>
              <a:t> sommeil</a:t>
            </a:r>
            <a:r>
              <a:rPr lang="fr-CA" sz="1200" kern="1200" dirty="0" smtClean="0">
                <a:solidFill>
                  <a:schemeClr val="tx1"/>
                </a:solidFill>
                <a:effectLst/>
                <a:latin typeface="+mn-lt"/>
                <a:ea typeface="+mn-ea"/>
                <a:cs typeface="+mn-cs"/>
              </a:rPr>
              <a:t> est le principal facteur ayant une influence sur la vigilance et la fatigue. La quantité de sommeil de votre dernière période principale de sommeil est d’une importance primordiale. Pour la plupart des gens, cela veut dire la nuit dernière. Les périodes de sommeil antérieures, y compris les nuits précédentes et même les nuits de la fin de semaine précédente, ont une influence sur votre vigilance actuelle. Quant aux siestes, elles permettent de retrouver temporairement la vigilance.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diapositives suivantes donnent plus de détails sur la première et la dernière puce. En ce qui a trait aux périodes de sommeil antérieures, rappelez-vous ce que vous avez appris plus tôt sur la dette de sommeil et le temps de récupération. </a:t>
            </a:r>
            <a:endParaRPr lang="en-US" sz="1200" kern="1200" dirty="0">
              <a:solidFill>
                <a:schemeClr val="tx1"/>
              </a:solidFill>
              <a:effectLst/>
              <a:latin typeface="+mn-lt"/>
              <a:ea typeface="+mn-ea"/>
              <a:cs typeface="+mn-cs"/>
            </a:endParaRPr>
          </a:p>
        </p:txBody>
      </p:sp>
      <p:sp>
        <p:nvSpPr>
          <p:cNvPr id="99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C31FAA-7239-41C4-93DE-A046041F1782}" type="slidenum">
              <a:rPr lang="en-US" smtClean="0"/>
              <a:pPr fontAlgn="base">
                <a:spcBef>
                  <a:spcPct val="0"/>
                </a:spcBef>
                <a:spcAft>
                  <a:spcPct val="0"/>
                </a:spcAft>
                <a:defRPr/>
              </a:pPr>
              <a:t>29</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tant que famille du conducteur, vous jouez un rôle fondamental. Ce module vise à vous aider à mieux comprendre la fatigue au volant, la vigilance, le sommeil et le bien-être des conducteurs de véhicules lourds. Vous verrez aussi comment utiliser ces connaissances pour soutenir le besoin du conducteur d’avoir un sommeil réparateur et de vivre dans un climat de bien-être à la maison, pas seulement pour lui-même, mais aussi pour </a:t>
            </a:r>
            <a:r>
              <a:rPr lang="fr-CA" sz="1200" i="1" kern="1200" dirty="0" smtClean="0">
                <a:solidFill>
                  <a:schemeClr val="tx1"/>
                </a:solidFill>
                <a:effectLst/>
                <a:latin typeface="+mn-lt"/>
                <a:ea typeface="+mn-ea"/>
                <a:cs typeface="+mn-cs"/>
              </a:rPr>
              <a:t>toute</a:t>
            </a:r>
            <a:r>
              <a:rPr lang="fr-CA" sz="1200" kern="1200" dirty="0" smtClean="0">
                <a:solidFill>
                  <a:schemeClr val="tx1"/>
                </a:solidFill>
                <a:effectLst/>
                <a:latin typeface="+mn-lt"/>
                <a:ea typeface="+mn-ea"/>
                <a:cs typeface="+mn-cs"/>
              </a:rPr>
              <a:t> la famille. Nous espérons que vous considérerez ces facteurs comme étant primordiaux pour la performance, la sécurité et le bien-être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objectifs généraux d’apprentissage du module 4 sont présentés ici. À noter que ces trois objectifs correspondent aux savoirs, aux compétences et aux attitudes. </a:t>
            </a:r>
            <a:endParaRPr lang="en-US" sz="1200" kern="1200" dirty="0">
              <a:solidFill>
                <a:schemeClr val="tx1"/>
              </a:solidFill>
              <a:effectLst/>
              <a:latin typeface="+mn-lt"/>
              <a:ea typeface="+mn-ea"/>
              <a:cs typeface="+mn-cs"/>
            </a:endParaRP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a:bodyPr>
          <a:lstStyle/>
          <a:p>
            <a:r>
              <a:rPr lang="fr-CA" sz="1200" kern="1200" dirty="0" smtClean="0">
                <a:solidFill>
                  <a:schemeClr val="tx1"/>
                </a:solidFill>
                <a:effectLst/>
                <a:latin typeface="+mn-lt"/>
                <a:ea typeface="+mn-ea"/>
                <a:cs typeface="+mn-cs"/>
              </a:rPr>
              <a:t>« La quantité de sommeil que vous obtenez affecte votre performance, et les effets négatifs d’un manque de sommeil augmentent au fil des jours. Ce graphique montre les résultats d’une privation de sommeil chez des conducteurs de véhicules lourds et d’autobus. Ils ont été rémunérés pour vivre presque deux semaines en laboratoire et subir une batterie de tests. Il y avait quatre groupes. La ligne supérieure bleue indique que la performance de ceux qui sont restés neuf heures au lit chaque nuit est demeurée constante et élevée pendant les huit jours. La seconde, la ligne rose, indique que ceux qui sont demeurés sept heures au lit ont assez bien maintenu leur performance, mais on observe qu’elle a légèrement baissé au cours des huit jours. La ligne suivante montre que la performance de ceux qui n’ont obtenu que cinq heures de sommeil baisse </a:t>
            </a:r>
            <a:r>
              <a:rPr lang="fr-CA" sz="1200" i="1" kern="1200" dirty="0" smtClean="0">
                <a:solidFill>
                  <a:schemeClr val="tx1"/>
                </a:solidFill>
                <a:effectLst/>
                <a:latin typeface="+mn-lt"/>
                <a:ea typeface="+mn-ea"/>
                <a:cs typeface="+mn-cs"/>
              </a:rPr>
              <a:t>constamment</a:t>
            </a:r>
            <a:r>
              <a:rPr lang="fr-CA" sz="1200" kern="1200" dirty="0" smtClean="0">
                <a:solidFill>
                  <a:schemeClr val="tx1"/>
                </a:solidFill>
                <a:effectLst/>
                <a:latin typeface="+mn-lt"/>
                <a:ea typeface="+mn-ea"/>
                <a:cs typeface="+mn-cs"/>
              </a:rPr>
              <a:t>. Maintenant, regardez la ligne rouge montrant la baisse de performance des conducteurs ayant dormi seulement </a:t>
            </a:r>
            <a:r>
              <a:rPr lang="fr-CA" sz="1200" i="1" kern="1200" dirty="0" smtClean="0">
                <a:solidFill>
                  <a:schemeClr val="tx1"/>
                </a:solidFill>
                <a:effectLst/>
                <a:latin typeface="+mn-lt"/>
                <a:ea typeface="+mn-ea"/>
                <a:cs typeface="+mn-cs"/>
              </a:rPr>
              <a:t>3 heures</a:t>
            </a:r>
            <a:r>
              <a:rPr lang="fr-CA" sz="1200" kern="1200" dirty="0" smtClean="0">
                <a:solidFill>
                  <a:schemeClr val="tx1"/>
                </a:solidFill>
                <a:effectLst/>
                <a:latin typeface="+mn-lt"/>
                <a:ea typeface="+mn-ea"/>
                <a:cs typeface="+mn-cs"/>
              </a:rPr>
              <a:t> par nuit. Elle est </a:t>
            </a:r>
            <a:r>
              <a:rPr lang="fr-CA" sz="1200" i="1" kern="1200" dirty="0" smtClean="0">
                <a:solidFill>
                  <a:schemeClr val="tx1"/>
                </a:solidFill>
                <a:effectLst/>
                <a:latin typeface="+mn-lt"/>
                <a:ea typeface="+mn-ea"/>
                <a:cs typeface="+mn-cs"/>
              </a:rPr>
              <a:t>spectaculaire</a:t>
            </a:r>
            <a:r>
              <a:rPr lang="fr-CA" sz="1200" kern="1200" dirty="0" smtClean="0">
                <a:solidFill>
                  <a:schemeClr val="tx1"/>
                </a:solidFill>
                <a:effectLst/>
                <a:latin typeface="+mn-lt"/>
                <a:ea typeface="+mn-ea"/>
                <a:cs typeface="+mn-cs"/>
              </a:rPr>
              <a:t>. Les écarts s’accentuent et deviennent plus prononcés au fil des jours.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lecture de graphiques n’étant pas facile pour tout le monde, cette diapositive sera difficile à saisir pour certains. Assurez-vous que tous comprennent bien les conséquences clés des effets cumulatifs d’un manque de sommeil. Au fur et à mesure que la privation de sommeil (légère ou importante) se poursuit, la dette de sommeil s’accumule et la performance se dégrade. Source : </a:t>
            </a:r>
            <a:r>
              <a:rPr lang="fr-CA" sz="1200" kern="1200" dirty="0" err="1" smtClean="0">
                <a:solidFill>
                  <a:schemeClr val="tx1"/>
                </a:solidFill>
                <a:effectLst/>
                <a:latin typeface="+mn-lt"/>
                <a:ea typeface="+mn-ea"/>
                <a:cs typeface="+mn-cs"/>
              </a:rPr>
              <a:t>Balkin</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(2000).</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mesure de la performance consistait en un test de vigilance psychomoteur, une mesure de l’attention visuelle courante dans les études sur la vigilance et la fatigue. Cette étude, dont les sujets étaient des conducteurs professionnels, a été menée par le Walter Reed </a:t>
            </a:r>
            <a:r>
              <a:rPr lang="fr-CA" sz="1200" kern="1200" dirty="0" err="1" smtClean="0">
                <a:solidFill>
                  <a:schemeClr val="tx1"/>
                </a:solidFill>
                <a:effectLst/>
                <a:latin typeface="+mn-lt"/>
                <a:ea typeface="+mn-ea"/>
                <a:cs typeface="+mn-cs"/>
              </a:rPr>
              <a:t>Army</a:t>
            </a:r>
            <a:r>
              <a:rPr lang="fr-CA" sz="1200" kern="1200" dirty="0" smtClean="0">
                <a:solidFill>
                  <a:schemeClr val="tx1"/>
                </a:solidFill>
                <a:effectLst/>
                <a:latin typeface="+mn-lt"/>
                <a:ea typeface="+mn-ea"/>
                <a:cs typeface="+mn-cs"/>
              </a:rPr>
              <a:t> Institute of </a:t>
            </a:r>
            <a:r>
              <a:rPr lang="fr-CA" sz="1200" kern="1200" dirty="0" err="1" smtClean="0">
                <a:solidFill>
                  <a:schemeClr val="tx1"/>
                </a:solidFill>
                <a:effectLst/>
                <a:latin typeface="+mn-lt"/>
                <a:ea typeface="+mn-ea"/>
                <a:cs typeface="+mn-cs"/>
              </a:rPr>
              <a:t>Research</a:t>
            </a:r>
            <a:r>
              <a:rPr lang="fr-CA"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101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F72C57-3A22-4785-99FF-09D6B3BFD8D1}" type="slidenum">
              <a:rPr lang="en-US" smtClean="0"/>
              <a:pPr fontAlgn="base">
                <a:spcBef>
                  <a:spcPct val="0"/>
                </a:spcBef>
                <a:spcAft>
                  <a:spcPct val="0"/>
                </a:spcAft>
                <a:defRPr/>
              </a:pPr>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Connaissez-vous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l’expression</a:t>
            </a:r>
            <a:r>
              <a:rPr lang="en-US" sz="1200"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sieste</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énergisante</a:t>
            </a:r>
            <a:r>
              <a:rPr lang="en-US" sz="1200" kern="1200" dirty="0" smtClean="0">
                <a:solidFill>
                  <a:schemeClr val="tx1"/>
                </a:solidFill>
                <a:latin typeface="+mn-lt"/>
                <a:ea typeface="+mn-ea"/>
                <a:cs typeface="+mn-cs"/>
              </a:rPr>
              <a:t>? Les </a:t>
            </a:r>
            <a:r>
              <a:rPr lang="en-US" sz="1200" kern="1200" dirty="0" err="1" smtClean="0">
                <a:solidFill>
                  <a:schemeClr val="tx1"/>
                </a:solidFill>
                <a:latin typeface="+mn-lt"/>
                <a:ea typeface="+mn-ea"/>
                <a:cs typeface="+mn-cs"/>
              </a:rPr>
              <a:t>siestes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ont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vraiment</a:t>
            </a:r>
            <a:r>
              <a:rPr lang="en-US" sz="1200" kern="1200" dirty="0" smtClean="0">
                <a:solidFill>
                  <a:schemeClr val="tx1"/>
                </a:solidFill>
                <a:latin typeface="+mn-lt"/>
                <a:ea typeface="+mn-ea"/>
                <a:cs typeface="+mn-cs"/>
              </a:rPr>
              <a:t> un </a:t>
            </a:r>
            <a:r>
              <a:rPr lang="en-US" sz="1200" kern="1200" dirty="0" err="1" smtClean="0">
                <a:solidFill>
                  <a:schemeClr val="tx1"/>
                </a:solidFill>
                <a:latin typeface="+mn-lt"/>
                <a:ea typeface="+mn-ea"/>
                <a:cs typeface="+mn-cs"/>
              </a:rPr>
              <a:t>effet</a:t>
            </a:r>
            <a:r>
              <a:rPr lang="en-US" sz="1200" kern="1200" dirty="0" smtClean="0">
                <a:solidFill>
                  <a:schemeClr val="tx1"/>
                </a:solidFill>
                <a:latin typeface="+mn-lt"/>
                <a:ea typeface="+mn-ea"/>
                <a:cs typeface="+mn-cs"/>
              </a:rPr>
              <a:t> puissant </a:t>
            </a:r>
            <a:r>
              <a:rPr lang="en-US" sz="1200" kern="1200" dirty="0" err="1" smtClean="0">
                <a:solidFill>
                  <a:schemeClr val="tx1"/>
                </a:solidFill>
                <a:latin typeface="+mn-lt"/>
                <a:ea typeface="+mn-ea"/>
                <a:cs typeface="+mn-cs"/>
              </a:rPr>
              <a:t>sur</a:t>
            </a:r>
            <a:r>
              <a:rPr lang="en-US" sz="1200" kern="1200" dirty="0" smtClean="0">
                <a:solidFill>
                  <a:schemeClr val="tx1"/>
                </a:solidFill>
                <a:latin typeface="+mn-lt"/>
                <a:ea typeface="+mn-ea"/>
                <a:cs typeface="+mn-cs"/>
              </a:rPr>
              <a:t> la vigilance. </a:t>
            </a:r>
            <a:r>
              <a:rPr lang="fr-CA" sz="1200" kern="1200" dirty="0" smtClean="0">
                <a:solidFill>
                  <a:schemeClr val="tx1"/>
                </a:solidFill>
                <a:effectLst/>
                <a:latin typeface="+mn-lt"/>
                <a:ea typeface="+mn-ea"/>
                <a:cs typeface="+mn-cs"/>
              </a:rPr>
              <a:t>En effet, une petite sieste de 20 minutes peut grandement améliorer la vigilance et la performance pendant les heures subséquentes. Selon une étude de la NASA portant sur des pilotes de ligne, faire une sieste planifiée a réduit l’assoupissement subséquent de 50 % et les erreurs d’atterrissage de 34 %. Une mise en garde cependant : une longue sieste de plus d’une heure risque de vous garder éveillé la nuit suivante.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sieste est un sujet de discussion intéressant. Beaucoup de personnes aiment faire la sieste, mais pas toutes! Demandez aux participants la fréquence et les bienfaits de leurs siestes. Vous pourriez aussi leur demander s’ils aiment faire la sieste. Les siestes en après-midi sont les plus courantes et les plus salutaires. Étude citée de la NASA : </a:t>
            </a:r>
            <a:r>
              <a:rPr lang="fr-CA" sz="1200" kern="1200" dirty="0" err="1" smtClean="0">
                <a:solidFill>
                  <a:schemeClr val="tx1"/>
                </a:solidFill>
                <a:effectLst/>
                <a:latin typeface="+mn-lt"/>
                <a:ea typeface="+mn-ea"/>
                <a:cs typeface="+mn-cs"/>
              </a:rPr>
              <a:t>Rosekind</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1994)</a:t>
            </a:r>
            <a:r>
              <a:rPr lang="fr-CA" sz="1200" kern="1200" dirty="0" smtClean="0">
                <a:solidFill>
                  <a:schemeClr val="tx1"/>
                </a:solidFill>
                <a:effectLst/>
                <a:latin typeface="+mn-lt"/>
                <a:ea typeface="+mn-ea"/>
                <a:cs typeface="+mn-cs"/>
              </a:rPr>
              <a:t>. Dans cette étude, on autorisait les pilotes à faire une sieste de 45 minutes maximum; la moyenne était 26 minutes. Le maximum de 45 minutes permettait de s’assurer que les pilotes ne tombent pas dans les stades de sommeil profond (c’est-à-dire les stades 3 et 4 du sommeil lent), ce qui aurait augmenté l’incidence et la durée de l’inertie du sommeil au réveil. </a:t>
            </a:r>
            <a:endParaRPr lang="en-US" sz="1200" kern="1200" dirty="0">
              <a:solidFill>
                <a:schemeClr val="tx1"/>
              </a:solidFill>
              <a:effectLst/>
              <a:latin typeface="+mn-lt"/>
              <a:ea typeface="+mn-ea"/>
              <a:cs typeface="+mn-cs"/>
            </a:endParaRPr>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C3B73E-8DB5-4F17-B8FB-135C4891FE27}" type="slidenum">
              <a:rPr lang="en-US" smtClean="0"/>
              <a:pPr fontAlgn="base">
                <a:spcBef>
                  <a:spcPct val="0"/>
                </a:spcBef>
                <a:spcAft>
                  <a:spcPct val="0"/>
                </a:spcAft>
                <a:defRPr/>
              </a:pPr>
              <a:t>31</a:t>
            </a:fld>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général, durant quelles périodes du jour avez-vous sommeil? Pendant lesquelles êtes-vous le plus frais et dispos? La plupart des gens ont de grandes variations prévisibles de leurs niveaux quotidiens de vigilance en raison des </a:t>
            </a:r>
            <a:r>
              <a:rPr lang="fr-CA" sz="1200" i="1" kern="1200" dirty="0" smtClean="0">
                <a:solidFill>
                  <a:schemeClr val="tx1"/>
                </a:solidFill>
                <a:effectLst/>
                <a:latin typeface="+mn-lt"/>
                <a:ea typeface="+mn-ea"/>
                <a:cs typeface="+mn-cs"/>
              </a:rPr>
              <a:t>rythmes circadiens</a:t>
            </a:r>
            <a:r>
              <a:rPr lang="fr-CA" sz="1200" kern="1200" dirty="0" smtClean="0">
                <a:solidFill>
                  <a:schemeClr val="tx1"/>
                </a:solidFill>
                <a:effectLst/>
                <a:latin typeface="+mn-lt"/>
                <a:ea typeface="+mn-ea"/>
                <a:cs typeface="+mn-cs"/>
              </a:rPr>
              <a:t>. Les rythmes circadiens sont des changements physiques, psychologiques et comportementaux qui ont un cycle approximatif de 24 heures. Par exemple, il y a des fluctuations quotidiennes dans la température du corps et les sécrétions hormonales. Le cerveau règle les rythmes circadiens; ceux-ci se manifestent chez presque tous les animaux et pas seulement chez les humains. Ils résistent aux changements, ce qui explique la difficulté à changer de quart de travail. La lumière vive et l’obscurité influencent les rythmes circadiens; la lumière vive vous aide à rester éveillé, tandis que l’obscurité favorise le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période du jour (le moment de la journée) comme facteur de vigilance est un autre sujet intéressant. Selon une</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étude canado-américaine sur la vigilance et la fatigue des conducteurs (</a:t>
            </a:r>
            <a:r>
              <a:rPr lang="fr-CA" sz="1200" kern="1200" dirty="0" err="1" smtClean="0">
                <a:solidFill>
                  <a:schemeClr val="tx1"/>
                </a:solidFill>
                <a:effectLst/>
                <a:latin typeface="+mn-lt"/>
                <a:ea typeface="+mn-ea"/>
                <a:cs typeface="+mn-cs"/>
              </a:rPr>
              <a:t>Wylie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1996), le moment de la journée est le facteur qui a l’effet le plus important sur la somnolence observée. Demandez aux participants s’ils ont sommeil aux mêmes heures chaque jour. Quelle est cette période? La diapositive suivante montre le tracé circadien de la majorité des gens. </a:t>
            </a:r>
            <a:endParaRPr lang="en-US" sz="1200" kern="1200" dirty="0">
              <a:solidFill>
                <a:schemeClr val="tx1"/>
              </a:solidFill>
              <a:effectLst/>
              <a:latin typeface="+mn-lt"/>
              <a:ea typeface="+mn-ea"/>
              <a:cs typeface="+mn-cs"/>
            </a:endParaRP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B4A497-F8D2-4816-8CE4-A96C0141BCBA}" type="slidenum">
              <a:rPr lang="en-US" smtClean="0"/>
              <a:pPr fontAlgn="base">
                <a:spcBef>
                  <a:spcPct val="0"/>
                </a:spcBef>
                <a:spcAft>
                  <a:spcPct val="0"/>
                </a:spcAft>
                <a:defRPr/>
              </a:pPr>
              <a:t>32</a:t>
            </a:fld>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Ce graphique illustre votre cycle circadien sur une période de 24 heures. Vous voyez que votre niveau de vigilance est à son plus bas tôt le matin, vers 4 ou 5 h. Votre vigilance augmente rapidement et atteint un pic en fin d’avant-midi. Elle redescend au milieu de l’après-midi, pour remonter et atteindre son sommet en soirée. Vers environ 22 h, votre niveau de vigilance commence à baisser. À quelques exceptions près, presque tout le monde suit cette tendance.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t>
            </a:r>
            <a:r>
              <a:rPr lang="fr-CA" sz="1200" b="0" kern="1200" dirty="0" smtClean="0">
                <a:solidFill>
                  <a:schemeClr val="tx1"/>
                </a:solidFill>
                <a:effectLst/>
                <a:latin typeface="+mn-lt"/>
                <a:ea typeface="+mn-ea"/>
                <a:cs typeface="+mn-cs"/>
              </a:rPr>
              <a:t>Ce </a:t>
            </a:r>
            <a:r>
              <a:rPr lang="fr-CA" sz="1200" kern="1200" dirty="0" smtClean="0">
                <a:solidFill>
                  <a:schemeClr val="tx1"/>
                </a:solidFill>
                <a:effectLst/>
                <a:latin typeface="+mn-lt"/>
                <a:ea typeface="+mn-ea"/>
                <a:cs typeface="+mn-cs"/>
              </a:rPr>
              <a:t>graphique présente la vigilance et l’éveil au quotidien selon l’évolution du cycle circadien. Diverses mesures physiologiques et de la performance suivent des schèmes légèrement différents, mais cela nous éclaire sur la tendance générale. Demandez aux participants s’ils peuvent définir leurs propres fluctuations quotidiennes selon le graphique. Source : </a:t>
            </a:r>
            <a:r>
              <a:rPr lang="fr-CA" sz="1200" kern="1200" dirty="0" err="1" smtClean="0">
                <a:solidFill>
                  <a:schemeClr val="tx1"/>
                </a:solidFill>
                <a:effectLst/>
                <a:latin typeface="+mn-lt"/>
                <a:ea typeface="+mn-ea"/>
                <a:cs typeface="+mn-cs"/>
              </a:rPr>
              <a:t>Knipling</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2009).</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D568DB-A2B6-4F3D-98E5-99EF24872853}" type="slidenum">
              <a:rPr lang="en-US" smtClean="0"/>
              <a:pPr fontAlgn="base">
                <a:spcBef>
                  <a:spcPct val="0"/>
                </a:spcBef>
                <a:spcAft>
                  <a:spcPct val="0"/>
                </a:spcAft>
                <a:defRPr/>
              </a:pPr>
              <a:t>33</a:t>
            </a:fld>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rythmes circadiens nous influencent chaque jour. Les périodes de pointe de performance se situent le matin après 8 h et le soir après le souper. Un creux important se manifeste tôt le matin avant le lever du soleil. Une faible baisse de la vigilance se produit au début et jusqu’au milieu de l’après-midi. Les perturbations circadiennes (comme un changement de quart de travail) sont difficiles; la personne risque d’être somnolente, irritable et en général de se sentir sans énergie. Enfin, à cause des effets de la lumière du jour sur les rythmes circadiens, dormir le jour est difficile pour la majorité des gens. Nous suggérerons plus tard des moyens pour mieux dormir le jour.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répète les informations du graphique et traite des troubles du sommeil pouvant être liés aux rythmes circadiens. Les participants ou leur conjoint ou conjointe doivent-ils dormir pendant la journée? Est-ce difficile? Les écrits de Moore-Ede sont d’excellentes sources pour en apprendre davantage sur les rythmes circadiens et le sommeil en général (Moore-Ede, 1993). </a:t>
            </a:r>
            <a:endParaRPr lang="en-US" sz="1200" kern="1200" dirty="0">
              <a:solidFill>
                <a:schemeClr val="tx1"/>
              </a:solidFill>
              <a:effectLst/>
              <a:latin typeface="+mn-lt"/>
              <a:ea typeface="+mn-ea"/>
              <a:cs typeface="+mn-cs"/>
            </a:endParaRPr>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En faisant abstraction des siestes, combien d’heures environ êtes-vous éveillé chaque jour avant d’avoir sommeil? Pour la plupart des gens, c’est environ 16 heures. Une étude en laboratoire sur la privation de sommeil a comparé les effets sur la vigilance de longues heures d’éveil à ceux de la consommation d’alcool. Être éveillé pendant 19 heures équivaut à un taux d’alcoolémie de 0,05 mg/100 ml. Être éveillé pendant 24 heures ou plus équivaut à un taux de 0,1 mg/100 ml, soit un taux supérieur à la limite légale.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temps d’éveil est un autre sujet permettant aux gens de comparer leurs habitudes de vie. Les participants estiment-ils avoir réellement sommeil chaque jour après une période d’environ 16 heures d’éveil? Étude : Dawson et Reid</a:t>
            </a:r>
            <a:r>
              <a:rPr lang="fr-CA" sz="1200" b="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1997).</a:t>
            </a:r>
            <a:endParaRPr lang="en-US" sz="1200" b="0" kern="1200" dirty="0">
              <a:solidFill>
                <a:schemeClr val="tx1"/>
              </a:solidFill>
              <a:effectLst/>
              <a:latin typeface="+mn-lt"/>
              <a:ea typeface="+mn-ea"/>
              <a:cs typeface="+mn-cs"/>
            </a:endParaRPr>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51D0E4-AB87-483A-B241-97029F077300}"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facteurs internes de votre corps ont une grande influence sur votre vigilance, mais les facteurs liés à votre environnement et à la tâche ont également des effets, notamment : le temps passé à conduire, la circulation, les trajets monotones, les conditions météorologiques et les agresseurs environnementaux comme</a:t>
            </a:r>
            <a:r>
              <a:rPr lang="fr-CA" sz="1200" kern="1200" baseline="0" dirty="0" smtClean="0">
                <a:solidFill>
                  <a:schemeClr val="tx1"/>
                </a:solidFill>
                <a:effectLst/>
                <a:latin typeface="+mn-lt"/>
                <a:ea typeface="+mn-ea"/>
                <a:cs typeface="+mn-cs"/>
              </a:rPr>
              <a:t> le </a:t>
            </a:r>
            <a:r>
              <a:rPr lang="fr-CA" sz="1200" kern="1200" dirty="0" smtClean="0">
                <a:solidFill>
                  <a:schemeClr val="tx1"/>
                </a:solidFill>
                <a:effectLst/>
                <a:latin typeface="+mn-lt"/>
                <a:ea typeface="+mn-ea"/>
                <a:cs typeface="+mn-cs"/>
              </a:rPr>
              <a:t>bruit</a:t>
            </a:r>
            <a:r>
              <a:rPr lang="fr-CA" sz="1200" kern="1200" baseline="0" dirty="0" smtClean="0">
                <a:solidFill>
                  <a:schemeClr val="tx1"/>
                </a:solidFill>
                <a:effectLst/>
                <a:latin typeface="+mn-lt"/>
                <a:ea typeface="+mn-ea"/>
                <a:cs typeface="+mn-cs"/>
              </a:rPr>
              <a:t> et les</a:t>
            </a:r>
            <a:r>
              <a:rPr lang="fr-CA" sz="1200" kern="1200" dirty="0" smtClean="0">
                <a:solidFill>
                  <a:schemeClr val="tx1"/>
                </a:solidFill>
                <a:effectLst/>
                <a:latin typeface="+mn-lt"/>
                <a:ea typeface="+mn-ea"/>
                <a:cs typeface="+mn-cs"/>
              </a:rPr>
              <a:t> vibrations.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module 3 traite plus en détail des facteurs liés à la tâche, y compris le « temps passé à la tâche » (à conduire ou à travailler). </a:t>
            </a:r>
            <a:endParaRPr lang="en-US" sz="1200" kern="1200" dirty="0">
              <a:solidFill>
                <a:schemeClr val="tx1"/>
              </a:solidFill>
              <a:effectLst/>
              <a:latin typeface="+mn-lt"/>
              <a:ea typeface="+mn-ea"/>
              <a:cs typeface="+mn-cs"/>
            </a:endParaRPr>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aussi de grandes </a:t>
            </a:r>
            <a:r>
              <a:rPr lang="fr-CA" sz="1200" i="1" kern="1200" dirty="0" smtClean="0">
                <a:solidFill>
                  <a:schemeClr val="tx1"/>
                </a:solidFill>
                <a:effectLst/>
                <a:latin typeface="+mn-lt"/>
                <a:ea typeface="+mn-ea"/>
                <a:cs typeface="+mn-cs"/>
              </a:rPr>
              <a:t>différences individuelles </a:t>
            </a:r>
            <a:r>
              <a:rPr lang="fr-CA" sz="1200" kern="1200" dirty="0" smtClean="0">
                <a:solidFill>
                  <a:schemeClr val="tx1"/>
                </a:solidFill>
                <a:effectLst/>
                <a:latin typeface="+mn-lt"/>
                <a:ea typeface="+mn-ea"/>
                <a:cs typeface="+mn-cs"/>
              </a:rPr>
              <a:t>en matière de sensibilité à la fatigue. Une étude canado-américaine le démontre. À gauche, les conducteurs sont divisés entre les 14 % qui ont eu le plus grand nombre d’épisodes de somnolence et les autres. À droite, vous constatez que les 14 % de conducteurs à haut risque ont eu plus de la moitié de toutes les périodes de somnolence,</a:t>
            </a:r>
            <a:r>
              <a:rPr lang="fr-CA" sz="1200" kern="1200" baseline="0" dirty="0" smtClean="0">
                <a:solidFill>
                  <a:schemeClr val="tx1"/>
                </a:solidFill>
                <a:effectLst/>
                <a:latin typeface="+mn-lt"/>
                <a:ea typeface="+mn-ea"/>
                <a:cs typeface="+mn-cs"/>
              </a:rPr>
              <a:t> soit </a:t>
            </a:r>
            <a:r>
              <a:rPr lang="fr-CA" sz="1200" kern="1200" dirty="0" smtClean="0">
                <a:solidFill>
                  <a:schemeClr val="tx1"/>
                </a:solidFill>
                <a:effectLst/>
                <a:latin typeface="+mn-lt"/>
                <a:ea typeface="+mn-ea"/>
                <a:cs typeface="+mn-cs"/>
              </a:rPr>
              <a:t>54 %.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 graphique montre de façon spectaculaire l’ampleur des différences individuelles en matière de tolérance à la fatigue; certains participants cependant pourraient avoir plus de difficultés à comprendre le graphique. Expliquez-le en détail afin qu’il soit bien compris. L’un des problèmes des conducteurs à haut risque est que plusieurs ont de la difficulté à prendre conscience qu’ils sont justement à haut risque. Le module 3 présente quelques-uns des motifs sous-jacents à cette méconnaissance. Source : </a:t>
            </a:r>
            <a:r>
              <a:rPr lang="fr-CA" sz="1200" kern="1200" dirty="0" err="1" smtClean="0">
                <a:solidFill>
                  <a:schemeClr val="tx1"/>
                </a:solidFill>
                <a:effectLst/>
                <a:latin typeface="+mn-lt"/>
                <a:ea typeface="+mn-ea"/>
                <a:cs typeface="+mn-cs"/>
              </a:rPr>
              <a:t>Wylie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b="0" i="0" kern="1200" baseline="0" dirty="0" smtClean="0">
                <a:solidFill>
                  <a:schemeClr val="tx1"/>
                </a:solidFill>
                <a:effectLst/>
                <a:latin typeface="+mn-lt"/>
                <a:ea typeface="+mn-ea"/>
                <a:cs typeface="+mn-cs"/>
              </a:rPr>
              <a:t> (</a:t>
            </a:r>
            <a:r>
              <a:rPr lang="fr-CA" sz="1200" b="0" kern="1200" dirty="0" smtClean="0">
                <a:solidFill>
                  <a:schemeClr val="tx1"/>
                </a:solidFill>
                <a:effectLst/>
                <a:latin typeface="+mn-lt"/>
                <a:ea typeface="+mn-ea"/>
                <a:cs typeface="+mn-cs"/>
              </a:rPr>
              <a:t>1996).</a:t>
            </a:r>
            <a:endParaRPr lang="en-US" sz="1200" b="0" kern="1200" dirty="0">
              <a:solidFill>
                <a:schemeClr val="tx1"/>
              </a:solidFill>
              <a:effectLst/>
              <a:latin typeface="+mn-lt"/>
              <a:ea typeface="+mn-ea"/>
              <a:cs typeface="+mn-cs"/>
            </a:endParaRPr>
          </a:p>
        </p:txBody>
      </p:sp>
      <p:sp>
        <p:nvSpPr>
          <p:cNvPr id="115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F69702-B919-4B32-9FCF-D4A9174EFA23}" type="slidenum">
              <a:rPr lang="en-US" smtClean="0"/>
              <a:pPr fontAlgn="base">
                <a:spcBef>
                  <a:spcPct val="0"/>
                </a:spcBef>
                <a:spcAft>
                  <a:spcPct val="0"/>
                </a:spcAft>
                <a:defRPr/>
              </a:pPr>
              <a:t>37</a:t>
            </a:fld>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Qu’est-ce qui </a:t>
            </a:r>
            <a:r>
              <a:rPr lang="fr-CA" sz="1200" i="1" kern="1200" dirty="0" smtClean="0">
                <a:solidFill>
                  <a:schemeClr val="tx1"/>
                </a:solidFill>
                <a:effectLst/>
                <a:latin typeface="+mn-lt"/>
                <a:ea typeface="+mn-ea"/>
                <a:cs typeface="+mn-cs"/>
              </a:rPr>
              <a:t>cause</a:t>
            </a:r>
            <a:r>
              <a:rPr lang="fr-CA" sz="1200" kern="1200" dirty="0" smtClean="0">
                <a:solidFill>
                  <a:schemeClr val="tx1"/>
                </a:solidFill>
                <a:effectLst/>
                <a:latin typeface="+mn-lt"/>
                <a:ea typeface="+mn-ea"/>
                <a:cs typeface="+mn-cs"/>
              </a:rPr>
              <a:t> les différences individuelles en matière de sensibilité à la fatigue? Il y a d’abord des différences dans les comportements liés au sommeil, les bonnes et mauvaises habitudes que nous avons tous. Ensuite, il y a les différences en général dans la santé et la condition physique. La prise de médicaments pour un problème de santé peut avoir des effets secondaires, dont celui de provoquer de la fatigue. Il y a aussi les différences innées, d’ordre génétique, qui ont une incidence sur le niveau de tolérance à la fatigue. Enfin, plusieurs personnes sont atteintes de troubles du sommeil. Ce sera notre prochain sujet.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 module met l’accent sur les comportements liés au sommeil et sur les troubles du sommeil pour expliquer les différences individuelles en matière de sensibilité à la fatigue. Mais il existe aussi, chez les gens en bonne santé, des différences innées d’ordre génétique qui influencent la structure du sommeil et la sensibilité à la fatigue. </a:t>
            </a:r>
            <a:endParaRPr lang="en-US" sz="1200" kern="1200" dirty="0">
              <a:solidFill>
                <a:schemeClr val="tx1"/>
              </a:solidFill>
              <a:effectLst/>
              <a:latin typeface="+mn-lt"/>
              <a:ea typeface="+mn-ea"/>
              <a:cs typeface="+mn-cs"/>
            </a:endParaRPr>
          </a:p>
        </p:txBody>
      </p:sp>
      <p:sp>
        <p:nvSpPr>
          <p:cNvPr id="117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EEA000-B450-4E93-80AD-77CE7A2F242A}" type="slidenum">
              <a:rPr lang="en-US" smtClean="0"/>
              <a:pPr fontAlgn="base">
                <a:spcBef>
                  <a:spcPct val="0"/>
                </a:spcBef>
                <a:spcAft>
                  <a:spcPct val="0"/>
                </a:spcAft>
                <a:defRPr/>
              </a:pPr>
              <a:t>38</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L’apnée obstructive du sommeil est l’un des plus importants troubles du sommeil. Une </a:t>
            </a:r>
            <a:r>
              <a:rPr lang="fr-CA" sz="1200" i="1" kern="1200" dirty="0" smtClean="0">
                <a:solidFill>
                  <a:schemeClr val="tx1"/>
                </a:solidFill>
                <a:effectLst/>
                <a:latin typeface="+mn-lt"/>
                <a:ea typeface="+mn-ea"/>
                <a:cs typeface="+mn-cs"/>
              </a:rPr>
              <a:t>apnée</a:t>
            </a:r>
            <a:r>
              <a:rPr lang="fr-CA" sz="1200" kern="1200" dirty="0" smtClean="0">
                <a:solidFill>
                  <a:schemeClr val="tx1"/>
                </a:solidFill>
                <a:effectLst/>
                <a:latin typeface="+mn-lt"/>
                <a:ea typeface="+mn-ea"/>
                <a:cs typeface="+mn-cs"/>
              </a:rPr>
              <a:t> est un arrêt de la respiration durant 10 secondes ou plus. L’AOS se produit parce que les voies respiratoires supérieures à l’arrière de la gorge se ferment. Les taux d’apnées de moins de cinq par heure sont considérés comme étant normaux, mais un taux de cinq apnées ou plus indique la présence de l’AOS. La gravité de l’AOS est déterminée par un test administré pendant le sommeil. Certaines personnes souffrant d’AOS grave peuvent avoir un taux de 100 apnées par heure! Prenez quelques instants pour étudier les deux dessins. Celui du haut illustre des voies respiratoires normales, ouvertes. Celui du bas illustre la fermeture des voies respiratoires qui peut se produire avec l’AOS.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Renseignements supplémentaires : L’apnée obstructive du sommeil fait que le débit d’air s’arrête ou diminue pendant la respiration lorsque vous dormez parce que les voies respiratoires se sont rétrécies, sont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obstruées ou affaissées. Une pause de la respiration s’appelle une apnée. Une diminution du débit d’air durant la respiration s’appelle une </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Presque tout le monde a de brefs épisodes d’apnée pendant son sommeil. L’AOS implique des apnées plus fréquentes et plus longues. </a:t>
            </a:r>
            <a:endParaRPr lang="en-US" sz="1200" kern="1200" dirty="0">
              <a:solidFill>
                <a:schemeClr val="tx1"/>
              </a:solidFill>
              <a:effectLst/>
              <a:latin typeface="+mn-lt"/>
              <a:ea typeface="+mn-ea"/>
              <a:cs typeface="+mn-cs"/>
            </a:endParaRPr>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les sujets qui seront couverts. Prenez un moment pour en prendre connaissance. Après cette introduction, nous passerons aux notions de base sur la fatigue au volant, soit : la physiologie du sommeil, la santé et la vigilance. À la fin du module, vous pourrez mesurer vos connaissances en répondant à un questionnaire.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 plus de l’introduction et de la conclusion, ce module comprend tr</a:t>
            </a:r>
            <a:r>
              <a:rPr lang="fr-CA" sz="1200" b="0" kern="1200" dirty="0" smtClean="0">
                <a:solidFill>
                  <a:schemeClr val="tx1"/>
                </a:solidFill>
                <a:effectLst/>
                <a:latin typeface="+mn-lt"/>
                <a:ea typeface="+mn-ea"/>
                <a:cs typeface="+mn-cs"/>
              </a:rPr>
              <a:t>ois</a:t>
            </a:r>
            <a:r>
              <a:rPr lang="fr-CA" sz="1200" kern="1200" dirty="0" smtClean="0">
                <a:effectLst/>
                <a:latin typeface="+mn-lt"/>
                <a:ea typeface="+mn-ea"/>
                <a:cs typeface="+mn-cs"/>
              </a:rPr>
              <a:t> leçons</a:t>
            </a:r>
            <a:r>
              <a:rPr lang="fr-CA" sz="1200" kern="1200" baseline="0" dirty="0" smtClean="0">
                <a:effectLst/>
                <a:latin typeface="+mn-lt"/>
                <a:ea typeface="+mn-ea"/>
                <a:cs typeface="+mn-cs"/>
              </a:rPr>
              <a:t> </a:t>
            </a:r>
            <a:r>
              <a:rPr lang="fr-CA" sz="1200" kern="1200" dirty="0" smtClean="0">
                <a:solidFill>
                  <a:schemeClr val="tx1"/>
                </a:solidFill>
                <a:effectLst/>
                <a:latin typeface="+mn-lt"/>
                <a:ea typeface="+mn-ea"/>
                <a:cs typeface="+mn-cs"/>
              </a:rPr>
              <a:t>abordant chacune trois sujets. Ces sujets sont également traités dans le module 3. Le module 4 contient toutefois quelques nouvelles diapositives relatives à la maison et à la famille. À titre de formateur, vous devriez bien connaître</a:t>
            </a:r>
            <a:r>
              <a:rPr lang="fr-CA" sz="1200" b="0" kern="1200" dirty="0" smtClean="0">
                <a:solidFill>
                  <a:schemeClr val="tx1"/>
                </a:solidFill>
                <a:effectLst/>
                <a:latin typeface="+mn-lt"/>
                <a:ea typeface="+mn-ea"/>
                <a:cs typeface="+mn-cs"/>
              </a:rPr>
              <a:t> la matière </a:t>
            </a:r>
            <a:r>
              <a:rPr lang="fr-CA" sz="1200" kern="1200" dirty="0" smtClean="0">
                <a:solidFill>
                  <a:schemeClr val="tx1"/>
                </a:solidFill>
                <a:effectLst/>
                <a:latin typeface="+mn-lt"/>
                <a:ea typeface="+mn-ea"/>
                <a:cs typeface="+mn-cs"/>
              </a:rPr>
              <a:t>des modules 3 et 4.</a:t>
            </a:r>
            <a:endParaRPr lang="en-US" dirty="0" smtClean="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Cette vidéo britannique montre ce qui arrive à la respiration pendant l’AOS. La vidéo </a:t>
            </a:r>
            <a:r>
              <a:rPr lang="fr-CA" sz="1200" kern="1200" smtClean="0">
                <a:solidFill>
                  <a:schemeClr val="tx1"/>
                </a:solidFill>
                <a:effectLst/>
                <a:latin typeface="+mn-lt"/>
                <a:ea typeface="+mn-ea"/>
                <a:cs typeface="+mn-cs"/>
              </a:rPr>
              <a:t>utilise l’abréviation </a:t>
            </a:r>
            <a:r>
              <a:rPr lang="fr-CA" sz="1200" i="1" kern="1200" dirty="0" smtClean="0">
                <a:solidFill>
                  <a:schemeClr val="tx1"/>
                </a:solidFill>
                <a:effectLst/>
                <a:latin typeface="+mn-lt"/>
                <a:ea typeface="+mn-ea"/>
                <a:cs typeface="+mn-cs"/>
              </a:rPr>
              <a:t>TRS</a:t>
            </a:r>
            <a:r>
              <a:rPr lang="fr-CA" sz="1200" kern="1200" dirty="0" smtClean="0">
                <a:solidFill>
                  <a:schemeClr val="tx1"/>
                </a:solidFill>
                <a:effectLst/>
                <a:latin typeface="+mn-lt"/>
                <a:ea typeface="+mn-ea"/>
                <a:cs typeface="+mn-cs"/>
              </a:rPr>
              <a:t> pour </a:t>
            </a:r>
            <a:r>
              <a:rPr lang="fr-CA" sz="1200" i="0" kern="1200" dirty="0" smtClean="0">
                <a:solidFill>
                  <a:schemeClr val="tx1"/>
                </a:solidFill>
                <a:effectLst/>
                <a:latin typeface="+mn-lt"/>
                <a:ea typeface="+mn-ea"/>
                <a:cs typeface="+mn-cs"/>
              </a:rPr>
              <a:t>désigner les </a:t>
            </a:r>
            <a:r>
              <a:rPr lang="fr-CA" sz="1200" kern="1200" dirty="0" smtClean="0">
                <a:solidFill>
                  <a:schemeClr val="tx1"/>
                </a:solidFill>
                <a:effectLst/>
                <a:latin typeface="+mn-lt"/>
                <a:ea typeface="+mn-ea"/>
                <a:cs typeface="+mn-cs"/>
              </a:rPr>
              <a:t>troubles respiratoires du sommeil. Le terme </a:t>
            </a:r>
            <a:r>
              <a:rPr lang="fr-CA" sz="1200" i="1"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utilisé dans la vidéo désigne une respiration réduite, mais pas encore arrêtée.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Double-cliquez sur la vidéo pour la regarder.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Sélectionnez la flèche </a:t>
            </a:r>
            <a:r>
              <a:rPr lang="fr-CA" sz="1200" b="1" kern="1200" dirty="0" smtClean="0">
                <a:solidFill>
                  <a:schemeClr val="tx1"/>
                </a:solidFill>
                <a:effectLst/>
                <a:latin typeface="+mn-lt"/>
                <a:ea typeface="+mn-ea"/>
                <a:cs typeface="+mn-cs"/>
              </a:rPr>
              <a:t>Lecture</a:t>
            </a:r>
            <a:r>
              <a:rPr lang="fr-CA" sz="1200" kern="1200" dirty="0" smtClean="0">
                <a:solidFill>
                  <a:schemeClr val="tx1"/>
                </a:solidFill>
                <a:effectLst/>
                <a:latin typeface="+mn-lt"/>
                <a:ea typeface="+mn-ea"/>
                <a:cs typeface="+mn-cs"/>
              </a:rPr>
              <a:t> pour démarrer la vidéo.</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On ne retrouve pas cette vidéo dans le module 3, aussi est-il possible que vous ne l’ayez pas déjà vue. Regardez-la avant de la présenter. La vidéo montre les effets anatomiques et physiologiques de l’AOS. L’</a:t>
            </a:r>
            <a:r>
              <a:rPr lang="fr-CA" sz="1200" kern="1200" dirty="0" err="1" smtClean="0">
                <a:solidFill>
                  <a:schemeClr val="tx1"/>
                </a:solidFill>
                <a:effectLst/>
                <a:latin typeface="+mn-lt"/>
                <a:ea typeface="+mn-ea"/>
                <a:cs typeface="+mn-cs"/>
              </a:rPr>
              <a:t>hypopnée</a:t>
            </a:r>
            <a:r>
              <a:rPr lang="fr-CA" sz="1200" kern="1200" dirty="0" smtClean="0">
                <a:solidFill>
                  <a:schemeClr val="tx1"/>
                </a:solidFill>
                <a:effectLst/>
                <a:latin typeface="+mn-lt"/>
                <a:ea typeface="+mn-ea"/>
                <a:cs typeface="+mn-cs"/>
              </a:rPr>
              <a:t> (apport d’oxygène réduit) et l’apnée (arrêt de la respiration) sont toutes les deux définies et expliquées dans la vidéo. Cette dernière montre comment l’obstruction de la respiration se produit et la relation de ce phénomène avec le ronflement.</a:t>
            </a:r>
            <a:endParaRPr lang="en-US" sz="1200" kern="1200" dirty="0">
              <a:solidFill>
                <a:schemeClr val="tx1"/>
              </a:solidFill>
              <a:effectLst/>
              <a:latin typeface="+mn-lt"/>
              <a:ea typeface="+mn-ea"/>
              <a:cs typeface="+mn-cs"/>
            </a:endParaRPr>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seconde partie de la vidéo montre ce qui se passe lorsque la respiration s’arrête et comment le cercle vicieux se répète tout au long de la nuit.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Double-cliquez sur la vidéo pour la regarder.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Sélectionnez la flèche </a:t>
            </a:r>
            <a:r>
              <a:rPr lang="fr-CA" sz="1200" b="1" kern="1200" dirty="0" smtClean="0">
                <a:solidFill>
                  <a:schemeClr val="tx1"/>
                </a:solidFill>
                <a:effectLst/>
                <a:latin typeface="+mn-lt"/>
                <a:ea typeface="+mn-ea"/>
                <a:cs typeface="+mn-cs"/>
              </a:rPr>
              <a:t>Lecture</a:t>
            </a:r>
            <a:r>
              <a:rPr lang="fr-CA" sz="1200" kern="1200" dirty="0" smtClean="0">
                <a:solidFill>
                  <a:schemeClr val="tx1"/>
                </a:solidFill>
                <a:effectLst/>
                <a:latin typeface="+mn-lt"/>
                <a:ea typeface="+mn-ea"/>
                <a:cs typeface="+mn-cs"/>
              </a:rPr>
              <a:t> pour démarrer la vidéo.</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vidéo montre la réaction du cerveau et du corps à la suite d’une apnée. Les apnées peuvent durer 10 secondes ou plus, durant lesquelles le rythme cardiaque d’une personne et l’oxygène dans le sang diminuent considérablement. Ce phénomène envoie un signal d’alarme au cerveau. La personne halète, ce qui entraîne un mouvement brusque. L’activité du cerveau augmente et le rythme cardiaque s’accélère jusqu’à doubler. Dans les cas d’AOS grave, ce cycle peut se répéter des centaines de fois pendant la nuit. Le module 7 (pour les gestionnaires) et le module 8 (pour les conducteurs) traitent de l’AOS de façon beaucoup plus détaillée. </a:t>
            </a:r>
            <a:endParaRPr lang="en-US" sz="1200" kern="1200" dirty="0">
              <a:solidFill>
                <a:schemeClr val="tx1"/>
              </a:solidFill>
              <a:effectLst/>
              <a:latin typeface="+mn-lt"/>
              <a:ea typeface="+mn-ea"/>
              <a:cs typeface="+mn-cs"/>
            </a:endParaRPr>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un certain nombre de facteurs de risque distincts et de signes avant-coureurs de l’AOS. Les risques sont plus élevés pour les gens qui sont obèses ou qui ont un excédent de poids. Les taux sont plus élevés chez les hommes; chez ceux qui ont plus de 40 ans qui ont un cou large; chez les gens ayant un menton fuyant, de petites mâchoires ou une surocclusion prononcée; et chez ceux qui ont des antécédents familiaux d’AOS.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L’AOS est rarement diagnostiquée, même si les symptômes et les facteurs de risque sont bien connus et souvent évidents.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étude (</a:t>
            </a:r>
            <a:r>
              <a:rPr lang="fr-CA" sz="1200" kern="1200" dirty="0" err="1" smtClean="0">
                <a:solidFill>
                  <a:schemeClr val="tx1"/>
                </a:solidFill>
                <a:effectLst/>
                <a:latin typeface="+mn-lt"/>
                <a:ea typeface="+mn-ea"/>
                <a:cs typeface="+mn-cs"/>
              </a:rPr>
              <a:t>Xie</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2011) a démontré que les personnes obèses (IMC &gt; 30) avaient un risque 29 fois plus élevé d’AOS comparativement aux personnes non obèses.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participants à la formation pourront vouloir discuter de l’AOS. Tout en restant discrets sur les problèmes de santé des gens, les participants peuvent souhaiter en parler. Vous pouvez aussi demander si quelqu’un dans le groupe aimerait parler de son expérience de l’AOS. Cela peut comprendre les symptômes, le diagnostic et le traitement. </a:t>
            </a:r>
            <a:endParaRPr lang="en-US" sz="1200" kern="1200" dirty="0">
              <a:solidFill>
                <a:schemeClr val="tx1"/>
              </a:solidFill>
              <a:effectLst/>
              <a:latin typeface="+mn-lt"/>
              <a:ea typeface="+mn-ea"/>
              <a:cs typeface="+mn-cs"/>
            </a:endParaRPr>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signes avant-coureurs sur le plan des comportements incluent la somnolence excessive le jour et le ronflement. Les effets physiques sont l’hypertension et le diabète. L’AOS a aussi tendance à </a:t>
            </a:r>
            <a:r>
              <a:rPr lang="fr-CA" sz="1200" i="1" kern="1200" dirty="0" smtClean="0">
                <a:solidFill>
                  <a:schemeClr val="tx1"/>
                </a:solidFill>
                <a:effectLst/>
                <a:latin typeface="+mn-lt"/>
                <a:ea typeface="+mn-ea"/>
                <a:cs typeface="+mn-cs"/>
              </a:rPr>
              <a:t>aggraver</a:t>
            </a:r>
            <a:r>
              <a:rPr lang="fr-CA" sz="1200" kern="1200" dirty="0" smtClean="0">
                <a:solidFill>
                  <a:schemeClr val="tx1"/>
                </a:solidFill>
                <a:effectLst/>
                <a:latin typeface="+mn-lt"/>
                <a:ea typeface="+mn-ea"/>
                <a:cs typeface="+mn-cs"/>
              </a:rPr>
              <a:t> l’obésité. Par conséquent, l’obésité est à la fois un facteur de risque </a:t>
            </a:r>
            <a:r>
              <a:rPr lang="fr-CA" sz="1200" i="1" kern="1200" dirty="0" smtClean="0">
                <a:solidFill>
                  <a:schemeClr val="tx1"/>
                </a:solidFill>
                <a:effectLst/>
                <a:latin typeface="+mn-lt"/>
                <a:ea typeface="+mn-ea"/>
                <a:cs typeface="+mn-cs"/>
              </a:rPr>
              <a:t>de</a:t>
            </a:r>
            <a:r>
              <a:rPr lang="fr-CA" sz="1200" kern="1200" dirty="0" smtClean="0">
                <a:solidFill>
                  <a:schemeClr val="tx1"/>
                </a:solidFill>
                <a:effectLst/>
                <a:latin typeface="+mn-lt"/>
                <a:ea typeface="+mn-ea"/>
                <a:cs typeface="+mn-cs"/>
              </a:rPr>
              <a:t> l’AOS et un de </a:t>
            </a:r>
            <a:r>
              <a:rPr lang="fr-CA" sz="1200" i="1" kern="1200" dirty="0" smtClean="0">
                <a:solidFill>
                  <a:schemeClr val="tx1"/>
                </a:solidFill>
                <a:effectLst/>
                <a:latin typeface="+mn-lt"/>
                <a:ea typeface="+mn-ea"/>
                <a:cs typeface="+mn-cs"/>
              </a:rPr>
              <a:t>ses</a:t>
            </a:r>
            <a:r>
              <a:rPr lang="fr-CA" sz="1200" kern="1200" dirty="0" smtClean="0">
                <a:solidFill>
                  <a:schemeClr val="tx1"/>
                </a:solidFill>
                <a:effectLst/>
                <a:latin typeface="+mn-lt"/>
                <a:ea typeface="+mn-ea"/>
                <a:cs typeface="+mn-cs"/>
              </a:rPr>
              <a:t> effets.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risque d’AOS a une relation directe avec ces signes avant-coureurs, mais l’AOS doit être confirmée par un test en laboratoire de sommeil, ce qui est abordé dans les diapositives subséquentes.</a:t>
            </a:r>
            <a:endParaRPr lang="en-US" dirty="0" smtClean="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L’AOS est souvent dangereuse pour la conduite, surtout en raison de la somnolence. Des études établissent que le risque d’accident est deux à sept fois plus élevé en cas d’AOS. L’AOS peut entraîner, pour les conducteurs de véhicules lourds, une interdiction de conduire en raison de l’état de santé, bien qu’elle soit rarement décelée pendant le processus de qualification. On estime que 28 % des conducteurs de véhicules lourds et d’autobus souffrent d’AOS légère à grave.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 se basant sur des études sur des conducteurs de véhicules non commerciaux, la National </a:t>
            </a:r>
            <a:r>
              <a:rPr lang="fr-CA" sz="1200" kern="1200" dirty="0" err="1" smtClean="0">
                <a:solidFill>
                  <a:schemeClr val="tx1"/>
                </a:solidFill>
                <a:effectLst/>
                <a:latin typeface="+mn-lt"/>
                <a:ea typeface="+mn-ea"/>
                <a:cs typeface="+mn-cs"/>
              </a:rPr>
              <a:t>Sleep</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Foundation</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Drobnich</a:t>
            </a:r>
            <a:r>
              <a:rPr lang="fr-CA" sz="1200" kern="1200" dirty="0" smtClean="0">
                <a:solidFill>
                  <a:schemeClr val="tx1"/>
                </a:solidFill>
                <a:effectLst/>
                <a:latin typeface="+mn-lt"/>
                <a:ea typeface="+mn-ea"/>
                <a:cs typeface="+mn-cs"/>
              </a:rPr>
              <a:t>, 2007) estime le risque d’accident de deux à sept fois plus élevé en cas d’AOS. Il s’agit d’études de cas-témoins où les personnes souffrant d’AOS sont comparées aux autres conducteurs. La statistique de 28 % est tirée de Pack</a:t>
            </a:r>
            <a:r>
              <a:rPr lang="fr-CA" sz="1200" i="1" kern="1200" dirty="0" smtClean="0">
                <a:solidFill>
                  <a:schemeClr val="tx1"/>
                </a:solidFill>
                <a:effectLst/>
                <a:latin typeface="+mn-lt"/>
                <a:ea typeface="+mn-ea"/>
                <a:cs typeface="+mn-cs"/>
              </a:rPr>
              <a:t> et al</a:t>
            </a:r>
            <a:r>
              <a:rPr lang="fr-CA" sz="1200" kern="1200" dirty="0" smtClean="0">
                <a:solidFill>
                  <a:schemeClr val="tx1"/>
                </a:solidFill>
                <a:effectLst/>
                <a:latin typeface="+mn-lt"/>
                <a:ea typeface="+mn-ea"/>
                <a:cs typeface="+mn-cs"/>
              </a:rPr>
              <a:t>. (2002).</a:t>
            </a:r>
            <a:endParaRPr lang="en-US" sz="1200" kern="1200" dirty="0">
              <a:solidFill>
                <a:schemeClr val="tx1"/>
              </a:solidFill>
              <a:effectLst/>
              <a:latin typeface="+mn-lt"/>
              <a:ea typeface="+mn-ea"/>
              <a:cs typeface="+mn-cs"/>
            </a:endParaRPr>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dépistage de l’AOS exige d’abord l’évaluation du risque que présente un conducteur à partir des critères décrits. Une personne répondant aux critères de risque doit subir un test en laboratoire du sommeil pour obtenir un diagnostic définitif. Les traitements peuvent être très efficaces, </a:t>
            </a:r>
            <a:r>
              <a:rPr lang="fr-CA" sz="1200" i="1" kern="1200" dirty="0" smtClean="0">
                <a:solidFill>
                  <a:schemeClr val="tx1"/>
                </a:solidFill>
                <a:effectLst/>
                <a:latin typeface="+mn-lt"/>
                <a:ea typeface="+mn-ea"/>
                <a:cs typeface="+mn-cs"/>
              </a:rPr>
              <a:t>mais seulement s’ils sont suivis à la lettre</a:t>
            </a:r>
            <a:r>
              <a:rPr lang="fr-CA" sz="1200" kern="1200" dirty="0" smtClean="0">
                <a:solidFill>
                  <a:schemeClr val="tx1"/>
                </a:solidFill>
                <a:effectLst/>
                <a:latin typeface="+mn-lt"/>
                <a:ea typeface="+mn-ea"/>
                <a:cs typeface="+mn-cs"/>
              </a:rPr>
              <a:t>. Un des traitements standards est l’utilisation d’un appareil à pression d’air positive continue (ou appareil</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CPAP) durant le sommeil. Un autre traitement consiste à perdre du poids grâce à des modifications des habitudes de vie, notamment par un meilleur régime alimentaire et de l’exercice physique. Le module 8 fournit des informations additionnelles aux conducteurs concernant l’AOS.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t>
            </a:r>
            <a:r>
              <a:rPr lang="fr-CA" sz="1200" b="0" kern="1200" dirty="0" smtClean="0">
                <a:solidFill>
                  <a:schemeClr val="tx1"/>
                </a:solidFill>
                <a:effectLst/>
                <a:latin typeface="+mn-lt"/>
                <a:ea typeface="+mn-ea"/>
                <a:cs typeface="+mn-cs"/>
              </a:rPr>
              <a:t>Ces</a:t>
            </a:r>
            <a:r>
              <a:rPr lang="fr-CA" sz="1200" b="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traitements sont des exemples, il y en a d’autres. L’utilisation de l’appareil CPAP est efficace, mais seulement si le traitement est suivi rigoureusement. Une nuit sans utiliser l’appareil peut entraîner de la somnolence le jour suivant. Par conséquent, mettez l’accent sur le fait que les traitements doivent être respectés à la lettre pour être efficaces. Comme sujet de discussion, vous pouvez demander s’il y a des participants ou des conjoints qui utilisent un appareil. Est-il efficace? Quels sont les défis de son utilisation? Plusieurs diront que leur santé et leur qualité de vie ont été améliorées par l’utilisation d’un appareil CPAP, même si l’adaptation a été un peu difficile pour certains.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Penser à présenter le module 8 aux membres de la famille ainsi qu’aux conducteurs, si le sujet suscite suffisamment d’intérêt. </a:t>
            </a:r>
            <a:endParaRPr lang="en-US" sz="1200" kern="1200" dirty="0">
              <a:solidFill>
                <a:schemeClr val="tx1"/>
              </a:solidFill>
              <a:effectLst/>
              <a:latin typeface="+mn-lt"/>
              <a:ea typeface="+mn-ea"/>
              <a:cs typeface="+mn-cs"/>
            </a:endParaRP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Avez-vous de la difficulté à vous endormir ou à demeurer endormi? Vous souffrez peut-être d’insomnie. L’insomnie est commune et souvent liée au stress quotidien. Il ne s’agit habituellement pas d’un problème de </a:t>
            </a:r>
            <a:r>
              <a:rPr lang="fr-CA" sz="1200" i="1" kern="1200" dirty="0" smtClean="0">
                <a:solidFill>
                  <a:schemeClr val="tx1"/>
                </a:solidFill>
                <a:effectLst/>
                <a:latin typeface="+mn-lt"/>
                <a:ea typeface="+mn-ea"/>
                <a:cs typeface="+mn-cs"/>
              </a:rPr>
              <a:t>santé</a:t>
            </a:r>
            <a:r>
              <a:rPr lang="fr-CA" sz="1200" kern="1200" dirty="0" smtClean="0">
                <a:solidFill>
                  <a:schemeClr val="tx1"/>
                </a:solidFill>
                <a:effectLst/>
                <a:latin typeface="+mn-lt"/>
                <a:ea typeface="+mn-ea"/>
                <a:cs typeface="+mn-cs"/>
              </a:rPr>
              <a:t>, bien qu’elle puisse l’être. Ironiquement, on utilise souvent des somnifères pour la traiter, mais elle peut aussi être liée à l’utilisation excessive de ces médicaments. De bonnes habitudes d’hygiène du sommeil réduisent l’insomnie. Notamment, il est recommandé de réduire la consommation de caféine, surtout à quelques heures du coucher. Il est aussi recommandé d’avoir une routine régulière de relaxation avant d’aller dormir. Il est aussi important d’assombrir totalement la chambre avec des rideaux opaques et d’éliminer la veilleuse.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participants souhaiteront probablement parler de leurs expériences au sujet de l’insomnie. La question la plus importante est : « Qu’est-ce qui fonctionne pour réduire les épisodes d’insomnie? » Les changements d’habitudes liées au sommeil, comme la diminution de la consommation de caféine, sont déterminants. Les personnes souffrant d’insomnie chronique doivent cependant consulter leur médecin. </a:t>
            </a:r>
            <a:endParaRPr lang="en-US" sz="1200" kern="1200" dirty="0">
              <a:solidFill>
                <a:schemeClr val="tx1"/>
              </a:solidFill>
              <a:effectLst/>
              <a:latin typeface="+mn-lt"/>
              <a:ea typeface="+mn-ea"/>
              <a:cs typeface="+mn-cs"/>
            </a:endParaRPr>
          </a:p>
        </p:txBody>
      </p:sp>
      <p:sp>
        <p:nvSpPr>
          <p:cNvPr id="1382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194E38-CC89-43B5-B392-CE7C705F1EE2}" type="slidenum">
              <a:rPr lang="en-US" smtClean="0"/>
              <a:pPr fontAlgn="base">
                <a:spcBef>
                  <a:spcPct val="0"/>
                </a:spcBef>
                <a:spcAft>
                  <a:spcPct val="0"/>
                </a:spcAft>
                <a:def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pouvez avoir entendu parler d’autres problèmes de sommeil. Le syndrome des jambes sans repos affecte environ 5 % des adultes. Il n’est habituellement pas grave. Ce syndrome se caractérise par des picotements ou un autre malaise dans les jambes provoquant un mouvement excessif. Les personnes qui en sont atteintes ne peuvent pas se détendre pour dormir. Un autre trouble du sommeil est la narcolepsie. Les narcoleptiques s’endorment soudainement alors qu’ils sont en pleine activité. Leur sommeil peut durer de quelques secondes à 30 minutes. La narcolepsie est extrêmement dangereuse, mais heureusement très rare. Il existe de nombreux autres troubles du sommeil (dont le somnambulisme et le</a:t>
            </a:r>
            <a:r>
              <a:rPr lang="fr-CA" sz="1200" kern="1200" baseline="0" dirty="0" smtClean="0">
                <a:solidFill>
                  <a:schemeClr val="tx1"/>
                </a:solidFill>
                <a:effectLst/>
                <a:latin typeface="+mn-lt"/>
                <a:ea typeface="+mn-ea"/>
                <a:cs typeface="+mn-cs"/>
              </a:rPr>
              <a:t> </a:t>
            </a:r>
            <a:r>
              <a:rPr lang="fr-FR" sz="1200" kern="1200" dirty="0" smtClean="0">
                <a:solidFill>
                  <a:schemeClr val="tx1"/>
                </a:solidFill>
                <a:latin typeface="+mn-lt"/>
                <a:ea typeface="+mn-ea"/>
                <a:cs typeface="+mn-cs"/>
              </a:rPr>
              <a:t>trouble du rythme veille-sommeil</a:t>
            </a:r>
            <a:r>
              <a:rPr lang="fr-CA" sz="1200" kern="1200" dirty="0" smtClean="0">
                <a:solidFill>
                  <a:schemeClr val="tx1"/>
                </a:solidFill>
                <a:effectLst/>
                <a:latin typeface="+mn-lt"/>
                <a:ea typeface="+mn-ea"/>
                <a:cs typeface="+mn-cs"/>
              </a:rPr>
              <a:t>), mais la plupart sont rares.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syndrome des jambes sans repos et la narcolepsie peuvent être tous deux traités avec des médicaments. Les personnes souffrant de narcolepsie ne deviendront probablement pas des conducteurs de véhicules lourds. Il s’agit d’un état neurologique et non d’un problème respiratoire comme l’AOS. </a:t>
            </a:r>
            <a:endParaRPr lang="en-US" sz="1200" kern="1200" dirty="0">
              <a:solidFill>
                <a:schemeClr val="tx1"/>
              </a:solidFill>
              <a:effectLst/>
              <a:latin typeface="+mn-lt"/>
              <a:ea typeface="+mn-ea"/>
              <a:cs typeface="+mn-cs"/>
            </a:endParaRPr>
          </a:p>
        </p:txBody>
      </p:sp>
      <p:sp>
        <p:nvSpPr>
          <p:cNvPr id="1402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4B13DF-0603-4B75-984C-0C46B9D2C528}" type="slidenum">
              <a:rPr lang="en-US" smtClean="0"/>
              <a:pPr fontAlgn="base">
                <a:spcBef>
                  <a:spcPct val="0"/>
                </a:spcBef>
                <a:spcAft>
                  <a:spcPct val="0"/>
                </a:spcAft>
                <a:defRPr/>
              </a:pPr>
              <a:t>47</a:t>
            </a:fld>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existe de nombreux troubles du sommeil qui ont des symptômes différents, mais voici quelques signes avant-coureurs. Le premier est une somnolence excessive le jour. Ensuite, il y a la facilité déconcertante à s’endormir, comme être capable de s’endormir presque immédiatement, presque n’importe où, ou, à l’autre extrême, être incapable de dormir pendant de longues périodes, même dans des conditions idéales. Un autre symptôme est le ronflement fort et irrégulier, particulièrement avec halètement. Vous pouvez demander aux participants de questionner un membre de leur famille afin d’établir s’ils ronflent et décrire le ronflement.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plupart de ces symptômes sont liés à l’AOS.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Questions pour approfondir l’apprentissage : Nous avons mentionné deux traitements communs pour l’AOS. Est-ce que les participants s’en souviennent? Sont-ils efficaces? Réponse : Les traitements communs pour l’AOS sont l’utilisation</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nocturne d’un appareil à pression d’air positive continue (CPAP) et une perte de poids associée à des modifications des habitudes. Ils sont efficaces s’ils sont suivis. »</a:t>
            </a:r>
            <a:endParaRPr lang="en-US" sz="1200" kern="1200" dirty="0">
              <a:solidFill>
                <a:schemeClr val="tx1"/>
              </a:solidFill>
              <a:effectLst/>
              <a:latin typeface="+mn-lt"/>
              <a:ea typeface="+mn-ea"/>
              <a:cs typeface="+mn-cs"/>
            </a:endParaRPr>
          </a:p>
        </p:txBody>
      </p:sp>
      <p:sp>
        <p:nvSpPr>
          <p:cNvPr id="142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81A572-D706-4F33-9640-7563751BB256}" type="slidenum">
              <a:rPr lang="en-US" smtClean="0"/>
              <a:pPr fontAlgn="base">
                <a:spcBef>
                  <a:spcPct val="0"/>
                </a:spcBef>
                <a:spcAft>
                  <a:spcPct val="0"/>
                </a:spcAft>
                <a:defRPr/>
              </a:pPr>
              <a:t>48</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rtl="0" eaLnBrk="1" fontAlgn="ctr" latinLnBrk="0" hangingPunct="1"/>
            <a:r>
              <a:rPr lang="fr-CA" sz="1200" b="0" i="0" u="none" strike="noStrike" kern="1200" dirty="0" smtClean="0">
                <a:solidFill>
                  <a:schemeClr val="tx1"/>
                </a:solidFill>
                <a:effectLst/>
                <a:latin typeface="+mn-lt"/>
                <a:ea typeface="+mn-ea"/>
                <a:cs typeface="+mn-cs"/>
              </a:rPr>
              <a:t>« Maintenant que nous avons entendu parler de la problématique de la fatigue et des troubles du sommeil, voyons les mesures que vous pouvez prendre pour vous assurer que l’ensemble de votre famille adopte des comportements sains afin que chaque personne soit au sommet de sa forme.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 ________________</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Note au formateur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Les sections dans cette leçon : </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La santé et le bien-être.</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Les drogues et les médicaments.</a:t>
            </a:r>
            <a:endParaRPr lang="en-US" sz="1200" b="0" i="0" u="none" strike="noStrike" kern="1200" dirty="0" smtClean="0">
              <a:solidFill>
                <a:schemeClr val="tx1"/>
              </a:solidFill>
              <a:effectLst/>
              <a:latin typeface="+mn-lt"/>
              <a:ea typeface="+mn-ea"/>
              <a:cs typeface="+mn-cs"/>
            </a:endParaRPr>
          </a:p>
          <a:p>
            <a:pPr rtl="0" eaLnBrk="1" fontAlgn="ctr" latinLnBrk="0" hangingPunct="1"/>
            <a:r>
              <a:rPr lang="fr-CA" sz="1200" b="0" i="0" u="none" strike="noStrike" kern="1200" dirty="0" smtClean="0">
                <a:solidFill>
                  <a:schemeClr val="tx1"/>
                </a:solidFill>
                <a:effectLst/>
                <a:latin typeface="+mn-lt"/>
                <a:ea typeface="+mn-ea"/>
                <a:cs typeface="+mn-cs"/>
              </a:rPr>
              <a:t>L’amélioration du sommeil et de la vigilance.</a:t>
            </a:r>
            <a:endParaRPr lang="en-US" sz="1200" b="0" i="0" u="none" strike="noStrike" kern="1200" dirty="0">
              <a:solidFill>
                <a:schemeClr val="tx1"/>
              </a:solidFill>
              <a:effectLst/>
              <a:latin typeface="+mn-lt"/>
              <a:ea typeface="+mn-ea"/>
              <a:cs typeface="+mn-cs"/>
            </a:endParaRPr>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 Les éléments clés touchant à la fatigue sont : la vigilance, le sommeil, le bien-être et la performance. Nous verrons aussi les caractéristiques de la fatigue et comment elle cause des accidents.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sections de cette leçon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vigilance, le sommeil, le bien-être et la performance.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caractéristiques de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accidents dus à la fatigue.</a:t>
            </a: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fr-CA" sz="1200" kern="1200" dirty="0" smtClean="0">
                <a:solidFill>
                  <a:schemeClr val="tx1"/>
                </a:solidFill>
                <a:effectLst/>
                <a:latin typeface="+mn-lt"/>
                <a:ea typeface="+mn-ea"/>
                <a:cs typeface="+mn-cs"/>
              </a:rPr>
              <a:t>« Santé et bien-être : quels sont leurs avantages pour vous? Il y en a plusieurs! Votre santé affecte votre apparence et votre état général. Elle affecte la vigilance et la performance lors de la conduite, menaçant ainsi votre sécurité. Elle affecte la persistance des conducteurs dans leur emploi, mais surtout leur </a:t>
            </a:r>
            <a:r>
              <a:rPr lang="fr-CA" sz="1200" i="1" kern="1200" dirty="0" smtClean="0">
                <a:solidFill>
                  <a:schemeClr val="tx1"/>
                </a:solidFill>
                <a:effectLst/>
                <a:latin typeface="+mn-lt"/>
                <a:ea typeface="+mn-ea"/>
                <a:cs typeface="+mn-cs"/>
              </a:rPr>
              <a:t>espérance</a:t>
            </a:r>
            <a:r>
              <a:rPr lang="fr-CA" sz="1200" kern="1200" dirty="0" smtClean="0">
                <a:solidFill>
                  <a:schemeClr val="tx1"/>
                </a:solidFill>
                <a:effectLst/>
                <a:latin typeface="+mn-lt"/>
                <a:ea typeface="+mn-ea"/>
                <a:cs typeface="+mn-cs"/>
              </a:rPr>
              <a:t> de vie. Une étude a démontré que certains comportements malsains ainsi que d’autres mauvaises habitudes sont environ </a:t>
            </a:r>
            <a:r>
              <a:rPr lang="fr-CA" sz="1200" i="1" kern="1200" dirty="0" smtClean="0">
                <a:solidFill>
                  <a:schemeClr val="tx1"/>
                </a:solidFill>
                <a:effectLst/>
                <a:latin typeface="+mn-lt"/>
                <a:ea typeface="+mn-ea"/>
                <a:cs typeface="+mn-cs"/>
              </a:rPr>
              <a:t>deux fois plus</a:t>
            </a:r>
            <a:r>
              <a:rPr lang="fr-CA" sz="1200" kern="1200" dirty="0" smtClean="0">
                <a:solidFill>
                  <a:schemeClr val="tx1"/>
                </a:solidFill>
                <a:effectLst/>
                <a:latin typeface="+mn-lt"/>
                <a:ea typeface="+mn-ea"/>
                <a:cs typeface="+mn-cs"/>
              </a:rPr>
              <a:t> présents chez les conducteurs de véhicules lourds que dans la population générale. Notons, par exemple, l’usage du tabac ainsi que l’hypertension et le diabète, qui sont des maladies résultant d’habitudes malsaines.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voulons que les conducteurs et leur famille </a:t>
            </a:r>
            <a:r>
              <a:rPr lang="fr-CA" sz="1200" i="1" kern="1200" dirty="0" smtClean="0">
                <a:solidFill>
                  <a:schemeClr val="tx1"/>
                </a:solidFill>
                <a:effectLst/>
                <a:latin typeface="+mn-lt"/>
                <a:ea typeface="+mn-ea"/>
                <a:cs typeface="+mn-cs"/>
              </a:rPr>
              <a:t>prennent en charge</a:t>
            </a:r>
            <a:r>
              <a:rPr lang="fr-CA" sz="1200" kern="1200" dirty="0" smtClean="0">
                <a:solidFill>
                  <a:schemeClr val="tx1"/>
                </a:solidFill>
                <a:effectLst/>
                <a:latin typeface="+mn-lt"/>
                <a:ea typeface="+mn-ea"/>
                <a:cs typeface="+mn-cs"/>
              </a:rPr>
              <a:t> leur santé et leur bien-être et saisissent les enjeux de l’amélioration globale de la santé.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Cette étude de Roberts et York (2000) a été parrainée par le ministère américain des Transports (USDOT) et conduite par le National </a:t>
            </a:r>
            <a:r>
              <a:rPr lang="fr-CA" sz="1200" kern="1200" dirty="0" err="1" smtClean="0">
                <a:solidFill>
                  <a:schemeClr val="tx1"/>
                </a:solidFill>
                <a:effectLst/>
                <a:latin typeface="+mn-lt"/>
                <a:ea typeface="+mn-ea"/>
                <a:cs typeface="+mn-cs"/>
              </a:rPr>
              <a:t>Private</a:t>
            </a:r>
            <a:r>
              <a:rPr lang="fr-CA" sz="1200" kern="1200" dirty="0" smtClean="0">
                <a:solidFill>
                  <a:schemeClr val="tx1"/>
                </a:solidFill>
                <a:effectLst/>
                <a:latin typeface="+mn-lt"/>
                <a:ea typeface="+mn-ea"/>
                <a:cs typeface="+mn-cs"/>
              </a:rPr>
              <a:t> Truck Council (NPTC).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Voici des exemples de pourcentages donnés dans le rapport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Usage du tabac : Environ 50 % des conducteurs de véhicules lourds fument, comparativement à environ 25 % de la population générale.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Surplus de poids : Plus de 70 % des conducteurs de véhicules lourds ont un surplus de poids, comparativement à environ 32 % de la population en général (en 1994). L’écart serait encore plus élevé aujourd’hui.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Hypertension : Environ 44 % des conducteurs de véhicules lourds en souffrent, comparativement à environ 26 % de la population en général.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données préliminaires d’un sondage effectué en 2011 par le National Institute for </a:t>
            </a:r>
            <a:r>
              <a:rPr lang="fr-CA" sz="1200" kern="1200" dirty="0" err="1" smtClean="0">
                <a:solidFill>
                  <a:schemeClr val="tx1"/>
                </a:solidFill>
                <a:effectLst/>
                <a:latin typeface="+mn-lt"/>
                <a:ea typeface="+mn-ea"/>
                <a:cs typeface="+mn-cs"/>
              </a:rPr>
              <a:t>Occupational</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and </a:t>
            </a:r>
            <a:r>
              <a:rPr lang="fr-CA" sz="1200" kern="1200" dirty="0" err="1" smtClean="0">
                <a:solidFill>
                  <a:schemeClr val="tx1"/>
                </a:solidFill>
                <a:effectLst/>
                <a:latin typeface="+mn-lt"/>
                <a:ea typeface="+mn-ea"/>
                <a:cs typeface="+mn-cs"/>
              </a:rPr>
              <a:t>Health</a:t>
            </a:r>
            <a:r>
              <a:rPr lang="fr-CA" sz="1200" kern="1200" dirty="0" smtClean="0">
                <a:solidFill>
                  <a:schemeClr val="tx1"/>
                </a:solidFill>
                <a:effectLst/>
                <a:latin typeface="+mn-lt"/>
                <a:ea typeface="+mn-ea"/>
                <a:cs typeface="+mn-cs"/>
              </a:rPr>
              <a:t> (NIOSH)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 permettent de faire les constats suivants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Usage du tabac : Environ 46 % des conducteurs de véhicules lourds fument, comparativement à environ 21 %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Surplus de poids : 65 % des conducteurs de véhicules lourds ont un surplus de poids, comparativement à 34 %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santé « passable » ou « médiocre » (selon les répondants) : 18 % des conducteurs de véhicules lourds, comparativement à 10 % de la population en général aux États-Unis.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diabète : 14 % des conducteurs de véhicules lourds en sont affectés, comparativement à 8 % de la population en général aux États-Unis.</a:t>
            </a:r>
            <a:endParaRPr lang="en-US" sz="1200" kern="1200" dirty="0">
              <a:solidFill>
                <a:schemeClr val="tx1"/>
              </a:solidFill>
              <a:effectLst/>
              <a:latin typeface="+mn-lt"/>
              <a:ea typeface="+mn-ea"/>
              <a:cs typeface="+mn-cs"/>
            </a:endParaRPr>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F249A6-BC43-4F95-B51B-254C2459C702}" type="slidenum">
              <a:rPr lang="en-US" smtClean="0"/>
              <a:pPr fontAlgn="base">
                <a:spcBef>
                  <a:spcPct val="0"/>
                </a:spcBef>
                <a:spcAft>
                  <a:spcPct val="0"/>
                </a:spcAft>
                <a:defRPr/>
              </a:pPr>
              <a:t>50</a:t>
            </a:fld>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Il y a au moins cinq facteurs clés auxquels est associé le bien-être. Il est recommandé de commencer par la nutrition et d’adopter une alimentation saine. Les autres facteurs clés incluent l’exercice physique, le sommeil, d’autres comportements favorables au bien-être (comme ne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fumer) et des relations interpersonnelles harmonieuses. Modifier votre comportement relativement à ces cinq facteurs vous apportera du bien-être, une meilleure performance et plus de bonheur.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cinq piliers du bien-être sont présentés individuellement dans les diapositives qui suivent. </a:t>
            </a:r>
            <a:endParaRPr lang="en-US" sz="1200" kern="1200" dirty="0">
              <a:solidFill>
                <a:schemeClr val="tx1"/>
              </a:solidFill>
              <a:effectLst/>
              <a:latin typeface="+mn-lt"/>
              <a:ea typeface="+mn-ea"/>
              <a:cs typeface="+mn-cs"/>
            </a:endParaRPr>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28859-C38E-4A43-A9A5-E68E36586A0E}" type="slidenum">
              <a:rPr lang="en-US" smtClean="0"/>
              <a:pPr fontAlgn="base">
                <a:spcBef>
                  <a:spcPct val="0"/>
                </a:spcBef>
                <a:spcAft>
                  <a:spcPct val="0"/>
                </a:spcAft>
                <a:defRPr/>
              </a:pPr>
              <a:t>51</a:t>
            </a:fld>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Commençons par le régime alimentaire et la nutrition. Aujourd’hui, les gens mangent trop et consomment trop de gras et de sel. Un sondage sur les conducteurs de véhicules lourds a révélé que leurs aliments préférés étaient les biftecks et les hamburgers! Les principales causes de décès sont liées à ce que les gens mangent. De nombreux aliments frits et transformés ne sont </a:t>
            </a:r>
            <a:r>
              <a:rPr lang="fr-CA" sz="1200" i="1" kern="1200" dirty="0" smtClean="0">
                <a:solidFill>
                  <a:schemeClr val="tx1"/>
                </a:solidFill>
                <a:effectLst/>
                <a:latin typeface="+mn-lt"/>
                <a:ea typeface="+mn-ea"/>
                <a:cs typeface="+mn-cs"/>
              </a:rPr>
              <a:t>pas</a:t>
            </a:r>
            <a:r>
              <a:rPr lang="fr-CA" sz="1200" kern="1200" dirty="0" smtClean="0">
                <a:solidFill>
                  <a:schemeClr val="tx1"/>
                </a:solidFill>
                <a:effectLst/>
                <a:latin typeface="+mn-lt"/>
                <a:ea typeface="+mn-ea"/>
                <a:cs typeface="+mn-cs"/>
              </a:rPr>
              <a:t> sains. Par contre, les grains, les fruits, les légumes, les produits laitiers faibles en gras, les viandes maigres, le poisson et les noix sont de </a:t>
            </a:r>
            <a:r>
              <a:rPr lang="fr-CA" sz="1200" i="1" kern="1200" dirty="0" smtClean="0">
                <a:solidFill>
                  <a:schemeClr val="tx1"/>
                </a:solidFill>
                <a:effectLst/>
                <a:latin typeface="+mn-lt"/>
                <a:ea typeface="+mn-ea"/>
                <a:cs typeface="+mn-cs"/>
              </a:rPr>
              <a:t>bons</a:t>
            </a:r>
            <a:r>
              <a:rPr lang="fr-CA" sz="1200" kern="1200" dirty="0" smtClean="0">
                <a:solidFill>
                  <a:schemeClr val="tx1"/>
                </a:solidFill>
                <a:effectLst/>
                <a:latin typeface="+mn-lt"/>
                <a:ea typeface="+mn-ea"/>
                <a:cs typeface="+mn-cs"/>
              </a:rPr>
              <a:t> aliments.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piliers du bien-être et d’autres facteurs ainsi que quelques problèmes et suggestions pour améliorer la situation sont couverts dans les prochaines diapositives.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Sondage cité : Holmes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(1996), dans </a:t>
            </a:r>
            <a:r>
              <a:rPr lang="fr-CA" sz="1200" kern="1200" dirty="0" err="1" smtClean="0">
                <a:solidFill>
                  <a:schemeClr val="tx1"/>
                </a:solidFill>
                <a:effectLst/>
                <a:latin typeface="+mn-lt"/>
                <a:ea typeface="+mn-ea"/>
                <a:cs typeface="+mn-cs"/>
              </a:rPr>
              <a:t>Krueger</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(2007).</a:t>
            </a:r>
            <a:endParaRPr lang="en-US" sz="1200" kern="1200" dirty="0">
              <a:solidFill>
                <a:schemeClr val="tx1"/>
              </a:solidFill>
              <a:effectLst/>
              <a:latin typeface="+mn-lt"/>
              <a:ea typeface="+mn-ea"/>
              <a:cs typeface="+mn-cs"/>
            </a:endParaRPr>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2FAF9D-775B-4D69-8372-657D9120DB44}" type="slidenum">
              <a:rPr lang="en-US" smtClean="0"/>
              <a:pPr fontAlgn="base">
                <a:spcBef>
                  <a:spcPct val="0"/>
                </a:spcBef>
                <a:spcAft>
                  <a:spcPct val="0"/>
                </a:spcAft>
                <a:defRPr/>
              </a:pPr>
              <a:t>52</a:t>
            </a:fld>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Établissez des objectifs simples pour changer vos habitudes alimentaires. Premièrement, </a:t>
            </a:r>
            <a:r>
              <a:rPr lang="fr-CA" sz="1200" i="1" kern="1200" dirty="0" smtClean="0">
                <a:solidFill>
                  <a:schemeClr val="tx1"/>
                </a:solidFill>
                <a:effectLst/>
                <a:latin typeface="+mn-lt"/>
                <a:ea typeface="+mn-ea"/>
                <a:cs typeface="+mn-cs"/>
              </a:rPr>
              <a:t>mangez</a:t>
            </a:r>
            <a:r>
              <a:rPr lang="fr-CA" sz="1200" kern="1200" dirty="0" smtClean="0">
                <a:solidFill>
                  <a:schemeClr val="tx1"/>
                </a:solidFill>
                <a:effectLst/>
                <a:latin typeface="+mn-lt"/>
                <a:ea typeface="+mn-ea"/>
                <a:cs typeface="+mn-cs"/>
              </a:rPr>
              <a:t> cinq portions de fruits et de légumes par jour.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 plus, remplacez les mauvais gras (par exemple, des croustilles) par du bon gras (par exemple, des noix). Remplacez les mauvais glucides (les sucreries et les pommes de terre, par exemple) par de bons glucides (comme les grains entiers). Remplacez aussi les boissons sucrées par de l’eau.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Aidez les participants à choisir des objectifs simples et précis de changement d’habitudes. Demandez-leur s’ils essaient de manger cinq portions de fruits et de légumes par jour. Est-ce que cela leur réussit?</a:t>
            </a:r>
            <a:endParaRPr lang="en-US" sz="1200" kern="1200" dirty="0">
              <a:solidFill>
                <a:schemeClr val="tx1"/>
              </a:solidFill>
              <a:effectLst/>
              <a:latin typeface="+mn-lt"/>
              <a:ea typeface="+mn-ea"/>
              <a:cs typeface="+mn-cs"/>
            </a:endParaRPr>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8323C0-E35C-4C83-A98D-617DD65F5C87}" type="slidenum">
              <a:rPr lang="en-US" smtClean="0"/>
              <a:pPr fontAlgn="base">
                <a:spcBef>
                  <a:spcPct val="0"/>
                </a:spcBef>
                <a:spcAft>
                  <a:spcPct val="0"/>
                </a:spcAft>
                <a:defRPr/>
              </a:pPr>
              <a:t>53</a:t>
            </a:fld>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Après manger sainement, faire de l’exercice physique est probablement le comportement le plus important pour le bien-être. Les experts en santé recommandent deux heures et demie d’exercices </a:t>
            </a:r>
            <a:r>
              <a:rPr lang="fr-CA" sz="1200" kern="1200" dirty="0" err="1" smtClean="0">
                <a:solidFill>
                  <a:schemeClr val="tx1"/>
                </a:solidFill>
                <a:effectLst/>
                <a:latin typeface="+mn-lt"/>
                <a:ea typeface="+mn-ea"/>
                <a:cs typeface="+mn-cs"/>
              </a:rPr>
              <a:t>aérobiques</a:t>
            </a:r>
            <a:r>
              <a:rPr lang="fr-CA" sz="1200" kern="1200" dirty="0" smtClean="0">
                <a:solidFill>
                  <a:schemeClr val="tx1"/>
                </a:solidFill>
                <a:effectLst/>
                <a:latin typeface="+mn-lt"/>
                <a:ea typeface="+mn-ea"/>
                <a:cs typeface="+mn-cs"/>
              </a:rPr>
              <a:t> par semaine, comme marcher, associés à des entraînements de musculation comme l’haltérophilie. Faire de l’exercice physique augmente votre niveau d’énergie et améliore votre humeur. L’exercice améliore également le sommeil et la digestion. Il réduit le poids, le stress et le risque de maladie. L’exercice physique réduit enfin les risques de diabète, de maladies cardiovasculaires, d’ostéoporose, d’arthrite et même de certains cancers.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conduite d’un véhicule lourd est habituellement une activité sédentaire. C’est pourquoi la plupart des conducteurs ont besoin de séances d’entraînement cardiovasculaire et de musculation. Le module 5 présente les principes relatifs à l’autogestion du comportement par l’établissement d’objectifs qui contribueront à améliorer la forme physique des conducteurs. Ces recommandations relatives à l’exercice physique viennent des </a:t>
            </a:r>
            <a:r>
              <a:rPr lang="fr-CA" sz="1200" kern="1200" dirty="0" err="1" smtClean="0">
                <a:solidFill>
                  <a:schemeClr val="tx1"/>
                </a:solidFill>
                <a:effectLst/>
                <a:latin typeface="+mn-lt"/>
                <a:ea typeface="+mn-ea"/>
                <a:cs typeface="+mn-cs"/>
              </a:rPr>
              <a:t>Centers</a:t>
            </a:r>
            <a:r>
              <a:rPr lang="fr-CA" sz="1200" kern="1200" dirty="0" smtClean="0">
                <a:solidFill>
                  <a:schemeClr val="tx1"/>
                </a:solidFill>
                <a:effectLst/>
                <a:latin typeface="+mn-lt"/>
                <a:ea typeface="+mn-ea"/>
                <a:cs typeface="+mn-cs"/>
              </a:rPr>
              <a:t> for </a:t>
            </a:r>
            <a:r>
              <a:rPr lang="fr-CA" sz="1200" kern="1200" dirty="0" err="1" smtClean="0">
                <a:solidFill>
                  <a:schemeClr val="tx1"/>
                </a:solidFill>
                <a:effectLst/>
                <a:latin typeface="+mn-lt"/>
                <a:ea typeface="+mn-ea"/>
                <a:cs typeface="+mn-cs"/>
              </a:rPr>
              <a:t>Disease</a:t>
            </a:r>
            <a:r>
              <a:rPr lang="fr-CA" sz="1200" kern="1200" dirty="0" smtClean="0">
                <a:solidFill>
                  <a:schemeClr val="tx1"/>
                </a:solidFill>
                <a:effectLst/>
                <a:latin typeface="+mn-lt"/>
                <a:ea typeface="+mn-ea"/>
                <a:cs typeface="+mn-cs"/>
              </a:rPr>
              <a:t> Control and </a:t>
            </a:r>
            <a:r>
              <a:rPr lang="fr-CA" sz="1200" kern="1200" dirty="0" err="1" smtClean="0">
                <a:solidFill>
                  <a:schemeClr val="tx1"/>
                </a:solidFill>
                <a:effectLst/>
                <a:latin typeface="+mn-lt"/>
                <a:ea typeface="+mn-ea"/>
                <a:cs typeface="+mn-cs"/>
              </a:rPr>
              <a:t>Prevention</a:t>
            </a:r>
            <a:r>
              <a:rPr lang="fr-CA" sz="1200" kern="1200" dirty="0" smtClean="0">
                <a:solidFill>
                  <a:schemeClr val="tx1"/>
                </a:solidFill>
                <a:effectLst/>
                <a:latin typeface="+mn-lt"/>
                <a:ea typeface="+mn-ea"/>
                <a:cs typeface="+mn-cs"/>
              </a:rPr>
              <a:t> (centres américains pour le contrôle et la prévention de la maladie). </a:t>
            </a:r>
            <a:endParaRPr lang="en-US" sz="1200" kern="1200" dirty="0">
              <a:solidFill>
                <a:schemeClr val="tx1"/>
              </a:solidFill>
              <a:effectLst/>
              <a:latin typeface="+mn-lt"/>
              <a:ea typeface="+mn-ea"/>
              <a:cs typeface="+mn-cs"/>
            </a:endParaRPr>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0E351A-2DF1-402B-ADD0-BD6F6F063CC4}" type="slidenum">
              <a:rPr lang="en-US" smtClean="0"/>
              <a:pPr fontAlgn="base">
                <a:spcBef>
                  <a:spcPct val="0"/>
                </a:spcBef>
                <a:spcAft>
                  <a:spcPct val="0"/>
                </a:spcAft>
                <a:defRPr/>
              </a:pPr>
              <a:t>54</a:t>
            </a:fld>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des stratégies à privilégier pour faire plus d’exercice :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Faites des marches de 10 minutes deux fois ou plus par jour.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Effectuez des entraînements </a:t>
            </a:r>
            <a:r>
              <a:rPr lang="fr-CA" sz="1200" i="1" kern="1200" dirty="0" smtClean="0">
                <a:solidFill>
                  <a:schemeClr val="tx1"/>
                </a:solidFill>
                <a:effectLst/>
                <a:latin typeface="+mn-lt"/>
                <a:ea typeface="+mn-ea"/>
                <a:cs typeface="+mn-cs"/>
              </a:rPr>
              <a:t>plus</a:t>
            </a:r>
            <a:r>
              <a:rPr lang="fr-CA" sz="1200" kern="1200" dirty="0" smtClean="0">
                <a:solidFill>
                  <a:schemeClr val="tx1"/>
                </a:solidFill>
                <a:effectLst/>
                <a:latin typeface="+mn-lt"/>
                <a:ea typeface="+mn-ea"/>
                <a:cs typeface="+mn-cs"/>
              </a:rPr>
              <a:t> vigoureux pendant les fins de semaine.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Tenez un </a:t>
            </a:r>
            <a:r>
              <a:rPr lang="fr-CA" sz="1200" i="1" kern="1200" dirty="0" smtClean="0">
                <a:solidFill>
                  <a:schemeClr val="tx1"/>
                </a:solidFill>
                <a:effectLst/>
                <a:latin typeface="+mn-lt"/>
                <a:ea typeface="+mn-ea"/>
                <a:cs typeface="+mn-cs"/>
              </a:rPr>
              <a:t>registre</a:t>
            </a:r>
            <a:r>
              <a:rPr lang="fr-CA" sz="1200" kern="1200" dirty="0" smtClean="0">
                <a:solidFill>
                  <a:schemeClr val="tx1"/>
                </a:solidFill>
                <a:effectLst/>
                <a:latin typeface="+mn-lt"/>
                <a:ea typeface="+mn-ea"/>
                <a:cs typeface="+mn-cs"/>
              </a:rPr>
              <a:t> de vos exercices; vous pouvez simplement les noter sur votre calendrier. Établissez des objectifs quotidiens et hebdomadaires. Engagez l’ensemble de votre famille dans l’adoption d’un style de vie plus actif. Essayez de nouvelles activités, comme les randonnées en bicyclette, la marche sur des sentiers de nature, le golf, etc. Découvrez ce que vous aimez et faites-le!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Proposez aux conducteurs des stratégies pour les aider à faire plus d’exercice. Est-ce que les participants tiennent un registre de leurs exercices? C’est un excellent moyen pour en faire plus. </a:t>
            </a:r>
            <a:endParaRPr lang="en-US" sz="1200" kern="1200" dirty="0">
              <a:solidFill>
                <a:schemeClr val="tx1"/>
              </a:solidFill>
              <a:effectLst/>
              <a:latin typeface="+mn-lt"/>
              <a:ea typeface="+mn-ea"/>
              <a:cs typeface="+mn-cs"/>
            </a:endParaRPr>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712325-E645-4345-B9EB-1323A7FE74DF}" type="slidenum">
              <a:rPr lang="en-US" smtClean="0"/>
              <a:pPr fontAlgn="base">
                <a:spcBef>
                  <a:spcPct val="0"/>
                </a:spcBef>
                <a:spcAft>
                  <a:spcPct val="0"/>
                </a:spcAft>
                <a:defRPr/>
              </a:pPr>
              <a:t>55</a:t>
            </a:fld>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r>
              <a:rPr lang="fr-CA" sz="1200" kern="1200" dirty="0" smtClean="0">
                <a:solidFill>
                  <a:schemeClr val="tx1"/>
                </a:solidFill>
                <a:effectLst/>
                <a:latin typeface="+mn-lt"/>
                <a:ea typeface="+mn-ea"/>
                <a:cs typeface="+mn-cs"/>
              </a:rPr>
              <a:t>« Si vous ne faites pas d’exercice et n’avez pas une saine alimentation, vous avez probablement un excédent de poids. Au moins la moitié des conducteurs de véhicules lourds sont obèses et 25 % ont un excédent de poids. L’indice de masse corporelle, ou IMC, mesure votre degré de minceur ou de corpulence. </a:t>
            </a:r>
            <a:r>
              <a:rPr lang="fr-CA" sz="1200" b="1" kern="1200" dirty="0" smtClean="0">
                <a:solidFill>
                  <a:schemeClr val="tx1"/>
                </a:solidFill>
                <a:effectLst/>
                <a:latin typeface="+mn-lt"/>
                <a:ea typeface="+mn-ea"/>
                <a:cs typeface="+mn-cs"/>
              </a:rPr>
              <a:t>Vous pouvez calculer le vôtre en divisant </a:t>
            </a:r>
            <a:r>
              <a:rPr lang="fr-CA" sz="1200" kern="1200" dirty="0" smtClean="0">
                <a:solidFill>
                  <a:schemeClr val="tx1"/>
                </a:solidFill>
                <a:effectLst/>
                <a:latin typeface="+mn-lt"/>
                <a:ea typeface="+mn-ea"/>
                <a:cs typeface="+mn-cs"/>
              </a:rPr>
              <a:t>votre poids en kilos par votre taille en mètres </a:t>
            </a:r>
            <a:r>
              <a:rPr lang="fr-CA" sz="1200" i="0" kern="1200" dirty="0" smtClean="0">
                <a:solidFill>
                  <a:schemeClr val="tx1"/>
                </a:solidFill>
                <a:effectLst/>
                <a:latin typeface="+mn-lt"/>
                <a:ea typeface="+mn-ea"/>
                <a:cs typeface="+mn-cs"/>
              </a:rPr>
              <a:t>au carré</a:t>
            </a:r>
            <a:r>
              <a:rPr lang="fr-CA" sz="1200" kern="1200" dirty="0" smtClean="0">
                <a:solidFill>
                  <a:schemeClr val="tx1"/>
                </a:solidFill>
                <a:effectLst/>
                <a:latin typeface="+mn-lt"/>
                <a:ea typeface="+mn-ea"/>
                <a:cs typeface="+mn-cs"/>
              </a:rPr>
              <a:t>. Un IMC de moins de 25 est normal. Un indice de 25 à 30 signifie que vous faites de l’embonpoint. Un IMC supérieur à 30 signifie que vous êtes obèse. Avoir un excédent de poids augmente les risques de voir sa santé se détériorer. Il y a seulement deux bonnes stratégies pour perdre du poids : avoir une saine alimentation et faire de l’exercice physique.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Données statistiques sur le poids des conducteurs et son effet. Si les participants veulent calculer leur propre IMC, vous pouvez les aider à faire le calcul. Déterminer l’IMC avec le système métrique est beaucoup plus facile : il suffit de diviser le poids en kilogrammes par la taille en mètres au carré.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renseignements supplémentaires au sujet d’études sur le poids : </a:t>
            </a:r>
            <a:r>
              <a:rPr lang="fr-CA" sz="1200" kern="1200" dirty="0" err="1" smtClean="0">
                <a:solidFill>
                  <a:schemeClr val="tx1"/>
                </a:solidFill>
                <a:effectLst/>
                <a:latin typeface="+mn-lt"/>
                <a:ea typeface="+mn-ea"/>
                <a:cs typeface="+mn-cs"/>
              </a:rPr>
              <a:t>Korelitz</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(1993), Hickman </a:t>
            </a:r>
            <a:r>
              <a:rPr lang="fr-CA" sz="1200" i="1" kern="1200" dirty="0" smtClean="0">
                <a:solidFill>
                  <a:schemeClr val="tx1"/>
                </a:solidFill>
                <a:effectLst/>
                <a:latin typeface="+mn-lt"/>
                <a:ea typeface="+mn-ea"/>
                <a:cs typeface="+mn-cs"/>
              </a:rPr>
              <a:t>et al. </a:t>
            </a:r>
            <a:r>
              <a:rPr lang="fr-CA" sz="1200" kern="1200" dirty="0" smtClean="0">
                <a:solidFill>
                  <a:schemeClr val="tx1"/>
                </a:solidFill>
                <a:effectLst/>
                <a:latin typeface="+mn-lt"/>
                <a:ea typeface="+mn-ea"/>
                <a:cs typeface="+mn-cs"/>
              </a:rPr>
              <a:t>(sous presse). Veuillez aussi noter les résultats du sondage NIOSH de 2011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 cités plus haut. Les taux d’obésité et d’embonpoint des conducteurs de véhicules lourds peuvent être pires que ceux indiqués ici.</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Autre fait : les conducteurs obèses ont moins tendance à porter leur ceinture de sécurité, peut-être parce qu’elle n’est pas confortable pour eux. Cela augmente leur risque. Source : </a:t>
            </a:r>
            <a:r>
              <a:rPr lang="fr-CA" sz="1200" kern="1200" dirty="0" err="1" smtClean="0">
                <a:solidFill>
                  <a:schemeClr val="tx1"/>
                </a:solidFill>
                <a:effectLst/>
                <a:latin typeface="+mn-lt"/>
                <a:ea typeface="+mn-ea"/>
                <a:cs typeface="+mn-cs"/>
              </a:rPr>
              <a:t>Wiegand</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(2008).</a:t>
            </a:r>
            <a:endParaRPr lang="en-US" sz="1200" kern="1200" dirty="0">
              <a:solidFill>
                <a:schemeClr val="tx1"/>
              </a:solidFill>
              <a:effectLst/>
              <a:latin typeface="+mn-lt"/>
              <a:ea typeface="+mn-ea"/>
              <a:cs typeface="+mn-cs"/>
            </a:endParaRPr>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BBA72-1459-48EC-A0F5-EA916105F175}" type="slidenum">
              <a:rPr lang="en-US" smtClean="0"/>
              <a:pPr fontAlgn="base">
                <a:spcBef>
                  <a:spcPct val="0"/>
                </a:spcBef>
                <a:spcAft>
                  <a:spcPct val="0"/>
                </a:spcAft>
                <a:defRPr/>
              </a:pPr>
              <a:t>56</a:t>
            </a:fld>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fr-CA" sz="1200" kern="1200" dirty="0" smtClean="0">
                <a:solidFill>
                  <a:schemeClr val="tx1"/>
                </a:solidFill>
                <a:effectLst/>
                <a:latin typeface="+mn-lt"/>
                <a:ea typeface="+mn-ea"/>
                <a:cs typeface="+mn-cs"/>
              </a:rPr>
              <a:t>« Le tabagisme est la principale cause évitable de maladie, de décès et d’invalidité. Alors que 21 % des Américains fument, environ 46 % des conducteurs de véhicules lourds sont des fumeurs. Fumer cause le cancer des poumons, d’autres maladies pulmonaires, des problèmes cardiaques et plusieurs autres problèmes de santé. La fumée secondaire peut nuire à la santé des membres de votre famille en augmentant le risque d’asthme et d’infections respiratoires. Fumer coûte pour chaque fumeur en moyenne plus de 1 000 $ par année en frais médicaux. Pour arrêter, consultez votre médecin. Vous pouvez aussi appeler la ligne j’Arrête </a:t>
            </a:r>
            <a:r>
              <a:rPr lang="fr-CA" sz="1200" kern="1200" baseline="0" dirty="0" smtClean="0">
                <a:solidFill>
                  <a:schemeClr val="tx1"/>
                </a:solidFill>
                <a:effectLst/>
                <a:latin typeface="+mn-lt"/>
                <a:ea typeface="+mn-ea"/>
                <a:cs typeface="+mn-cs"/>
              </a:rPr>
              <a:t> au numéro </a:t>
            </a:r>
            <a:r>
              <a:rPr lang="fr-CA" sz="1200" kern="1200" dirty="0" smtClean="0">
                <a:solidFill>
                  <a:schemeClr val="tx1"/>
                </a:solidFill>
                <a:effectLst/>
                <a:latin typeface="+mn-lt"/>
                <a:ea typeface="+mn-ea"/>
                <a:cs typeface="+mn-cs"/>
              </a:rPr>
              <a:t>1 866 J’ARRÊTE.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r>
            <a:br>
              <a:rPr lang="fr-CA"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Si une personne fume, arrêter devrait être sa priorité de santé numéro un. Source des données sur les frais médicaux : American Lung Association. Statistiques sur le tabagisme issues du sondage du NIOSH fait en 2011 (</a:t>
            </a:r>
            <a:r>
              <a:rPr lang="fr-CA" sz="1200" kern="1200" dirty="0" err="1" smtClean="0">
                <a:solidFill>
                  <a:schemeClr val="tx1"/>
                </a:solidFill>
                <a:effectLst/>
                <a:latin typeface="+mn-lt"/>
                <a:ea typeface="+mn-ea"/>
                <a:cs typeface="+mn-cs"/>
              </a:rPr>
              <a:t>Siebert</a:t>
            </a:r>
            <a:r>
              <a:rPr lang="fr-CA" sz="1200" kern="1200" dirty="0" smtClean="0">
                <a:solidFill>
                  <a:schemeClr val="tx1"/>
                </a:solidFill>
                <a:effectLst/>
                <a:latin typeface="+mn-lt"/>
                <a:ea typeface="+mn-ea"/>
                <a:cs typeface="+mn-cs"/>
              </a:rPr>
              <a:t>, 2012).</a:t>
            </a:r>
            <a:endParaRPr lang="en-US" sz="1200" kern="1200" dirty="0">
              <a:solidFill>
                <a:schemeClr val="tx1"/>
              </a:solidFill>
              <a:effectLst/>
              <a:latin typeface="+mn-lt"/>
              <a:ea typeface="+mn-ea"/>
              <a:cs typeface="+mn-cs"/>
            </a:endParaRPr>
          </a:p>
        </p:txBody>
      </p:sp>
      <p:sp>
        <p:nvSpPr>
          <p:cNvPr id="164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9E8070-CD08-4731-A76F-BB927B9DC472}" type="slidenum">
              <a:rPr lang="en-US" smtClean="0"/>
              <a:pPr fontAlgn="base">
                <a:spcBef>
                  <a:spcPct val="0"/>
                </a:spcBef>
                <a:spcAft>
                  <a:spcPct val="0"/>
                </a:spcAft>
                <a:defRPr/>
              </a:pPr>
              <a:t>57</a:t>
            </a:fld>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et votre famille savez que conduire un véhicule lourd peut être stressant! Le travail exige de longues heures, de composer avec le trafic, de vivre des pressions sur l’horaire et souvent d’être isolé de la famille et des amis. Une étude a démontré que le stress des conducteurs professionnels était plus important que celui de 90 % de la population en général. Les </a:t>
            </a:r>
            <a:r>
              <a:rPr lang="fr-CA" sz="1200" i="1" kern="1200" dirty="0" smtClean="0">
                <a:solidFill>
                  <a:schemeClr val="tx1"/>
                </a:solidFill>
                <a:effectLst/>
                <a:latin typeface="+mn-lt"/>
                <a:ea typeface="+mn-ea"/>
                <a:cs typeface="+mn-cs"/>
              </a:rPr>
              <a:t>symptômes</a:t>
            </a:r>
            <a:r>
              <a:rPr lang="fr-CA" sz="1200" kern="1200" dirty="0" smtClean="0">
                <a:solidFill>
                  <a:schemeClr val="tx1"/>
                </a:solidFill>
                <a:effectLst/>
                <a:latin typeface="+mn-lt"/>
                <a:ea typeface="+mn-ea"/>
                <a:cs typeface="+mn-cs"/>
              </a:rPr>
              <a:t> du stress incluent des maux de tête, des perturbations du sommeil, de la difficulté à se concentrer, la mauvaise humeur, des maux d’estomac, le mécontentement au travail et un moral bas.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Une étude a démontré que le stress des conducteurs professionnels était plus élevé que celui de 90 % de la population en général. Étude citée : </a:t>
            </a:r>
            <a:r>
              <a:rPr lang="fr-CA" sz="1200" kern="1200" dirty="0" err="1" smtClean="0">
                <a:solidFill>
                  <a:schemeClr val="tx1"/>
                </a:solidFill>
                <a:effectLst/>
                <a:latin typeface="+mn-lt"/>
                <a:ea typeface="+mn-ea"/>
                <a:cs typeface="+mn-cs"/>
              </a:rPr>
              <a:t>Orris</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et al</a:t>
            </a:r>
            <a:r>
              <a:rPr lang="fr-CA" sz="1200" kern="1200" dirty="0" smtClean="0">
                <a:solidFill>
                  <a:schemeClr val="tx1"/>
                </a:solidFill>
                <a:effectLst/>
                <a:latin typeface="+mn-lt"/>
                <a:ea typeface="+mn-ea"/>
                <a:cs typeface="+mn-cs"/>
              </a:rPr>
              <a:t>. (1997), dans Roberts et York (2000). </a:t>
            </a:r>
            <a:endParaRPr lang="en-US" sz="1200" kern="1200" dirty="0">
              <a:solidFill>
                <a:schemeClr val="tx1"/>
              </a:solidFill>
              <a:effectLst/>
              <a:latin typeface="+mn-lt"/>
              <a:ea typeface="+mn-ea"/>
              <a:cs typeface="+mn-cs"/>
            </a:endParaRPr>
          </a:p>
        </p:txBody>
      </p:sp>
      <p:sp>
        <p:nvSpPr>
          <p:cNvPr id="166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E63155-96D6-496E-95E8-AF390DDD5CF1}"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des stratégies efficaces pour gérer le stress. Avoir une attitude optimiste et des comportements sains. Trouver un juste équilibre entre le travail et votre vie personnelle. Avoir des intérêts personnels, particulièrement ceux qui impliquent des activités physiques ou sociales. Trouver et maintenir un réseau de soutien composé de membres de la famille, d’amis et de collègues. Tenter d’améliorer votre environnement à la maison et au travail pour rendre les choses meilleures. Finalement, prendre la relaxation au sérieux! Apprenez la </a:t>
            </a:r>
            <a:r>
              <a:rPr lang="fr-CA" sz="1200" i="1" kern="1200" dirty="0" smtClean="0">
                <a:solidFill>
                  <a:schemeClr val="tx1"/>
                </a:solidFill>
                <a:effectLst/>
                <a:latin typeface="+mn-lt"/>
                <a:ea typeface="+mn-ea"/>
                <a:cs typeface="+mn-cs"/>
              </a:rPr>
              <a:t>respiration abdominale </a:t>
            </a:r>
            <a:r>
              <a:rPr lang="fr-CA" sz="1200" kern="1200" dirty="0" smtClean="0">
                <a:solidFill>
                  <a:schemeClr val="tx1"/>
                </a:solidFill>
                <a:effectLst/>
                <a:latin typeface="+mn-lt"/>
                <a:ea typeface="+mn-ea"/>
                <a:cs typeface="+mn-cs"/>
              </a:rPr>
              <a:t>et essayez-la. Faites de courtes marches, méditez, lisez… Faites des essais jusqu’à ce que vous trouviez les méthodes qui fonctionnent bien pour vous et votre famille.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stratégies de réduction du stress. Plusieurs de celles-ci sont saines de plusieurs façons. </a:t>
            </a:r>
            <a:endParaRPr lang="en-US" sz="1200" kern="1200" dirty="0">
              <a:solidFill>
                <a:schemeClr val="tx1"/>
              </a:solidFill>
              <a:effectLst/>
              <a:latin typeface="+mn-lt"/>
              <a:ea typeface="+mn-ea"/>
              <a:cs typeface="+mn-cs"/>
            </a:endParaRPr>
          </a:p>
        </p:txBody>
      </p:sp>
      <p:sp>
        <p:nvSpPr>
          <p:cNvPr id="168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544447-90EA-4177-96A4-DB4351DC414F}" type="slidenum">
              <a:rPr lang="en-US" smtClean="0"/>
              <a:pPr fontAlgn="base">
                <a:spcBef>
                  <a:spcPct val="0"/>
                </a:spcBef>
                <a:spcAft>
                  <a:spcPct val="0"/>
                </a:spcAft>
                <a:defRPr/>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sommeil est une nécessité biologique, tout comme l’eau et la nourriture. Avoir l’estomac creux ne vous a-t-il pas déjà rendu irrité? Le fait de mal dormir ou de manquer de sommeil peut avoir le même effet et provoque souvent des relations tendues dans votre famille. Manquer de sommeil peut occasionner des problèmes cardiaques, le diabète, l’obésité, des problèmes psychologiques et d’autres problèmes de santé. Un sommeil</a:t>
            </a:r>
            <a:r>
              <a:rPr lang="fr-CA" sz="1200" i="1" kern="1200" dirty="0" smtClean="0">
                <a:solidFill>
                  <a:schemeClr val="tx1"/>
                </a:solidFill>
                <a:effectLst/>
                <a:latin typeface="+mn-lt"/>
                <a:ea typeface="+mn-ea"/>
                <a:cs typeface="+mn-cs"/>
              </a:rPr>
              <a:t> réparateur</a:t>
            </a:r>
            <a:r>
              <a:rPr lang="fr-CA" sz="1200" kern="1200" dirty="0" smtClean="0">
                <a:solidFill>
                  <a:schemeClr val="tx1"/>
                </a:solidFill>
                <a:effectLst/>
                <a:latin typeface="+mn-lt"/>
                <a:ea typeface="+mn-ea"/>
                <a:cs typeface="+mn-cs"/>
              </a:rPr>
              <a:t> favorise le bien-être, une bonne performance et le bonheur.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recherche continue d’enrichir nos connaissances sur l’importance du sommeil et sur les effets pernicieux d’un mauvais sommeil. Le sommeil est presque aussi important pour la santé globale qu’une bonne alimentation et que l’exercice. Un sommeil de mauvaise qualité nuit à la santé, alors qu’un sommeil réparateur la fortifie. </a:t>
            </a:r>
            <a:endParaRPr lang="en-US" dirty="0" smtClean="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Un sondage auprès des conducteurs de véhicules lourds a démontré que le manque de temps passé en famille était la préoccupation de santé et de bien-être la plus importante. Par conséquent, profitez au maximum du temps que vous passez ensemble! Du côté négatif, les problèmes personnels et familiaux des conducteurs entraînent parfois une conduite non sécuritaire et des accidents. Du côté positif, de bonnes relations avec la famille et les amis peuvent avoir de nombreux avantages. Tentez d’améliorer ces relations. Restez en contact et communiquez entre vous. Appréciez-vous et encouragez-vous mutuellement. Faites des choses agréables ensemble, comme des sorties en famille. Positivez et montrez votre soutien.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Bien que des facteurs comme une mauvaise alimentation, l’obésité, le manque d’exercice et fumer puissent avoir des effets importants sur la santé, le manque de temps passé en famille a probablement une plus grande incidence psychologique sur les conducteurs. C’est pourquoi les familles doivent profiter du temps qu’elles ont ensemble. Sondage : Roberts et York (2000).</a:t>
            </a:r>
            <a:endParaRPr lang="en-US" sz="1200" kern="1200" dirty="0">
              <a:solidFill>
                <a:schemeClr val="tx1"/>
              </a:solidFill>
              <a:effectLst/>
              <a:latin typeface="+mn-lt"/>
              <a:ea typeface="+mn-ea"/>
              <a:cs typeface="+mn-cs"/>
            </a:endParaRPr>
          </a:p>
        </p:txBody>
      </p:sp>
      <p:sp>
        <p:nvSpPr>
          <p:cNvPr id="171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D0CD19-BC8C-4DF6-B410-02F867B004EA}" type="slidenum">
              <a:rPr lang="en-US" smtClean="0"/>
              <a:pPr fontAlgn="base">
                <a:spcBef>
                  <a:spcPct val="0"/>
                </a:spcBef>
                <a:spcAft>
                  <a:spcPct val="0"/>
                </a:spcAft>
                <a:defRPr/>
              </a:pPr>
              <a:t>60</a:t>
            </a:fld>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La caféine est le stimulant le plus utilisé. Elle se trouve dans le café, le thé, la plupart des boissons gazeuses, les boissons énergisantes et certains médicaments. Elle est généralement sécuritaire et ne nuit pas à la santé si elle est utilisée modérément. La caféine améliore généralement la vigilance et la performance. Cependant, selon les individus, ses effets et le niveau de tolérance varient grandement. La caféine est efficace pour soutenir la vigilance, mais elle n’est pas un </a:t>
            </a:r>
            <a:r>
              <a:rPr lang="fr-CA" sz="1200" i="1" kern="1200" dirty="0" smtClean="0">
                <a:solidFill>
                  <a:schemeClr val="tx1"/>
                </a:solidFill>
                <a:effectLst/>
                <a:latin typeface="+mn-lt"/>
                <a:ea typeface="+mn-ea"/>
                <a:cs typeface="+mn-cs"/>
              </a:rPr>
              <a:t>substitut</a:t>
            </a:r>
            <a:r>
              <a:rPr lang="fr-CA" sz="1200" kern="1200" dirty="0" smtClean="0">
                <a:solidFill>
                  <a:schemeClr val="tx1"/>
                </a:solidFill>
                <a:effectLst/>
                <a:latin typeface="+mn-lt"/>
                <a:ea typeface="+mn-ea"/>
                <a:cs typeface="+mn-cs"/>
              </a:rPr>
              <a:t> au sommeil.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Notions de base sur la caféine. Les gens sont surpris d’apprendre que la caféine n’est pas nuisible à la santé si elle est consommée modérément. </a:t>
            </a:r>
            <a:br>
              <a:rPr lang="fr-CA" sz="1200"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Le module 3 offre davantage d’information sur la caféine. Pour de plus amples renseignements sur les effets de la caféine sur le comportement et les autres drogues, reportez-vous à Kruger</a:t>
            </a:r>
            <a:r>
              <a:rPr lang="fr-CA" sz="1200" i="1" kern="1200" dirty="0" smtClean="0">
                <a:solidFill>
                  <a:schemeClr val="tx1"/>
                </a:solidFill>
                <a:effectLst/>
                <a:latin typeface="+mn-lt"/>
                <a:ea typeface="+mn-ea"/>
                <a:cs typeface="+mn-cs"/>
              </a:rPr>
              <a:t> et al. </a:t>
            </a:r>
            <a:r>
              <a:rPr lang="fr-CA" sz="1200" kern="1200" dirty="0" smtClean="0">
                <a:solidFill>
                  <a:schemeClr val="tx1"/>
                </a:solidFill>
                <a:effectLst/>
                <a:latin typeface="+mn-lt"/>
                <a:ea typeface="+mn-ea"/>
                <a:cs typeface="+mn-cs"/>
              </a:rPr>
              <a:t>(2011). </a:t>
            </a:r>
            <a:endParaRPr lang="en-US" sz="1200" kern="1200" dirty="0">
              <a:solidFill>
                <a:schemeClr val="tx1"/>
              </a:solidFill>
              <a:effectLst/>
              <a:latin typeface="+mn-lt"/>
              <a:ea typeface="+mn-ea"/>
              <a:cs typeface="+mn-cs"/>
            </a:endParaRPr>
          </a:p>
        </p:txBody>
      </p:sp>
      <p:sp>
        <p:nvSpPr>
          <p:cNvPr id="177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DAE47F-07AA-487F-9F5B-9FF5394E1FC7}" type="slidenum">
              <a:rPr lang="en-US" smtClean="0"/>
              <a:pPr fontAlgn="base">
                <a:spcBef>
                  <a:spcPct val="0"/>
                </a:spcBef>
                <a:spcAft>
                  <a:spcPct val="0"/>
                </a:spcAft>
                <a:defRPr/>
              </a:pPr>
              <a:t>61</a:t>
            </a:fld>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Comme tout stimulant, la caféine rend le sommeil plus difficile. Évitez la caféine de six à huit heures avant votre période principale de sommeil. Ses effets varient grandement et certaines personnes y sont très sensibles. Si vous avez de la difficulté à vous endormir, réduisez votre consommation de caféine et augmentez la période de temps entre votre dernière dose et l’heure du coucher.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Toute personne consommant de la caféine doit déterminer la quantité et le mode d’utilisation qui lui assurent les bienfaits de la vigilance sans perturber son sommeil. Source principale : </a:t>
            </a:r>
            <a:r>
              <a:rPr lang="fr-CA" sz="1200" kern="1200" dirty="0" err="1" smtClean="0">
                <a:solidFill>
                  <a:schemeClr val="tx1"/>
                </a:solidFill>
                <a:effectLst/>
                <a:latin typeface="+mn-lt"/>
                <a:ea typeface="+mn-ea"/>
                <a:cs typeface="+mn-cs"/>
              </a:rPr>
              <a:t>Krueger</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Leaman</a:t>
            </a:r>
            <a:r>
              <a:rPr lang="fr-CA" sz="1200" kern="1200" dirty="0" smtClean="0">
                <a:solidFill>
                  <a:schemeClr val="tx1"/>
                </a:solidFill>
                <a:effectLst/>
                <a:latin typeface="+mn-lt"/>
                <a:ea typeface="+mn-ea"/>
                <a:cs typeface="+mn-cs"/>
              </a:rPr>
              <a:t> (2011).</a:t>
            </a:r>
            <a:endParaRPr lang="en-US" sz="1200" kern="1200" dirty="0">
              <a:solidFill>
                <a:schemeClr val="tx1"/>
              </a:solidFill>
              <a:effectLst/>
              <a:latin typeface="+mn-lt"/>
              <a:ea typeface="+mn-ea"/>
              <a:cs typeface="+mn-cs"/>
            </a:endParaRPr>
          </a:p>
        </p:txBody>
      </p:sp>
      <p:sp>
        <p:nvSpPr>
          <p:cNvPr id="179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88C037-B553-43C2-ACFB-3ECB742E13D7}" type="slidenum">
              <a:rPr lang="en-US" smtClean="0"/>
              <a:pPr fontAlgn="base">
                <a:spcBef>
                  <a:spcPct val="0"/>
                </a:spcBef>
                <a:spcAft>
                  <a:spcPct val="0"/>
                </a:spcAft>
                <a:defRPr/>
              </a:pPr>
              <a:t>62</a:t>
            </a:fld>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Puis, il y a l’alcool. Certaines personnes consomment de l’</a:t>
            </a:r>
            <a:r>
              <a:rPr lang="fr-CA" sz="1200" i="1" kern="1200" dirty="0" smtClean="0">
                <a:solidFill>
                  <a:schemeClr val="tx1"/>
                </a:solidFill>
                <a:effectLst/>
                <a:latin typeface="+mn-lt"/>
                <a:ea typeface="+mn-ea"/>
                <a:cs typeface="+mn-cs"/>
              </a:rPr>
              <a:t>alcool</a:t>
            </a:r>
            <a:r>
              <a:rPr lang="fr-CA" sz="1200" kern="1200" dirty="0" smtClean="0">
                <a:solidFill>
                  <a:schemeClr val="tx1"/>
                </a:solidFill>
                <a:effectLst/>
                <a:latin typeface="+mn-lt"/>
                <a:ea typeface="+mn-ea"/>
                <a:cs typeface="+mn-cs"/>
              </a:rPr>
              <a:t> comme aide au sommeil. L’alcool les rend habituellement somnolentes. Mais en fait, il </a:t>
            </a:r>
            <a:r>
              <a:rPr lang="fr-CA" sz="1200" i="1" kern="1200" dirty="0" smtClean="0">
                <a:solidFill>
                  <a:schemeClr val="tx1"/>
                </a:solidFill>
                <a:effectLst/>
                <a:latin typeface="+mn-lt"/>
                <a:ea typeface="+mn-ea"/>
                <a:cs typeface="+mn-cs"/>
              </a:rPr>
              <a:t>perturbe</a:t>
            </a:r>
            <a:r>
              <a:rPr lang="fr-CA" sz="1200" kern="1200" dirty="0" smtClean="0">
                <a:solidFill>
                  <a:schemeClr val="tx1"/>
                </a:solidFill>
                <a:effectLst/>
                <a:latin typeface="+mn-lt"/>
                <a:ea typeface="+mn-ea"/>
                <a:cs typeface="+mn-cs"/>
              </a:rPr>
              <a:t> le sommeil. Il peut causer un réveil soudain quelques heures après qu’on s’est mis au lit. Peut-être avez-vous fait l’expérience de boire un soir et de vous réveiller trois ou quatre heures après être allé au lit? L’alcool aggrave aussi l’AOS. Les tissus de la gorge deviennent plus détendus et se ferment ainsi plus facilement.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Comme pour la caféine, l’alcool peut affecter différentes personnes différemment. La consommation d’alcool dans les heures qui précèdent le coucher perturbe le sommeil. Ses effets perturbateurs peuvent augmenter avec l’âge. Notez que la consommation d’alcool par les conducteurs de véhicules lourds est rarement la cause principale d’accidents.</a:t>
            </a:r>
            <a:endParaRPr lang="en-US" sz="1200" kern="1200" dirty="0">
              <a:solidFill>
                <a:schemeClr val="tx1"/>
              </a:solidFill>
              <a:effectLst/>
              <a:latin typeface="+mn-lt"/>
              <a:ea typeface="+mn-ea"/>
              <a:cs typeface="+mn-cs"/>
            </a:endParaRPr>
          </a:p>
        </p:txBody>
      </p:sp>
      <p:sp>
        <p:nvSpPr>
          <p:cNvPr id="181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986187-C4DA-4586-B25E-C28DA88BA965}" type="slidenum">
              <a:rPr lang="en-US" smtClean="0"/>
              <a:pPr fontAlgn="base">
                <a:spcBef>
                  <a:spcPct val="0"/>
                </a:spcBef>
                <a:spcAft>
                  <a:spcPct val="0"/>
                </a:spcAft>
                <a:defRPr/>
              </a:pPr>
              <a:t>63</a:t>
            </a:fld>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De nombreuses personnes consomment des somnifères pour provoquer le sommeil, et certains peuvent être utilisés sans danger. Il y a deux principales catégories de somnifères. La première regroupe les médicaments </a:t>
            </a:r>
            <a:r>
              <a:rPr lang="fr-CA" sz="1200" i="1" kern="1200" dirty="0" smtClean="0">
                <a:solidFill>
                  <a:schemeClr val="tx1"/>
                </a:solidFill>
                <a:effectLst/>
                <a:latin typeface="+mn-lt"/>
                <a:ea typeface="+mn-ea"/>
                <a:cs typeface="+mn-cs"/>
              </a:rPr>
              <a:t>sans</a:t>
            </a:r>
            <a:r>
              <a:rPr lang="fr-CA" sz="1200" kern="1200" dirty="0" smtClean="0">
                <a:solidFill>
                  <a:schemeClr val="tx1"/>
                </a:solidFill>
                <a:effectLst/>
                <a:latin typeface="+mn-lt"/>
                <a:ea typeface="+mn-ea"/>
                <a:cs typeface="+mn-cs"/>
              </a:rPr>
              <a:t> ordonnance grand public comme </a:t>
            </a:r>
            <a:r>
              <a:rPr lang="fr-CA" sz="1200" kern="1200" dirty="0" err="1" smtClean="0">
                <a:solidFill>
                  <a:schemeClr val="tx1"/>
                </a:solidFill>
                <a:effectLst/>
                <a:latin typeface="+mn-lt"/>
                <a:ea typeface="+mn-ea"/>
                <a:cs typeface="+mn-cs"/>
              </a:rPr>
              <a:t>Tylenol</a:t>
            </a:r>
            <a:r>
              <a:rPr lang="fr-CA" sz="1200" kern="1200" dirty="0" smtClean="0">
                <a:solidFill>
                  <a:schemeClr val="tx1"/>
                </a:solidFill>
                <a:effectLst/>
                <a:latin typeface="+mn-lt"/>
                <a:ea typeface="+mn-ea"/>
                <a:cs typeface="+mn-cs"/>
              </a:rPr>
              <a:t> PM et </a:t>
            </a:r>
            <a:r>
              <a:rPr lang="fr-CA" sz="1200" kern="1200" dirty="0" err="1" smtClean="0">
                <a:solidFill>
                  <a:schemeClr val="tx1"/>
                </a:solidFill>
                <a:effectLst/>
                <a:latin typeface="+mn-lt"/>
                <a:ea typeface="+mn-ea"/>
                <a:cs typeface="+mn-cs"/>
              </a:rPr>
              <a:t>Benadryl</a:t>
            </a:r>
            <a:r>
              <a:rPr lang="fr-CA" sz="1200" kern="1200" dirty="0" smtClean="0">
                <a:solidFill>
                  <a:schemeClr val="tx1"/>
                </a:solidFill>
                <a:effectLst/>
                <a:latin typeface="+mn-lt"/>
                <a:ea typeface="+mn-ea"/>
                <a:cs typeface="+mn-cs"/>
              </a:rPr>
              <a:t>. La seconde est constituée des somnifères </a:t>
            </a:r>
            <a:r>
              <a:rPr lang="fr-CA" sz="1200" i="1" kern="1200" dirty="0" smtClean="0">
                <a:solidFill>
                  <a:schemeClr val="tx1"/>
                </a:solidFill>
                <a:effectLst/>
                <a:latin typeface="+mn-lt"/>
                <a:ea typeface="+mn-ea"/>
                <a:cs typeface="+mn-cs"/>
              </a:rPr>
              <a:t>sous</a:t>
            </a:r>
            <a:r>
              <a:rPr lang="fr-CA" sz="1200" kern="1200" dirty="0" smtClean="0">
                <a:solidFill>
                  <a:schemeClr val="tx1"/>
                </a:solidFill>
                <a:effectLst/>
                <a:latin typeface="+mn-lt"/>
                <a:ea typeface="+mn-ea"/>
                <a:cs typeface="+mn-cs"/>
              </a:rPr>
              <a:t> </a:t>
            </a:r>
            <a:r>
              <a:rPr lang="fr-CA" sz="1200" i="1" kern="1200" dirty="0" smtClean="0">
                <a:solidFill>
                  <a:schemeClr val="tx1"/>
                </a:solidFill>
                <a:effectLst/>
                <a:latin typeface="+mn-lt"/>
                <a:ea typeface="+mn-ea"/>
                <a:cs typeface="+mn-cs"/>
              </a:rPr>
              <a:t>ordonnance</a:t>
            </a:r>
            <a:r>
              <a:rPr lang="fr-CA" sz="1200" kern="1200" dirty="0" smtClean="0">
                <a:solidFill>
                  <a:schemeClr val="tx1"/>
                </a:solidFill>
                <a:effectLst/>
                <a:latin typeface="+mn-lt"/>
                <a:ea typeface="+mn-ea"/>
                <a:cs typeface="+mn-cs"/>
              </a:rPr>
              <a:t> comme </a:t>
            </a:r>
            <a:r>
              <a:rPr lang="fr-CA" sz="1200" kern="1200" dirty="0" err="1" smtClean="0">
                <a:solidFill>
                  <a:schemeClr val="tx1"/>
                </a:solidFill>
                <a:effectLst/>
                <a:latin typeface="+mn-lt"/>
                <a:ea typeface="+mn-ea"/>
                <a:cs typeface="+mn-cs"/>
              </a:rPr>
              <a:t>Ambien</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Sonata</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Lunesta</a:t>
            </a:r>
            <a:r>
              <a:rPr lang="fr-CA" sz="1200" kern="1200" dirty="0" smtClean="0">
                <a:solidFill>
                  <a:schemeClr val="tx1"/>
                </a:solidFill>
                <a:effectLst/>
                <a:latin typeface="+mn-lt"/>
                <a:ea typeface="+mn-ea"/>
                <a:cs typeface="+mn-cs"/>
              </a:rPr>
              <a:t>. Les somnifères peuvent être efficaces, mais il y a des mises en garde importantes. Premièrement, aucun somnifère ne fournit un sommeil naturel à 100 %. La plupart ont des effets secondaires. La plupart engendrent aussi une dépendance et certains causent des symptômes de sevrage. Suivez soigneusement les directives sur la dose prescrite!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somnifères peuvent être utiles ou nuisibles au sommeil et au bien-être. Respecter la dose prescrite est essentiel. Le module 3 offre de plus amples informations sur les somnifères. </a:t>
            </a:r>
            <a:endParaRPr lang="en-US" sz="1200" kern="1200" dirty="0">
              <a:solidFill>
                <a:schemeClr val="tx1"/>
              </a:solidFill>
              <a:effectLst/>
              <a:latin typeface="+mn-lt"/>
              <a:ea typeface="+mn-ea"/>
              <a:cs typeface="+mn-cs"/>
            </a:endParaRPr>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Finalement, d’</a:t>
            </a:r>
            <a:r>
              <a:rPr lang="fr-CA" sz="1200" i="1" kern="1200" dirty="0" smtClean="0">
                <a:solidFill>
                  <a:schemeClr val="tx1"/>
                </a:solidFill>
                <a:effectLst/>
                <a:latin typeface="+mn-lt"/>
                <a:ea typeface="+mn-ea"/>
                <a:cs typeface="+mn-cs"/>
              </a:rPr>
              <a:t>autres</a:t>
            </a:r>
            <a:r>
              <a:rPr lang="fr-CA" sz="1200" kern="1200" dirty="0" smtClean="0">
                <a:solidFill>
                  <a:schemeClr val="tx1"/>
                </a:solidFill>
                <a:effectLst/>
                <a:latin typeface="+mn-lt"/>
                <a:ea typeface="+mn-ea"/>
                <a:cs typeface="+mn-cs"/>
              </a:rPr>
              <a:t> médicaments peuvent avoir des effets secondaires de fatigue, comme de la somnolence, une fatigue physique ou de l’insomnie. Discutez des effets secondaires du médicament avec votre médecin. De nombreuses ordonnances précisent le</a:t>
            </a:r>
            <a:r>
              <a:rPr lang="fr-CA" sz="1200" i="1" kern="1200" dirty="0" smtClean="0">
                <a:solidFill>
                  <a:schemeClr val="tx1"/>
                </a:solidFill>
                <a:effectLst/>
                <a:latin typeface="+mn-lt"/>
                <a:ea typeface="+mn-ea"/>
                <a:cs typeface="+mn-cs"/>
              </a:rPr>
              <a:t> moment</a:t>
            </a:r>
            <a:r>
              <a:rPr lang="fr-CA" sz="1200" kern="1200" dirty="0" smtClean="0">
                <a:solidFill>
                  <a:schemeClr val="tx1"/>
                </a:solidFill>
                <a:effectLst/>
                <a:latin typeface="+mn-lt"/>
                <a:ea typeface="+mn-ea"/>
                <a:cs typeface="+mn-cs"/>
              </a:rPr>
              <a:t> où le médicament doit être pris, comme au coucher. Suivez attentivement les directives sur la dose prescrite.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Renseignements supplémentaires : Heureusement, l’usage de médicaments </a:t>
            </a:r>
            <a:r>
              <a:rPr lang="fr-CA" sz="1200" i="1" kern="1200" dirty="0" smtClean="0">
                <a:solidFill>
                  <a:schemeClr val="tx1"/>
                </a:solidFill>
                <a:effectLst/>
                <a:latin typeface="+mn-lt"/>
                <a:ea typeface="+mn-ea"/>
                <a:cs typeface="+mn-cs"/>
              </a:rPr>
              <a:t>en soi</a:t>
            </a:r>
            <a:r>
              <a:rPr lang="fr-CA" sz="1200" kern="1200" dirty="0" smtClean="0">
                <a:solidFill>
                  <a:schemeClr val="tx1"/>
                </a:solidFill>
                <a:effectLst/>
                <a:latin typeface="+mn-lt"/>
                <a:ea typeface="+mn-ea"/>
                <a:cs typeface="+mn-cs"/>
              </a:rPr>
              <a:t> n’est pas reconnu comme étant une cause directe d’accidents, mais cela peut y contribuer. Par exemple, la plupart des médicaments contre l’anxiété causent de la somnolence, particulièrement lorsqu’ils sont pris avec de l’alcool.</a:t>
            </a:r>
            <a:endParaRPr lang="en-US" sz="1200" kern="1200" dirty="0">
              <a:solidFill>
                <a:schemeClr val="tx1"/>
              </a:solidFill>
              <a:effectLst/>
              <a:latin typeface="+mn-lt"/>
              <a:ea typeface="+mn-ea"/>
              <a:cs typeface="+mn-cs"/>
            </a:endParaRPr>
          </a:p>
        </p:txBody>
      </p:sp>
      <p:sp>
        <p:nvSpPr>
          <p:cNvPr id="185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5D5DE4-6D64-4055-B861-D8DDF806A588}" type="slidenum">
              <a:rPr lang="en-US" smtClean="0"/>
              <a:pPr fontAlgn="base">
                <a:spcBef>
                  <a:spcPct val="0"/>
                </a:spcBef>
                <a:spcAft>
                  <a:spcPct val="0"/>
                </a:spcAft>
                <a:defRPr/>
              </a:pPr>
              <a:t>65</a:t>
            </a:fld>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Parlons des défis de gestion de la fatigue que doivent relever les conducteurs de véhicules lourds : ils ont un horaire chargé qui souvent les empêche de dormir suffisamment, ils ont de longues heures de travail (en plus, pour certains, de devoir faire la navette maison-travail), des changements fréquents d’horaire, des cycles travail-repos qui peuvent entrer en conflit avec leurs rythmes circadiens et peu de temps pour des siestes et autres types de repos.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Certains de ces défis et difficultés ne s’appliquent pas à tous les conducteurs. Lorsque vous les présentez, vous pouvez mentionner les politiques et les pratiques pertinentes de l’entreprise, comme celles concernant les modifications de quart de travail.</a:t>
            </a:r>
            <a:endParaRPr lang="en-US" sz="1200" kern="1200" dirty="0">
              <a:solidFill>
                <a:schemeClr val="tx1"/>
              </a:solidFill>
              <a:effectLst/>
              <a:latin typeface="+mn-lt"/>
              <a:ea typeface="+mn-ea"/>
              <a:cs typeface="+mn-cs"/>
            </a:endParaRPr>
          </a:p>
        </p:txBody>
      </p:sp>
      <p:sp>
        <p:nvSpPr>
          <p:cNvPr id="1914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D55B63-821C-4D7E-88FF-4B450F1B24BF}" type="slidenum">
              <a:rPr lang="en-US" smtClean="0"/>
              <a:pPr fontAlgn="base">
                <a:spcBef>
                  <a:spcPct val="0"/>
                </a:spcBef>
                <a:spcAft>
                  <a:spcPct val="0"/>
                </a:spcAft>
                <a:defRPr/>
              </a:pPr>
              <a:t>66</a:t>
            </a:fld>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endroits non familiers ou inconfortables pour dormir, les perturbations du sommeil, le peu d’occasions de faire de l’exercice, la difficulté à trouver des aliments sains sur la route et les agresseurs environnementaux comme le bruit, la chaleur, le froid et le manque de ventilation imposent d’autres défis à de nombreux conducteurs. Il n’est pas facile de faire face à toutes ces difficultés.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Encore une fois, certains de ces défis et difficultés ne s’appliquent pas à tous les conducteurs. Dans la mesure du possible, présentez-les comme des défis à relever au lieu d’obstacles insurmontables.</a:t>
            </a:r>
            <a:endParaRPr lang="en-US" sz="1200" kern="1200" dirty="0">
              <a:solidFill>
                <a:schemeClr val="tx1"/>
              </a:solidFill>
              <a:effectLst/>
              <a:latin typeface="+mn-lt"/>
              <a:ea typeface="+mn-ea"/>
              <a:cs typeface="+mn-cs"/>
            </a:endParaRPr>
          </a:p>
        </p:txBody>
      </p:sp>
      <p:sp>
        <p:nvSpPr>
          <p:cNvPr id="193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E06D84-FADC-4263-BB06-AAD3989D8A8F}" type="slidenum">
              <a:rPr lang="en-US" smtClean="0"/>
              <a:pPr fontAlgn="base">
                <a:spcBef>
                  <a:spcPct val="0"/>
                </a:spcBef>
                <a:spcAft>
                  <a:spcPct val="0"/>
                </a:spcAft>
                <a:defRPr/>
              </a:pPr>
              <a:t>67</a:t>
            </a:fld>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Heureusement, il y a des stratégies et des pratiques utiles. D’abord et avant tout, dormez! Obtenez beaucoup de sommeil continu pendant votre période principale de sommeil et faites des siestes. Adoptez un style de vie sain, incluant une bonne alimentation, de l’exercice, des comportements favorables au bien-être et des relations satisfaisantes. Dans la mesure du possible, tentez de garder un horaire régulier. Respectez votre rythme circadien et ne lui résistez pas. Soyez prudent quant à votre consommation de caféine, découvrez la quantité qui vous convient. Il faut un travail d’équipe pour être en santé. Au sein de votre famille, communiquez et encouragez-vous mutuellement à faire les bonnes choses.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Ces stratégies générales s’appliquent à la maison et sur la route. Les diapositives précédentes offrent de plus amples informations. En ce qui concerne la régularité de l’horaire, soyez préparé à discuter des décalages de l’horaire vers l’avant et vers l’arrière et des raisons pour lesquelles les décalages vers l’arrière nuisent à la gestion de la fatigue. </a:t>
            </a:r>
            <a:endParaRPr lang="en-US" sz="1200" kern="1200" dirty="0">
              <a:solidFill>
                <a:schemeClr val="tx1"/>
              </a:solidFill>
              <a:effectLst/>
              <a:latin typeface="+mn-lt"/>
              <a:ea typeface="+mn-ea"/>
              <a:cs typeface="+mn-cs"/>
            </a:endParaRPr>
          </a:p>
        </p:txBody>
      </p:sp>
      <p:sp>
        <p:nvSpPr>
          <p:cNvPr id="195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EED6F2-F09F-4A79-AFC4-280C9EF73779}" type="slidenum">
              <a:rPr lang="en-US" smtClean="0"/>
              <a:pPr fontAlgn="base">
                <a:spcBef>
                  <a:spcPct val="0"/>
                </a:spcBef>
                <a:spcAft>
                  <a:spcPct val="0"/>
                </a:spcAft>
                <a:defRPr/>
              </a:pPr>
              <a:t>68</a:t>
            </a:fld>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Un bon sommeil commence à la maison. Reconnaissez le rôle clé des membres de la famille. Pour commencer, votre chambre à coucher doit être fraîche, silencieuse et complètement sombre. Développez une routine de préparation au sommeil. Détendez-vous avant l’heure du coucher et tamisez les lumières. Soyez actif et amusez-vous, mais ne vous épuisez pas! Prenez le temps de vous détendre.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diapositive résume les renseignements et les suggestions donnés plus tôt dans le module.</a:t>
            </a:r>
            <a:endParaRPr lang="en-US" sz="1200" kern="1200" dirty="0">
              <a:solidFill>
                <a:schemeClr val="tx1"/>
              </a:solidFill>
              <a:effectLst/>
              <a:latin typeface="+mn-lt"/>
              <a:ea typeface="+mn-ea"/>
              <a:cs typeface="+mn-cs"/>
            </a:endParaRPr>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sommeil, la vigilance et le bien-être sont également importants pour votre sécurité. Les accidents dus à l’endormissement au volant sont la principale cause de décès chez les conducteurs professionnels. Les problèmes de santé soudains, dus parfois au fait que la personne a mal dormi, sont une autre cause majeure des accidents mortels. Un accident grave avec responsabilité peut mettre fin à la carrière du conducteur et même occasionner la faillite d’une entreprise.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L’information sur les accidents après endormissement au volant est tirée d’une étude publiée en 1990 par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(NTSB, 1990).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 module donnera plus de détails sur cette étude. Le manuel de mise en œuvre du PNAGF présente les références citées dans ce module.</a:t>
            </a:r>
            <a:endParaRPr lang="en-US" dirty="0" smtClean="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conducteur dans votre famille peut avoir besoin de dormir pendant le jour. Dormir le jour est difficile pour la plupart des adultes. La qualité et la quantité de sommeil sont toutes deux affectées. Les causes d’un mauvais sommeil diurne comprennent l’éveil circadien naturel qui se produit durant le jour, les effets d’alerte de la lumière, qui indique au corps qu’il doit demeurer éveillé, le bruit, les fréquents réveils et, bien sûr, les multiples exigences du quotidien, comme les tâches ménagères. Mais, il y a des moyens d’améliorer le sommeil diurne. Adoptez une routine de relaxation avant d’aller dormir, tout comme vous le faites avant le coucher du soir. Votre chambre à coucher doit être </a:t>
            </a:r>
            <a:r>
              <a:rPr lang="fr-CA" sz="1200" i="1" kern="1200" dirty="0" smtClean="0">
                <a:solidFill>
                  <a:schemeClr val="tx1"/>
                </a:solidFill>
                <a:effectLst/>
                <a:latin typeface="+mn-lt"/>
                <a:ea typeface="+mn-ea"/>
                <a:cs typeface="+mn-cs"/>
              </a:rPr>
              <a:t>complètement obscure</a:t>
            </a:r>
            <a:r>
              <a:rPr lang="fr-CA" sz="1200" kern="1200" dirty="0" smtClean="0">
                <a:solidFill>
                  <a:schemeClr val="tx1"/>
                </a:solidFill>
                <a:effectLst/>
                <a:latin typeface="+mn-lt"/>
                <a:ea typeface="+mn-ea"/>
                <a:cs typeface="+mn-cs"/>
              </a:rPr>
              <a:t>;</a:t>
            </a:r>
            <a:r>
              <a:rPr lang="fr-CA" sz="1200" i="1" kern="120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achetez et installez des rideaux très opaques si nécessaire. Un masque pour les yeux et des bouchons d’oreilles aident aussi au sommeil. La chambre doit être silencieuse. Diminuez au minimum l’intensité de la sonnerie du téléphone et réduisez les bruits dans la maison. Chaque personne doit respecter le besoin de dormir du conducteur; le sommeil du conducteur doit devenir une priorité familiale.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Dormir à la maison de jour est particulièrement difficile pour les conducteurs ayant une famille, surtout en présence de jeunes enfants. Demandez aux participants si les conducteurs doivent dormir pendant le jour lorsqu’ils sont à la maison et, le cas échéant, quelles stratégies sont les plus utiles. </a:t>
            </a:r>
            <a:endParaRPr lang="en-US" sz="1200" kern="1200" dirty="0">
              <a:solidFill>
                <a:schemeClr val="tx1"/>
              </a:solidFill>
              <a:effectLst/>
              <a:latin typeface="+mn-lt"/>
              <a:ea typeface="+mn-ea"/>
              <a:cs typeface="+mn-cs"/>
            </a:endParaRPr>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Les moments les plus critiques à la maison pour les conducteurs sont souvent les moments où ils sont le plus occupés. Juste avant de partir pour un voyage, le conducteur a besoin d’une bonne nuit de sommeil. Et juste après son retour d’un voyage, il a besoin de se détendre, de relaxer et de dormir. Ayez ces besoins en tête lorsque vous planifiez vos fins de semaine.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Moments critiques à la maison pour les conducteurs : juste </a:t>
            </a:r>
            <a:r>
              <a:rPr lang="fr-CA" sz="1200" i="1" kern="1200" dirty="0" smtClean="0">
                <a:solidFill>
                  <a:schemeClr val="tx1"/>
                </a:solidFill>
                <a:effectLst/>
                <a:latin typeface="+mn-lt"/>
                <a:ea typeface="+mn-ea"/>
                <a:cs typeface="+mn-cs"/>
              </a:rPr>
              <a:t>avant</a:t>
            </a:r>
            <a:r>
              <a:rPr lang="fr-CA" sz="1200" kern="1200" dirty="0" smtClean="0">
                <a:solidFill>
                  <a:schemeClr val="tx1"/>
                </a:solidFill>
                <a:effectLst/>
                <a:latin typeface="+mn-lt"/>
                <a:ea typeface="+mn-ea"/>
                <a:cs typeface="+mn-cs"/>
              </a:rPr>
              <a:t> de partir pour un voyage (un long trajet) et juste </a:t>
            </a:r>
            <a:r>
              <a:rPr lang="fr-CA" sz="1200" i="1" kern="1200" dirty="0" smtClean="0">
                <a:solidFill>
                  <a:schemeClr val="tx1"/>
                </a:solidFill>
                <a:effectLst/>
                <a:latin typeface="+mn-lt"/>
                <a:ea typeface="+mn-ea"/>
                <a:cs typeface="+mn-cs"/>
              </a:rPr>
              <a:t>après</a:t>
            </a:r>
            <a:r>
              <a:rPr lang="fr-CA" sz="1200" kern="1200" dirty="0" smtClean="0">
                <a:solidFill>
                  <a:schemeClr val="tx1"/>
                </a:solidFill>
                <a:effectLst/>
                <a:latin typeface="+mn-lt"/>
                <a:ea typeface="+mn-ea"/>
                <a:cs typeface="+mn-cs"/>
              </a:rPr>
              <a:t> le voyage, au retour. Ces moments sont-ils stressants pour la famille? La famille a-t-elle établi des « règles » ou des pratiques pour rendre ces moments plus faciles à gérer? </a:t>
            </a:r>
            <a:endParaRPr lang="en-US" sz="1200" kern="1200" dirty="0">
              <a:solidFill>
                <a:schemeClr val="tx1"/>
              </a:solidFill>
              <a:effectLst/>
              <a:latin typeface="+mn-lt"/>
              <a:ea typeface="+mn-ea"/>
              <a:cs typeface="+mn-cs"/>
            </a:endParaRPr>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Nous avons presque terminé! Voici un bref aperçu de ce que nous avons discuté.</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Cette courte et dernière section révise quelques termes clés, puis fait quelques observations finales.</a:t>
            </a:r>
            <a:endParaRPr lang="en-US" sz="1200" kern="1200" dirty="0">
              <a:solidFill>
                <a:schemeClr val="tx1"/>
              </a:solidFill>
              <a:effectLst/>
              <a:latin typeface="+mn-lt"/>
              <a:ea typeface="+mn-ea"/>
              <a:cs typeface="+mn-cs"/>
            </a:endParaRPr>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Voici quelques-uns des termes et des concepts liés à la fatigue que nous avons couverts. Prenez un moment pour les revoir.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Lors de la formation en classe, lisez ces termes à voix haute et vérifiez s’il y a des questions. Demandez aux participants la différence entre la fatigue aiguë et la fatigue chronique. Quelle est la relation entre les deux? Qu’est-ce qu’un </a:t>
            </a:r>
            <a:r>
              <a:rPr lang="fr-CA" sz="1200" kern="1200" dirty="0" err="1" smtClean="0">
                <a:solidFill>
                  <a:schemeClr val="tx1"/>
                </a:solidFill>
                <a:effectLst/>
                <a:latin typeface="+mn-lt"/>
                <a:ea typeface="+mn-ea"/>
                <a:cs typeface="+mn-cs"/>
              </a:rPr>
              <a:t>microsommeil</a:t>
            </a:r>
            <a:r>
              <a:rPr lang="fr-CA" sz="1200" kern="1200" dirty="0" smtClean="0">
                <a:solidFill>
                  <a:schemeClr val="tx1"/>
                </a:solidFill>
                <a:effectLst/>
                <a:latin typeface="+mn-lt"/>
                <a:ea typeface="+mn-ea"/>
                <a:cs typeface="+mn-cs"/>
              </a:rPr>
              <a:t>? Etc. </a:t>
            </a:r>
            <a:endParaRPr lang="en-US" sz="1200" kern="1200" dirty="0">
              <a:solidFill>
                <a:schemeClr val="tx1"/>
              </a:solidFill>
              <a:effectLst/>
              <a:latin typeface="+mn-lt"/>
              <a:ea typeface="+mn-ea"/>
              <a:cs typeface="+mn-cs"/>
            </a:endParaRPr>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F5A19-22DD-4D06-BED1-80E3FFA8F302}" type="slidenum">
              <a:rPr lang="en-US" smtClean="0"/>
              <a:pPr fontAlgn="base">
                <a:spcBef>
                  <a:spcPct val="0"/>
                </a:spcBef>
                <a:spcAft>
                  <a:spcPct val="0"/>
                </a:spcAft>
                <a:defRPr/>
              </a:pPr>
              <a:t>73</a:t>
            </a:fld>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Si vous voyez un terme ou un concept dont vous ne vous souvenez pas, n’hésitez pas à revenir en arrière et à le réviser.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Les autres termes et concepts. Questions de révision possibles : Décrivez le sommeil paradoxal. Nommez plusieurs causes de différences individuelles en matière de sensibilité à la fatigue. L’AOS est-elle une maladie? (Oui, une maladie très grave!) L’insomnie est-elle une maladie? (Habituellement non. Le plus souvent, elle peut être réduite par des modifications relativement simples de comportement.)</a:t>
            </a:r>
            <a:endParaRPr lang="en-US" sz="1200" kern="1200" dirty="0">
              <a:solidFill>
                <a:schemeClr val="tx1"/>
              </a:solidFill>
              <a:effectLst/>
              <a:latin typeface="+mn-lt"/>
              <a:ea typeface="+mn-ea"/>
              <a:cs typeface="+mn-cs"/>
            </a:endParaRPr>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52634-9668-44FB-AA86-1263B20785E6}" type="slidenum">
              <a:rPr lang="en-US" smtClean="0"/>
              <a:pPr fontAlgn="base">
                <a:spcBef>
                  <a:spcPct val="0"/>
                </a:spcBef>
                <a:spcAft>
                  <a:spcPct val="0"/>
                </a:spcAft>
                <a:defRPr/>
              </a:pPr>
              <a:t>74</a:t>
            </a:fld>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Qu’avons-nous appris aujourd’hui? Nous avons appris que le sommeil est un besoin biologique. Que le sommeil et les autres comportements liés à la santé affectent la performance et la qualité de vie. Que lorsque les membres de votre famille travaillent ensemble pour encourager des comportements sains, tout le monde y gagne! Qu’après tout, la maison et la famille sont l’assise du bien-être et de la sécurité du conducteur.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Il n’y a pas d’éléments nouveaux, juste une révision des points fondamentaux vus plus tôt. L’objectif principal est le changement d’attitude, de comportement.</a:t>
            </a:r>
            <a:endParaRPr lang="en-US" sz="1200" kern="1200" dirty="0">
              <a:solidFill>
                <a:schemeClr val="tx1"/>
              </a:solidFill>
              <a:effectLst/>
              <a:latin typeface="+mn-lt"/>
              <a:ea typeface="+mn-ea"/>
              <a:cs typeface="+mn-cs"/>
            </a:endParaRPr>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Le Programme nord-américain de gestion de la fatigue est fondé sur un concept d’équipe : conducteurs, familles et employeurs travaillant tous ensemble pour améliorer la sécurité du conducteur. Merci d’avoir pris le temps de regarder ce module de formation. Nous apprécions votre participation et votre soutien.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 module se termine avec ce schéma qui renforce le concept d’équipe sous-jacent à une gestion éclairée de la fatigue. Les familles représentent une partie importante de l’équipe! </a:t>
            </a:r>
            <a:endParaRPr lang="en-US" sz="1200" kern="1200" dirty="0">
              <a:solidFill>
                <a:schemeClr val="tx1"/>
              </a:solidFill>
              <a:effectLst/>
              <a:latin typeface="+mn-lt"/>
              <a:ea typeface="+mn-ea"/>
              <a:cs typeface="+mn-cs"/>
            </a:endParaRPr>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Vous voulez vérifier ce que vous avez appris? L’examen facultatif contient 10 questions à choix multiples.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L’examen du module 4 est facultatif et les résultats des membres de la famille ne doivent pas être conservés. Mais, certains le verront comme un défi amusant et faire le test renforcera leur apprentissage. Après avoir fait passer le test, révisez les questions et présentez les bonnes réponses. </a:t>
            </a:r>
            <a:endParaRPr lang="en-US" sz="1200" kern="1200" dirty="0">
              <a:solidFill>
                <a:schemeClr val="tx1"/>
              </a:solidFill>
              <a:effectLst/>
              <a:latin typeface="+mn-lt"/>
              <a:ea typeface="+mn-ea"/>
              <a:cs typeface="+mn-cs"/>
            </a:endParaRPr>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fr-CA" sz="1200" kern="1200" dirty="0" smtClean="0">
                <a:solidFill>
                  <a:schemeClr val="tx1"/>
                </a:solidFill>
                <a:effectLst/>
                <a:latin typeface="+mn-lt"/>
                <a:ea typeface="+mn-ea"/>
                <a:cs typeface="+mn-cs"/>
              </a:rPr>
              <a:t>« Que peut-on faire pour prévenir ces graves accidents? Être vigilant et en bonne santé est un des moyens. Que signifie la vigilance? Être vigilant signifie être éveillé et attentif. Que signifie le bien-être? Le bien-être signifie jouir d’une bonne santé physique, mentale, émotive et comportementale. Un sommeil réparateur est essentiel à la vigilance et au bien-être.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Nous donnons ici les définitions de vigilance et de bien-être ainsi que leurs liens avec un sommeil réparateur. La vigilance se rapporte davantage à la sécurité, tandis que le bien-être concerne surtout la santé.</a:t>
            </a:r>
            <a:endParaRPr lang="en-US" sz="1200" kern="1200" dirty="0">
              <a:solidFill>
                <a:schemeClr val="tx1"/>
              </a:solidFill>
              <a:effectLst/>
              <a:latin typeface="+mn-lt"/>
              <a:ea typeface="+mn-ea"/>
              <a:cs typeface="+mn-cs"/>
            </a:endParaRPr>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r>
              <a:rPr lang="fr-CA" sz="1200" kern="1200" dirty="0" smtClean="0">
                <a:solidFill>
                  <a:schemeClr val="tx1"/>
                </a:solidFill>
                <a:effectLst/>
                <a:latin typeface="+mn-lt"/>
                <a:ea typeface="+mn-ea"/>
                <a:cs typeface="+mn-cs"/>
              </a:rPr>
              <a:t>« En effet, tout commence par une bonne nuit de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sommeil réparateur est crucial pour la vigilance...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et la vigilance rend possible une bonne performance.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sommeil réparateur est aussi crucial pour le bien-être...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et le bien-être joue un rôle majeur dans votre bonheur. C’est pourquoi le sommeil est l’un des éléments les plus importants dans votre vie.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Note au formateur : La recherche démontre les liens étroits entre sommeil réparateur et vigilance, performance et bien-être. Le rapport avec le bonheur est plus subjectif. Cependant, pour la majorité des gens, le bonheur, c’est avoir une bonne santé et être en mesure de performer au travail.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59F9E5BD-B6F1-4DDE-A9D5-7D4A7B923AE7}"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‹N°›</a:t>
            </a:fld>
            <a:endParaRPr lang="en-US" dirty="0"/>
          </a:p>
        </p:txBody>
      </p:sp>
    </p:spTree>
    <p:extLst>
      <p:ext uri="{BB962C8B-B14F-4D97-AF65-F5344CB8AC3E}">
        <p14:creationId xmlns:p14="http://schemas.microsoft.com/office/powerpoint/2010/main" xmlns=""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‹N°›</a:t>
            </a:fld>
            <a:endParaRPr lang="en-US" dirty="0"/>
          </a:p>
        </p:txBody>
      </p:sp>
    </p:spTree>
    <p:extLst>
      <p:ext uri="{BB962C8B-B14F-4D97-AF65-F5344CB8AC3E}">
        <p14:creationId xmlns:p14="http://schemas.microsoft.com/office/powerpoint/2010/main" xmlns=""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6/18/2013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‹N°›</a:t>
            </a:fld>
            <a:endParaRPr lang="en-US" dirty="0"/>
          </a:p>
        </p:txBody>
      </p:sp>
    </p:spTree>
    <p:extLst>
      <p:ext uri="{BB962C8B-B14F-4D97-AF65-F5344CB8AC3E}">
        <p14:creationId xmlns:p14="http://schemas.microsoft.com/office/powerpoint/2010/main" xmlns=""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6/18/2013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‹N°›</a:t>
            </a:fld>
            <a:endParaRPr lang="en-US" dirty="0"/>
          </a:p>
        </p:txBody>
      </p:sp>
    </p:spTree>
    <p:extLst>
      <p:ext uri="{BB962C8B-B14F-4D97-AF65-F5344CB8AC3E}">
        <p14:creationId xmlns:p14="http://schemas.microsoft.com/office/powerpoint/2010/main" xmlns=""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6/18/2013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‹N°›</a:t>
            </a:fld>
            <a:endParaRPr lang="en-US" dirty="0"/>
          </a:p>
        </p:txBody>
      </p:sp>
    </p:spTree>
    <p:extLst>
      <p:ext uri="{BB962C8B-B14F-4D97-AF65-F5344CB8AC3E}">
        <p14:creationId xmlns:p14="http://schemas.microsoft.com/office/powerpoint/2010/main" xmlns=""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6/18/2013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‹N°›</a:t>
            </a:fld>
            <a:endParaRPr lang="en-US" dirty="0"/>
          </a:p>
        </p:txBody>
      </p:sp>
    </p:spTree>
    <p:extLst>
      <p:ext uri="{BB962C8B-B14F-4D97-AF65-F5344CB8AC3E}">
        <p14:creationId xmlns:p14="http://schemas.microsoft.com/office/powerpoint/2010/main" xmlns=""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6/18/2013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‹N°›</a:t>
            </a:fld>
            <a:endParaRPr lang="en-US" dirty="0"/>
          </a:p>
        </p:txBody>
      </p:sp>
    </p:spTree>
    <p:extLst>
      <p:ext uri="{BB962C8B-B14F-4D97-AF65-F5344CB8AC3E}">
        <p14:creationId xmlns:p14="http://schemas.microsoft.com/office/powerpoint/2010/main" xmlns=""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6/18/2013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‹N°›</a:t>
            </a:fld>
            <a:endParaRPr lang="en-US" dirty="0"/>
          </a:p>
        </p:txBody>
      </p:sp>
    </p:spTree>
    <p:extLst>
      <p:ext uri="{BB962C8B-B14F-4D97-AF65-F5344CB8AC3E}">
        <p14:creationId xmlns:p14="http://schemas.microsoft.com/office/powerpoint/2010/main" xmlns=""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‹N°›</a:t>
            </a:fld>
            <a:endParaRPr lang="en-US" dirty="0"/>
          </a:p>
        </p:txBody>
      </p:sp>
    </p:spTree>
    <p:extLst>
      <p:ext uri="{BB962C8B-B14F-4D97-AF65-F5344CB8AC3E}">
        <p14:creationId xmlns:p14="http://schemas.microsoft.com/office/powerpoint/2010/main" xmlns=""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‹N°›</a:t>
            </a:fld>
            <a:endParaRPr lang="en-US" dirty="0"/>
          </a:p>
        </p:txBody>
      </p:sp>
    </p:spTree>
    <p:extLst>
      <p:ext uri="{BB962C8B-B14F-4D97-AF65-F5344CB8AC3E}">
        <p14:creationId xmlns:p14="http://schemas.microsoft.com/office/powerpoint/2010/main" xmlns=""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‹N°›</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021" y="5222759"/>
            <a:ext cx="3056021" cy="1635240"/>
          </a:xfrm>
          <a:prstGeom prst="rect">
            <a:avLst/>
          </a:prstGeom>
        </p:spPr>
      </p:pic>
    </p:spTree>
    <p:extLst>
      <p:ext uri="{BB962C8B-B14F-4D97-AF65-F5344CB8AC3E}">
        <p14:creationId xmlns:p14="http://schemas.microsoft.com/office/powerpoint/2010/main" xmlns=""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7" name="Footer Placeholder 2"/>
          <p:cNvSpPr>
            <a:spLocks noGrp="1"/>
          </p:cNvSpPr>
          <p:nvPr>
            <p:ph type="ftr" sz="quarter" idx="10"/>
          </p:nvPr>
        </p:nvSpPr>
        <p:spPr/>
        <p:txBody>
          <a:bodyPr/>
          <a:lstStyle>
            <a:lvl1pPr>
              <a:defRPr/>
            </a:lvl1pPr>
          </a:lstStyle>
          <a:p>
            <a:pPr>
              <a:defRPr/>
            </a:pPr>
            <a:endParaRPr lang="en-US"/>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‹N°›</a:t>
            </a:fld>
            <a:endParaRPr lang="en-US" dirty="0"/>
          </a:p>
        </p:txBody>
      </p:sp>
    </p:spTree>
    <p:extLst>
      <p:ext uri="{BB962C8B-B14F-4D97-AF65-F5344CB8AC3E}">
        <p14:creationId xmlns:p14="http://schemas.microsoft.com/office/powerpoint/2010/main" xmlns=""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smtClean="0">
                <a:latin typeface="+mn-lt"/>
                <a:ea typeface="+mn-ea"/>
                <a:cs typeface="+mn-cs"/>
              </a:rPr>
              <a:t> de la fatigue</a:t>
            </a:r>
            <a:endParaRPr lang="en-US" dirty="0" smtClean="0"/>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‹N°›</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50668474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smtClean="0">
              <a:solidFill>
                <a:schemeClr val="bg1"/>
              </a:solidFill>
            </a:endParaRPr>
          </a:p>
        </p:txBody>
      </p:sp>
      <p:sp>
        <p:nvSpPr>
          <p:cNvPr id="6" name="Footer Placeholder 5"/>
          <p:cNvSpPr txBox="1">
            <a:spLocks/>
          </p:cNvSpPr>
          <p:nvPr userDrawn="1"/>
        </p:nvSpPr>
        <p:spPr>
          <a:xfrm>
            <a:off x="2743200" y="6483350"/>
            <a:ext cx="41148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dirty="0" smtClean="0">
                <a:latin typeface="+mn-lt"/>
                <a:ea typeface="+mn-ea"/>
                <a:cs typeface="+mn-cs"/>
              </a:rPr>
              <a:t> de la fatigue</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xmlns="" val="41160411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Tree>
    <p:extLst>
      <p:ext uri="{BB962C8B-B14F-4D97-AF65-F5344CB8AC3E}">
        <p14:creationId xmlns:p14="http://schemas.microsoft.com/office/powerpoint/2010/main" xmlns="" val="32163839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smtClean="0"/>
              <a:t>NAFMP  |  North American Fatigue Management Program</a:t>
            </a:r>
          </a:p>
          <a:p>
            <a:pPr>
              <a:defRPr/>
            </a:pPr>
            <a:r>
              <a:rPr lang="en-US" sz="1100" dirty="0" smtClean="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‹N°›</a:t>
            </a:fld>
            <a:endParaRPr lang="en-US" dirty="0"/>
          </a:p>
        </p:txBody>
      </p:sp>
    </p:spTree>
    <p:extLst>
      <p:ext uri="{BB962C8B-B14F-4D97-AF65-F5344CB8AC3E}">
        <p14:creationId xmlns:p14="http://schemas.microsoft.com/office/powerpoint/2010/main" xmlns="" val="170945455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‹N°›</a:t>
            </a:fld>
            <a:endParaRPr lang="en-US" dirty="0"/>
          </a:p>
        </p:txBody>
      </p:sp>
    </p:spTree>
    <p:extLst>
      <p:ext uri="{BB962C8B-B14F-4D97-AF65-F5344CB8AC3E}">
        <p14:creationId xmlns:p14="http://schemas.microsoft.com/office/powerpoint/2010/main" xmlns=""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6/18/2013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‹N°›</a:t>
            </a:fld>
            <a:endParaRPr lang="en-US" dirty="0"/>
          </a:p>
        </p:txBody>
      </p:sp>
    </p:spTree>
    <p:extLst>
      <p:ext uri="{BB962C8B-B14F-4D97-AF65-F5344CB8AC3E}">
        <p14:creationId xmlns:p14="http://schemas.microsoft.com/office/powerpoint/2010/main" xmlns=""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6/18/2013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video" Target="../media/media1.wmv"/><Relationship Id="rId5" Type="http://schemas.openxmlformats.org/officeDocument/2006/relationships/image" Target="../media/image45.png"/><Relationship Id="rId4" Type="http://schemas.microsoft.com/office/2007/relationships/media" Target="../media/media1.wmv"/></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ideo" Target="../media/media2.wmv"/><Relationship Id="rId5" Type="http://schemas.openxmlformats.org/officeDocument/2006/relationships/image" Target="../media/image46.png"/><Relationship Id="rId4" Type="http://schemas.microsoft.com/office/2007/relationships/media" Target="../media/media2.wmv"/></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3600" dirty="0" smtClean="0"/>
              <a:t>Module 4</a:t>
            </a:r>
            <a:r>
              <a:rPr lang="en-US" sz="3600" dirty="0" smtClean="0">
                <a:solidFill>
                  <a:srgbClr val="FF0000"/>
                </a:solidFill>
              </a:rPr>
              <a:t> </a:t>
            </a:r>
            <a:r>
              <a:rPr lang="en-US" sz="3600" dirty="0" smtClean="0"/>
              <a:t>:</a:t>
            </a:r>
            <a:br>
              <a:rPr lang="en-US" sz="3600" dirty="0" smtClean="0"/>
            </a:br>
            <a:r>
              <a:rPr lang="fr-CA" sz="3600" dirty="0"/>
              <a:t>Formation de la famille des conducteurs</a:t>
            </a:r>
            <a:endParaRPr lang="en-US" sz="3600" dirty="0" smtClean="0"/>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fr-CA" sz="5400" dirty="0"/>
              <a:t>La maison et la famille</a:t>
            </a:r>
            <a:endParaRPr lang="en-US" sz="5400" dirty="0"/>
          </a:p>
        </p:txBody>
      </p:sp>
      <p:sp>
        <p:nvSpPr>
          <p:cNvPr id="18435" name="Content Placeholder 4"/>
          <p:cNvSpPr>
            <a:spLocks noGrp="1"/>
          </p:cNvSpPr>
          <p:nvPr>
            <p:ph idx="1"/>
          </p:nvPr>
        </p:nvSpPr>
        <p:spPr>
          <a:xfrm>
            <a:off x="457200" y="1600200"/>
            <a:ext cx="5181600" cy="4525963"/>
          </a:xfrm>
        </p:spPr>
        <p:txBody>
          <a:bodyPr/>
          <a:lstStyle/>
          <a:p>
            <a:pPr lvl="0"/>
            <a:r>
              <a:rPr lang="fr-CA" sz="2400" dirty="0"/>
              <a:t>La maison doit être l’assise de la santé et du bien-être, et un lieu qui nous permet de bien nous reposer afin de pouvoir remplir nos obligations professionnelles (se présenter au travail bien reposé).</a:t>
            </a:r>
            <a:endParaRPr lang="en-US" sz="2400" dirty="0"/>
          </a:p>
          <a:p>
            <a:pPr lvl="0"/>
            <a:r>
              <a:rPr lang="fr-CA" sz="2400" dirty="0"/>
              <a:t>La santé et le bien-être du </a:t>
            </a:r>
            <a:r>
              <a:rPr lang="fr-CA" sz="2400" b="1" dirty="0"/>
              <a:t>conducteur</a:t>
            </a:r>
            <a:r>
              <a:rPr lang="fr-CA" sz="2400" dirty="0"/>
              <a:t> vont de pair avec la santé et le bien-être de la </a:t>
            </a:r>
            <a:r>
              <a:rPr lang="fr-CA" sz="2400" b="1" dirty="0"/>
              <a:t>famille</a:t>
            </a:r>
            <a:r>
              <a:rPr lang="fr-CA" sz="2400" dirty="0"/>
              <a:t>.</a:t>
            </a:r>
            <a:endParaRPr lang="en-US" sz="2400" dirty="0"/>
          </a:p>
          <a:p>
            <a:r>
              <a:rPr lang="fr-CA" sz="2400" dirty="0"/>
              <a:t>Cependant, les exigences en matière de santé et de bien-être diffèrent d’une famille à l’autre. </a:t>
            </a:r>
            <a:endParaRPr lang="en-US" sz="2400" dirty="0" smtClean="0"/>
          </a:p>
        </p:txBody>
      </p:sp>
      <p:pic>
        <p:nvPicPr>
          <p:cNvPr id="18436"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lnSpc>
                <a:spcPts val="4575"/>
              </a:lnSpc>
            </a:pPr>
            <a:r>
              <a:rPr lang="fr-CA" dirty="0"/>
              <a:t>La fatigue </a:t>
            </a:r>
            <a:r>
              <a:rPr lang="fr-CA" dirty="0" smtClean="0"/>
              <a:t>entraîne</a:t>
            </a:r>
            <a:r>
              <a:rPr lang="en-US" dirty="0" smtClean="0"/>
              <a:t>. . . </a:t>
            </a:r>
            <a:r>
              <a:rPr lang="en-US" b="1" dirty="0" smtClean="0"/>
              <a:t> </a:t>
            </a:r>
            <a:endParaRPr lang="en-US" dirty="0" smtClean="0"/>
          </a:p>
        </p:txBody>
      </p:sp>
      <p:sp>
        <p:nvSpPr>
          <p:cNvPr id="3" name="Content Placeholder 2"/>
          <p:cNvSpPr>
            <a:spLocks noGrp="1"/>
          </p:cNvSpPr>
          <p:nvPr>
            <p:ph idx="1"/>
          </p:nvPr>
        </p:nvSpPr>
        <p:spPr/>
        <p:txBody>
          <a:bodyPr rtlCol="0">
            <a:normAutofit fontScale="92500" lnSpcReduction="20000"/>
          </a:bodyPr>
          <a:lstStyle/>
          <a:p>
            <a:pPr lvl="0"/>
            <a:r>
              <a:rPr lang="fr-CA" dirty="0"/>
              <a:t>U</a:t>
            </a:r>
            <a:r>
              <a:rPr lang="fr-CA" dirty="0" smtClean="0"/>
              <a:t>ne </a:t>
            </a:r>
            <a:r>
              <a:rPr lang="fr-CA" dirty="0"/>
              <a:t>baisse de la vigilance.</a:t>
            </a:r>
            <a:endParaRPr lang="en-US" dirty="0"/>
          </a:p>
          <a:p>
            <a:pPr lvl="0"/>
            <a:r>
              <a:rPr lang="fr-CA" dirty="0"/>
              <a:t>U</a:t>
            </a:r>
            <a:r>
              <a:rPr lang="fr-CA" dirty="0" smtClean="0"/>
              <a:t>ne </a:t>
            </a:r>
            <a:r>
              <a:rPr lang="fr-CA" dirty="0"/>
              <a:t>diminution de l’attention à </a:t>
            </a:r>
            <a:endParaRPr lang="fr-CA" dirty="0" smtClean="0"/>
          </a:p>
          <a:p>
            <a:pPr marL="0" lvl="0" indent="0">
              <a:buNone/>
            </a:pPr>
            <a:r>
              <a:rPr lang="fr-CA" dirty="0"/>
              <a:t> </a:t>
            </a:r>
            <a:r>
              <a:rPr lang="fr-CA" dirty="0" smtClean="0"/>
              <a:t>   notre </a:t>
            </a:r>
            <a:r>
              <a:rPr lang="fr-CA" dirty="0"/>
              <a:t>environnement </a:t>
            </a:r>
            <a:endParaRPr lang="fr-CA" dirty="0" smtClean="0"/>
          </a:p>
          <a:p>
            <a:pPr marL="0" lvl="0" indent="0">
              <a:buNone/>
            </a:pPr>
            <a:r>
              <a:rPr lang="fr-CA" dirty="0" smtClean="0"/>
              <a:t>    (</a:t>
            </a:r>
            <a:r>
              <a:rPr lang="fr-CA" dirty="0"/>
              <a:t>réduction du champ de vision).</a:t>
            </a:r>
            <a:endParaRPr lang="en-US" dirty="0"/>
          </a:p>
          <a:p>
            <a:pPr lvl="0"/>
            <a:r>
              <a:rPr lang="fr-CA" dirty="0"/>
              <a:t>U</a:t>
            </a:r>
            <a:r>
              <a:rPr lang="fr-CA" dirty="0" smtClean="0"/>
              <a:t>ne </a:t>
            </a:r>
            <a:r>
              <a:rPr lang="fr-CA" dirty="0"/>
              <a:t>diminution de la performance.</a:t>
            </a:r>
            <a:endParaRPr lang="en-US" dirty="0"/>
          </a:p>
          <a:p>
            <a:pPr lvl="0"/>
            <a:r>
              <a:rPr lang="fr-CA" dirty="0"/>
              <a:t>U</a:t>
            </a:r>
            <a:r>
              <a:rPr lang="fr-CA" dirty="0" smtClean="0"/>
              <a:t>ne </a:t>
            </a:r>
            <a:r>
              <a:rPr lang="fr-CA" dirty="0"/>
              <a:t>baisse de motivation.</a:t>
            </a:r>
            <a:endParaRPr lang="en-US" dirty="0"/>
          </a:p>
          <a:p>
            <a:pPr lvl="0"/>
            <a:r>
              <a:rPr lang="fr-CA" dirty="0"/>
              <a:t>D</a:t>
            </a:r>
            <a:r>
              <a:rPr lang="fr-CA" dirty="0" smtClean="0"/>
              <a:t>e </a:t>
            </a:r>
            <a:r>
              <a:rPr lang="fr-CA" dirty="0"/>
              <a:t>l’irritabilité.</a:t>
            </a:r>
            <a:endParaRPr lang="en-US" dirty="0"/>
          </a:p>
          <a:p>
            <a:pPr lvl="0"/>
            <a:r>
              <a:rPr lang="fr-CA" dirty="0"/>
              <a:t>U</a:t>
            </a:r>
            <a:r>
              <a:rPr lang="fr-CA" dirty="0" smtClean="0"/>
              <a:t>ne </a:t>
            </a:r>
            <a:r>
              <a:rPr lang="fr-CA" dirty="0"/>
              <a:t>altération du jugement.</a:t>
            </a:r>
            <a:endParaRPr lang="en-US" dirty="0"/>
          </a:p>
          <a:p>
            <a:pPr fontAlgn="auto">
              <a:spcAft>
                <a:spcPts val="0"/>
              </a:spcAft>
              <a:buFont typeface="Arial" pitchFamily="34" charset="0"/>
              <a:buChar char="•"/>
              <a:defRPr/>
            </a:pPr>
            <a:r>
              <a:rPr lang="fr-CA" dirty="0"/>
              <a:t>D</a:t>
            </a:r>
            <a:r>
              <a:rPr lang="fr-CA" dirty="0" smtClean="0"/>
              <a:t>e </a:t>
            </a:r>
            <a:r>
              <a:rPr lang="fr-CA" dirty="0"/>
              <a:t>la somnolence.</a:t>
            </a:r>
            <a:endParaRPr lang="en-US" dirty="0">
              <a:solidFill>
                <a:srgbClr val="002060"/>
              </a:solidFill>
            </a:endParaRPr>
          </a:p>
        </p:txBody>
      </p:sp>
      <p:pic>
        <p:nvPicPr>
          <p:cNvPr id="2150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477000" y="1981200"/>
            <a:ext cx="2459038" cy="368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fr-CA" dirty="0"/>
              <a:t>Fatigue aiguë </a:t>
            </a:r>
            <a:r>
              <a:rPr lang="fr-CA" i="1" dirty="0"/>
              <a:t>versus</a:t>
            </a:r>
            <a:r>
              <a:rPr lang="fr-CA" dirty="0"/>
              <a:t> fatigue chronique</a:t>
            </a:r>
            <a:endParaRPr lang="en-US" dirty="0"/>
          </a:p>
        </p:txBody>
      </p:sp>
      <p:sp>
        <p:nvSpPr>
          <p:cNvPr id="3" name="Content Placeholder 2"/>
          <p:cNvSpPr>
            <a:spLocks noGrp="1"/>
          </p:cNvSpPr>
          <p:nvPr>
            <p:ph idx="1"/>
          </p:nvPr>
        </p:nvSpPr>
        <p:spPr/>
        <p:txBody>
          <a:bodyPr rtlCol="0">
            <a:normAutofit fontScale="70000" lnSpcReduction="20000"/>
          </a:bodyPr>
          <a:lstStyle/>
          <a:p>
            <a:pPr lvl="0"/>
            <a:r>
              <a:rPr lang="fr-CA" dirty="0"/>
              <a:t>La fatigue aiguë (court terme) :</a:t>
            </a:r>
            <a:endParaRPr lang="en-US" dirty="0"/>
          </a:p>
          <a:p>
            <a:pPr lvl="1"/>
            <a:r>
              <a:rPr lang="fr-CA" dirty="0"/>
              <a:t>Elle survient chaque jour.</a:t>
            </a:r>
            <a:endParaRPr lang="en-US" dirty="0"/>
          </a:p>
          <a:p>
            <a:pPr lvl="1"/>
            <a:r>
              <a:rPr lang="fr-CA" dirty="0"/>
              <a:t>Elle est réduite ou éliminée par une nuit de sommeil ou une sieste.</a:t>
            </a:r>
            <a:endParaRPr lang="en-US" dirty="0"/>
          </a:p>
          <a:p>
            <a:pPr lvl="1"/>
            <a:r>
              <a:rPr lang="fr-CA" dirty="0"/>
              <a:t>La caféine et du repos (sans sommeil) réduisent la fatigue légère.</a:t>
            </a:r>
            <a:endParaRPr lang="en-US" dirty="0"/>
          </a:p>
          <a:p>
            <a:pPr lvl="0"/>
            <a:r>
              <a:rPr lang="fr-CA" dirty="0"/>
              <a:t>La fatigue chronique (long terme) :</a:t>
            </a:r>
            <a:endParaRPr lang="en-US" dirty="0"/>
          </a:p>
          <a:p>
            <a:pPr lvl="1"/>
            <a:r>
              <a:rPr lang="fr-CA" dirty="0"/>
              <a:t>Elle affecte un grand nombre de conducteurs et les personnes très occupées.</a:t>
            </a:r>
            <a:endParaRPr lang="en-US" dirty="0"/>
          </a:p>
          <a:p>
            <a:pPr lvl="1"/>
            <a:r>
              <a:rPr lang="fr-CA" dirty="0"/>
              <a:t>Elle est causée par un manque de sommeil au cours d’une période plus longue.</a:t>
            </a:r>
            <a:endParaRPr lang="en-US" dirty="0"/>
          </a:p>
          <a:p>
            <a:pPr lvl="1"/>
            <a:r>
              <a:rPr lang="fr-CA" dirty="0"/>
              <a:t>Elle est appelée</a:t>
            </a:r>
            <a:r>
              <a:rPr lang="fr-CA" b="1" dirty="0"/>
              <a:t> privation ou manque de sommeil</a:t>
            </a:r>
            <a:r>
              <a:rPr lang="fr-CA" dirty="0"/>
              <a:t>, et </a:t>
            </a:r>
            <a:r>
              <a:rPr lang="fr-CA" b="1" dirty="0"/>
              <a:t>accumulation d’une dette de sommeil</a:t>
            </a:r>
            <a:r>
              <a:rPr lang="fr-CA" dirty="0"/>
              <a:t>. </a:t>
            </a:r>
            <a:endParaRPr lang="en-US" dirty="0"/>
          </a:p>
          <a:p>
            <a:pPr lvl="1" eaLnBrk="1" fontAlgn="auto" hangingPunct="1">
              <a:spcAft>
                <a:spcPts val="0"/>
              </a:spcAft>
              <a:buFont typeface="Arial" pitchFamily="34" charset="0"/>
              <a:buChar char="–"/>
              <a:defRPr/>
            </a:pPr>
            <a:r>
              <a:rPr lang="fr-CA" dirty="0"/>
              <a:t>Quelques bonnes et longues nuits de sommeil profond sont nécessaires pour compenser cette privation et rembourser la dette de sommeil.</a:t>
            </a:r>
            <a:endParaRPr lang="en-US" dirty="0"/>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fr-CA" dirty="0"/>
              <a:t>Signes et symptômes (1 </a:t>
            </a:r>
            <a:r>
              <a:rPr lang="fr-CA" dirty="0" smtClean="0"/>
              <a:t>de </a:t>
            </a:r>
            <a:r>
              <a:rPr lang="fr-CA" dirty="0"/>
              <a:t>2)</a:t>
            </a:r>
            <a:endParaRPr lang="en-US" dirty="0"/>
          </a:p>
        </p:txBody>
      </p:sp>
      <p:sp>
        <p:nvSpPr>
          <p:cNvPr id="23555" name="Content Placeholder 2"/>
          <p:cNvSpPr>
            <a:spLocks noGrp="1"/>
          </p:cNvSpPr>
          <p:nvPr>
            <p:ph idx="1"/>
          </p:nvPr>
        </p:nvSpPr>
        <p:spPr>
          <a:xfrm>
            <a:off x="457200" y="1600200"/>
            <a:ext cx="5334000" cy="4525963"/>
          </a:xfrm>
        </p:spPr>
        <p:txBody>
          <a:bodyPr/>
          <a:lstStyle/>
          <a:p>
            <a:pPr lvl="0"/>
            <a:r>
              <a:rPr lang="fr-CA" dirty="0" smtClean="0"/>
              <a:t>Somnolence</a:t>
            </a:r>
            <a:endParaRPr lang="en-US" dirty="0"/>
          </a:p>
          <a:p>
            <a:pPr lvl="0"/>
            <a:r>
              <a:rPr lang="fr-CA" dirty="0" smtClean="0"/>
              <a:t>Manque </a:t>
            </a:r>
            <a:r>
              <a:rPr lang="fr-CA" dirty="0"/>
              <a:t>de vigilance et </a:t>
            </a:r>
            <a:r>
              <a:rPr lang="fr-CA" dirty="0" smtClean="0"/>
              <a:t>d’attention</a:t>
            </a:r>
            <a:endParaRPr lang="en-US" dirty="0"/>
          </a:p>
          <a:p>
            <a:pPr lvl="0"/>
            <a:r>
              <a:rPr lang="fr-CA" dirty="0" smtClean="0"/>
              <a:t>Pensées </a:t>
            </a:r>
            <a:r>
              <a:rPr lang="fr-CA" dirty="0"/>
              <a:t>qui </a:t>
            </a:r>
            <a:r>
              <a:rPr lang="fr-CA" dirty="0" smtClean="0"/>
              <a:t>s’égarent</a:t>
            </a:r>
            <a:endParaRPr lang="en-US" dirty="0"/>
          </a:p>
          <a:p>
            <a:pPr lvl="0"/>
            <a:r>
              <a:rPr lang="fr-CA" dirty="0" smtClean="0"/>
              <a:t>Mauvais </a:t>
            </a:r>
            <a:r>
              <a:rPr lang="fr-CA" dirty="0"/>
              <a:t>réflexes, </a:t>
            </a:r>
            <a:r>
              <a:rPr lang="fr-CA" dirty="0" smtClean="0"/>
              <a:t>réactions </a:t>
            </a:r>
            <a:r>
              <a:rPr lang="fr-CA" dirty="0"/>
              <a:t>plus </a:t>
            </a:r>
            <a:r>
              <a:rPr lang="fr-CA" dirty="0" smtClean="0"/>
              <a:t>lentes</a:t>
            </a:r>
            <a:endParaRPr lang="en-US" dirty="0"/>
          </a:p>
          <a:p>
            <a:r>
              <a:rPr lang="fr-CA" dirty="0" smtClean="0"/>
              <a:t>Altération </a:t>
            </a:r>
            <a:r>
              <a:rPr lang="fr-CA" dirty="0"/>
              <a:t>du </a:t>
            </a:r>
            <a:r>
              <a:rPr lang="fr-CA" dirty="0" smtClean="0"/>
              <a:t>jugement</a:t>
            </a:r>
          </a:p>
          <a:p>
            <a:r>
              <a:rPr lang="fr-CA" dirty="0" smtClean="0"/>
              <a:t>Manque de motivation</a:t>
            </a:r>
            <a:endParaRPr lang="en-US" dirty="0" smtClean="0"/>
          </a:p>
        </p:txBody>
      </p:sp>
      <p:pic>
        <p:nvPicPr>
          <p:cNvPr id="2355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fr-CA" dirty="0"/>
              <a:t>Signes et symptômes (2 </a:t>
            </a:r>
            <a:r>
              <a:rPr lang="fr-CA" dirty="0" smtClean="0"/>
              <a:t>de </a:t>
            </a:r>
            <a:r>
              <a:rPr lang="fr-CA" dirty="0"/>
              <a:t>2)</a:t>
            </a:r>
            <a:endParaRPr lang="en-US" dirty="0"/>
          </a:p>
        </p:txBody>
      </p:sp>
      <p:sp>
        <p:nvSpPr>
          <p:cNvPr id="3" name="Content Placeholder 2"/>
          <p:cNvSpPr>
            <a:spLocks noGrp="1"/>
          </p:cNvSpPr>
          <p:nvPr>
            <p:ph idx="1"/>
          </p:nvPr>
        </p:nvSpPr>
        <p:spPr/>
        <p:txBody>
          <a:bodyPr rtlCol="0">
            <a:normAutofit/>
          </a:bodyPr>
          <a:lstStyle/>
          <a:p>
            <a:pPr lvl="0"/>
            <a:r>
              <a:rPr lang="fr-CA" dirty="0" smtClean="0"/>
              <a:t>Manque </a:t>
            </a:r>
            <a:r>
              <a:rPr lang="fr-CA" dirty="0"/>
              <a:t>de </a:t>
            </a:r>
            <a:r>
              <a:rPr lang="fr-CA" dirty="0" smtClean="0"/>
              <a:t>motivation</a:t>
            </a:r>
            <a:endParaRPr lang="en-US" dirty="0"/>
          </a:p>
          <a:p>
            <a:pPr lvl="0"/>
            <a:r>
              <a:rPr lang="fr-CA" dirty="0" smtClean="0"/>
              <a:t>Dépression</a:t>
            </a:r>
            <a:endParaRPr lang="en-US" dirty="0"/>
          </a:p>
          <a:p>
            <a:pPr lvl="0"/>
            <a:r>
              <a:rPr lang="fr-CA" dirty="0" smtClean="0"/>
              <a:t>Pertes </a:t>
            </a:r>
            <a:r>
              <a:rPr lang="fr-CA" dirty="0"/>
              <a:t>de </a:t>
            </a:r>
            <a:r>
              <a:rPr lang="fr-CA" dirty="0" smtClean="0"/>
              <a:t>mémoire</a:t>
            </a:r>
            <a:endParaRPr lang="en-US" dirty="0"/>
          </a:p>
          <a:p>
            <a:pPr lvl="0"/>
            <a:r>
              <a:rPr lang="fr-CA" dirty="0" smtClean="0"/>
              <a:t>Microsommeils</a:t>
            </a:r>
            <a:endParaRPr lang="en-US" dirty="0"/>
          </a:p>
          <a:p>
            <a:pPr marL="0" indent="0">
              <a:buNone/>
            </a:pPr>
            <a:endParaRPr lang="fr-CA" i="1" dirty="0" smtClean="0"/>
          </a:p>
          <a:p>
            <a:pPr marL="0" indent="0">
              <a:buNone/>
            </a:pPr>
            <a:r>
              <a:rPr lang="fr-CA" i="1" dirty="0" smtClean="0"/>
              <a:t>Peu </a:t>
            </a:r>
            <a:r>
              <a:rPr lang="fr-CA" i="1" dirty="0"/>
              <a:t>d’effet sur les tâches </a:t>
            </a:r>
            <a:endParaRPr lang="fr-CA" i="1" dirty="0" smtClean="0"/>
          </a:p>
          <a:p>
            <a:pPr marL="0" indent="0">
              <a:buNone/>
            </a:pPr>
            <a:r>
              <a:rPr lang="fr-CA" i="1" dirty="0" smtClean="0"/>
              <a:t>purement </a:t>
            </a:r>
            <a:r>
              <a:rPr lang="fr-CA" i="1" dirty="0"/>
              <a:t>physiques!</a:t>
            </a:r>
            <a:endParaRPr lang="en-US" i="1" dirty="0"/>
          </a:p>
        </p:txBody>
      </p:sp>
      <p:pic>
        <p:nvPicPr>
          <p:cNvPr id="2458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487236" y="4267200"/>
            <a:ext cx="3015413" cy="200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r>
              <a:rPr lang="fr-CA" sz="4800" dirty="0" smtClean="0"/>
              <a:t>Effets </a:t>
            </a:r>
            <a:r>
              <a:rPr lang="fr-CA" sz="4800" dirty="0"/>
              <a:t>d’un manque de sommeil sur la santé (1 </a:t>
            </a:r>
            <a:r>
              <a:rPr lang="fr-CA" sz="4800" dirty="0" smtClean="0"/>
              <a:t>de </a:t>
            </a:r>
            <a:r>
              <a:rPr lang="fr-CA" sz="4800" dirty="0"/>
              <a:t>2)</a:t>
            </a:r>
            <a:endParaRPr lang="en-US" sz="4800" dirty="0"/>
          </a:p>
        </p:txBody>
      </p:sp>
      <p:sp>
        <p:nvSpPr>
          <p:cNvPr id="25603" name="Content Placeholder 3"/>
          <p:cNvSpPr>
            <a:spLocks noGrp="1"/>
          </p:cNvSpPr>
          <p:nvPr>
            <p:ph idx="1"/>
          </p:nvPr>
        </p:nvSpPr>
        <p:spPr>
          <a:xfrm>
            <a:off x="457200" y="1600200"/>
            <a:ext cx="5410200" cy="4525963"/>
          </a:xfrm>
        </p:spPr>
        <p:txBody>
          <a:bodyPr/>
          <a:lstStyle/>
          <a:p>
            <a:pPr lvl="0"/>
            <a:r>
              <a:rPr lang="fr-CA" sz="2800" dirty="0" smtClean="0"/>
              <a:t>Hypertension</a:t>
            </a:r>
            <a:endParaRPr lang="en-US" sz="2800" dirty="0"/>
          </a:p>
          <a:p>
            <a:pPr lvl="0"/>
            <a:r>
              <a:rPr lang="fr-CA" sz="2800" dirty="0" smtClean="0"/>
              <a:t>Augmentation </a:t>
            </a:r>
            <a:r>
              <a:rPr lang="fr-CA" sz="2800" dirty="0"/>
              <a:t>du risque de maladies </a:t>
            </a:r>
            <a:r>
              <a:rPr lang="fr-CA" sz="2800" dirty="0" smtClean="0"/>
              <a:t>cardiaques</a:t>
            </a:r>
            <a:endParaRPr lang="en-US" sz="2800" dirty="0"/>
          </a:p>
          <a:p>
            <a:pPr lvl="0"/>
            <a:r>
              <a:rPr lang="fr-CA" sz="2800" dirty="0" smtClean="0"/>
              <a:t>Problèmes gastro-intestinaux</a:t>
            </a:r>
            <a:endParaRPr lang="en-US" sz="2800" dirty="0"/>
          </a:p>
          <a:p>
            <a:pPr lvl="0"/>
            <a:r>
              <a:rPr lang="fr-CA" sz="2800" dirty="0" smtClean="0"/>
              <a:t>Augmentation </a:t>
            </a:r>
            <a:r>
              <a:rPr lang="fr-CA" sz="2800" dirty="0"/>
              <a:t>des congés de </a:t>
            </a:r>
            <a:r>
              <a:rPr lang="fr-CA" sz="2800" dirty="0" smtClean="0"/>
              <a:t>maladie</a:t>
            </a:r>
            <a:endParaRPr lang="en-US" sz="2800" dirty="0"/>
          </a:p>
          <a:p>
            <a:pPr lvl="0"/>
            <a:r>
              <a:rPr lang="fr-CA" sz="2800" dirty="0" smtClean="0"/>
              <a:t>Consommation </a:t>
            </a:r>
            <a:r>
              <a:rPr lang="fr-CA" sz="2800" dirty="0"/>
              <a:t>accrue de </a:t>
            </a:r>
            <a:r>
              <a:rPr lang="fr-CA" sz="2800" dirty="0" smtClean="0"/>
              <a:t> calories</a:t>
            </a:r>
            <a:endParaRPr lang="en-US" sz="2800" dirty="0"/>
          </a:p>
          <a:p>
            <a:r>
              <a:rPr lang="fr-CA" sz="2800" dirty="0" smtClean="0"/>
              <a:t>Augmentation </a:t>
            </a:r>
            <a:r>
              <a:rPr lang="fr-CA" sz="2800" dirty="0"/>
              <a:t>du </a:t>
            </a:r>
            <a:r>
              <a:rPr lang="fr-CA" sz="2800" dirty="0" smtClean="0"/>
              <a:t>poids</a:t>
            </a:r>
            <a:endParaRPr lang="en-US" sz="2800" dirty="0" smtClean="0"/>
          </a:p>
        </p:txBody>
      </p:sp>
      <p:pic>
        <p:nvPicPr>
          <p:cNvPr id="25604" name="Picture 4"/>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smtClean="0"/>
              <a:t>Effets </a:t>
            </a:r>
            <a:r>
              <a:rPr lang="fr-CA" sz="4800" dirty="0"/>
              <a:t>d’un manque de sommeil sur la santé (2 </a:t>
            </a:r>
            <a:r>
              <a:rPr lang="fr-CA" sz="4800" dirty="0" smtClean="0"/>
              <a:t>de </a:t>
            </a:r>
            <a:r>
              <a:rPr lang="fr-CA" sz="4800" dirty="0"/>
              <a:t>2)</a:t>
            </a:r>
            <a:endParaRPr lang="en-US" sz="4800" dirty="0"/>
          </a:p>
        </p:txBody>
      </p:sp>
      <p:sp>
        <p:nvSpPr>
          <p:cNvPr id="5" name="Content Placeholder 4"/>
          <p:cNvSpPr>
            <a:spLocks noGrp="1"/>
          </p:cNvSpPr>
          <p:nvPr>
            <p:ph idx="1"/>
          </p:nvPr>
        </p:nvSpPr>
        <p:spPr>
          <a:xfrm>
            <a:off x="457200" y="1752600"/>
            <a:ext cx="5257800" cy="4373563"/>
          </a:xfrm>
        </p:spPr>
        <p:txBody>
          <a:bodyPr rtlCol="0">
            <a:normAutofit fontScale="92500" lnSpcReduction="10000"/>
          </a:bodyPr>
          <a:lstStyle/>
          <a:p>
            <a:pPr lvl="0"/>
            <a:r>
              <a:rPr lang="fr-CA" dirty="0" smtClean="0"/>
              <a:t>Risque </a:t>
            </a:r>
            <a:r>
              <a:rPr lang="fr-CA" dirty="0"/>
              <a:t>accru de </a:t>
            </a:r>
            <a:r>
              <a:rPr lang="fr-CA" dirty="0" smtClean="0"/>
              <a:t>diabète</a:t>
            </a:r>
            <a:endParaRPr lang="en-US" dirty="0"/>
          </a:p>
          <a:p>
            <a:pPr lvl="0"/>
            <a:r>
              <a:rPr lang="fr-CA" dirty="0" smtClean="0"/>
              <a:t>Défenses </a:t>
            </a:r>
            <a:r>
              <a:rPr lang="fr-CA" dirty="0"/>
              <a:t>immunitaires </a:t>
            </a:r>
            <a:r>
              <a:rPr lang="fr-CA" dirty="0" smtClean="0"/>
              <a:t>affaiblies</a:t>
            </a:r>
            <a:endParaRPr lang="en-US" dirty="0"/>
          </a:p>
          <a:p>
            <a:pPr lvl="0"/>
            <a:r>
              <a:rPr lang="fr-CA" dirty="0" smtClean="0"/>
              <a:t>Probabilité </a:t>
            </a:r>
            <a:r>
              <a:rPr lang="fr-CA" dirty="0"/>
              <a:t>accrue de fumer et de consommer de </a:t>
            </a:r>
            <a:r>
              <a:rPr lang="fr-CA" dirty="0" smtClean="0"/>
              <a:t>l’alcool</a:t>
            </a:r>
            <a:endParaRPr lang="en-US" dirty="0"/>
          </a:p>
          <a:p>
            <a:pPr lvl="0"/>
            <a:r>
              <a:rPr lang="fr-CA" dirty="0" smtClean="0"/>
              <a:t>Perturbations </a:t>
            </a:r>
            <a:r>
              <a:rPr lang="fr-CA" dirty="0"/>
              <a:t>dans les relations </a:t>
            </a:r>
            <a:r>
              <a:rPr lang="fr-CA" dirty="0" smtClean="0"/>
              <a:t>interpersonnelles</a:t>
            </a:r>
            <a:endParaRPr lang="en-US" dirty="0"/>
          </a:p>
          <a:p>
            <a:pPr lvl="0"/>
            <a:r>
              <a:rPr lang="fr-CA" dirty="0" smtClean="0"/>
              <a:t>Problèmes psychiatriques</a:t>
            </a:r>
            <a:endParaRPr lang="en-US" dirty="0"/>
          </a:p>
          <a:p>
            <a:r>
              <a:rPr lang="fr-CA" dirty="0" smtClean="0"/>
              <a:t>Diminution </a:t>
            </a:r>
            <a:r>
              <a:rPr lang="fr-CA" dirty="0"/>
              <a:t>de la qualité de </a:t>
            </a:r>
            <a:r>
              <a:rPr lang="fr-CA" dirty="0" smtClean="0"/>
              <a:t>vie</a:t>
            </a:r>
            <a:endParaRPr lang="en-US" dirty="0"/>
          </a:p>
        </p:txBody>
      </p:sp>
      <p:pic>
        <p:nvPicPr>
          <p:cNvPr id="26628"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715000" y="4130675"/>
            <a:ext cx="2994025"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fr-CA" dirty="0"/>
              <a:t>Souffrez-vous d’un manque </a:t>
            </a:r>
            <a:r>
              <a:rPr lang="fr-CA" i="1" dirty="0"/>
              <a:t>chronique</a:t>
            </a:r>
            <a:r>
              <a:rPr lang="fr-CA" dirty="0"/>
              <a:t> de sommeil?</a:t>
            </a:r>
            <a:endParaRPr lang="en-US" dirty="0"/>
          </a:p>
        </p:txBody>
      </p:sp>
      <p:sp>
        <p:nvSpPr>
          <p:cNvPr id="3" name="Content Placeholder 2"/>
          <p:cNvSpPr>
            <a:spLocks noGrp="1"/>
          </p:cNvSpPr>
          <p:nvPr>
            <p:ph idx="1"/>
          </p:nvPr>
        </p:nvSpPr>
        <p:spPr>
          <a:xfrm>
            <a:off x="457200" y="1600200"/>
            <a:ext cx="4800600" cy="4525963"/>
          </a:xfrm>
        </p:spPr>
        <p:txBody>
          <a:bodyPr rtlCol="0">
            <a:normAutofit fontScale="85000" lnSpcReduction="20000"/>
          </a:bodyPr>
          <a:lstStyle/>
          <a:p>
            <a:pPr lvl="0"/>
            <a:r>
              <a:rPr lang="fr-CA" dirty="0"/>
              <a:t>Vous endormez-vous en cinq minutes ou moins?</a:t>
            </a:r>
            <a:endParaRPr lang="en-US" dirty="0"/>
          </a:p>
          <a:p>
            <a:pPr lvl="0"/>
            <a:r>
              <a:rPr lang="fr-CA" dirty="0"/>
              <a:t>Faites-vous la sieste un peu partout, à n’importe quelle heure?</a:t>
            </a:r>
            <a:endParaRPr lang="en-US" dirty="0"/>
          </a:p>
          <a:p>
            <a:pPr lvl="0"/>
            <a:r>
              <a:rPr lang="fr-CA" dirty="0"/>
              <a:t>L’ennui vous donne-t-il sommeil?</a:t>
            </a:r>
            <a:endParaRPr lang="en-US" dirty="0"/>
          </a:p>
          <a:p>
            <a:pPr lvl="0"/>
            <a:r>
              <a:rPr lang="fr-CA" dirty="0"/>
              <a:t>Vous endormez-vous devant la télé ou au cinéma?</a:t>
            </a:r>
            <a:endParaRPr lang="en-US" dirty="0"/>
          </a:p>
          <a:p>
            <a:r>
              <a:rPr lang="fr-CA" dirty="0"/>
              <a:t>Au volant, vous endormez-vous en attendant que le feu rouge passe au vert?</a:t>
            </a:r>
            <a:endParaRPr lang="en-US" dirty="0">
              <a:solidFill>
                <a:srgbClr val="002060"/>
              </a:solidFill>
            </a:endParaRPr>
          </a:p>
        </p:txBody>
      </p:sp>
      <p:pic>
        <p:nvPicPr>
          <p:cNvPr id="27652"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14925" y="1600200"/>
            <a:ext cx="39655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fr-CA" dirty="0"/>
              <a:t>Dette de sommeil</a:t>
            </a:r>
            <a:endParaRPr lang="en-US" dirty="0"/>
          </a:p>
        </p:txBody>
      </p:sp>
      <p:sp>
        <p:nvSpPr>
          <p:cNvPr id="3" name="Content Placeholder 2"/>
          <p:cNvSpPr>
            <a:spLocks noGrp="1"/>
          </p:cNvSpPr>
          <p:nvPr>
            <p:ph idx="1"/>
          </p:nvPr>
        </p:nvSpPr>
        <p:spPr>
          <a:xfrm>
            <a:off x="457200" y="1600200"/>
            <a:ext cx="8229600" cy="4525963"/>
          </a:xfrm>
        </p:spPr>
        <p:txBody>
          <a:bodyPr rtlCol="0">
            <a:normAutofit lnSpcReduction="10000"/>
          </a:bodyPr>
          <a:lstStyle/>
          <a:p>
            <a:pPr lvl="0"/>
            <a:r>
              <a:rPr lang="fr-CA" dirty="0" smtClean="0"/>
              <a:t>Si la majorité de vos réponses aux questions précédentes sont affirmatives, vous souffrez probablement d’un </a:t>
            </a:r>
            <a:r>
              <a:rPr lang="fr-CA" b="1" i="1" dirty="0" smtClean="0"/>
              <a:t>manque de sommeil</a:t>
            </a:r>
            <a:r>
              <a:rPr lang="fr-CA" i="1" dirty="0" smtClean="0"/>
              <a:t>.</a:t>
            </a:r>
            <a:endParaRPr lang="en-US" dirty="0" smtClean="0"/>
          </a:p>
          <a:p>
            <a:pPr lvl="0"/>
            <a:r>
              <a:rPr lang="fr-CA" dirty="0" smtClean="0"/>
              <a:t>Autrement dit, vous avez accumulé une </a:t>
            </a:r>
            <a:r>
              <a:rPr lang="fr-CA" b="1" i="1" dirty="0" smtClean="0"/>
              <a:t>dette de sommeil</a:t>
            </a:r>
            <a:r>
              <a:rPr lang="fr-CA" i="1" dirty="0" smtClean="0"/>
              <a:t>.</a:t>
            </a:r>
            <a:endParaRPr lang="en-US" dirty="0" smtClean="0"/>
          </a:p>
          <a:p>
            <a:pPr lvl="0"/>
            <a:r>
              <a:rPr lang="fr-CA" dirty="0" smtClean="0"/>
              <a:t>Tel un prêt bancaire, votre dette de sommeil doit être remboursée.</a:t>
            </a:r>
            <a:endParaRPr lang="en-US" dirty="0" smtClean="0"/>
          </a:p>
          <a:p>
            <a:r>
              <a:rPr lang="fr-CA" dirty="0" smtClean="0"/>
              <a:t>La seule façon de rembourser votre dette est de </a:t>
            </a:r>
            <a:r>
              <a:rPr lang="fr-CA" dirty="0" smtClean="0">
                <a:sym typeface="Wingdings"/>
              </a:rPr>
              <a:t></a:t>
            </a:r>
            <a:r>
              <a:rPr lang="fr-CA" dirty="0" smtClean="0"/>
              <a:t> </a:t>
            </a:r>
            <a:r>
              <a:rPr lang="fr-CA" b="1" i="1" dirty="0" smtClean="0"/>
              <a:t>DORMIR suffisamment!</a:t>
            </a:r>
            <a:endParaRPr lang="en-US" sz="2800" dirty="0"/>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fr-CA" dirty="0"/>
              <a:t>La récupération en cas de dette de sommeil</a:t>
            </a:r>
            <a:endParaRPr lang="en-US" dirty="0"/>
          </a:p>
        </p:txBody>
      </p:sp>
      <p:sp>
        <p:nvSpPr>
          <p:cNvPr id="3" name="Content Placeholder 2"/>
          <p:cNvSpPr>
            <a:spLocks noGrp="1"/>
          </p:cNvSpPr>
          <p:nvPr>
            <p:ph idx="1"/>
          </p:nvPr>
        </p:nvSpPr>
        <p:spPr>
          <a:xfrm>
            <a:off x="457200" y="1600200"/>
            <a:ext cx="6019800" cy="4525963"/>
          </a:xfrm>
        </p:spPr>
        <p:txBody>
          <a:bodyPr rtlCol="0">
            <a:normAutofit fontScale="77500" lnSpcReduction="20000"/>
          </a:bodyPr>
          <a:lstStyle/>
          <a:p>
            <a:pPr lvl="0"/>
            <a:r>
              <a:rPr lang="fr-CA" dirty="0"/>
              <a:t>Elle</a:t>
            </a:r>
            <a:r>
              <a:rPr lang="fr-CA" b="1" i="1" dirty="0"/>
              <a:t> commence</a:t>
            </a:r>
            <a:r>
              <a:rPr lang="fr-CA" dirty="0"/>
              <a:t> après une bonne nuit de sommeil.</a:t>
            </a:r>
            <a:endParaRPr lang="en-US" sz="2800" dirty="0"/>
          </a:p>
          <a:p>
            <a:pPr lvl="0"/>
            <a:r>
              <a:rPr lang="fr-CA" dirty="0"/>
              <a:t>Elle exige parfois </a:t>
            </a:r>
            <a:r>
              <a:rPr lang="fr-CA" b="1" i="1" dirty="0"/>
              <a:t>plusieurs</a:t>
            </a:r>
            <a:r>
              <a:rPr lang="fr-CA" dirty="0"/>
              <a:t> nuits pour être complète.</a:t>
            </a:r>
            <a:endParaRPr lang="en-US" sz="2800" dirty="0"/>
          </a:p>
          <a:p>
            <a:pPr lvl="0"/>
            <a:r>
              <a:rPr lang="fr-CA" dirty="0"/>
              <a:t>Des solutions existent :</a:t>
            </a:r>
            <a:endParaRPr lang="en-US" sz="2800" dirty="0"/>
          </a:p>
          <a:p>
            <a:pPr lvl="1"/>
            <a:r>
              <a:rPr lang="fr-CA" dirty="0"/>
              <a:t>N’accumulez pas de dette de sommeil.</a:t>
            </a:r>
            <a:endParaRPr lang="en-US" sz="2400" dirty="0"/>
          </a:p>
          <a:p>
            <a:pPr lvl="1"/>
            <a:r>
              <a:rPr lang="fr-CA" dirty="0"/>
              <a:t>Dans la mesure du possible, dormez suffisamment afin de combler tous vos besoins en sommeil.</a:t>
            </a:r>
            <a:endParaRPr lang="en-US" sz="2400" dirty="0"/>
          </a:p>
          <a:p>
            <a:pPr lvl="1"/>
            <a:r>
              <a:rPr lang="fr-CA" dirty="0"/>
              <a:t>Ayez plus d’une bonne nuit de sommeil les fins de semaine.</a:t>
            </a:r>
            <a:endParaRPr lang="en-US" sz="2400" dirty="0"/>
          </a:p>
          <a:p>
            <a:r>
              <a:rPr lang="fr-CA" dirty="0"/>
              <a:t>Dans une certaine mesure, un excédent de sommeil peut être « </a:t>
            </a:r>
            <a:r>
              <a:rPr lang="fr-CA" b="1" dirty="0"/>
              <a:t>mis en banque</a:t>
            </a:r>
            <a:r>
              <a:rPr lang="fr-CA" dirty="0"/>
              <a:t> ».</a:t>
            </a:r>
            <a:endParaRPr lang="en-US" sz="6000" dirty="0"/>
          </a:p>
        </p:txBody>
      </p:sp>
      <p:pic>
        <p:nvPicPr>
          <p:cNvPr id="2970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477000" y="2171700"/>
            <a:ext cx="2290763"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r>
              <a:rPr lang="fr-CA" sz="5400" dirty="0"/>
              <a:t>Importance du foyer et de la famille</a:t>
            </a:r>
            <a:endParaRPr lang="en-US" sz="5400" dirty="0"/>
          </a:p>
        </p:txBody>
      </p:sp>
      <p:sp>
        <p:nvSpPr>
          <p:cNvPr id="5" name="Content Placeholder 4"/>
          <p:cNvSpPr>
            <a:spLocks noGrp="1"/>
          </p:cNvSpPr>
          <p:nvPr>
            <p:ph idx="1"/>
          </p:nvPr>
        </p:nvSpPr>
        <p:spPr>
          <a:xfrm>
            <a:off x="457200" y="1600200"/>
            <a:ext cx="5181600" cy="4525963"/>
          </a:xfrm>
          <a:ln>
            <a:miter lim="800000"/>
            <a:headEnd/>
            <a:tailEnd/>
          </a:ln>
          <a:extLst/>
        </p:spPr>
        <p:txBody>
          <a:bodyPr rtlCol="0">
            <a:normAutofit lnSpcReduction="10000"/>
          </a:bodyPr>
          <a:lstStyle/>
          <a:p>
            <a:pPr lvl="0"/>
            <a:r>
              <a:rPr lang="fr-CA" dirty="0"/>
              <a:t>La maison est un lieu particulier où l’on retrouve des personnes importantes et l’occasion de passer du temps précieux avec </a:t>
            </a:r>
            <a:r>
              <a:rPr lang="fr-CA" dirty="0" smtClean="0"/>
              <a:t>elles</a:t>
            </a:r>
            <a:r>
              <a:rPr lang="en-US" dirty="0"/>
              <a:t>.</a:t>
            </a:r>
          </a:p>
          <a:p>
            <a:pPr fontAlgn="auto">
              <a:spcAft>
                <a:spcPts val="0"/>
              </a:spcAft>
              <a:buFont typeface="Arial" pitchFamily="34" charset="0"/>
              <a:buChar char="•"/>
              <a:defRPr/>
            </a:pPr>
            <a:r>
              <a:rPr lang="fr-CA" dirty="0"/>
              <a:t>Elle doit être l’assise de la santé, du bien-être et de la forme physique du conducteur.</a:t>
            </a:r>
            <a:endParaRPr lang="en-US" dirty="0" smtClean="0"/>
          </a:p>
        </p:txBody>
      </p:sp>
      <p:pic>
        <p:nvPicPr>
          <p:cNvPr id="922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546725" y="2514600"/>
            <a:ext cx="34448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fr-CA" sz="5400" dirty="0"/>
              <a:t>Accidents dus à la fatigue</a:t>
            </a:r>
            <a:endParaRPr lang="en-US" sz="5400" dirty="0"/>
          </a:p>
        </p:txBody>
      </p:sp>
      <p:sp>
        <p:nvSpPr>
          <p:cNvPr id="32771" name="Content Placeholder 2"/>
          <p:cNvSpPr>
            <a:spLocks noGrp="1"/>
          </p:cNvSpPr>
          <p:nvPr>
            <p:ph idx="1"/>
          </p:nvPr>
        </p:nvSpPr>
        <p:spPr>
          <a:xfrm>
            <a:off x="457200" y="1600200"/>
            <a:ext cx="5943600" cy="4525963"/>
          </a:xfrm>
        </p:spPr>
        <p:txBody>
          <a:bodyPr/>
          <a:lstStyle/>
          <a:p>
            <a:pPr lvl="0"/>
            <a:r>
              <a:rPr lang="fr-CA" sz="2600" dirty="0"/>
              <a:t>Habituellement, les accidents dus à la fatigue sont des sorties de route d’un seul véhicule.</a:t>
            </a:r>
            <a:endParaRPr lang="en-US" sz="2600" dirty="0"/>
          </a:p>
          <a:p>
            <a:pPr lvl="0"/>
            <a:r>
              <a:rPr lang="fr-CA" sz="2600" dirty="0"/>
              <a:t>Le conducteur est seul dans </a:t>
            </a:r>
            <a:r>
              <a:rPr lang="fr-CA" sz="2600" dirty="0" smtClean="0"/>
              <a:t>son véhicule</a:t>
            </a:r>
            <a:r>
              <a:rPr lang="fr-CA" sz="2600" dirty="0"/>
              <a:t>.</a:t>
            </a:r>
            <a:endParaRPr lang="en-US" sz="2600" dirty="0"/>
          </a:p>
          <a:p>
            <a:pPr lvl="0"/>
            <a:r>
              <a:rPr lang="fr-CA" sz="2600" dirty="0"/>
              <a:t>Ces accidents se produisent souvent sur des routes monotones.</a:t>
            </a:r>
            <a:endParaRPr lang="en-US" sz="2600" dirty="0"/>
          </a:p>
          <a:p>
            <a:pPr lvl="0"/>
            <a:r>
              <a:rPr lang="fr-CA" sz="2600" dirty="0"/>
              <a:t>La plupart surviennent tôt le matin, surtout entre 2 h et 7 h.</a:t>
            </a:r>
            <a:endParaRPr lang="en-US" sz="2600" dirty="0"/>
          </a:p>
          <a:p>
            <a:r>
              <a:rPr lang="fr-CA" sz="2600" dirty="0"/>
              <a:t>Il s’agit habituellement </a:t>
            </a:r>
            <a:r>
              <a:rPr lang="fr-CA" sz="2600" dirty="0" smtClean="0"/>
              <a:t>d’accidents graves</a:t>
            </a:r>
            <a:r>
              <a:rPr lang="fr-CA" sz="2600" dirty="0"/>
              <a:t>.</a:t>
            </a:r>
            <a:endParaRPr lang="en-US" sz="26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00800" y="2286000"/>
            <a:ext cx="2133600" cy="3200400"/>
          </a:xfrm>
          <a:prstGeom prst="rect">
            <a:avLst/>
          </a:prstGeom>
        </p:spPr>
      </p:pic>
    </p:spTree>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fr-CA" dirty="0"/>
              <a:t>Cause principale : le manque de sommeil</a:t>
            </a:r>
            <a:endParaRPr lang="en-US" dirty="0"/>
          </a:p>
        </p:txBody>
      </p:sp>
      <p:sp>
        <p:nvSpPr>
          <p:cNvPr id="33795" name="Content Placeholder 2"/>
          <p:cNvSpPr>
            <a:spLocks noGrp="1"/>
          </p:cNvSpPr>
          <p:nvPr>
            <p:ph idx="1"/>
          </p:nvPr>
        </p:nvSpPr>
        <p:spPr>
          <a:xfrm>
            <a:off x="457200" y="1600200"/>
            <a:ext cx="5575300" cy="4525963"/>
          </a:xfrm>
        </p:spPr>
        <p:txBody>
          <a:bodyPr/>
          <a:lstStyle/>
          <a:p>
            <a:pPr marL="0" lvl="0" indent="0">
              <a:buNone/>
            </a:pPr>
            <a:r>
              <a:rPr lang="fr-CA" dirty="0"/>
              <a:t>Selon une étude australienne, les conducteurs de véhicules lourds ayant dormi moins de 6 heures étaient :</a:t>
            </a:r>
            <a:endParaRPr lang="en-US" dirty="0"/>
          </a:p>
          <a:p>
            <a:pPr lvl="1"/>
            <a:r>
              <a:rPr lang="fr-CA" dirty="0"/>
              <a:t>3 fois plus susceptibles d’avoir un accident grave.</a:t>
            </a:r>
            <a:endParaRPr lang="en-US" dirty="0"/>
          </a:p>
          <a:p>
            <a:pPr lvl="1" eaLnBrk="1" hangingPunct="1"/>
            <a:r>
              <a:rPr lang="fr-CA" dirty="0" smtClean="0"/>
              <a:t>2,5 </a:t>
            </a:r>
            <a:r>
              <a:rPr lang="fr-CA" dirty="0"/>
              <a:t>fois plus susceptibles de s’endormir au volant.</a:t>
            </a: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26480" y="1828800"/>
            <a:ext cx="2657475" cy="17716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126480" y="3959352"/>
            <a:ext cx="2674620" cy="1783080"/>
          </a:xfrm>
          <a:prstGeom prst="rect">
            <a:avLst/>
          </a:prstGeom>
        </p:spPr>
      </p:pic>
    </p:spTree>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fr-CA" dirty="0"/>
              <a:t>Accidents mortels impliquant des conducteurs de véhicules lourds</a:t>
            </a:r>
            <a:endParaRPr lang="en-US" dirty="0"/>
          </a:p>
        </p:txBody>
      </p:sp>
      <p:sp>
        <p:nvSpPr>
          <p:cNvPr id="3" name="Content Placeholder 2"/>
          <p:cNvSpPr>
            <a:spLocks noGrp="1"/>
          </p:cNvSpPr>
          <p:nvPr>
            <p:ph idx="1"/>
          </p:nvPr>
        </p:nvSpPr>
        <p:spPr>
          <a:xfrm>
            <a:off x="457200" y="1600200"/>
            <a:ext cx="5867400" cy="4525963"/>
          </a:xfrm>
        </p:spPr>
        <p:txBody>
          <a:bodyPr rtlCol="0">
            <a:normAutofit fontScale="70000" lnSpcReduction="20000"/>
          </a:bodyPr>
          <a:lstStyle/>
          <a:p>
            <a:pPr marL="0" indent="0">
              <a:buNone/>
            </a:pPr>
            <a:r>
              <a:rPr lang="fr-CA" dirty="0"/>
              <a:t>Étude du National Transportation </a:t>
            </a:r>
            <a:r>
              <a:rPr lang="fr-CA" dirty="0" err="1"/>
              <a:t>Safety</a:t>
            </a:r>
            <a:r>
              <a:rPr lang="fr-CA" dirty="0"/>
              <a:t> </a:t>
            </a:r>
            <a:r>
              <a:rPr lang="fr-CA" dirty="0" err="1"/>
              <a:t>Board</a:t>
            </a:r>
            <a:r>
              <a:rPr lang="fr-CA" dirty="0"/>
              <a:t> (NTSB) portant sur 182 accidents mortels impliquant un conducteur de véhicule lourd : </a:t>
            </a:r>
            <a:endParaRPr lang="en-US" dirty="0"/>
          </a:p>
          <a:p>
            <a:pPr lvl="1"/>
            <a:r>
              <a:rPr lang="fr-CA" dirty="0"/>
              <a:t>La plupart étaient la conséquence d’une sortie de route (un seul véhicule).</a:t>
            </a:r>
            <a:endParaRPr lang="en-US" dirty="0"/>
          </a:p>
          <a:p>
            <a:pPr lvl="1"/>
            <a:r>
              <a:rPr lang="fr-CA" dirty="0"/>
              <a:t>Selon les enquêtes, la fatigue était la cause principale de </a:t>
            </a:r>
            <a:r>
              <a:rPr lang="fr-CA" b="1" dirty="0"/>
              <a:t>31 %</a:t>
            </a:r>
            <a:r>
              <a:rPr lang="fr-CA" dirty="0"/>
              <a:t> de ces accidents.</a:t>
            </a:r>
            <a:endParaRPr lang="en-US" dirty="0"/>
          </a:p>
          <a:p>
            <a:pPr lvl="1"/>
            <a:r>
              <a:rPr lang="fr-CA" b="1" dirty="0"/>
              <a:t>La fatigue était la </a:t>
            </a:r>
            <a:r>
              <a:rPr lang="fr-CA" b="1" dirty="0" smtClean="0"/>
              <a:t>principale cause</a:t>
            </a:r>
            <a:r>
              <a:rPr lang="fr-CA" b="1" dirty="0" smtClean="0">
                <a:solidFill>
                  <a:srgbClr val="FF0000"/>
                </a:solidFill>
              </a:rPr>
              <a:t> </a:t>
            </a:r>
            <a:r>
              <a:rPr lang="fr-CA" b="1" dirty="0" smtClean="0"/>
              <a:t>d’accident</a:t>
            </a:r>
            <a:r>
              <a:rPr lang="fr-CA" dirty="0" smtClean="0"/>
              <a:t>.</a:t>
            </a:r>
            <a:endParaRPr lang="en-US" dirty="0"/>
          </a:p>
          <a:p>
            <a:pPr lvl="1"/>
            <a:r>
              <a:rPr lang="fr-CA" dirty="0"/>
              <a:t>Un arrêt cardiaque et d’autres problèmes de santé soudains étaient aussi des causes importantes </a:t>
            </a:r>
            <a:r>
              <a:rPr lang="fr-CA" dirty="0" smtClean="0"/>
              <a:t>d’accident.</a:t>
            </a:r>
            <a:endParaRPr lang="en-US" dirty="0"/>
          </a:p>
          <a:p>
            <a:pPr lvl="1"/>
            <a:r>
              <a:rPr lang="fr-CA" dirty="0" smtClean="0"/>
              <a:t>En </a:t>
            </a:r>
            <a:r>
              <a:rPr lang="fr-CA" dirty="0"/>
              <a:t>2012, aux États-Unis, plus de 500 conducteurs sont décédés dans des accidents.</a:t>
            </a:r>
            <a:endParaRPr lang="en-US" dirty="0"/>
          </a:p>
        </p:txBody>
      </p:sp>
      <p:pic>
        <p:nvPicPr>
          <p:cNvPr id="3482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866" name="Title 3"/>
          <p:cNvSpPr>
            <a:spLocks noGrp="1"/>
          </p:cNvSpPr>
          <p:nvPr>
            <p:ph type="ctrTitle"/>
          </p:nvPr>
        </p:nvSpPr>
        <p:spPr>
          <a:solidFill>
            <a:srgbClr val="C00000">
              <a:alpha val="59999"/>
            </a:srgbClr>
          </a:solidFill>
          <a:ln w="9525" cmpd="sng"/>
        </p:spPr>
        <p:txBody>
          <a:bodyPr/>
          <a:lstStyle/>
          <a:p>
            <a:pPr eaLnBrk="1" hangingPunct="1"/>
            <a:r>
              <a:rPr lang="fr-CA" dirty="0"/>
              <a:t>Leçon 2 : Physiologie du sommeil et de la vigilance</a:t>
            </a:r>
            <a:endParaRPr lang="en-US" dirty="0" smtClean="0"/>
          </a:p>
        </p:txBody>
      </p:sp>
    </p:spTree>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57200"/>
            <a:ext cx="8229600" cy="960438"/>
          </a:xfrm>
        </p:spPr>
        <p:txBody>
          <a:bodyPr>
            <a:normAutofit fontScale="90000"/>
          </a:bodyPr>
          <a:lstStyle/>
          <a:p>
            <a:r>
              <a:rPr lang="fr-CA" sz="5400" dirty="0" smtClean="0"/>
              <a:t>Caractéristiques </a:t>
            </a:r>
            <a:r>
              <a:rPr lang="fr-CA" sz="5400" dirty="0"/>
              <a:t>clés du sommeil</a:t>
            </a:r>
            <a:endParaRPr lang="en-US" sz="5400" dirty="0"/>
          </a:p>
        </p:txBody>
      </p:sp>
      <p:sp>
        <p:nvSpPr>
          <p:cNvPr id="3" name="Content Placeholder 2"/>
          <p:cNvSpPr>
            <a:spLocks noGrp="1"/>
          </p:cNvSpPr>
          <p:nvPr>
            <p:ph idx="1"/>
          </p:nvPr>
        </p:nvSpPr>
        <p:spPr>
          <a:xfrm>
            <a:off x="457200" y="1600200"/>
            <a:ext cx="5486400" cy="4525963"/>
          </a:xfrm>
        </p:spPr>
        <p:txBody>
          <a:bodyPr rtlCol="0">
            <a:normAutofit fontScale="92500"/>
          </a:bodyPr>
          <a:lstStyle/>
          <a:p>
            <a:pPr lvl="0"/>
            <a:r>
              <a:rPr lang="fr-CA" sz="2800" dirty="0"/>
              <a:t>Le sommeil est nécessaire à la performance et au bien-être, mais nul ne sait </a:t>
            </a:r>
            <a:r>
              <a:rPr lang="fr-CA" sz="2800" i="1" dirty="0"/>
              <a:t>précisément</a:t>
            </a:r>
            <a:r>
              <a:rPr lang="fr-CA" sz="2800" dirty="0"/>
              <a:t> comment ni pourquoi!</a:t>
            </a:r>
            <a:endParaRPr lang="en-US" sz="2800" dirty="0"/>
          </a:p>
          <a:p>
            <a:pPr lvl="0"/>
            <a:r>
              <a:rPr lang="fr-CA" sz="2800" dirty="0"/>
              <a:t>Les cellules du cerveau se développent et des connexions sont établies pendant le sommeil.</a:t>
            </a:r>
            <a:endParaRPr lang="en-US" sz="2800" dirty="0"/>
          </a:p>
          <a:p>
            <a:pPr lvl="0"/>
            <a:r>
              <a:rPr lang="fr-CA" sz="2800" dirty="0"/>
              <a:t>Sommeil </a:t>
            </a:r>
            <a:r>
              <a:rPr lang="fr-CA" sz="2800" b="1" dirty="0"/>
              <a:t>n’égale pas</a:t>
            </a:r>
            <a:r>
              <a:rPr lang="fr-CA" sz="2800" dirty="0"/>
              <a:t> repos.</a:t>
            </a:r>
            <a:endParaRPr lang="en-US" sz="2800" dirty="0"/>
          </a:p>
          <a:p>
            <a:r>
              <a:rPr lang="fr-CA" sz="2800" dirty="0"/>
              <a:t>Le sommeil est complexe. Le cerveau ne fait pas que se reposer.</a:t>
            </a:r>
            <a:endParaRPr lang="en-US" sz="2800" dirty="0"/>
          </a:p>
        </p:txBody>
      </p:sp>
      <p:pic>
        <p:nvPicPr>
          <p:cNvPr id="3891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400800" y="1905000"/>
            <a:ext cx="2379663" cy="356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fr-CA" dirty="0"/>
              <a:t>Deux types de sommeil</a:t>
            </a:r>
            <a:endParaRPr lang="en-US" dirty="0"/>
          </a:p>
        </p:txBody>
      </p:sp>
      <p:sp>
        <p:nvSpPr>
          <p:cNvPr id="3" name="Content Placeholder 2"/>
          <p:cNvSpPr>
            <a:spLocks noGrp="1"/>
          </p:cNvSpPr>
          <p:nvPr>
            <p:ph idx="1"/>
          </p:nvPr>
        </p:nvSpPr>
        <p:spPr>
          <a:xfrm>
            <a:off x="381000" y="1600200"/>
            <a:ext cx="5562600" cy="4724400"/>
          </a:xfrm>
        </p:spPr>
        <p:txBody>
          <a:bodyPr rtlCol="0">
            <a:normAutofit fontScale="70000" lnSpcReduction="20000"/>
          </a:bodyPr>
          <a:lstStyle/>
          <a:p>
            <a:pPr lvl="0"/>
            <a:r>
              <a:rPr lang="fr-CA" dirty="0"/>
              <a:t>Sommeil </a:t>
            </a:r>
            <a:r>
              <a:rPr lang="fr-CA" dirty="0" smtClean="0"/>
              <a:t>lent </a:t>
            </a:r>
            <a:r>
              <a:rPr lang="fr-CA" dirty="0"/>
              <a:t>(sans mouvements oculaires rapides) :</a:t>
            </a:r>
            <a:endParaRPr lang="en-US" dirty="0"/>
          </a:p>
          <a:p>
            <a:pPr lvl="1"/>
            <a:r>
              <a:rPr lang="fr-CA" dirty="0"/>
              <a:t>Il dure presque toute la nuit.</a:t>
            </a:r>
            <a:endParaRPr lang="en-US" dirty="0"/>
          </a:p>
          <a:p>
            <a:pPr lvl="1"/>
            <a:r>
              <a:rPr lang="fr-CA" dirty="0"/>
              <a:t>L’activité cérébrale est réduite, mais variée.</a:t>
            </a:r>
            <a:endParaRPr lang="en-US" dirty="0"/>
          </a:p>
          <a:p>
            <a:pPr lvl="1"/>
            <a:r>
              <a:rPr lang="fr-CA" dirty="0"/>
              <a:t>Il se compose de quatre stades de profondeur différente qui se répètent.</a:t>
            </a:r>
            <a:endParaRPr lang="en-US" dirty="0"/>
          </a:p>
          <a:p>
            <a:pPr lvl="0"/>
            <a:r>
              <a:rPr lang="fr-CA" dirty="0"/>
              <a:t>Sommeil paradoxal (avec mouvements oculaires rapides) :</a:t>
            </a:r>
            <a:endParaRPr lang="en-US" dirty="0"/>
          </a:p>
          <a:p>
            <a:pPr lvl="1"/>
            <a:r>
              <a:rPr lang="fr-CA" dirty="0"/>
              <a:t>L’activité cérébrale est vive.</a:t>
            </a:r>
            <a:endParaRPr lang="en-US" dirty="0"/>
          </a:p>
          <a:p>
            <a:pPr lvl="1" eaLnBrk="1" fontAlgn="auto" hangingPunct="1">
              <a:spcAft>
                <a:spcPts val="0"/>
              </a:spcAft>
              <a:buFont typeface="Arial" pitchFamily="34" charset="0"/>
              <a:buChar char="–"/>
              <a:defRPr/>
            </a:pPr>
            <a:r>
              <a:rPr lang="fr-CA" dirty="0"/>
              <a:t>On constate des mouvements oculaires rapides</a:t>
            </a:r>
            <a:r>
              <a:rPr lang="fr-CA" dirty="0" smtClean="0"/>
              <a:t>.</a:t>
            </a:r>
            <a:endParaRPr lang="en-US" dirty="0" smtClean="0">
              <a:latin typeface="+mj-lt"/>
            </a:endParaRPr>
          </a:p>
          <a:p>
            <a:pPr lvl="1" eaLnBrk="1" fontAlgn="auto" hangingPunct="1">
              <a:spcAft>
                <a:spcPts val="0"/>
              </a:spcAft>
              <a:buFont typeface="Arial" pitchFamily="34" charset="0"/>
              <a:buChar char="–"/>
              <a:defRPr/>
            </a:pPr>
            <a:r>
              <a:rPr lang="fr-CA" dirty="0"/>
              <a:t>La personne rêve</a:t>
            </a:r>
            <a:r>
              <a:rPr lang="fr-CA" dirty="0" smtClean="0"/>
              <a:t>.</a:t>
            </a:r>
            <a:endParaRPr lang="en-US" dirty="0" smtClean="0">
              <a:latin typeface="+mj-lt"/>
            </a:endParaRPr>
          </a:p>
          <a:p>
            <a:pPr lvl="1" eaLnBrk="1" fontAlgn="auto" hangingPunct="1">
              <a:spcAft>
                <a:spcPts val="0"/>
              </a:spcAft>
              <a:buFont typeface="Arial" pitchFamily="34" charset="0"/>
              <a:buChar char="–"/>
              <a:defRPr/>
            </a:pPr>
            <a:r>
              <a:rPr lang="fr-CA" dirty="0"/>
              <a:t>Il se produit une perte de tonicité musculaire (paralysie).</a:t>
            </a:r>
            <a:endParaRPr lang="en-US" dirty="0"/>
          </a:p>
        </p:txBody>
      </p:sp>
      <p:pic>
        <p:nvPicPr>
          <p:cNvPr id="3994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867400" y="1981200"/>
            <a:ext cx="27781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a:xfrm>
            <a:off x="457200" y="274638"/>
            <a:ext cx="8229600" cy="1143000"/>
          </a:xfrm>
        </p:spPr>
        <p:txBody>
          <a:bodyPr/>
          <a:lstStyle/>
          <a:p>
            <a:pPr eaLnBrk="1" hangingPunct="1">
              <a:lnSpc>
                <a:spcPts val="4575"/>
              </a:lnSpc>
            </a:pPr>
            <a:r>
              <a:rPr lang="fr-CA" dirty="0"/>
              <a:t>Phases et étapes du sommeil</a:t>
            </a:r>
            <a:endParaRPr lang="en-US" dirty="0" smtClean="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5099" y="2314575"/>
            <a:ext cx="8347901" cy="3857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1143000" y="1905000"/>
            <a:ext cx="304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fr-CA" dirty="0" smtClean="0"/>
              <a:t>Causes </a:t>
            </a:r>
            <a:r>
              <a:rPr lang="fr-CA" dirty="0"/>
              <a:t>d’un sommeil agité</a:t>
            </a:r>
            <a:endParaRPr lang="en-US" dirty="0" smtClean="0"/>
          </a:p>
        </p:txBody>
      </p:sp>
      <p:sp>
        <p:nvSpPr>
          <p:cNvPr id="6" name="Content Placeholder 5"/>
          <p:cNvSpPr>
            <a:spLocks noGrp="1"/>
          </p:cNvSpPr>
          <p:nvPr>
            <p:ph idx="1"/>
          </p:nvPr>
        </p:nvSpPr>
        <p:spPr>
          <a:xfrm>
            <a:off x="457200" y="1600200"/>
            <a:ext cx="4876800" cy="4525963"/>
          </a:xfrm>
        </p:spPr>
        <p:txBody>
          <a:bodyPr rtlCol="0">
            <a:normAutofit fontScale="85000" lnSpcReduction="20000"/>
          </a:bodyPr>
          <a:lstStyle/>
          <a:p>
            <a:pPr lvl="0"/>
            <a:r>
              <a:rPr lang="fr-CA" sz="2800" dirty="0"/>
              <a:t>Une vie </a:t>
            </a:r>
            <a:r>
              <a:rPr lang="fr-CA" sz="2800" dirty="0" smtClean="0"/>
              <a:t>mouvementée</a:t>
            </a:r>
            <a:endParaRPr lang="en-US" sz="2800" dirty="0"/>
          </a:p>
          <a:p>
            <a:pPr lvl="0"/>
            <a:r>
              <a:rPr lang="fr-CA" sz="2800" dirty="0"/>
              <a:t>De longues périodes de temps passées à voyager entre le travail et la </a:t>
            </a:r>
            <a:r>
              <a:rPr lang="fr-CA" sz="2800" dirty="0" smtClean="0"/>
              <a:t>maison</a:t>
            </a:r>
            <a:endParaRPr lang="en-US" sz="2800" dirty="0"/>
          </a:p>
          <a:p>
            <a:pPr lvl="0"/>
            <a:r>
              <a:rPr lang="fr-CA" sz="2800" dirty="0"/>
              <a:t>Le stress au travail ou à la maison, qui génère parfois des relations </a:t>
            </a:r>
            <a:r>
              <a:rPr lang="fr-CA" sz="2800" dirty="0" smtClean="0"/>
              <a:t>tendues</a:t>
            </a:r>
            <a:endParaRPr lang="en-US" sz="2800" dirty="0"/>
          </a:p>
          <a:p>
            <a:pPr lvl="0"/>
            <a:r>
              <a:rPr lang="fr-CA" sz="2800" dirty="0"/>
              <a:t>Les mauvaises habitudes liées au </a:t>
            </a:r>
            <a:r>
              <a:rPr lang="fr-CA" sz="2800" dirty="0" smtClean="0"/>
              <a:t>sommeil</a:t>
            </a:r>
            <a:endParaRPr lang="en-US" sz="2800" dirty="0"/>
          </a:p>
          <a:p>
            <a:pPr lvl="0"/>
            <a:r>
              <a:rPr lang="fr-CA" sz="2800" dirty="0"/>
              <a:t>Un environnement inadéquat pour dormir</a:t>
            </a:r>
            <a:r>
              <a:rPr lang="fr-CA" sz="2800" dirty="0" smtClean="0"/>
              <a:t>.</a:t>
            </a:r>
            <a:endParaRPr lang="en-US" sz="2800" dirty="0"/>
          </a:p>
          <a:p>
            <a:pPr lvl="0"/>
            <a:r>
              <a:rPr lang="fr-CA" sz="2800" dirty="0"/>
              <a:t>Les effets de </a:t>
            </a:r>
            <a:r>
              <a:rPr lang="fr-CA" sz="2800" dirty="0" smtClean="0"/>
              <a:t>l’âge</a:t>
            </a:r>
            <a:endParaRPr lang="en-US" sz="2800" dirty="0"/>
          </a:p>
          <a:p>
            <a:r>
              <a:rPr lang="fr-CA" sz="2800" dirty="0"/>
              <a:t>Les problèmes de </a:t>
            </a:r>
            <a:r>
              <a:rPr lang="fr-CA" sz="2800" dirty="0" smtClean="0"/>
              <a:t>santé</a:t>
            </a:r>
            <a:endParaRPr lang="en-US" sz="2800" dirty="0"/>
          </a:p>
        </p:txBody>
      </p:sp>
      <p:pic>
        <p:nvPicPr>
          <p:cNvPr id="4198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fr-CA" sz="4000" dirty="0" smtClean="0"/>
              <a:t>Facteurs affectant </a:t>
            </a:r>
            <a:r>
              <a:rPr lang="fr-CA" sz="4000" dirty="0"/>
              <a:t>la qualité du sommeil</a:t>
            </a:r>
            <a:endParaRPr lang="en-US" sz="4000" dirty="0"/>
          </a:p>
        </p:txBody>
      </p:sp>
      <p:sp>
        <p:nvSpPr>
          <p:cNvPr id="3" name="Content Placeholder 2"/>
          <p:cNvSpPr>
            <a:spLocks noGrp="1"/>
          </p:cNvSpPr>
          <p:nvPr>
            <p:ph idx="1"/>
          </p:nvPr>
        </p:nvSpPr>
        <p:spPr>
          <a:xfrm>
            <a:off x="457200" y="1600200"/>
            <a:ext cx="5638800" cy="4525963"/>
          </a:xfrm>
        </p:spPr>
        <p:txBody>
          <a:bodyPr rtlCol="0">
            <a:normAutofit fontScale="92500" lnSpcReduction="10000"/>
          </a:bodyPr>
          <a:lstStyle/>
          <a:p>
            <a:pPr lvl="0"/>
            <a:r>
              <a:rPr lang="fr-CA" dirty="0"/>
              <a:t>La quantité de sommeil affecte </a:t>
            </a:r>
            <a:r>
              <a:rPr lang="fr-CA" dirty="0" smtClean="0"/>
              <a:t>sa </a:t>
            </a:r>
            <a:r>
              <a:rPr lang="fr-CA" dirty="0" smtClean="0"/>
              <a:t>qualité.</a:t>
            </a:r>
            <a:endParaRPr lang="en-US" dirty="0"/>
          </a:p>
          <a:p>
            <a:pPr lvl="0"/>
            <a:r>
              <a:rPr lang="fr-CA" dirty="0"/>
              <a:t>D’autres facteurs affectent la qualité </a:t>
            </a:r>
            <a:r>
              <a:rPr lang="fr-CA" dirty="0" smtClean="0"/>
              <a:t>du sommeil :</a:t>
            </a:r>
            <a:endParaRPr lang="en-US" dirty="0"/>
          </a:p>
          <a:p>
            <a:pPr lvl="1"/>
            <a:r>
              <a:rPr lang="fr-CA" dirty="0"/>
              <a:t>Confort du </a:t>
            </a:r>
            <a:r>
              <a:rPr lang="fr-CA" dirty="0" smtClean="0"/>
              <a:t>lit.</a:t>
            </a:r>
            <a:endParaRPr lang="en-US" sz="2400" dirty="0"/>
          </a:p>
          <a:p>
            <a:pPr lvl="1"/>
            <a:r>
              <a:rPr lang="fr-CA" dirty="0"/>
              <a:t>Obscurité de la </a:t>
            </a:r>
            <a:r>
              <a:rPr lang="fr-CA" dirty="0" smtClean="0"/>
              <a:t>pièce.</a:t>
            </a:r>
            <a:endParaRPr lang="en-US" sz="2400" dirty="0"/>
          </a:p>
          <a:p>
            <a:pPr lvl="1"/>
            <a:r>
              <a:rPr lang="fr-CA" dirty="0"/>
              <a:t>Période du </a:t>
            </a:r>
            <a:r>
              <a:rPr lang="fr-CA" dirty="0" smtClean="0"/>
              <a:t>jour.</a:t>
            </a:r>
            <a:endParaRPr lang="en-US" sz="2400" dirty="0"/>
          </a:p>
          <a:p>
            <a:pPr lvl="1"/>
            <a:r>
              <a:rPr lang="fr-CA" dirty="0" smtClean="0"/>
              <a:t>Bruit.</a:t>
            </a:r>
            <a:endParaRPr lang="en-US" sz="2400" dirty="0"/>
          </a:p>
          <a:p>
            <a:pPr lvl="1"/>
            <a:r>
              <a:rPr lang="fr-CA" dirty="0"/>
              <a:t>Température (frais, c’est mieux</a:t>
            </a:r>
            <a:r>
              <a:rPr lang="fr-CA" dirty="0" smtClean="0"/>
              <a:t>).</a:t>
            </a:r>
            <a:endParaRPr lang="en-US" sz="2400" dirty="0"/>
          </a:p>
          <a:p>
            <a:pPr lvl="1"/>
            <a:r>
              <a:rPr lang="fr-CA" dirty="0" smtClean="0"/>
              <a:t>Tout </a:t>
            </a:r>
            <a:r>
              <a:rPr lang="fr-CA" dirty="0"/>
              <a:t>ce qui risque de vous </a:t>
            </a:r>
            <a:r>
              <a:rPr lang="fr-CA" dirty="0" smtClean="0"/>
              <a:t>réveiller.</a:t>
            </a:r>
            <a:endParaRPr lang="en-US" dirty="0"/>
          </a:p>
        </p:txBody>
      </p:sp>
      <p:pic>
        <p:nvPicPr>
          <p:cNvPr id="43012"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18250" y="1257300"/>
            <a:ext cx="2601913"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46788" y="4191000"/>
            <a:ext cx="287337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fr-CA" sz="4000" dirty="0" smtClean="0"/>
              <a:t>Quantité </a:t>
            </a:r>
            <a:r>
              <a:rPr lang="fr-CA" sz="4000" dirty="0"/>
              <a:t>de sommeil</a:t>
            </a:r>
            <a:endParaRPr lang="en-US" sz="4000" dirty="0"/>
          </a:p>
        </p:txBody>
      </p:sp>
      <p:sp>
        <p:nvSpPr>
          <p:cNvPr id="46083" name="Content Placeholder 2"/>
          <p:cNvSpPr>
            <a:spLocks noGrp="1"/>
          </p:cNvSpPr>
          <p:nvPr>
            <p:ph idx="1"/>
          </p:nvPr>
        </p:nvSpPr>
        <p:spPr>
          <a:xfrm>
            <a:off x="457200" y="1600200"/>
            <a:ext cx="5562600" cy="4525963"/>
          </a:xfrm>
        </p:spPr>
        <p:txBody>
          <a:bodyPr/>
          <a:lstStyle/>
          <a:p>
            <a:pPr lvl="0"/>
            <a:r>
              <a:rPr lang="fr-CA" dirty="0"/>
              <a:t>La dernière période </a:t>
            </a:r>
            <a:r>
              <a:rPr lang="fr-CA" dirty="0" smtClean="0"/>
              <a:t>principale de </a:t>
            </a:r>
            <a:r>
              <a:rPr lang="fr-CA" dirty="0"/>
              <a:t>sommeil </a:t>
            </a:r>
            <a:r>
              <a:rPr lang="fr-CA" dirty="0" smtClean="0"/>
              <a:t>(</a:t>
            </a:r>
            <a:r>
              <a:rPr lang="fr-CA" dirty="0"/>
              <a:t>par exemple la nuit dernière</a:t>
            </a:r>
            <a:r>
              <a:rPr lang="fr-CA" dirty="0" smtClean="0"/>
              <a:t>)</a:t>
            </a:r>
            <a:endParaRPr lang="en-US" dirty="0"/>
          </a:p>
          <a:p>
            <a:pPr lvl="0"/>
            <a:r>
              <a:rPr lang="fr-CA" dirty="0"/>
              <a:t>Les périodes de sommeil antérieures (par exemple les nuits précédentes et même la fin de semaine précédente</a:t>
            </a:r>
            <a:r>
              <a:rPr lang="fr-CA" dirty="0" smtClean="0"/>
              <a:t>)</a:t>
            </a:r>
            <a:endParaRPr lang="en-US" dirty="0"/>
          </a:p>
          <a:p>
            <a:r>
              <a:rPr lang="fr-CA" dirty="0"/>
              <a:t>Les </a:t>
            </a:r>
            <a:r>
              <a:rPr lang="fr-CA" dirty="0" smtClean="0"/>
              <a:t>siestes</a:t>
            </a:r>
            <a:endParaRPr lang="en-US" dirty="0" smtClean="0"/>
          </a:p>
        </p:txBody>
      </p:sp>
      <p:pic>
        <p:nvPicPr>
          <p:cNvPr id="4608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fr-CA" dirty="0" smtClean="0"/>
              <a:t>Formation de la famille : objectifs </a:t>
            </a:r>
            <a:r>
              <a:rPr lang="fr-CA" dirty="0"/>
              <a:t>d’apprentissage</a:t>
            </a:r>
            <a:endParaRPr lang="en-US" dirty="0"/>
          </a:p>
        </p:txBody>
      </p:sp>
      <p:sp>
        <p:nvSpPr>
          <p:cNvPr id="3" name="Content Placeholder 2"/>
          <p:cNvSpPr>
            <a:spLocks noGrp="1"/>
          </p:cNvSpPr>
          <p:nvPr>
            <p:ph idx="1"/>
          </p:nvPr>
        </p:nvSpPr>
        <p:spPr>
          <a:xfrm>
            <a:off x="457200" y="1771650"/>
            <a:ext cx="5943600" cy="4525963"/>
          </a:xfrm>
        </p:spPr>
        <p:txBody>
          <a:bodyPr rtlCol="0">
            <a:normAutofit fontScale="70000" lnSpcReduction="20000"/>
          </a:bodyPr>
          <a:lstStyle/>
          <a:p>
            <a:pPr marL="0" indent="0" fontAlgn="auto">
              <a:spcAft>
                <a:spcPts val="0"/>
              </a:spcAft>
              <a:buFont typeface="Arial" pitchFamily="34" charset="0"/>
              <a:buNone/>
              <a:defRPr/>
            </a:pPr>
            <a:r>
              <a:rPr lang="fr-CA" b="1" i="1" dirty="0"/>
              <a:t>Quels sont vos objectifs pour cette </a:t>
            </a:r>
            <a:r>
              <a:rPr lang="fr-CA" b="1" i="1" dirty="0" smtClean="0"/>
              <a:t>formation</a:t>
            </a:r>
            <a:r>
              <a:rPr lang="en-US" b="1" i="1" dirty="0" smtClean="0"/>
              <a:t>?</a:t>
            </a:r>
          </a:p>
          <a:p>
            <a:pPr lvl="0"/>
            <a:r>
              <a:rPr lang="fr-CA" sz="3400" dirty="0"/>
              <a:t>Comprendre la fatigue au volant, la vigilance, le sommeil et le bien-être du conducteur.</a:t>
            </a:r>
            <a:endParaRPr lang="en-US" sz="3400" dirty="0"/>
          </a:p>
          <a:p>
            <a:pPr lvl="0"/>
            <a:r>
              <a:rPr lang="fr-CA" sz="3400" dirty="0"/>
              <a:t>Utiliser cette connaissance afin de mieux soutenir le conducteur dans son besoin d’avoir un sommeil réparateur et de vivre dans un climat de bien-être à la maison.</a:t>
            </a:r>
            <a:endParaRPr lang="en-US" sz="3400" dirty="0"/>
          </a:p>
          <a:p>
            <a:pPr fontAlgn="auto">
              <a:spcAft>
                <a:spcPts val="0"/>
              </a:spcAft>
              <a:buFont typeface="Arial" pitchFamily="34" charset="0"/>
              <a:buChar char="•"/>
              <a:defRPr/>
            </a:pPr>
            <a:r>
              <a:rPr lang="fr-CA" sz="3400" dirty="0"/>
              <a:t>Considérer le sommeil et le bien-être comme des facteurs majeurs de la performance, de la sécurité et du bonheur </a:t>
            </a:r>
            <a:r>
              <a:rPr lang="fr-CA" sz="3400" i="1" dirty="0"/>
              <a:t>non seulement du conducteur, mais aussi de toute sa famille.</a:t>
            </a:r>
            <a:endParaRPr lang="en-US" sz="3400" i="1" dirty="0">
              <a:solidFill>
                <a:srgbClr val="002060"/>
              </a:solidFill>
            </a:endParaRP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lnSpc>
                <a:spcPts val="4575"/>
              </a:lnSpc>
            </a:pPr>
            <a:r>
              <a:rPr lang="fr-CA" sz="4000" dirty="0"/>
              <a:t>Effets graduels de différentes quantités de sommeil sur la performance</a:t>
            </a:r>
            <a:endParaRPr lang="en-US" sz="4000"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1600201"/>
            <a:ext cx="7020437" cy="4724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fr-CA" dirty="0"/>
              <a:t>Siestes</a:t>
            </a:r>
            <a:endParaRPr lang="en-US" dirty="0"/>
          </a:p>
        </p:txBody>
      </p:sp>
      <p:sp>
        <p:nvSpPr>
          <p:cNvPr id="48131" name="Content Placeholder 2"/>
          <p:cNvSpPr>
            <a:spLocks noGrp="1"/>
          </p:cNvSpPr>
          <p:nvPr>
            <p:ph idx="1"/>
          </p:nvPr>
        </p:nvSpPr>
        <p:spPr>
          <a:xfrm>
            <a:off x="457200" y="1600200"/>
            <a:ext cx="5638800" cy="4525963"/>
          </a:xfrm>
        </p:spPr>
        <p:txBody>
          <a:bodyPr>
            <a:normAutofit lnSpcReduction="10000"/>
          </a:bodyPr>
          <a:lstStyle/>
          <a:p>
            <a:pPr lvl="0"/>
            <a:r>
              <a:rPr lang="fr-CA" sz="2300" dirty="0"/>
              <a:t>Les siestes ont un effet puissant sur la vigilance!</a:t>
            </a:r>
            <a:endParaRPr lang="en-US" sz="2300" dirty="0"/>
          </a:p>
          <a:p>
            <a:pPr lvl="0"/>
            <a:r>
              <a:rPr lang="fr-CA" sz="2300" dirty="0"/>
              <a:t>Même une courte sieste de 20 minutes peut grandement améliorer la vigilance et la performance pendant les heures subséquentes.</a:t>
            </a:r>
            <a:endParaRPr lang="en-US" sz="2300" dirty="0"/>
          </a:p>
          <a:p>
            <a:pPr lvl="0"/>
            <a:r>
              <a:rPr lang="fr-CA" sz="2300" dirty="0"/>
              <a:t>Étude de la NASA sur les pilotes de ligne : les siestes prévues ont réduit l’assoupissement subséquent de 50 % et les erreurs de 34 %. </a:t>
            </a:r>
            <a:endParaRPr lang="en-US" sz="2300" dirty="0"/>
          </a:p>
          <a:p>
            <a:r>
              <a:rPr lang="fr-CA" sz="2300" dirty="0"/>
              <a:t>Une mise en garde : une longue sieste (plus d’une heure) risque de vous garder éveillé la nuit suivante.</a:t>
            </a:r>
            <a:r>
              <a:rPr lang="en-US" sz="2300" dirty="0" smtClean="0"/>
              <a:t> </a:t>
            </a:r>
          </a:p>
        </p:txBody>
      </p:sp>
      <p:pic>
        <p:nvPicPr>
          <p:cNvPr id="4813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400800" y="2438400"/>
            <a:ext cx="2286000"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46074" y="1574800"/>
            <a:ext cx="2690812"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Title 1"/>
          <p:cNvSpPr>
            <a:spLocks noGrp="1"/>
          </p:cNvSpPr>
          <p:nvPr>
            <p:ph type="title"/>
          </p:nvPr>
        </p:nvSpPr>
        <p:spPr/>
        <p:txBody>
          <a:bodyPr/>
          <a:lstStyle/>
          <a:p>
            <a:r>
              <a:rPr lang="fr-CA" dirty="0"/>
              <a:t>Période du jour</a:t>
            </a:r>
            <a:endParaRPr lang="en-US" dirty="0"/>
          </a:p>
        </p:txBody>
      </p:sp>
      <p:sp>
        <p:nvSpPr>
          <p:cNvPr id="3" name="Content Placeholder 2"/>
          <p:cNvSpPr>
            <a:spLocks noGrp="1"/>
          </p:cNvSpPr>
          <p:nvPr>
            <p:ph idx="1"/>
          </p:nvPr>
        </p:nvSpPr>
        <p:spPr>
          <a:ln>
            <a:miter lim="800000"/>
            <a:headEnd/>
            <a:tailEnd/>
          </a:ln>
          <a:extLst/>
        </p:spPr>
        <p:txBody>
          <a:bodyPr rtlCol="0">
            <a:normAutofit fontScale="85000" lnSpcReduction="10000"/>
          </a:bodyPr>
          <a:lstStyle/>
          <a:p>
            <a:pPr marL="0" indent="0">
              <a:buNone/>
            </a:pPr>
            <a:r>
              <a:rPr lang="fr-CA" u="sng" dirty="0"/>
              <a:t>Les rythmes circadiens :</a:t>
            </a:r>
            <a:endParaRPr lang="en-US" dirty="0"/>
          </a:p>
          <a:p>
            <a:pPr lvl="0"/>
            <a:r>
              <a:rPr lang="fr-CA" dirty="0"/>
              <a:t>Ils sont physiologiques :</a:t>
            </a:r>
            <a:endParaRPr lang="en-US" sz="2800" dirty="0"/>
          </a:p>
          <a:p>
            <a:pPr lvl="1"/>
            <a:r>
              <a:rPr lang="fr-CA" dirty="0"/>
              <a:t>Fluctuation de la température du </a:t>
            </a:r>
            <a:r>
              <a:rPr lang="fr-CA" dirty="0" smtClean="0"/>
              <a:t>corps.</a:t>
            </a:r>
            <a:endParaRPr lang="en-US" sz="2400" dirty="0"/>
          </a:p>
          <a:p>
            <a:pPr lvl="1"/>
            <a:r>
              <a:rPr lang="fr-CA" dirty="0"/>
              <a:t>Fluctuation des sécrétions </a:t>
            </a:r>
            <a:r>
              <a:rPr lang="fr-CA" dirty="0" smtClean="0"/>
              <a:t>hormonales.</a:t>
            </a:r>
            <a:endParaRPr lang="en-US" sz="2400" dirty="0"/>
          </a:p>
          <a:p>
            <a:pPr lvl="0"/>
            <a:r>
              <a:rPr lang="fr-CA" dirty="0"/>
              <a:t>Ils sont contrôlés par le cerveau.</a:t>
            </a:r>
            <a:endParaRPr lang="en-US" sz="2800" dirty="0"/>
          </a:p>
          <a:p>
            <a:pPr lvl="0"/>
            <a:r>
              <a:rPr lang="fr-CA" dirty="0"/>
              <a:t>Ils se manifestent aussi chez presque tous </a:t>
            </a:r>
            <a:endParaRPr lang="fr-CA" dirty="0" smtClean="0"/>
          </a:p>
          <a:p>
            <a:pPr marL="0" lvl="0" indent="0">
              <a:buNone/>
            </a:pPr>
            <a:r>
              <a:rPr lang="fr-CA" dirty="0" smtClean="0"/>
              <a:t>    les animaux</a:t>
            </a:r>
            <a:r>
              <a:rPr lang="fr-CA" dirty="0"/>
              <a:t>.</a:t>
            </a:r>
            <a:endParaRPr lang="en-US" sz="2800" dirty="0"/>
          </a:p>
          <a:p>
            <a:pPr lvl="0"/>
            <a:r>
              <a:rPr lang="fr-CA" dirty="0"/>
              <a:t>Ils résistent aux changements (ex. : changement de </a:t>
            </a:r>
            <a:r>
              <a:rPr lang="fr-CA" dirty="0" smtClean="0"/>
              <a:t> quart </a:t>
            </a:r>
            <a:r>
              <a:rPr lang="fr-CA" dirty="0"/>
              <a:t>de travail).</a:t>
            </a:r>
            <a:endParaRPr lang="en-US" sz="2800" dirty="0"/>
          </a:p>
          <a:p>
            <a:r>
              <a:rPr lang="fr-CA" dirty="0"/>
              <a:t>Ils sont affectés par la lumière du jour et la noirceur.</a:t>
            </a:r>
            <a:endParaRPr lang="en-US" sz="6000" dirty="0"/>
          </a:p>
        </p:txBody>
      </p:sp>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lnSpc>
                <a:spcPts val="4575"/>
              </a:lnSpc>
            </a:pPr>
            <a:r>
              <a:rPr lang="fr-CA" sz="5400" dirty="0" smtClean="0"/>
              <a:t>Rythme </a:t>
            </a:r>
            <a:r>
              <a:rPr lang="fr-CA" sz="5400" dirty="0"/>
              <a:t>circadien quotidien</a:t>
            </a:r>
            <a:endParaRPr lang="en-US" dirty="0" smtClean="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1676400"/>
            <a:ext cx="6885719" cy="430053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fr-CA" dirty="0"/>
              <a:t>Effets des rythmes circadiens sur nos vies et notre travail</a:t>
            </a:r>
            <a:endParaRPr lang="en-US" dirty="0"/>
          </a:p>
        </p:txBody>
      </p:sp>
      <p:sp>
        <p:nvSpPr>
          <p:cNvPr id="4" name="Content Placeholder 3"/>
          <p:cNvSpPr>
            <a:spLocks noGrp="1"/>
          </p:cNvSpPr>
          <p:nvPr>
            <p:ph idx="1"/>
          </p:nvPr>
        </p:nvSpPr>
        <p:spPr>
          <a:xfrm>
            <a:off x="304800" y="1600200"/>
            <a:ext cx="6629400" cy="4800600"/>
          </a:xfrm>
          <a:ln>
            <a:miter lim="800000"/>
            <a:headEnd/>
            <a:tailEnd/>
          </a:ln>
          <a:extLst/>
        </p:spPr>
        <p:txBody>
          <a:bodyPr rtlCol="0">
            <a:normAutofit fontScale="70000" lnSpcReduction="20000"/>
          </a:bodyPr>
          <a:lstStyle/>
          <a:p>
            <a:pPr lvl="0"/>
            <a:r>
              <a:rPr lang="fr-CA" dirty="0"/>
              <a:t>Les périodes de performance de pointe se situent :</a:t>
            </a:r>
            <a:endParaRPr lang="en-US" sz="2800" dirty="0"/>
          </a:p>
          <a:p>
            <a:pPr lvl="1"/>
            <a:r>
              <a:rPr lang="fr-CA" dirty="0"/>
              <a:t>le matin après 7 ou 8 </a:t>
            </a:r>
            <a:r>
              <a:rPr lang="fr-CA" dirty="0" smtClean="0"/>
              <a:t>h.</a:t>
            </a:r>
            <a:endParaRPr lang="en-US" sz="2400" dirty="0"/>
          </a:p>
          <a:p>
            <a:pPr lvl="1"/>
            <a:r>
              <a:rPr lang="fr-CA" dirty="0"/>
              <a:t>le soir après le </a:t>
            </a:r>
            <a:r>
              <a:rPr lang="fr-CA" dirty="0" smtClean="0"/>
              <a:t>souper.</a:t>
            </a:r>
            <a:endParaRPr lang="en-US" sz="2400" dirty="0"/>
          </a:p>
          <a:p>
            <a:pPr lvl="0"/>
            <a:r>
              <a:rPr lang="fr-CA" dirty="0"/>
              <a:t>Les creux circadiens comprennent :</a:t>
            </a:r>
            <a:endParaRPr lang="en-US" sz="2800" dirty="0"/>
          </a:p>
          <a:p>
            <a:pPr lvl="1"/>
            <a:r>
              <a:rPr lang="fr-CA" dirty="0"/>
              <a:t>une baisse importante de la vigilance, un creux important tôt le matin avant le lever du </a:t>
            </a:r>
            <a:r>
              <a:rPr lang="fr-CA" dirty="0" smtClean="0"/>
              <a:t>soleil.</a:t>
            </a:r>
            <a:endParaRPr lang="en-US" sz="2400" dirty="0"/>
          </a:p>
          <a:p>
            <a:pPr lvl="1"/>
            <a:r>
              <a:rPr lang="fr-CA" dirty="0"/>
              <a:t>une baisse moins prononcée au début de l’après-midi jusque vers 15 </a:t>
            </a:r>
            <a:r>
              <a:rPr lang="fr-CA" dirty="0" smtClean="0"/>
              <a:t>h. </a:t>
            </a:r>
            <a:endParaRPr lang="en-US" sz="2400" dirty="0"/>
          </a:p>
          <a:p>
            <a:pPr lvl="0"/>
            <a:r>
              <a:rPr lang="fr-CA" dirty="0"/>
              <a:t>Les perturbations circadiennes sont difficiles à vivre (comme un changement de quart de travail). </a:t>
            </a:r>
            <a:endParaRPr lang="en-US" sz="2800" dirty="0"/>
          </a:p>
          <a:p>
            <a:r>
              <a:rPr lang="fr-CA" dirty="0"/>
              <a:t>Dormir le jour est difficile, parce que la lumière du jour indique à notre horloge interne (aux rythmes circadiens) que c’est le temps de rester éveillé. Nous ne sommes pas programmés pour dormir le jour et demeurer éveillés la nuit!</a:t>
            </a:r>
            <a:endParaRPr lang="en-US" dirty="0"/>
          </a:p>
        </p:txBody>
      </p:sp>
      <p:pic>
        <p:nvPicPr>
          <p:cNvPr id="5120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553200" y="1600200"/>
            <a:ext cx="2362200" cy="1855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fr-CA" dirty="0" smtClean="0"/>
              <a:t>Période </a:t>
            </a:r>
            <a:r>
              <a:rPr lang="fr-CA" dirty="0"/>
              <a:t>d’éveil</a:t>
            </a:r>
            <a:endParaRPr lang="en-US" dirty="0"/>
          </a:p>
        </p:txBody>
      </p:sp>
      <p:sp>
        <p:nvSpPr>
          <p:cNvPr id="3" name="Content Placeholder 2"/>
          <p:cNvSpPr>
            <a:spLocks noGrp="1"/>
          </p:cNvSpPr>
          <p:nvPr>
            <p:ph idx="1"/>
          </p:nvPr>
        </p:nvSpPr>
        <p:spPr>
          <a:xfrm>
            <a:off x="228600" y="1600200"/>
            <a:ext cx="6400800" cy="4648200"/>
          </a:xfrm>
        </p:spPr>
        <p:txBody>
          <a:bodyPr rtlCol="0">
            <a:normAutofit fontScale="92500" lnSpcReduction="10000"/>
          </a:bodyPr>
          <a:lstStyle/>
          <a:p>
            <a:pPr lvl="0"/>
            <a:r>
              <a:rPr lang="fr-CA" dirty="0"/>
              <a:t>Après 16 heures d’éveil </a:t>
            </a:r>
            <a:r>
              <a:rPr lang="fr-CA" dirty="0">
                <a:sym typeface="Wingdings"/>
              </a:rPr>
              <a:t></a:t>
            </a:r>
            <a:r>
              <a:rPr lang="fr-CA" dirty="0"/>
              <a:t> nous devrions avoir </a:t>
            </a:r>
            <a:r>
              <a:rPr lang="fr-CA" dirty="0" smtClean="0"/>
              <a:t>sommeil.</a:t>
            </a:r>
            <a:endParaRPr lang="en-US" sz="2800" dirty="0"/>
          </a:p>
          <a:p>
            <a:pPr lvl="0"/>
            <a:r>
              <a:rPr lang="fr-CA" dirty="0"/>
              <a:t>Une étude en laboratoire a comparé les effets sur la vigilance de longues périodes d’éveil à ceux de la consommation d’alcool (taux d’alcoolémie) :</a:t>
            </a:r>
            <a:endParaRPr lang="en-US" sz="2800" dirty="0"/>
          </a:p>
          <a:p>
            <a:pPr lvl="1"/>
            <a:r>
              <a:rPr lang="fr-CA" dirty="0"/>
              <a:t>Entre 17 et 19 heures d’éveil </a:t>
            </a:r>
            <a:r>
              <a:rPr lang="fr-CA" dirty="0" smtClean="0"/>
              <a:t>≈ alcoolémie de 0,05 mg/100 ml. </a:t>
            </a:r>
            <a:endParaRPr lang="en-US" sz="2400" dirty="0"/>
          </a:p>
          <a:p>
            <a:pPr lvl="1"/>
            <a:r>
              <a:rPr lang="fr-CA" dirty="0" smtClean="0"/>
              <a:t>Après </a:t>
            </a:r>
            <a:r>
              <a:rPr lang="fr-CA" dirty="0"/>
              <a:t>24 heures d’éveil ≈ alcoolémie de 0,1 mg/100 </a:t>
            </a:r>
            <a:r>
              <a:rPr lang="fr-CA" dirty="0" smtClean="0"/>
              <a:t>ml.</a:t>
            </a:r>
            <a:endParaRPr lang="en-US" dirty="0" smtClean="0">
              <a:latin typeface="+mj-lt"/>
            </a:endParaRPr>
          </a:p>
        </p:txBody>
      </p:sp>
      <p:sp>
        <p:nvSpPr>
          <p:cNvPr id="5" name="TextBox 4"/>
          <p:cNvSpPr txBox="1"/>
          <p:nvPr/>
        </p:nvSpPr>
        <p:spPr>
          <a:xfrm>
            <a:off x="6553200" y="2057400"/>
            <a:ext cx="2286000" cy="1200329"/>
          </a:xfrm>
          <a:prstGeom prst="rect">
            <a:avLst/>
          </a:prstGeom>
          <a:noFill/>
        </p:spPr>
        <p:txBody>
          <a:bodyPr wrap="square" rtlCol="0">
            <a:spAutoFit/>
          </a:bodyPr>
          <a:lstStyle/>
          <a:p>
            <a:pPr algn="ctr"/>
            <a:r>
              <a:rPr lang="en-US" sz="3600" dirty="0" smtClean="0">
                <a:solidFill>
                  <a:srgbClr val="C00000"/>
                </a:solidFill>
                <a:latin typeface="Impact" pitchFamily="34" charset="0"/>
              </a:rPr>
              <a:t>16 HEURES</a:t>
            </a:r>
          </a:p>
          <a:p>
            <a:pPr algn="ctr"/>
            <a:r>
              <a:rPr lang="en-US" sz="3600" dirty="0" smtClean="0">
                <a:solidFill>
                  <a:srgbClr val="C00000"/>
                </a:solidFill>
                <a:latin typeface="Impact" pitchFamily="34" charset="0"/>
              </a:rPr>
              <a:t>D’</a:t>
            </a:r>
            <a:r>
              <a:rPr lang="en-US" sz="3600" dirty="0" smtClean="0">
                <a:solidFill>
                  <a:srgbClr val="C00000"/>
                </a:solidFill>
                <a:latin typeface="Impact"/>
                <a:ea typeface="Calibri"/>
                <a:cs typeface="Times New Roman"/>
              </a:rPr>
              <a:t>É</a:t>
            </a:r>
            <a:r>
              <a:rPr lang="en-US" sz="3600" dirty="0" smtClean="0">
                <a:solidFill>
                  <a:srgbClr val="C00000"/>
                </a:solidFill>
                <a:latin typeface="Impact" pitchFamily="34" charset="0"/>
              </a:rPr>
              <a:t>VEIL</a:t>
            </a:r>
            <a:endParaRPr lang="en-US" sz="3600" dirty="0">
              <a:solidFill>
                <a:srgbClr val="C00000"/>
              </a:solidFill>
              <a:latin typeface="Impact" pitchFamily="34" charset="0"/>
            </a:endParaRPr>
          </a:p>
        </p:txBody>
      </p:sp>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Facteurs liés à la tâche et à l’environnement</a:t>
            </a:r>
            <a:endParaRPr lang="en-US" sz="4800" dirty="0"/>
          </a:p>
        </p:txBody>
      </p:sp>
      <p:sp>
        <p:nvSpPr>
          <p:cNvPr id="53251" name="Content Placeholder 2"/>
          <p:cNvSpPr>
            <a:spLocks noGrp="1"/>
          </p:cNvSpPr>
          <p:nvPr>
            <p:ph idx="1"/>
          </p:nvPr>
        </p:nvSpPr>
        <p:spPr/>
        <p:txBody>
          <a:bodyPr/>
          <a:lstStyle/>
          <a:p>
            <a:pPr lvl="0"/>
            <a:r>
              <a:rPr lang="fr-CA" dirty="0"/>
              <a:t>Le temps passé à </a:t>
            </a:r>
            <a:r>
              <a:rPr lang="fr-CA" dirty="0" smtClean="0"/>
              <a:t>conduire</a:t>
            </a:r>
            <a:endParaRPr lang="en-US" sz="2800" dirty="0"/>
          </a:p>
          <a:p>
            <a:pPr lvl="0"/>
            <a:r>
              <a:rPr lang="fr-CA" dirty="0"/>
              <a:t>La circulation </a:t>
            </a:r>
            <a:r>
              <a:rPr lang="fr-CA" dirty="0" smtClean="0"/>
              <a:t>routière</a:t>
            </a:r>
            <a:endParaRPr lang="en-US" sz="2800" dirty="0"/>
          </a:p>
          <a:p>
            <a:pPr lvl="0"/>
            <a:r>
              <a:rPr lang="fr-CA" dirty="0"/>
              <a:t>Les routes </a:t>
            </a:r>
            <a:r>
              <a:rPr lang="fr-CA" dirty="0" smtClean="0"/>
              <a:t>monotones</a:t>
            </a:r>
            <a:endParaRPr lang="en-US" sz="2800" dirty="0"/>
          </a:p>
          <a:p>
            <a:pPr lvl="0"/>
            <a:r>
              <a:rPr lang="fr-CA" dirty="0"/>
              <a:t>Les conditions </a:t>
            </a:r>
            <a:r>
              <a:rPr lang="fr-CA" dirty="0" smtClean="0"/>
              <a:t>météorologiques</a:t>
            </a:r>
            <a:endParaRPr lang="en-US" sz="2800" dirty="0"/>
          </a:p>
          <a:p>
            <a:pPr lvl="0"/>
            <a:r>
              <a:rPr lang="fr-CA" dirty="0"/>
              <a:t>Les agresseurs environnementaux :</a:t>
            </a:r>
            <a:endParaRPr lang="en-US" sz="2800" dirty="0"/>
          </a:p>
          <a:p>
            <a:pPr lvl="1"/>
            <a:r>
              <a:rPr lang="fr-CA" dirty="0" smtClean="0"/>
              <a:t>Chaleur</a:t>
            </a:r>
            <a:endParaRPr lang="en-US" sz="2400" dirty="0"/>
          </a:p>
          <a:p>
            <a:pPr lvl="1"/>
            <a:r>
              <a:rPr lang="fr-CA" dirty="0" smtClean="0"/>
              <a:t>Bruit</a:t>
            </a:r>
            <a:r>
              <a:rPr lang="en-US" sz="2400" dirty="0" smtClean="0"/>
              <a:t> </a:t>
            </a:r>
          </a:p>
          <a:p>
            <a:pPr lvl="1"/>
            <a:r>
              <a:rPr lang="fr-CA" dirty="0" smtClean="0"/>
              <a:t>Vibrations</a:t>
            </a:r>
            <a:endParaRPr lang="en-US" dirty="0" smtClean="0"/>
          </a:p>
        </p:txBody>
      </p:sp>
      <p:pic>
        <p:nvPicPr>
          <p:cNvPr id="5325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324600" y="4495800"/>
            <a:ext cx="2626092"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76200" y="274638"/>
            <a:ext cx="8763000" cy="1143000"/>
          </a:xfrm>
        </p:spPr>
        <p:txBody>
          <a:bodyPr/>
          <a:lstStyle/>
          <a:p>
            <a:pPr eaLnBrk="1" hangingPunct="1">
              <a:lnSpc>
                <a:spcPts val="4575"/>
              </a:lnSpc>
            </a:pPr>
            <a:r>
              <a:rPr lang="fr-CA" sz="2000" dirty="0">
                <a:latin typeface="+mn-lt"/>
              </a:rPr>
              <a:t>Différences individuelles en </a:t>
            </a:r>
            <a:r>
              <a:rPr lang="fr-CA" sz="2000" dirty="0" smtClean="0">
                <a:latin typeface="+mn-lt"/>
              </a:rPr>
              <a:t>matière de sensibilité, </a:t>
            </a:r>
            <a:r>
              <a:rPr lang="fr-CA" sz="2000" dirty="0">
                <a:latin typeface="+mn-lt"/>
              </a:rPr>
              <a:t>de tolérance à la fatigue </a:t>
            </a:r>
            <a:br>
              <a:rPr lang="fr-CA" sz="2000" dirty="0">
                <a:latin typeface="+mn-lt"/>
              </a:rPr>
            </a:br>
            <a:r>
              <a:rPr lang="fr-CA" sz="2000" dirty="0">
                <a:latin typeface="+mn-lt"/>
              </a:rPr>
              <a:t>(Étude canado-américaine sur la vigilance et la fatigue des conducteurs, 1996)</a:t>
            </a:r>
            <a:endParaRPr lang="en-US" sz="2000" dirty="0" smtClean="0">
              <a:latin typeface="+mn-lt"/>
            </a:endParaRPr>
          </a:p>
        </p:txBody>
      </p:sp>
      <p:graphicFrame>
        <p:nvGraphicFramePr>
          <p:cNvPr id="7" name="Chart 3"/>
          <p:cNvGraphicFramePr/>
          <p:nvPr>
            <p:extLst>
              <p:ext uri="{D42A27DB-BD31-4B8C-83A1-F6EECF244321}">
                <p14:modId xmlns:p14="http://schemas.microsoft.com/office/powerpoint/2010/main" xmlns="" val="4209158328"/>
              </p:ext>
            </p:extLst>
          </p:nvPr>
        </p:nvGraphicFramePr>
        <p:xfrm>
          <a:off x="609600" y="12954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Pourquoi certains sont-ils plus sensibles à la fatigue?</a:t>
            </a:r>
            <a:endParaRPr lang="en-US" sz="4800" dirty="0"/>
          </a:p>
        </p:txBody>
      </p:sp>
      <p:sp>
        <p:nvSpPr>
          <p:cNvPr id="55299" name="Content Placeholder 2"/>
          <p:cNvSpPr>
            <a:spLocks noGrp="1"/>
          </p:cNvSpPr>
          <p:nvPr>
            <p:ph idx="1"/>
          </p:nvPr>
        </p:nvSpPr>
        <p:spPr>
          <a:xfrm>
            <a:off x="457200" y="1600200"/>
            <a:ext cx="5943600" cy="4525963"/>
          </a:xfrm>
        </p:spPr>
        <p:txBody>
          <a:bodyPr/>
          <a:lstStyle/>
          <a:p>
            <a:pPr lvl="0"/>
            <a:r>
              <a:rPr lang="fr-CA" dirty="0"/>
              <a:t>Les différences dans les comportements liés au </a:t>
            </a:r>
            <a:r>
              <a:rPr lang="fr-CA" dirty="0" smtClean="0"/>
              <a:t>sommeil</a:t>
            </a:r>
            <a:endParaRPr lang="en-US" dirty="0"/>
          </a:p>
          <a:p>
            <a:pPr lvl="0"/>
            <a:r>
              <a:rPr lang="fr-CA" dirty="0"/>
              <a:t>Les différences en matière de santé et de forme </a:t>
            </a:r>
            <a:r>
              <a:rPr lang="fr-CA" dirty="0" smtClean="0"/>
              <a:t>physique</a:t>
            </a:r>
            <a:endParaRPr lang="en-US" dirty="0"/>
          </a:p>
          <a:p>
            <a:pPr lvl="0"/>
            <a:r>
              <a:rPr lang="fr-CA" dirty="0"/>
              <a:t>Les </a:t>
            </a:r>
            <a:r>
              <a:rPr lang="fr-CA" dirty="0" smtClean="0"/>
              <a:t>médicaments</a:t>
            </a:r>
            <a:endParaRPr lang="en-US" dirty="0"/>
          </a:p>
          <a:p>
            <a:pPr lvl="0"/>
            <a:r>
              <a:rPr lang="fr-CA" dirty="0"/>
              <a:t>Les différences </a:t>
            </a:r>
            <a:r>
              <a:rPr lang="fr-CA" dirty="0" smtClean="0"/>
              <a:t>innées</a:t>
            </a:r>
            <a:endParaRPr lang="en-US" dirty="0"/>
          </a:p>
          <a:p>
            <a:r>
              <a:rPr lang="fr-CA" dirty="0"/>
              <a:t>Les troubles du </a:t>
            </a:r>
            <a:r>
              <a:rPr lang="fr-CA" dirty="0" smtClean="0"/>
              <a:t>sommeil</a:t>
            </a:r>
            <a:endParaRPr lang="en-US" dirty="0" smtClean="0"/>
          </a:p>
        </p:txBody>
      </p:sp>
      <p:pic>
        <p:nvPicPr>
          <p:cNvPr id="5530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48400" y="2209800"/>
            <a:ext cx="2579688" cy="386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fontScale="90000"/>
          </a:bodyPr>
          <a:lstStyle/>
          <a:p>
            <a:r>
              <a:rPr lang="fr-CA" dirty="0"/>
              <a:t>Qu’est-ce que l’apnée obstructive du sommeil (AOS)?</a:t>
            </a:r>
            <a:endParaRPr lang="en-US" dirty="0"/>
          </a:p>
        </p:txBody>
      </p:sp>
      <p:sp>
        <p:nvSpPr>
          <p:cNvPr id="9" name="Content Placeholder 8"/>
          <p:cNvSpPr>
            <a:spLocks noGrp="1"/>
          </p:cNvSpPr>
          <p:nvPr>
            <p:ph idx="1"/>
          </p:nvPr>
        </p:nvSpPr>
        <p:spPr>
          <a:xfrm>
            <a:off x="457200" y="1600200"/>
            <a:ext cx="5867400" cy="4525963"/>
          </a:xfrm>
        </p:spPr>
        <p:txBody>
          <a:bodyPr rtlCol="0">
            <a:normAutofit fontScale="77500" lnSpcReduction="20000"/>
          </a:bodyPr>
          <a:lstStyle/>
          <a:p>
            <a:pPr lvl="0"/>
            <a:r>
              <a:rPr lang="fr-CA" b="1" dirty="0"/>
              <a:t>Apnée</a:t>
            </a:r>
            <a:r>
              <a:rPr lang="fr-CA" dirty="0"/>
              <a:t> = arrêt de la respiration pendant plus de 10 </a:t>
            </a:r>
            <a:r>
              <a:rPr lang="fr-CA" dirty="0" smtClean="0"/>
              <a:t>secondes</a:t>
            </a:r>
            <a:endParaRPr lang="en-US" sz="2800" dirty="0"/>
          </a:p>
          <a:p>
            <a:pPr lvl="0"/>
            <a:r>
              <a:rPr lang="fr-CA" b="1" dirty="0"/>
              <a:t>AOS </a:t>
            </a:r>
            <a:r>
              <a:rPr lang="fr-CA" dirty="0"/>
              <a:t>= arrêt de la respiration à plusieurs reprises pendant le sommeil en raison de la fermeture des voies respiratoires </a:t>
            </a:r>
            <a:r>
              <a:rPr lang="fr-CA" dirty="0" smtClean="0"/>
              <a:t>supérieures</a:t>
            </a:r>
            <a:endParaRPr lang="en-US" sz="2800" dirty="0"/>
          </a:p>
          <a:p>
            <a:pPr lvl="0"/>
            <a:r>
              <a:rPr lang="fr-CA" dirty="0"/>
              <a:t>Taux d’apnées par heure :</a:t>
            </a:r>
            <a:endParaRPr lang="en-US" sz="2800" dirty="0"/>
          </a:p>
          <a:p>
            <a:pPr lvl="1"/>
            <a:r>
              <a:rPr lang="fr-CA" dirty="0"/>
              <a:t>&lt; 5 apnées = </a:t>
            </a:r>
            <a:r>
              <a:rPr lang="fr-CA" dirty="0" smtClean="0"/>
              <a:t>normal</a:t>
            </a:r>
            <a:endParaRPr lang="en-US" sz="2400" dirty="0"/>
          </a:p>
          <a:p>
            <a:pPr lvl="1"/>
            <a:r>
              <a:rPr lang="fr-CA" u="sng" dirty="0"/>
              <a:t>&gt;</a:t>
            </a:r>
            <a:r>
              <a:rPr lang="fr-CA" dirty="0"/>
              <a:t> 5 apnées = </a:t>
            </a:r>
            <a:r>
              <a:rPr lang="fr-CA" dirty="0" smtClean="0"/>
              <a:t>AOS</a:t>
            </a:r>
            <a:endParaRPr lang="en-US" sz="2400" dirty="0"/>
          </a:p>
          <a:p>
            <a:pPr lvl="0"/>
            <a:r>
              <a:rPr lang="fr-CA" dirty="0"/>
              <a:t>Gravité de l’AOS (légère, </a:t>
            </a:r>
            <a:r>
              <a:rPr lang="fr-CA" dirty="0" smtClean="0"/>
              <a:t>modérée, </a:t>
            </a:r>
            <a:r>
              <a:rPr lang="fr-CA" dirty="0"/>
              <a:t>grave) selon le </a:t>
            </a:r>
            <a:r>
              <a:rPr lang="fr-CA" dirty="0" smtClean="0"/>
              <a:t>taux</a:t>
            </a:r>
            <a:endParaRPr lang="en-US" sz="2800" dirty="0"/>
          </a:p>
          <a:p>
            <a:r>
              <a:rPr lang="fr-CA" dirty="0"/>
              <a:t>AOS grave = jusqu’à 100 apnées par heure! </a:t>
            </a:r>
            <a:endParaRPr lang="en-US" dirty="0"/>
          </a:p>
        </p:txBody>
      </p:sp>
      <p:pic>
        <p:nvPicPr>
          <p:cNvPr id="58372" name="Content Placeholder 5"/>
          <p:cNvPicPr>
            <a:picLocks noGrp="1" noChangeAspect="1"/>
          </p:cNvPicPr>
          <p:nvPr>
            <p:ph sz="half" idx="4294967295"/>
          </p:nvPr>
        </p:nvPicPr>
        <p:blipFill>
          <a:blip r:embed="rId3" cstate="email">
            <a:extLst>
              <a:ext uri="{28A0092B-C50C-407E-A947-70E740481C1C}">
                <a14:useLocalDpi xmlns:a14="http://schemas.microsoft.com/office/drawing/2010/main" xmlns=""/>
              </a:ext>
            </a:extLst>
          </a:blip>
          <a:srcRect/>
          <a:stretch>
            <a:fillRect/>
          </a:stretch>
        </p:blipFill>
        <p:spPr>
          <a:xfrm>
            <a:off x="6210300" y="1524000"/>
            <a:ext cx="2678113" cy="2286000"/>
          </a:xfrm>
        </p:spPr>
      </p:pic>
      <p:pic>
        <p:nvPicPr>
          <p:cNvPr id="58373" name="Picture 6"/>
          <p:cNvPicPr>
            <a:picLocks noChangeAspect="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Rectangle 7"/>
          <p:cNvSpPr>
            <a:spLocks noChangeArrowheads="1"/>
          </p:cNvSpPr>
          <p:nvPr/>
        </p:nvSpPr>
        <p:spPr bwMode="auto">
          <a:xfrm>
            <a:off x="6311900" y="6051550"/>
            <a:ext cx="283443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a:t>
            </a:r>
            <a:r>
              <a:rPr lang="en-US" sz="1100" dirty="0" err="1" smtClean="0">
                <a:latin typeface="+mj-lt"/>
              </a:rPr>
              <a:t>sMed</a:t>
            </a:r>
            <a:r>
              <a:rPr lang="en-US" sz="1100" dirty="0" smtClean="0">
                <a:latin typeface="+mj-lt"/>
              </a:rPr>
              <a:t>, © 2011</a:t>
            </a:r>
            <a:endParaRPr lang="en-US" sz="1100" dirty="0">
              <a:latin typeface="+mj-lt"/>
            </a:endParaRP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fr-CA" dirty="0"/>
              <a:t>Module 4 : Présentation</a:t>
            </a:r>
            <a:endParaRPr lang="en-US" dirty="0" smtClean="0"/>
          </a:p>
        </p:txBody>
      </p:sp>
      <p:sp>
        <p:nvSpPr>
          <p:cNvPr id="11267" name="Content Placeholder 6"/>
          <p:cNvSpPr>
            <a:spLocks noGrp="1"/>
          </p:cNvSpPr>
          <p:nvPr>
            <p:ph idx="1"/>
          </p:nvPr>
        </p:nvSpPr>
        <p:spPr>
          <a:xfrm>
            <a:off x="407988" y="1447800"/>
            <a:ext cx="8229600" cy="4525963"/>
          </a:xfrm>
        </p:spPr>
        <p:txBody>
          <a:bodyPr/>
          <a:lstStyle/>
          <a:p>
            <a:pPr marL="514350" indent="-514350">
              <a:spcBef>
                <a:spcPct val="0"/>
              </a:spcBef>
              <a:buFont typeface="Arial" charset="0"/>
              <a:buNone/>
            </a:pPr>
            <a:r>
              <a:rPr lang="en-US" sz="2000" dirty="0" smtClean="0"/>
              <a:t>Introduction</a:t>
            </a:r>
          </a:p>
          <a:p>
            <a:pPr marL="0" indent="0">
              <a:buNone/>
            </a:pPr>
            <a:r>
              <a:rPr lang="fr-CA" sz="2000" dirty="0"/>
              <a:t>Notions de base sur la fatigue :</a:t>
            </a:r>
            <a:endParaRPr lang="en-US" sz="2000" dirty="0"/>
          </a:p>
          <a:p>
            <a:pPr lvl="0"/>
            <a:r>
              <a:rPr lang="fr-CA" sz="1800" dirty="0"/>
              <a:t>La vigilance, le sommeil, le bien-être et la performance</a:t>
            </a:r>
            <a:endParaRPr lang="en-US" sz="1800" dirty="0"/>
          </a:p>
          <a:p>
            <a:pPr lvl="0"/>
            <a:r>
              <a:rPr lang="fr-CA" sz="1800" dirty="0"/>
              <a:t>Les caractéristiques de la fatigue</a:t>
            </a:r>
            <a:endParaRPr lang="en-US" sz="1800" dirty="0"/>
          </a:p>
          <a:p>
            <a:pPr lvl="0"/>
            <a:r>
              <a:rPr lang="fr-CA" sz="1800" dirty="0"/>
              <a:t>Les accidents dus à la fatigue</a:t>
            </a:r>
            <a:endParaRPr lang="en-US" sz="1800" dirty="0"/>
          </a:p>
          <a:p>
            <a:pPr marL="0" indent="0">
              <a:buNone/>
            </a:pPr>
            <a:r>
              <a:rPr lang="fr-CA" sz="2000" dirty="0" smtClean="0"/>
              <a:t>Physiologie </a:t>
            </a:r>
            <a:r>
              <a:rPr lang="fr-CA" sz="2000" dirty="0"/>
              <a:t>du sommeil et de la vigilance :</a:t>
            </a:r>
            <a:endParaRPr lang="en-US" sz="2000" dirty="0"/>
          </a:p>
          <a:p>
            <a:pPr lvl="0"/>
            <a:r>
              <a:rPr lang="fr-CA" sz="1800" dirty="0"/>
              <a:t>La définition du sommeil</a:t>
            </a:r>
            <a:endParaRPr lang="en-US" sz="1800" dirty="0"/>
          </a:p>
          <a:p>
            <a:pPr lvl="0"/>
            <a:r>
              <a:rPr lang="fr-CA" sz="1800" dirty="0"/>
              <a:t>Les facteurs ayant une influence sur la </a:t>
            </a:r>
            <a:r>
              <a:rPr lang="fr-CA" sz="1800" dirty="0" smtClean="0"/>
              <a:t>vigilance                                                             </a:t>
            </a:r>
            <a:r>
              <a:rPr lang="fr-CA" sz="1800" dirty="0"/>
              <a:t>et la fatigue</a:t>
            </a:r>
            <a:endParaRPr lang="en-US" sz="1800" dirty="0"/>
          </a:p>
          <a:p>
            <a:pPr lvl="0"/>
            <a:r>
              <a:rPr lang="fr-CA" sz="1800" dirty="0"/>
              <a:t>Les troubles du sommeil</a:t>
            </a:r>
            <a:endParaRPr lang="en-US" sz="1800" dirty="0"/>
          </a:p>
          <a:p>
            <a:pPr marL="0" indent="0">
              <a:buNone/>
            </a:pPr>
            <a:r>
              <a:rPr lang="fr-CA" sz="2000" dirty="0"/>
              <a:t>Santé et vigilance : </a:t>
            </a:r>
            <a:endParaRPr lang="en-US" sz="2000" dirty="0"/>
          </a:p>
          <a:p>
            <a:pPr lvl="0"/>
            <a:r>
              <a:rPr lang="fr-CA" sz="1800" dirty="0"/>
              <a:t>La santé et le bien-être</a:t>
            </a:r>
            <a:endParaRPr lang="en-US" sz="1800" dirty="0"/>
          </a:p>
          <a:p>
            <a:pPr lvl="0"/>
            <a:r>
              <a:rPr lang="fr-CA" sz="1800" dirty="0"/>
              <a:t>Les drogues et les médicaments</a:t>
            </a:r>
            <a:endParaRPr lang="en-US" sz="1800" dirty="0"/>
          </a:p>
          <a:p>
            <a:pPr lvl="0"/>
            <a:r>
              <a:rPr lang="fr-CA" sz="1800" dirty="0"/>
              <a:t>L’amélioration du sommeil et de la vigilance</a:t>
            </a:r>
            <a:endParaRPr lang="en-US" sz="1800" dirty="0"/>
          </a:p>
          <a:p>
            <a:pPr marL="514350" indent="-514350">
              <a:spcBef>
                <a:spcPct val="0"/>
              </a:spcBef>
              <a:buFont typeface="Arial" charset="0"/>
              <a:buNone/>
            </a:pPr>
            <a:r>
              <a:rPr lang="en-US" sz="2000" dirty="0" smtClean="0"/>
              <a:t>Conclusion</a:t>
            </a:r>
          </a:p>
        </p:txBody>
      </p:sp>
      <p:pic>
        <p:nvPicPr>
          <p:cNvPr id="1126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lnSpc>
                <a:spcPts val="4575"/>
              </a:lnSpc>
            </a:pPr>
            <a:r>
              <a:rPr lang="fr-CA" sz="4000" dirty="0"/>
              <a:t>Perturbation de la respiration avec l’AOS</a:t>
            </a:r>
            <a:endParaRPr lang="en-US" sz="4000" dirty="0" smtClean="0"/>
          </a:p>
        </p:txBody>
      </p:sp>
      <p:sp>
        <p:nvSpPr>
          <p:cNvPr id="59396" name="Rectangle 7"/>
          <p:cNvSpPr>
            <a:spLocks noChangeArrowheads="1"/>
          </p:cNvSpPr>
          <p:nvPr/>
        </p:nvSpPr>
        <p:spPr bwMode="auto">
          <a:xfrm>
            <a:off x="3505200" y="6096000"/>
            <a:ext cx="280557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ResMed</a:t>
            </a:r>
            <a:r>
              <a:rPr lang="en-US" sz="1100" dirty="0" smtClean="0">
                <a:latin typeface="Calibri" pitchFamily="34" charset="0"/>
              </a:rPr>
              <a:t>, © 2011</a:t>
            </a:r>
            <a:endParaRPr lang="en-US" sz="1100" dirty="0">
              <a:latin typeface="Calibri" pitchFamily="34" charset="0"/>
            </a:endParaRPr>
          </a:p>
        </p:txBody>
      </p:sp>
      <p:pic>
        <p:nvPicPr>
          <p:cNvPr id="6" name="segment1.wmv">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555750" y="1600200"/>
            <a:ext cx="6034088" cy="4525963"/>
          </a:xfrm>
        </p:spPr>
      </p:pic>
    </p:spTree>
    <p:extLst>
      <p:ext uri="{BB962C8B-B14F-4D97-AF65-F5344CB8AC3E}">
        <p14:creationId xmlns:p14="http://schemas.microsoft.com/office/powerpoint/2010/main" xmlns="" val="31182861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fr-CA" sz="4000" dirty="0"/>
              <a:t>Apnées et réveils répétés pendant un épisode d’AOS</a:t>
            </a:r>
            <a:endParaRPr lang="en-US" sz="4000" dirty="0" smtClean="0"/>
          </a:p>
        </p:txBody>
      </p:sp>
      <p:sp>
        <p:nvSpPr>
          <p:cNvPr id="60420" name="Rectangle 8"/>
          <p:cNvSpPr>
            <a:spLocks noChangeArrowheads="1"/>
          </p:cNvSpPr>
          <p:nvPr/>
        </p:nvSpPr>
        <p:spPr bwMode="auto">
          <a:xfrm>
            <a:off x="3352800" y="6096000"/>
            <a:ext cx="2805576"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100" dirty="0" err="1" smtClean="0">
                <a:latin typeface="Calibri" pitchFamily="34" charset="0"/>
              </a:rPr>
              <a:t>Utilisé</a:t>
            </a:r>
            <a:r>
              <a:rPr lang="en-US" sz="1100" dirty="0" smtClean="0">
                <a:latin typeface="Calibri" pitchFamily="34" charset="0"/>
              </a:rPr>
              <a:t> avec </a:t>
            </a:r>
            <a:r>
              <a:rPr lang="en-US" sz="1100" dirty="0" err="1" smtClean="0">
                <a:latin typeface="Calibri" pitchFamily="34" charset="0"/>
              </a:rPr>
              <a:t>l’autorisation</a:t>
            </a:r>
            <a:r>
              <a:rPr lang="en-US" sz="1100" dirty="0" smtClean="0">
                <a:latin typeface="Calibri" pitchFamily="34" charset="0"/>
              </a:rPr>
              <a:t> de </a:t>
            </a:r>
            <a:r>
              <a:rPr lang="en-US" sz="1100" dirty="0" err="1" smtClean="0">
                <a:latin typeface="Calibri" pitchFamily="34" charset="0"/>
              </a:rPr>
              <a:t>ResMed</a:t>
            </a:r>
            <a:r>
              <a:rPr lang="en-US" sz="1100" dirty="0" smtClean="0">
                <a:latin typeface="Calibri" pitchFamily="34" charset="0"/>
              </a:rPr>
              <a:t>, © 2011</a:t>
            </a:r>
            <a:endParaRPr lang="en-US" sz="1100" dirty="0">
              <a:latin typeface="Calibri" pitchFamily="34" charset="0"/>
            </a:endParaRPr>
          </a:p>
        </p:txBody>
      </p:sp>
      <p:pic>
        <p:nvPicPr>
          <p:cNvPr id="6" name="segment2.wmv">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555750" y="1600200"/>
            <a:ext cx="6034088" cy="4525963"/>
          </a:xfr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fr-CA" sz="5400" dirty="0" smtClean="0"/>
              <a:t>Facteurs </a:t>
            </a:r>
            <a:r>
              <a:rPr lang="fr-CA" sz="5400" dirty="0"/>
              <a:t>de risque de l’AOS</a:t>
            </a:r>
            <a:endParaRPr lang="en-US" sz="5400" dirty="0"/>
          </a:p>
        </p:txBody>
      </p:sp>
      <p:sp>
        <p:nvSpPr>
          <p:cNvPr id="61443" name="Content Placeholder 2"/>
          <p:cNvSpPr>
            <a:spLocks noGrp="1"/>
          </p:cNvSpPr>
          <p:nvPr>
            <p:ph idx="1"/>
          </p:nvPr>
        </p:nvSpPr>
        <p:spPr>
          <a:xfrm>
            <a:off x="457200" y="1447800"/>
            <a:ext cx="8686800" cy="4525963"/>
          </a:xfrm>
        </p:spPr>
        <p:txBody>
          <a:bodyPr/>
          <a:lstStyle/>
          <a:p>
            <a:pPr lvl="0"/>
            <a:r>
              <a:rPr lang="fr-CA" sz="2800" dirty="0"/>
              <a:t>Les facteurs augmentant les risques :</a:t>
            </a:r>
            <a:endParaRPr lang="en-US" sz="2800" dirty="0"/>
          </a:p>
          <a:p>
            <a:pPr lvl="1"/>
            <a:r>
              <a:rPr lang="fr-CA" sz="2400" dirty="0"/>
              <a:t>Être obèse ou avoir un excédent </a:t>
            </a:r>
            <a:r>
              <a:rPr lang="fr-CA" sz="2400" dirty="0" smtClean="0"/>
              <a:t>de poids</a:t>
            </a:r>
            <a:endParaRPr lang="en-US" sz="2400" dirty="0"/>
          </a:p>
          <a:p>
            <a:pPr lvl="1"/>
            <a:r>
              <a:rPr lang="fr-CA" sz="2400" dirty="0"/>
              <a:t>Être un </a:t>
            </a:r>
            <a:r>
              <a:rPr lang="fr-CA" sz="2400" dirty="0" smtClean="0"/>
              <a:t>homme</a:t>
            </a:r>
            <a:endParaRPr lang="en-US" sz="2400" dirty="0"/>
          </a:p>
          <a:p>
            <a:pPr lvl="1"/>
            <a:r>
              <a:rPr lang="fr-CA" sz="2400" dirty="0"/>
              <a:t>Être âgé de 40 ans et </a:t>
            </a:r>
            <a:r>
              <a:rPr lang="fr-CA" sz="2400" dirty="0" smtClean="0"/>
              <a:t>plus</a:t>
            </a:r>
            <a:endParaRPr lang="en-US" sz="2400" dirty="0"/>
          </a:p>
          <a:p>
            <a:pPr lvl="1"/>
            <a:r>
              <a:rPr lang="fr-CA" sz="2400" dirty="0"/>
              <a:t>Avoir des antécédents familiaux </a:t>
            </a:r>
            <a:r>
              <a:rPr lang="fr-CA" sz="2400" dirty="0" smtClean="0"/>
              <a:t>d’AOS</a:t>
            </a:r>
            <a:endParaRPr lang="en-US" sz="2400" dirty="0"/>
          </a:p>
          <a:p>
            <a:pPr lvl="1"/>
            <a:r>
              <a:rPr lang="fr-CA" sz="2400" dirty="0"/>
              <a:t>Avoir un cou large (&gt; 43 cm pour les </a:t>
            </a:r>
            <a:endParaRPr lang="fr-CA" sz="2400" dirty="0" smtClean="0"/>
          </a:p>
          <a:p>
            <a:pPr marL="457200" lvl="1" indent="0">
              <a:buNone/>
            </a:pPr>
            <a:r>
              <a:rPr lang="fr-CA" sz="2400" dirty="0"/>
              <a:t>	</a:t>
            </a:r>
            <a:r>
              <a:rPr lang="fr-CA" sz="2400" dirty="0" smtClean="0"/>
              <a:t>hommes</a:t>
            </a:r>
            <a:r>
              <a:rPr lang="fr-CA" sz="2400" dirty="0"/>
              <a:t>, &gt; 40 cm pour les femmes</a:t>
            </a:r>
            <a:r>
              <a:rPr lang="fr-CA" sz="2400" dirty="0" smtClean="0"/>
              <a:t>)</a:t>
            </a:r>
            <a:endParaRPr lang="en-US" sz="2400" dirty="0"/>
          </a:p>
          <a:p>
            <a:pPr lvl="1"/>
            <a:r>
              <a:rPr lang="fr-CA" sz="2400" dirty="0" smtClean="0"/>
              <a:t>Avoir </a:t>
            </a:r>
            <a:r>
              <a:rPr lang="fr-CA" sz="2400" dirty="0"/>
              <a:t>un menton renfoncé, une petite mâchoire ou une surocclusion prononcée (une mâchoire plus grande que l’autre</a:t>
            </a:r>
            <a:r>
              <a:rPr lang="fr-CA" sz="2400" dirty="0" smtClean="0"/>
              <a:t>)</a:t>
            </a:r>
            <a:endParaRPr lang="en-US" sz="2400" dirty="0" smtClean="0"/>
          </a:p>
        </p:txBody>
      </p:sp>
      <p:pic>
        <p:nvPicPr>
          <p:cNvPr id="6144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629650" y="1600200"/>
            <a:ext cx="1781175" cy="266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fontScale="90000"/>
          </a:bodyPr>
          <a:lstStyle/>
          <a:p>
            <a:pPr eaLnBrk="1" hangingPunct="1">
              <a:lnSpc>
                <a:spcPts val="4575"/>
              </a:lnSpc>
            </a:pPr>
            <a:r>
              <a:rPr lang="fr-CA" sz="5400" dirty="0" smtClean="0"/>
              <a:t>Signes </a:t>
            </a:r>
            <a:r>
              <a:rPr lang="fr-CA" sz="5400" dirty="0"/>
              <a:t>avant-coureurs de l’AOS</a:t>
            </a:r>
            <a:endParaRPr lang="en-US" dirty="0" smtClean="0"/>
          </a:p>
        </p:txBody>
      </p:sp>
      <p:sp>
        <p:nvSpPr>
          <p:cNvPr id="62467" name="Content Placeholder 2"/>
          <p:cNvSpPr>
            <a:spLocks noGrp="1"/>
          </p:cNvSpPr>
          <p:nvPr>
            <p:ph idx="1"/>
          </p:nvPr>
        </p:nvSpPr>
        <p:spPr>
          <a:xfrm>
            <a:off x="457200" y="1447800"/>
            <a:ext cx="6248400" cy="4525963"/>
          </a:xfrm>
        </p:spPr>
        <p:txBody>
          <a:bodyPr/>
          <a:lstStyle/>
          <a:p>
            <a:pPr lvl="0"/>
            <a:r>
              <a:rPr lang="fr-CA" sz="2400" dirty="0"/>
              <a:t>Les signes avant-coureurs sur le plan des </a:t>
            </a:r>
            <a:r>
              <a:rPr lang="fr-CA" sz="2400" dirty="0" smtClean="0"/>
              <a:t>comportements :</a:t>
            </a:r>
            <a:endParaRPr lang="en-US" sz="2400" dirty="0"/>
          </a:p>
          <a:p>
            <a:pPr lvl="1"/>
            <a:r>
              <a:rPr lang="fr-CA" sz="2400" dirty="0"/>
              <a:t>La somnolence excessive le </a:t>
            </a:r>
            <a:r>
              <a:rPr lang="fr-CA" sz="2400" dirty="0" smtClean="0"/>
              <a:t>jour</a:t>
            </a:r>
            <a:endParaRPr lang="en-US" sz="2400" dirty="0"/>
          </a:p>
          <a:p>
            <a:pPr lvl="1"/>
            <a:r>
              <a:rPr lang="fr-CA" sz="2400" dirty="0"/>
              <a:t>Le </a:t>
            </a:r>
            <a:r>
              <a:rPr lang="fr-CA" sz="2400" dirty="0" smtClean="0"/>
              <a:t>ronflement</a:t>
            </a:r>
            <a:endParaRPr lang="en-US" sz="2400" dirty="0"/>
          </a:p>
          <a:p>
            <a:pPr lvl="0"/>
            <a:r>
              <a:rPr lang="fr-CA" sz="2400" dirty="0"/>
              <a:t>Les effets physiques et les signes </a:t>
            </a:r>
            <a:r>
              <a:rPr lang="fr-CA" sz="2400" dirty="0" smtClean="0"/>
              <a:t>avant-coureurs :</a:t>
            </a:r>
            <a:endParaRPr lang="en-US" sz="2400" dirty="0"/>
          </a:p>
          <a:p>
            <a:pPr lvl="1"/>
            <a:r>
              <a:rPr lang="fr-CA" sz="2400" dirty="0"/>
              <a:t>Une tension artérielle élevée (hypertension</a:t>
            </a:r>
            <a:r>
              <a:rPr lang="fr-CA" sz="2400" dirty="0" smtClean="0"/>
              <a:t>)</a:t>
            </a:r>
            <a:endParaRPr lang="en-US" sz="2400" dirty="0"/>
          </a:p>
          <a:p>
            <a:pPr lvl="1"/>
            <a:r>
              <a:rPr lang="fr-CA" sz="2400" dirty="0"/>
              <a:t>Le </a:t>
            </a:r>
            <a:r>
              <a:rPr lang="fr-CA" sz="2400" dirty="0" smtClean="0"/>
              <a:t>diabète</a:t>
            </a:r>
            <a:endParaRPr lang="en-US" sz="2400" dirty="0"/>
          </a:p>
          <a:p>
            <a:pPr lvl="1"/>
            <a:r>
              <a:rPr lang="fr-CA" sz="2400" dirty="0" smtClean="0"/>
              <a:t>Une </a:t>
            </a:r>
            <a:r>
              <a:rPr lang="fr-CA" sz="2400" dirty="0"/>
              <a:t>aggravation de </a:t>
            </a:r>
            <a:r>
              <a:rPr lang="fr-CA" sz="2400" dirty="0" smtClean="0"/>
              <a:t>l’obésité</a:t>
            </a:r>
            <a:endParaRPr lang="en-US" sz="2400" dirty="0" smtClean="0"/>
          </a:p>
        </p:txBody>
      </p:sp>
      <p:pic>
        <p:nvPicPr>
          <p:cNvPr id="6246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19800" y="2691063"/>
            <a:ext cx="27559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274638"/>
            <a:ext cx="8229600" cy="1249362"/>
          </a:xfrm>
        </p:spPr>
        <p:txBody>
          <a:bodyPr/>
          <a:lstStyle/>
          <a:p>
            <a:r>
              <a:rPr lang="fr-CA" sz="5200" dirty="0" smtClean="0"/>
              <a:t>L’AOS </a:t>
            </a:r>
            <a:r>
              <a:rPr lang="fr-CA" sz="5200" dirty="0"/>
              <a:t>et la </a:t>
            </a:r>
            <a:r>
              <a:rPr lang="fr-CA" sz="5200" dirty="0" smtClean="0"/>
              <a:t>conduite</a:t>
            </a:r>
            <a:endParaRPr lang="en-US" sz="5200" dirty="0"/>
          </a:p>
        </p:txBody>
      </p:sp>
      <p:sp>
        <p:nvSpPr>
          <p:cNvPr id="3" name="Content Placeholder 2"/>
          <p:cNvSpPr>
            <a:spLocks noGrp="1"/>
          </p:cNvSpPr>
          <p:nvPr>
            <p:ph idx="1"/>
          </p:nvPr>
        </p:nvSpPr>
        <p:spPr>
          <a:xfrm>
            <a:off x="457200" y="1600200"/>
            <a:ext cx="5638800" cy="4525963"/>
          </a:xfrm>
        </p:spPr>
        <p:txBody>
          <a:bodyPr rtlCol="0">
            <a:normAutofit fontScale="85000" lnSpcReduction="20000"/>
          </a:bodyPr>
          <a:lstStyle/>
          <a:p>
            <a:pPr lvl="0"/>
            <a:r>
              <a:rPr lang="fr-CA" dirty="0"/>
              <a:t>Des études suggèrent que l’AOS produit un risque d’accident de deux à sept fois plus élevé.</a:t>
            </a:r>
            <a:endParaRPr lang="en-US" dirty="0"/>
          </a:p>
          <a:p>
            <a:pPr lvl="0"/>
            <a:r>
              <a:rPr lang="fr-CA" dirty="0"/>
              <a:t>L’AOS peut entraîner une interdiction de conduire en raison de l’état de santé (bien qu’elle soit souvent non décelée pendant le processus de qualification).</a:t>
            </a:r>
            <a:endParaRPr lang="en-US" dirty="0"/>
          </a:p>
          <a:p>
            <a:r>
              <a:rPr lang="fr-CA" dirty="0"/>
              <a:t>On estime que 28 % des conducteurs de véhicules lourds et d’autobus souffrent d’AOS légère à grave.</a:t>
            </a:r>
            <a:endParaRPr lang="en-US" dirty="0"/>
          </a:p>
        </p:txBody>
      </p:sp>
      <p:pic>
        <p:nvPicPr>
          <p:cNvPr id="6349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381000"/>
            <a:ext cx="8229600" cy="1036638"/>
          </a:xfrm>
        </p:spPr>
        <p:txBody>
          <a:bodyPr>
            <a:normAutofit fontScale="90000"/>
          </a:bodyPr>
          <a:lstStyle/>
          <a:p>
            <a:r>
              <a:rPr lang="fr-CA" sz="5400" dirty="0" smtClean="0"/>
              <a:t>Dépistage </a:t>
            </a:r>
            <a:r>
              <a:rPr lang="fr-CA" sz="5400" dirty="0"/>
              <a:t>et </a:t>
            </a:r>
            <a:r>
              <a:rPr lang="fr-CA" sz="5400" dirty="0" smtClean="0"/>
              <a:t>traitement </a:t>
            </a:r>
            <a:r>
              <a:rPr lang="fr-CA" sz="5400" dirty="0"/>
              <a:t>de l’AOS</a:t>
            </a:r>
            <a:endParaRPr lang="en-US" sz="5400" dirty="0"/>
          </a:p>
        </p:txBody>
      </p:sp>
      <p:sp>
        <p:nvSpPr>
          <p:cNvPr id="64515" name="Content Placeholder 2"/>
          <p:cNvSpPr>
            <a:spLocks noGrp="1"/>
          </p:cNvSpPr>
          <p:nvPr>
            <p:ph idx="1"/>
          </p:nvPr>
        </p:nvSpPr>
        <p:spPr>
          <a:xfrm>
            <a:off x="457200" y="1447800"/>
            <a:ext cx="6019800" cy="4525963"/>
          </a:xfrm>
        </p:spPr>
        <p:txBody>
          <a:bodyPr/>
          <a:lstStyle/>
          <a:p>
            <a:pPr lvl="0"/>
            <a:r>
              <a:rPr lang="fr-CA" sz="2400" dirty="0"/>
              <a:t>Le dépistage consiste en :</a:t>
            </a:r>
            <a:endParaRPr lang="en-US" sz="2400" dirty="0"/>
          </a:p>
          <a:p>
            <a:pPr lvl="1"/>
            <a:r>
              <a:rPr lang="fr-CA" sz="2400" dirty="0"/>
              <a:t>une évaluation du </a:t>
            </a:r>
            <a:r>
              <a:rPr lang="fr-CA" sz="2400" dirty="0" smtClean="0"/>
              <a:t>risque.</a:t>
            </a:r>
            <a:endParaRPr lang="en-US" sz="2400" dirty="0"/>
          </a:p>
          <a:p>
            <a:pPr lvl="1"/>
            <a:r>
              <a:rPr lang="fr-CA" sz="2400" dirty="0"/>
              <a:t>un test de </a:t>
            </a:r>
            <a:r>
              <a:rPr lang="fr-CA" sz="2400" dirty="0" smtClean="0"/>
              <a:t>sommeil.</a:t>
            </a:r>
            <a:endParaRPr lang="en-US" sz="2400" dirty="0"/>
          </a:p>
          <a:p>
            <a:pPr lvl="0"/>
            <a:r>
              <a:rPr lang="fr-CA" sz="2400" dirty="0"/>
              <a:t>Les traitements peuvent être très efficaces s’ils sont suivis :</a:t>
            </a:r>
            <a:endParaRPr lang="en-US" sz="2400" dirty="0"/>
          </a:p>
          <a:p>
            <a:pPr lvl="1"/>
            <a:r>
              <a:rPr lang="fr-CA" sz="2400" dirty="0"/>
              <a:t>Le port d’un appareil à pression d’air positive continue (CPAP) pour </a:t>
            </a:r>
            <a:r>
              <a:rPr lang="fr-CA" sz="2400" dirty="0" smtClean="0"/>
              <a:t>dormir. </a:t>
            </a:r>
            <a:endParaRPr lang="en-US" sz="2400" dirty="0"/>
          </a:p>
          <a:p>
            <a:pPr lvl="1"/>
            <a:r>
              <a:rPr lang="fr-CA" sz="2400" dirty="0"/>
              <a:t>Une diminution du poids accompagnée de modifications des habitudes de </a:t>
            </a:r>
            <a:r>
              <a:rPr lang="fr-CA" sz="2400" dirty="0" smtClean="0"/>
              <a:t>vie.</a:t>
            </a:r>
            <a:endParaRPr lang="en-US" sz="2400" dirty="0"/>
          </a:p>
          <a:p>
            <a:r>
              <a:rPr lang="fr-CA" sz="2400" dirty="0"/>
              <a:t>Le module 8 de ce programme fournit des informations additionnelles aux conducteurs. </a:t>
            </a:r>
            <a:endParaRPr lang="en-US" sz="2400" dirty="0" smtClean="0"/>
          </a:p>
        </p:txBody>
      </p:sp>
      <p:pic>
        <p:nvPicPr>
          <p:cNvPr id="6451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lnSpc>
                <a:spcPts val="4575"/>
              </a:lnSpc>
            </a:pPr>
            <a:r>
              <a:rPr lang="fr-CA" sz="5400" dirty="0" smtClean="0"/>
              <a:t>Insomnie</a:t>
            </a:r>
            <a:endParaRPr lang="en-US" dirty="0" smtClean="0"/>
          </a:p>
        </p:txBody>
      </p:sp>
      <p:sp>
        <p:nvSpPr>
          <p:cNvPr id="3" name="Content Placeholder 2"/>
          <p:cNvSpPr>
            <a:spLocks noGrp="1"/>
          </p:cNvSpPr>
          <p:nvPr>
            <p:ph idx="1"/>
          </p:nvPr>
        </p:nvSpPr>
        <p:spPr>
          <a:xfrm>
            <a:off x="457200" y="1600200"/>
            <a:ext cx="6223000" cy="4800600"/>
          </a:xfrm>
        </p:spPr>
        <p:txBody>
          <a:bodyPr rtlCol="0">
            <a:normAutofit fontScale="62500" lnSpcReduction="20000"/>
          </a:bodyPr>
          <a:lstStyle/>
          <a:p>
            <a:pPr lvl="0"/>
            <a:r>
              <a:rPr lang="fr-CA" dirty="0"/>
              <a:t>L’insomnie est une difficulté à s’endormir ou à rester endormi.</a:t>
            </a:r>
            <a:endParaRPr lang="en-US" sz="2800" dirty="0"/>
          </a:p>
          <a:p>
            <a:pPr lvl="0"/>
            <a:r>
              <a:rPr lang="fr-CA" dirty="0"/>
              <a:t>L’insomnie est très commune, elle est souvent liée au stress.</a:t>
            </a:r>
            <a:endParaRPr lang="en-US" sz="2800" dirty="0"/>
          </a:p>
          <a:p>
            <a:pPr lvl="0"/>
            <a:r>
              <a:rPr lang="fr-CA" dirty="0"/>
              <a:t>Elle n’est habituellement pas un problème de santé, bien qu’elle puisse l’être. </a:t>
            </a:r>
            <a:endParaRPr lang="en-US" sz="2800" dirty="0"/>
          </a:p>
          <a:p>
            <a:pPr lvl="0"/>
            <a:r>
              <a:rPr lang="fr-CA" dirty="0"/>
              <a:t>L’ironie :</a:t>
            </a:r>
            <a:endParaRPr lang="en-US" sz="2800" dirty="0"/>
          </a:p>
          <a:p>
            <a:pPr lvl="1"/>
            <a:r>
              <a:rPr lang="fr-CA" dirty="0"/>
              <a:t>des somnifères sont souvent utilisés pour traiter l’insomnie, mais…</a:t>
            </a:r>
            <a:endParaRPr lang="en-US" sz="2400" dirty="0"/>
          </a:p>
          <a:p>
            <a:pPr lvl="1"/>
            <a:r>
              <a:rPr lang="fr-CA" dirty="0"/>
              <a:t>l’insomnie peut être liée à un usage excessif de somnifères.</a:t>
            </a:r>
            <a:endParaRPr lang="en-US" sz="2400" dirty="0"/>
          </a:p>
          <a:p>
            <a:pPr lvl="0"/>
            <a:r>
              <a:rPr lang="fr-CA" dirty="0"/>
              <a:t>De bonnes habitudes d’hygiène du sommeil réduisent l’insomnie :</a:t>
            </a:r>
            <a:endParaRPr lang="en-US" sz="2800" dirty="0"/>
          </a:p>
          <a:p>
            <a:pPr lvl="1"/>
            <a:r>
              <a:rPr lang="fr-CA" dirty="0"/>
              <a:t>Réduire sa consommation de caféine (quantité et choix du moment).</a:t>
            </a:r>
            <a:endParaRPr lang="en-US" sz="2400" dirty="0"/>
          </a:p>
          <a:p>
            <a:pPr lvl="1"/>
            <a:r>
              <a:rPr lang="fr-CA" dirty="0"/>
              <a:t>Avoir une routine de </a:t>
            </a:r>
            <a:r>
              <a:rPr lang="fr-CA" dirty="0" smtClean="0"/>
              <a:t>relaxation.</a:t>
            </a:r>
            <a:endParaRPr lang="en-US" sz="2400" dirty="0"/>
          </a:p>
          <a:p>
            <a:pPr lvl="1"/>
            <a:r>
              <a:rPr lang="fr-CA" dirty="0" smtClean="0"/>
              <a:t>Dormir </a:t>
            </a:r>
            <a:r>
              <a:rPr lang="fr-CA" dirty="0"/>
              <a:t>dans une chambre à coucher complètement obscure.</a:t>
            </a:r>
            <a:endParaRPr lang="en-US" sz="7200" dirty="0"/>
          </a:p>
        </p:txBody>
      </p:sp>
      <p:pic>
        <p:nvPicPr>
          <p:cNvPr id="6554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721475" y="2514600"/>
            <a:ext cx="2398713"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fr-CA" dirty="0"/>
              <a:t>Autres troubles du sommeil</a:t>
            </a:r>
            <a:endParaRPr lang="en-US" dirty="0"/>
          </a:p>
        </p:txBody>
      </p:sp>
      <p:sp>
        <p:nvSpPr>
          <p:cNvPr id="3" name="Content Placeholder 2"/>
          <p:cNvSpPr>
            <a:spLocks noGrp="1"/>
          </p:cNvSpPr>
          <p:nvPr>
            <p:ph idx="1"/>
          </p:nvPr>
        </p:nvSpPr>
        <p:spPr>
          <a:ln>
            <a:miter lim="800000"/>
            <a:headEnd/>
            <a:tailEnd/>
          </a:ln>
          <a:extLst/>
        </p:spPr>
        <p:txBody>
          <a:bodyPr rtlCol="0">
            <a:normAutofit fontScale="77500" lnSpcReduction="20000"/>
          </a:bodyPr>
          <a:lstStyle/>
          <a:p>
            <a:pPr lvl="0"/>
            <a:r>
              <a:rPr lang="fr-CA" dirty="0"/>
              <a:t>Le syndrome des jambes sans repos :</a:t>
            </a:r>
            <a:endParaRPr lang="en-US" sz="2800" dirty="0"/>
          </a:p>
          <a:p>
            <a:pPr lvl="1"/>
            <a:r>
              <a:rPr lang="fr-CA" dirty="0"/>
              <a:t>Ce syndrome affecte approximativement 5 % des adultes.</a:t>
            </a:r>
            <a:endParaRPr lang="en-US" sz="2400" dirty="0"/>
          </a:p>
          <a:p>
            <a:pPr lvl="1"/>
            <a:r>
              <a:rPr lang="fr-CA" dirty="0"/>
              <a:t>Il n’est habituellement pas grave. </a:t>
            </a:r>
            <a:endParaRPr lang="en-US" sz="2400" dirty="0"/>
          </a:p>
          <a:p>
            <a:pPr lvl="1"/>
            <a:r>
              <a:rPr lang="fr-CA" dirty="0"/>
              <a:t>Il cause des picotements ou un autre malaise des jambes, ce qui entraîne un mouvement excessif. </a:t>
            </a:r>
            <a:endParaRPr lang="en-US" sz="2400" dirty="0"/>
          </a:p>
          <a:p>
            <a:pPr lvl="1"/>
            <a:r>
              <a:rPr lang="fr-CA" dirty="0"/>
              <a:t>La personne n’arrive pas à se détendre pour dormir.</a:t>
            </a:r>
            <a:endParaRPr lang="en-US" sz="2400" dirty="0"/>
          </a:p>
          <a:p>
            <a:pPr lvl="0"/>
            <a:r>
              <a:rPr lang="fr-CA" dirty="0"/>
              <a:t>La narcolepsie :</a:t>
            </a:r>
            <a:endParaRPr lang="en-US" sz="2800" dirty="0"/>
          </a:p>
          <a:p>
            <a:pPr lvl="1"/>
            <a:r>
              <a:rPr lang="fr-CA" dirty="0"/>
              <a:t>Elle induit une tendance irrésistible au sommeil pendant l’éveil. </a:t>
            </a:r>
            <a:endParaRPr lang="en-US" sz="2400" dirty="0"/>
          </a:p>
          <a:p>
            <a:pPr lvl="1"/>
            <a:r>
              <a:rPr lang="fr-CA" dirty="0"/>
              <a:t>Elle dure de quelques secondes à 30 minutes.</a:t>
            </a:r>
            <a:endParaRPr lang="en-US" sz="2400" dirty="0"/>
          </a:p>
          <a:p>
            <a:pPr lvl="1"/>
            <a:r>
              <a:rPr lang="fr-CA" dirty="0"/>
              <a:t>Elle est extrêmement dangereuse, mais rare. </a:t>
            </a:r>
            <a:endParaRPr lang="en-US" sz="2400" dirty="0"/>
          </a:p>
          <a:p>
            <a:r>
              <a:rPr lang="fr-CA" dirty="0"/>
              <a:t>Plusieurs autres troubles du sommeil existent (tels le somnambulisme, </a:t>
            </a:r>
            <a:r>
              <a:rPr lang="fr-CA" dirty="0" smtClean="0"/>
              <a:t>le </a:t>
            </a:r>
            <a:r>
              <a:rPr lang="fr-FR" dirty="0" smtClean="0"/>
              <a:t>trouble du rythme veille-sommeil</a:t>
            </a:r>
            <a:r>
              <a:rPr lang="fr-CA" dirty="0" smtClean="0"/>
              <a:t>, </a:t>
            </a:r>
            <a:r>
              <a:rPr lang="fr-CA" dirty="0"/>
              <a:t>etc.).</a:t>
            </a:r>
            <a:endParaRPr lang="en-US" dirty="0"/>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fr-CA" sz="4000" dirty="0"/>
              <a:t>Symptômes clés des troubles du sommeil</a:t>
            </a:r>
            <a:endParaRPr lang="en-US" sz="4000" dirty="0"/>
          </a:p>
        </p:txBody>
      </p:sp>
      <p:sp>
        <p:nvSpPr>
          <p:cNvPr id="3" name="Content Placeholder 2"/>
          <p:cNvSpPr>
            <a:spLocks noGrp="1"/>
          </p:cNvSpPr>
          <p:nvPr>
            <p:ph idx="1"/>
          </p:nvPr>
        </p:nvSpPr>
        <p:spPr>
          <a:xfrm>
            <a:off x="457200" y="1600200"/>
            <a:ext cx="5715000" cy="4525963"/>
          </a:xfrm>
        </p:spPr>
        <p:txBody>
          <a:bodyPr rtlCol="0">
            <a:normAutofit fontScale="85000" lnSpcReduction="10000"/>
          </a:bodyPr>
          <a:lstStyle/>
          <a:p>
            <a:pPr lvl="0"/>
            <a:r>
              <a:rPr lang="fr-CA" dirty="0"/>
              <a:t>Une somnolence diurne </a:t>
            </a:r>
            <a:r>
              <a:rPr lang="fr-CA" dirty="0" smtClean="0"/>
              <a:t>excessive</a:t>
            </a:r>
            <a:endParaRPr lang="en-US" sz="2800" dirty="0"/>
          </a:p>
          <a:p>
            <a:pPr lvl="0"/>
            <a:r>
              <a:rPr lang="fr-CA" dirty="0"/>
              <a:t>Les cas extrêmes dans la capacité à s’endormir :</a:t>
            </a:r>
            <a:endParaRPr lang="en-US" sz="2800" dirty="0"/>
          </a:p>
          <a:p>
            <a:pPr lvl="1"/>
            <a:r>
              <a:rPr lang="fr-CA" dirty="0"/>
              <a:t>S’endormir presque immédiatement, presque n’importe </a:t>
            </a:r>
            <a:r>
              <a:rPr lang="fr-CA" dirty="0" smtClean="0"/>
              <a:t>où</a:t>
            </a:r>
            <a:endParaRPr lang="en-US" sz="2400" dirty="0"/>
          </a:p>
          <a:p>
            <a:pPr lvl="1"/>
            <a:r>
              <a:rPr lang="fr-CA" dirty="0"/>
              <a:t>Être incapable de dormir pendant une longue période de temps, même dans des conditions </a:t>
            </a:r>
            <a:r>
              <a:rPr lang="fr-CA" dirty="0" smtClean="0"/>
              <a:t>idéales</a:t>
            </a:r>
            <a:endParaRPr lang="en-US" sz="2400" dirty="0"/>
          </a:p>
          <a:p>
            <a:r>
              <a:rPr lang="fr-CA" dirty="0"/>
              <a:t>Un</a:t>
            </a:r>
            <a:r>
              <a:rPr lang="fr-CA" b="1" dirty="0"/>
              <a:t> ronflement</a:t>
            </a:r>
            <a:r>
              <a:rPr lang="fr-CA" dirty="0"/>
              <a:t> fort, irrégulier, particulièrement avec </a:t>
            </a:r>
            <a:r>
              <a:rPr lang="fr-CA" dirty="0" smtClean="0"/>
              <a:t>halètement</a:t>
            </a:r>
            <a:endParaRPr lang="en-US" dirty="0"/>
          </a:p>
        </p:txBody>
      </p:sp>
      <p:pic>
        <p:nvPicPr>
          <p:cNvPr id="67588" name="Picture 2" descr="C:\Users\Leslie\AppData\Local\Microsoft\Windows\Temporary Internet Files\Content.IE5\01FIUWKY\MCj04339170000[1].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228600" y="2286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9" name="Picture 2" descr="C:\Users\Leslie\AppData\Local\Microsoft\Windows\Temporary Internet Files\Content.IE5\01FIUWKY\MCj04339170000[1].png"/>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924800" y="2286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867400" y="4468813"/>
            <a:ext cx="2667000" cy="177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634" name="Title 3"/>
          <p:cNvSpPr>
            <a:spLocks noGrp="1"/>
          </p:cNvSpPr>
          <p:nvPr>
            <p:ph type="ctrTitle"/>
          </p:nvPr>
        </p:nvSpPr>
        <p:spPr>
          <a:solidFill>
            <a:srgbClr val="C00000">
              <a:alpha val="59999"/>
            </a:srgbClr>
          </a:solidFill>
          <a:ln w="9525" cmpd="sng"/>
        </p:spPr>
        <p:txBody>
          <a:bodyPr/>
          <a:lstStyle/>
          <a:p>
            <a:pPr eaLnBrk="1" hangingPunct="1"/>
            <a:r>
              <a:rPr lang="fr-CA" dirty="0"/>
              <a:t>Leçon 3 : La santé et la vigilance</a:t>
            </a:r>
            <a:endParaRPr lang="en-US" dirty="0" smtClean="0"/>
          </a:p>
        </p:txBody>
      </p:sp>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290" name="Title 3"/>
          <p:cNvSpPr>
            <a:spLocks noGrp="1"/>
          </p:cNvSpPr>
          <p:nvPr>
            <p:ph type="ctrTitle"/>
          </p:nvPr>
        </p:nvSpPr>
        <p:spPr>
          <a:solidFill>
            <a:srgbClr val="C00000">
              <a:alpha val="59999"/>
            </a:srgbClr>
          </a:solidFill>
          <a:ln w="9525" cmpd="sng"/>
        </p:spPr>
        <p:txBody>
          <a:bodyPr/>
          <a:lstStyle/>
          <a:p>
            <a:pPr eaLnBrk="1" hangingPunct="1"/>
            <a:r>
              <a:rPr lang="fr-CA" dirty="0"/>
              <a:t>Leçon 1 : Notions de base sur la fatigue</a:t>
            </a:r>
            <a:endParaRPr lang="en-US" dirty="0" smtClean="0"/>
          </a:p>
        </p:txBody>
      </p:sp>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Santé et bien-être : quels sont leurs avantages pour vous?</a:t>
            </a:r>
            <a:endParaRPr lang="en-US" sz="4800" dirty="0"/>
          </a:p>
        </p:txBody>
      </p:sp>
      <p:sp>
        <p:nvSpPr>
          <p:cNvPr id="3" name="Content Placeholder 2"/>
          <p:cNvSpPr>
            <a:spLocks noGrp="1"/>
          </p:cNvSpPr>
          <p:nvPr>
            <p:ph idx="1"/>
          </p:nvPr>
        </p:nvSpPr>
        <p:spPr>
          <a:xfrm>
            <a:off x="457200" y="1600200"/>
            <a:ext cx="5181600" cy="4525963"/>
          </a:xfrm>
        </p:spPr>
        <p:txBody>
          <a:bodyPr rtlCol="0">
            <a:normAutofit fontScale="77500" lnSpcReduction="20000"/>
          </a:bodyPr>
          <a:lstStyle/>
          <a:p>
            <a:pPr lvl="0"/>
            <a:r>
              <a:rPr lang="fr-CA" dirty="0"/>
              <a:t>Comment vous vous sentez et avez l’air </a:t>
            </a:r>
            <a:r>
              <a:rPr lang="fr-CA" dirty="0" smtClean="0"/>
              <a:t>d’aller</a:t>
            </a:r>
            <a:endParaRPr lang="en-US" dirty="0"/>
          </a:p>
          <a:p>
            <a:pPr lvl="0"/>
            <a:r>
              <a:rPr lang="fr-CA" dirty="0"/>
              <a:t>Votre niveau de vigilance et votre performance lorsque vous conduisez </a:t>
            </a:r>
            <a:r>
              <a:rPr lang="fr-CA" dirty="0">
                <a:sym typeface="Wingdings"/>
              </a:rPr>
              <a:t></a:t>
            </a:r>
            <a:r>
              <a:rPr lang="fr-CA" dirty="0"/>
              <a:t> </a:t>
            </a:r>
            <a:r>
              <a:rPr lang="fr-CA" b="1" dirty="0" smtClean="0"/>
              <a:t>SÉCURITÉ</a:t>
            </a:r>
            <a:endParaRPr lang="en-US" dirty="0"/>
          </a:p>
          <a:p>
            <a:pPr lvl="0"/>
            <a:r>
              <a:rPr lang="fr-CA" dirty="0"/>
              <a:t>Votre persistance au </a:t>
            </a:r>
            <a:r>
              <a:rPr lang="fr-CA" dirty="0" smtClean="0"/>
              <a:t>travail</a:t>
            </a:r>
            <a:endParaRPr lang="en-US" dirty="0"/>
          </a:p>
          <a:p>
            <a:pPr lvl="0"/>
            <a:r>
              <a:rPr lang="fr-CA" dirty="0"/>
              <a:t>Votre espérance de </a:t>
            </a:r>
            <a:r>
              <a:rPr lang="fr-CA" dirty="0" smtClean="0"/>
              <a:t>vie</a:t>
            </a:r>
            <a:endParaRPr lang="fr-CA" dirty="0" smtClean="0"/>
          </a:p>
          <a:p>
            <a:pPr lvl="0">
              <a:buNone/>
            </a:pPr>
            <a:endParaRPr lang="en-US" dirty="0"/>
          </a:p>
          <a:p>
            <a:pPr marL="0" indent="0">
              <a:buNone/>
            </a:pPr>
            <a:r>
              <a:rPr lang="fr-CA" dirty="0" smtClean="0"/>
              <a:t>Certains </a:t>
            </a:r>
            <a:r>
              <a:rPr lang="fr-CA" dirty="0"/>
              <a:t>comportements malsains sont environ </a:t>
            </a:r>
            <a:r>
              <a:rPr lang="fr-CA" b="1" i="1" dirty="0"/>
              <a:t>deux fois</a:t>
            </a:r>
            <a:r>
              <a:rPr lang="fr-CA" dirty="0"/>
              <a:t> plus fréquents chez les conducteurs de véhicules lourds que dans la population en général.</a:t>
            </a:r>
            <a:endParaRPr lang="en-US" dirty="0"/>
          </a:p>
        </p:txBody>
      </p:sp>
      <p:pic>
        <p:nvPicPr>
          <p:cNvPr id="7168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24600" y="1809750"/>
            <a:ext cx="2209800" cy="331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lnSpc>
                <a:spcPts val="4575"/>
              </a:lnSpc>
            </a:pPr>
            <a:r>
              <a:rPr lang="fr-CA" dirty="0"/>
              <a:t>Les piliers du bien-être</a:t>
            </a:r>
            <a:endParaRPr lang="en-US" dirty="0" smtClean="0"/>
          </a:p>
        </p:txBody>
      </p:sp>
      <p:grpSp>
        <p:nvGrpSpPr>
          <p:cNvPr id="11" name="Group 10"/>
          <p:cNvGrpSpPr/>
          <p:nvPr/>
        </p:nvGrpSpPr>
        <p:grpSpPr>
          <a:xfrm>
            <a:off x="2214563" y="1676400"/>
            <a:ext cx="4795837" cy="4604732"/>
            <a:chOff x="2214563" y="1676400"/>
            <a:chExt cx="4795837" cy="4604732"/>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4563" y="1676400"/>
              <a:ext cx="4795837" cy="4604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2867528" y="2297118"/>
              <a:ext cx="1396521" cy="584775"/>
            </a:xfrm>
            <a:prstGeom prst="rect">
              <a:avLst/>
            </a:prstGeom>
            <a:noFill/>
          </p:spPr>
          <p:txBody>
            <a:bodyPr wrap="square" rtlCol="0">
              <a:spAutoFit/>
            </a:bodyPr>
            <a:lstStyle/>
            <a:p>
              <a:pPr algn="ctr"/>
              <a:r>
                <a:rPr lang="en-US" sz="1600" b="1" dirty="0" smtClean="0">
                  <a:solidFill>
                    <a:schemeClr val="bg1"/>
                  </a:solidFill>
                </a:rPr>
                <a:t>Bonne alimentation</a:t>
              </a:r>
              <a:endParaRPr lang="en-US" sz="1600" b="1" dirty="0">
                <a:solidFill>
                  <a:schemeClr val="bg1"/>
                </a:solidFill>
              </a:endParaRPr>
            </a:p>
          </p:txBody>
        </p:sp>
        <p:sp>
          <p:nvSpPr>
            <p:cNvPr id="14" name="TextBox 13"/>
            <p:cNvSpPr txBox="1"/>
            <p:nvPr/>
          </p:nvSpPr>
          <p:spPr>
            <a:xfrm>
              <a:off x="5194458" y="2351459"/>
              <a:ext cx="1295400" cy="338554"/>
            </a:xfrm>
            <a:prstGeom prst="rect">
              <a:avLst/>
            </a:prstGeom>
            <a:noFill/>
          </p:spPr>
          <p:txBody>
            <a:bodyPr wrap="square" rtlCol="0">
              <a:spAutoFit/>
            </a:bodyPr>
            <a:lstStyle/>
            <a:p>
              <a:pPr algn="ctr"/>
              <a:r>
                <a:rPr lang="en-US" sz="1600" b="1" dirty="0" err="1" smtClean="0">
                  <a:solidFill>
                    <a:schemeClr val="bg1"/>
                  </a:solidFill>
                </a:rPr>
                <a:t>Exercice</a:t>
              </a:r>
              <a:endParaRPr lang="en-US" sz="1600" b="1" dirty="0">
                <a:solidFill>
                  <a:schemeClr val="bg1"/>
                </a:solidFill>
              </a:endParaRPr>
            </a:p>
          </p:txBody>
        </p:sp>
        <p:sp>
          <p:nvSpPr>
            <p:cNvPr id="15" name="TextBox 14"/>
            <p:cNvSpPr txBox="1"/>
            <p:nvPr/>
          </p:nvSpPr>
          <p:spPr>
            <a:xfrm>
              <a:off x="2385029" y="4106921"/>
              <a:ext cx="1295400" cy="584775"/>
            </a:xfrm>
            <a:prstGeom prst="rect">
              <a:avLst/>
            </a:prstGeom>
            <a:noFill/>
          </p:spPr>
          <p:txBody>
            <a:bodyPr wrap="square" rtlCol="0">
              <a:spAutoFit/>
            </a:bodyPr>
            <a:lstStyle/>
            <a:p>
              <a:pPr algn="ctr"/>
              <a:r>
                <a:rPr lang="en-US" sz="1600" b="1" dirty="0" smtClean="0">
                  <a:solidFill>
                    <a:schemeClr val="bg1"/>
                  </a:solidFill>
                </a:rPr>
                <a:t>Relations </a:t>
              </a:r>
              <a:r>
                <a:rPr lang="en-US" sz="1600" b="1" dirty="0" err="1" smtClean="0">
                  <a:solidFill>
                    <a:schemeClr val="bg1"/>
                  </a:solidFill>
                </a:rPr>
                <a:t>agr</a:t>
              </a:r>
              <a:r>
                <a:rPr lang="en-US" sz="1600" b="1" dirty="0" err="1" smtClean="0">
                  <a:solidFill>
                    <a:schemeClr val="bg1"/>
                  </a:solidFill>
                  <a:cs typeface="Arial"/>
                </a:rPr>
                <a:t>éables</a:t>
              </a:r>
              <a:endParaRPr lang="en-US" sz="1600" b="1" dirty="0">
                <a:solidFill>
                  <a:schemeClr val="bg1"/>
                </a:solidFill>
              </a:endParaRPr>
            </a:p>
          </p:txBody>
        </p:sp>
        <p:sp>
          <p:nvSpPr>
            <p:cNvPr id="16" name="TextBox 15"/>
            <p:cNvSpPr txBox="1"/>
            <p:nvPr/>
          </p:nvSpPr>
          <p:spPr>
            <a:xfrm>
              <a:off x="3656365" y="4916385"/>
              <a:ext cx="1805971" cy="830997"/>
            </a:xfrm>
            <a:prstGeom prst="rect">
              <a:avLst/>
            </a:prstGeom>
            <a:noFill/>
          </p:spPr>
          <p:txBody>
            <a:bodyPr wrap="square" rtlCol="0">
              <a:spAutoFit/>
            </a:bodyPr>
            <a:lstStyle/>
            <a:p>
              <a:pPr algn="ctr"/>
              <a:r>
                <a:rPr lang="en-US" sz="1600" b="1" dirty="0" err="1" smtClean="0">
                  <a:solidFill>
                    <a:schemeClr val="bg1"/>
                  </a:solidFill>
                </a:rPr>
                <a:t>Autres</a:t>
              </a:r>
              <a:r>
                <a:rPr lang="en-US" sz="1600" b="1" dirty="0" smtClean="0">
                  <a:solidFill>
                    <a:schemeClr val="bg1"/>
                  </a:solidFill>
                </a:rPr>
                <a:t> </a:t>
              </a:r>
              <a:r>
                <a:rPr lang="en-US" sz="1600" b="1" dirty="0" err="1" smtClean="0">
                  <a:solidFill>
                    <a:schemeClr val="bg1"/>
                  </a:solidFill>
                </a:rPr>
                <a:t>comportements</a:t>
              </a:r>
              <a:r>
                <a:rPr lang="en-US" sz="1600" b="1" dirty="0" smtClean="0">
                  <a:solidFill>
                    <a:schemeClr val="bg1"/>
                  </a:solidFill>
                </a:rPr>
                <a:t> </a:t>
              </a:r>
              <a:r>
                <a:rPr lang="en-US" sz="1600" b="1" dirty="0" err="1" smtClean="0">
                  <a:solidFill>
                    <a:schemeClr val="bg1"/>
                  </a:solidFill>
                </a:rPr>
                <a:t>favorables</a:t>
              </a:r>
              <a:endParaRPr lang="en-US" sz="1600" b="1" dirty="0">
                <a:solidFill>
                  <a:schemeClr val="bg1"/>
                </a:solidFill>
              </a:endParaRPr>
            </a:p>
          </p:txBody>
        </p:sp>
        <p:sp>
          <p:nvSpPr>
            <p:cNvPr id="17" name="TextBox 16"/>
            <p:cNvSpPr txBox="1"/>
            <p:nvPr/>
          </p:nvSpPr>
          <p:spPr>
            <a:xfrm>
              <a:off x="5486400" y="4187896"/>
              <a:ext cx="1295400" cy="338554"/>
            </a:xfrm>
            <a:prstGeom prst="rect">
              <a:avLst/>
            </a:prstGeom>
            <a:noFill/>
          </p:spPr>
          <p:txBody>
            <a:bodyPr wrap="square" rtlCol="0">
              <a:spAutoFit/>
            </a:bodyPr>
            <a:lstStyle/>
            <a:p>
              <a:pPr algn="ctr"/>
              <a:r>
                <a:rPr lang="en-US" sz="1600" b="1" dirty="0" err="1" smtClean="0">
                  <a:solidFill>
                    <a:schemeClr val="bg1"/>
                  </a:solidFill>
                </a:rPr>
                <a:t>Sommeil</a:t>
              </a:r>
              <a:endParaRPr lang="en-US" sz="1600" b="1" dirty="0">
                <a:solidFill>
                  <a:schemeClr val="bg1"/>
                </a:solidFill>
              </a:endParaRPr>
            </a:p>
          </p:txBody>
        </p:sp>
        <p:sp>
          <p:nvSpPr>
            <p:cNvPr id="18" name="TextBox 17"/>
            <p:cNvSpPr txBox="1"/>
            <p:nvPr/>
          </p:nvSpPr>
          <p:spPr>
            <a:xfrm>
              <a:off x="3754480" y="3524905"/>
              <a:ext cx="1755975" cy="400110"/>
            </a:xfrm>
            <a:prstGeom prst="rect">
              <a:avLst/>
            </a:prstGeom>
            <a:noFill/>
          </p:spPr>
          <p:txBody>
            <a:bodyPr wrap="square" rtlCol="0">
              <a:spAutoFit/>
            </a:bodyPr>
            <a:lstStyle/>
            <a:p>
              <a:pPr algn="ctr"/>
              <a:r>
                <a:rPr lang="en-US" sz="2000" b="1" dirty="0" smtClean="0">
                  <a:solidFill>
                    <a:schemeClr val="bg1"/>
                  </a:solidFill>
                </a:rPr>
                <a:t>BIEN-</a:t>
              </a:r>
              <a:r>
                <a:rPr lang="en-US" sz="2000" b="1" dirty="0" smtClean="0">
                  <a:solidFill>
                    <a:schemeClr val="bg1"/>
                  </a:solidFill>
                  <a:cs typeface="Arial"/>
                </a:rPr>
                <a:t>ÊTRE</a:t>
              </a:r>
              <a:endParaRPr lang="en-US" sz="2000" b="1" dirty="0">
                <a:solidFill>
                  <a:schemeClr val="bg1"/>
                </a:solidFill>
              </a:endParaRPr>
            </a:p>
          </p:txBody>
        </p:sp>
      </p:grpSp>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fr-CA" dirty="0" smtClean="0"/>
              <a:t>Régime </a:t>
            </a:r>
            <a:r>
              <a:rPr lang="fr-CA" dirty="0"/>
              <a:t>alimentaire et </a:t>
            </a:r>
            <a:r>
              <a:rPr lang="fr-CA" dirty="0" smtClean="0"/>
              <a:t>nutrition    (</a:t>
            </a:r>
            <a:r>
              <a:rPr lang="fr-CA" dirty="0"/>
              <a:t>1 </a:t>
            </a:r>
            <a:r>
              <a:rPr lang="fr-CA" dirty="0" smtClean="0"/>
              <a:t>de </a:t>
            </a:r>
            <a:r>
              <a:rPr lang="fr-CA" dirty="0"/>
              <a:t>2)</a:t>
            </a:r>
            <a:endParaRPr lang="en-US" dirty="0"/>
          </a:p>
        </p:txBody>
      </p:sp>
      <p:sp>
        <p:nvSpPr>
          <p:cNvPr id="73731" name="Content Placeholder 2"/>
          <p:cNvSpPr>
            <a:spLocks noGrp="1"/>
          </p:cNvSpPr>
          <p:nvPr>
            <p:ph idx="1"/>
          </p:nvPr>
        </p:nvSpPr>
        <p:spPr>
          <a:xfrm>
            <a:off x="457200" y="1600200"/>
            <a:ext cx="5867400" cy="4525963"/>
          </a:xfrm>
        </p:spPr>
        <p:txBody>
          <a:bodyPr/>
          <a:lstStyle/>
          <a:p>
            <a:pPr lvl="0"/>
            <a:r>
              <a:rPr lang="fr-CA" sz="2400" dirty="0"/>
              <a:t>En général, les gens mangent trop, trop de gras et trop de sel.</a:t>
            </a:r>
            <a:endParaRPr lang="en-US" sz="2400" dirty="0"/>
          </a:p>
          <a:p>
            <a:pPr lvl="0"/>
            <a:r>
              <a:rPr lang="fr-CA" sz="2400" dirty="0"/>
              <a:t>Les plats préférés des conducteurs sont le bifteck et les hamburgers. </a:t>
            </a:r>
            <a:endParaRPr lang="en-US" sz="2400" dirty="0"/>
          </a:p>
          <a:p>
            <a:pPr lvl="0"/>
            <a:r>
              <a:rPr lang="fr-CA" sz="2400" dirty="0"/>
              <a:t>Les principales causes de décès sont liées à ce que les gens mangent.</a:t>
            </a:r>
            <a:endParaRPr lang="en-US" sz="2400" dirty="0"/>
          </a:p>
          <a:p>
            <a:pPr lvl="0"/>
            <a:r>
              <a:rPr lang="fr-CA" sz="2400" dirty="0"/>
              <a:t>De nombreux aliments frits et transformés ne sont pas sains.</a:t>
            </a:r>
            <a:endParaRPr lang="en-US" sz="2400" dirty="0"/>
          </a:p>
          <a:p>
            <a:r>
              <a:rPr lang="fr-CA" sz="2400" b="1" u="sng" dirty="0">
                <a:solidFill>
                  <a:schemeClr val="accent3">
                    <a:lumMod val="75000"/>
                  </a:schemeClr>
                </a:solidFill>
              </a:rPr>
              <a:t>Une alimentation saine comprend :</a:t>
            </a:r>
            <a:r>
              <a:rPr lang="fr-CA" sz="2400" b="1" dirty="0">
                <a:solidFill>
                  <a:schemeClr val="accent3">
                    <a:lumMod val="75000"/>
                  </a:schemeClr>
                </a:solidFill>
              </a:rPr>
              <a:t> grains, fruits, légumes, produits laitiers faibles en gras, viandes maigres, poissons, noix.</a:t>
            </a:r>
            <a:endParaRPr lang="en-US" sz="2400" dirty="0" smtClean="0">
              <a:solidFill>
                <a:schemeClr val="accent3">
                  <a:lumMod val="75000"/>
                </a:schemeClr>
              </a:solidFill>
            </a:endParaRPr>
          </a:p>
        </p:txBody>
      </p:sp>
      <p:pic>
        <p:nvPicPr>
          <p:cNvPr id="73732"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915150" y="4724400"/>
            <a:ext cx="1689100"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3"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248400" y="2235200"/>
            <a:ext cx="26670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fr-CA" dirty="0"/>
              <a:t>Régime alimentaire et nutrition </a:t>
            </a:r>
            <a:r>
              <a:rPr lang="fr-CA" dirty="0" smtClean="0"/>
              <a:t>    (</a:t>
            </a:r>
            <a:r>
              <a:rPr lang="fr-CA" dirty="0"/>
              <a:t>2 </a:t>
            </a:r>
            <a:r>
              <a:rPr lang="fr-CA" dirty="0" smtClean="0"/>
              <a:t>de </a:t>
            </a:r>
            <a:r>
              <a:rPr lang="fr-CA" dirty="0"/>
              <a:t>2)</a:t>
            </a:r>
            <a:endParaRPr lang="en-US" dirty="0"/>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marL="0" indent="0">
              <a:buNone/>
            </a:pPr>
            <a:r>
              <a:rPr lang="fr-CA" u="sng" dirty="0"/>
              <a:t>Des objectifs simples pour des changements d’habitudes</a:t>
            </a:r>
            <a:endParaRPr lang="en-US" dirty="0"/>
          </a:p>
          <a:p>
            <a:pPr lvl="0"/>
            <a:r>
              <a:rPr lang="fr-CA" dirty="0"/>
              <a:t>Mangez cinq portions de fruits et de légumes par jour.</a:t>
            </a:r>
            <a:endParaRPr lang="en-US" dirty="0"/>
          </a:p>
          <a:p>
            <a:pPr fontAlgn="auto">
              <a:spcAft>
                <a:spcPts val="0"/>
              </a:spcAft>
              <a:buFont typeface="Arial" pitchFamily="34" charset="0"/>
              <a:buChar char="•"/>
              <a:defRPr/>
            </a:pPr>
            <a:r>
              <a:rPr lang="fr-CA" dirty="0" smtClean="0"/>
              <a:t>Remplacez le mauvais gras (ex. : croustilles) par du bon gras (ex. : noix).</a:t>
            </a:r>
            <a:endParaRPr lang="en-US" dirty="0" smtClean="0"/>
          </a:p>
          <a:p>
            <a:pPr fontAlgn="auto">
              <a:spcAft>
                <a:spcPts val="0"/>
              </a:spcAft>
              <a:buFont typeface="Arial" pitchFamily="34" charset="0"/>
              <a:buChar char="•"/>
              <a:defRPr/>
            </a:pPr>
            <a:r>
              <a:rPr lang="fr-CA" dirty="0" smtClean="0"/>
              <a:t>Remplacez les mauvaises calories (ex. : sucreries, pommes de terre) par de bonnes calories (ex. : grains entiers).</a:t>
            </a:r>
            <a:endParaRPr lang="en-US" dirty="0" smtClean="0"/>
          </a:p>
          <a:p>
            <a:r>
              <a:rPr lang="fr-CA" dirty="0" smtClean="0"/>
              <a:t>Remplacez </a:t>
            </a:r>
            <a:r>
              <a:rPr lang="fr-CA" dirty="0"/>
              <a:t>les boissons sucrées par de l’eau.</a:t>
            </a:r>
            <a:endParaRPr lang="en-US" dirty="0"/>
          </a:p>
        </p:txBody>
      </p:sp>
      <p:pic>
        <p:nvPicPr>
          <p:cNvPr id="7475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81750" y="2286000"/>
            <a:ext cx="264795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fr-CA" dirty="0"/>
              <a:t>Exercice (1 </a:t>
            </a:r>
            <a:r>
              <a:rPr lang="fr-CA" dirty="0" smtClean="0"/>
              <a:t>de </a:t>
            </a:r>
            <a:r>
              <a:rPr lang="fr-CA" dirty="0"/>
              <a:t>2)</a:t>
            </a:r>
            <a:endParaRPr lang="en-US" dirty="0"/>
          </a:p>
        </p:txBody>
      </p:sp>
      <p:sp>
        <p:nvSpPr>
          <p:cNvPr id="75779" name="Content Placeholder 2"/>
          <p:cNvSpPr>
            <a:spLocks noGrp="1"/>
          </p:cNvSpPr>
          <p:nvPr>
            <p:ph idx="1"/>
          </p:nvPr>
        </p:nvSpPr>
        <p:spPr>
          <a:xfrm>
            <a:off x="457200" y="1600200"/>
            <a:ext cx="6019800" cy="4648200"/>
          </a:xfrm>
        </p:spPr>
        <p:txBody>
          <a:bodyPr>
            <a:normAutofit fontScale="70000" lnSpcReduction="20000"/>
          </a:bodyPr>
          <a:lstStyle/>
          <a:p>
            <a:pPr fontAlgn="auto">
              <a:spcAft>
                <a:spcPts val="0"/>
              </a:spcAft>
              <a:buFont typeface="Arial" pitchFamily="34" charset="0"/>
              <a:buChar char="•"/>
              <a:defRPr/>
            </a:pPr>
            <a:r>
              <a:rPr lang="fr-CA" dirty="0" smtClean="0"/>
              <a:t>Recommandations :</a:t>
            </a:r>
            <a:endParaRPr lang="en-US" sz="2800" dirty="0" smtClean="0"/>
          </a:p>
          <a:p>
            <a:pPr lvl="1" fontAlgn="auto">
              <a:spcAft>
                <a:spcPts val="0"/>
              </a:spcAft>
              <a:buFont typeface="Arial" pitchFamily="34" charset="0"/>
              <a:buChar char="–"/>
              <a:defRPr/>
            </a:pPr>
            <a:r>
              <a:rPr lang="fr-CA" dirty="0" smtClean="0"/>
              <a:t>2,5 heures par semaine d’exercices d’aérobie (ex. : marche rapide)</a:t>
            </a:r>
            <a:endParaRPr lang="en-US" sz="2400" dirty="0" smtClean="0"/>
          </a:p>
          <a:p>
            <a:pPr lvl="1" fontAlgn="auto">
              <a:spcAft>
                <a:spcPts val="0"/>
              </a:spcAft>
              <a:buFont typeface="Arial" pitchFamily="34" charset="0"/>
              <a:buChar char="–"/>
              <a:defRPr/>
            </a:pPr>
            <a:r>
              <a:rPr lang="fr-CA" dirty="0" smtClean="0"/>
              <a:t>Des exercices de renforcement musculaire</a:t>
            </a:r>
            <a:r>
              <a:rPr lang="fr-CA" b="1" dirty="0" smtClean="0"/>
              <a:t> </a:t>
            </a:r>
            <a:r>
              <a:rPr lang="fr-CA" dirty="0" smtClean="0"/>
              <a:t>deux fois par semaine (ex. : poids et haltères, extension des bras)</a:t>
            </a:r>
            <a:endParaRPr lang="en-US" sz="2400" dirty="0" smtClean="0"/>
          </a:p>
          <a:p>
            <a:pPr fontAlgn="auto">
              <a:spcAft>
                <a:spcPts val="0"/>
              </a:spcAft>
              <a:buFont typeface="Arial" pitchFamily="34" charset="0"/>
              <a:buChar char="•"/>
              <a:defRPr/>
            </a:pPr>
            <a:r>
              <a:rPr lang="fr-CA" dirty="0" smtClean="0"/>
              <a:t>Avantages :</a:t>
            </a:r>
            <a:endParaRPr lang="en-US" sz="2800" dirty="0" smtClean="0"/>
          </a:p>
          <a:p>
            <a:pPr lvl="1" fontAlgn="auto">
              <a:spcAft>
                <a:spcPts val="0"/>
              </a:spcAft>
              <a:buFont typeface="Arial" pitchFamily="34" charset="0"/>
              <a:buChar char="–"/>
              <a:defRPr/>
            </a:pPr>
            <a:r>
              <a:rPr lang="fr-CA" dirty="0" smtClean="0"/>
              <a:t>Amélioration de la digestion</a:t>
            </a:r>
            <a:endParaRPr lang="en-US" sz="2400" dirty="0" smtClean="0"/>
          </a:p>
          <a:p>
            <a:pPr lvl="1" fontAlgn="auto">
              <a:spcAft>
                <a:spcPts val="0"/>
              </a:spcAft>
              <a:buFont typeface="Arial" pitchFamily="34" charset="0"/>
              <a:buChar char="–"/>
              <a:defRPr/>
            </a:pPr>
            <a:r>
              <a:rPr lang="fr-CA" dirty="0" smtClean="0"/>
              <a:t>Perte de poids</a:t>
            </a:r>
            <a:endParaRPr lang="en-US" sz="2400" dirty="0" smtClean="0"/>
          </a:p>
          <a:p>
            <a:pPr lvl="1" fontAlgn="auto">
              <a:spcAft>
                <a:spcPts val="0"/>
              </a:spcAft>
              <a:buFont typeface="Arial" pitchFamily="34" charset="0"/>
              <a:buChar char="–"/>
              <a:defRPr/>
            </a:pPr>
            <a:r>
              <a:rPr lang="fr-CA" dirty="0" smtClean="0"/>
              <a:t>Augmentation du tonus musculaire, de la bonne humeur et de l’estime de soi</a:t>
            </a:r>
            <a:endParaRPr lang="en-US" sz="2400" dirty="0" smtClean="0"/>
          </a:p>
          <a:p>
            <a:pPr lvl="1" fontAlgn="auto">
              <a:spcAft>
                <a:spcPts val="0"/>
              </a:spcAft>
              <a:buFont typeface="Arial" pitchFamily="34" charset="0"/>
              <a:buChar char="–"/>
              <a:defRPr/>
            </a:pPr>
            <a:r>
              <a:rPr lang="fr-CA" dirty="0" smtClean="0"/>
              <a:t>Diminution du stress</a:t>
            </a:r>
            <a:endParaRPr lang="en-US" sz="2400" dirty="0" smtClean="0"/>
          </a:p>
          <a:p>
            <a:pPr lvl="1" fontAlgn="auto">
              <a:spcAft>
                <a:spcPts val="0"/>
              </a:spcAft>
              <a:buFont typeface="Arial" pitchFamily="34" charset="0"/>
              <a:buChar char="–"/>
              <a:defRPr/>
            </a:pPr>
            <a:r>
              <a:rPr lang="fr-CA" dirty="0" smtClean="0"/>
              <a:t>Amélioration du sommeil (si l’exercice est fait plus de trois heures avant le coucher)</a:t>
            </a:r>
            <a:endParaRPr lang="en-US" sz="2400" dirty="0" smtClean="0"/>
          </a:p>
          <a:p>
            <a:pPr lvl="1" fontAlgn="auto">
              <a:spcAft>
                <a:spcPts val="0"/>
              </a:spcAft>
              <a:buFont typeface="Arial" pitchFamily="34" charset="0"/>
              <a:buChar char="–"/>
              <a:defRPr/>
            </a:pPr>
            <a:r>
              <a:rPr lang="fr-CA" dirty="0" smtClean="0"/>
              <a:t>Réduction des risques de maladie</a:t>
            </a:r>
            <a:endParaRPr lang="en-US" dirty="0" smtClean="0"/>
          </a:p>
          <a:p>
            <a:pPr lvl="1">
              <a:buNone/>
            </a:pPr>
            <a:r>
              <a:rPr lang="en-US" sz="2000" dirty="0" smtClean="0"/>
              <a:t>     </a:t>
            </a:r>
          </a:p>
          <a:p>
            <a:pPr lvl="1" eaLnBrk="1" hangingPunct="1"/>
            <a:endParaRPr lang="en-US" dirty="0" smtClean="0"/>
          </a:p>
        </p:txBody>
      </p:sp>
      <p:pic>
        <p:nvPicPr>
          <p:cNvPr id="7578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88088" y="1562100"/>
            <a:ext cx="2700337"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fr-CA" dirty="0"/>
              <a:t>Exercice (2 </a:t>
            </a:r>
            <a:r>
              <a:rPr lang="fr-CA" dirty="0" smtClean="0"/>
              <a:t>de </a:t>
            </a:r>
            <a:r>
              <a:rPr lang="fr-CA" dirty="0"/>
              <a:t>2)</a:t>
            </a:r>
            <a:endParaRPr lang="en-US" dirty="0"/>
          </a:p>
        </p:txBody>
      </p:sp>
      <p:sp>
        <p:nvSpPr>
          <p:cNvPr id="76803" name="Content Placeholder 2"/>
          <p:cNvSpPr>
            <a:spLocks noGrp="1"/>
          </p:cNvSpPr>
          <p:nvPr>
            <p:ph idx="1"/>
          </p:nvPr>
        </p:nvSpPr>
        <p:spPr>
          <a:xfrm>
            <a:off x="457200" y="1600200"/>
            <a:ext cx="5334000" cy="4648200"/>
          </a:xfrm>
        </p:spPr>
        <p:txBody>
          <a:bodyPr/>
          <a:lstStyle/>
          <a:p>
            <a:pPr lvl="0"/>
            <a:r>
              <a:rPr lang="fr-CA" sz="3000" dirty="0"/>
              <a:t>Des stratégies à privilégier :</a:t>
            </a:r>
            <a:endParaRPr lang="en-US" sz="3000" dirty="0"/>
          </a:p>
          <a:p>
            <a:pPr lvl="1"/>
            <a:r>
              <a:rPr lang="fr-CA" sz="2400" dirty="0"/>
              <a:t>Marcher pendant 10 minutes deux fois ou plus par jour.</a:t>
            </a:r>
            <a:endParaRPr lang="en-US" sz="2400" dirty="0"/>
          </a:p>
          <a:p>
            <a:pPr lvl="1"/>
            <a:r>
              <a:rPr lang="fr-CA" sz="2400" dirty="0"/>
              <a:t>S’entraîner plus vigoureusement les fins de semaine.</a:t>
            </a:r>
            <a:endParaRPr lang="en-US" sz="2400" dirty="0"/>
          </a:p>
          <a:p>
            <a:pPr lvl="1"/>
            <a:r>
              <a:rPr lang="fr-CA" sz="2400" dirty="0"/>
              <a:t>Tenir un registre de vos exercices.</a:t>
            </a:r>
            <a:endParaRPr lang="en-US" sz="2400" dirty="0"/>
          </a:p>
          <a:p>
            <a:pPr lvl="1"/>
            <a:r>
              <a:rPr lang="fr-CA" sz="2400" dirty="0"/>
              <a:t>Établir des objectifs quotidiens et </a:t>
            </a:r>
            <a:r>
              <a:rPr lang="fr-CA" sz="2400" dirty="0" smtClean="0"/>
              <a:t>hebdomadaires.</a:t>
            </a:r>
            <a:endParaRPr lang="en-US" sz="2400" dirty="0"/>
          </a:p>
          <a:p>
            <a:pPr lvl="1"/>
            <a:r>
              <a:rPr lang="fr-CA" sz="2400" dirty="0" smtClean="0"/>
              <a:t>Découvrir </a:t>
            </a:r>
            <a:r>
              <a:rPr lang="fr-CA" sz="2400" dirty="0"/>
              <a:t>ce que l’on aime et le faire!</a:t>
            </a:r>
            <a:endParaRPr lang="en-US" sz="2400" dirty="0" smtClean="0"/>
          </a:p>
        </p:txBody>
      </p:sp>
      <p:pic>
        <p:nvPicPr>
          <p:cNvPr id="7680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05513" y="2025650"/>
            <a:ext cx="3033712"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lnSpc>
                <a:spcPts val="4575"/>
              </a:lnSpc>
            </a:pPr>
            <a:r>
              <a:rPr lang="fr-CA" sz="5400" dirty="0" smtClean="0"/>
              <a:t>Poids</a:t>
            </a:r>
            <a:endParaRPr lang="en-US" sz="3600" dirty="0" smtClean="0">
              <a:solidFill>
                <a:srgbClr val="FF0000"/>
              </a:solidFill>
            </a:endParaRPr>
          </a:p>
        </p:txBody>
      </p:sp>
      <p:sp>
        <p:nvSpPr>
          <p:cNvPr id="77827" name="Content Placeholder 2"/>
          <p:cNvSpPr>
            <a:spLocks noGrp="1"/>
          </p:cNvSpPr>
          <p:nvPr>
            <p:ph idx="1"/>
          </p:nvPr>
        </p:nvSpPr>
        <p:spPr>
          <a:xfrm>
            <a:off x="457200" y="1455738"/>
            <a:ext cx="4800600" cy="4525962"/>
          </a:xfrm>
        </p:spPr>
        <p:txBody>
          <a:bodyPr/>
          <a:lstStyle/>
          <a:p>
            <a:pPr marL="342900" lvl="1" indent="-342900" eaLnBrk="1" hangingPunct="1">
              <a:buFont typeface="Arial" charset="0"/>
              <a:buChar char="•"/>
            </a:pPr>
            <a:r>
              <a:rPr lang="fr-CA" sz="2000" dirty="0"/>
              <a:t>Constats au sujet des conducteurs de véhicules lourds et du contrôle de leur poids </a:t>
            </a:r>
            <a:r>
              <a:rPr lang="en-US" sz="2000" dirty="0" smtClean="0"/>
              <a:t>:</a:t>
            </a:r>
            <a:endParaRPr lang="en-US" sz="2000" dirty="0"/>
          </a:p>
          <a:p>
            <a:pPr lvl="2"/>
            <a:r>
              <a:rPr lang="fr-CA" sz="2000" dirty="0"/>
              <a:t>Au moins </a:t>
            </a:r>
            <a:r>
              <a:rPr lang="fr-CA" sz="2000" b="1" dirty="0"/>
              <a:t>50 %</a:t>
            </a:r>
            <a:r>
              <a:rPr lang="fr-CA" sz="2000" dirty="0"/>
              <a:t> d’entre eux sont obèses.</a:t>
            </a:r>
            <a:endParaRPr lang="en-US" sz="2000" dirty="0"/>
          </a:p>
          <a:p>
            <a:pPr lvl="2"/>
            <a:r>
              <a:rPr lang="fr-CA" sz="2000" b="1" dirty="0" smtClean="0"/>
              <a:t>25 </a:t>
            </a:r>
            <a:r>
              <a:rPr lang="fr-CA" sz="2000" b="1" dirty="0"/>
              <a:t>% environ </a:t>
            </a:r>
            <a:r>
              <a:rPr lang="fr-CA" sz="2000" dirty="0"/>
              <a:t>ont un excédent </a:t>
            </a:r>
            <a:endParaRPr lang="fr-CA" sz="2000" dirty="0" smtClean="0"/>
          </a:p>
          <a:p>
            <a:pPr marL="914400" lvl="2" indent="0">
              <a:buNone/>
            </a:pPr>
            <a:r>
              <a:rPr lang="fr-CA" sz="2000" dirty="0" smtClean="0"/>
              <a:t>    de </a:t>
            </a:r>
            <a:r>
              <a:rPr lang="fr-CA" sz="2000" dirty="0"/>
              <a:t>poids.</a:t>
            </a:r>
            <a:endParaRPr lang="en-US" sz="2000" dirty="0"/>
          </a:p>
          <a:p>
            <a:pPr lvl="0"/>
            <a:r>
              <a:rPr lang="fr-CA" sz="2000" dirty="0"/>
              <a:t>L’indice de masse corporelle (IMC) mesure votre degré de minceur ou de corpulence.</a:t>
            </a:r>
            <a:endParaRPr lang="en-US" sz="2000" dirty="0"/>
          </a:p>
          <a:p>
            <a:pPr lvl="0"/>
            <a:r>
              <a:rPr lang="fr-CA" sz="2000" dirty="0"/>
              <a:t>Faire de l’embonpoint augmente les risques de détérioration de la santé.</a:t>
            </a:r>
            <a:endParaRPr lang="en-US" sz="2000" dirty="0"/>
          </a:p>
          <a:p>
            <a:r>
              <a:rPr lang="fr-CA" sz="2000" dirty="0"/>
              <a:t>Les solutions sont une bonne alimentation et l’exercice physique.</a:t>
            </a:r>
            <a:endParaRPr lang="en-US" sz="2000"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2442" y="2209800"/>
            <a:ext cx="3951465"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fr-CA" sz="5400" dirty="0"/>
              <a:t>Tabagisme</a:t>
            </a:r>
            <a:endParaRPr lang="en-US" sz="5400" dirty="0"/>
          </a:p>
        </p:txBody>
      </p:sp>
      <p:sp>
        <p:nvSpPr>
          <p:cNvPr id="78851" name="Content Placeholder 2"/>
          <p:cNvSpPr>
            <a:spLocks noGrp="1"/>
          </p:cNvSpPr>
          <p:nvPr>
            <p:ph idx="1"/>
          </p:nvPr>
        </p:nvSpPr>
        <p:spPr/>
        <p:txBody>
          <a:bodyPr/>
          <a:lstStyle/>
          <a:p>
            <a:pPr lvl="0"/>
            <a:r>
              <a:rPr lang="fr-CA" sz="1800" dirty="0"/>
              <a:t>Le tabagisme est la principale cause évitable de maladie, de décès et d’invalidité.</a:t>
            </a:r>
            <a:endParaRPr lang="en-US" sz="1800" dirty="0"/>
          </a:p>
          <a:p>
            <a:pPr lvl="0"/>
            <a:r>
              <a:rPr lang="fr-CA" sz="1800" dirty="0"/>
              <a:t>Usage :</a:t>
            </a:r>
            <a:endParaRPr lang="en-US" sz="1800" dirty="0"/>
          </a:p>
          <a:p>
            <a:pPr lvl="1"/>
            <a:r>
              <a:rPr lang="fr-CA" sz="1800" b="1" dirty="0"/>
              <a:t>21 %</a:t>
            </a:r>
            <a:r>
              <a:rPr lang="fr-CA" sz="1800" dirty="0"/>
              <a:t> des Américains fument.</a:t>
            </a:r>
            <a:endParaRPr lang="en-US" sz="1800" dirty="0"/>
          </a:p>
          <a:p>
            <a:pPr lvl="1"/>
            <a:r>
              <a:rPr lang="fr-CA" sz="1800" b="1" dirty="0"/>
              <a:t>46 % </a:t>
            </a:r>
            <a:r>
              <a:rPr lang="fr-CA" sz="1800" dirty="0"/>
              <a:t>des conducteurs de véhicules lourds </a:t>
            </a:r>
            <a:endParaRPr lang="fr-CA" sz="1800" dirty="0" smtClean="0"/>
          </a:p>
          <a:p>
            <a:pPr marL="457200" lvl="1" indent="0">
              <a:buNone/>
            </a:pPr>
            <a:r>
              <a:rPr lang="fr-CA" sz="1800" dirty="0" smtClean="0"/>
              <a:t>     fument</a:t>
            </a:r>
            <a:r>
              <a:rPr lang="fr-CA" sz="1800" dirty="0"/>
              <a:t>.</a:t>
            </a:r>
            <a:endParaRPr lang="en-US" sz="1800" dirty="0"/>
          </a:p>
          <a:p>
            <a:pPr lvl="0"/>
            <a:r>
              <a:rPr lang="fr-CA" sz="1800" dirty="0"/>
              <a:t>La consommation de produits du tabac peut </a:t>
            </a:r>
            <a:r>
              <a:rPr lang="fr-CA" sz="1800" dirty="0" smtClean="0"/>
              <a:t>                                                              causer</a:t>
            </a:r>
            <a:r>
              <a:rPr lang="fr-CA" sz="1400" dirty="0"/>
              <a:t> :</a:t>
            </a:r>
            <a:endParaRPr lang="en-US" sz="1400" dirty="0"/>
          </a:p>
          <a:p>
            <a:pPr lvl="1"/>
            <a:r>
              <a:rPr lang="fr-CA" sz="1800" dirty="0"/>
              <a:t>le cancer du poumon et des maladies </a:t>
            </a:r>
            <a:r>
              <a:rPr lang="fr-CA" sz="1800" dirty="0" smtClean="0"/>
              <a:t>                                                  pulmonaires</a:t>
            </a:r>
            <a:r>
              <a:rPr lang="fr-CA" sz="1400" dirty="0"/>
              <a:t>.</a:t>
            </a:r>
            <a:endParaRPr lang="en-US" sz="1400" dirty="0"/>
          </a:p>
          <a:p>
            <a:pPr lvl="1"/>
            <a:r>
              <a:rPr lang="fr-CA" sz="1800" dirty="0"/>
              <a:t>des maladies du cœur.</a:t>
            </a:r>
            <a:endParaRPr lang="en-US" sz="1800" dirty="0"/>
          </a:p>
          <a:p>
            <a:pPr lvl="1"/>
            <a:r>
              <a:rPr lang="fr-CA" sz="1800" dirty="0"/>
              <a:t>plusieurs autres problèmes de santé.</a:t>
            </a:r>
            <a:endParaRPr lang="en-US" sz="1800" dirty="0"/>
          </a:p>
          <a:p>
            <a:pPr lvl="0"/>
            <a:r>
              <a:rPr lang="fr-CA" sz="1800" dirty="0"/>
              <a:t>Elle peut aussi nuire à la santé de votre </a:t>
            </a:r>
            <a:r>
              <a:rPr lang="fr-CA" sz="1800" i="1" dirty="0"/>
              <a:t>famille.</a:t>
            </a:r>
            <a:endParaRPr lang="en-US" sz="1800" dirty="0"/>
          </a:p>
          <a:p>
            <a:pPr lvl="0"/>
            <a:r>
              <a:rPr lang="fr-CA" sz="1800" dirty="0"/>
              <a:t>Il en coûte plus de 1 000 $ par année en frais médicaux pour chaque fumeur.</a:t>
            </a:r>
            <a:endParaRPr lang="en-US" sz="1800" dirty="0"/>
          </a:p>
          <a:p>
            <a:pPr lvl="0"/>
            <a:r>
              <a:rPr lang="fr-CA" sz="1800" dirty="0"/>
              <a:t>La stratégie : </a:t>
            </a:r>
            <a:r>
              <a:rPr lang="fr-CA" sz="1800" b="1" i="1" dirty="0"/>
              <a:t>ARRÊTER de fumer!!! </a:t>
            </a:r>
            <a:r>
              <a:rPr lang="fr-CA" sz="1800" dirty="0"/>
              <a:t>Consultez votre médecin. Appelez la ligne j’Arrête (1 866 J’ARRÊTE</a:t>
            </a:r>
            <a:r>
              <a:rPr lang="fr-CA" sz="1800" dirty="0" smtClean="0"/>
              <a:t>).</a:t>
            </a:r>
            <a:endParaRPr lang="en-US" sz="1800" dirty="0"/>
          </a:p>
        </p:txBody>
      </p:sp>
      <p:pic>
        <p:nvPicPr>
          <p:cNvPr id="78852"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334000" y="2362200"/>
            <a:ext cx="33178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flipV="1">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0" y="2590800"/>
            <a:ext cx="3317875" cy="1524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fr-CA" dirty="0" smtClean="0"/>
              <a:t>Stress </a:t>
            </a:r>
            <a:r>
              <a:rPr lang="fr-CA" dirty="0"/>
              <a:t>(1 </a:t>
            </a:r>
            <a:r>
              <a:rPr lang="fr-CA" dirty="0" smtClean="0"/>
              <a:t>de </a:t>
            </a:r>
            <a:r>
              <a:rPr lang="fr-CA" dirty="0"/>
              <a:t>2)</a:t>
            </a:r>
            <a:endParaRPr lang="en-US" dirty="0"/>
          </a:p>
        </p:txBody>
      </p:sp>
      <p:sp>
        <p:nvSpPr>
          <p:cNvPr id="3" name="Content Placeholder 2"/>
          <p:cNvSpPr>
            <a:spLocks noGrp="1"/>
          </p:cNvSpPr>
          <p:nvPr>
            <p:ph idx="1"/>
          </p:nvPr>
        </p:nvSpPr>
        <p:spPr/>
        <p:txBody>
          <a:bodyPr rtlCol="0">
            <a:normAutofit lnSpcReduction="10000"/>
          </a:bodyPr>
          <a:lstStyle/>
          <a:p>
            <a:pPr marL="0" indent="0">
              <a:buNone/>
            </a:pPr>
            <a:r>
              <a:rPr lang="fr-CA" u="sng" dirty="0"/>
              <a:t>Symptômes :</a:t>
            </a:r>
            <a:endParaRPr lang="en-US" dirty="0"/>
          </a:p>
          <a:p>
            <a:pPr lvl="0"/>
            <a:r>
              <a:rPr lang="fr-CA" dirty="0"/>
              <a:t>Maux de </a:t>
            </a:r>
            <a:r>
              <a:rPr lang="fr-CA" dirty="0" smtClean="0"/>
              <a:t>tête</a:t>
            </a:r>
            <a:endParaRPr lang="en-US" dirty="0"/>
          </a:p>
          <a:p>
            <a:pPr lvl="0"/>
            <a:r>
              <a:rPr lang="fr-CA" dirty="0"/>
              <a:t>Perturbations du </a:t>
            </a:r>
            <a:r>
              <a:rPr lang="fr-CA" dirty="0" smtClean="0"/>
              <a:t>sommeil</a:t>
            </a:r>
            <a:endParaRPr lang="en-US" dirty="0"/>
          </a:p>
          <a:p>
            <a:pPr lvl="0"/>
            <a:r>
              <a:rPr lang="fr-CA" dirty="0"/>
              <a:t>Difficulté à se </a:t>
            </a:r>
            <a:r>
              <a:rPr lang="fr-CA" dirty="0" smtClean="0"/>
              <a:t>concentrer</a:t>
            </a:r>
            <a:endParaRPr lang="en-US" dirty="0"/>
          </a:p>
          <a:p>
            <a:pPr lvl="0"/>
            <a:r>
              <a:rPr lang="fr-CA" dirty="0"/>
              <a:t>Mauvaise </a:t>
            </a:r>
            <a:r>
              <a:rPr lang="fr-CA" dirty="0" smtClean="0"/>
              <a:t>humeur</a:t>
            </a:r>
            <a:endParaRPr lang="en-US" dirty="0"/>
          </a:p>
          <a:p>
            <a:pPr lvl="0"/>
            <a:r>
              <a:rPr lang="fr-CA" dirty="0"/>
              <a:t>Maux </a:t>
            </a:r>
            <a:r>
              <a:rPr lang="fr-CA" dirty="0" smtClean="0"/>
              <a:t>d’estomac</a:t>
            </a:r>
            <a:endParaRPr lang="en-US" dirty="0"/>
          </a:p>
          <a:p>
            <a:pPr lvl="0"/>
            <a:r>
              <a:rPr lang="fr-CA" dirty="0"/>
              <a:t>Mécontentement au </a:t>
            </a:r>
            <a:r>
              <a:rPr lang="fr-CA" dirty="0" smtClean="0"/>
              <a:t>travail</a:t>
            </a:r>
            <a:endParaRPr lang="en-US" dirty="0"/>
          </a:p>
          <a:p>
            <a:r>
              <a:rPr lang="fr-CA" dirty="0"/>
              <a:t>Moral </a:t>
            </a:r>
            <a:r>
              <a:rPr lang="fr-CA" dirty="0" smtClean="0"/>
              <a:t>bas</a:t>
            </a:r>
            <a:endParaRPr lang="en-US" dirty="0" smtClean="0"/>
          </a:p>
        </p:txBody>
      </p:sp>
      <p:pic>
        <p:nvPicPr>
          <p:cNvPr id="79876" name="Picture 1"/>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619750" y="1490663"/>
            <a:ext cx="3190875" cy="239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7"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619750" y="3927475"/>
            <a:ext cx="331470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fr-CA" dirty="0" smtClean="0"/>
              <a:t>Stress </a:t>
            </a:r>
            <a:r>
              <a:rPr lang="fr-CA" dirty="0"/>
              <a:t>(2 </a:t>
            </a:r>
            <a:r>
              <a:rPr lang="fr-CA" dirty="0" smtClean="0"/>
              <a:t>de </a:t>
            </a:r>
            <a:r>
              <a:rPr lang="fr-CA" dirty="0"/>
              <a:t>2)</a:t>
            </a:r>
            <a:endParaRPr lang="en-US" dirty="0"/>
          </a:p>
        </p:txBody>
      </p:sp>
      <p:sp>
        <p:nvSpPr>
          <p:cNvPr id="3" name="Content Placeholder 2"/>
          <p:cNvSpPr>
            <a:spLocks noGrp="1"/>
          </p:cNvSpPr>
          <p:nvPr>
            <p:ph idx="1"/>
          </p:nvPr>
        </p:nvSpPr>
        <p:spPr>
          <a:xfrm>
            <a:off x="457200" y="1447800"/>
            <a:ext cx="8229600" cy="5105400"/>
          </a:xfrm>
        </p:spPr>
        <p:txBody>
          <a:bodyPr rtlCol="0">
            <a:normAutofit fontScale="70000" lnSpcReduction="20000"/>
          </a:bodyPr>
          <a:lstStyle/>
          <a:p>
            <a:pPr marL="0" indent="0">
              <a:buNone/>
            </a:pPr>
            <a:r>
              <a:rPr lang="fr-CA" u="sng" dirty="0"/>
              <a:t>Les stratégies :</a:t>
            </a:r>
            <a:endParaRPr lang="en-US" sz="2800" dirty="0"/>
          </a:p>
          <a:p>
            <a:pPr lvl="0"/>
            <a:r>
              <a:rPr lang="fr-CA" dirty="0"/>
              <a:t>Avoir une attitude optimiste et adopter </a:t>
            </a:r>
            <a:r>
              <a:rPr lang="fr-CA" dirty="0" smtClean="0"/>
              <a:t>des </a:t>
            </a:r>
            <a:r>
              <a:rPr lang="fr-CA" dirty="0"/>
              <a:t>comportements sains.</a:t>
            </a:r>
            <a:endParaRPr lang="en-US" sz="2800" dirty="0"/>
          </a:p>
          <a:p>
            <a:pPr lvl="0"/>
            <a:r>
              <a:rPr lang="fr-CA" dirty="0"/>
              <a:t>Maintenir un équilibre entre le travail </a:t>
            </a:r>
            <a:r>
              <a:rPr lang="fr-CA" dirty="0" smtClean="0"/>
              <a:t>et la                                         vie </a:t>
            </a:r>
            <a:r>
              <a:rPr lang="fr-CA" dirty="0"/>
              <a:t>personnelle.</a:t>
            </a:r>
            <a:endParaRPr lang="en-US" sz="2800" dirty="0"/>
          </a:p>
          <a:p>
            <a:pPr lvl="0"/>
            <a:r>
              <a:rPr lang="fr-CA" dirty="0"/>
              <a:t>Avoir des intérêts personnels.</a:t>
            </a:r>
            <a:endParaRPr lang="en-US" sz="2800" dirty="0"/>
          </a:p>
          <a:p>
            <a:pPr lvl="0"/>
            <a:r>
              <a:rPr lang="fr-CA" dirty="0"/>
              <a:t>Entretenir un réseau de soutien.</a:t>
            </a:r>
            <a:endParaRPr lang="en-US" sz="2800" dirty="0"/>
          </a:p>
          <a:p>
            <a:pPr lvl="0"/>
            <a:r>
              <a:rPr lang="fr-CA" dirty="0"/>
              <a:t>Tenter d’améliorer son environnement.</a:t>
            </a:r>
            <a:endParaRPr lang="en-US" sz="2800" dirty="0"/>
          </a:p>
          <a:p>
            <a:pPr lvl="0"/>
            <a:r>
              <a:rPr lang="fr-CA" dirty="0"/>
              <a:t>Prendre la relaxation au sérieux et trouver </a:t>
            </a:r>
            <a:r>
              <a:rPr lang="fr-CA" dirty="0" smtClean="0"/>
              <a:t>des                           </a:t>
            </a:r>
            <a:r>
              <a:rPr lang="fr-CA" dirty="0"/>
              <a:t>moyens qui fonctionnent pour vous!</a:t>
            </a:r>
            <a:endParaRPr lang="en-US" sz="2800" dirty="0"/>
          </a:p>
          <a:p>
            <a:pPr lvl="1"/>
            <a:r>
              <a:rPr lang="fr-CA" dirty="0"/>
              <a:t>Respiration abdominale.</a:t>
            </a:r>
            <a:endParaRPr lang="en-US" sz="2400" dirty="0"/>
          </a:p>
          <a:p>
            <a:pPr lvl="1"/>
            <a:r>
              <a:rPr lang="fr-CA" dirty="0"/>
              <a:t>Courtes marches.</a:t>
            </a:r>
            <a:endParaRPr lang="en-US" sz="2400" dirty="0"/>
          </a:p>
          <a:p>
            <a:pPr lvl="1"/>
            <a:r>
              <a:rPr lang="fr-CA" dirty="0"/>
              <a:t>Méditation.</a:t>
            </a:r>
            <a:endParaRPr lang="en-US" sz="2400" dirty="0"/>
          </a:p>
          <a:p>
            <a:pPr lvl="1"/>
            <a:r>
              <a:rPr lang="fr-CA" dirty="0"/>
              <a:t>Lecture.</a:t>
            </a:r>
            <a:endParaRPr lang="en-US" sz="2400" dirty="0"/>
          </a:p>
          <a:p>
            <a:pPr lvl="1"/>
            <a:r>
              <a:rPr lang="fr-CA" dirty="0"/>
              <a:t>Etc.</a:t>
            </a:r>
            <a:endParaRPr lang="en-US" dirty="0"/>
          </a:p>
        </p:txBody>
      </p:sp>
      <p:pic>
        <p:nvPicPr>
          <p:cNvPr id="8090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172200" y="2209800"/>
            <a:ext cx="2565400" cy="382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r>
              <a:rPr lang="fr-CA" sz="4000" dirty="0"/>
              <a:t>L’importance du sommeil, de la vigilance et du bien-être pour la santé </a:t>
            </a:r>
            <a:endParaRPr lang="en-US" sz="4000" dirty="0"/>
          </a:p>
        </p:txBody>
      </p:sp>
      <p:sp>
        <p:nvSpPr>
          <p:cNvPr id="3" name="Content Placeholder 2"/>
          <p:cNvSpPr>
            <a:spLocks noGrp="1"/>
          </p:cNvSpPr>
          <p:nvPr>
            <p:ph idx="1"/>
          </p:nvPr>
        </p:nvSpPr>
        <p:spPr/>
        <p:txBody>
          <a:bodyPr rtlCol="0">
            <a:normAutofit fontScale="92500" lnSpcReduction="20000"/>
          </a:bodyPr>
          <a:lstStyle/>
          <a:p>
            <a:pPr lvl="0"/>
            <a:r>
              <a:rPr lang="fr-CA" dirty="0"/>
              <a:t>Le sommeil est une </a:t>
            </a:r>
            <a:r>
              <a:rPr lang="fr-CA" b="1" dirty="0"/>
              <a:t>nécessité biologique</a:t>
            </a:r>
            <a:r>
              <a:rPr lang="fr-CA" dirty="0"/>
              <a:t>.</a:t>
            </a:r>
            <a:endParaRPr lang="en-US" dirty="0"/>
          </a:p>
          <a:p>
            <a:pPr lvl="0"/>
            <a:r>
              <a:rPr lang="fr-CA" dirty="0"/>
              <a:t>Le fait de</a:t>
            </a:r>
            <a:r>
              <a:rPr lang="fr-CA" b="1" dirty="0"/>
              <a:t> mal dormir peut </a:t>
            </a:r>
            <a:endParaRPr lang="fr-CA" b="1" dirty="0" smtClean="0"/>
          </a:p>
          <a:p>
            <a:pPr lvl="0">
              <a:buNone/>
            </a:pPr>
            <a:r>
              <a:rPr lang="fr-CA" dirty="0" smtClean="0"/>
              <a:t>occasionner</a:t>
            </a:r>
            <a:r>
              <a:rPr lang="fr-CA" dirty="0"/>
              <a:t> :</a:t>
            </a:r>
            <a:endParaRPr lang="en-US" dirty="0"/>
          </a:p>
          <a:p>
            <a:pPr lvl="1"/>
            <a:r>
              <a:rPr lang="fr-CA" dirty="0"/>
              <a:t>des problèmes cardiaques.</a:t>
            </a:r>
            <a:endParaRPr lang="en-US" dirty="0"/>
          </a:p>
          <a:p>
            <a:pPr lvl="1"/>
            <a:r>
              <a:rPr lang="fr-CA" dirty="0"/>
              <a:t>le diabète.</a:t>
            </a:r>
            <a:endParaRPr lang="en-US" dirty="0"/>
          </a:p>
          <a:p>
            <a:pPr lvl="1"/>
            <a:r>
              <a:rPr lang="fr-CA" dirty="0"/>
              <a:t>l’obésité.</a:t>
            </a:r>
            <a:endParaRPr lang="en-US" dirty="0"/>
          </a:p>
          <a:p>
            <a:pPr lvl="1"/>
            <a:r>
              <a:rPr lang="fr-CA" dirty="0"/>
              <a:t>des problèmes psychologiques.</a:t>
            </a:r>
            <a:endParaRPr lang="en-US" dirty="0"/>
          </a:p>
          <a:p>
            <a:pPr lvl="1"/>
            <a:r>
              <a:rPr lang="fr-CA" dirty="0"/>
              <a:t>d’autres problèmes de santé.</a:t>
            </a:r>
            <a:endParaRPr lang="en-US" dirty="0"/>
          </a:p>
          <a:p>
            <a:pPr fontAlgn="auto">
              <a:spcAft>
                <a:spcPts val="0"/>
              </a:spcAft>
              <a:buFont typeface="Arial" pitchFamily="34" charset="0"/>
              <a:buChar char="•"/>
              <a:defRPr/>
            </a:pPr>
            <a:r>
              <a:rPr lang="fr-CA" dirty="0"/>
              <a:t>Un sommeil</a:t>
            </a:r>
            <a:r>
              <a:rPr lang="fr-CA" b="1" dirty="0"/>
              <a:t> réparateur</a:t>
            </a:r>
            <a:r>
              <a:rPr lang="fr-CA" dirty="0"/>
              <a:t> </a:t>
            </a:r>
            <a:r>
              <a:rPr lang="fr-CA" dirty="0" smtClean="0"/>
              <a:t>favorise</a:t>
            </a:r>
          </a:p>
          <a:p>
            <a:pPr fontAlgn="auto">
              <a:spcAft>
                <a:spcPts val="0"/>
              </a:spcAft>
              <a:buNone/>
              <a:defRPr/>
            </a:pPr>
            <a:r>
              <a:rPr lang="fr-CA" dirty="0" smtClean="0"/>
              <a:t> </a:t>
            </a:r>
            <a:r>
              <a:rPr lang="fr-CA" dirty="0"/>
              <a:t>le </a:t>
            </a:r>
            <a:r>
              <a:rPr lang="fr-CA" dirty="0" smtClean="0"/>
              <a:t>bien-être</a:t>
            </a:r>
            <a:r>
              <a:rPr lang="fr-CA" dirty="0"/>
              <a:t>, </a:t>
            </a:r>
            <a:r>
              <a:rPr lang="fr-CA" dirty="0" smtClean="0"/>
              <a:t>la </a:t>
            </a:r>
            <a:r>
              <a:rPr lang="fr-CA" dirty="0"/>
              <a:t>performance et le bonheur.</a:t>
            </a:r>
            <a:endParaRPr lang="en-US" dirty="0"/>
          </a:p>
        </p:txBody>
      </p:sp>
      <p:sp>
        <p:nvSpPr>
          <p:cNvPr id="4" name="Slide Number Placeholder 3"/>
          <p:cNvSpPr>
            <a:spLocks noGrp="1"/>
          </p:cNvSpPr>
          <p:nvPr>
            <p:ph type="sldNum" sz="quarter" idx="4294967295"/>
          </p:nvPr>
        </p:nvSpPr>
        <p:spPr>
          <a:xfrm>
            <a:off x="7010400" y="4114800"/>
            <a:ext cx="2133600" cy="365125"/>
          </a:xfrm>
        </p:spPr>
        <p:txBody>
          <a:bodyPr/>
          <a:lstStyle/>
          <a:p>
            <a:pPr>
              <a:defRPr/>
            </a:pPr>
            <a:fld id="{F08580AC-8A99-4B11-A613-3DC64CD52D20}" type="slidenum">
              <a:rPr lang="en-US"/>
              <a:pPr>
                <a:defRPr/>
              </a:pPr>
              <a:t>6</a:t>
            </a:fld>
            <a:endParaRPr lang="en-US" dirty="0"/>
          </a:p>
        </p:txBody>
      </p:sp>
      <p:pic>
        <p:nvPicPr>
          <p:cNvPr id="14341" name="Picture 2" descr="&#10;"/>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19800" y="2209800"/>
            <a:ext cx="2057400"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fr-CA" dirty="0" smtClean="0"/>
              <a:t>Relations </a:t>
            </a:r>
            <a:r>
              <a:rPr lang="fr-CA" dirty="0"/>
              <a:t>personnelles : </a:t>
            </a:r>
            <a:r>
              <a:rPr lang="fr-CA" dirty="0" smtClean="0"/>
              <a:t>famille </a:t>
            </a:r>
            <a:r>
              <a:rPr lang="fr-CA" dirty="0"/>
              <a:t>et </a:t>
            </a:r>
            <a:r>
              <a:rPr lang="fr-CA" dirty="0" smtClean="0"/>
              <a:t>amis</a:t>
            </a:r>
            <a:endParaRPr lang="en-US" dirty="0"/>
          </a:p>
        </p:txBody>
      </p:sp>
      <p:sp>
        <p:nvSpPr>
          <p:cNvPr id="81923" name="Content Placeholder 2"/>
          <p:cNvSpPr>
            <a:spLocks noGrp="1"/>
          </p:cNvSpPr>
          <p:nvPr>
            <p:ph idx="1"/>
          </p:nvPr>
        </p:nvSpPr>
        <p:spPr>
          <a:xfrm>
            <a:off x="457200" y="1519238"/>
            <a:ext cx="5943600" cy="4525962"/>
          </a:xfrm>
        </p:spPr>
        <p:txBody>
          <a:bodyPr/>
          <a:lstStyle/>
          <a:p>
            <a:pPr lvl="0"/>
            <a:r>
              <a:rPr lang="fr-CA" sz="2400" dirty="0"/>
              <a:t>Sondage auprès des conducteurs : </a:t>
            </a:r>
            <a:r>
              <a:rPr lang="fr-CA" sz="2400" b="1" dirty="0"/>
              <a:t>le manque de temps passé en famille </a:t>
            </a:r>
            <a:r>
              <a:rPr lang="fr-CA" sz="2400" dirty="0"/>
              <a:t>était la préoccupation de santé et de bien-être la plus importante.</a:t>
            </a:r>
            <a:endParaRPr lang="en-US" sz="2400" dirty="0"/>
          </a:p>
          <a:p>
            <a:pPr lvl="0"/>
            <a:r>
              <a:rPr lang="fr-CA" sz="2400" dirty="0"/>
              <a:t>Les problèmes personnels et familiaux des conducteurs peuvent parfois entraîner une conduite non sécuritaire et des accidents. </a:t>
            </a:r>
            <a:endParaRPr lang="en-US" sz="2400" dirty="0"/>
          </a:p>
          <a:p>
            <a:pPr lvl="0"/>
            <a:r>
              <a:rPr lang="fr-CA" sz="2400" dirty="0"/>
              <a:t>La famille et les amis peuvent aider!</a:t>
            </a:r>
            <a:endParaRPr lang="en-US" sz="2400" dirty="0"/>
          </a:p>
          <a:p>
            <a:pPr lvl="1"/>
            <a:r>
              <a:rPr lang="fr-CA" sz="2400" dirty="0"/>
              <a:t>Restez en contact. </a:t>
            </a:r>
            <a:endParaRPr lang="en-US" sz="2400" dirty="0"/>
          </a:p>
          <a:p>
            <a:pPr lvl="1"/>
            <a:r>
              <a:rPr lang="fr-CA" sz="2400" dirty="0"/>
              <a:t>Appréciez-vous mutuellement.</a:t>
            </a:r>
            <a:endParaRPr lang="en-US" sz="2400" dirty="0"/>
          </a:p>
          <a:p>
            <a:pPr lvl="1"/>
            <a:r>
              <a:rPr lang="fr-CA" sz="2400" dirty="0"/>
              <a:t>Faites des choses agréables </a:t>
            </a:r>
            <a:r>
              <a:rPr lang="fr-CA" sz="2400" dirty="0" smtClean="0"/>
              <a:t>ensemble.</a:t>
            </a:r>
            <a:endParaRPr lang="en-US" sz="2400" dirty="0"/>
          </a:p>
          <a:p>
            <a:pPr lvl="1"/>
            <a:r>
              <a:rPr lang="fr-CA" sz="2400" dirty="0" smtClean="0"/>
              <a:t>Soyez </a:t>
            </a:r>
            <a:r>
              <a:rPr lang="fr-CA" sz="2400" dirty="0"/>
              <a:t>solidaires.</a:t>
            </a:r>
            <a:endParaRPr lang="en-US" sz="2400" dirty="0" smtClean="0"/>
          </a:p>
        </p:txBody>
      </p:sp>
      <p:pic>
        <p:nvPicPr>
          <p:cNvPr id="81924" name="Picture 1"/>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5"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072187" y="3962400"/>
            <a:ext cx="2919413" cy="218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fr-CA" sz="5400" dirty="0"/>
              <a:t>Caféine</a:t>
            </a:r>
            <a:endParaRPr lang="en-US" sz="5400" dirty="0"/>
          </a:p>
        </p:txBody>
      </p:sp>
      <p:sp>
        <p:nvSpPr>
          <p:cNvPr id="3" name="Content Placeholder 2"/>
          <p:cNvSpPr>
            <a:spLocks noGrp="1"/>
          </p:cNvSpPr>
          <p:nvPr>
            <p:ph idx="1"/>
          </p:nvPr>
        </p:nvSpPr>
        <p:spPr>
          <a:xfrm>
            <a:off x="457200" y="1600200"/>
            <a:ext cx="5486400" cy="4525963"/>
          </a:xfrm>
        </p:spPr>
        <p:txBody>
          <a:bodyPr rtlCol="0">
            <a:normAutofit fontScale="70000" lnSpcReduction="20000"/>
          </a:bodyPr>
          <a:lstStyle/>
          <a:p>
            <a:pPr lvl="0"/>
            <a:r>
              <a:rPr lang="fr-CA" dirty="0"/>
              <a:t>La caféine est le stimulant le plus utilisé.</a:t>
            </a:r>
            <a:endParaRPr lang="en-US" dirty="0"/>
          </a:p>
          <a:p>
            <a:pPr lvl="0"/>
            <a:r>
              <a:rPr lang="fr-CA" dirty="0"/>
              <a:t>On en trouve dans le café, le thé, les boissons gazeuses, les boissons énergisantes, certains médicaments.</a:t>
            </a:r>
            <a:endParaRPr lang="en-US" dirty="0"/>
          </a:p>
          <a:p>
            <a:pPr lvl="0"/>
            <a:r>
              <a:rPr lang="fr-CA" dirty="0"/>
              <a:t>Elle est généralement sécuritaire et ne nuit pas à la santé si elle est utilisée modérément.</a:t>
            </a:r>
            <a:endParaRPr lang="en-US" dirty="0"/>
          </a:p>
          <a:p>
            <a:pPr lvl="0"/>
            <a:r>
              <a:rPr lang="fr-CA" dirty="0"/>
              <a:t>Elle améliore la vigilance et la performance. </a:t>
            </a:r>
            <a:endParaRPr lang="en-US" dirty="0"/>
          </a:p>
          <a:p>
            <a:pPr lvl="0"/>
            <a:r>
              <a:rPr lang="fr-CA" dirty="0"/>
              <a:t>Selon les individus, ses effets et la tolérance varient grandement. </a:t>
            </a:r>
            <a:endParaRPr lang="en-US" dirty="0"/>
          </a:p>
          <a:p>
            <a:r>
              <a:rPr lang="fr-CA" dirty="0"/>
              <a:t>Bien qu’efficace, elle n’est pas un substitut au sommeil. </a:t>
            </a:r>
            <a:endParaRPr lang="en-US" dirty="0">
              <a:solidFill>
                <a:srgbClr val="002060"/>
              </a:solidFill>
            </a:endParaRPr>
          </a:p>
        </p:txBody>
      </p:sp>
      <p:pic>
        <p:nvPicPr>
          <p:cNvPr id="84996" name="Picture 2" descr="&#10;"/>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fr-CA" dirty="0"/>
              <a:t>La caféine et le sommeil</a:t>
            </a:r>
            <a:endParaRPr lang="en-US" dirty="0"/>
          </a:p>
        </p:txBody>
      </p:sp>
      <p:sp>
        <p:nvSpPr>
          <p:cNvPr id="3" name="Content Placeholder 2"/>
          <p:cNvSpPr>
            <a:spLocks noGrp="1"/>
          </p:cNvSpPr>
          <p:nvPr>
            <p:ph idx="1"/>
          </p:nvPr>
        </p:nvSpPr>
        <p:spPr>
          <a:xfrm>
            <a:off x="457200" y="1600200"/>
            <a:ext cx="5638800" cy="4525963"/>
          </a:xfrm>
        </p:spPr>
        <p:txBody>
          <a:bodyPr rtlCol="0">
            <a:normAutofit fontScale="77500" lnSpcReduction="20000"/>
          </a:bodyPr>
          <a:lstStyle/>
          <a:p>
            <a:pPr lvl="0"/>
            <a:r>
              <a:rPr lang="fr-CA" sz="3400" dirty="0"/>
              <a:t>Comme tout stimulant, la caféine rend le sommeil plus difficile.</a:t>
            </a:r>
            <a:endParaRPr lang="en-US" sz="3400" dirty="0"/>
          </a:p>
          <a:p>
            <a:pPr lvl="0"/>
            <a:r>
              <a:rPr lang="fr-CA" sz="3400" dirty="0"/>
              <a:t>Généralement, évitez la caféine de six à huit heures avant la période principale de sommeil. </a:t>
            </a:r>
            <a:endParaRPr lang="en-US" sz="3400" dirty="0"/>
          </a:p>
          <a:p>
            <a:pPr lvl="0"/>
            <a:r>
              <a:rPr lang="fr-CA" sz="3400" dirty="0"/>
              <a:t>Ses effets varient, certaines personnes y sont très sensibles.</a:t>
            </a:r>
            <a:endParaRPr lang="en-US" sz="3400" dirty="0"/>
          </a:p>
          <a:p>
            <a:pPr lvl="0"/>
            <a:r>
              <a:rPr lang="fr-CA" sz="3400" dirty="0"/>
              <a:t>Si vous avez de la difficulté à vous endormir :</a:t>
            </a:r>
            <a:endParaRPr lang="en-US" sz="3400" dirty="0"/>
          </a:p>
          <a:p>
            <a:pPr lvl="1"/>
            <a:r>
              <a:rPr lang="fr-CA" sz="3100" dirty="0"/>
              <a:t>Réduisez votre consommation de </a:t>
            </a:r>
            <a:r>
              <a:rPr lang="fr-CA" sz="3100" dirty="0" smtClean="0"/>
              <a:t>caféine.</a:t>
            </a:r>
            <a:endParaRPr lang="en-US" sz="3100" dirty="0"/>
          </a:p>
          <a:p>
            <a:pPr lvl="1" fontAlgn="auto">
              <a:spcAft>
                <a:spcPts val="0"/>
              </a:spcAft>
              <a:buFont typeface="Arial" pitchFamily="34" charset="0"/>
              <a:buChar char="–"/>
              <a:defRPr/>
            </a:pPr>
            <a:r>
              <a:rPr lang="fr-CA" sz="3100" dirty="0" smtClean="0"/>
              <a:t>Prenez votre dernière dose plus tôt avant le coucher.</a:t>
            </a:r>
            <a:endParaRPr lang="en-US" sz="3100" dirty="0"/>
          </a:p>
        </p:txBody>
      </p:sp>
      <p:pic>
        <p:nvPicPr>
          <p:cNvPr id="86020"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00775" y="2209800"/>
            <a:ext cx="2538413"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fr-CA" sz="5400" dirty="0"/>
              <a:t>L’alcool et le sommeil</a:t>
            </a:r>
            <a:endParaRPr lang="en-US" sz="5400" dirty="0"/>
          </a:p>
        </p:txBody>
      </p:sp>
      <p:sp>
        <p:nvSpPr>
          <p:cNvPr id="87043" name="Content Placeholder 2"/>
          <p:cNvSpPr>
            <a:spLocks noGrp="1"/>
          </p:cNvSpPr>
          <p:nvPr>
            <p:ph idx="1"/>
          </p:nvPr>
        </p:nvSpPr>
        <p:spPr>
          <a:xfrm>
            <a:off x="457200" y="1600200"/>
            <a:ext cx="5715000" cy="4525963"/>
          </a:xfrm>
        </p:spPr>
        <p:txBody>
          <a:bodyPr/>
          <a:lstStyle/>
          <a:p>
            <a:pPr lvl="0"/>
            <a:r>
              <a:rPr lang="fr-CA" sz="2800" dirty="0"/>
              <a:t>Certaines personnes utilisent l’alcool pour s’aider à dormir, l’alcool les rendant habituellement somnolentes. </a:t>
            </a:r>
            <a:endParaRPr lang="en-US" sz="2800" dirty="0"/>
          </a:p>
          <a:p>
            <a:pPr lvl="0"/>
            <a:r>
              <a:rPr lang="fr-CA" sz="2800" dirty="0"/>
              <a:t>En fait, l’alcool </a:t>
            </a:r>
            <a:r>
              <a:rPr lang="fr-CA" sz="2800" i="1" dirty="0"/>
              <a:t>perturbe</a:t>
            </a:r>
            <a:r>
              <a:rPr lang="fr-CA" sz="2800" dirty="0"/>
              <a:t> le sommeil.</a:t>
            </a:r>
            <a:endParaRPr lang="en-US" sz="2800" dirty="0"/>
          </a:p>
          <a:p>
            <a:pPr lvl="0"/>
            <a:r>
              <a:rPr lang="fr-CA" sz="2800" dirty="0"/>
              <a:t>Il occasionne un réveil soudain quelques heures après qu’on s’est mis au lit.</a:t>
            </a:r>
            <a:endParaRPr lang="en-US" sz="2800" dirty="0"/>
          </a:p>
          <a:p>
            <a:r>
              <a:rPr lang="fr-CA" sz="2800" dirty="0"/>
              <a:t>Il aggrave l’AOS.</a:t>
            </a:r>
            <a:endParaRPr lang="en-US" sz="2800" dirty="0" smtClean="0"/>
          </a:p>
        </p:txBody>
      </p:sp>
      <p:pic>
        <p:nvPicPr>
          <p:cNvPr id="8704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477000" y="2438400"/>
            <a:ext cx="2233613" cy="334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fr-CA" dirty="0" smtClean="0"/>
              <a:t>Somnifères</a:t>
            </a:r>
            <a:endParaRPr lang="en-US" dirty="0"/>
          </a:p>
        </p:txBody>
      </p:sp>
      <p:sp>
        <p:nvSpPr>
          <p:cNvPr id="3" name="Content Placeholder 2"/>
          <p:cNvSpPr>
            <a:spLocks noGrp="1"/>
          </p:cNvSpPr>
          <p:nvPr>
            <p:ph idx="1"/>
          </p:nvPr>
        </p:nvSpPr>
        <p:spPr>
          <a:xfrm>
            <a:off x="457200" y="1600200"/>
            <a:ext cx="5791200" cy="4525963"/>
          </a:xfrm>
        </p:spPr>
        <p:txBody>
          <a:bodyPr rtlCol="0">
            <a:normAutofit fontScale="77500" lnSpcReduction="20000"/>
          </a:bodyPr>
          <a:lstStyle/>
          <a:p>
            <a:pPr lvl="0"/>
            <a:r>
              <a:rPr lang="fr-CA" dirty="0"/>
              <a:t>Les catégories générales :</a:t>
            </a:r>
            <a:endParaRPr lang="en-US" sz="2800" dirty="0"/>
          </a:p>
          <a:p>
            <a:pPr lvl="1"/>
            <a:r>
              <a:rPr lang="fr-CA" dirty="0"/>
              <a:t>Sans ordonnance, grand public, comme </a:t>
            </a:r>
            <a:r>
              <a:rPr lang="fr-CA" dirty="0" err="1"/>
              <a:t>Tylenol</a:t>
            </a:r>
            <a:r>
              <a:rPr lang="fr-CA" dirty="0"/>
              <a:t> PM, </a:t>
            </a:r>
            <a:r>
              <a:rPr lang="fr-CA" dirty="0" err="1"/>
              <a:t>Benadryl</a:t>
            </a:r>
            <a:r>
              <a:rPr lang="fr-CA" dirty="0"/>
              <a:t>.</a:t>
            </a:r>
            <a:endParaRPr lang="en-US" sz="2400" dirty="0"/>
          </a:p>
          <a:p>
            <a:pPr lvl="1"/>
            <a:r>
              <a:rPr lang="fr-CA" dirty="0"/>
              <a:t>Sur ordonnance, comme </a:t>
            </a:r>
            <a:r>
              <a:rPr lang="fr-CA" dirty="0" err="1"/>
              <a:t>Ambien</a:t>
            </a:r>
            <a:r>
              <a:rPr lang="fr-CA" dirty="0"/>
              <a:t>, </a:t>
            </a:r>
            <a:r>
              <a:rPr lang="fr-CA" dirty="0" err="1"/>
              <a:t>Sonata</a:t>
            </a:r>
            <a:r>
              <a:rPr lang="fr-CA" dirty="0"/>
              <a:t> et </a:t>
            </a:r>
            <a:r>
              <a:rPr lang="fr-CA" dirty="0" err="1"/>
              <a:t>Lunesta</a:t>
            </a:r>
            <a:r>
              <a:rPr lang="fr-CA" dirty="0"/>
              <a:t>.</a:t>
            </a:r>
            <a:endParaRPr lang="en-US" sz="2400" dirty="0"/>
          </a:p>
          <a:p>
            <a:pPr lvl="0"/>
            <a:r>
              <a:rPr lang="fr-CA" dirty="0"/>
              <a:t>Mises en garde :</a:t>
            </a:r>
            <a:endParaRPr lang="en-US" sz="2800" dirty="0"/>
          </a:p>
          <a:p>
            <a:pPr lvl="1"/>
            <a:r>
              <a:rPr lang="fr-CA" dirty="0"/>
              <a:t>Aucun somnifère ne fournit un sommeil naturel à 100 %.</a:t>
            </a:r>
            <a:endParaRPr lang="en-US" sz="2400" dirty="0"/>
          </a:p>
          <a:p>
            <a:pPr lvl="1"/>
            <a:r>
              <a:rPr lang="fr-CA" dirty="0"/>
              <a:t>La plupart ont des effets secondaires.</a:t>
            </a:r>
            <a:endParaRPr lang="en-US" sz="2400" dirty="0"/>
          </a:p>
          <a:p>
            <a:pPr lvl="1"/>
            <a:r>
              <a:rPr lang="fr-CA" dirty="0"/>
              <a:t>La plupart engendrent une dépendance (certains avec des symptômes de sevrage</a:t>
            </a:r>
            <a:r>
              <a:rPr lang="fr-CA" dirty="0" smtClean="0"/>
              <a:t>).</a:t>
            </a:r>
            <a:endParaRPr lang="en-US" sz="2400" dirty="0"/>
          </a:p>
          <a:p>
            <a:pPr lvl="1"/>
            <a:r>
              <a:rPr lang="fr-CA" dirty="0" smtClean="0"/>
              <a:t>Il </a:t>
            </a:r>
            <a:r>
              <a:rPr lang="fr-CA" dirty="0"/>
              <a:t>faut suivre soigneusement les directives sur la dose prescrite. </a:t>
            </a:r>
            <a:endParaRPr lang="en-US" dirty="0" smtClean="0">
              <a:solidFill>
                <a:srgbClr val="002060"/>
              </a:solidFill>
            </a:endParaRPr>
          </a:p>
        </p:txBody>
      </p:sp>
      <p:pic>
        <p:nvPicPr>
          <p:cNvPr id="88068"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fr-CA" dirty="0"/>
              <a:t>D’autres médicaments ont des effets secondaires de fatigue</a:t>
            </a:r>
            <a:endParaRPr lang="en-US" dirty="0"/>
          </a:p>
        </p:txBody>
      </p:sp>
      <p:sp>
        <p:nvSpPr>
          <p:cNvPr id="4" name="Content Placeholder 3"/>
          <p:cNvSpPr>
            <a:spLocks noGrp="1"/>
          </p:cNvSpPr>
          <p:nvPr>
            <p:ph idx="1"/>
          </p:nvPr>
        </p:nvSpPr>
        <p:spPr>
          <a:xfrm>
            <a:off x="457200" y="1600200"/>
            <a:ext cx="8229600" cy="4525963"/>
          </a:xfrm>
        </p:spPr>
        <p:txBody>
          <a:bodyPr rtlCol="0">
            <a:normAutofit lnSpcReduction="10000"/>
          </a:bodyPr>
          <a:lstStyle/>
          <a:p>
            <a:pPr lvl="0"/>
            <a:r>
              <a:rPr lang="fr-CA" dirty="0"/>
              <a:t>Les effets secondaires communs sont :</a:t>
            </a:r>
            <a:endParaRPr lang="en-US" sz="2800" dirty="0"/>
          </a:p>
          <a:p>
            <a:pPr lvl="1"/>
            <a:r>
              <a:rPr lang="fr-CA" dirty="0"/>
              <a:t>la somnolence.</a:t>
            </a:r>
            <a:endParaRPr lang="en-US" sz="2400" dirty="0"/>
          </a:p>
          <a:p>
            <a:pPr lvl="1"/>
            <a:r>
              <a:rPr lang="fr-CA" dirty="0"/>
              <a:t>une fatigue physique.</a:t>
            </a:r>
            <a:endParaRPr lang="en-US" sz="2400" dirty="0"/>
          </a:p>
          <a:p>
            <a:pPr lvl="1"/>
            <a:r>
              <a:rPr lang="fr-CA" dirty="0"/>
              <a:t>l’insomnie.</a:t>
            </a:r>
            <a:endParaRPr lang="en-US" sz="2400" dirty="0"/>
          </a:p>
          <a:p>
            <a:pPr lvl="0"/>
            <a:r>
              <a:rPr lang="fr-CA" dirty="0"/>
              <a:t>En conséquence, de nombreuses ordonnances précisent le moment où le médicament doit être pris (au coucher, par exemple).</a:t>
            </a:r>
            <a:endParaRPr lang="en-US" sz="2800" dirty="0"/>
          </a:p>
          <a:p>
            <a:r>
              <a:rPr lang="fr-CA" dirty="0"/>
              <a:t>Suivez attentivement les directives sur la dose prescrite.</a:t>
            </a:r>
            <a:endParaRPr lang="en-US" dirty="0" smtClean="0">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fr-CA" dirty="0"/>
              <a:t>Les défis des conducteurs (1 </a:t>
            </a:r>
            <a:r>
              <a:rPr lang="fr-CA" dirty="0" smtClean="0"/>
              <a:t>de </a:t>
            </a:r>
            <a:r>
              <a:rPr lang="fr-CA" dirty="0"/>
              <a:t>2)</a:t>
            </a:r>
            <a:endParaRPr lang="en-US" dirty="0"/>
          </a:p>
        </p:txBody>
      </p:sp>
      <p:sp>
        <p:nvSpPr>
          <p:cNvPr id="92163" name="Content Placeholder 2"/>
          <p:cNvSpPr>
            <a:spLocks noGrp="1"/>
          </p:cNvSpPr>
          <p:nvPr>
            <p:ph idx="1"/>
          </p:nvPr>
        </p:nvSpPr>
        <p:spPr>
          <a:xfrm>
            <a:off x="457200" y="1600200"/>
            <a:ext cx="5410200" cy="4525963"/>
          </a:xfrm>
        </p:spPr>
        <p:txBody>
          <a:bodyPr/>
          <a:lstStyle/>
          <a:p>
            <a:pPr lvl="0"/>
            <a:r>
              <a:rPr lang="fr-CA" sz="2400" dirty="0" smtClean="0"/>
              <a:t>Horaire </a:t>
            </a:r>
            <a:r>
              <a:rPr lang="fr-CA" sz="2400" dirty="0"/>
              <a:t>trop chargé pour pouvoir dormir </a:t>
            </a:r>
            <a:r>
              <a:rPr lang="fr-CA" sz="2400" dirty="0" smtClean="0"/>
              <a:t>suffisamment</a:t>
            </a:r>
            <a:endParaRPr lang="en-US" sz="2400" dirty="0"/>
          </a:p>
          <a:p>
            <a:pPr lvl="0"/>
            <a:r>
              <a:rPr lang="fr-CA" sz="2400" dirty="0" smtClean="0"/>
              <a:t>Longues </a:t>
            </a:r>
            <a:r>
              <a:rPr lang="fr-CA" sz="2400" dirty="0"/>
              <a:t>heures de travail </a:t>
            </a:r>
            <a:r>
              <a:rPr lang="fr-CA" sz="2400" dirty="0" smtClean="0"/>
              <a:t>(en plus de </a:t>
            </a:r>
            <a:r>
              <a:rPr lang="fr-CA" sz="2400" dirty="0"/>
              <a:t>la navette quotidienne maison-travail</a:t>
            </a:r>
            <a:r>
              <a:rPr lang="fr-CA" sz="2400" dirty="0" smtClean="0"/>
              <a:t>)</a:t>
            </a:r>
            <a:endParaRPr lang="en-US" sz="2400" dirty="0"/>
          </a:p>
          <a:p>
            <a:pPr lvl="0"/>
            <a:r>
              <a:rPr lang="fr-CA" sz="2400" dirty="0" smtClean="0"/>
              <a:t>Changements </a:t>
            </a:r>
            <a:r>
              <a:rPr lang="fr-CA" sz="2400" dirty="0"/>
              <a:t>fréquents </a:t>
            </a:r>
            <a:r>
              <a:rPr lang="fr-CA" sz="2400" dirty="0" smtClean="0"/>
              <a:t>d’horaire</a:t>
            </a:r>
            <a:endParaRPr lang="en-US" sz="2400" dirty="0"/>
          </a:p>
          <a:p>
            <a:pPr lvl="0"/>
            <a:r>
              <a:rPr lang="fr-CA" sz="2400" dirty="0" smtClean="0"/>
              <a:t>Cycles </a:t>
            </a:r>
            <a:r>
              <a:rPr lang="fr-CA" sz="2400" dirty="0"/>
              <a:t>travail-repos </a:t>
            </a:r>
            <a:r>
              <a:rPr lang="fr-CA" sz="2400" dirty="0" smtClean="0"/>
              <a:t>en </a:t>
            </a:r>
            <a:r>
              <a:rPr lang="fr-CA" sz="2400" dirty="0"/>
              <a:t>conflit avec </a:t>
            </a:r>
            <a:r>
              <a:rPr lang="fr-CA" sz="2400" dirty="0" smtClean="0"/>
              <a:t>les </a:t>
            </a:r>
            <a:r>
              <a:rPr lang="fr-CA" sz="2400" dirty="0"/>
              <a:t>rythmes </a:t>
            </a:r>
            <a:r>
              <a:rPr lang="fr-CA" sz="2400" dirty="0" smtClean="0"/>
              <a:t>circadiens</a:t>
            </a:r>
            <a:endParaRPr lang="en-US" sz="2400" dirty="0"/>
          </a:p>
          <a:p>
            <a:r>
              <a:rPr lang="fr-CA" sz="2400" dirty="0" smtClean="0"/>
              <a:t>Temps </a:t>
            </a:r>
            <a:r>
              <a:rPr lang="fr-CA" sz="2400" dirty="0"/>
              <a:t>limité pour les siestes et autres formes de </a:t>
            </a:r>
            <a:r>
              <a:rPr lang="fr-CA" sz="2400" dirty="0" smtClean="0"/>
              <a:t>repos</a:t>
            </a:r>
            <a:endParaRPr lang="en-US" sz="2400" dirty="0" smtClean="0"/>
          </a:p>
        </p:txBody>
      </p:sp>
      <p:pic>
        <p:nvPicPr>
          <p:cNvPr id="92164"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fr-CA" dirty="0"/>
              <a:t>Les défis des conducteurs (2 </a:t>
            </a:r>
            <a:r>
              <a:rPr lang="fr-CA" dirty="0" smtClean="0"/>
              <a:t>de </a:t>
            </a:r>
            <a:r>
              <a:rPr lang="fr-CA" dirty="0"/>
              <a:t>2)</a:t>
            </a:r>
            <a:endParaRPr lang="en-US" dirty="0"/>
          </a:p>
        </p:txBody>
      </p:sp>
      <p:sp>
        <p:nvSpPr>
          <p:cNvPr id="93187" name="Content Placeholder 2"/>
          <p:cNvSpPr>
            <a:spLocks noGrp="1"/>
          </p:cNvSpPr>
          <p:nvPr>
            <p:ph idx="1"/>
          </p:nvPr>
        </p:nvSpPr>
        <p:spPr>
          <a:xfrm>
            <a:off x="457200" y="1600200"/>
            <a:ext cx="5562600" cy="4525963"/>
          </a:xfrm>
        </p:spPr>
        <p:txBody>
          <a:bodyPr/>
          <a:lstStyle/>
          <a:p>
            <a:pPr lvl="0"/>
            <a:r>
              <a:rPr lang="fr-CA" sz="2800" dirty="0" smtClean="0"/>
              <a:t>Endroits </a:t>
            </a:r>
            <a:r>
              <a:rPr lang="fr-CA" sz="2800" dirty="0"/>
              <a:t>non familiers ou inconfortables pour </a:t>
            </a:r>
            <a:r>
              <a:rPr lang="fr-CA" sz="2800" dirty="0" smtClean="0"/>
              <a:t>dormir</a:t>
            </a:r>
            <a:endParaRPr lang="en-US" sz="2800" dirty="0"/>
          </a:p>
          <a:p>
            <a:pPr lvl="0"/>
            <a:r>
              <a:rPr lang="fr-CA" sz="2800" dirty="0" smtClean="0"/>
              <a:t>Perturbations </a:t>
            </a:r>
            <a:r>
              <a:rPr lang="fr-CA" sz="2800" dirty="0"/>
              <a:t>du </a:t>
            </a:r>
            <a:r>
              <a:rPr lang="fr-CA" sz="2800" dirty="0" smtClean="0"/>
              <a:t>sommeil</a:t>
            </a:r>
            <a:endParaRPr lang="en-US" sz="2800" dirty="0"/>
          </a:p>
          <a:p>
            <a:pPr lvl="0"/>
            <a:r>
              <a:rPr lang="fr-CA" sz="2800" dirty="0" smtClean="0"/>
              <a:t>Peu </a:t>
            </a:r>
            <a:r>
              <a:rPr lang="fr-CA" sz="2800" dirty="0"/>
              <a:t>d’occasions de faire de </a:t>
            </a:r>
            <a:r>
              <a:rPr lang="fr-CA" sz="2800" dirty="0" smtClean="0"/>
              <a:t>l’exercice</a:t>
            </a:r>
            <a:endParaRPr lang="en-US" sz="2800" dirty="0"/>
          </a:p>
          <a:p>
            <a:pPr lvl="0"/>
            <a:r>
              <a:rPr lang="fr-CA" sz="2800" dirty="0" smtClean="0"/>
              <a:t>Difficulté </a:t>
            </a:r>
            <a:r>
              <a:rPr lang="fr-CA" sz="2800" dirty="0"/>
              <a:t>à trouver des aliments sains sur la </a:t>
            </a:r>
            <a:r>
              <a:rPr lang="fr-CA" sz="2800" dirty="0" smtClean="0"/>
              <a:t>route</a:t>
            </a:r>
            <a:endParaRPr lang="en-US" sz="2800" dirty="0"/>
          </a:p>
          <a:p>
            <a:r>
              <a:rPr lang="fr-CA" sz="2800" dirty="0" smtClean="0"/>
              <a:t>Agresseurs </a:t>
            </a:r>
            <a:r>
              <a:rPr lang="fr-CA" sz="2800" dirty="0"/>
              <a:t>environnementaux (bruit, chaleur, froid, manque de ventilation</a:t>
            </a:r>
            <a:r>
              <a:rPr lang="fr-CA" sz="2800" dirty="0" smtClean="0"/>
              <a:t>)</a:t>
            </a:r>
            <a:endParaRPr lang="en-US" sz="2800" dirty="0" smtClean="0"/>
          </a:p>
        </p:txBody>
      </p:sp>
      <p:pic>
        <p:nvPicPr>
          <p:cNvPr id="93188"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6046788" y="1752600"/>
            <a:ext cx="26955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r>
              <a:rPr lang="fr-CA" sz="4800" dirty="0"/>
              <a:t>Les stratégies générales pour relever ces défis</a:t>
            </a:r>
            <a:endParaRPr lang="en-US" sz="4800" dirty="0"/>
          </a:p>
        </p:txBody>
      </p:sp>
      <p:sp>
        <p:nvSpPr>
          <p:cNvPr id="94211" name="Content Placeholder 2"/>
          <p:cNvSpPr>
            <a:spLocks noGrp="1"/>
          </p:cNvSpPr>
          <p:nvPr>
            <p:ph idx="1"/>
          </p:nvPr>
        </p:nvSpPr>
        <p:spPr>
          <a:xfrm>
            <a:off x="457199" y="1600200"/>
            <a:ext cx="7934325" cy="4525963"/>
          </a:xfrm>
        </p:spPr>
        <p:txBody>
          <a:bodyPr/>
          <a:lstStyle/>
          <a:p>
            <a:pPr lvl="0"/>
            <a:r>
              <a:rPr lang="fr-CA" dirty="0" smtClean="0"/>
              <a:t>DORMEZ!!</a:t>
            </a:r>
            <a:endParaRPr lang="en-US" sz="2800" dirty="0"/>
          </a:p>
          <a:p>
            <a:pPr lvl="1"/>
            <a:r>
              <a:rPr lang="fr-CA" sz="1800" dirty="0"/>
              <a:t>Sommeil </a:t>
            </a:r>
            <a:r>
              <a:rPr lang="fr-CA" sz="1800" dirty="0" smtClean="0"/>
              <a:t>principal : </a:t>
            </a:r>
          </a:p>
          <a:p>
            <a:pPr lvl="2"/>
            <a:r>
              <a:rPr lang="fr-CA" sz="1400" dirty="0" smtClean="0"/>
              <a:t>Idéalement</a:t>
            </a:r>
            <a:r>
              <a:rPr lang="fr-CA" sz="1400" dirty="0"/>
              <a:t>, sur le total de vos heures </a:t>
            </a:r>
            <a:r>
              <a:rPr lang="fr-CA" sz="1400" dirty="0" smtClean="0"/>
              <a:t>de 			                   sommeil par jour (ex. : huit heures), </a:t>
            </a:r>
            <a:r>
              <a:rPr lang="fr-CA" sz="1400" dirty="0"/>
              <a:t>vous </a:t>
            </a:r>
            <a:r>
              <a:rPr lang="fr-CA" sz="1400" dirty="0" smtClean="0"/>
              <a:t>                                                                               devriez </a:t>
            </a:r>
            <a:r>
              <a:rPr lang="fr-CA" sz="1400" dirty="0"/>
              <a:t>dormir un certain </a:t>
            </a:r>
            <a:r>
              <a:rPr lang="fr-CA" sz="1400" dirty="0" smtClean="0"/>
              <a:t>nombre </a:t>
            </a:r>
            <a:r>
              <a:rPr lang="fr-CA" sz="1400" dirty="0"/>
              <a:t>d’heures </a:t>
            </a:r>
            <a:r>
              <a:rPr lang="fr-CA" sz="1400" dirty="0" smtClean="0"/>
              <a:t>                                                                                    en </a:t>
            </a:r>
            <a:r>
              <a:rPr lang="fr-CA" sz="1400" dirty="0"/>
              <a:t>continu (ex. : </a:t>
            </a:r>
            <a:r>
              <a:rPr lang="fr-CA" sz="1400" dirty="0" smtClean="0"/>
              <a:t>quatre </a:t>
            </a:r>
            <a:r>
              <a:rPr lang="fr-CA" sz="1400" dirty="0"/>
              <a:t>heures) tous </a:t>
            </a:r>
            <a:r>
              <a:rPr lang="fr-CA" sz="1400" dirty="0" smtClean="0"/>
              <a:t>les                                                                                            </a:t>
            </a:r>
            <a:r>
              <a:rPr lang="fr-CA" sz="1400" dirty="0"/>
              <a:t>jours et au </a:t>
            </a:r>
            <a:r>
              <a:rPr lang="fr-CA" sz="1400" dirty="0" smtClean="0"/>
              <a:t>même </a:t>
            </a:r>
            <a:r>
              <a:rPr lang="fr-CA" sz="1400" dirty="0"/>
              <a:t>moment de la journée</a:t>
            </a:r>
            <a:r>
              <a:rPr lang="fr-CA" sz="1400" dirty="0" smtClean="0"/>
              <a:t>.                                                                                           </a:t>
            </a:r>
            <a:r>
              <a:rPr lang="fr-CA" sz="1400" dirty="0"/>
              <a:t>Il faut viser la </a:t>
            </a:r>
            <a:r>
              <a:rPr lang="fr-CA" sz="1400" dirty="0" smtClean="0"/>
              <a:t>régularité.</a:t>
            </a:r>
            <a:endParaRPr lang="en-US" sz="1400" dirty="0"/>
          </a:p>
          <a:p>
            <a:pPr lvl="1"/>
            <a:r>
              <a:rPr lang="fr-CA" sz="1800" dirty="0" smtClean="0"/>
              <a:t>Siestes.</a:t>
            </a:r>
            <a:endParaRPr lang="en-US" sz="1800" dirty="0"/>
          </a:p>
          <a:p>
            <a:pPr lvl="0"/>
            <a:r>
              <a:rPr lang="fr-CA" sz="1800" dirty="0" smtClean="0"/>
              <a:t>Adoptez un </a:t>
            </a:r>
            <a:r>
              <a:rPr lang="fr-CA" sz="1800" dirty="0"/>
              <a:t>style de vie </a:t>
            </a:r>
            <a:r>
              <a:rPr lang="fr-CA" sz="1800" dirty="0" smtClean="0"/>
              <a:t>sain.</a:t>
            </a:r>
            <a:endParaRPr lang="en-US" sz="1800" dirty="0"/>
          </a:p>
          <a:p>
            <a:pPr lvl="0"/>
            <a:r>
              <a:rPr lang="fr-CA" sz="1800" dirty="0" smtClean="0"/>
              <a:t>Ayez </a:t>
            </a:r>
            <a:r>
              <a:rPr lang="fr-CA" sz="1800" dirty="0"/>
              <a:t>un horaire régulier.</a:t>
            </a:r>
            <a:endParaRPr lang="en-US" sz="1800" dirty="0"/>
          </a:p>
          <a:p>
            <a:pPr lvl="0"/>
            <a:r>
              <a:rPr lang="fr-CA" sz="1800" dirty="0" smtClean="0"/>
              <a:t>Respectez votre rythme </a:t>
            </a:r>
            <a:r>
              <a:rPr lang="fr-CA" sz="1800" dirty="0"/>
              <a:t>circadien.</a:t>
            </a:r>
            <a:endParaRPr lang="en-US" sz="1800" dirty="0"/>
          </a:p>
          <a:p>
            <a:pPr lvl="0"/>
            <a:r>
              <a:rPr lang="fr-CA" sz="1800" dirty="0" smtClean="0"/>
              <a:t>Soyez prudent </a:t>
            </a:r>
            <a:r>
              <a:rPr lang="fr-CA" sz="1800" dirty="0"/>
              <a:t>quant à </a:t>
            </a:r>
            <a:r>
              <a:rPr lang="fr-CA" sz="1800" dirty="0" smtClean="0"/>
              <a:t>votre consommation </a:t>
            </a:r>
            <a:r>
              <a:rPr lang="fr-CA" sz="1800" dirty="0"/>
              <a:t>de caféine.</a:t>
            </a:r>
            <a:endParaRPr lang="en-US" sz="1800" dirty="0"/>
          </a:p>
          <a:p>
            <a:r>
              <a:rPr lang="fr-CA" sz="1800" dirty="0" smtClean="0"/>
              <a:t>Communiquez </a:t>
            </a:r>
            <a:r>
              <a:rPr lang="fr-CA" sz="1800" dirty="0"/>
              <a:t>entre </a:t>
            </a:r>
            <a:r>
              <a:rPr lang="fr-CA" sz="1800" dirty="0" smtClean="0"/>
              <a:t>vous et soutenez-vous </a:t>
            </a:r>
            <a:r>
              <a:rPr lang="fr-CA" sz="1800" dirty="0"/>
              <a:t>mutuellement. </a:t>
            </a:r>
            <a:endParaRPr lang="en-US" sz="1800" dirty="0" smtClean="0"/>
          </a:p>
        </p:txBody>
      </p:sp>
      <p:pic>
        <p:nvPicPr>
          <p:cNvPr id="94212"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953000" y="1600200"/>
            <a:ext cx="3590925"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fr-CA" sz="5400" dirty="0"/>
              <a:t>Bien dormir à la maison </a:t>
            </a:r>
            <a:endParaRPr lang="en-US" sz="5400" dirty="0"/>
          </a:p>
        </p:txBody>
      </p:sp>
      <p:sp>
        <p:nvSpPr>
          <p:cNvPr id="95235" name="Content Placeholder 2"/>
          <p:cNvSpPr>
            <a:spLocks noGrp="1"/>
          </p:cNvSpPr>
          <p:nvPr>
            <p:ph idx="1"/>
          </p:nvPr>
        </p:nvSpPr>
        <p:spPr>
          <a:xfrm>
            <a:off x="457200" y="1600200"/>
            <a:ext cx="5715000" cy="4525963"/>
          </a:xfrm>
        </p:spPr>
        <p:txBody>
          <a:bodyPr/>
          <a:lstStyle/>
          <a:p>
            <a:pPr lvl="0"/>
            <a:r>
              <a:rPr lang="fr-CA" sz="2400" dirty="0"/>
              <a:t>Reconnaissez le rôle clé de la famille.</a:t>
            </a:r>
            <a:endParaRPr lang="en-US" sz="2400" dirty="0"/>
          </a:p>
          <a:p>
            <a:pPr lvl="0"/>
            <a:r>
              <a:rPr lang="fr-CA" sz="2400" dirty="0"/>
              <a:t>Dormez dans une chambre à </a:t>
            </a:r>
            <a:r>
              <a:rPr lang="fr-CA" sz="2400" dirty="0" smtClean="0"/>
              <a:t>          coucher :</a:t>
            </a:r>
            <a:endParaRPr lang="en-US" sz="2400" dirty="0"/>
          </a:p>
          <a:p>
            <a:pPr lvl="1"/>
            <a:r>
              <a:rPr lang="fr-CA" sz="2000" dirty="0"/>
              <a:t>fraîche.</a:t>
            </a:r>
            <a:endParaRPr lang="en-US" sz="2000" dirty="0"/>
          </a:p>
          <a:p>
            <a:pPr lvl="1"/>
            <a:r>
              <a:rPr lang="fr-CA" sz="2000" dirty="0"/>
              <a:t>silencieuse.</a:t>
            </a:r>
            <a:endParaRPr lang="en-US" sz="2000" dirty="0"/>
          </a:p>
          <a:p>
            <a:pPr lvl="1"/>
            <a:r>
              <a:rPr lang="fr-CA" sz="2000" dirty="0"/>
              <a:t>complètement obscure.</a:t>
            </a:r>
            <a:endParaRPr lang="en-US" sz="2000" dirty="0"/>
          </a:p>
          <a:p>
            <a:pPr lvl="0"/>
            <a:r>
              <a:rPr lang="fr-CA" sz="2400" dirty="0"/>
              <a:t>Suivez une routine de préparation au sommeil :</a:t>
            </a:r>
            <a:endParaRPr lang="en-US" sz="2400" dirty="0"/>
          </a:p>
          <a:p>
            <a:pPr lvl="1"/>
            <a:r>
              <a:rPr lang="fr-CA" sz="2000" dirty="0"/>
              <a:t>Détendez-vous.</a:t>
            </a:r>
            <a:endParaRPr lang="en-US" sz="2000" dirty="0"/>
          </a:p>
          <a:p>
            <a:pPr lvl="1"/>
            <a:r>
              <a:rPr lang="fr-CA" sz="2000" dirty="0"/>
              <a:t>Tamisez les lumières.</a:t>
            </a:r>
            <a:endParaRPr lang="en-US" sz="2000" dirty="0"/>
          </a:p>
          <a:p>
            <a:r>
              <a:rPr lang="fr-CA" sz="2400" dirty="0"/>
              <a:t>Soyez actif et amusez-vous, </a:t>
            </a:r>
            <a:r>
              <a:rPr lang="fr-CA" sz="2400" b="1" i="1" dirty="0"/>
              <a:t>mais ne vous épuisez pas! </a:t>
            </a:r>
            <a:r>
              <a:rPr lang="fr-CA" sz="2400" dirty="0"/>
              <a:t>Prenez le temps de vous détendre.</a:t>
            </a:r>
            <a:endParaRPr lang="en-US" sz="2400" dirty="0" smtClean="0"/>
          </a:p>
        </p:txBody>
      </p:sp>
      <p:pic>
        <p:nvPicPr>
          <p:cNvPr id="95236"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7"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r>
              <a:rPr lang="fr-CA" sz="3200" dirty="0"/>
              <a:t>L’importance du sommeil, de la vigilance et du bien-être pour la sécurité du conducteur</a:t>
            </a:r>
            <a:endParaRPr lang="en-US" sz="3200" dirty="0"/>
          </a:p>
        </p:txBody>
      </p:sp>
      <p:sp>
        <p:nvSpPr>
          <p:cNvPr id="3" name="Content Placeholder 2"/>
          <p:cNvSpPr>
            <a:spLocks noGrp="1"/>
          </p:cNvSpPr>
          <p:nvPr>
            <p:ph idx="1"/>
          </p:nvPr>
        </p:nvSpPr>
        <p:spPr>
          <a:xfrm>
            <a:off x="457200" y="1600200"/>
            <a:ext cx="5791200" cy="4525963"/>
          </a:xfrm>
        </p:spPr>
        <p:txBody>
          <a:bodyPr rtlCol="0">
            <a:normAutofit fontScale="77500" lnSpcReduction="20000"/>
          </a:bodyPr>
          <a:lstStyle/>
          <a:p>
            <a:pPr lvl="0"/>
            <a:r>
              <a:rPr lang="fr-CA" dirty="0"/>
              <a:t>L’endormissement au volant est l’une des principales causes d’accidents mortels des conducteurs professionnels.</a:t>
            </a:r>
            <a:endParaRPr lang="en-US" dirty="0"/>
          </a:p>
          <a:p>
            <a:pPr lvl="0"/>
            <a:r>
              <a:rPr lang="fr-CA" dirty="0"/>
              <a:t>Les problèmes de santé soudains sont une autre cause majeure de décès des conducteurs sur la route. </a:t>
            </a:r>
            <a:endParaRPr lang="en-US" dirty="0"/>
          </a:p>
          <a:p>
            <a:pPr lvl="0"/>
            <a:r>
              <a:rPr lang="fr-CA" dirty="0"/>
              <a:t>Un accident grave avec responsabilité peut mettre fin à la carrière d’un conducteur.</a:t>
            </a:r>
            <a:endParaRPr lang="en-US" dirty="0"/>
          </a:p>
          <a:p>
            <a:pPr fontAlgn="auto">
              <a:spcAft>
                <a:spcPts val="0"/>
              </a:spcAft>
              <a:buFont typeface="Arial" pitchFamily="34" charset="0"/>
              <a:buChar char="•"/>
              <a:defRPr/>
            </a:pPr>
            <a:r>
              <a:rPr lang="fr-CA" dirty="0"/>
              <a:t>Un tel accident peut même occasionner la faillite d’une entreprise. </a:t>
            </a:r>
            <a:endParaRPr lang="en-US" dirty="0"/>
          </a:p>
        </p:txBody>
      </p:sp>
      <p:pic>
        <p:nvPicPr>
          <p:cNvPr id="1536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07138" y="4114800"/>
            <a:ext cx="2692486" cy="1794991"/>
          </a:xfrm>
          <a:prstGeom prst="rect">
            <a:avLst/>
          </a:prstGeom>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fr-CA" dirty="0"/>
              <a:t>Le sommeil diurne (de jour)</a:t>
            </a:r>
            <a:endParaRPr lang="en-US" dirty="0"/>
          </a:p>
        </p:txBody>
      </p:sp>
      <p:sp>
        <p:nvSpPr>
          <p:cNvPr id="96259" name="Content Placeholder 2"/>
          <p:cNvSpPr>
            <a:spLocks noGrp="1"/>
          </p:cNvSpPr>
          <p:nvPr>
            <p:ph idx="1"/>
          </p:nvPr>
        </p:nvSpPr>
        <p:spPr>
          <a:xfrm>
            <a:off x="457200" y="1524000"/>
            <a:ext cx="8229600" cy="4525963"/>
          </a:xfrm>
        </p:spPr>
        <p:txBody>
          <a:bodyPr/>
          <a:lstStyle/>
          <a:p>
            <a:pPr lvl="0"/>
            <a:r>
              <a:rPr lang="fr-CA" sz="2400" dirty="0"/>
              <a:t>Difficile pour les adultes :</a:t>
            </a:r>
            <a:endParaRPr lang="en-US" sz="2400" dirty="0"/>
          </a:p>
          <a:p>
            <a:pPr lvl="1"/>
            <a:r>
              <a:rPr lang="fr-CA" sz="2000" dirty="0"/>
              <a:t>Éveil circadien naturel.</a:t>
            </a:r>
            <a:endParaRPr lang="en-US" sz="2000" dirty="0"/>
          </a:p>
          <a:p>
            <a:pPr lvl="1"/>
            <a:r>
              <a:rPr lang="fr-CA" sz="2000" dirty="0"/>
              <a:t>Effets de la lumière qui indique au corps qu’il doit demeurer éveillé.</a:t>
            </a:r>
            <a:endParaRPr lang="en-US" sz="2000" dirty="0"/>
          </a:p>
          <a:p>
            <a:pPr lvl="1"/>
            <a:r>
              <a:rPr lang="fr-CA" sz="2000" dirty="0"/>
              <a:t>Bruit, interruptions.</a:t>
            </a:r>
            <a:endParaRPr lang="en-US" sz="2000" dirty="0"/>
          </a:p>
          <a:p>
            <a:pPr lvl="1"/>
            <a:r>
              <a:rPr lang="fr-CA" sz="2000" dirty="0"/>
              <a:t>Autres activités concurrentes.</a:t>
            </a:r>
            <a:endParaRPr lang="en-US" sz="2000" dirty="0"/>
          </a:p>
          <a:p>
            <a:pPr lvl="0"/>
            <a:r>
              <a:rPr lang="fr-CA" sz="2400" dirty="0"/>
              <a:t>Pour améliorer le sommeil diurne :</a:t>
            </a:r>
            <a:endParaRPr lang="en-US" sz="2400" dirty="0"/>
          </a:p>
          <a:p>
            <a:pPr lvl="1"/>
            <a:r>
              <a:rPr lang="fr-CA" sz="2000" dirty="0"/>
              <a:t>Se détendre avant d’aller dormir.</a:t>
            </a:r>
            <a:endParaRPr lang="en-US" sz="2000" dirty="0"/>
          </a:p>
          <a:p>
            <a:pPr lvl="1"/>
            <a:r>
              <a:rPr lang="fr-CA" sz="2000" dirty="0"/>
              <a:t>Maintenir la chambre à coucher </a:t>
            </a:r>
            <a:endParaRPr lang="fr-CA" sz="2000" dirty="0" smtClean="0"/>
          </a:p>
          <a:p>
            <a:pPr marL="457200" lvl="1" indent="0">
              <a:buNone/>
            </a:pPr>
            <a:r>
              <a:rPr lang="fr-CA" sz="2000" b="1" i="1" dirty="0" smtClean="0"/>
              <a:t>     complètement </a:t>
            </a:r>
            <a:r>
              <a:rPr lang="fr-CA" sz="2000" b="1" i="1" dirty="0"/>
              <a:t>sombre</a:t>
            </a:r>
            <a:r>
              <a:rPr lang="fr-CA" sz="2000" i="1" dirty="0"/>
              <a:t>.</a:t>
            </a:r>
            <a:endParaRPr lang="en-US" sz="2000" dirty="0"/>
          </a:p>
          <a:p>
            <a:pPr lvl="1"/>
            <a:r>
              <a:rPr lang="fr-CA" sz="2000" dirty="0"/>
              <a:t>Utiliser un masque pour les yeux et des bouchons pour les oreilles. </a:t>
            </a:r>
            <a:endParaRPr lang="en-US" sz="2000" dirty="0"/>
          </a:p>
          <a:p>
            <a:pPr lvl="1"/>
            <a:r>
              <a:rPr lang="fr-CA" sz="2000" dirty="0" smtClean="0"/>
              <a:t>Faire </a:t>
            </a:r>
            <a:r>
              <a:rPr lang="fr-CA" sz="2000" dirty="0"/>
              <a:t>du respect du besoin de dormir du conducteur une priorité dans la famille.</a:t>
            </a:r>
            <a:endParaRPr lang="en-US" sz="2000" dirty="0" smtClean="0"/>
          </a:p>
        </p:txBody>
      </p:sp>
      <p:pic>
        <p:nvPicPr>
          <p:cNvPr id="96260" name="Picture 8" descr="&#10;"/>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486400" y="2743200"/>
            <a:ext cx="30670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fr-CA" dirty="0"/>
              <a:t>Les moments critiques à la maison pour les conducteurs</a:t>
            </a:r>
            <a:endParaRPr lang="en-US" dirty="0"/>
          </a:p>
        </p:txBody>
      </p:sp>
      <p:sp>
        <p:nvSpPr>
          <p:cNvPr id="97283" name="Content Placeholder 2"/>
          <p:cNvSpPr>
            <a:spLocks noGrp="1"/>
          </p:cNvSpPr>
          <p:nvPr>
            <p:ph idx="1"/>
          </p:nvPr>
        </p:nvSpPr>
        <p:spPr>
          <a:xfrm>
            <a:off x="457200" y="1600200"/>
            <a:ext cx="5029200" cy="4525963"/>
          </a:xfrm>
        </p:spPr>
        <p:txBody>
          <a:bodyPr/>
          <a:lstStyle/>
          <a:p>
            <a:pPr lvl="0"/>
            <a:r>
              <a:rPr lang="fr-CA" sz="3600" dirty="0"/>
              <a:t>Juste </a:t>
            </a:r>
            <a:r>
              <a:rPr lang="fr-CA" sz="3600" b="1" i="1" dirty="0"/>
              <a:t>avant</a:t>
            </a:r>
            <a:r>
              <a:rPr lang="fr-CA" sz="3600" dirty="0"/>
              <a:t> un voyage : le conducteur a besoin d’une bonne nuit de sommeil!</a:t>
            </a:r>
            <a:endParaRPr lang="en-US" sz="3600" dirty="0"/>
          </a:p>
          <a:p>
            <a:r>
              <a:rPr lang="fr-CA" sz="3600" dirty="0"/>
              <a:t>Juste </a:t>
            </a:r>
            <a:r>
              <a:rPr lang="fr-CA" sz="3600" b="1" i="1" dirty="0"/>
              <a:t>après</a:t>
            </a:r>
            <a:r>
              <a:rPr lang="fr-CA" sz="3600" dirty="0"/>
              <a:t> un voyage : le conducteur a besoin </a:t>
            </a:r>
            <a:br>
              <a:rPr lang="fr-CA" sz="3600" dirty="0"/>
            </a:br>
            <a:r>
              <a:rPr lang="fr-CA" sz="3600" dirty="0"/>
              <a:t>de se détendre, de relaxer et de dormir.</a:t>
            </a:r>
            <a:endParaRPr lang="en-US" sz="3600" dirty="0" smtClean="0"/>
          </a:p>
        </p:txBody>
      </p:sp>
      <p:pic>
        <p:nvPicPr>
          <p:cNvPr id="9728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3"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330" name="Title 5"/>
          <p:cNvSpPr>
            <a:spLocks noGrp="1"/>
          </p:cNvSpPr>
          <p:nvPr>
            <p:ph type="ctrTitle"/>
          </p:nvPr>
        </p:nvSpPr>
        <p:spPr>
          <a:solidFill>
            <a:srgbClr val="C00000">
              <a:alpha val="59999"/>
            </a:srgbClr>
          </a:solidFill>
          <a:ln w="9525" cmpd="sng"/>
        </p:spPr>
        <p:txBody>
          <a:bodyPr/>
          <a:lstStyle/>
          <a:p>
            <a:pPr eaLnBrk="1" hangingPunct="1"/>
            <a:r>
              <a:rPr lang="fr-CA" dirty="0"/>
              <a:t>Conclusion : Bilan et résumé</a:t>
            </a:r>
            <a:endParaRPr lang="en-US" dirty="0" smtClean="0"/>
          </a:p>
        </p:txBody>
      </p:sp>
    </p:spTree>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rtlCol="0">
            <a:normAutofit fontScale="90000"/>
          </a:bodyPr>
          <a:lstStyle/>
          <a:p>
            <a:r>
              <a:rPr lang="fr-CA" sz="4800" dirty="0"/>
              <a:t>Révision : </a:t>
            </a:r>
            <a:r>
              <a:rPr lang="fr-CA" sz="4800" dirty="0" smtClean="0"/>
              <a:t>Termes </a:t>
            </a:r>
            <a:r>
              <a:rPr lang="fr-CA" sz="4800" dirty="0"/>
              <a:t>et concepts liés à la fatigue (1 </a:t>
            </a:r>
            <a:r>
              <a:rPr lang="fr-CA" sz="4800" dirty="0" smtClean="0"/>
              <a:t>de </a:t>
            </a:r>
            <a:r>
              <a:rPr lang="fr-CA" sz="4800" dirty="0"/>
              <a:t>2)</a:t>
            </a:r>
            <a:endParaRPr lang="en-US" sz="4800" dirty="0"/>
          </a:p>
        </p:txBody>
      </p:sp>
      <p:sp>
        <p:nvSpPr>
          <p:cNvPr id="100355" name="Content Placeholder 2"/>
          <p:cNvSpPr>
            <a:spLocks noGrp="1"/>
          </p:cNvSpPr>
          <p:nvPr>
            <p:ph sz="half" idx="1"/>
          </p:nvPr>
        </p:nvSpPr>
        <p:spPr/>
        <p:txBody>
          <a:bodyPr/>
          <a:lstStyle/>
          <a:p>
            <a:pPr lvl="0"/>
            <a:r>
              <a:rPr lang="fr-CA" sz="3200" dirty="0"/>
              <a:t>Vigilance et </a:t>
            </a:r>
            <a:r>
              <a:rPr lang="fr-CA" sz="3200" dirty="0" smtClean="0"/>
              <a:t>bien-être</a:t>
            </a:r>
            <a:endParaRPr lang="en-US" sz="3200" dirty="0"/>
          </a:p>
          <a:p>
            <a:r>
              <a:rPr lang="fr-CA" sz="3200" dirty="0" smtClean="0"/>
              <a:t>Fatigue</a:t>
            </a:r>
            <a:endParaRPr lang="en-US" sz="3200" dirty="0" smtClean="0">
              <a:sym typeface="Wingdings" pitchFamily="2" charset="2"/>
            </a:endParaRPr>
          </a:p>
          <a:p>
            <a:pPr lvl="0"/>
            <a:r>
              <a:rPr lang="fr-CA" sz="3200" dirty="0"/>
              <a:t>Fatigue aiguë </a:t>
            </a:r>
            <a:r>
              <a:rPr lang="fr-CA" sz="3200" i="1" dirty="0"/>
              <a:t>versus</a:t>
            </a:r>
            <a:r>
              <a:rPr lang="fr-CA" sz="3200" dirty="0"/>
              <a:t> </a:t>
            </a:r>
            <a:r>
              <a:rPr lang="fr-CA" sz="3200" dirty="0" smtClean="0"/>
              <a:t>chronique</a:t>
            </a:r>
            <a:endParaRPr lang="en-US" sz="3200" dirty="0"/>
          </a:p>
          <a:p>
            <a:pPr lvl="0"/>
            <a:r>
              <a:rPr lang="fr-CA" sz="3200" dirty="0" smtClean="0"/>
              <a:t>Microsommeils</a:t>
            </a:r>
            <a:endParaRPr lang="en-US" sz="3200" dirty="0"/>
          </a:p>
          <a:p>
            <a:pPr marL="0" indent="0">
              <a:buNone/>
            </a:pPr>
            <a:endParaRPr lang="en-US" sz="3200" dirty="0" smtClean="0">
              <a:sym typeface="Wingdings" pitchFamily="2" charset="2"/>
            </a:endParaRPr>
          </a:p>
          <a:p>
            <a:endParaRPr lang="en-US" sz="2900" dirty="0" smtClean="0">
              <a:solidFill>
                <a:srgbClr val="002060"/>
              </a:solidFill>
              <a:sym typeface="Wingdings" pitchFamily="2" charset="2"/>
            </a:endParaRPr>
          </a:p>
          <a:p>
            <a:pPr>
              <a:buFont typeface="Arial" charset="0"/>
              <a:buNone/>
            </a:pPr>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0356" name="Content Placeholder 3"/>
          <p:cNvSpPr>
            <a:spLocks noGrp="1"/>
          </p:cNvSpPr>
          <p:nvPr>
            <p:ph sz="half" idx="2"/>
          </p:nvPr>
        </p:nvSpPr>
        <p:spPr/>
        <p:txBody>
          <a:bodyPr/>
          <a:lstStyle/>
          <a:p>
            <a:pPr lvl="0"/>
            <a:r>
              <a:rPr lang="fr-CA" sz="3200" dirty="0"/>
              <a:t>Manque de </a:t>
            </a:r>
            <a:r>
              <a:rPr lang="fr-CA" sz="3200" dirty="0" smtClean="0"/>
              <a:t>  sommeil : </a:t>
            </a:r>
            <a:r>
              <a:rPr lang="fr-CA" sz="3200" dirty="0"/>
              <a:t>effets sur la performance et la </a:t>
            </a:r>
            <a:r>
              <a:rPr lang="fr-CA" sz="3200" dirty="0" smtClean="0"/>
              <a:t>santé</a:t>
            </a:r>
            <a:endParaRPr lang="en-US" sz="3200" dirty="0"/>
          </a:p>
          <a:p>
            <a:pPr lvl="0"/>
            <a:r>
              <a:rPr lang="fr-CA" sz="3200" dirty="0"/>
              <a:t>Dette de </a:t>
            </a:r>
            <a:r>
              <a:rPr lang="fr-CA" sz="3200" dirty="0" smtClean="0"/>
              <a:t>sommeil</a:t>
            </a:r>
            <a:endParaRPr lang="en-US" sz="3200" dirty="0"/>
          </a:p>
          <a:p>
            <a:pPr lvl="0"/>
            <a:r>
              <a:rPr lang="fr-CA" sz="3200" dirty="0" smtClean="0"/>
              <a:t>Récupération</a:t>
            </a:r>
            <a:endParaRPr lang="en-US" sz="3200" dirty="0"/>
          </a:p>
          <a:p>
            <a:r>
              <a:rPr lang="fr-CA" sz="3200" dirty="0"/>
              <a:t>Sommeil lent et sommeil </a:t>
            </a:r>
            <a:r>
              <a:rPr lang="fr-CA" sz="3200" dirty="0" smtClean="0"/>
              <a:t>paradoxal</a:t>
            </a:r>
            <a:endParaRPr lang="en-US" dirty="0" smtClean="0">
              <a:solidFill>
                <a:srgbClr val="800000"/>
              </a:solidFill>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normAutofit fontScale="90000"/>
          </a:bodyPr>
          <a:lstStyle/>
          <a:p>
            <a:r>
              <a:rPr lang="fr-CA" dirty="0"/>
              <a:t>Révision : </a:t>
            </a:r>
            <a:r>
              <a:rPr lang="fr-CA" dirty="0" smtClean="0"/>
              <a:t>Termes </a:t>
            </a:r>
            <a:r>
              <a:rPr lang="fr-CA" dirty="0"/>
              <a:t>et concepts liés à la fatigue (2 </a:t>
            </a:r>
            <a:r>
              <a:rPr lang="fr-CA" dirty="0" smtClean="0"/>
              <a:t>de </a:t>
            </a:r>
            <a:r>
              <a:rPr lang="fr-CA" dirty="0"/>
              <a:t>2)</a:t>
            </a:r>
            <a:endParaRPr lang="en-US" dirty="0"/>
          </a:p>
        </p:txBody>
      </p:sp>
      <p:sp>
        <p:nvSpPr>
          <p:cNvPr id="101379" name="Content Placeholder 2"/>
          <p:cNvSpPr>
            <a:spLocks noGrp="1"/>
          </p:cNvSpPr>
          <p:nvPr>
            <p:ph sz="half" idx="1"/>
          </p:nvPr>
        </p:nvSpPr>
        <p:spPr/>
        <p:txBody>
          <a:bodyPr/>
          <a:lstStyle/>
          <a:p>
            <a:pPr lvl="0"/>
            <a:r>
              <a:rPr lang="fr-CA" sz="3200" dirty="0"/>
              <a:t>Rythmes </a:t>
            </a:r>
            <a:r>
              <a:rPr lang="fr-CA" sz="3200" dirty="0" smtClean="0"/>
              <a:t>circadiens</a:t>
            </a:r>
            <a:endParaRPr lang="en-US" sz="3200" dirty="0"/>
          </a:p>
          <a:p>
            <a:pPr lvl="0"/>
            <a:r>
              <a:rPr lang="fr-CA" sz="3200" dirty="0"/>
              <a:t>Période </a:t>
            </a:r>
            <a:r>
              <a:rPr lang="fr-CA" sz="3200" dirty="0" smtClean="0"/>
              <a:t>d’éveil</a:t>
            </a:r>
            <a:endParaRPr lang="en-US" sz="3200" dirty="0"/>
          </a:p>
          <a:p>
            <a:pPr lvl="0"/>
            <a:r>
              <a:rPr lang="fr-CA" sz="3200" dirty="0"/>
              <a:t>Différences individuelles en matière de sensibilité à la </a:t>
            </a:r>
            <a:r>
              <a:rPr lang="fr-CA" sz="3200" dirty="0" smtClean="0"/>
              <a:t>fatigue</a:t>
            </a:r>
            <a:endParaRPr lang="en-US" sz="3200" dirty="0"/>
          </a:p>
          <a:p>
            <a:pPr lvl="0"/>
            <a:r>
              <a:rPr lang="fr-CA" sz="3200" dirty="0"/>
              <a:t>Troubles du </a:t>
            </a:r>
            <a:r>
              <a:rPr lang="fr-CA" sz="3200" dirty="0" smtClean="0"/>
              <a:t>sommeil</a:t>
            </a:r>
            <a:endParaRPr lang="en-US" sz="3200" dirty="0"/>
          </a:p>
          <a:p>
            <a:pPr marL="0" indent="0">
              <a:buNone/>
            </a:pPr>
            <a:endParaRPr lang="en-US" sz="1800" dirty="0" smtClean="0">
              <a:solidFill>
                <a:srgbClr val="002060"/>
              </a:solidFill>
              <a:sym typeface="Wingdings" pitchFamily="2" charset="2"/>
            </a:endParaRPr>
          </a:p>
          <a:p>
            <a:endParaRPr lang="en-US" sz="2400" dirty="0" smtClean="0">
              <a:solidFill>
                <a:srgbClr val="002060"/>
              </a:solidFill>
            </a:endParaRPr>
          </a:p>
        </p:txBody>
      </p:sp>
      <p:sp>
        <p:nvSpPr>
          <p:cNvPr id="101380" name="Content Placeholder 3"/>
          <p:cNvSpPr>
            <a:spLocks noGrp="1"/>
          </p:cNvSpPr>
          <p:nvPr>
            <p:ph sz="half" idx="2"/>
          </p:nvPr>
        </p:nvSpPr>
        <p:spPr/>
        <p:txBody>
          <a:bodyPr/>
          <a:lstStyle/>
          <a:p>
            <a:pPr lvl="0"/>
            <a:r>
              <a:rPr lang="fr-CA" sz="3200" dirty="0"/>
              <a:t>Apnée obstructive du </a:t>
            </a:r>
            <a:r>
              <a:rPr lang="fr-CA" sz="3200" dirty="0" smtClean="0"/>
              <a:t>sommeil</a:t>
            </a:r>
            <a:endParaRPr lang="en-US" sz="3200" dirty="0"/>
          </a:p>
          <a:p>
            <a:pPr lvl="0"/>
            <a:r>
              <a:rPr lang="fr-CA" sz="3200" dirty="0" smtClean="0"/>
              <a:t>Insomnie</a:t>
            </a:r>
            <a:endParaRPr lang="en-US" sz="3200" dirty="0"/>
          </a:p>
          <a:p>
            <a:pPr lvl="0"/>
            <a:r>
              <a:rPr lang="fr-CA" sz="3200" dirty="0"/>
              <a:t>Santé et </a:t>
            </a:r>
            <a:r>
              <a:rPr lang="fr-CA" sz="3200" dirty="0" smtClean="0"/>
              <a:t>bien-être</a:t>
            </a:r>
            <a:endParaRPr lang="en-US" sz="3200" dirty="0"/>
          </a:p>
          <a:p>
            <a:pPr lvl="0"/>
            <a:r>
              <a:rPr lang="fr-CA" sz="3200" dirty="0"/>
              <a:t>Drogues et </a:t>
            </a:r>
            <a:r>
              <a:rPr lang="fr-CA" sz="3200" dirty="0" smtClean="0"/>
              <a:t>médicaments</a:t>
            </a:r>
            <a:endParaRPr lang="en-US" sz="3200" dirty="0"/>
          </a:p>
          <a:p>
            <a:r>
              <a:rPr lang="fr-CA" sz="3200" dirty="0"/>
              <a:t>Moments critiques à la </a:t>
            </a:r>
            <a:r>
              <a:rPr lang="fr-CA" sz="3200" dirty="0" smtClean="0"/>
              <a:t>maison</a:t>
            </a:r>
            <a:endParaRPr lang="en-US" sz="3200" dirty="0" smtClean="0">
              <a:solidFill>
                <a:srgbClr val="800000"/>
              </a:solidFill>
              <a:sym typeface="Wingdings" pitchFamily="2" charset="2"/>
            </a:endParaRPr>
          </a:p>
        </p:txBody>
      </p:sp>
    </p:spTree>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fr-CA" sz="5400" dirty="0"/>
              <a:t>La maison et la famille</a:t>
            </a:r>
            <a:endParaRPr lang="en-US" sz="5400" dirty="0"/>
          </a:p>
        </p:txBody>
      </p:sp>
      <p:sp>
        <p:nvSpPr>
          <p:cNvPr id="102403" name="Content Placeholder 2"/>
          <p:cNvSpPr>
            <a:spLocks noGrp="1"/>
          </p:cNvSpPr>
          <p:nvPr>
            <p:ph idx="1"/>
          </p:nvPr>
        </p:nvSpPr>
        <p:spPr>
          <a:xfrm>
            <a:off x="457200" y="1600200"/>
            <a:ext cx="4876800" cy="4648200"/>
          </a:xfrm>
        </p:spPr>
        <p:txBody>
          <a:bodyPr/>
          <a:lstStyle/>
          <a:p>
            <a:pPr lvl="0"/>
            <a:r>
              <a:rPr lang="fr-CA" sz="3000" dirty="0"/>
              <a:t>Le sommeil est un besoin biologique.</a:t>
            </a:r>
            <a:endParaRPr lang="en-US" sz="3000" dirty="0"/>
          </a:p>
          <a:p>
            <a:pPr lvl="0"/>
            <a:r>
              <a:rPr lang="fr-CA" sz="3000" dirty="0"/>
              <a:t>Le sommeil et les autres comportements liés à la santé affectent la performance et la qualité de vie.</a:t>
            </a:r>
            <a:endParaRPr lang="en-US" sz="3000" dirty="0"/>
          </a:p>
          <a:p>
            <a:r>
              <a:rPr lang="fr-CA" sz="3000" dirty="0"/>
              <a:t>La maison et la famille sont l’assise du bien-être et de la sécurité du conducteur.</a:t>
            </a:r>
            <a:endParaRPr lang="en-US" sz="3000" dirty="0" smtClean="0"/>
          </a:p>
        </p:txBody>
      </p:sp>
      <p:pic>
        <p:nvPicPr>
          <p:cNvPr id="102404" name="Picture 2"/>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5" name="Picture 3"/>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lnSpc>
                <a:spcPts val="4575"/>
              </a:lnSpc>
            </a:pPr>
            <a:r>
              <a:rPr lang="fr-CA" sz="2400" dirty="0"/>
              <a:t>Les conducteurs, les familles et les employeurs doivent travailler ensemble pour améliorer la sécurité du conducteur!</a:t>
            </a:r>
            <a:endParaRPr lang="en-US" sz="2400" dirty="0" smtClean="0"/>
          </a:p>
        </p:txBody>
      </p:sp>
      <p:grpSp>
        <p:nvGrpSpPr>
          <p:cNvPr id="4" name="Group 3"/>
          <p:cNvGrpSpPr/>
          <p:nvPr/>
        </p:nvGrpSpPr>
        <p:grpSpPr>
          <a:xfrm>
            <a:off x="2281238" y="1676400"/>
            <a:ext cx="4581525" cy="4248150"/>
            <a:chOff x="2281238" y="1676400"/>
            <a:chExt cx="4581525" cy="424815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1238" y="1676400"/>
              <a:ext cx="4581525" cy="4248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590800" y="2534696"/>
              <a:ext cx="1463712" cy="338554"/>
            </a:xfrm>
            <a:prstGeom prst="rect">
              <a:avLst/>
            </a:prstGeom>
            <a:noFill/>
          </p:spPr>
          <p:txBody>
            <a:bodyPr wrap="square" rtlCol="0">
              <a:spAutoFit/>
            </a:bodyPr>
            <a:lstStyle/>
            <a:p>
              <a:r>
                <a:rPr lang="en-US" sz="1600" b="1" dirty="0" err="1" smtClean="0"/>
                <a:t>Conducteurs</a:t>
              </a:r>
              <a:endParaRPr lang="en-US" sz="1600" b="1" dirty="0"/>
            </a:p>
          </p:txBody>
        </p:sp>
        <p:sp>
          <p:nvSpPr>
            <p:cNvPr id="7" name="TextBox 6"/>
            <p:cNvSpPr txBox="1"/>
            <p:nvPr/>
          </p:nvSpPr>
          <p:spPr>
            <a:xfrm>
              <a:off x="5149452" y="2579075"/>
              <a:ext cx="1363644" cy="338554"/>
            </a:xfrm>
            <a:prstGeom prst="rect">
              <a:avLst/>
            </a:prstGeom>
            <a:noFill/>
          </p:spPr>
          <p:txBody>
            <a:bodyPr wrap="square" rtlCol="0">
              <a:spAutoFit/>
            </a:bodyPr>
            <a:lstStyle/>
            <a:p>
              <a:r>
                <a:rPr lang="en-US" sz="1600" b="1" dirty="0" err="1" smtClean="0"/>
                <a:t>Employeurs</a:t>
              </a:r>
              <a:endParaRPr lang="en-US" sz="1600" b="1" dirty="0"/>
            </a:p>
          </p:txBody>
        </p:sp>
        <p:sp>
          <p:nvSpPr>
            <p:cNvPr id="8" name="TextBox 7"/>
            <p:cNvSpPr txBox="1"/>
            <p:nvPr/>
          </p:nvSpPr>
          <p:spPr>
            <a:xfrm>
              <a:off x="3970356" y="4791075"/>
              <a:ext cx="1143000" cy="338555"/>
            </a:xfrm>
            <a:prstGeom prst="rect">
              <a:avLst/>
            </a:prstGeom>
            <a:noFill/>
          </p:spPr>
          <p:txBody>
            <a:bodyPr wrap="square" rtlCol="0">
              <a:spAutoFit/>
            </a:bodyPr>
            <a:lstStyle/>
            <a:p>
              <a:pPr algn="ctr"/>
              <a:r>
                <a:rPr lang="en-US" sz="1600" b="1" dirty="0" err="1" smtClean="0"/>
                <a:t>Familles</a:t>
              </a:r>
              <a:endParaRPr lang="en-US" sz="1600" b="1" dirty="0"/>
            </a:p>
          </p:txBody>
        </p:sp>
        <p:sp>
          <p:nvSpPr>
            <p:cNvPr id="9" name="TextBox 8"/>
            <p:cNvSpPr txBox="1"/>
            <p:nvPr/>
          </p:nvSpPr>
          <p:spPr>
            <a:xfrm>
              <a:off x="3838072" y="3395899"/>
              <a:ext cx="1371600" cy="338554"/>
            </a:xfrm>
            <a:prstGeom prst="rect">
              <a:avLst/>
            </a:prstGeom>
            <a:noFill/>
          </p:spPr>
          <p:txBody>
            <a:bodyPr wrap="square" rtlCol="0">
              <a:spAutoFit/>
            </a:bodyPr>
            <a:lstStyle/>
            <a:p>
              <a:pPr algn="ctr"/>
              <a:r>
                <a:rPr lang="en-US" sz="1600" b="1" dirty="0" smtClean="0"/>
                <a:t>S</a:t>
              </a:r>
              <a:r>
                <a:rPr lang="en-US" sz="1600" b="1" dirty="0" smtClean="0">
                  <a:cs typeface="Arial"/>
                </a:rPr>
                <a:t>ÉCURITÉ</a:t>
              </a:r>
              <a:endParaRPr lang="en-US" sz="1600" b="1" dirty="0"/>
            </a:p>
          </p:txBody>
        </p:sp>
      </p:grpSp>
    </p:spTree>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fr-CA" sz="5400" dirty="0"/>
              <a:t>Examen du module 4</a:t>
            </a:r>
            <a:endParaRPr lang="en-US" dirty="0" smtClean="0"/>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fr-CA" dirty="0" smtClean="0"/>
              <a:t>Vigilance</a:t>
            </a:r>
            <a:r>
              <a:rPr lang="fr-CA" dirty="0"/>
              <a:t>, </a:t>
            </a:r>
            <a:r>
              <a:rPr lang="fr-CA" dirty="0" smtClean="0"/>
              <a:t>bien-être </a:t>
            </a:r>
            <a:r>
              <a:rPr lang="fr-CA" dirty="0"/>
              <a:t>et </a:t>
            </a:r>
            <a:r>
              <a:rPr lang="fr-CA" dirty="0" smtClean="0"/>
              <a:t>sommeil</a:t>
            </a:r>
            <a:endParaRPr lang="en-US" dirty="0"/>
          </a:p>
        </p:txBody>
      </p:sp>
      <p:sp>
        <p:nvSpPr>
          <p:cNvPr id="16387" name="Content Placeholder 2"/>
          <p:cNvSpPr>
            <a:spLocks noGrp="1"/>
          </p:cNvSpPr>
          <p:nvPr>
            <p:ph idx="1"/>
          </p:nvPr>
        </p:nvSpPr>
        <p:spPr>
          <a:xfrm>
            <a:off x="457200" y="1600200"/>
            <a:ext cx="5715000" cy="4525963"/>
          </a:xfrm>
        </p:spPr>
        <p:txBody>
          <a:bodyPr/>
          <a:lstStyle/>
          <a:p>
            <a:pPr lvl="0"/>
            <a:r>
              <a:rPr lang="fr-CA" dirty="0"/>
              <a:t>Définition de la vigilance = état de veille + </a:t>
            </a:r>
            <a:r>
              <a:rPr lang="fr-CA" dirty="0" smtClean="0"/>
              <a:t>attention</a:t>
            </a:r>
            <a:endParaRPr lang="en-US" dirty="0"/>
          </a:p>
          <a:p>
            <a:pPr lvl="0"/>
            <a:r>
              <a:rPr lang="fr-CA" dirty="0"/>
              <a:t>Définition du bien-être = bonne santé physique, mentale, émotive et </a:t>
            </a:r>
            <a:r>
              <a:rPr lang="fr-CA" dirty="0" smtClean="0"/>
              <a:t>comportementale</a:t>
            </a:r>
            <a:endParaRPr lang="en-US" dirty="0"/>
          </a:p>
          <a:p>
            <a:r>
              <a:rPr lang="fr-CA" dirty="0"/>
              <a:t>Un sommeil réparateur est essentiel à la vigilance et au </a:t>
            </a:r>
            <a:r>
              <a:rPr lang="fr-CA" dirty="0" smtClean="0"/>
              <a:t>bien-être</a:t>
            </a:r>
            <a:endParaRPr lang="en-US" dirty="0" smtClean="0"/>
          </a:p>
        </p:txBody>
      </p:sp>
      <p:pic>
        <p:nvPicPr>
          <p:cNvPr id="16388" name="Picture 2" descr="&#10;"/>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248400" y="2286000"/>
            <a:ext cx="2174875"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143000"/>
          </a:xfrm>
        </p:spPr>
        <p:txBody>
          <a:bodyPr>
            <a:normAutofit fontScale="90000"/>
          </a:bodyPr>
          <a:lstStyle/>
          <a:p>
            <a:pPr>
              <a:lnSpc>
                <a:spcPts val="4575"/>
              </a:lnSpc>
            </a:pPr>
            <a:r>
              <a:rPr lang="fr-CA" dirty="0"/>
              <a:t>Un sommeil réparateur : clé </a:t>
            </a:r>
            <a:r>
              <a:rPr lang="fr-CA" dirty="0" smtClean="0"/>
              <a:t>de voûte de </a:t>
            </a:r>
            <a:r>
              <a:rPr lang="fr-CA" dirty="0"/>
              <a:t>la performance et du bonheur</a:t>
            </a:r>
            <a:endParaRPr lang="en-US" sz="2400" dirty="0" smtClean="0">
              <a:solidFill>
                <a:srgbClr val="FF0000"/>
              </a:solidFill>
            </a:endParaRPr>
          </a:p>
        </p:txBody>
      </p:sp>
      <p:grpSp>
        <p:nvGrpSpPr>
          <p:cNvPr id="10" name="Group 9"/>
          <p:cNvGrpSpPr/>
          <p:nvPr/>
        </p:nvGrpSpPr>
        <p:grpSpPr>
          <a:xfrm>
            <a:off x="2524318" y="1981200"/>
            <a:ext cx="4333682" cy="4038600"/>
            <a:chOff x="5843080" y="2182292"/>
            <a:chExt cx="3214052" cy="3172634"/>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43080" y="2182292"/>
              <a:ext cx="3214052" cy="31726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6971763" y="4347566"/>
              <a:ext cx="914400" cy="556099"/>
            </a:xfrm>
            <a:prstGeom prst="rect">
              <a:avLst/>
            </a:prstGeom>
            <a:noFill/>
          </p:spPr>
          <p:txBody>
            <a:bodyPr wrap="square" rtlCol="0">
              <a:spAutoFit/>
            </a:bodyPr>
            <a:lstStyle/>
            <a:p>
              <a:pPr algn="ctr"/>
              <a:r>
                <a:rPr lang="en-US" sz="1400" b="1" dirty="0" err="1">
                  <a:solidFill>
                    <a:schemeClr val="lt1"/>
                  </a:solidFill>
                </a:rPr>
                <a:t>Sommeil</a:t>
              </a:r>
              <a:r>
                <a:rPr lang="en-US" sz="1400" b="1" dirty="0">
                  <a:solidFill>
                    <a:schemeClr val="lt1"/>
                  </a:solidFill>
                </a:rPr>
                <a:t> </a:t>
              </a:r>
              <a:r>
                <a:rPr lang="en-US" sz="1400" b="1" dirty="0" err="1">
                  <a:solidFill>
                    <a:schemeClr val="lt1"/>
                  </a:solidFill>
                </a:rPr>
                <a:t>réparateur</a:t>
              </a:r>
              <a:endParaRPr lang="en-US" sz="1400" b="1" dirty="0"/>
            </a:p>
            <a:p>
              <a:pPr algn="ctr"/>
              <a:endParaRPr lang="en-US" sz="1200" dirty="0"/>
            </a:p>
          </p:txBody>
        </p:sp>
        <p:sp>
          <p:nvSpPr>
            <p:cNvPr id="20" name="TextBox 19"/>
            <p:cNvSpPr txBox="1"/>
            <p:nvPr/>
          </p:nvSpPr>
          <p:spPr>
            <a:xfrm>
              <a:off x="8001005" y="3805608"/>
              <a:ext cx="914400" cy="241783"/>
            </a:xfrm>
            <a:prstGeom prst="rect">
              <a:avLst/>
            </a:prstGeom>
            <a:noFill/>
          </p:spPr>
          <p:txBody>
            <a:bodyPr wrap="square" rtlCol="0">
              <a:spAutoFit/>
            </a:bodyPr>
            <a:lstStyle/>
            <a:p>
              <a:pPr algn="ctr"/>
              <a:r>
                <a:rPr lang="en-US" sz="1400" b="1" dirty="0" smtClean="0">
                  <a:solidFill>
                    <a:schemeClr val="bg1"/>
                  </a:solidFill>
                </a:rPr>
                <a:t>Bien-</a:t>
              </a:r>
              <a:r>
                <a:rPr lang="en-US" sz="1400" b="1" dirty="0" err="1" smtClean="0">
                  <a:solidFill>
                    <a:schemeClr val="bg1"/>
                  </a:solidFill>
                </a:rPr>
                <a:t>ê</a:t>
              </a:r>
              <a:r>
                <a:rPr lang="en-US" sz="1400" b="1" dirty="0" err="1" smtClean="0">
                  <a:solidFill>
                    <a:schemeClr val="lt1"/>
                  </a:solidFill>
                </a:rPr>
                <a:t>tre</a:t>
              </a:r>
              <a:endParaRPr lang="en-US" sz="1200" b="1" dirty="0"/>
            </a:p>
          </p:txBody>
        </p:sp>
        <p:sp>
          <p:nvSpPr>
            <p:cNvPr id="21" name="TextBox 20"/>
            <p:cNvSpPr txBox="1"/>
            <p:nvPr/>
          </p:nvSpPr>
          <p:spPr>
            <a:xfrm>
              <a:off x="5982603" y="3787675"/>
              <a:ext cx="914400" cy="241783"/>
            </a:xfrm>
            <a:prstGeom prst="rect">
              <a:avLst/>
            </a:prstGeom>
            <a:noFill/>
          </p:spPr>
          <p:txBody>
            <a:bodyPr wrap="square" rtlCol="0">
              <a:spAutoFit/>
            </a:bodyPr>
            <a:lstStyle/>
            <a:p>
              <a:pPr algn="ctr"/>
              <a:r>
                <a:rPr lang="en-US" sz="1400" b="1" dirty="0" smtClean="0">
                  <a:solidFill>
                    <a:schemeClr val="lt1"/>
                  </a:solidFill>
                </a:rPr>
                <a:t>Vigilance</a:t>
              </a:r>
              <a:endParaRPr lang="en-US" sz="1200" b="1" dirty="0"/>
            </a:p>
          </p:txBody>
        </p:sp>
        <p:sp>
          <p:nvSpPr>
            <p:cNvPr id="22" name="TextBox 21"/>
            <p:cNvSpPr txBox="1"/>
            <p:nvPr/>
          </p:nvSpPr>
          <p:spPr>
            <a:xfrm>
              <a:off x="7860405" y="2674455"/>
              <a:ext cx="914400" cy="241783"/>
            </a:xfrm>
            <a:prstGeom prst="rect">
              <a:avLst/>
            </a:prstGeom>
            <a:noFill/>
          </p:spPr>
          <p:txBody>
            <a:bodyPr wrap="square" rtlCol="0">
              <a:spAutoFit/>
            </a:bodyPr>
            <a:lstStyle/>
            <a:p>
              <a:pPr algn="ctr"/>
              <a:r>
                <a:rPr lang="en-US" sz="1400" b="1" dirty="0" smtClean="0">
                  <a:solidFill>
                    <a:schemeClr val="lt1"/>
                  </a:solidFill>
                </a:rPr>
                <a:t>Bonheur</a:t>
              </a:r>
              <a:endParaRPr lang="en-US" sz="1200" b="1" dirty="0"/>
            </a:p>
          </p:txBody>
        </p:sp>
      </p:gr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286CB4-CD11-42D1-B15F-C8737C0FE3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7C447E5-FB56-4DAC-911E-16A2DE65BA98}">
  <ds:schemaRefs>
    <ds:schemaRef ds:uri="http://schemas.microsoft.com/sharepoint/v3/contenttype/forms"/>
  </ds:schemaRefs>
</ds:datastoreItem>
</file>

<file path=customXml/itemProps3.xml><?xml version="1.0" encoding="utf-8"?>
<ds:datastoreItem xmlns:ds="http://schemas.openxmlformats.org/officeDocument/2006/customXml" ds:itemID="{B2AA4563-41DD-45DE-8DAF-6FB15458F3D4}">
  <ds:schemaRefs>
    <ds:schemaRef ds:uri="http://schemas.microsoft.com/office/infopath/2007/PartnerControls"/>
    <ds:schemaRef ds:uri="http://purl.org/dc/terms/"/>
    <ds:schemaRef ds:uri="http://schemas.microsoft.com/office/2006/metadata/properties"/>
    <ds:schemaRef ds:uri="http://purl.org/dc/dcmitype/"/>
    <ds:schemaRef ds:uri="http://www.w3.org/XML/1998/namespace"/>
    <ds:schemaRef ds:uri="http://schemas.microsoft.com/office/2006/documentManagement/typ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27361</TotalTime>
  <Words>10705</Words>
  <Application>Microsoft Office PowerPoint</Application>
  <PresentationFormat>Affichage à l'écran (4:3)</PresentationFormat>
  <Paragraphs>894</Paragraphs>
  <Slides>77</Slides>
  <Notes>77</Notes>
  <HiddenSlides>0</HiddenSlides>
  <MMClips>2</MMClips>
  <ScaleCrop>false</ScaleCrop>
  <HeadingPairs>
    <vt:vector size="4" baseType="variant">
      <vt:variant>
        <vt:lpstr>Thème</vt:lpstr>
      </vt:variant>
      <vt:variant>
        <vt:i4>1</vt:i4>
      </vt:variant>
      <vt:variant>
        <vt:lpstr>Titres des diapositives</vt:lpstr>
      </vt:variant>
      <vt:variant>
        <vt:i4>77</vt:i4>
      </vt:variant>
    </vt:vector>
  </HeadingPairs>
  <TitlesOfParts>
    <vt:vector size="78" baseType="lpstr">
      <vt:lpstr>Office Theme</vt:lpstr>
      <vt:lpstr>Module 4 : Formation de la famille des conducteurs</vt:lpstr>
      <vt:lpstr>Importance du foyer et de la famille</vt:lpstr>
      <vt:lpstr>Formation de la famille : objectifs d’apprentissage</vt:lpstr>
      <vt:lpstr>Module 4 : Présentation</vt:lpstr>
      <vt:lpstr>Leçon 1 : Notions de base sur la fatigue</vt:lpstr>
      <vt:lpstr>L’importance du sommeil, de la vigilance et du bien-être pour la santé </vt:lpstr>
      <vt:lpstr>L’importance du sommeil, de la vigilance et du bien-être pour la sécurité du conducteur</vt:lpstr>
      <vt:lpstr>Vigilance, bien-être et sommeil</vt:lpstr>
      <vt:lpstr>Un sommeil réparateur : clé de voûte de la performance et du bonheur</vt:lpstr>
      <vt:lpstr>La maison et la famille</vt:lpstr>
      <vt:lpstr>La fatigue entraîne. . .  </vt:lpstr>
      <vt:lpstr>Fatigue aiguë versus fatigue chronique</vt:lpstr>
      <vt:lpstr>Signes et symptômes (1 de 2)</vt:lpstr>
      <vt:lpstr>Signes et symptômes (2 de 2)</vt:lpstr>
      <vt:lpstr>Effets d’un manque de sommeil sur la santé (1 de 2)</vt:lpstr>
      <vt:lpstr>Effets d’un manque de sommeil sur la santé (2 de 2)</vt:lpstr>
      <vt:lpstr>Souffrez-vous d’un manque chronique de sommeil?</vt:lpstr>
      <vt:lpstr>Dette de sommeil</vt:lpstr>
      <vt:lpstr>La récupération en cas de dette de sommeil</vt:lpstr>
      <vt:lpstr>Accidents dus à la fatigue</vt:lpstr>
      <vt:lpstr>Cause principale : le manque de sommeil</vt:lpstr>
      <vt:lpstr>Accidents mortels impliquant des conducteurs de véhicules lourds</vt:lpstr>
      <vt:lpstr>Leçon 2 : Physiologie du sommeil et de la vigilance</vt:lpstr>
      <vt:lpstr>Caractéristiques clés du sommeil</vt:lpstr>
      <vt:lpstr>Deux types de sommeil</vt:lpstr>
      <vt:lpstr>Phases et étapes du sommeil</vt:lpstr>
      <vt:lpstr>Causes d’un sommeil agité</vt:lpstr>
      <vt:lpstr>Facteurs affectant la qualité du sommeil</vt:lpstr>
      <vt:lpstr>Quantité de sommeil</vt:lpstr>
      <vt:lpstr>Effets graduels de différentes quantités de sommeil sur la performance</vt:lpstr>
      <vt:lpstr>Siestes</vt:lpstr>
      <vt:lpstr>Période du jour</vt:lpstr>
      <vt:lpstr>Rythme circadien quotidien</vt:lpstr>
      <vt:lpstr>Effets des rythmes circadiens sur nos vies et notre travail</vt:lpstr>
      <vt:lpstr>Période d’éveil</vt:lpstr>
      <vt:lpstr>Facteurs liés à la tâche et à l’environnement</vt:lpstr>
      <vt:lpstr>Différences individuelles en matière de sensibilité, de tolérance à la fatigue  (Étude canado-américaine sur la vigilance et la fatigue des conducteurs, 1996)</vt:lpstr>
      <vt:lpstr>Pourquoi certains sont-ils plus sensibles à la fatigue?</vt:lpstr>
      <vt:lpstr>Qu’est-ce que l’apnée obstructive du sommeil (AOS)?</vt:lpstr>
      <vt:lpstr>Perturbation de la respiration avec l’AOS</vt:lpstr>
      <vt:lpstr>Apnées et réveils répétés pendant un épisode d’AOS</vt:lpstr>
      <vt:lpstr>Facteurs de risque de l’AOS</vt:lpstr>
      <vt:lpstr>Signes avant-coureurs de l’AOS</vt:lpstr>
      <vt:lpstr>L’AOS et la conduite</vt:lpstr>
      <vt:lpstr>Dépistage et traitement de l’AOS</vt:lpstr>
      <vt:lpstr>Insomnie</vt:lpstr>
      <vt:lpstr>Autres troubles du sommeil</vt:lpstr>
      <vt:lpstr>Symptômes clés des troubles du sommeil</vt:lpstr>
      <vt:lpstr>Leçon 3 : La santé et la vigilance</vt:lpstr>
      <vt:lpstr>Santé et bien-être : quels sont leurs avantages pour vous?</vt:lpstr>
      <vt:lpstr>Les piliers du bien-être</vt:lpstr>
      <vt:lpstr>Régime alimentaire et nutrition    (1 de 2)</vt:lpstr>
      <vt:lpstr>Régime alimentaire et nutrition     (2 de 2)</vt:lpstr>
      <vt:lpstr>Exercice (1 de 2)</vt:lpstr>
      <vt:lpstr>Exercice (2 de 2)</vt:lpstr>
      <vt:lpstr>Poids</vt:lpstr>
      <vt:lpstr>Tabagisme</vt:lpstr>
      <vt:lpstr>Stress (1 de 2)</vt:lpstr>
      <vt:lpstr>Stress (2 de 2)</vt:lpstr>
      <vt:lpstr>Relations personnelles : famille et amis</vt:lpstr>
      <vt:lpstr>Caféine</vt:lpstr>
      <vt:lpstr>La caféine et le sommeil</vt:lpstr>
      <vt:lpstr>L’alcool et le sommeil</vt:lpstr>
      <vt:lpstr>Somnifères</vt:lpstr>
      <vt:lpstr>D’autres médicaments ont des effets secondaires de fatigue</vt:lpstr>
      <vt:lpstr>Les défis des conducteurs (1 de 2)</vt:lpstr>
      <vt:lpstr>Les défis des conducteurs (2 de 2)</vt:lpstr>
      <vt:lpstr>Les stratégies générales pour relever ces défis</vt:lpstr>
      <vt:lpstr>Bien dormir à la maison </vt:lpstr>
      <vt:lpstr>Le sommeil diurne (de jour)</vt:lpstr>
      <vt:lpstr>Les moments critiques à la maison pour les conducteurs</vt:lpstr>
      <vt:lpstr>Conclusion : Bilan et résumé</vt:lpstr>
      <vt:lpstr>Révision : Termes et concepts liés à la fatigue (1 de 2)</vt:lpstr>
      <vt:lpstr>Révision : Termes et concepts liés à la fatigue (2 de 2)</vt:lpstr>
      <vt:lpstr>La maison et la famille</vt:lpstr>
      <vt:lpstr>Les conducteurs, les familles et les employeurs doivent travailler ensemble pour améliorer la sécurité du conducteur!</vt:lpstr>
      <vt:lpstr>Examen du module 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Rév. ling</cp:lastModifiedBy>
  <cp:revision>920</cp:revision>
  <cp:lastPrinted>2012-02-02T17:39:09Z</cp:lastPrinted>
  <dcterms:created xsi:type="dcterms:W3CDTF">2011-09-07T19:34:03Z</dcterms:created>
  <dcterms:modified xsi:type="dcterms:W3CDTF">2013-06-18T12:32:32Z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