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149.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5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charts/chart2.xml" ContentType="application/vnd.openxmlformats-officedocument.drawingml.chart+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drawings/drawing2.xml" ContentType="application/vnd.openxmlformats-officedocument.drawingml.chartshapes+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theme/themeOverride2.xml" ContentType="application/vnd.openxmlformats-officedocument.themeOverr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5"/>
  </p:notesMasterIdLst>
  <p:handoutMasterIdLst>
    <p:handoutMasterId r:id="rId166"/>
  </p:handoutMasterIdLst>
  <p:sldIdLst>
    <p:sldId id="815" r:id="rId5"/>
    <p:sldId id="437" r:id="rId6"/>
    <p:sldId id="525" r:id="rId7"/>
    <p:sldId id="716" r:id="rId8"/>
    <p:sldId id="546" r:id="rId9"/>
    <p:sldId id="523" r:id="rId10"/>
    <p:sldId id="657" r:id="rId11"/>
    <p:sldId id="547" r:id="rId12"/>
    <p:sldId id="526" r:id="rId13"/>
    <p:sldId id="658" r:id="rId14"/>
    <p:sldId id="659" r:id="rId15"/>
    <p:sldId id="660" r:id="rId16"/>
    <p:sldId id="486" r:id="rId17"/>
    <p:sldId id="717" r:id="rId18"/>
    <p:sldId id="816" r:id="rId19"/>
    <p:sldId id="817" r:id="rId20"/>
    <p:sldId id="818" r:id="rId21"/>
    <p:sldId id="819" r:id="rId22"/>
    <p:sldId id="820" r:id="rId23"/>
    <p:sldId id="821" r:id="rId24"/>
    <p:sldId id="822" r:id="rId25"/>
    <p:sldId id="823" r:id="rId26"/>
    <p:sldId id="824" r:id="rId27"/>
    <p:sldId id="825" r:id="rId28"/>
    <p:sldId id="293" r:id="rId29"/>
    <p:sldId id="826" r:id="rId30"/>
    <p:sldId id="870" r:id="rId31"/>
    <p:sldId id="871" r:id="rId32"/>
    <p:sldId id="829" r:id="rId33"/>
    <p:sldId id="719" r:id="rId34"/>
    <p:sldId id="830" r:id="rId35"/>
    <p:sldId id="831" r:id="rId36"/>
    <p:sldId id="327" r:id="rId37"/>
    <p:sldId id="832" r:id="rId38"/>
    <p:sldId id="833" r:id="rId39"/>
    <p:sldId id="834" r:id="rId40"/>
    <p:sldId id="835" r:id="rId41"/>
    <p:sldId id="836" r:id="rId42"/>
    <p:sldId id="837" r:id="rId43"/>
    <p:sldId id="838" r:id="rId44"/>
    <p:sldId id="299" r:id="rId45"/>
    <p:sldId id="669" r:id="rId46"/>
    <p:sldId id="839" r:id="rId47"/>
    <p:sldId id="644" r:id="rId48"/>
    <p:sldId id="643" r:id="rId49"/>
    <p:sldId id="642" r:id="rId50"/>
    <p:sldId id="641" r:id="rId51"/>
    <p:sldId id="548" r:id="rId52"/>
    <p:sldId id="840" r:id="rId53"/>
    <p:sldId id="841" r:id="rId54"/>
    <p:sldId id="842" r:id="rId55"/>
    <p:sldId id="381" r:id="rId56"/>
    <p:sldId id="843" r:id="rId57"/>
    <p:sldId id="844" r:id="rId58"/>
    <p:sldId id="845" r:id="rId59"/>
    <p:sldId id="846" r:id="rId60"/>
    <p:sldId id="847" r:id="rId61"/>
    <p:sldId id="848" r:id="rId62"/>
    <p:sldId id="849" r:id="rId63"/>
    <p:sldId id="850" r:id="rId64"/>
    <p:sldId id="872" r:id="rId65"/>
    <p:sldId id="851" r:id="rId66"/>
    <p:sldId id="852" r:id="rId67"/>
    <p:sldId id="873" r:id="rId68"/>
    <p:sldId id="854" r:id="rId69"/>
    <p:sldId id="855" r:id="rId70"/>
    <p:sldId id="856" r:id="rId71"/>
    <p:sldId id="857" r:id="rId72"/>
    <p:sldId id="858" r:id="rId73"/>
    <p:sldId id="859" r:id="rId74"/>
    <p:sldId id="874" r:id="rId75"/>
    <p:sldId id="861" r:id="rId76"/>
    <p:sldId id="862" r:id="rId77"/>
    <p:sldId id="730" r:id="rId78"/>
    <p:sldId id="863" r:id="rId79"/>
    <p:sldId id="864" r:id="rId80"/>
    <p:sldId id="733" r:id="rId81"/>
    <p:sldId id="865" r:id="rId82"/>
    <p:sldId id="735" r:id="rId83"/>
    <p:sldId id="866" r:id="rId84"/>
    <p:sldId id="737" r:id="rId85"/>
    <p:sldId id="738" r:id="rId86"/>
    <p:sldId id="739" r:id="rId87"/>
    <p:sldId id="740" r:id="rId88"/>
    <p:sldId id="741" r:id="rId89"/>
    <p:sldId id="742" r:id="rId90"/>
    <p:sldId id="743" r:id="rId91"/>
    <p:sldId id="744" r:id="rId92"/>
    <p:sldId id="745" r:id="rId93"/>
    <p:sldId id="746" r:id="rId94"/>
    <p:sldId id="747" r:id="rId95"/>
    <p:sldId id="748" r:id="rId96"/>
    <p:sldId id="749" r:id="rId97"/>
    <p:sldId id="750" r:id="rId98"/>
    <p:sldId id="751" r:id="rId99"/>
    <p:sldId id="752" r:id="rId100"/>
    <p:sldId id="753" r:id="rId101"/>
    <p:sldId id="754" r:id="rId102"/>
    <p:sldId id="755" r:id="rId103"/>
    <p:sldId id="756" r:id="rId104"/>
    <p:sldId id="757" r:id="rId105"/>
    <p:sldId id="758" r:id="rId106"/>
    <p:sldId id="759" r:id="rId107"/>
    <p:sldId id="760" r:id="rId108"/>
    <p:sldId id="761" r:id="rId109"/>
    <p:sldId id="762" r:id="rId110"/>
    <p:sldId id="763" r:id="rId111"/>
    <p:sldId id="764" r:id="rId112"/>
    <p:sldId id="765" r:id="rId113"/>
    <p:sldId id="766" r:id="rId114"/>
    <p:sldId id="767" r:id="rId115"/>
    <p:sldId id="768" r:id="rId116"/>
    <p:sldId id="769" r:id="rId117"/>
    <p:sldId id="770" r:id="rId118"/>
    <p:sldId id="771" r:id="rId119"/>
    <p:sldId id="772" r:id="rId120"/>
    <p:sldId id="773" r:id="rId121"/>
    <p:sldId id="774" r:id="rId122"/>
    <p:sldId id="775" r:id="rId123"/>
    <p:sldId id="776" r:id="rId124"/>
    <p:sldId id="777" r:id="rId125"/>
    <p:sldId id="778" r:id="rId126"/>
    <p:sldId id="779" r:id="rId127"/>
    <p:sldId id="780" r:id="rId128"/>
    <p:sldId id="781" r:id="rId129"/>
    <p:sldId id="782" r:id="rId130"/>
    <p:sldId id="783" r:id="rId131"/>
    <p:sldId id="784" r:id="rId132"/>
    <p:sldId id="785" r:id="rId133"/>
    <p:sldId id="786" r:id="rId134"/>
    <p:sldId id="787" r:id="rId135"/>
    <p:sldId id="788" r:id="rId136"/>
    <p:sldId id="867" r:id="rId137"/>
    <p:sldId id="868" r:id="rId138"/>
    <p:sldId id="869" r:id="rId139"/>
    <p:sldId id="789" r:id="rId140"/>
    <p:sldId id="791" r:id="rId141"/>
    <p:sldId id="792" r:id="rId142"/>
    <p:sldId id="793" r:id="rId143"/>
    <p:sldId id="794" r:id="rId144"/>
    <p:sldId id="795" r:id="rId145"/>
    <p:sldId id="796" r:id="rId146"/>
    <p:sldId id="797" r:id="rId147"/>
    <p:sldId id="798" r:id="rId148"/>
    <p:sldId id="799" r:id="rId149"/>
    <p:sldId id="800" r:id="rId150"/>
    <p:sldId id="801" r:id="rId151"/>
    <p:sldId id="802" r:id="rId152"/>
    <p:sldId id="803" r:id="rId153"/>
    <p:sldId id="804" r:id="rId154"/>
    <p:sldId id="805" r:id="rId155"/>
    <p:sldId id="806" r:id="rId156"/>
    <p:sldId id="807" r:id="rId157"/>
    <p:sldId id="808" r:id="rId158"/>
    <p:sldId id="809" r:id="rId159"/>
    <p:sldId id="810" r:id="rId160"/>
    <p:sldId id="811" r:id="rId161"/>
    <p:sldId id="812" r:id="rId162"/>
    <p:sldId id="813" r:id="rId163"/>
    <p:sldId id="814" r:id="rId16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cs2319" initials="m" lastIdx="16" clrIdx="0"/>
  <p:cmAuthor id="1" name="Erin Mabry" initials="" lastIdx="1" clrIdx="1"/>
  <p:cmAuthor id="2" name="Rév. ling" initials="Rév. ling" lastIdx="62" clrIdx="2"/>
  <p:cmAuthor id="3" name="les38" initials="SarLef" lastIdx="6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6600"/>
    <a:srgbClr val="800000"/>
    <a:srgbClr val="AF3E11"/>
    <a:srgbClr val="0033CC"/>
    <a:srgbClr val="FF99CC"/>
    <a:srgbClr val="FFFF99"/>
    <a:srgbClr val="A50021"/>
    <a:srgbClr val="00CC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60" autoAdjust="0"/>
    <p:restoredTop sz="99734" autoAdjust="0"/>
  </p:normalViewPr>
  <p:slideViewPr>
    <p:cSldViewPr>
      <p:cViewPr>
        <p:scale>
          <a:sx n="100" d="100"/>
          <a:sy n="100" d="100"/>
        </p:scale>
        <p:origin x="-174" y="-276"/>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22002"/>
    </p:cViewPr>
  </p:sorterViewPr>
  <p:notesViewPr>
    <p:cSldViewPr>
      <p:cViewPr>
        <p:scale>
          <a:sx n="50" d="100"/>
          <a:sy n="50" d="100"/>
        </p:scale>
        <p:origin x="-2156" y="-4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0"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CA"/>
  <c:style val="26"/>
  <c:clrMapOvr bg1="lt1" tx1="dk1" bg2="lt2" tx2="dk2" accent1="accent1" accent2="accent2" accent3="accent3" accent4="accent4" accent5="accent5" accent6="accent6" hlink="hlink" folHlink="folHlink"/>
  <c:chart>
    <c:plotArea>
      <c:layout>
        <c:manualLayout>
          <c:layoutTarget val="inner"/>
          <c:xMode val="edge"/>
          <c:yMode val="edge"/>
          <c:x val="0.21345734908136985"/>
          <c:y val="0.10666344772941302"/>
          <c:w val="0.5564187992125984"/>
          <c:h val="0.83987743277374416"/>
        </c:manualLayout>
      </c:layout>
      <c:pieChart>
        <c:varyColors val="1"/>
        <c:ser>
          <c:idx val="0"/>
          <c:order val="0"/>
          <c:dLbls>
            <c:dLbl>
              <c:idx val="0"/>
              <c:tx>
                <c:rich>
                  <a:bodyPr/>
                  <a:lstStyle/>
                  <a:p>
                    <a:r>
                      <a:rPr lang="en-US" sz="1050" smtClean="0"/>
                      <a:t>23 %</a:t>
                    </a:r>
                    <a:endParaRPr lang="en-US"/>
                  </a:p>
                </c:rich>
              </c:tx>
              <c:dLblPos val="ctr"/>
              <c:showVal val="1"/>
            </c:dLbl>
            <c:dLbl>
              <c:idx val="1"/>
              <c:tx>
                <c:rich>
                  <a:bodyPr/>
                  <a:lstStyle/>
                  <a:p>
                    <a:r>
                      <a:rPr lang="en-US" sz="1050" smtClean="0"/>
                      <a:t>21 %</a:t>
                    </a:r>
                    <a:endParaRPr lang="en-US"/>
                  </a:p>
                </c:rich>
              </c:tx>
              <c:dLblPos val="ctr"/>
              <c:showVal val="1"/>
            </c:dLbl>
            <c:dLbl>
              <c:idx val="2"/>
              <c:tx>
                <c:rich>
                  <a:bodyPr/>
                  <a:lstStyle/>
                  <a:p>
                    <a:r>
                      <a:rPr lang="en-US" sz="1050" smtClean="0"/>
                      <a:t>16 %</a:t>
                    </a:r>
                    <a:endParaRPr lang="en-US"/>
                  </a:p>
                </c:rich>
              </c:tx>
              <c:dLblPos val="ctr"/>
              <c:showVal val="1"/>
            </c:dLbl>
            <c:dLbl>
              <c:idx val="3"/>
              <c:tx>
                <c:rich>
                  <a:bodyPr/>
                  <a:lstStyle/>
                  <a:p>
                    <a:r>
                      <a:rPr lang="en-US" sz="1050" smtClean="0"/>
                      <a:t>37 %</a:t>
                    </a:r>
                    <a:endParaRPr lang="en-US"/>
                  </a:p>
                </c:rich>
              </c:tx>
              <c:dLblPos val="ctr"/>
              <c:showVal val="1"/>
            </c:dLbl>
            <c:dLbl>
              <c:idx val="4"/>
              <c:layout>
                <c:manualLayout>
                  <c:x val="3.8765924076563638E-2"/>
                  <c:y val="0.24102442551823891"/>
                </c:manualLayout>
              </c:layout>
              <c:tx>
                <c:rich>
                  <a:bodyPr/>
                  <a:lstStyle/>
                  <a:p>
                    <a:r>
                      <a:rPr lang="en-US" sz="1050" smtClean="0"/>
                      <a:t>3 %</a:t>
                    </a:r>
                    <a:endParaRPr lang="en-US"/>
                  </a:p>
                </c:rich>
              </c:tx>
              <c:dLblPos val="bestFit"/>
              <c:showVal val="1"/>
            </c:dLbl>
            <c:txPr>
              <a:bodyPr/>
              <a:lstStyle/>
              <a:p>
                <a:pPr>
                  <a:defRPr sz="1050" b="1"/>
                </a:pPr>
                <a:endParaRPr lang="fr-FR"/>
              </a:p>
            </c:txPr>
            <c:dLblPos val="ctr"/>
            <c:showVal val="1"/>
            <c:showLeaderLines val="1"/>
          </c:dLbls>
          <c:cat>
            <c:strRef>
              <c:f>'UNS Survey'!$B$5:$B$9</c:f>
              <c:strCache>
                <c:ptCount val="5"/>
                <c:pt idx="0">
                  <c:v>Not at all</c:v>
                </c:pt>
                <c:pt idx="1">
                  <c:v>Slightly</c:v>
                </c:pt>
                <c:pt idx="2">
                  <c:v>Moderately</c:v>
                </c:pt>
                <c:pt idx="3">
                  <c:v>Very</c:v>
                </c:pt>
                <c:pt idx="4">
                  <c:v>Don't Know</c:v>
                </c:pt>
              </c:strCache>
            </c:strRef>
          </c:cat>
          <c:val>
            <c:numRef>
              <c:f>'UNS Survey'!$C$5:$C$9</c:f>
              <c:numCache>
                <c:formatCode>0%</c:formatCode>
                <c:ptCount val="5"/>
                <c:pt idx="0">
                  <c:v>0.23</c:v>
                </c:pt>
                <c:pt idx="1">
                  <c:v>0.21000000000000021</c:v>
                </c:pt>
                <c:pt idx="2">
                  <c:v>0.16000000000000197</c:v>
                </c:pt>
                <c:pt idx="3">
                  <c:v>0.37000000000000038</c:v>
                </c:pt>
                <c:pt idx="4">
                  <c:v>3.0000000000000668E-2</c:v>
                </c:pt>
              </c:numCache>
            </c:numRef>
          </c:val>
        </c:ser>
        <c:dLbls>
          <c:showVal val="1"/>
        </c:dLbls>
        <c:firstSliceAng val="0"/>
      </c:pieChart>
    </c:plotArea>
    <c:plotVisOnly val="1"/>
    <c:dispBlanksAs val="zero"/>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fr-FR"/>
    </a:p>
  </c:txPr>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CA"/>
  <c:chart>
    <c:plotArea>
      <c:layout/>
      <c:lineChart>
        <c:grouping val="standard"/>
        <c:ser>
          <c:idx val="0"/>
          <c:order val="0"/>
          <c:spPr>
            <a:ln w="50800">
              <a:solidFill>
                <a:srgbClr val="C00000"/>
              </a:solidFill>
            </a:ln>
          </c:spPr>
          <c:marker>
            <c:symbol val="none"/>
          </c:marker>
          <c:cat>
            <c:strRef>
              <c:f>Sheet1!$N$36:$N$59</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Sheet1!$O$36:$O$59</c:f>
              <c:numCache>
                <c:formatCode>0.0</c:formatCode>
                <c:ptCount val="24"/>
                <c:pt idx="0">
                  <c:v>1.2</c:v>
                </c:pt>
                <c:pt idx="1">
                  <c:v>1.7000000000000108</c:v>
                </c:pt>
                <c:pt idx="2">
                  <c:v>2.2999999999999998</c:v>
                </c:pt>
                <c:pt idx="3">
                  <c:v>3.5</c:v>
                </c:pt>
                <c:pt idx="4">
                  <c:v>3.9</c:v>
                </c:pt>
                <c:pt idx="5">
                  <c:v>4</c:v>
                </c:pt>
                <c:pt idx="6">
                  <c:v>2.8</c:v>
                </c:pt>
                <c:pt idx="7">
                  <c:v>1.4</c:v>
                </c:pt>
                <c:pt idx="8">
                  <c:v>0.5</c:v>
                </c:pt>
                <c:pt idx="9">
                  <c:v>0.30000000000000032</c:v>
                </c:pt>
                <c:pt idx="10">
                  <c:v>0.30000000000000032</c:v>
                </c:pt>
                <c:pt idx="11">
                  <c:v>0.4</c:v>
                </c:pt>
                <c:pt idx="12">
                  <c:v>0.4</c:v>
                </c:pt>
                <c:pt idx="13">
                  <c:v>0.30000000000000032</c:v>
                </c:pt>
                <c:pt idx="14">
                  <c:v>0.4</c:v>
                </c:pt>
                <c:pt idx="15">
                  <c:v>0.60000000000000064</c:v>
                </c:pt>
                <c:pt idx="16">
                  <c:v>0.8</c:v>
                </c:pt>
                <c:pt idx="17">
                  <c:v>0.70000000000000062</c:v>
                </c:pt>
                <c:pt idx="18">
                  <c:v>0.4</c:v>
                </c:pt>
                <c:pt idx="19">
                  <c:v>0.30000000000000032</c:v>
                </c:pt>
                <c:pt idx="20">
                  <c:v>0.2</c:v>
                </c:pt>
                <c:pt idx="21">
                  <c:v>0.5</c:v>
                </c:pt>
                <c:pt idx="22">
                  <c:v>0.8</c:v>
                </c:pt>
                <c:pt idx="23">
                  <c:v>0.5</c:v>
                </c:pt>
              </c:numCache>
            </c:numRef>
          </c:val>
        </c:ser>
        <c:marker val="1"/>
        <c:axId val="85397888"/>
        <c:axId val="85399808"/>
      </c:lineChart>
      <c:catAx>
        <c:axId val="85397888"/>
        <c:scaling>
          <c:orientation val="minMax"/>
        </c:scaling>
        <c:axPos val="b"/>
        <c:title>
          <c:tx>
            <c:rich>
              <a:bodyPr/>
              <a:lstStyle/>
              <a:p>
                <a:pPr>
                  <a:defRPr sz="2000"/>
                </a:pPr>
                <a:r>
                  <a:rPr lang="en-US" sz="2000" dirty="0" smtClean="0"/>
                  <a:t>Heure</a:t>
                </a:r>
                <a:r>
                  <a:rPr lang="en-US" sz="2000" baseline="0" dirty="0" smtClean="0"/>
                  <a:t> du jour</a:t>
                </a:r>
                <a:endParaRPr lang="en-US" sz="2000" dirty="0"/>
              </a:p>
            </c:rich>
          </c:tx>
        </c:title>
        <c:tickLblPos val="nextTo"/>
        <c:txPr>
          <a:bodyPr/>
          <a:lstStyle/>
          <a:p>
            <a:pPr>
              <a:defRPr sz="1600" b="1"/>
            </a:pPr>
            <a:endParaRPr lang="fr-FR"/>
          </a:p>
        </c:txPr>
        <c:crossAx val="85399808"/>
        <c:crosses val="autoZero"/>
        <c:auto val="1"/>
        <c:lblAlgn val="ctr"/>
        <c:lblOffset val="100"/>
      </c:catAx>
      <c:valAx>
        <c:axId val="85399808"/>
        <c:scaling>
          <c:orientation val="minMax"/>
        </c:scaling>
        <c:axPos val="l"/>
        <c:majorGridlines/>
        <c:title>
          <c:tx>
            <c:rich>
              <a:bodyPr rot="-5400000" vert="horz"/>
              <a:lstStyle/>
              <a:p>
                <a:pPr>
                  <a:defRPr sz="1800"/>
                </a:pPr>
                <a:r>
                  <a:rPr lang="en-US" sz="1800" dirty="0" smtClean="0"/>
                  <a:t>Taux</a:t>
                </a:r>
                <a:r>
                  <a:rPr lang="en-US" sz="1800" baseline="0" dirty="0" smtClean="0"/>
                  <a:t> relatif d’accidents fatals</a:t>
                </a:r>
                <a:endParaRPr lang="en-US" sz="1800" dirty="0"/>
              </a:p>
            </c:rich>
          </c:tx>
        </c:title>
        <c:numFmt formatCode="0.0" sourceLinked="1"/>
        <c:tickLblPos val="nextTo"/>
        <c:txPr>
          <a:bodyPr/>
          <a:lstStyle/>
          <a:p>
            <a:pPr>
              <a:defRPr sz="1200" b="1"/>
            </a:pPr>
            <a:endParaRPr lang="fr-FR"/>
          </a:p>
        </c:txPr>
        <c:crossAx val="85397888"/>
        <c:crosses val="autoZero"/>
        <c:crossBetween val="between"/>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CA"/>
  <c:clrMapOvr bg1="lt1" tx1="dk1" bg2="lt2" tx2="dk2" accent1="accent1" accent2="accent2" accent3="accent3" accent4="accent4" accent5="accent5" accent6="accent6" hlink="hlink" folHlink="folHlink"/>
  <c:chart>
    <c:plotArea>
      <c:layout/>
      <c:barChart>
        <c:barDir val="col"/>
        <c:grouping val="stacked"/>
        <c:ser>
          <c:idx val="0"/>
          <c:order val="0"/>
          <c:dLbls>
            <c:dLbl>
              <c:idx val="0"/>
              <c:layout>
                <c:manualLayout>
                  <c:x val="0"/>
                  <c:y val="-2.4875621890547272E-3"/>
                </c:manualLayout>
              </c:layout>
              <c:tx>
                <c:rich>
                  <a:bodyPr/>
                  <a:lstStyle/>
                  <a:p>
                    <a:r>
                      <a:rPr lang="en-US" dirty="0" smtClean="0"/>
                      <a:t>86 % </a:t>
                    </a:r>
                    <a:endParaRPr lang="en-US" dirty="0"/>
                  </a:p>
                </c:rich>
              </c:tx>
              <c:dLblPos val="ctr"/>
              <c:showVal val="1"/>
            </c:dLbl>
            <c:dLbl>
              <c:idx val="1"/>
              <c:tx>
                <c:rich>
                  <a:bodyPr/>
                  <a:lstStyle/>
                  <a:p>
                    <a:r>
                      <a:rPr lang="en-US" smtClean="0"/>
                      <a:t>46 %</a:t>
                    </a:r>
                    <a:endParaRPr lang="en-US"/>
                  </a:p>
                </c:rich>
              </c:tx>
              <c:dLblPos val="ctr"/>
              <c:showVal val="1"/>
            </c:dLbl>
            <c:txPr>
              <a:bodyPr/>
              <a:lstStyle/>
              <a:p>
                <a:pPr>
                  <a:defRPr sz="2400" b="1"/>
                </a:pPr>
                <a:endParaRPr lang="fr-FR"/>
              </a:p>
            </c:txPr>
            <c:dLblPos val="ctr"/>
            <c:showVal val="1"/>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ser>
        <c:ser>
          <c:idx val="1"/>
          <c:order val="1"/>
          <c:dLbls>
            <c:dLbl>
              <c:idx val="0"/>
              <c:layout>
                <c:manualLayout>
                  <c:x val="9.6153846153846766E-3"/>
                  <c:y val="-2.4875621890547493E-3"/>
                </c:manualLayout>
              </c:layout>
              <c:tx>
                <c:rich>
                  <a:bodyPr/>
                  <a:lstStyle/>
                  <a:p>
                    <a:r>
                      <a:rPr lang="en-US" dirty="0" smtClean="0"/>
                      <a:t>14 %</a:t>
                    </a:r>
                    <a:endParaRPr lang="en-US" dirty="0"/>
                  </a:p>
                </c:rich>
              </c:tx>
              <c:dLblPos val="ctr"/>
              <c:showVal val="1"/>
            </c:dLbl>
            <c:dLbl>
              <c:idx val="1"/>
              <c:tx>
                <c:rich>
                  <a:bodyPr/>
                  <a:lstStyle/>
                  <a:p>
                    <a:r>
                      <a:rPr lang="en-US" smtClean="0"/>
                      <a:t>54 %</a:t>
                    </a:r>
                    <a:endParaRPr lang="en-US"/>
                  </a:p>
                </c:rich>
              </c:tx>
              <c:dLblPos val="ctr"/>
              <c:showVal val="1"/>
            </c:dLbl>
            <c:txPr>
              <a:bodyPr/>
              <a:lstStyle/>
              <a:p>
                <a:pPr>
                  <a:defRPr sz="2400" b="1"/>
                </a:pPr>
                <a:endParaRPr lang="fr-FR"/>
              </a:p>
            </c:txPr>
            <c:dLblPos val="ctr"/>
            <c:showVal val="1"/>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ser>
        <c:dLbls>
          <c:showVal val="1"/>
        </c:dLbls>
        <c:overlap val="100"/>
        <c:axId val="85771776"/>
        <c:axId val="86062208"/>
      </c:barChart>
      <c:catAx>
        <c:axId val="85771776"/>
        <c:scaling>
          <c:orientation val="minMax"/>
        </c:scaling>
        <c:axPos val="b"/>
        <c:tickLblPos val="nextTo"/>
        <c:txPr>
          <a:bodyPr/>
          <a:lstStyle/>
          <a:p>
            <a:pPr>
              <a:defRPr sz="2000" b="1"/>
            </a:pPr>
            <a:endParaRPr lang="fr-FR"/>
          </a:p>
        </c:txPr>
        <c:crossAx val="86062208"/>
        <c:crosses val="autoZero"/>
        <c:auto val="1"/>
        <c:lblAlgn val="ctr"/>
        <c:lblOffset val="100"/>
      </c:catAx>
      <c:valAx>
        <c:axId val="86062208"/>
        <c:scaling>
          <c:orientation val="minMax"/>
        </c:scaling>
        <c:delete val="1"/>
        <c:axPos val="l"/>
        <c:numFmt formatCode="0%" sourceLinked="1"/>
        <c:tickLblPos val="none"/>
        <c:crossAx val="85771776"/>
        <c:crosses val="autoZero"/>
        <c:crossBetween val="between"/>
      </c:valAx>
    </c:plotArea>
    <c:plotVisOnly val="1"/>
    <c:dispBlanksAs val="gap"/>
  </c:chart>
  <c:externalData r:id="rId2"/>
  <c:userShapes r:id="rId3"/>
</c:chartSpace>
</file>

<file path=ppt/drawings/drawing1.xml><?xml version="1.0" encoding="utf-8"?>
<c:userShapes xmlns:c="http://schemas.openxmlformats.org/drawingml/2006/chart">
  <cdr:relSizeAnchor xmlns:cdr="http://schemas.openxmlformats.org/drawingml/2006/chartDrawing">
    <cdr:from>
      <cdr:x>0.70732</cdr:x>
      <cdr:y>0.16327</cdr:y>
    </cdr:from>
    <cdr:to>
      <cdr:x>0.80282</cdr:x>
      <cdr:y>0.22642</cdr:y>
    </cdr:to>
    <cdr:sp macro="" textlink="">
      <cdr:nvSpPr>
        <cdr:cNvPr id="2" name="TextBox 1"/>
        <cdr:cNvSpPr txBox="1"/>
      </cdr:nvSpPr>
      <cdr:spPr>
        <a:xfrm xmlns:a="http://schemas.openxmlformats.org/drawingml/2006/main">
          <a:off x="3826743" y="659383"/>
          <a:ext cx="516657" cy="2550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50" b="1" dirty="0" smtClean="0">
              <a:solidFill>
                <a:srgbClr val="C00000"/>
              </a:solidFill>
            </a:rPr>
            <a:t>Aucun </a:t>
          </a:r>
          <a:br>
            <a:rPr lang="en-US" sz="1050" b="1" dirty="0" smtClean="0">
              <a:solidFill>
                <a:srgbClr val="C00000"/>
              </a:solidFill>
            </a:rPr>
          </a:br>
          <a:endParaRPr lang="en-US" sz="1050" b="1" dirty="0">
            <a:solidFill>
              <a:srgbClr val="C00000"/>
            </a:solidFill>
          </a:endParaRPr>
        </a:p>
      </cdr:txBody>
    </cdr:sp>
  </cdr:relSizeAnchor>
  <cdr:relSizeAnchor xmlns:cdr="http://schemas.openxmlformats.org/drawingml/2006/chartDrawing">
    <cdr:from>
      <cdr:x>0.71084</cdr:x>
      <cdr:y>0.75472</cdr:y>
    </cdr:from>
    <cdr:to>
      <cdr:x>0.91566</cdr:x>
      <cdr:y>0.84906</cdr:y>
    </cdr:to>
    <cdr:sp macro="" textlink="">
      <cdr:nvSpPr>
        <cdr:cNvPr id="3" name="TextBox 1"/>
        <cdr:cNvSpPr txBox="1"/>
      </cdr:nvSpPr>
      <cdr:spPr>
        <a:xfrm xmlns:a="http://schemas.openxmlformats.org/drawingml/2006/main">
          <a:off x="3000544" y="2238864"/>
          <a:ext cx="864571" cy="2798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50" b="1" dirty="0" smtClean="0">
              <a:solidFill>
                <a:srgbClr val="C00000"/>
              </a:solidFill>
            </a:rPr>
            <a:t>L</a:t>
          </a:r>
          <a:r>
            <a:rPr lang="en-US" sz="1050" b="1" baseline="0" dirty="0" err="1" smtClean="0">
              <a:solidFill>
                <a:srgbClr val="C00000"/>
              </a:solidFill>
            </a:rPr>
            <a:t>éger</a:t>
          </a:r>
          <a:endParaRPr lang="en-US" sz="1050" b="1" dirty="0">
            <a:solidFill>
              <a:srgbClr val="C00000"/>
            </a:solidFill>
          </a:endParaRPr>
        </a:p>
      </cdr:txBody>
    </cdr:sp>
  </cdr:relSizeAnchor>
  <cdr:relSizeAnchor xmlns:cdr="http://schemas.openxmlformats.org/drawingml/2006/chartDrawing">
    <cdr:from>
      <cdr:x>0.39865</cdr:x>
      <cdr:y>0.92901</cdr:y>
    </cdr:from>
    <cdr:to>
      <cdr:x>0.58669</cdr:x>
      <cdr:y>0.99965</cdr:y>
    </cdr:to>
    <cdr:sp macro="" textlink="">
      <cdr:nvSpPr>
        <cdr:cNvPr id="19" name="ZoneTexte 18"/>
        <cdr:cNvSpPr txBox="1"/>
      </cdr:nvSpPr>
      <cdr:spPr>
        <a:xfrm xmlns:a="http://schemas.openxmlformats.org/drawingml/2006/main">
          <a:off x="1682750" y="2755900"/>
          <a:ext cx="793750"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CA" sz="1050" b="1">
              <a:solidFill>
                <a:srgbClr val="C00000"/>
              </a:solidFill>
            </a:rPr>
            <a:t>Modéré</a:t>
          </a:r>
        </a:p>
      </cdr:txBody>
    </cdr:sp>
  </cdr:relSizeAnchor>
  <cdr:relSizeAnchor xmlns:cdr="http://schemas.openxmlformats.org/drawingml/2006/chartDrawing">
    <cdr:from>
      <cdr:x>0.11268</cdr:x>
      <cdr:y>0.43668</cdr:y>
    </cdr:from>
    <cdr:to>
      <cdr:x>0.20158</cdr:x>
      <cdr:y>0.50946</cdr:y>
    </cdr:to>
    <cdr:sp macro="" textlink="">
      <cdr:nvSpPr>
        <cdr:cNvPr id="20" name="ZoneTexte 19"/>
        <cdr:cNvSpPr txBox="1"/>
      </cdr:nvSpPr>
      <cdr:spPr>
        <a:xfrm xmlns:a="http://schemas.openxmlformats.org/drawingml/2006/main">
          <a:off x="609600" y="1763576"/>
          <a:ext cx="480988" cy="2939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CA" sz="1050" b="1" dirty="0">
              <a:solidFill>
                <a:srgbClr val="C00000"/>
              </a:solidFill>
            </a:rPr>
            <a:t>Élevé</a:t>
          </a:r>
        </a:p>
      </cdr:txBody>
    </cdr:sp>
  </cdr:relSizeAnchor>
  <cdr:relSizeAnchor xmlns:cdr="http://schemas.openxmlformats.org/drawingml/2006/chartDrawing">
    <cdr:from>
      <cdr:x>0.346</cdr:x>
      <cdr:y>0.05351</cdr:y>
    </cdr:from>
    <cdr:to>
      <cdr:x>0.49296</cdr:x>
      <cdr:y>0.11321</cdr:y>
    </cdr:to>
    <cdr:sp macro="" textlink="">
      <cdr:nvSpPr>
        <cdr:cNvPr id="21" name="ZoneTexte 20"/>
        <cdr:cNvSpPr txBox="1"/>
      </cdr:nvSpPr>
      <cdr:spPr>
        <a:xfrm xmlns:a="http://schemas.openxmlformats.org/drawingml/2006/main">
          <a:off x="1871929" y="216105"/>
          <a:ext cx="795071" cy="2410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CA" sz="1050" b="1" dirty="0">
              <a:solidFill>
                <a:srgbClr val="C00000"/>
              </a:solidFill>
            </a:rPr>
            <a:t>Ne sait pas</a:t>
          </a:r>
        </a:p>
      </cdr:txBody>
    </cdr:sp>
  </cdr:relSizeAnchor>
</c:userShapes>
</file>

<file path=ppt/drawings/drawing2.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0.14677</cdr:y>
    </cdr:from>
    <cdr:to>
      <cdr:x>0.11539</cdr:x>
      <cdr:y>0.31095</cdr:y>
    </cdr:to>
    <cdr:sp macro="" textlink="">
      <cdr:nvSpPr>
        <cdr:cNvPr id="3" name="TextBox 2"/>
        <cdr:cNvSpPr txBox="1"/>
      </cdr:nvSpPr>
      <cdr:spPr>
        <a:xfrm xmlns:a="http://schemas.openxmlformats.org/drawingml/2006/main">
          <a:off x="0" y="749305"/>
          <a:ext cx="914443" cy="8381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200" b="1" dirty="0" smtClean="0"/>
            <a:t>High-Risk</a:t>
          </a:r>
        </a:p>
        <a:p xmlns:a="http://schemas.openxmlformats.org/drawingml/2006/main">
          <a:r>
            <a:rPr lang="en-US" sz="2200" b="1" dirty="0" smtClean="0"/>
            <a:t>Drivers</a:t>
          </a:r>
          <a:endParaRPr lang="en-US" sz="2200" b="1" dirty="0"/>
        </a:p>
      </cdr:txBody>
    </cdr:sp>
  </cdr:relSizeAnchor>
  <cdr:relSizeAnchor xmlns:cdr="http://schemas.openxmlformats.org/drawingml/2006/chartDrawing">
    <cdr:from>
      <cdr:x>0.00962</cdr:x>
      <cdr:y>0.12435</cdr:y>
    </cdr:from>
    <cdr:to>
      <cdr:x>0.15104</cdr:x>
      <cdr:y>0.32342</cdr:y>
    </cdr:to>
    <cdr:sp macro="" textlink="">
      <cdr:nvSpPr>
        <cdr:cNvPr id="5" name="TextBox 2"/>
        <cdr:cNvSpPr txBox="1"/>
      </cdr:nvSpPr>
      <cdr:spPr>
        <a:xfrm xmlns:a="http://schemas.openxmlformats.org/drawingml/2006/main">
          <a:off x="76200" y="634831"/>
          <a:ext cx="1120775" cy="1016338"/>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smtClean="0"/>
            <a:t>Conducteurs</a:t>
          </a:r>
          <a:r>
            <a:rPr lang="en-US" sz="1800" b="1" dirty="0" smtClean="0"/>
            <a:t> </a:t>
          </a:r>
          <a:br>
            <a:rPr lang="en-US" sz="1800" b="1" dirty="0" smtClean="0"/>
          </a:br>
          <a:r>
            <a:rPr lang="en-US" sz="1800" b="1" dirty="0" smtClean="0"/>
            <a:t>à </a:t>
          </a:r>
          <a:r>
            <a:rPr lang="en-US" sz="1800" b="1" dirty="0" err="1" smtClean="0"/>
            <a:t>risque</a:t>
          </a:r>
          <a:r>
            <a:rPr lang="en-US" sz="1800" b="1" dirty="0" smtClean="0"/>
            <a:t> </a:t>
          </a:r>
        </a:p>
        <a:p xmlns:a="http://schemas.openxmlformats.org/drawingml/2006/main">
          <a:pPr algn="ctr"/>
          <a:r>
            <a:rPr lang="en-US" sz="1800" b="1" dirty="0" err="1" smtClean="0"/>
            <a:t>élevé</a:t>
          </a:r>
          <a:endParaRPr lang="en-US" sz="1800" b="1" dirty="0"/>
        </a:p>
      </cdr:txBody>
    </cdr:sp>
  </cdr:relSizeAnchor>
  <cdr:relSizeAnchor xmlns:cdr="http://schemas.openxmlformats.org/drawingml/2006/chartDrawing">
    <cdr:from>
      <cdr:x>0.04808</cdr:x>
      <cdr:y>0.55224</cdr:y>
    </cdr:from>
    <cdr:to>
      <cdr:x>0.11403</cdr:x>
      <cdr:y>0.66399</cdr:y>
    </cdr:to>
    <cdr:sp macro="" textlink="">
      <cdr:nvSpPr>
        <cdr:cNvPr id="6" name="TextBox 1"/>
        <cdr:cNvSpPr txBox="1"/>
      </cdr:nvSpPr>
      <cdr:spPr>
        <a:xfrm xmlns:a="http://schemas.openxmlformats.org/drawingml/2006/main">
          <a:off x="381000" y="2819400"/>
          <a:ext cx="522654" cy="570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smtClean="0"/>
            <a:t>Tous</a:t>
          </a:r>
          <a:r>
            <a:rPr lang="en-US" sz="1800" b="1" dirty="0" smtClean="0"/>
            <a:t> les </a:t>
          </a:r>
          <a:br>
            <a:rPr lang="en-US" sz="1800" b="1" dirty="0" smtClean="0"/>
          </a:br>
          <a:r>
            <a:rPr lang="en-US" sz="1800" b="1" dirty="0" err="1" smtClean="0"/>
            <a:t>autres</a:t>
          </a:r>
          <a:r>
            <a:rPr lang="en-US" sz="1800" b="1" dirty="0" smtClean="0"/>
            <a:t> </a:t>
          </a:r>
          <a:br>
            <a:rPr lang="en-US" sz="1800" b="1" dirty="0" smtClean="0"/>
          </a:br>
          <a:r>
            <a:rPr lang="en-US" sz="1800" b="1" dirty="0" err="1" smtClean="0"/>
            <a:t>conducteurs</a:t>
          </a:r>
          <a:endParaRPr lang="en-US" sz="1800" b="1" dirty="0"/>
        </a:p>
      </cdr:txBody>
    </cdr:sp>
  </cdr:relSizeAnchor>
  <cdr:relSizeAnchor xmlns:cdr="http://schemas.openxmlformats.org/drawingml/2006/chartDrawing">
    <cdr:from>
      <cdr:x>0.16346</cdr:x>
      <cdr:y>0.89552</cdr:y>
    </cdr:from>
    <cdr:to>
      <cdr:x>0.40385</cdr:x>
      <cdr:y>1</cdr:y>
    </cdr:to>
    <cdr:sp macro="" textlink="">
      <cdr:nvSpPr>
        <cdr:cNvPr id="7" name="TextBox 6"/>
        <cdr:cNvSpPr txBox="1"/>
      </cdr:nvSpPr>
      <cdr:spPr>
        <a:xfrm xmlns:a="http://schemas.openxmlformats.org/drawingml/2006/main">
          <a:off x="1295388" y="4572000"/>
          <a:ext cx="1905042" cy="5334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CA" sz="1800" b="1" dirty="0" err="1"/>
            <a:t>Conducteurs</a:t>
          </a:r>
          <a:r>
            <a:rPr lang="en-CA" sz="1800" b="1" dirty="0"/>
            <a:t> </a:t>
          </a:r>
          <a:endParaRPr lang="en-US" sz="1800" b="1" dirty="0"/>
        </a:p>
      </cdr:txBody>
    </cdr:sp>
  </cdr:relSizeAnchor>
  <cdr:relSizeAnchor xmlns:cdr="http://schemas.openxmlformats.org/drawingml/2006/chartDrawing">
    <cdr:from>
      <cdr:x>0.61538</cdr:x>
      <cdr:y>0.89552</cdr:y>
    </cdr:from>
    <cdr:to>
      <cdr:x>0.99038</cdr:x>
      <cdr:y>1</cdr:y>
    </cdr:to>
    <cdr:sp macro="" textlink="">
      <cdr:nvSpPr>
        <cdr:cNvPr id="10" name="TextBox 1"/>
        <cdr:cNvSpPr txBox="1"/>
      </cdr:nvSpPr>
      <cdr:spPr>
        <a:xfrm xmlns:a="http://schemas.openxmlformats.org/drawingml/2006/main">
          <a:off x="4876763" y="4572001"/>
          <a:ext cx="2971800" cy="53339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800" b="1" dirty="0" err="1"/>
            <a:t>P</a:t>
          </a:r>
          <a:r>
            <a:rPr lang="en-CA" sz="1800" b="1" dirty="0" err="1" smtClean="0"/>
            <a:t>ériodes</a:t>
          </a:r>
          <a:r>
            <a:rPr lang="en-CA" sz="1800" b="1" dirty="0" smtClean="0"/>
            <a:t> </a:t>
          </a:r>
          <a:r>
            <a:rPr lang="en-CA" sz="1800" b="1" dirty="0"/>
            <a:t>de</a:t>
          </a:r>
          <a:r>
            <a:rPr lang="en-CA" sz="1800" b="1" dirty="0">
              <a:solidFill>
                <a:schemeClr val="tx1"/>
              </a:solidFill>
            </a:rPr>
            <a:t> </a:t>
          </a:r>
          <a:r>
            <a:rPr lang="en-CA" sz="1800" b="1" dirty="0" smtClean="0">
              <a:solidFill>
                <a:schemeClr val="tx1"/>
              </a:solidFill>
            </a:rPr>
            <a:t>somnolence </a:t>
          </a:r>
          <a:endParaRPr lang="en-US" sz="1800" b="1" dirty="0">
            <a:solidFill>
              <a:schemeClr val="tx1"/>
            </a:solidFill>
          </a:endParaRPr>
        </a:p>
      </cdr:txBody>
    </cdr:sp>
  </cdr:relSizeAnchor>
  <cdr:relSizeAnchor xmlns:cdr="http://schemas.openxmlformats.org/drawingml/2006/chartDrawing">
    <cdr:from>
      <cdr:x>0.36538</cdr:x>
      <cdr:y>0.23881</cdr:y>
    </cdr:from>
    <cdr:to>
      <cdr:x>0.63462</cdr:x>
      <cdr:y>0.40299</cdr:y>
    </cdr:to>
    <cdr:cxnSp macro="">
      <cdr:nvCxnSpPr>
        <cdr:cNvPr id="8" name="Straight Arrow Connector 5"/>
        <cdr:cNvCxnSpPr/>
      </cdr:nvCxnSpPr>
      <cdr:spPr>
        <a:xfrm xmlns:a="http://schemas.openxmlformats.org/drawingml/2006/main">
          <a:off x="2895600" y="12192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C0000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dirty="0">
                <a:latin typeface="+mn-lt"/>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A5C3B51C-1ECC-4026-86DE-E7ABD2B76C80}" type="datetimeFigureOut">
              <a:rPr lang="en-US"/>
              <a:pPr>
                <a:defRPr/>
              </a:pPr>
              <a:t>6/28/2013</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dirty="0">
                <a:latin typeface="+mn-lt"/>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25CEC8CB-F468-4079-9201-62B091088F72}" type="slidenum">
              <a:rPr lang="en-US"/>
              <a:pPr>
                <a:defRPr/>
              </a:pPr>
              <a:t>‹N°›</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dirty="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1D33F78D-4E31-483A-8B6B-BDEA1A9477A6}" type="datetimeFigureOut">
              <a:rPr lang="en-US"/>
              <a:pPr>
                <a:defRPr/>
              </a:pPr>
              <a:t>6/28/2013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dirty="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17F0DA44-FDBB-43FC-BF2E-22F0BA69F254}" type="slidenum">
              <a:rPr lang="en-US"/>
              <a:pPr>
                <a:defRPr/>
              </a:pPr>
              <a:t>‹N°›</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jarrete.qc.ca/" TargetMode="External"/><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hyperlink" Target="http://www.hc-sc.gc.ca/"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Voici le module 3 du Programme nord-américain de gestion de la fatigue : Formation des conducteurs. »</a:t>
            </a:r>
            <a:endParaRPr lang="en-US" dirty="0" smtClean="0"/>
          </a:p>
          <a:p>
            <a:pPr>
              <a:spcBef>
                <a:spcPct val="0"/>
              </a:spcBef>
            </a:pPr>
            <a:r>
              <a:rPr lang="en-US" dirty="0" smtClean="0"/>
              <a:t>_______________</a:t>
            </a:r>
          </a:p>
          <a:p>
            <a:pPr>
              <a:spcBef>
                <a:spcPct val="0"/>
              </a:spcBef>
            </a:pPr>
            <a:r>
              <a:rPr lang="en-US" b="1" dirty="0" smtClean="0"/>
              <a:t> </a:t>
            </a:r>
          </a:p>
          <a:p>
            <a:pPr>
              <a:spcBef>
                <a:spcPct val="0"/>
              </a:spcBef>
            </a:pPr>
            <a:endParaRPr lang="en-US" dirty="0" smtClean="0"/>
          </a:p>
          <a:p>
            <a:pPr>
              <a:spcBef>
                <a:spcPct val="0"/>
              </a:spcBef>
            </a:pPr>
            <a:endParaRPr lang="en-US" dirty="0"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43EC5C-112F-4C9B-B8AE-BC2C22A30C64}"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a:t>
            </a:r>
            <a:r>
              <a:rPr lang="fr-CA" b="1" smtClean="0"/>
              <a:t> </a:t>
            </a:r>
            <a:r>
              <a:rPr lang="fr-CA" smtClean="0"/>
              <a:t>Le sommeil est une nécessité biologique, tout comme l’eau et la nourriture. Mal dormir occasionne des troubles cardiaques, le diabète, l’obésité, des troubles psychologiques et d’autres problèmes de santé. Un </a:t>
            </a:r>
            <a:r>
              <a:rPr lang="fr-CA" i="1" smtClean="0"/>
              <a:t>sommeil réparateur</a:t>
            </a:r>
            <a:r>
              <a:rPr lang="fr-CA" smtClean="0"/>
              <a:t> favorise le bien-être, une excellente performance et le bonheur. »</a:t>
            </a:r>
            <a:endParaRPr lang="en-US" smtClean="0"/>
          </a:p>
          <a:p>
            <a:pPr>
              <a:spcBef>
                <a:spcPct val="0"/>
              </a:spcBef>
            </a:pPr>
            <a:r>
              <a:rPr lang="fr-CA" b="1" smtClean="0"/>
              <a:t>_______________________</a:t>
            </a:r>
            <a:endParaRPr lang="en-US" smtClean="0"/>
          </a:p>
          <a:p>
            <a:pPr>
              <a:spcBef>
                <a:spcPct val="0"/>
              </a:spcBef>
            </a:pPr>
            <a:r>
              <a:rPr lang="fr-CA" b="1" smtClean="0"/>
              <a:t>Note supplémentaire au formateur : </a:t>
            </a:r>
            <a:endParaRPr lang="en-US" smtClean="0"/>
          </a:p>
          <a:p>
            <a:pPr>
              <a:spcBef>
                <a:spcPct val="0"/>
              </a:spcBef>
            </a:pPr>
            <a:r>
              <a:rPr lang="fr-CA" smtClean="0"/>
              <a:t>De récentes recherches ont grandement enrichi nos connaissances sur l’importance pour la santé d’une bonne nuit de sommeil. Nous n’avons indiqué que quelques-uns des problèmes de santé occasionnés par le manque de sommeil.</a:t>
            </a:r>
            <a:endParaRPr lang="en-US"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B933D8-EC79-48DE-B7A0-774D9CF9D90F}" type="slidenum">
              <a:rPr lang="en-US"/>
              <a:pPr fontAlgn="base">
                <a:spcBef>
                  <a:spcPct val="0"/>
                </a:spcBef>
                <a:spcAft>
                  <a:spcPct val="0"/>
                </a:spcAft>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Modifier son comportement n’est pas facile. Normalement, le changement doit être progressif. La recherche démontre que cinq étapes conduisent à des comportements plus sains. Au début, la personne n’est pas consciente de son problème (ou peut-être préfère-t-elle ne pas y penser!). Elle doit donc d’abord prendre conscience du problème, puis commencer à envisager un changement. On réfléchit d’abord, ensuite on planifie et enfin on passe à l’action. Passer à l’action ne suffit pas, puisqu’il est toujours facile de retomber dans ses mauvaises habitudes. La dernière étape consiste donc à assurer la continuité de l’action et à en apprécier les bienfaits. Ces bienfaits englobent la santé, le bien-être et une meilleure performance. Passez quelques instants à penser à vos propres comportements en matière de santé et à noter l’étape où vous vous trouvez. »</a:t>
            </a:r>
            <a:endParaRPr lang="en-US" dirty="0" smtClean="0"/>
          </a:p>
          <a:p>
            <a:pPr>
              <a:spcBef>
                <a:spcPct val="0"/>
              </a:spcBef>
            </a:pPr>
            <a:r>
              <a:rPr lang="fr-CA" dirty="0" smtClean="0"/>
              <a:t>__________________</a:t>
            </a:r>
            <a:endParaRPr lang="en-US" dirty="0" smtClean="0"/>
          </a:p>
          <a:p>
            <a:pPr>
              <a:spcBef>
                <a:spcPct val="0"/>
              </a:spcBef>
            </a:pPr>
            <a:r>
              <a:rPr lang="fr-CA" b="1" dirty="0" smtClean="0"/>
              <a:t>Note supplémentaire au formateur : </a:t>
            </a:r>
            <a:r>
              <a:rPr lang="fr-CA" dirty="0" smtClean="0"/>
              <a:t>Le module 5 donne beaucoup plus de détails sur les cinq étapes de changement du comportement. Discutez en classe de certains de ces détails au besoin.</a:t>
            </a:r>
            <a:endParaRPr lang="en-US" dirty="0" smtClean="0"/>
          </a:p>
          <a:p>
            <a:pPr>
              <a:spcBef>
                <a:spcPct val="0"/>
              </a:spcBef>
            </a:pPr>
            <a:r>
              <a:rPr lang="fr-CA" b="1" dirty="0" smtClean="0"/>
              <a:t>Contrôle facultatif des connaissances : </a:t>
            </a:r>
            <a:r>
              <a:rPr lang="fr-CA" dirty="0" smtClean="0"/>
              <a:t>Q : Nous avons nommé plus tôt deux sortes d’exercices que vous devriez faire. Quels sont-ils?</a:t>
            </a:r>
            <a:endParaRPr lang="en-US" dirty="0" smtClean="0"/>
          </a:p>
          <a:p>
            <a:pPr>
              <a:spcBef>
                <a:spcPct val="0"/>
              </a:spcBef>
            </a:pPr>
            <a:r>
              <a:rPr lang="fr-CA" dirty="0" smtClean="0"/>
              <a:t>R : Des exercices d’aérobie et des exercices de renforcement musculaire. Remarque : l’objectif à atteindre pour les exercices </a:t>
            </a:r>
            <a:r>
              <a:rPr lang="fr-CA" dirty="0" err="1" smtClean="0"/>
              <a:t>aérobiques</a:t>
            </a:r>
            <a:r>
              <a:rPr lang="fr-CA" dirty="0" smtClean="0"/>
              <a:t> est 2,5 heures par semaine.</a:t>
            </a:r>
            <a:endParaRPr lang="en-US" dirty="0" smtClean="0"/>
          </a:p>
        </p:txBody>
      </p:sp>
      <p:sp>
        <p:nvSpPr>
          <p:cNvPr id="216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D50D67-F089-4B48-AA45-BDD2B25B60FD}" type="slidenum">
              <a:rPr lang="en-US"/>
              <a:pPr fontAlgn="base">
                <a:spcBef>
                  <a:spcPct val="0"/>
                </a:spcBef>
                <a:spcAft>
                  <a:spcPct val="0"/>
                </a:spcAft>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Une variété de drogues et de médicaments influent sur la vigilance et le sommeil, notamment la caféine, d’autres stimulants, les suppléments alimentaires et les tisanes pour aider à s’endormir, les somnifères, d’autres médicaments et l’alcool. »</a:t>
            </a:r>
            <a:endParaRPr lang="en-US" dirty="0" smtClean="0"/>
          </a:p>
          <a:p>
            <a:pPr>
              <a:spcBef>
                <a:spcPct val="0"/>
              </a:spcBef>
            </a:pPr>
            <a:r>
              <a:rPr lang="fr-CA" dirty="0" smtClean="0"/>
              <a:t>__________________</a:t>
            </a:r>
            <a:endParaRPr lang="en-US" dirty="0" smtClean="0"/>
          </a:p>
          <a:p>
            <a:pPr>
              <a:spcBef>
                <a:spcPct val="0"/>
              </a:spcBef>
            </a:pPr>
            <a:r>
              <a:rPr lang="fr-CA" b="1" dirty="0" smtClean="0"/>
              <a:t>Note supplémentaire au formateur : </a:t>
            </a:r>
            <a:endParaRPr lang="en-US" dirty="0" smtClean="0"/>
          </a:p>
          <a:p>
            <a:pPr>
              <a:spcBef>
                <a:spcPct val="0"/>
              </a:spcBef>
            </a:pPr>
            <a:r>
              <a:rPr lang="fr-CA" dirty="0" smtClean="0"/>
              <a:t>Objectifs d’apprentissage de cette section :</a:t>
            </a:r>
            <a:endParaRPr lang="en-US" dirty="0" smtClean="0"/>
          </a:p>
          <a:p>
            <a:pPr>
              <a:spcBef>
                <a:spcPct val="0"/>
              </a:spcBef>
            </a:pPr>
            <a:r>
              <a:rPr lang="fr-CA" dirty="0" smtClean="0"/>
              <a:t>(S) Connaître les effets de la caféine, notamment ses effets nuisibles sur le sommeil, et son utilisation appropriée pour stimuler la vigilance.</a:t>
            </a:r>
            <a:endParaRPr lang="en-US" dirty="0" smtClean="0"/>
          </a:p>
          <a:p>
            <a:pPr>
              <a:spcBef>
                <a:spcPct val="0"/>
              </a:spcBef>
            </a:pPr>
            <a:r>
              <a:rPr lang="fr-CA" dirty="0" smtClean="0"/>
              <a:t>(S) Connaître les effets nuisibles des stimulants (ex. : </a:t>
            </a:r>
            <a:r>
              <a:rPr lang="fr-CA" dirty="0" err="1" smtClean="0"/>
              <a:t>Dexedrine</a:t>
            </a:r>
            <a:r>
              <a:rPr lang="fr-CA" dirty="0" smtClean="0"/>
              <a:t>).</a:t>
            </a:r>
            <a:endParaRPr lang="en-US" dirty="0" smtClean="0"/>
          </a:p>
          <a:p>
            <a:pPr>
              <a:spcBef>
                <a:spcPct val="0"/>
              </a:spcBef>
            </a:pPr>
            <a:r>
              <a:rPr lang="fr-CA" dirty="0" smtClean="0"/>
              <a:t>(S) Connaître les principales catégories de somnifères (hypnotiques).</a:t>
            </a:r>
            <a:endParaRPr lang="en-US" dirty="0" smtClean="0"/>
          </a:p>
          <a:p>
            <a:pPr>
              <a:spcBef>
                <a:spcPct val="0"/>
              </a:spcBef>
            </a:pPr>
            <a:r>
              <a:rPr lang="fr-CA" dirty="0" smtClean="0"/>
              <a:t>(S) Connaître les suppléments alimentaires et les tisanes qui favorisent l’endormissement.</a:t>
            </a:r>
            <a:endParaRPr lang="en-US" dirty="0" smtClean="0"/>
          </a:p>
          <a:p>
            <a:pPr>
              <a:spcBef>
                <a:spcPct val="0"/>
              </a:spcBef>
            </a:pPr>
            <a:r>
              <a:rPr lang="fr-CA" dirty="0" smtClean="0"/>
              <a:t>(S) Connaître la bonne utilisation des somnifères.</a:t>
            </a:r>
            <a:endParaRPr lang="en-US" dirty="0" smtClean="0"/>
          </a:p>
          <a:p>
            <a:pPr>
              <a:spcBef>
                <a:spcPct val="0"/>
              </a:spcBef>
            </a:pPr>
            <a:r>
              <a:rPr lang="fr-CA" dirty="0" smtClean="0"/>
              <a:t>(S) Connaître les effets nuisibles de l’alcool sur le sommeil. </a:t>
            </a:r>
            <a:endParaRPr lang="en-US" dirty="0" smtClean="0"/>
          </a:p>
          <a:p>
            <a:pPr>
              <a:spcBef>
                <a:spcPct val="0"/>
              </a:spcBef>
            </a:pPr>
            <a:r>
              <a:rPr lang="fr-CA" dirty="0" smtClean="0"/>
              <a:t>(A) Consommer avec modération l’alcool ainsi que les aides au sommeil et la caféine.</a:t>
            </a:r>
            <a:endParaRPr lang="en-US" dirty="0" smtClean="0"/>
          </a:p>
          <a:p>
            <a:pPr>
              <a:spcBef>
                <a:spcPct val="0"/>
              </a:spcBef>
            </a:pPr>
            <a:r>
              <a:rPr lang="fr-CA" b="1" dirty="0" smtClean="0"/>
              <a:t>Complément d’information : </a:t>
            </a:r>
            <a:r>
              <a:rPr lang="fr-CA" dirty="0" err="1" smtClean="0"/>
              <a:t>Krueger</a:t>
            </a:r>
            <a:r>
              <a:rPr lang="fr-CA" dirty="0" smtClean="0"/>
              <a:t> </a:t>
            </a:r>
            <a:r>
              <a:rPr lang="fr-CA" i="1" dirty="0" smtClean="0"/>
              <a:t>et al.</a:t>
            </a:r>
            <a:r>
              <a:rPr lang="fr-CA" dirty="0" smtClean="0"/>
              <a:t> (2011) est une excellente source d’informations générales sur les effets des drogues et médicaments sur la santé et la performance des conducteurs.</a:t>
            </a:r>
            <a:endParaRPr lang="en-US" dirty="0" smtClean="0"/>
          </a:p>
        </p:txBody>
      </p:sp>
      <p:sp>
        <p:nvSpPr>
          <p:cNvPr id="218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A9DFE5-534F-4CDE-B9AD-B182E60023EB}" type="slidenum">
              <a:rPr lang="en-US"/>
              <a:pPr fontAlgn="base">
                <a:spcBef>
                  <a:spcPct val="0"/>
                </a:spcBef>
                <a:spcAft>
                  <a:spcPct val="0"/>
                </a:spcAft>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La caféine est le stimulant le plus utilisé. Elle est présente dans le café, le thé, la plupart des boissons gazeuses, les boissons énergisantes et certains médicaments. Consommée avec modération, elle est en général sans danger pour la santé. Elle améliore la vigilance et la performance; cependant, selon les individus, ses effets et le seuil de tolérance varient grandement. La caféine est efficace pour combattre la fatigue, mais elle ne </a:t>
            </a:r>
            <a:r>
              <a:rPr lang="fr-CA" i="1" dirty="0" smtClean="0"/>
              <a:t>remplace pas</a:t>
            </a:r>
            <a:r>
              <a:rPr lang="fr-CA" dirty="0" smtClean="0"/>
              <a:t> le sommeil. » </a:t>
            </a:r>
            <a:endParaRPr lang="en-US" dirty="0" smtClean="0"/>
          </a:p>
          <a:p>
            <a:pPr>
              <a:spcBef>
                <a:spcPct val="0"/>
              </a:spcBef>
            </a:pPr>
            <a:r>
              <a:rPr lang="fr-CA" dirty="0" smtClean="0"/>
              <a:t>__________________</a:t>
            </a:r>
            <a:endParaRPr lang="en-US" dirty="0" smtClean="0"/>
          </a:p>
          <a:p>
            <a:pPr>
              <a:spcBef>
                <a:spcPct val="0"/>
              </a:spcBef>
            </a:pPr>
            <a:r>
              <a:rPr lang="fr-CA" dirty="0" smtClean="0"/>
              <a:t>Pour un complément d’information sur les effets qu’ont la caféine et d’autres médicaments sur le comportement, voir </a:t>
            </a:r>
            <a:r>
              <a:rPr lang="fr-CA" dirty="0" err="1" smtClean="0"/>
              <a:t>Krueger</a:t>
            </a:r>
            <a:r>
              <a:rPr lang="fr-CA" dirty="0" smtClean="0"/>
              <a:t> </a:t>
            </a:r>
            <a:r>
              <a:rPr lang="fr-CA" i="1" dirty="0" smtClean="0"/>
              <a:t>et al</a:t>
            </a:r>
            <a:r>
              <a:rPr lang="fr-CA" dirty="0" smtClean="0"/>
              <a:t>. (2011). </a:t>
            </a:r>
            <a:endParaRPr lang="en-US" dirty="0" smtClean="0"/>
          </a:p>
          <a:p>
            <a:pPr>
              <a:spcBef>
                <a:spcPct val="0"/>
              </a:spcBef>
            </a:pPr>
            <a:endParaRPr lang="en-US" dirty="0" smtClean="0">
              <a:solidFill>
                <a:srgbClr val="002060"/>
              </a:solidFill>
            </a:endParaRPr>
          </a:p>
        </p:txBody>
      </p:sp>
      <p:sp>
        <p:nvSpPr>
          <p:cNvPr id="220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18C4E2-DE23-4ECF-AF13-F6B3C3049CDE}" type="slidenum">
              <a:rPr lang="en-US"/>
              <a:pPr fontAlgn="base">
                <a:spcBef>
                  <a:spcPct val="0"/>
                </a:spcBef>
                <a:spcAft>
                  <a:spcPct val="0"/>
                </a:spcAft>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bwMode="auto">
          <a:noFill/>
          <a:ln>
            <a:solidFill>
              <a:srgbClr val="000000"/>
            </a:solidFill>
            <a:miter lim="800000"/>
            <a:headEnd/>
            <a:tailEnd/>
          </a:ln>
        </p:spPr>
      </p:sp>
      <p:sp>
        <p:nvSpPr>
          <p:cNvPr id="2222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Il est nécessaire de connaître certains faits afin d’utiliser judicieusement la caféine. Les effets de la caféine sur la vigilance commencent à se manifester environ 20 minutes après son ingestion et atteignent leur sommet après 60 à 90 minutes. Ces effets peuvent durer quelques heures. La teneur en caféine du café est très variable, soit de 75 à 250 mg par tasse de</a:t>
            </a:r>
            <a:r>
              <a:rPr lang="fr-CA" baseline="0" dirty="0" smtClean="0"/>
              <a:t> </a:t>
            </a:r>
            <a:r>
              <a:rPr lang="fr-CA" dirty="0" smtClean="0"/>
              <a:t>250 ml. La teneur en caféine du thé et de la majorité des boissons gazeuses est environ la moitié de celle du café. La durée du métabolisme de la caféine varie énormément selon les individus. Pour obtenir les meilleurs effets, buvez si possible le café à petites gorgées, en prenant votre temps. Vous prolongerez ainsi la stimulation de la vigilance. Veillez à consommer aussi de l’eau et des jus de fruits; ils ne contiennent pas de caféine, mais sont bons pour la santé et vous aident à rester vigilant en prévenant la déshydratation. »</a:t>
            </a:r>
            <a:endParaRPr lang="en-US" dirty="0" smtClean="0"/>
          </a:p>
          <a:p>
            <a:pPr>
              <a:spcBef>
                <a:spcPct val="0"/>
              </a:spcBef>
            </a:pPr>
            <a:r>
              <a:rPr lang="fr-CA" dirty="0" smtClean="0"/>
              <a:t>__________________</a:t>
            </a:r>
            <a:endParaRPr lang="en-US" dirty="0" smtClean="0"/>
          </a:p>
          <a:p>
            <a:pPr>
              <a:spcBef>
                <a:spcPct val="0"/>
              </a:spcBef>
            </a:pPr>
            <a:r>
              <a:rPr lang="fr-CA" b="1" dirty="0" smtClean="0"/>
              <a:t>Source principale : </a:t>
            </a:r>
            <a:r>
              <a:rPr lang="fr-CA" dirty="0" err="1" smtClean="0"/>
              <a:t>Krueger</a:t>
            </a:r>
            <a:r>
              <a:rPr lang="fr-CA" dirty="0" smtClean="0"/>
              <a:t> </a:t>
            </a:r>
            <a:r>
              <a:rPr lang="fr-CA" i="1" dirty="0" smtClean="0"/>
              <a:t>et al.</a:t>
            </a:r>
            <a:r>
              <a:rPr lang="fr-CA" dirty="0" smtClean="0"/>
              <a:t> (2011).</a:t>
            </a:r>
            <a:endParaRPr lang="en-US" dirty="0" smtClean="0"/>
          </a:p>
        </p:txBody>
      </p:sp>
      <p:sp>
        <p:nvSpPr>
          <p:cNvPr id="222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D81B5-5601-4B3E-8C0F-E7C258201BEE}" type="slidenum">
              <a:rPr lang="en-US"/>
              <a:pPr fontAlgn="base">
                <a:spcBef>
                  <a:spcPct val="0"/>
                </a:spcBef>
                <a:spcAft>
                  <a:spcPct val="0"/>
                </a:spcAft>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Puisque la caféine est un stimulant, elle rend l’endormissement plus difficile. Évitez la caféine dans les six à huit heures précédant votre période principale de sommeil et trois à quatre heures avant de faire une sieste. Ses effets sont très variables et elle affecte certaines personnes plus que d’autres. Si vous avez du mal à vous endormir, consommez moins de caféine et prenez votre dernière dose plus tôt avant le coucher. »</a:t>
            </a:r>
            <a:endParaRPr lang="en-US" dirty="0" smtClean="0"/>
          </a:p>
          <a:p>
            <a:pPr>
              <a:spcBef>
                <a:spcPct val="0"/>
              </a:spcBef>
            </a:pPr>
            <a:r>
              <a:rPr lang="fr-CA" dirty="0" smtClean="0"/>
              <a:t>__________________</a:t>
            </a:r>
            <a:endParaRPr lang="en-US" dirty="0" smtClean="0"/>
          </a:p>
          <a:p>
            <a:pPr>
              <a:spcBef>
                <a:spcPct val="0"/>
              </a:spcBef>
            </a:pPr>
            <a:r>
              <a:rPr lang="fr-CA" b="1" dirty="0" smtClean="0"/>
              <a:t>Source principale : </a:t>
            </a:r>
            <a:r>
              <a:rPr lang="fr-CA" dirty="0" err="1" smtClean="0"/>
              <a:t>Krueger</a:t>
            </a:r>
            <a:r>
              <a:rPr lang="fr-CA" dirty="0" smtClean="0"/>
              <a:t> </a:t>
            </a:r>
            <a:r>
              <a:rPr lang="fr-CA" i="1" dirty="0" smtClean="0"/>
              <a:t>et al</a:t>
            </a:r>
            <a:r>
              <a:rPr lang="fr-CA" dirty="0" smtClean="0"/>
              <a:t>. (2011).</a:t>
            </a:r>
            <a:endParaRPr lang="en-US" dirty="0" smtClean="0"/>
          </a:p>
          <a:p>
            <a:pPr>
              <a:spcBef>
                <a:spcPct val="0"/>
              </a:spcBef>
            </a:pPr>
            <a:r>
              <a:rPr lang="fr-CA" b="1" dirty="0" smtClean="0"/>
              <a:t>Complément d’information : </a:t>
            </a:r>
            <a:r>
              <a:rPr lang="fr-CA" dirty="0" smtClean="0"/>
              <a:t>Selon certaines études, il est possible de boire du café tout juste avant de faire une sieste. En effet, la caféine commence à agir dans les 20 à 30 minutes qui suivent son ingestion; une courte sieste est donc possible avant que son effet se fasse sentir sur la vigilance. Les conducteurs peuvent expérimenter cette approche.</a:t>
            </a:r>
            <a:endParaRPr lang="en-US" dirty="0" smtClean="0"/>
          </a:p>
        </p:txBody>
      </p:sp>
      <p:sp>
        <p:nvSpPr>
          <p:cNvPr id="224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7D251C-44A9-42CA-9333-699EC6DE15B1}" type="slidenum">
              <a:rPr lang="en-US"/>
              <a:pPr fontAlgn="base">
                <a:spcBef>
                  <a:spcPct val="0"/>
                </a:spcBef>
                <a:spcAft>
                  <a:spcPct val="0"/>
                </a:spcAft>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bwMode="auto">
          <a:noFill/>
          <a:ln>
            <a:solidFill>
              <a:srgbClr val="000000"/>
            </a:solidFill>
            <a:miter lim="800000"/>
            <a:headEnd/>
            <a:tailEnd/>
          </a:ln>
        </p:spPr>
      </p:sp>
      <p:sp>
        <p:nvSpPr>
          <p:cNvPr id="226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D’autres stimulants doivent être évités, à moins qu’ils ne soient prescrits par un médecin. Les amphétamines, par exemple, sont illégales ou autorisées uniquement sur ordonnance. Elles sont trop actives pour une utilisation générale. Elles augmentent le niveau d’activité, mais n’améliorent pas vraiment la performance. Elles augmentent également le rythme cardiaque et le métabolisme, parfois dangereusement. Souvent, vous vous effondrez plusieurs heures après leur consommation, aux prises avec une sensation de très grande fatigue et de déprime, mais êtes incapable de vous endormir. Pour sa part, la nicotine contenue dans les cigarettes n’est </a:t>
            </a:r>
            <a:r>
              <a:rPr lang="fr-CA" i="1" dirty="0" smtClean="0"/>
              <a:t>pas</a:t>
            </a:r>
            <a:r>
              <a:rPr lang="fr-CA" dirty="0" smtClean="0"/>
              <a:t> un excitant efficace; elle n’améliore pas la vigilance ni la performance. En plus, fumer réduit l’apport d’oxygène au cerveau. »</a:t>
            </a:r>
            <a:endParaRPr lang="en-US" dirty="0" smtClean="0"/>
          </a:p>
          <a:p>
            <a:pPr>
              <a:spcBef>
                <a:spcPct val="0"/>
              </a:spcBef>
            </a:pPr>
            <a:r>
              <a:rPr lang="fr-CA" dirty="0" smtClean="0"/>
              <a:t>__________________</a:t>
            </a:r>
            <a:endParaRPr lang="en-US" dirty="0" smtClean="0"/>
          </a:p>
          <a:p>
            <a:pPr>
              <a:spcBef>
                <a:spcPct val="0"/>
              </a:spcBef>
            </a:pPr>
            <a:r>
              <a:rPr lang="fr-CA" b="1" dirty="0" smtClean="0"/>
              <a:t>Note supplémentaire au formateur : </a:t>
            </a:r>
            <a:r>
              <a:rPr lang="fr-CA" dirty="0" smtClean="0"/>
              <a:t>L’utilisation de drogues illégales est rare chez les conducteurs professionnels; le dépistage de la consommation de drogues est l’une des explications de ce constat. Le taux de fumeurs est cependant très élevé, comme nous l’avons vu plus tôt. </a:t>
            </a:r>
            <a:endParaRPr lang="en-US" dirty="0" smtClean="0"/>
          </a:p>
        </p:txBody>
      </p:sp>
      <p:sp>
        <p:nvSpPr>
          <p:cNvPr id="226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B5DF3D-4747-4900-B163-78DBED38F221}" type="slidenum">
              <a:rPr lang="en-US"/>
              <a:pPr fontAlgn="base">
                <a:spcBef>
                  <a:spcPct val="0"/>
                </a:spcBef>
                <a:spcAft>
                  <a:spcPct val="0"/>
                </a:spcAft>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p:txBody>
          <a:bodyPr wrap="square" numCol="1" anchor="t" anchorCtr="0" compatLnSpc="1">
            <a:prstTxWarp prst="textNoShape">
              <a:avLst/>
            </a:prstTxWarp>
          </a:bodyPr>
          <a:lstStyle/>
          <a:p>
            <a:pPr>
              <a:lnSpc>
                <a:spcPct val="90000"/>
              </a:lnSpc>
              <a:spcBef>
                <a:spcPct val="0"/>
              </a:spcBef>
            </a:pPr>
            <a:r>
              <a:rPr lang="fr-CA" sz="1100" b="1" dirty="0" smtClean="0"/>
              <a:t>Narration complète : </a:t>
            </a:r>
            <a:r>
              <a:rPr lang="fr-CA" sz="1100" dirty="0" smtClean="0"/>
              <a:t>« On prend parfois des suppléments alimentaires ou des tisanes pour favoriser le sommeil. La</a:t>
            </a:r>
            <a:r>
              <a:rPr lang="fr-CA" sz="1100" i="1" dirty="0" smtClean="0"/>
              <a:t> mélatonine</a:t>
            </a:r>
            <a:r>
              <a:rPr lang="fr-CA" sz="1100" dirty="0" smtClean="0"/>
              <a:t> est une hormone naturelle sécrétée chaque soir par votre organisme; elle est associée au sommeil. De petites doses de mélatonine facilitent le sommeil de nuit. Cependant, les doses en comprimé vendues en pharmacie sont beaucoup trop concentrées pour les besoins. Aucun effet secondaire grave de la mélatonine n’est connu, mais elle n’a pas été soumise à des recherches rigoureuses. L’infusion</a:t>
            </a:r>
            <a:r>
              <a:rPr lang="fr-CA" sz="1100" i="1" dirty="0" smtClean="0"/>
              <a:t> </a:t>
            </a:r>
            <a:r>
              <a:rPr lang="fr-CA" sz="1100" dirty="0" smtClean="0"/>
              <a:t>de</a:t>
            </a:r>
            <a:r>
              <a:rPr lang="fr-CA" sz="1100" i="1" dirty="0" smtClean="0"/>
              <a:t> valériane </a:t>
            </a:r>
            <a:r>
              <a:rPr lang="fr-CA" sz="1100" dirty="0" smtClean="0"/>
              <a:t>est une tisane d’herbes contenant un mélange de produits chimiques. Ses effets calmants sont connus. Contrairement aux médicaments, les suppléments alimentaires ne sont pas testés ni réglementés par les autorités. C’est pourquoi leur efficacité et leur sécurité sont parfois mises en doute. »</a:t>
            </a:r>
            <a:endParaRPr lang="en-US" sz="1100" dirty="0" smtClean="0"/>
          </a:p>
          <a:p>
            <a:pPr>
              <a:lnSpc>
                <a:spcPct val="90000"/>
              </a:lnSpc>
              <a:spcBef>
                <a:spcPct val="0"/>
              </a:spcBef>
            </a:pPr>
            <a:r>
              <a:rPr lang="fr-CA" sz="1000" dirty="0" smtClean="0"/>
              <a:t>__________________</a:t>
            </a:r>
            <a:endParaRPr lang="en-US" sz="1000" dirty="0" smtClean="0"/>
          </a:p>
          <a:p>
            <a:pPr>
              <a:lnSpc>
                <a:spcPct val="90000"/>
              </a:lnSpc>
              <a:spcBef>
                <a:spcPct val="0"/>
              </a:spcBef>
            </a:pPr>
            <a:r>
              <a:rPr lang="fr-CA" sz="1100" b="1" dirty="0" smtClean="0"/>
              <a:t>Source : </a:t>
            </a:r>
            <a:r>
              <a:rPr lang="fr-CA" sz="1100" dirty="0" err="1" smtClean="0"/>
              <a:t>Krueger</a:t>
            </a:r>
            <a:r>
              <a:rPr lang="fr-CA" sz="1100" dirty="0" smtClean="0"/>
              <a:t> </a:t>
            </a:r>
            <a:r>
              <a:rPr lang="fr-CA" sz="1100" i="1" dirty="0" smtClean="0"/>
              <a:t>et al</a:t>
            </a:r>
            <a:r>
              <a:rPr lang="fr-CA" sz="1100" dirty="0" smtClean="0"/>
              <a:t>. (2011).</a:t>
            </a:r>
            <a:endParaRPr lang="en-US" sz="1100" dirty="0" smtClean="0"/>
          </a:p>
          <a:p>
            <a:pPr>
              <a:lnSpc>
                <a:spcPct val="90000"/>
              </a:lnSpc>
              <a:spcBef>
                <a:spcPct val="0"/>
              </a:spcBef>
            </a:pPr>
            <a:r>
              <a:rPr lang="fr-CA" sz="1100" b="1" dirty="0" smtClean="0"/>
              <a:t>Complément d’information : </a:t>
            </a:r>
            <a:r>
              <a:rPr lang="fr-CA" sz="1100" dirty="0" err="1" smtClean="0"/>
              <a:t>Ramelteon</a:t>
            </a:r>
            <a:r>
              <a:rPr lang="fr-CA" sz="1100" dirty="0" smtClean="0"/>
              <a:t> (aussi nommé </a:t>
            </a:r>
            <a:r>
              <a:rPr lang="fr-CA" sz="1100" dirty="0" err="1" smtClean="0"/>
              <a:t>Rozerem</a:t>
            </a:r>
            <a:r>
              <a:rPr lang="fr-CA" sz="1100" dirty="0" smtClean="0"/>
              <a:t>) est un médicament sur ordonnance qui simule l’action de la mélatonine. Selon certaines études, il serait à long terme plus sûr que les somnifères. On trouve également sur le marché divers suppléments alimentaires et infusions (ex. : camomille, passiflore). Les bienfaits et risques pour la santé de ces produits ne sont pas connus.</a:t>
            </a:r>
            <a:endParaRPr lang="en-US" sz="1100" dirty="0" smtClean="0"/>
          </a:p>
          <a:p>
            <a:pPr>
              <a:lnSpc>
                <a:spcPct val="90000"/>
              </a:lnSpc>
              <a:spcBef>
                <a:spcPct val="0"/>
              </a:spcBef>
            </a:pPr>
            <a:endParaRPr lang="en-US" sz="1100" dirty="0" smtClean="0"/>
          </a:p>
          <a:p>
            <a:pPr>
              <a:lnSpc>
                <a:spcPct val="90000"/>
              </a:lnSpc>
              <a:spcBef>
                <a:spcPct val="0"/>
              </a:spcBef>
            </a:pPr>
            <a:endParaRPr lang="en-US" sz="1100" dirty="0" smtClean="0"/>
          </a:p>
        </p:txBody>
      </p:sp>
      <p:sp>
        <p:nvSpPr>
          <p:cNvPr id="228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6392FB-6ECA-4467-A660-95AFAD769439}" type="slidenum">
              <a:rPr lang="en-US"/>
              <a:pPr fontAlgn="base">
                <a:spcBef>
                  <a:spcPct val="0"/>
                </a:spcBef>
                <a:spcAft>
                  <a:spcPct val="0"/>
                </a:spcAft>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Les</a:t>
            </a:r>
            <a:r>
              <a:rPr lang="fr-CA" i="1" dirty="0" smtClean="0"/>
              <a:t> somnifères </a:t>
            </a:r>
            <a:r>
              <a:rPr lang="fr-CA" dirty="0" smtClean="0"/>
              <a:t>sont techniquement définis comme des </a:t>
            </a:r>
            <a:r>
              <a:rPr lang="fr-CA" i="1" dirty="0" smtClean="0"/>
              <a:t>hypnotiques</a:t>
            </a:r>
            <a:r>
              <a:rPr lang="fr-CA" dirty="0" smtClean="0"/>
              <a:t>, des médicaments qui provoquent le sommeil. Certains servent également à traiter l’anxiété et les affections dues au stress. Il en existe deux catégories : les médicaments </a:t>
            </a:r>
            <a:r>
              <a:rPr lang="fr-CA" i="1" dirty="0" smtClean="0"/>
              <a:t>sans ordonnance</a:t>
            </a:r>
            <a:r>
              <a:rPr lang="fr-CA" dirty="0" smtClean="0"/>
              <a:t>, en vente libre, tels le </a:t>
            </a:r>
            <a:r>
              <a:rPr lang="fr-CA" dirty="0" err="1" smtClean="0"/>
              <a:t>Benadryl</a:t>
            </a:r>
            <a:r>
              <a:rPr lang="fr-CA" dirty="0" smtClean="0"/>
              <a:t>, et deux types d’hypnotiques sur </a:t>
            </a:r>
            <a:r>
              <a:rPr lang="fr-CA" i="1" dirty="0" smtClean="0"/>
              <a:t>ordonnance</a:t>
            </a:r>
            <a:r>
              <a:rPr lang="fr-CA" dirty="0" smtClean="0"/>
              <a:t>, les benzodiazépines (comme </a:t>
            </a:r>
            <a:r>
              <a:rPr lang="fr-CA" dirty="0" err="1" smtClean="0"/>
              <a:t>Halcion</a:t>
            </a:r>
            <a:r>
              <a:rPr lang="fr-CA" dirty="0" smtClean="0"/>
              <a:t> et </a:t>
            </a:r>
            <a:r>
              <a:rPr lang="fr-CA" dirty="0" err="1" smtClean="0"/>
              <a:t>Restoril</a:t>
            </a:r>
            <a:r>
              <a:rPr lang="fr-CA" dirty="0" smtClean="0"/>
              <a:t>) et des somnifères plus récents non benzodiazépines comme </a:t>
            </a:r>
            <a:r>
              <a:rPr lang="fr-CA" dirty="0" err="1" smtClean="0"/>
              <a:t>Ambien</a:t>
            </a:r>
            <a:r>
              <a:rPr lang="fr-CA" dirty="0" smtClean="0"/>
              <a:t>, </a:t>
            </a:r>
            <a:r>
              <a:rPr lang="fr-CA" dirty="0" err="1" smtClean="0"/>
              <a:t>Sonata</a:t>
            </a:r>
            <a:r>
              <a:rPr lang="fr-CA" dirty="0" smtClean="0"/>
              <a:t> et </a:t>
            </a:r>
            <a:r>
              <a:rPr lang="fr-CA" dirty="0" err="1" smtClean="0"/>
              <a:t>Lunesta</a:t>
            </a:r>
            <a:r>
              <a:rPr lang="fr-CA" dirty="0" smtClean="0"/>
              <a:t>. »</a:t>
            </a:r>
            <a:endParaRPr lang="en-US" dirty="0" smtClean="0"/>
          </a:p>
          <a:p>
            <a:pPr>
              <a:spcBef>
                <a:spcPct val="0"/>
              </a:spcBef>
            </a:pPr>
            <a:r>
              <a:rPr lang="fr-CA" dirty="0" smtClean="0"/>
              <a:t>__________________</a:t>
            </a:r>
            <a:endParaRPr lang="en-US" dirty="0" smtClean="0"/>
          </a:p>
          <a:p>
            <a:pPr>
              <a:spcBef>
                <a:spcPct val="0"/>
              </a:spcBef>
            </a:pPr>
            <a:r>
              <a:rPr lang="fr-CA" b="1" dirty="0" smtClean="0"/>
              <a:t>Complément d’information : </a:t>
            </a:r>
            <a:r>
              <a:rPr lang="fr-CA" dirty="0" smtClean="0"/>
              <a:t>Un nouveau somnifère sur ordonnance, non benzodiazépine, appelé Intermezzo, est destiné aux personnes qui se réveillent en pleine nuit et ne peuvent se rendormir. Ses effets durent environ quatre heures. Les mêmes précautions que pour d’autres somnifères s’appliquent.</a:t>
            </a:r>
            <a:endParaRPr lang="en-US" dirty="0" smtClean="0"/>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4C8FE7-1A2A-4761-BFAE-E8C737B1E29E}" type="slidenum">
              <a:rPr lang="en-US"/>
              <a:pPr fontAlgn="base">
                <a:spcBef>
                  <a:spcPct val="0"/>
                </a:spcBef>
                <a:spcAft>
                  <a:spcPct val="0"/>
                </a:spcAft>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Les somnifères peuvent être efficaces et sûrs, mais il y a d’importantes précautions à prendre. D’abord, aucun somnifère ne procure un sommeil entièrement naturel. La plupart ont des effets secondaires. La plupart entraînent aussi un état de dépendance et certains symptômes de sevrage. Enfin, pour une utilisation sécuritaire, vous devez prévoir avant de prendre le volant suffisamment de temps pour permettre à votre organisme d’éliminer complètement l’effet du médicament. Autrement dit, si les effets du médicament durent huit heures, attendez que ces huit heures se soient écoulées avant de conduire. »</a:t>
            </a:r>
            <a:endParaRPr lang="en-US" sz="1100" dirty="0" smtClean="0"/>
          </a:p>
          <a:p>
            <a:pPr>
              <a:spcBef>
                <a:spcPct val="0"/>
              </a:spcBef>
            </a:pPr>
            <a:r>
              <a:rPr lang="fr-CA" dirty="0" smtClean="0"/>
              <a:t>__________________</a:t>
            </a:r>
            <a:endParaRPr lang="en-US" dirty="0" smtClean="0"/>
          </a:p>
          <a:p>
            <a:pPr>
              <a:spcBef>
                <a:spcPct val="0"/>
              </a:spcBef>
            </a:pPr>
            <a:r>
              <a:rPr lang="fr-CA" b="1" dirty="0" smtClean="0"/>
              <a:t>Complément d’information : </a:t>
            </a:r>
            <a:r>
              <a:rPr lang="fr-CA" dirty="0" smtClean="0"/>
              <a:t>Selon une recherche récente, l’utilisation de somnifères réduirait l’espérance de vie. Les conducteurs devraient consulter leur médecin et s’efforcer de diminuer ou d’arrêter leur consommation de somnifères.</a:t>
            </a:r>
            <a:endParaRPr lang="en-US" dirty="0" smtClean="0"/>
          </a:p>
        </p:txBody>
      </p:sp>
      <p:sp>
        <p:nvSpPr>
          <p:cNvPr id="232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EA0467-FE9D-4724-85C7-458F3DFBDDC4}" type="slidenum">
              <a:rPr lang="en-US"/>
              <a:pPr fontAlgn="base">
                <a:spcBef>
                  <a:spcPct val="0"/>
                </a:spcBef>
                <a:spcAft>
                  <a:spcPct val="0"/>
                </a:spcAft>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bwMode="auto">
          <a:noFill/>
          <a:ln>
            <a:solidFill>
              <a:srgbClr val="000000"/>
            </a:solidFill>
            <a:miter lim="800000"/>
            <a:headEnd/>
            <a:tailEnd/>
          </a:ln>
        </p:spPr>
      </p:sp>
      <p:sp>
        <p:nvSpPr>
          <p:cNvPr id="234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Enfin, </a:t>
            </a:r>
            <a:r>
              <a:rPr lang="fr-CA" i="1" dirty="0" smtClean="0"/>
              <a:t>d’autres</a:t>
            </a:r>
            <a:r>
              <a:rPr lang="fr-CA" dirty="0" smtClean="0"/>
              <a:t> médicaments que vous prenez peuvent avoir des effets secondaires de fatigue. Les effets secondaires courants de ces médicaments incluent la somnolence, la fatigue ou l’insomnie. En conséquence, la plupart des ordonnances précisent </a:t>
            </a:r>
            <a:r>
              <a:rPr lang="fr-CA" i="1" dirty="0" smtClean="0"/>
              <a:t>à quel moment </a:t>
            </a:r>
            <a:r>
              <a:rPr lang="fr-CA" dirty="0" smtClean="0"/>
              <a:t>il faut prendre le médicament, par</a:t>
            </a:r>
            <a:r>
              <a:rPr lang="fr-CA" baseline="0" dirty="0" smtClean="0"/>
              <a:t> exemple</a:t>
            </a:r>
            <a:r>
              <a:rPr lang="fr-CA" dirty="0" smtClean="0"/>
              <a:t> au coucher. Observez la posologie à la lettre. Discutez des effets secondaires avec votre médecin traitant, assurez-vous qu’il comprend toute l’importance de la vigilance pour votre travail et pour votre sécurité personnelle. Par ailleurs, rappelez-vous que la réglementation en matière de sécurité interdit au conducteur de prendre des médicaments qui causent les effets secondaires mentionnés précédemment. »</a:t>
            </a:r>
            <a:endParaRPr lang="en-US" dirty="0" smtClean="0"/>
          </a:p>
          <a:p>
            <a:pPr>
              <a:spcBef>
                <a:spcPct val="0"/>
              </a:spcBef>
            </a:pPr>
            <a:r>
              <a:rPr lang="fr-CA" dirty="0" smtClean="0"/>
              <a:t>__________________</a:t>
            </a:r>
            <a:endParaRPr lang="en-US" dirty="0" smtClean="0"/>
          </a:p>
          <a:p>
            <a:pPr>
              <a:spcBef>
                <a:spcPct val="0"/>
              </a:spcBef>
            </a:pPr>
            <a:r>
              <a:rPr lang="fr-CA" b="1" dirty="0" smtClean="0"/>
              <a:t>Complément d’information : </a:t>
            </a:r>
            <a:r>
              <a:rPr lang="fr-CA" dirty="0" smtClean="0"/>
              <a:t>Heureusement, la prise de médicaments </a:t>
            </a:r>
            <a:r>
              <a:rPr lang="fr-CA" i="1" dirty="0" smtClean="0"/>
              <a:t>en soi </a:t>
            </a:r>
            <a:r>
              <a:rPr lang="fr-CA" dirty="0" smtClean="0"/>
              <a:t>n’est pas une cause directe connue d’accidents; toutefois, elle peut y être liée. Par exemple, la majorité des benzodiazépines entraînent de la somnolence lorsqu’on les prend avec de l’alcool.</a:t>
            </a:r>
            <a:endParaRPr lang="en-US" dirty="0" smtClean="0"/>
          </a:p>
        </p:txBody>
      </p:sp>
      <p:sp>
        <p:nvSpPr>
          <p:cNvPr id="234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A927FE-A299-4BA3-9ADD-673366FFA78D}" type="slidenum">
              <a:rPr lang="en-US"/>
              <a:pPr fontAlgn="base">
                <a:spcBef>
                  <a:spcPct val="0"/>
                </a:spcBef>
                <a:spcAft>
                  <a:spcPct val="0"/>
                </a:spcAft>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Ainsi, le sommeil, la vigilance et le bien-être sont importants pour votre sécurité. L’endormissement au volant est l’une des principales causes d’accidents mortels impliquant un véhicule lourd. Les problèmes de santé soudains, qui peuvent être associés à un mauvais sommeil, sont une autre cause majeure des accidents mortels des conducteurs. Un conducteur de camion ou d’autobus qui perd la maîtrise de son véhicule met en danger sa propre vie et celle des autres usagers de la route. Un accident grave avec responsabilité peut mettre fin à votre carrière et, même, causer la faillite d’une entreprise. »</a:t>
            </a:r>
            <a:endParaRPr lang="en-US" dirty="0" smtClean="0"/>
          </a:p>
          <a:p>
            <a:pPr>
              <a:spcBef>
                <a:spcPct val="0"/>
              </a:spcBef>
            </a:pPr>
            <a:r>
              <a:rPr lang="fr-CA" b="1" dirty="0" smtClean="0"/>
              <a:t>_______________________</a:t>
            </a:r>
            <a:endParaRPr lang="en-US" dirty="0" smtClean="0"/>
          </a:p>
          <a:p>
            <a:pPr>
              <a:spcBef>
                <a:spcPct val="0"/>
              </a:spcBef>
            </a:pPr>
            <a:r>
              <a:rPr lang="fr-CA" b="1" dirty="0" smtClean="0"/>
              <a:t>Note supplémentaire au formateur :  </a:t>
            </a:r>
            <a:endParaRPr lang="en-US" dirty="0" smtClean="0"/>
          </a:p>
          <a:p>
            <a:pPr>
              <a:spcBef>
                <a:spcPct val="0"/>
              </a:spcBef>
            </a:pPr>
            <a:r>
              <a:rPr lang="fr-CA" dirty="0" smtClean="0"/>
              <a:t>L’information sur les accidents après endormissement au volant est tirée d’une étude du National Transportation </a:t>
            </a:r>
            <a:r>
              <a:rPr lang="fr-CA" dirty="0" err="1" smtClean="0"/>
              <a:t>Safety</a:t>
            </a:r>
            <a:r>
              <a:rPr lang="fr-CA" dirty="0" smtClean="0"/>
              <a:t> </a:t>
            </a:r>
            <a:r>
              <a:rPr lang="fr-CA" dirty="0" err="1" smtClean="0"/>
              <a:t>Board</a:t>
            </a:r>
            <a:r>
              <a:rPr lang="fr-CA" dirty="0" smtClean="0"/>
              <a:t> (NTSB) parue en 1990 (sujet traité plus tard dans ce module).</a:t>
            </a:r>
            <a:endParaRPr lang="en-US" dirty="0" smtClean="0"/>
          </a:p>
          <a:p>
            <a:pPr>
              <a:spcBef>
                <a:spcPct val="0"/>
              </a:spcBef>
            </a:pPr>
            <a:endParaRPr lang="en-US" dirty="0"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9665A6-3B9C-44DD-8A6F-BEE798C8EECE}" type="slidenum">
              <a:rPr lang="en-US"/>
              <a:pPr fontAlgn="base">
                <a:spcBef>
                  <a:spcPct val="0"/>
                </a:spcBef>
                <a:spcAft>
                  <a:spcPct val="0"/>
                </a:spcAft>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bwMode="auto">
          <a:noFill/>
          <a:ln>
            <a:solidFill>
              <a:srgbClr val="000000"/>
            </a:solidFill>
            <a:miter lim="800000"/>
            <a:headEnd/>
            <a:tailEnd/>
          </a:ln>
        </p:spPr>
      </p:sp>
      <p:sp>
        <p:nvSpPr>
          <p:cNvPr id="236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Consommer de l’alcool est interdit aux conducteurs professionnels aux États-Unis et au Canada. Cependant, certains consomment de l’alcool chez eux pour mieux dormir. L’alcool peut vous assoupir, mais en réalité il </a:t>
            </a:r>
            <a:r>
              <a:rPr lang="fr-CA" i="1" smtClean="0"/>
              <a:t>perturbe</a:t>
            </a:r>
            <a:r>
              <a:rPr lang="fr-CA" smtClean="0"/>
              <a:t> le sommeil paradoxal et les périodes de rêve. De plus, il entraîne un réveil soudain quelques heures après qu’on s’est mis au lit, lorsque l’alcool dans le sang est oxydé. Il vous est probablement arrivé de boire pendant une soirée et de vous être réveillé soudainement trois à quatre heures après vous être couché. Les effets néfastes de l’alcool sur le sommeil augmentent avec l’âge, et ses effets indésirables sur la performance sont encore plus importants lorsque vous êtes somnolent. Enfin, l’alcool aggrave l’AOS. Les tissus de votre gorge deviennent plus relâchés et, donc, se ferment plus facilement. »</a:t>
            </a:r>
            <a:endParaRPr lang="en-US" smtClean="0"/>
          </a:p>
          <a:p>
            <a:pPr>
              <a:spcBef>
                <a:spcPct val="0"/>
              </a:spcBef>
            </a:pPr>
            <a:r>
              <a:rPr lang="fr-CA" smtClean="0"/>
              <a:t>__________________</a:t>
            </a:r>
            <a:endParaRPr lang="en-US" smtClean="0"/>
          </a:p>
          <a:p>
            <a:pPr>
              <a:spcBef>
                <a:spcPct val="0"/>
              </a:spcBef>
            </a:pPr>
            <a:r>
              <a:rPr lang="fr-CA" b="1" smtClean="0"/>
              <a:t>Complément d’information : </a:t>
            </a:r>
            <a:r>
              <a:rPr lang="fr-CA" smtClean="0"/>
              <a:t>Il est rare que la consommation d’alcool par les conducteurs soit une cause principale d’accidents. </a:t>
            </a:r>
            <a:endParaRPr lang="en-US" smtClean="0"/>
          </a:p>
          <a:p>
            <a:pPr>
              <a:spcBef>
                <a:spcPct val="0"/>
              </a:spcBef>
            </a:pPr>
            <a:r>
              <a:rPr lang="fr-CA" b="1" smtClean="0"/>
              <a:t>Question de révision sur les drogues et les médicaments : </a:t>
            </a:r>
            <a:endParaRPr lang="en-US" smtClean="0"/>
          </a:p>
          <a:p>
            <a:pPr>
              <a:spcBef>
                <a:spcPct val="0"/>
              </a:spcBef>
            </a:pPr>
            <a:r>
              <a:rPr lang="fr-CA" smtClean="0"/>
              <a:t>Q : L’effet culminant de la caféine se produit au bout de combien de temps après l’ingestion d’une tasse de café? </a:t>
            </a:r>
            <a:br>
              <a:rPr lang="fr-CA" smtClean="0"/>
            </a:br>
            <a:r>
              <a:rPr lang="fr-CA" smtClean="0"/>
              <a:t>R : Après 60 à 90 minutes. </a:t>
            </a:r>
            <a:endParaRPr lang="en-US" smtClean="0"/>
          </a:p>
          <a:p>
            <a:pPr>
              <a:spcBef>
                <a:spcPct val="0"/>
              </a:spcBef>
            </a:pPr>
            <a:endParaRPr lang="en-US" smtClean="0"/>
          </a:p>
        </p:txBody>
      </p:sp>
      <p:sp>
        <p:nvSpPr>
          <p:cNvPr id="236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A4C45A-9503-4B46-A8E1-F11DA5127A35}" type="slidenum">
              <a:rPr lang="en-US"/>
              <a:pPr fontAlgn="base">
                <a:spcBef>
                  <a:spcPct val="0"/>
                </a:spcBef>
                <a:spcAft>
                  <a:spcPct val="0"/>
                </a:spcAft>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1. Bonne réponse : D. </a:t>
            </a:r>
            <a:r>
              <a:rPr lang="fr-CA" smtClean="0"/>
              <a:t>C’est probablement l’alimentation la moins saine pour la santé. </a:t>
            </a:r>
            <a:endParaRPr lang="en-US" smtClean="0"/>
          </a:p>
        </p:txBody>
      </p:sp>
      <p:sp>
        <p:nvSpPr>
          <p:cNvPr id="238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50B085-FB1F-4649-B84F-91CBAF608922}" type="slidenum">
              <a:rPr lang="en-US"/>
              <a:pPr fontAlgn="base">
                <a:spcBef>
                  <a:spcPct val="0"/>
                </a:spcBef>
                <a:spcAft>
                  <a:spcPct val="0"/>
                </a:spcAft>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2. Bonne réponse : B. </a:t>
            </a:r>
            <a:r>
              <a:rPr lang="fr-CA" smtClean="0"/>
              <a:t>Au moins 50 % des conducteurs sont obèses, et 25 % font de l’embonpoint. </a:t>
            </a:r>
            <a:endParaRPr lang="en-US" smtClean="0"/>
          </a:p>
        </p:txBody>
      </p:sp>
      <p:sp>
        <p:nvSpPr>
          <p:cNvPr id="240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286152-8DB9-4840-A6DC-E79614A1F9F7}" type="slidenum">
              <a:rPr lang="en-US"/>
              <a:pPr fontAlgn="base">
                <a:spcBef>
                  <a:spcPct val="0"/>
                </a:spcBef>
                <a:spcAft>
                  <a:spcPct val="0"/>
                </a:spcAft>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3. Bonne réponse : C. </a:t>
            </a:r>
            <a:endParaRPr lang="en-US" smtClean="0"/>
          </a:p>
        </p:txBody>
      </p:sp>
      <p:sp>
        <p:nvSpPr>
          <p:cNvPr id="242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E30F99-B893-48FC-8196-B01589841951}" type="slidenum">
              <a:rPr lang="en-US"/>
              <a:pPr fontAlgn="base">
                <a:spcBef>
                  <a:spcPct val="0"/>
                </a:spcBef>
                <a:spcAft>
                  <a:spcPct val="0"/>
                </a:spcAft>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4. Bonne réponse : C. </a:t>
            </a:r>
            <a:endParaRPr lang="en-US" smtClean="0"/>
          </a:p>
        </p:txBody>
      </p:sp>
      <p:sp>
        <p:nvSpPr>
          <p:cNvPr id="244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00B20E-0887-47E6-BBB5-DB8F40F0D2A8}" type="slidenum">
              <a:rPr lang="en-US"/>
              <a:pPr fontAlgn="base">
                <a:spcBef>
                  <a:spcPct val="0"/>
                </a:spcBef>
                <a:spcAft>
                  <a:spcPct val="0"/>
                </a:spcAft>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5. Bonne réponse : B. </a:t>
            </a:r>
            <a:endParaRPr lang="en-US" smtClean="0"/>
          </a:p>
        </p:txBody>
      </p:sp>
      <p:sp>
        <p:nvSpPr>
          <p:cNvPr id="246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E7E350-A3A9-4923-8D82-0F6A89A653B3}" type="slidenum">
              <a:rPr lang="en-US"/>
              <a:pPr fontAlgn="base">
                <a:spcBef>
                  <a:spcPct val="0"/>
                </a:spcBef>
                <a:spcAft>
                  <a:spcPct val="0"/>
                </a:spcAft>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p:cNvSpPr>
          <p:nvPr>
            <p:ph type="sldImg"/>
          </p:nvPr>
        </p:nvSpPr>
        <p:spPr bwMode="auto">
          <a:noFill/>
          <a:ln>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La leçon 4 traite de la vigilance et de la conduite d’un véhicule lourd. Les sujets abordés sont : l’amélioration du sommeil et de la vigilance, la planification de l’horaire et des heures de service, la conduite en équipe avec</a:t>
            </a:r>
            <a:r>
              <a:rPr lang="fr-CA" baseline="0" dirty="0" smtClean="0"/>
              <a:t> un </a:t>
            </a:r>
            <a:r>
              <a:rPr lang="fr-CA" dirty="0" err="1" smtClean="0"/>
              <a:t>coconducteur</a:t>
            </a:r>
            <a:r>
              <a:rPr lang="fr-CA" dirty="0" smtClean="0"/>
              <a:t>. »</a:t>
            </a:r>
            <a:endParaRPr lang="en-US" dirty="0" smtClean="0"/>
          </a:p>
          <a:p>
            <a:pPr>
              <a:spcBef>
                <a:spcPct val="0"/>
              </a:spcBef>
            </a:pPr>
            <a:endParaRPr lang="en-US" dirty="0" smtClean="0"/>
          </a:p>
        </p:txBody>
      </p:sp>
      <p:sp>
        <p:nvSpPr>
          <p:cNvPr id="2488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588878-D6EA-43D5-AE8B-5189CFD04137}" type="slidenum">
              <a:rPr lang="en-US"/>
              <a:pPr fontAlgn="base">
                <a:spcBef>
                  <a:spcPct val="0"/>
                </a:spcBef>
                <a:spcAft>
                  <a:spcPct val="0"/>
                </a:spcAft>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p:spPr>
      </p:sp>
      <p:sp>
        <p:nvSpPr>
          <p:cNvPr id="250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Vous pouvez utiliser votre connaissance des principes du sommeil pour l’améliorer et améliorer votre vigilance. Cette section traite des obstacles que rencontrent les conducteurs dans leur gestion de la fatigue, des stratégies </a:t>
            </a:r>
            <a:r>
              <a:rPr lang="fr-CA" i="1" dirty="0" smtClean="0"/>
              <a:t>générales</a:t>
            </a:r>
            <a:r>
              <a:rPr lang="fr-CA" dirty="0" smtClean="0"/>
              <a:t> d’amélioration du sommeil et de la vigilance, des pratiques à adopter</a:t>
            </a:r>
            <a:r>
              <a:rPr lang="fr-CA" i="1" dirty="0" smtClean="0"/>
              <a:t> à la maison</a:t>
            </a:r>
            <a:r>
              <a:rPr lang="fr-CA" dirty="0" smtClean="0"/>
              <a:t> et </a:t>
            </a:r>
            <a:r>
              <a:rPr lang="fr-CA" i="1" dirty="0" smtClean="0"/>
              <a:t>sur la route</a:t>
            </a:r>
            <a:r>
              <a:rPr lang="fr-CA" dirty="0" smtClean="0"/>
              <a:t>. Les pratiques sur la route englobent : des conseils d’ordre général, pour la conduite de nuit et sur la façon de s’adapter à un nouveau quart de travail et aux changements de fuseau horaire. »</a:t>
            </a:r>
            <a:endParaRPr lang="en-US" dirty="0" smtClean="0"/>
          </a:p>
          <a:p>
            <a:pPr>
              <a:spcBef>
                <a:spcPct val="0"/>
              </a:spcBef>
            </a:pPr>
            <a:r>
              <a:rPr lang="fr-CA" dirty="0" smtClean="0"/>
              <a:t>__________________</a:t>
            </a:r>
            <a:endParaRPr lang="en-US" dirty="0" smtClean="0"/>
          </a:p>
          <a:p>
            <a:pPr>
              <a:spcBef>
                <a:spcPct val="0"/>
              </a:spcBef>
            </a:pPr>
            <a:r>
              <a:rPr lang="fr-CA" b="1" dirty="0" smtClean="0"/>
              <a:t>Note supplémentaire au formateur : </a:t>
            </a:r>
            <a:endParaRPr lang="en-US" dirty="0" smtClean="0"/>
          </a:p>
          <a:p>
            <a:pPr>
              <a:spcBef>
                <a:spcPct val="0"/>
              </a:spcBef>
            </a:pPr>
            <a:r>
              <a:rPr lang="fr-CA" dirty="0" smtClean="0"/>
              <a:t>Objectifs d’apprentissage de cette section :</a:t>
            </a:r>
            <a:endParaRPr lang="en-US" dirty="0" smtClean="0"/>
          </a:p>
          <a:p>
            <a:pPr>
              <a:spcBef>
                <a:spcPct val="0"/>
              </a:spcBef>
            </a:pPr>
            <a:r>
              <a:rPr lang="fr-CA" dirty="0" smtClean="0"/>
              <a:t>(S) Connaître les divers obstacles à la gestion de la fatigue rencontrés par les conducteurs.</a:t>
            </a:r>
            <a:endParaRPr lang="en-US" dirty="0" smtClean="0"/>
          </a:p>
          <a:p>
            <a:pPr>
              <a:spcBef>
                <a:spcPct val="0"/>
              </a:spcBef>
            </a:pPr>
            <a:r>
              <a:rPr lang="fr-CA" dirty="0" smtClean="0"/>
              <a:t>(S) Connaître les bonnes stratégies et pratiques générales de gestion de la fatigue (à la maison, sur la route).</a:t>
            </a:r>
            <a:endParaRPr lang="en-US" dirty="0" smtClean="0"/>
          </a:p>
          <a:p>
            <a:pPr>
              <a:spcBef>
                <a:spcPct val="0"/>
              </a:spcBef>
            </a:pPr>
            <a:r>
              <a:rPr lang="fr-CA" dirty="0" smtClean="0"/>
              <a:t>(S) Connaître les comportements à adopter dans le véhicule pour favoriser le maintien de la vigilance.</a:t>
            </a:r>
            <a:endParaRPr lang="en-US" dirty="0" smtClean="0"/>
          </a:p>
          <a:p>
            <a:pPr>
              <a:spcBef>
                <a:spcPct val="0"/>
              </a:spcBef>
            </a:pPr>
            <a:r>
              <a:rPr lang="fr-CA" dirty="0" smtClean="0"/>
              <a:t>(S) Connaître les problèmes de fatigue causés par la conduite de nuit et les changements de quart de travail.</a:t>
            </a:r>
            <a:endParaRPr lang="en-US" dirty="0" smtClean="0"/>
          </a:p>
          <a:p>
            <a:pPr>
              <a:spcBef>
                <a:spcPct val="0"/>
              </a:spcBef>
            </a:pPr>
            <a:r>
              <a:rPr lang="fr-CA" dirty="0" smtClean="0"/>
              <a:t>(C) Mettre en pratique ses connaissances de la gestion de la fatigue, afin de mieux gérer la conduite de nuit et les changements de quart de travail.</a:t>
            </a:r>
            <a:endParaRPr lang="en-US" dirty="0" smtClean="0"/>
          </a:p>
          <a:p>
            <a:pPr>
              <a:spcBef>
                <a:spcPct val="0"/>
              </a:spcBef>
            </a:pPr>
            <a:r>
              <a:rPr lang="fr-CA" dirty="0" smtClean="0"/>
              <a:t>(A) Valoriser le port de la ceinture de sécurité (en partie pour la sécurité additionnelle qu’elle procure au conducteur lors d’une sortie de route).</a:t>
            </a:r>
            <a:endParaRPr lang="en-US" dirty="0" smtClean="0"/>
          </a:p>
        </p:txBody>
      </p:sp>
      <p:sp>
        <p:nvSpPr>
          <p:cNvPr id="250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D6077D-9631-4D8B-B61F-B0DCFE89A62E}" type="slidenum">
              <a:rPr lang="en-US"/>
              <a:pPr fontAlgn="base">
                <a:spcBef>
                  <a:spcPct val="0"/>
                </a:spcBef>
                <a:spcAft>
                  <a:spcPct val="0"/>
                </a:spcAft>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Les conducteurs rencontrent plusieurs obstacles dans leur gestion de la fatigue, notamment un horaire trop chargé pour bien profiter du sommeil principal, de longues heures de travail auxquelles</a:t>
            </a:r>
            <a:r>
              <a:rPr lang="fr-CA" baseline="0" dirty="0" smtClean="0"/>
              <a:t> s’ajoutent, pour </a:t>
            </a:r>
            <a:r>
              <a:rPr lang="fr-CA" dirty="0" smtClean="0"/>
              <a:t>plusieurs, la navette entre le domicile et le travail, les changements fréquents d’horaire de travail, des périodes de travail et de sommeil contrariant les rythmes circadiens et un temps limité pour la sieste et les autres périodes de repos sur la route. »</a:t>
            </a:r>
            <a:endParaRPr lang="en-US" dirty="0" smtClean="0"/>
          </a:p>
          <a:p>
            <a:pPr>
              <a:spcBef>
                <a:spcPct val="0"/>
              </a:spcBef>
            </a:pPr>
            <a:endParaRPr lang="en-US" dirty="0" smtClean="0">
              <a:solidFill>
                <a:srgbClr val="002060"/>
              </a:solidFill>
            </a:endParaRPr>
          </a:p>
        </p:txBody>
      </p:sp>
      <p:sp>
        <p:nvSpPr>
          <p:cNvPr id="252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CC0F68-57C6-4924-A66C-54F62DFBBA08}" type="slidenum">
              <a:rPr lang="en-US"/>
              <a:pPr fontAlgn="base">
                <a:spcBef>
                  <a:spcPct val="0"/>
                </a:spcBef>
                <a:spcAft>
                  <a:spcPct val="0"/>
                </a:spcAft>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Parmi les autres obstacles à la gestion de la fatigue que connaissent les conducteurs, notons : des lieux pour dormir inhabituels ou inconfortables, un sommeil perturbé, peu d’occasions de faire de l’exercice, la difficulté à bien s’alimenter sur la route et la présence d’agresseurs environnementaux (comme le bruit, la chaleur, le froid</a:t>
            </a:r>
            <a:r>
              <a:rPr lang="fr-CA" baseline="0" dirty="0" smtClean="0"/>
              <a:t> ou le</a:t>
            </a:r>
            <a:r>
              <a:rPr lang="fr-CA" dirty="0" smtClean="0"/>
              <a:t> manque de ventilation). Vaincre tous ces obstacles n’est pas chose facile! »</a:t>
            </a:r>
            <a:endParaRPr lang="en-US" dirty="0" smtClean="0"/>
          </a:p>
          <a:p>
            <a:pPr>
              <a:spcBef>
                <a:spcPct val="0"/>
              </a:spcBef>
            </a:pPr>
            <a:r>
              <a:rPr lang="fr-CA" dirty="0" smtClean="0"/>
              <a:t>__________________</a:t>
            </a:r>
            <a:endParaRPr lang="en-US" dirty="0" smtClean="0"/>
          </a:p>
          <a:p>
            <a:pPr>
              <a:spcBef>
                <a:spcPct val="0"/>
              </a:spcBef>
            </a:pPr>
            <a:r>
              <a:rPr lang="fr-CA" b="1" dirty="0" smtClean="0"/>
              <a:t>Note supplémentaire au formateur : </a:t>
            </a:r>
            <a:r>
              <a:rPr lang="fr-CA" dirty="0" smtClean="0"/>
              <a:t>Une question de contrôle pourrait porter sur les solutions efficaces pour vaincre les plus gros obstacles en matière de gestion de la fatigue. </a:t>
            </a:r>
            <a:endParaRPr lang="en-US" dirty="0" smtClean="0"/>
          </a:p>
        </p:txBody>
      </p:sp>
      <p:sp>
        <p:nvSpPr>
          <p:cNvPr id="254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740DF6-C933-4198-AF02-8A76C91927E6}" type="slidenum">
              <a:rPr lang="en-US"/>
              <a:pPr fontAlgn="base">
                <a:spcBef>
                  <a:spcPct val="0"/>
                </a:spcBef>
                <a:spcAft>
                  <a:spcPct val="0"/>
                </a:spcAft>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Quelle est donc la définition de la vigilance? Être vigilant signifie être éveillé et attentif. Que signifie le bien-être? Le bien-être signifie jouir d’une bonne santé physique, mentale, émotive et comportementale. Un sommeil réparateur est essentiel pour la vigilance et le bien-être. » </a:t>
            </a:r>
            <a:endParaRPr lang="en-US" dirty="0" smtClean="0"/>
          </a:p>
          <a:p>
            <a:pPr>
              <a:spcBef>
                <a:spcPct val="0"/>
              </a:spcBef>
            </a:pPr>
            <a:endParaRPr lang="en-US" dirty="0" smtClean="0">
              <a:solidFill>
                <a:srgbClr val="002060"/>
              </a:solidFill>
            </a:endParaRP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D7BFED-54F7-41B3-B7D0-246B4D420EF7}" type="slidenum">
              <a:rPr lang="en-US"/>
              <a:pPr fontAlgn="base">
                <a:spcBef>
                  <a:spcPct val="0"/>
                </a:spcBef>
                <a:spcAft>
                  <a:spcPct val="0"/>
                </a:spcAft>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Il existe heureusement des stratégies et des pratiques utiles pour gérer la fatigue. D’abord et avant tout, dormez! Essayez d’obtenir chaque jour une période de sommeil continue, non entrecoupée, pendant votre période principale de sommeil et faites des siestes. Cultivez un mode de vie sain : alimentation équilibrée, exercice, comportements favorables au bien-être, relations agréables. Dans la mesure du possible, maintenez un horaire régulier. Respectez votre rythme circadien, ne luttez pas contre le sommeil; arrêtez-vous dans un endroit sécuritaire pour vous reposer dès les premiers signes de fatigue. Détendez-vous avant le coucher; diminuez l’activité physique et tamisez la lumière. De plus, consommez de la caféine avec discernement, connaissez bien vos limites et respectez-les. »</a:t>
            </a: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257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45D414-B32D-4B7A-B982-DC275DD3CDDB}" type="slidenum">
              <a:rPr lang="en-US"/>
              <a:pPr fontAlgn="base">
                <a:spcBef>
                  <a:spcPct val="0"/>
                </a:spcBef>
                <a:spcAft>
                  <a:spcPct val="0"/>
                </a:spcAft>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a:t>
            </a:r>
            <a:r>
              <a:rPr lang="fr-CA" smtClean="0"/>
              <a:t> </a:t>
            </a:r>
            <a:r>
              <a:rPr lang="fr-CA" b="1" smtClean="0"/>
              <a:t>:</a:t>
            </a:r>
            <a:r>
              <a:rPr lang="fr-CA" smtClean="0"/>
              <a:t> « L’hygiène du sommeil commence à la maison. Obtenez le maximum de sommeil réparateur avant d’entreprendre un voyage ou une semaine de travail. L’excédent de sommeil que vous obtenez à la maison vous aidera, dans une certaine mesure, tout au long de la semaine. Exprimez vos besoins de sommeil et obtenez le soutien de votre famille. Votre chambre doit être parfaitement sombre, fraîche et silencieuse. Élaborez une routine de préparation au coucher. Soyez actif à la maison, mais ne vous épuisez pas. Prenez le temps de vous détendre. »</a:t>
            </a:r>
            <a:endParaRPr lang="en-US" smtClean="0"/>
          </a:p>
          <a:p>
            <a:pPr>
              <a:spcBef>
                <a:spcPct val="0"/>
              </a:spcBef>
            </a:pPr>
            <a:endParaRPr lang="en-US" smtClean="0">
              <a:solidFill>
                <a:srgbClr val="002060"/>
              </a:solidFill>
            </a:endParaRPr>
          </a:p>
          <a:p>
            <a:pPr>
              <a:spcBef>
                <a:spcPct val="0"/>
              </a:spcBef>
            </a:pPr>
            <a:endParaRPr lang="en-US" smtClean="0">
              <a:solidFill>
                <a:srgbClr val="002060"/>
              </a:solidFill>
            </a:endParaRPr>
          </a:p>
          <a:p>
            <a:pPr>
              <a:spcBef>
                <a:spcPct val="0"/>
              </a:spcBef>
            </a:pPr>
            <a:endParaRPr lang="en-US" smtClean="0"/>
          </a:p>
        </p:txBody>
      </p:sp>
      <p:sp>
        <p:nvSpPr>
          <p:cNvPr id="259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2FD05F-8A25-4A28-B13D-14DFFC5CE697}" type="slidenum">
              <a:rPr lang="en-US"/>
              <a:pPr fontAlgn="base">
                <a:spcBef>
                  <a:spcPct val="0"/>
                </a:spcBef>
                <a:spcAft>
                  <a:spcPct val="0"/>
                </a:spcAft>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Sur la route, essayez de dormir autant qu’à la maison. Surtout ne </a:t>
            </a:r>
            <a:r>
              <a:rPr lang="fr-CA" i="1" dirty="0" smtClean="0"/>
              <a:t>commencez</a:t>
            </a:r>
            <a:r>
              <a:rPr lang="fr-CA" dirty="0" smtClean="0"/>
              <a:t> pas à vous priver de sommeil! Les pauses avec siestes sont très salutaires. Également salutaires, mais dans une moindre mesure, sont les pauses sans sieste, bouger, faire des étirements (par exemple activer le régulateur de vitesse pour pouvoir bouger les pieds), avoir une conversation – si elle ne vous déconcentre pas –, etc. Écouter une émission d’actualités ou sportive à la radio est utile à certains conducteurs. La stimulation à elle seule, comme écouter de la musique forte, a peu d’effets. Faites de l’exercice, mais raisonnablement avant le coucher. Évitez les repas copieux, surtout au dîner. Au lieu d’un repas copieux, prenez des collations saines. Enfin, attachez votre ceinture de sécurité! Les accidents dus à la fatigue sont souvent des sorties de route et des renversements. Dans ce genre d’accidents, porter sa ceinture est crucial pour la survie. »</a:t>
            </a:r>
            <a:endParaRPr lang="en-US" dirty="0" smtClean="0"/>
          </a:p>
          <a:p>
            <a:pPr>
              <a:spcBef>
                <a:spcPct val="0"/>
              </a:spcBef>
            </a:pPr>
            <a:r>
              <a:rPr lang="fr-CA" dirty="0" smtClean="0"/>
              <a:t>_________________</a:t>
            </a:r>
            <a:endParaRPr lang="en-US" dirty="0" smtClean="0"/>
          </a:p>
          <a:p>
            <a:pPr>
              <a:spcBef>
                <a:spcPct val="0"/>
              </a:spcBef>
            </a:pPr>
            <a:r>
              <a:rPr lang="fr-CA" b="1" dirty="0" smtClean="0"/>
              <a:t>Complément d’information sur l’utilisation de la ceinture de sécurité : </a:t>
            </a:r>
            <a:endParaRPr lang="en-US" dirty="0" smtClean="0"/>
          </a:p>
          <a:p>
            <a:pPr>
              <a:spcBef>
                <a:spcPct val="0"/>
              </a:spcBef>
            </a:pPr>
            <a:r>
              <a:rPr lang="fr-CA" dirty="0" smtClean="0"/>
              <a:t>Beaucoup d’accidents dus à la fatigue impliquent un renversement du véhicule lors d’une sortie de route. Ce type d’accident occasionne généralement les blessures les plus graves. L’efficacité du port de la ceinture de sécurité a été démontrée dans ce cas, d’où l’importance de la boucler! </a:t>
            </a:r>
            <a:endParaRPr lang="en-US" dirty="0" smtClean="0"/>
          </a:p>
          <a:p>
            <a:pPr>
              <a:spcBef>
                <a:spcPct val="0"/>
              </a:spcBef>
            </a:pPr>
            <a:r>
              <a:rPr lang="fr-CA" b="1" dirty="0" smtClean="0"/>
              <a:t>Source : </a:t>
            </a:r>
            <a:r>
              <a:rPr lang="fr-CA" dirty="0" err="1" smtClean="0"/>
              <a:t>Knipling</a:t>
            </a:r>
            <a:r>
              <a:rPr lang="fr-CA" dirty="0" smtClean="0"/>
              <a:t>, 2009. </a:t>
            </a:r>
            <a:endParaRPr lang="en-US" dirty="0" smtClean="0"/>
          </a:p>
        </p:txBody>
      </p:sp>
      <p:sp>
        <p:nvSpPr>
          <p:cNvPr id="261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1448B5-4F05-4EE2-900B-2A2FA4C8C0A5}" type="slidenum">
              <a:rPr lang="en-US"/>
              <a:pPr fontAlgn="base">
                <a:spcBef>
                  <a:spcPct val="0"/>
                </a:spcBef>
                <a:spcAft>
                  <a:spcPct val="0"/>
                </a:spcAft>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La conduite de nuit rend la gestion de la fatigue particulièrement difficile. Elle a un avantage important en matière de sécurité : il y a moins de circulation! Quant à ses désavantages, notons : plus de fatigue (liée surtout aux rythmes circadiens), davantage d’automobilistes ivres ou imprudents sur la route et moins bonne visibilité. Parce qu’il est naturellement difficile de rester éveillé la nuit et de dormir le jour, vous devriez utiliser la lumière vive</a:t>
            </a:r>
            <a:r>
              <a:rPr lang="fr-CA" baseline="0" dirty="0" smtClean="0"/>
              <a:t> </a:t>
            </a:r>
            <a:r>
              <a:rPr lang="fr-CA" dirty="0" smtClean="0"/>
              <a:t>et l’obscurité pour tromper votre horloge interne. Une lumière vive simule en effet la clarté du jour et aide à demeurer éveillé. L’obscurité simule la nuit et l’heure du coucher. Consommez de la caféine, mais avec discernement. Votre sommeil sera troublé si vous en prenez trop. Envisagez d’avoir une période de sommeil ou de faire une sieste dans le compartiment couchette juste avant les premières lueurs du jour, au moment où le risque de fatigue est le plus élevé. Si vous travaillez la nuit, vous voudrez et aurez besoin d’accumuler plus de sommeil réparateur les fins de semaine. Tout le monde n’arrive pas à s’adapter au travail de nuit! Certains conducteurs ne s’y habituent jamais et devraient arrêter d’essayer. » </a:t>
            </a:r>
            <a:endParaRPr lang="en-US" dirty="0" smtClean="0"/>
          </a:p>
          <a:p>
            <a:pPr>
              <a:spcBef>
                <a:spcPct val="0"/>
              </a:spcBef>
            </a:pPr>
            <a:r>
              <a:rPr lang="fr-CA" dirty="0" smtClean="0"/>
              <a:t>_________________</a:t>
            </a:r>
            <a:endParaRPr lang="en-US" dirty="0" smtClean="0"/>
          </a:p>
          <a:p>
            <a:pPr>
              <a:spcBef>
                <a:spcPct val="0"/>
              </a:spcBef>
            </a:pPr>
            <a:r>
              <a:rPr lang="fr-CA" b="1" dirty="0" smtClean="0"/>
              <a:t>Complément d’information : </a:t>
            </a:r>
            <a:r>
              <a:rPr lang="fr-CA" dirty="0" smtClean="0"/>
              <a:t>Les opinions varient au sujet de la sécurité de la conduite de nuit par rapport à la conduite de jour. Néanmoins, en ce qui a trait à la fatigue, il ne fait aucun doute que le risque est plus élevé pendant la nuit. En ce qui concerne l’utilisation de la lumière pour simuler l’aube, il faut savoir que son effet salutaire ne suffit pas à compenser une privation importante de sommeil. La lumière vive vous aide à demeurer éveillé, mais vous ne pouvez tromper entièrement votre organisme. L’obscurité est cependant presque toujours bienfaisante pour le sommeil. Les conducteurs qui dorment le jour doivent s’assurer que le compartiment couchette est parfaitement obscur. </a:t>
            </a:r>
            <a:endParaRPr lang="en-US" dirty="0" smtClean="0"/>
          </a:p>
        </p:txBody>
      </p:sp>
      <p:sp>
        <p:nvSpPr>
          <p:cNvPr id="263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ED1F7B-B6F1-41C5-A1E9-AC238D4CFFF6}" type="slidenum">
              <a:rPr lang="en-US"/>
              <a:pPr fontAlgn="base">
                <a:spcBef>
                  <a:spcPct val="0"/>
                </a:spcBef>
                <a:spcAft>
                  <a:spcPct val="0"/>
                </a:spcAft>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Comme conducteur professionnel, vous avez probablement déjà travaillé sur différents quarts de travail et traversé plusieurs fuseaux horaires. Afin de vous adapter à ces changements, tenez compte de votre horloge biologique. Lors des trajets courts et des changements de quart, maintenez votre programme de sommeil habituel. Si les trajets et changements durent plus longtemps, plusieurs stratégies s’offrent à vous. Si possible, ajustez votre horaire de sommeil avant le changement, par</a:t>
            </a:r>
            <a:r>
              <a:rPr lang="fr-CA" baseline="0" dirty="0" smtClean="0"/>
              <a:t> exemple</a:t>
            </a:r>
            <a:r>
              <a:rPr lang="fr-CA" dirty="0" smtClean="0"/>
              <a:t> changez votre routine de préparation au coucher du “soir”. Utilisez la lumière vive et l’obscurité pour faciliter votre adaptation au nouvel horaire. La lumière vive vous aidera à rester éveillé, alors que l’obscurité vous aidera à dormir. Par ailleurs, pour rester éveillé, soyez actif, bougez et, si possible, parlez avec d’autres personnes. Pour finir, n’oubliez pas : accumuler </a:t>
            </a:r>
            <a:r>
              <a:rPr lang="fr-CA" i="1" dirty="0" smtClean="0"/>
              <a:t>plus</a:t>
            </a:r>
            <a:r>
              <a:rPr lang="fr-CA" dirty="0" smtClean="0"/>
              <a:t> de sommeil facilite de façon générale les changements d’horaire. »</a:t>
            </a:r>
            <a:endParaRPr lang="en-US" dirty="0" smtClean="0"/>
          </a:p>
          <a:p>
            <a:pPr>
              <a:spcBef>
                <a:spcPct val="0"/>
              </a:spcBef>
            </a:pPr>
            <a:r>
              <a:rPr lang="fr-CA" dirty="0" smtClean="0"/>
              <a:t>_________________</a:t>
            </a:r>
            <a:r>
              <a:rPr lang="fr-CA" b="1" dirty="0" smtClean="0"/>
              <a:t> </a:t>
            </a:r>
          </a:p>
          <a:p>
            <a:pPr>
              <a:spcBef>
                <a:spcPct val="0"/>
              </a:spcBef>
            </a:pPr>
            <a:r>
              <a:rPr lang="fr-CA" b="1" dirty="0" smtClean="0"/>
              <a:t>Contrôle facultatif des connaissances : </a:t>
            </a:r>
            <a:endParaRPr lang="en-US" dirty="0" smtClean="0"/>
          </a:p>
          <a:p>
            <a:pPr>
              <a:spcBef>
                <a:spcPct val="0"/>
              </a:spcBef>
            </a:pPr>
            <a:r>
              <a:rPr lang="fr-CA" dirty="0" smtClean="0"/>
              <a:t>Q : Décrivez une bonne routine pour se préparer au sommeil.</a:t>
            </a:r>
            <a:endParaRPr lang="en-US" dirty="0" smtClean="0"/>
          </a:p>
          <a:p>
            <a:pPr>
              <a:spcBef>
                <a:spcPct val="0"/>
              </a:spcBef>
            </a:pPr>
            <a:r>
              <a:rPr lang="fr-CA" dirty="0" smtClean="0"/>
              <a:t>R : Relaxer, se détendre et, peut-être, baisser l’intensité de la lumière.</a:t>
            </a:r>
            <a:endParaRPr lang="en-US" dirty="0" smtClean="0"/>
          </a:p>
        </p:txBody>
      </p:sp>
      <p:sp>
        <p:nvSpPr>
          <p:cNvPr id="265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B7D205-CAA1-4D92-870B-869368EFDE2A}" type="slidenum">
              <a:rPr lang="en-US"/>
              <a:pPr fontAlgn="base">
                <a:spcBef>
                  <a:spcPct val="0"/>
                </a:spcBef>
                <a:spcAft>
                  <a:spcPct val="0"/>
                </a:spcAft>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bwMode="auto">
          <a:noFill/>
          <a:ln>
            <a:solidFill>
              <a:srgbClr val="000000"/>
            </a:solidFill>
            <a:miter lim="800000"/>
            <a:headEnd/>
            <a:tailEnd/>
          </a:ln>
        </p:spPr>
      </p:sp>
      <p:sp>
        <p:nvSpPr>
          <p:cNvPr id="271362" name="Notes Placeholder 2"/>
          <p:cNvSpPr>
            <a:spLocks noGrp="1"/>
          </p:cNvSpPr>
          <p:nvPr>
            <p:ph type="body" idx="1"/>
          </p:nvPr>
        </p:nvSpPr>
        <p:spPr bwMode="auto"/>
        <p:txBody>
          <a:bodyPr wrap="square" numCol="1" anchor="t" anchorCtr="0" compatLnSpc="1">
            <a:prstTxWarp prst="textNoShape">
              <a:avLst/>
            </a:prstTxWarp>
          </a:bodyPr>
          <a:lstStyle/>
          <a:p>
            <a:pPr>
              <a:lnSpc>
                <a:spcPct val="80000"/>
              </a:lnSpc>
              <a:spcBef>
                <a:spcPct val="0"/>
              </a:spcBef>
            </a:pPr>
            <a:r>
              <a:rPr lang="fr-CA" sz="1000" b="1" dirty="0" smtClean="0"/>
              <a:t>Narration complète : </a:t>
            </a:r>
            <a:r>
              <a:rPr lang="fr-CA" sz="1000" dirty="0" smtClean="0"/>
              <a:t>« En votre qualité de conducteur, vous devez établir un horaire de travail et gérer votre fatigue dans le respect de la réglementation sur les heures de service (ou HDS). Cette section traite de la planification de l’horaire et des heures de service, et notamment des principes d’une planification efficace de l’horaire</a:t>
            </a:r>
            <a:r>
              <a:rPr lang="fr-CA" sz="1000" baseline="0" dirty="0" smtClean="0"/>
              <a:t> et</a:t>
            </a:r>
            <a:r>
              <a:rPr lang="fr-CA" sz="1000" dirty="0" smtClean="0"/>
              <a:t> de la régularité de l’horaire (y compris les décalages de l’horaire vers l’avant, dans le sens des aiguilles d’une montre, et vers l’arrière, dans le sens contraire des aiguilles d’une montre). </a:t>
            </a:r>
            <a:r>
              <a:rPr lang="fr-CA" sz="1200" kern="1200" dirty="0" smtClean="0">
                <a:solidFill>
                  <a:schemeClr val="tx1"/>
                </a:solidFill>
                <a:latin typeface="+mn-lt"/>
                <a:ea typeface="+mn-ea"/>
                <a:cs typeface="+mn-cs"/>
              </a:rPr>
              <a:t>Elle traite aussi de la réglementation actuelle sur les HDS, de sa raison d’être sur le plan scientifique ainsi que de ses avantages et de ses limites. </a:t>
            </a:r>
            <a:r>
              <a:rPr lang="fr-CA" sz="1000" dirty="0" smtClean="0"/>
              <a:t>Cette section passe également en revue les facteurs qui influent sur votre vigilance et votre performance et précise vos responsabilités de conducteur en matière de sécurité et de conformité à la réglementation. »</a:t>
            </a:r>
            <a:endParaRPr lang="en-US" sz="1000" dirty="0" smtClean="0"/>
          </a:p>
          <a:p>
            <a:pPr>
              <a:lnSpc>
                <a:spcPct val="80000"/>
              </a:lnSpc>
              <a:spcBef>
                <a:spcPct val="0"/>
              </a:spcBef>
            </a:pPr>
            <a:r>
              <a:rPr lang="fr-CA" sz="1000" dirty="0" smtClean="0"/>
              <a:t>_________________</a:t>
            </a:r>
            <a:endParaRPr lang="en-US" sz="1000" dirty="0" smtClean="0"/>
          </a:p>
          <a:p>
            <a:pPr>
              <a:lnSpc>
                <a:spcPct val="80000"/>
              </a:lnSpc>
              <a:spcBef>
                <a:spcPct val="0"/>
              </a:spcBef>
            </a:pPr>
            <a:r>
              <a:rPr lang="fr-CA" sz="1000" b="1" dirty="0" smtClean="0"/>
              <a:t>Note supplémentaire au formateur : </a:t>
            </a:r>
            <a:endParaRPr lang="en-US" sz="1000" dirty="0" smtClean="0"/>
          </a:p>
          <a:p>
            <a:pPr>
              <a:lnSpc>
                <a:spcPct val="80000"/>
              </a:lnSpc>
              <a:spcBef>
                <a:spcPct val="0"/>
              </a:spcBef>
            </a:pPr>
            <a:r>
              <a:rPr lang="fr-CA" sz="1000" dirty="0" smtClean="0"/>
              <a:t>Objectifs d’apprentissage de cette section :</a:t>
            </a:r>
            <a:endParaRPr lang="en-US" sz="1000" dirty="0" smtClean="0"/>
          </a:p>
          <a:p>
            <a:pPr>
              <a:lnSpc>
                <a:spcPct val="80000"/>
              </a:lnSpc>
              <a:spcBef>
                <a:spcPct val="0"/>
              </a:spcBef>
            </a:pPr>
            <a:r>
              <a:rPr lang="fr-CA" sz="1000" dirty="0" smtClean="0"/>
              <a:t>(S) Connaître les principes d’une planification efficace (ex. : régularité de l’horaire).</a:t>
            </a:r>
            <a:endParaRPr lang="en-US" sz="1000" dirty="0" smtClean="0"/>
          </a:p>
          <a:p>
            <a:pPr>
              <a:lnSpc>
                <a:spcPct val="80000"/>
              </a:lnSpc>
              <a:spcBef>
                <a:spcPct val="0"/>
              </a:spcBef>
            </a:pPr>
            <a:r>
              <a:rPr lang="fr-CA" sz="1000" dirty="0" smtClean="0"/>
              <a:t>(S) Connaître la différence entre les horaires décalés vers l’avant et vers l’arrière et leur relation avec la gestion de la fatigue.</a:t>
            </a:r>
            <a:endParaRPr lang="en-US" sz="1000" dirty="0" smtClean="0"/>
          </a:p>
          <a:p>
            <a:pPr>
              <a:lnSpc>
                <a:spcPct val="80000"/>
              </a:lnSpc>
              <a:spcBef>
                <a:spcPct val="0"/>
              </a:spcBef>
            </a:pPr>
            <a:r>
              <a:rPr lang="fr-CA" sz="1000" dirty="0" smtClean="0"/>
              <a:t>(S) Connaître les principales règles de la réglementation sur les heures de service et leur relation avec l’hygiène du sommeil.</a:t>
            </a:r>
            <a:endParaRPr lang="en-US" sz="1000" dirty="0" smtClean="0"/>
          </a:p>
          <a:p>
            <a:pPr>
              <a:lnSpc>
                <a:spcPct val="80000"/>
              </a:lnSpc>
              <a:spcBef>
                <a:spcPct val="0"/>
              </a:spcBef>
            </a:pPr>
            <a:r>
              <a:rPr lang="fr-CA" sz="1000" dirty="0" smtClean="0"/>
              <a:t>(S) Différencier les bons et mauvais horaires de travail pour gérer la fatigue (ex. : horaire irrégulier, décalage vers l’arrière).</a:t>
            </a:r>
            <a:endParaRPr lang="en-US" sz="1000" dirty="0" smtClean="0"/>
          </a:p>
          <a:p>
            <a:pPr>
              <a:lnSpc>
                <a:spcPct val="80000"/>
              </a:lnSpc>
              <a:spcBef>
                <a:spcPct val="0"/>
              </a:spcBef>
            </a:pPr>
            <a:r>
              <a:rPr lang="fr-CA" sz="1000" dirty="0" smtClean="0"/>
              <a:t>(S) Connaître les principaux avantages et limites de la réglementation sur les heures de service en matière de gestion de la fatigue.</a:t>
            </a:r>
            <a:endParaRPr lang="en-US" sz="1000" dirty="0" smtClean="0"/>
          </a:p>
          <a:p>
            <a:pPr>
              <a:lnSpc>
                <a:spcPct val="80000"/>
              </a:lnSpc>
              <a:spcBef>
                <a:spcPct val="0"/>
              </a:spcBef>
            </a:pPr>
            <a:r>
              <a:rPr lang="fr-CA" sz="1000" dirty="0" smtClean="0"/>
              <a:t>(S) Connaître les facteurs qui influent sur la vigilance du conducteur (notamment le respect de la réglementation sur les heures de service).</a:t>
            </a:r>
            <a:endParaRPr lang="en-US" sz="1000" dirty="0" smtClean="0"/>
          </a:p>
          <a:p>
            <a:pPr>
              <a:lnSpc>
                <a:spcPct val="80000"/>
              </a:lnSpc>
              <a:spcBef>
                <a:spcPct val="0"/>
              </a:spcBef>
            </a:pPr>
            <a:r>
              <a:rPr lang="fr-CA" sz="1000" dirty="0" smtClean="0"/>
              <a:t>(A) Assumer les deux responsabilités d’un conducteur : se conformer à la réglementation sur les heures de service et pratiquer l’autogestion de la fatigue, responsabilité qui va « au-delà du respect de la réglementation ».</a:t>
            </a:r>
            <a:endParaRPr lang="en-US" sz="1000" dirty="0" smtClean="0"/>
          </a:p>
          <a:p>
            <a:pPr>
              <a:lnSpc>
                <a:spcPct val="80000"/>
              </a:lnSpc>
              <a:spcBef>
                <a:spcPct val="0"/>
              </a:spcBef>
            </a:pPr>
            <a:r>
              <a:rPr lang="fr-CA" sz="1000" dirty="0" smtClean="0"/>
              <a:t> </a:t>
            </a:r>
            <a:endParaRPr lang="en-US" sz="1000" dirty="0" smtClean="0"/>
          </a:p>
          <a:p>
            <a:pPr>
              <a:lnSpc>
                <a:spcPct val="80000"/>
              </a:lnSpc>
              <a:spcBef>
                <a:spcPct val="0"/>
              </a:spcBef>
            </a:pPr>
            <a:r>
              <a:rPr lang="fr-CA" sz="1000" b="1" dirty="0" smtClean="0"/>
              <a:t>Complément d’information : </a:t>
            </a:r>
            <a:r>
              <a:rPr lang="fr-CA" sz="1000" dirty="0" smtClean="0"/>
              <a:t>Cette section ne traite pas en détail de la réglementation sur les heures de service (HDS); la connaissance de la réglementation qu’ont les participants n’est donc pas vérifiée (ex. : règles des 10 heures, des 14 heures, etc.). Il est conseillé au formateur de ne pas entrer dans les détails de la réglementation sur les HDS; il doit plutôt mettre l’accent sur les principes de gestion de la fatigue.</a:t>
            </a:r>
            <a:endParaRPr lang="en-US" sz="1000" dirty="0" smtClean="0"/>
          </a:p>
        </p:txBody>
      </p:sp>
      <p:sp>
        <p:nvSpPr>
          <p:cNvPr id="267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5DAB51-462B-4980-87CC-A11ECAB6739D}" type="slidenum">
              <a:rPr lang="en-US"/>
              <a:pPr fontAlgn="base">
                <a:spcBef>
                  <a:spcPct val="0"/>
                </a:spcBef>
                <a:spcAft>
                  <a:spcPct val="0"/>
                </a:spcAft>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Voici des pratiques élémentaires de planification du cycle sommeil-repos que vous devriez observer. Le mieux est un horaire régulier. Vous devez viser à obtenir de sept à huit heures de sommeil par jour. Prévoyez dans votre horaire le temps pour faire la navette maison-travail. Pendant ce moment, légalement vous n’êtes peut-être pas au travail mais votre corps et votre cerveau sont actifs comme si c’était le cas. Prévoyez des pauses et des siestes pendant les périodes de travail. Votre période d’éveil totale chaque jour doit être d’au plus 16 à 17 heures. Enfin, votre cycle de travail et de repos doit si possible être en harmonie avec votre rythme circadien. »</a:t>
            </a:r>
            <a:endParaRPr lang="en-US" dirty="0" smtClean="0"/>
          </a:p>
        </p:txBody>
      </p:sp>
      <p:sp>
        <p:nvSpPr>
          <p:cNvPr id="269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5D63F6-3F53-4105-B3D4-F91F799D0611}" type="slidenum">
              <a:rPr lang="en-US"/>
              <a:pPr fontAlgn="base">
                <a:spcBef>
                  <a:spcPct val="0"/>
                </a:spcBef>
                <a:spcAft>
                  <a:spcPct val="0"/>
                </a:spcAft>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p:cNvSpPr>
          <p:nvPr>
            <p:ph type="sldImg"/>
          </p:nvPr>
        </p:nvSpPr>
        <p:spPr bwMode="auto">
          <a:noFill/>
          <a:ln>
            <a:solidFill>
              <a:srgbClr val="000000"/>
            </a:solidFill>
            <a:miter lim="800000"/>
            <a:headEnd/>
            <a:tailEnd/>
          </a:ln>
        </p:spPr>
      </p:sp>
      <p:sp>
        <p:nvSpPr>
          <p:cNvPr id="271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Dans la mesure du possible, visez un horaire régulier. Des horaires constants et réguliers favorisent votre performance, votre hygiène du sommeil, votre digestion, votre santé cardiovasculaire et votre bien-être général. Si vous devez modifier votre horaire, de petites modifications graduelles valent mieux que des changements soudains. En outre, un décalage d’horaire vers l’avant, dans le sens des aiguilles d’une montre, est préférable à un décalage vers l’arrière. Si on jette un coup d’œil à la fiche journalière illustrée, on observe que le conducteur a atteint les limites maximales autorisées par journée de travail selon la réglementation</a:t>
            </a:r>
            <a:r>
              <a:rPr lang="fr-CA" baseline="0" dirty="0" smtClean="0"/>
              <a:t> américaine</a:t>
            </a:r>
            <a:r>
              <a:rPr lang="fr-CA" dirty="0" smtClean="0"/>
              <a:t>, mais que son horaire régulier lui permet de prendre 10 heures de repos chaque nuit</a:t>
            </a:r>
            <a:r>
              <a:rPr lang="fr-CA" baseline="0" dirty="0" smtClean="0"/>
              <a:t>. </a:t>
            </a:r>
            <a:r>
              <a:rPr lang="fr-CA" dirty="0" smtClean="0"/>
              <a:t>» </a:t>
            </a:r>
            <a:endParaRPr lang="en-US" dirty="0" smtClean="0"/>
          </a:p>
          <a:p>
            <a:pPr>
              <a:spcBef>
                <a:spcPct val="0"/>
              </a:spcBef>
            </a:pPr>
            <a:r>
              <a:rPr lang="fr-CA" dirty="0" smtClean="0"/>
              <a:t> </a:t>
            </a:r>
            <a:endParaRPr lang="en-US" dirty="0" smtClean="0"/>
          </a:p>
          <a:p>
            <a:pPr>
              <a:spcBef>
                <a:spcPct val="0"/>
              </a:spcBef>
            </a:pPr>
            <a:endParaRPr lang="en-US" dirty="0" smtClean="0"/>
          </a:p>
          <a:p>
            <a:pPr>
              <a:spcBef>
                <a:spcPct val="0"/>
              </a:spcBef>
            </a:pPr>
            <a:endParaRPr lang="en-US" dirty="0" smtClean="0">
              <a:solidFill>
                <a:srgbClr val="002060"/>
              </a:solidFill>
            </a:endParaRPr>
          </a:p>
        </p:txBody>
      </p:sp>
      <p:sp>
        <p:nvSpPr>
          <p:cNvPr id="271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9B4677-0B5D-41CE-A23F-5F795581C3C6}" type="slidenum">
              <a:rPr lang="en-US"/>
              <a:pPr fontAlgn="base">
                <a:spcBef>
                  <a:spcPct val="0"/>
                </a:spcBef>
                <a:spcAft>
                  <a:spcPct val="0"/>
                </a:spcAft>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p:cNvSpPr>
          <p:nvPr>
            <p:ph type="sldImg"/>
          </p:nvPr>
        </p:nvSpPr>
        <p:spPr bwMode="auto">
          <a:noFill/>
          <a:ln>
            <a:solidFill>
              <a:srgbClr val="000000"/>
            </a:solidFill>
            <a:miter lim="800000"/>
            <a:headEnd/>
            <a:tailEnd/>
          </a:ln>
        </p:spPr>
      </p:sp>
      <p:sp>
        <p:nvSpPr>
          <p:cNvPr id="273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Dans un horaire décalé vers l’</a:t>
            </a:r>
            <a:r>
              <a:rPr lang="fr-CA" i="1" dirty="0" smtClean="0"/>
              <a:t>avant</a:t>
            </a:r>
            <a:r>
              <a:rPr lang="fr-CA" dirty="0" smtClean="0"/>
              <a:t>, les périodes de travail sont </a:t>
            </a:r>
            <a:r>
              <a:rPr lang="fr-CA" i="1" dirty="0" smtClean="0"/>
              <a:t>repoussées</a:t>
            </a:r>
            <a:r>
              <a:rPr lang="fr-CA" dirty="0" smtClean="0"/>
              <a:t> pendant des jours consécutifs. Le décalage d’horaire vers l’avant est préférable au décalage d’horaire vers l’arrière. Voyons </a:t>
            </a:r>
            <a:r>
              <a:rPr lang="fr-CA" smtClean="0"/>
              <a:t>un exemple. </a:t>
            </a:r>
            <a:r>
              <a:rPr lang="fr-CA" dirty="0" smtClean="0"/>
              <a:t>Dans ce schéma, le conducteur alterne entre des périodes de 14 heures de travail et des périodes de 12 heures de repos, pour un total de 26 heures. Ainsi, le début du travail est avancé de deux heures chaque jour. La plupart des gens n’ont aucune difficulté à commencer à travailler plus tard, surtout si cela implique plus de temps libre, comme c’est le cas dans cet exemple. » </a:t>
            </a:r>
            <a:endParaRPr lang="en-US" dirty="0" smtClean="0"/>
          </a:p>
          <a:p>
            <a:pPr>
              <a:spcBef>
                <a:spcPct val="0"/>
              </a:spcBef>
            </a:pPr>
            <a:r>
              <a:rPr lang="fr-CA" dirty="0" smtClean="0"/>
              <a:t>_________________</a:t>
            </a:r>
            <a:endParaRPr lang="en-US" dirty="0" smtClean="0"/>
          </a:p>
          <a:p>
            <a:pPr>
              <a:spcBef>
                <a:spcPct val="0"/>
              </a:spcBef>
            </a:pPr>
            <a:r>
              <a:rPr lang="fr-CA" b="1" dirty="0" smtClean="0"/>
              <a:t>Complément d’information :</a:t>
            </a:r>
            <a:r>
              <a:rPr lang="fr-CA" dirty="0" smtClean="0"/>
              <a:t> Sur le plan de l’horloge interne,</a:t>
            </a:r>
            <a:r>
              <a:rPr lang="fr-CA" b="1" dirty="0" smtClean="0"/>
              <a:t> </a:t>
            </a:r>
            <a:r>
              <a:rPr lang="fr-CA" dirty="0" smtClean="0"/>
              <a:t>voyager d’est en ouest fait avancer la journée, donc les heures de nuit, ce qui correspond à un décalage d’horaire vers l’avant. Voyager d’est en ouest est donc mieux toléré par la plupart des gens. </a:t>
            </a:r>
            <a:endParaRPr lang="en-US" dirty="0" smtClean="0"/>
          </a:p>
        </p:txBody>
      </p:sp>
      <p:sp>
        <p:nvSpPr>
          <p:cNvPr id="273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CBB508-33FD-4C6D-A8E5-CF3E66EB8120}" type="slidenum">
              <a:rPr lang="en-US"/>
              <a:pPr fontAlgn="base">
                <a:spcBef>
                  <a:spcPct val="0"/>
                </a:spcBef>
                <a:spcAft>
                  <a:spcPct val="0"/>
                </a:spcAft>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Dans un horaire décalé vers l’</a:t>
            </a:r>
            <a:r>
              <a:rPr lang="fr-CA" i="1" dirty="0" smtClean="0"/>
              <a:t>arrière</a:t>
            </a:r>
            <a:r>
              <a:rPr lang="fr-CA" dirty="0" smtClean="0"/>
              <a:t>, les périodes de travail commencent </a:t>
            </a:r>
            <a:r>
              <a:rPr lang="fr-CA" i="1" dirty="0" smtClean="0"/>
              <a:t>plus tôt </a:t>
            </a:r>
            <a:r>
              <a:rPr lang="fr-CA" dirty="0" smtClean="0"/>
              <a:t>pendant des jours consécutifs. Un décalage d’horaire vers l’arrière est plus difficile à vivre qu’un décalage vers l’avant. Dans le schéma représentant la réglementation américaine, le conducteur alterne entre des périodes de 12 heures au travail et des périodes de 10 heures de repos (hors travail), ce qui totalise 26 heures. Le début du travail est donc deux heures</a:t>
            </a:r>
            <a:r>
              <a:rPr lang="fr-CA" i="1" dirty="0" smtClean="0"/>
              <a:t> plus tôt</a:t>
            </a:r>
            <a:r>
              <a:rPr lang="fr-CA" dirty="0" smtClean="0"/>
              <a:t> chaque jour. La plupart des gens ont des difficultés avec cet horaire, même si les périodes au travail sont réduites. Ils auront probablement du mal à s’endormir en soirée et de la difficulté à rester éveillés les heures qui précèdent la levée du jour. »</a:t>
            </a:r>
            <a:endParaRPr lang="en-US" dirty="0" smtClean="0"/>
          </a:p>
          <a:p>
            <a:pPr>
              <a:spcBef>
                <a:spcPct val="0"/>
              </a:spcBef>
            </a:pPr>
            <a:r>
              <a:rPr lang="fr-CA" dirty="0" smtClean="0"/>
              <a:t>_________________</a:t>
            </a:r>
            <a:endParaRPr lang="en-US" dirty="0" smtClean="0"/>
          </a:p>
          <a:p>
            <a:pPr>
              <a:spcBef>
                <a:spcPct val="0"/>
              </a:spcBef>
            </a:pPr>
            <a:r>
              <a:rPr lang="fr-CA" b="1" dirty="0" smtClean="0"/>
              <a:t>Complément d’information : </a:t>
            </a:r>
            <a:r>
              <a:rPr lang="fr-CA" dirty="0" smtClean="0"/>
              <a:t>Sur le plan de l’horloge interne,</a:t>
            </a:r>
            <a:r>
              <a:rPr lang="fr-CA" b="1" dirty="0" smtClean="0"/>
              <a:t> </a:t>
            </a:r>
            <a:r>
              <a:rPr lang="fr-CA" dirty="0" smtClean="0"/>
              <a:t>voyager d’ouest en est fait reculer la journée, donc les heures de nuit, ce qui correspond à un décalage d’horaire vers l’arrière. À votre arrivée, vous êtes souvent rendu au lendemain sans avoir obtenu suffisamment de sommeil, alors que vous êtes encore dans un creux circadien. Vous êtes en décalage horaire.</a:t>
            </a:r>
            <a:endParaRPr lang="en-US" dirty="0" smtClean="0"/>
          </a:p>
        </p:txBody>
      </p:sp>
      <p:sp>
        <p:nvSpPr>
          <p:cNvPr id="275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7E1641-29A9-42C4-BC4C-29FC0489B1E5}" type="slidenum">
              <a:rPr lang="en-US"/>
              <a:pPr fontAlgn="base">
                <a:spcBef>
                  <a:spcPct val="0"/>
                </a:spcBef>
                <a:spcAft>
                  <a:spcPct val="0"/>
                </a:spcAft>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Bef>
                <a:spcPct val="0"/>
              </a:spcBef>
            </a:pPr>
            <a:r>
              <a:rPr lang="fr-CA" b="1" dirty="0" smtClean="0"/>
              <a:t>Narration complète : </a:t>
            </a:r>
            <a:r>
              <a:rPr lang="fr-CA" dirty="0" smtClean="0">
                <a:latin typeface="Times New Roman" pitchFamily="18" charset="0"/>
                <a:ea typeface="Calibri" pitchFamily="34" charset="0"/>
                <a:cs typeface="Times New Roman" pitchFamily="18" charset="0"/>
              </a:rPr>
              <a:t>« Tout commence par une bonne nuit de sommeil.</a:t>
            </a:r>
            <a:endParaRPr lang="en-US" sz="1100" dirty="0" smtClean="0">
              <a:ea typeface="Calibri" pitchFamily="34" charset="0"/>
              <a:cs typeface="Times New Roman" pitchFamily="18" charset="0"/>
            </a:endParaRPr>
          </a:p>
          <a:p>
            <a:pPr>
              <a:lnSpc>
                <a:spcPct val="115000"/>
              </a:lnSpc>
              <a:spcBef>
                <a:spcPct val="0"/>
              </a:spcBef>
            </a:pPr>
            <a:r>
              <a:rPr lang="fr-CA" dirty="0" smtClean="0">
                <a:latin typeface="Times New Roman" pitchFamily="18" charset="0"/>
                <a:ea typeface="Calibri" pitchFamily="34" charset="0"/>
                <a:cs typeface="Times New Roman" pitchFamily="18" charset="0"/>
              </a:rPr>
              <a:t>Un sommeil réparateur est crucial pour la vigilance... et la vigilance rend possible une bonne performance.</a:t>
            </a:r>
            <a:endParaRPr lang="en-US" sz="1100" dirty="0" smtClean="0">
              <a:ea typeface="Calibri" pitchFamily="34" charset="0"/>
              <a:cs typeface="Times New Roman" pitchFamily="18" charset="0"/>
            </a:endParaRPr>
          </a:p>
          <a:p>
            <a:pPr>
              <a:lnSpc>
                <a:spcPct val="115000"/>
              </a:lnSpc>
              <a:spcBef>
                <a:spcPct val="0"/>
              </a:spcBef>
            </a:pPr>
            <a:r>
              <a:rPr lang="fr-CA" dirty="0" smtClean="0">
                <a:latin typeface="Times New Roman" pitchFamily="18" charset="0"/>
                <a:ea typeface="Calibri" pitchFamily="34" charset="0"/>
                <a:cs typeface="Times New Roman" pitchFamily="18" charset="0"/>
              </a:rPr>
              <a:t>Un sommeil réparateur est aussi crucial pour le bien-être… et le bien-être joue un rôle majeur dans votre bonheur. C’est pourquoi le sommeil est l’une des choses les plus importantes de votre vie. » </a:t>
            </a:r>
            <a:endParaRPr lang="en-US" sz="1100" dirty="0" smtClean="0">
              <a:ea typeface="Calibri" pitchFamily="34" charset="0"/>
              <a:cs typeface="Times New Roman" pitchFamily="18" charset="0"/>
            </a:endParaRPr>
          </a:p>
          <a:p>
            <a:pPr>
              <a:lnSpc>
                <a:spcPct val="115000"/>
              </a:lnSpc>
              <a:spcBef>
                <a:spcPct val="0"/>
              </a:spcBef>
            </a:pPr>
            <a:r>
              <a:rPr lang="fr-CA" b="1" dirty="0" smtClean="0">
                <a:latin typeface="Times New Roman" pitchFamily="18" charset="0"/>
                <a:ea typeface="Calibri" pitchFamily="34" charset="0"/>
                <a:cs typeface="Times New Roman" pitchFamily="18" charset="0"/>
              </a:rPr>
              <a:t>_______________________</a:t>
            </a:r>
            <a:endParaRPr lang="en-US" sz="1100" dirty="0" smtClean="0">
              <a:ea typeface="Calibri" pitchFamily="34" charset="0"/>
              <a:cs typeface="Times New Roman" pitchFamily="18" charset="0"/>
            </a:endParaRPr>
          </a:p>
          <a:p>
            <a:pPr>
              <a:lnSpc>
                <a:spcPct val="115000"/>
              </a:lnSpc>
              <a:spcBef>
                <a:spcPct val="0"/>
              </a:spcBef>
            </a:pPr>
            <a:r>
              <a:rPr lang="fr-CA" b="1" dirty="0" smtClean="0">
                <a:latin typeface="Times New Roman" pitchFamily="18" charset="0"/>
                <a:ea typeface="Calibri" pitchFamily="34" charset="0"/>
                <a:cs typeface="Times New Roman" pitchFamily="18" charset="0"/>
              </a:rPr>
              <a:t>Note supplémentaire au formateur :  </a:t>
            </a:r>
            <a:endParaRPr lang="en-US" sz="1100" dirty="0" smtClean="0">
              <a:ea typeface="Calibri" pitchFamily="34" charset="0"/>
              <a:cs typeface="Times New Roman" pitchFamily="18" charset="0"/>
            </a:endParaRPr>
          </a:p>
          <a:p>
            <a:pPr>
              <a:lnSpc>
                <a:spcPct val="115000"/>
              </a:lnSpc>
              <a:spcBef>
                <a:spcPct val="0"/>
              </a:spcBef>
            </a:pPr>
            <a:r>
              <a:rPr lang="fr-CA" dirty="0" smtClean="0">
                <a:latin typeface="Times New Roman" pitchFamily="18" charset="0"/>
                <a:ea typeface="Calibri" pitchFamily="34" charset="0"/>
                <a:cs typeface="Times New Roman" pitchFamily="18" charset="0"/>
              </a:rPr>
              <a:t>La recherche démontre les liens étroits entre sommeil réparateur et vigilance, performance et bien-être. Le rapport avec le bien-être est plus subjectif. Cependant, pour la majorité des gens, le bien-être ou le bonheur découle en partie d’une bonne santé et d’un travail bien fait.</a:t>
            </a:r>
            <a:endParaRPr lang="en-US" sz="1100" dirty="0" smtClean="0">
              <a:ea typeface="Calibri" pitchFamily="34" charset="0"/>
              <a:cs typeface="Times New Roman" pitchFamily="18" charset="0"/>
            </a:endParaRPr>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D77C1E-57C9-4D48-95DF-3349C1039984}" type="slidenum">
              <a:rPr lang="en-US"/>
              <a:pPr fontAlgn="base">
                <a:spcBef>
                  <a:spcPct val="0"/>
                </a:spcBef>
                <a:spcAft>
                  <a:spcPct val="0"/>
                </a:spcAft>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p:cNvSpPr>
          <p:nvPr>
            <p:ph type="sldImg"/>
          </p:nvPr>
        </p:nvSpPr>
        <p:spPr bwMode="auto">
          <a:noFill/>
          <a:ln>
            <a:solidFill>
              <a:srgbClr val="000000"/>
            </a:solidFill>
            <a:miter lim="800000"/>
            <a:headEnd/>
            <a:tailEnd/>
          </a:ln>
        </p:spPr>
      </p:sp>
      <p:sp>
        <p:nvSpPr>
          <p:cNvPr id="277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Ce tableau résume les principales règles sur les HDS pour les conducteurs de véhicules lourds. Ces règles vous sont probablement déjà familières. Nous ne les traiterons pas de façon détaillée, ce n’est pas prévu dans le programme de la formation. Vous devez cependant comprendre quelques fonctions clés relatives à la gestion de la fatigue. Une règle prévoit qu’un repos de 10 heures par jour (hors travail) vous offre la </a:t>
            </a:r>
            <a:r>
              <a:rPr lang="fr-CA" i="1" dirty="0" smtClean="0"/>
              <a:t>possibilité</a:t>
            </a:r>
            <a:r>
              <a:rPr lang="fr-CA" dirty="0" smtClean="0"/>
              <a:t> d’obtenir de 7 à 8 heures de sommeil. La combinaison de 10 heures (ou plus) de</a:t>
            </a:r>
            <a:r>
              <a:rPr lang="fr-CA" i="1" dirty="0" smtClean="0"/>
              <a:t> repos </a:t>
            </a:r>
            <a:r>
              <a:rPr lang="fr-CA" dirty="0" smtClean="0"/>
              <a:t>et de 14 heures (ou moins) de</a:t>
            </a:r>
            <a:r>
              <a:rPr lang="fr-CA" i="1" dirty="0" smtClean="0"/>
              <a:t> travail</a:t>
            </a:r>
            <a:r>
              <a:rPr lang="fr-CA" b="1" dirty="0" smtClean="0"/>
              <a:t> </a:t>
            </a:r>
            <a:r>
              <a:rPr lang="fr-CA" dirty="0" smtClean="0"/>
              <a:t>permet de créer un cycle repos-travail régulier de 24 heures, ce qui est idéal. </a:t>
            </a:r>
            <a:endParaRPr lang="en-US" dirty="0" smtClean="0"/>
          </a:p>
          <a:p>
            <a:pPr>
              <a:spcBef>
                <a:spcPct val="0"/>
              </a:spcBef>
            </a:pPr>
            <a:r>
              <a:rPr lang="fr-CA" dirty="0" smtClean="0"/>
              <a:t> </a:t>
            </a:r>
            <a:endParaRPr lang="en-US" dirty="0" smtClean="0"/>
          </a:p>
          <a:p>
            <a:pPr>
              <a:spcBef>
                <a:spcPct val="0"/>
              </a:spcBef>
            </a:pPr>
            <a:r>
              <a:rPr lang="fr-CA" dirty="0" smtClean="0"/>
              <a:t>À noter qu’au moment d’un changement de cycle, une règle de reprise du travail après 34 heures de repos garantit au conducteur qu’il aura au moins deux périodes principales de sommeil pendant sa période de repos. Dans la mesure du possible, un repos en fin de semaine devrait inclure au moins deux nuits complètes de sommeil. »</a:t>
            </a:r>
            <a:endParaRPr lang="en-US" dirty="0" smtClean="0"/>
          </a:p>
          <a:p>
            <a:pPr>
              <a:spcBef>
                <a:spcPct val="0"/>
              </a:spcBef>
            </a:pPr>
            <a:r>
              <a:rPr lang="fr-CA" dirty="0" smtClean="0"/>
              <a:t>_________________</a:t>
            </a:r>
            <a:endParaRPr lang="en-US" dirty="0" smtClean="0"/>
          </a:p>
          <a:p>
            <a:pPr>
              <a:spcBef>
                <a:spcPct val="0"/>
              </a:spcBef>
            </a:pPr>
            <a:r>
              <a:rPr lang="fr-CA" b="1" dirty="0" smtClean="0"/>
              <a:t>Note supplémentaire au formateur : </a:t>
            </a:r>
            <a:r>
              <a:rPr lang="fr-CA" dirty="0" smtClean="0"/>
              <a:t>Si votre groupe discute en particulier de la réglementation sur les heures de service (HDS), essayez d’orienter la discussion vers les principes de gestion de la fatigue plutôt que vers les questions de respect de la réglementation.</a:t>
            </a:r>
            <a:endParaRPr lang="en-US" dirty="0" smtClean="0"/>
          </a:p>
          <a:p>
            <a:pPr>
              <a:spcBef>
                <a:spcPct val="0"/>
              </a:spcBef>
            </a:pPr>
            <a:r>
              <a:rPr lang="fr-CA" dirty="0" smtClean="0"/>
              <a:t> </a:t>
            </a:r>
            <a:endParaRPr lang="en-US" dirty="0" smtClean="0"/>
          </a:p>
          <a:p>
            <a:pPr>
              <a:spcBef>
                <a:spcPct val="0"/>
              </a:spcBef>
            </a:pPr>
            <a:endParaRPr lang="en-US" dirty="0" smtClean="0"/>
          </a:p>
        </p:txBody>
      </p:sp>
      <p:sp>
        <p:nvSpPr>
          <p:cNvPr id="277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22365F-7467-4764-8A00-07A632E97BAD}" type="slidenum">
              <a:rPr lang="en-US"/>
              <a:pPr fontAlgn="base">
                <a:spcBef>
                  <a:spcPct val="0"/>
                </a:spcBef>
                <a:spcAft>
                  <a:spcPct val="0"/>
                </a:spcAft>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p:spPr>
      </p:sp>
      <p:sp>
        <p:nvSpPr>
          <p:cNvPr id="279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Voici la réglementation américaine sur les HDS pour les conducteurs d’</a:t>
            </a:r>
            <a:r>
              <a:rPr lang="fr-CA" i="1" dirty="0" smtClean="0"/>
              <a:t>autobus</a:t>
            </a:r>
            <a:r>
              <a:rPr lang="fr-CA" dirty="0" smtClean="0"/>
              <a:t>. Nous ne traiterons pas ici des détails. La réglementation américaine sur les HDS pour les autobus donne plus de latitude aux conducteurs, mais ils doivent savoir qu’une période de seulement huit heures de repos sur plusieurs jours consécutifs occasionnera probablement l’accumulation d’une dette de sommeil. »</a:t>
            </a:r>
            <a:br>
              <a:rPr lang="fr-CA" dirty="0" smtClean="0"/>
            </a:br>
            <a:endParaRPr lang="en-US" dirty="0" smtClean="0"/>
          </a:p>
          <a:p>
            <a:pPr>
              <a:spcBef>
                <a:spcPct val="0"/>
              </a:spcBef>
            </a:pPr>
            <a:endParaRPr lang="en-US" dirty="0" smtClean="0">
              <a:solidFill>
                <a:srgbClr val="002060"/>
              </a:solidFill>
            </a:endParaRPr>
          </a:p>
        </p:txBody>
      </p:sp>
      <p:sp>
        <p:nvSpPr>
          <p:cNvPr id="279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03BC9E-18E5-4628-8F07-C851C82A08B5}" type="slidenum">
              <a:rPr lang="en-US"/>
              <a:pPr fontAlgn="base">
                <a:spcBef>
                  <a:spcPct val="0"/>
                </a:spcBef>
                <a:spcAft>
                  <a:spcPct val="0"/>
                </a:spcAft>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p:cNvSpPr>
          <p:nvPr>
            <p:ph type="sldImg"/>
          </p:nvPr>
        </p:nvSpPr>
        <p:spPr bwMode="auto">
          <a:noFill/>
          <a:ln>
            <a:solidFill>
              <a:srgbClr val="000000"/>
            </a:solidFill>
            <a:miter lim="800000"/>
            <a:headEnd/>
            <a:tailEnd/>
          </a:ln>
        </p:spPr>
      </p:sp>
      <p:sp>
        <p:nvSpPr>
          <p:cNvPr id="281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Au Canada, les règles sont les mêmes pour les conducteurs de véhicules lourds et d’autobus. En effet, une période de 10 heures de repos par jour est obligatoire, dont 8 heures doivent être consécutives avant le retour au travail. Les heures de conduite par jour et la période de conduite permise lors d’un quart de travail sont plus importantes qu’aux États-Unis. Le maximum d’heures par semaine et la reprise du travail peuvent s’appuyer sur un cycle de 7 ou de 14 jours. Les règles concernant l’utilisation de la couchette sont différentes pour un conducteur seul et une équipe de conducteurs.</a:t>
            </a:r>
            <a:endParaRPr lang="en-US" dirty="0" smtClean="0"/>
          </a:p>
          <a:p>
            <a:pPr>
              <a:spcBef>
                <a:spcPct val="0"/>
              </a:spcBef>
            </a:pPr>
            <a:r>
              <a:rPr lang="fr-CA" dirty="0" smtClean="0"/>
              <a:t>À noter qu’au moment d’un changement de cycle, une règle de reprise du travail après 36 heures de repos garantit au conducteur qu’il aura au moins deux périodes principales de sommeil pendant sa période de repos. Dans la mesure du possible, un congé de fin de semaine devrait inclure au moins deux nuits complètes de sommeil. »</a:t>
            </a:r>
            <a:endParaRPr lang="en-US" dirty="0" smtClean="0"/>
          </a:p>
          <a:p>
            <a:pPr>
              <a:spcBef>
                <a:spcPct val="0"/>
              </a:spcBef>
            </a:pPr>
            <a:r>
              <a:rPr lang="fr-CA" dirty="0" smtClean="0"/>
              <a:t> </a:t>
            </a:r>
            <a:endParaRPr lang="en-US" dirty="0" smtClean="0"/>
          </a:p>
        </p:txBody>
      </p:sp>
      <p:sp>
        <p:nvSpPr>
          <p:cNvPr id="281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90D3A3-EAD2-4166-AD32-B6A5CC319275}" type="slidenum">
              <a:rPr lang="en-US"/>
              <a:pPr fontAlgn="base">
                <a:spcBef>
                  <a:spcPct val="0"/>
                </a:spcBef>
                <a:spcAft>
                  <a:spcPct val="0"/>
                </a:spcAft>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pPr>
              <a:defRPr/>
            </a:pPr>
            <a:fld id="{17F0DA44-FDBB-43FC-BF2E-22F0BA69F254}" type="slidenum">
              <a:rPr lang="en-US" smtClean="0"/>
              <a:pPr>
                <a:defRPr/>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pPr>
              <a:defRPr/>
            </a:pPr>
            <a:fld id="{17F0DA44-FDBB-43FC-BF2E-22F0BA69F254}" type="slidenum">
              <a:rPr lang="en-US" smtClean="0"/>
              <a:pPr>
                <a:defRPr/>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pPr>
              <a:defRPr/>
            </a:pPr>
            <a:fld id="{17F0DA44-FDBB-43FC-BF2E-22F0BA69F254}" type="slidenum">
              <a:rPr lang="en-US" smtClean="0"/>
              <a:pPr>
                <a:defRPr/>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p:cNvSpPr>
            <a:spLocks noGrp="1" noRot="1" noChangeAspect="1"/>
          </p:cNvSpPr>
          <p:nvPr>
            <p:ph type="sldImg"/>
          </p:nvPr>
        </p:nvSpPr>
        <p:spPr bwMode="auto">
          <a:noFill/>
          <a:ln>
            <a:solidFill>
              <a:srgbClr val="000000"/>
            </a:solidFill>
            <a:miter lim="800000"/>
            <a:headEnd/>
            <a:tailEnd/>
          </a:ln>
        </p:spPr>
      </p:sp>
      <p:sp>
        <p:nvSpPr>
          <p:cNvPr id="286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Comme mesure de prévention des accidents, la réglementation sur les heures de service (ou HDS) a des avantages mais aussi des limites. Nous voyons ici quelques avantages. La réglementation est relativement simple. Elle est applicable à l’ensemble des conducteurs, bien qu’elle ne le soit pas à toutes les situations. Elle donne aux conducteurs la </a:t>
            </a:r>
            <a:r>
              <a:rPr lang="fr-CA" i="1" dirty="0" smtClean="0"/>
              <a:t>possibilité </a:t>
            </a:r>
            <a:r>
              <a:rPr lang="fr-CA" dirty="0" smtClean="0"/>
              <a:t>d’avoir un sommeil et un repos suffisants. Cette réglementation, qui est la même pour tous les conducteurs et transporteurs, favorise la protection des travailleurs. Enfin, il </a:t>
            </a:r>
            <a:r>
              <a:rPr lang="fr-CA" i="1" dirty="0" smtClean="0"/>
              <a:t>y a</a:t>
            </a:r>
            <a:r>
              <a:rPr lang="fr-CA" dirty="0" smtClean="0"/>
              <a:t> une corrélation entre cette réglementation et la sécurité : des études ont montré que le taux d’accidents est inférieur chez les transporteurs et les conducteurs qui observent les HDS. »</a:t>
            </a:r>
            <a:endParaRPr lang="en-US" dirty="0" smtClean="0"/>
          </a:p>
          <a:p>
            <a:pPr>
              <a:spcBef>
                <a:spcPct val="0"/>
              </a:spcBef>
            </a:pPr>
            <a:endParaRPr lang="en-US" dirty="0" smtClean="0">
              <a:solidFill>
                <a:srgbClr val="002060"/>
              </a:solidFill>
            </a:endParaRPr>
          </a:p>
        </p:txBody>
      </p:sp>
      <p:sp>
        <p:nvSpPr>
          <p:cNvPr id="286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7543A9-B915-41B1-ADA1-C4793A723BC8}" type="slidenum">
              <a:rPr lang="en-US"/>
              <a:pPr fontAlgn="base">
                <a:spcBef>
                  <a:spcPct val="0"/>
                </a:spcBef>
                <a:spcAft>
                  <a:spcPct val="0"/>
                </a:spcAft>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bwMode="auto">
          <a:noFill/>
          <a:ln>
            <a:solidFill>
              <a:srgbClr val="000000"/>
            </a:solidFill>
            <a:miter lim="800000"/>
            <a:headEnd/>
            <a:tailEnd/>
          </a:ln>
        </p:spPr>
      </p:sp>
      <p:sp>
        <p:nvSpPr>
          <p:cNvPr id="288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La conformité aux heures de service n’est pas seulement une exigence légale, elle est importante pour votre vigilance et votre performance comme conducteur. Mais cette formation vous a appris que plusieurs autres facteurs contribuent à votre vigilance. Les trois principaux sont la quantité de sommeil, le respect de votre rythme circadien et la durée de votre période d’éveil, qui ne devrait jamais dépasser 16 à 17 heures. D’</a:t>
            </a:r>
            <a:r>
              <a:rPr lang="fr-CA" i="1" dirty="0" smtClean="0"/>
              <a:t>autres facteurs</a:t>
            </a:r>
            <a:r>
              <a:rPr lang="fr-CA" dirty="0" smtClean="0"/>
              <a:t> sont aussi importants : votre sensibilité individuelle à la fatigue, les facteurs liés à la tâche, les facteurs environnementaux et votre prise de conscience de la fatigue. La conformité à la réglementation sur les heures de service est le fondement de la gestion de la fatigue, mais une bonne gestion de la fatigue implique que vous vous efforciez de maximiser l’effet de </a:t>
            </a:r>
            <a:r>
              <a:rPr lang="fr-CA" i="1" dirty="0" smtClean="0"/>
              <a:t>tous</a:t>
            </a:r>
            <a:r>
              <a:rPr lang="fr-CA" dirty="0" smtClean="0"/>
              <a:t> ces facteurs. »</a:t>
            </a:r>
            <a:endParaRPr lang="en-US" dirty="0" smtClean="0"/>
          </a:p>
        </p:txBody>
      </p:sp>
      <p:sp>
        <p:nvSpPr>
          <p:cNvPr id="288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121372-2EB0-4FA4-B767-37CE3799757E}" type="slidenum">
              <a:rPr lang="en-US"/>
              <a:pPr fontAlgn="base">
                <a:spcBef>
                  <a:spcPct val="0"/>
                </a:spcBef>
                <a:spcAft>
                  <a:spcPct val="0"/>
                </a:spcAft>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p:cNvSpPr>
            <a:spLocks noGrp="1" noRot="1" noChangeAspect="1"/>
          </p:cNvSpPr>
          <p:nvPr>
            <p:ph type="sldImg"/>
          </p:nvPr>
        </p:nvSpPr>
        <p:spPr bwMode="auto">
          <a:noFill/>
          <a:ln>
            <a:solidFill>
              <a:srgbClr val="000000"/>
            </a:solidFill>
            <a:miter lim="800000"/>
            <a:headEnd/>
            <a:tailEnd/>
          </a:ln>
        </p:spPr>
      </p:sp>
      <p:sp>
        <p:nvSpPr>
          <p:cNvPr id="290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La réglementation est essentielle, mais </a:t>
            </a:r>
            <a:r>
              <a:rPr lang="fr-CA" i="1" dirty="0" smtClean="0"/>
              <a:t>insuffisante</a:t>
            </a:r>
            <a:r>
              <a:rPr lang="fr-CA" dirty="0" smtClean="0"/>
              <a:t> pour garantir la vigilance du conducteur. Comme conducteur de véhicules lourds, vous avez deux responsabilités </a:t>
            </a:r>
            <a:r>
              <a:rPr lang="fr-CA" i="1" dirty="0" smtClean="0"/>
              <a:t>générales</a:t>
            </a:r>
            <a:r>
              <a:rPr lang="fr-CA" dirty="0" smtClean="0"/>
              <a:t> en matière de sécurité. D’abord, vous devez vous conformer aux lois et aux règlements. Ensuite, vous devez faire preuve de jugement et ne pas vous limiter au respect de la réglementation. De plus, vous devez assumer deux responsabilités en matière de sommeil et de vigilance. D’abord, vous devez vous conformer à la réglementation sur</a:t>
            </a:r>
            <a:r>
              <a:rPr lang="fr-CA" baseline="0" dirty="0" smtClean="0"/>
              <a:t> les </a:t>
            </a:r>
            <a:r>
              <a:rPr lang="fr-CA" dirty="0" smtClean="0"/>
              <a:t>HDS. Ensuite, vous devez gérer votre fatigue ainsi que votre vigilance, et ne pas vous limiter à la simple observation des règles sur les HDS. Cela exige des connaissances, de l’autodiscipline et du bon sens. Vous n’êtes pas tenu de conduire le maximum d’heures ni de prendre le minimum d’heures de repos. Si vous êtes fatigué, prenez plus de repos. »</a:t>
            </a:r>
            <a:endParaRPr lang="en-US" dirty="0" smtClean="0"/>
          </a:p>
          <a:p>
            <a:pPr>
              <a:spcBef>
                <a:spcPct val="0"/>
              </a:spcBef>
            </a:pPr>
            <a:r>
              <a:rPr lang="fr-CA" dirty="0" smtClean="0"/>
              <a:t>_________________</a:t>
            </a:r>
            <a:endParaRPr lang="en-US" dirty="0" smtClean="0"/>
          </a:p>
          <a:p>
            <a:pPr>
              <a:spcBef>
                <a:spcPct val="0"/>
              </a:spcBef>
            </a:pPr>
            <a:r>
              <a:rPr lang="fr-CA" b="1" dirty="0" smtClean="0"/>
              <a:t>Note au formateur : </a:t>
            </a:r>
            <a:r>
              <a:rPr lang="fr-CA" dirty="0" smtClean="0"/>
              <a:t>Contrôle des connaissances : </a:t>
            </a:r>
            <a:endParaRPr lang="en-US" dirty="0" smtClean="0"/>
          </a:p>
          <a:p>
            <a:pPr>
              <a:spcBef>
                <a:spcPct val="0"/>
              </a:spcBef>
            </a:pPr>
            <a:r>
              <a:rPr lang="fr-CA" dirty="0" smtClean="0"/>
              <a:t>Q : Lequel de ces horaires est le meilleur pour la santé et la sécurité? Un horaire régulier, un horaire prévoyant un décalage vers l’avant, ou un horaire prévoyant un décalage vers l’arrière? </a:t>
            </a:r>
            <a:endParaRPr lang="en-US" dirty="0" smtClean="0"/>
          </a:p>
          <a:p>
            <a:pPr>
              <a:spcBef>
                <a:spcPct val="0"/>
              </a:spcBef>
            </a:pPr>
            <a:r>
              <a:rPr lang="fr-CA" dirty="0" smtClean="0"/>
              <a:t>R : Un horaire régulier. </a:t>
            </a:r>
            <a:endParaRPr lang="en-US" dirty="0" smtClean="0"/>
          </a:p>
          <a:p>
            <a:pPr>
              <a:spcBef>
                <a:spcPct val="0"/>
              </a:spcBef>
            </a:pPr>
            <a:r>
              <a:rPr lang="fr-CA" dirty="0" smtClean="0"/>
              <a:t>Q : Lequel de ces horaires est le </a:t>
            </a:r>
            <a:r>
              <a:rPr lang="fr-CA" i="1" dirty="0" smtClean="0"/>
              <a:t>moins bon </a:t>
            </a:r>
            <a:r>
              <a:rPr lang="fr-CA" dirty="0" smtClean="0"/>
              <a:t>pour la santé et la sécurité? </a:t>
            </a:r>
            <a:endParaRPr lang="en-US" dirty="0" smtClean="0"/>
          </a:p>
          <a:p>
            <a:pPr>
              <a:spcBef>
                <a:spcPct val="0"/>
              </a:spcBef>
            </a:pPr>
            <a:r>
              <a:rPr lang="fr-CA" dirty="0" smtClean="0"/>
              <a:t>R : Un horaire prévoyant un décalage vers l’arrière. </a:t>
            </a:r>
            <a:endParaRPr lang="en-US" dirty="0" smtClean="0"/>
          </a:p>
        </p:txBody>
      </p:sp>
      <p:sp>
        <p:nvSpPr>
          <p:cNvPr id="290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0D1CA8-F29D-46B2-9370-8D766A6A026C}" type="slidenum">
              <a:rPr lang="en-US"/>
              <a:pPr fontAlgn="base">
                <a:spcBef>
                  <a:spcPct val="0"/>
                </a:spcBef>
                <a:spcAft>
                  <a:spcPct val="0"/>
                </a:spcAft>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p:cNvSpPr>
            <a:spLocks noGrp="1" noRot="1" noChangeAspect="1"/>
          </p:cNvSpPr>
          <p:nvPr>
            <p:ph type="sldImg"/>
          </p:nvPr>
        </p:nvSpPr>
        <p:spPr bwMode="auto">
          <a:noFill/>
          <a:ln>
            <a:solidFill>
              <a:srgbClr val="000000"/>
            </a:solidFill>
            <a:miter lim="800000"/>
            <a:headEnd/>
            <a:tailEnd/>
          </a:ln>
        </p:spPr>
      </p:sp>
      <p:sp>
        <p:nvSpPr>
          <p:cNvPr id="292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a:t>
            </a:r>
            <a:r>
              <a:rPr lang="fr-CA" dirty="0" smtClean="0"/>
              <a:t> « Au point de vue de la gestion de la fatigue, la</a:t>
            </a:r>
            <a:r>
              <a:rPr lang="fr-CA" i="1" dirty="0" smtClean="0"/>
              <a:t> conduite en équipe </a:t>
            </a:r>
            <a:r>
              <a:rPr lang="fr-CA" dirty="0" smtClean="0"/>
              <a:t>a quelques aspects particuliers. Nous discuterons de ses avantages et de ses inconvénients, des principales règles américaines et canadiennes pour l’utilisation de la couchette, de l’utilisation conforme et sécuritaire de la couchette par l’équipe et des façons d’améliorer la conduite en équipe. »</a:t>
            </a:r>
            <a:endParaRPr lang="en-US" dirty="0" smtClean="0"/>
          </a:p>
          <a:p>
            <a:pPr>
              <a:spcBef>
                <a:spcPct val="0"/>
              </a:spcBef>
            </a:pPr>
            <a:r>
              <a:rPr lang="fr-CA" dirty="0" smtClean="0"/>
              <a:t>_________________</a:t>
            </a:r>
            <a:endParaRPr lang="en-US" dirty="0" smtClean="0"/>
          </a:p>
          <a:p>
            <a:pPr>
              <a:spcBef>
                <a:spcPct val="0"/>
              </a:spcBef>
            </a:pPr>
            <a:r>
              <a:rPr lang="fr-CA" b="1" dirty="0" smtClean="0"/>
              <a:t>Note supplémentaire au formateur : </a:t>
            </a:r>
            <a:endParaRPr lang="en-US" dirty="0" smtClean="0"/>
          </a:p>
          <a:p>
            <a:pPr>
              <a:spcBef>
                <a:spcPct val="0"/>
              </a:spcBef>
            </a:pPr>
            <a:r>
              <a:rPr lang="fr-CA" dirty="0" smtClean="0"/>
              <a:t>Objectifs d’apprentissage de cette section :</a:t>
            </a:r>
            <a:endParaRPr lang="en-US" dirty="0" smtClean="0"/>
          </a:p>
          <a:p>
            <a:pPr>
              <a:spcBef>
                <a:spcPct val="0"/>
              </a:spcBef>
            </a:pPr>
            <a:r>
              <a:rPr lang="fr-CA" dirty="0" smtClean="0"/>
              <a:t>(S) Connaître les principaux avantages de la conduite en équipe.</a:t>
            </a:r>
            <a:endParaRPr lang="en-US" dirty="0" smtClean="0"/>
          </a:p>
          <a:p>
            <a:pPr>
              <a:spcBef>
                <a:spcPct val="0"/>
              </a:spcBef>
            </a:pPr>
            <a:r>
              <a:rPr lang="fr-CA" dirty="0" smtClean="0"/>
              <a:t>(S) Connaître les horaires conformes et sécuritaires pour l’utilisation de la couchette.</a:t>
            </a:r>
            <a:endParaRPr lang="en-US" dirty="0" smtClean="0"/>
          </a:p>
          <a:p>
            <a:pPr>
              <a:spcBef>
                <a:spcPct val="0"/>
              </a:spcBef>
            </a:pPr>
            <a:r>
              <a:rPr lang="fr-CA" dirty="0" smtClean="0"/>
              <a:t>(S) Connaître diverses façons d’améliorer la conduite en équipe.</a:t>
            </a:r>
            <a:endParaRPr lang="en-US" dirty="0" smtClean="0"/>
          </a:p>
        </p:txBody>
      </p:sp>
      <p:sp>
        <p:nvSpPr>
          <p:cNvPr id="292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8BDBE7-CCC0-4729-826A-4B1DF4482F19}" type="slidenum">
              <a:rPr lang="en-US"/>
              <a:pPr fontAlgn="base">
                <a:spcBef>
                  <a:spcPct val="0"/>
                </a:spcBef>
                <a:spcAft>
                  <a:spcPct val="0"/>
                </a:spcAft>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Bef>
                <a:spcPct val="0"/>
              </a:spcBef>
            </a:pPr>
            <a:r>
              <a:rPr lang="fr-CA" b="1" dirty="0" smtClean="0"/>
              <a:t>Narration complète : </a:t>
            </a:r>
            <a:r>
              <a:rPr lang="fr-CA" dirty="0" smtClean="0">
                <a:latin typeface="Times New Roman" pitchFamily="18" charset="0"/>
                <a:ea typeface="Calibri" pitchFamily="34" charset="0"/>
                <a:cs typeface="Times New Roman" pitchFamily="18" charset="0"/>
              </a:rPr>
              <a:t>« Obtenir une bonne nuit de sommeil n’est pas facile. C’est un défi et une responsabilité que vous devez assumer. La conduite d’un véhicule lourd est un travail exigeant souvent réalisé dans des conditions difficiles. Chaque conducteur est personnellement responsable de la gestion judicieuse de son sommeil, de sa santé et de son style de vie. Nous appelons cela l’</a:t>
            </a:r>
            <a:r>
              <a:rPr lang="fr-CA" i="1" dirty="0" smtClean="0">
                <a:latin typeface="Times New Roman" pitchFamily="18" charset="0"/>
                <a:ea typeface="Calibri" pitchFamily="34" charset="0"/>
                <a:cs typeface="Times New Roman" pitchFamily="18" charset="0"/>
              </a:rPr>
              <a:t>hygiène du sommeil</a:t>
            </a:r>
            <a:r>
              <a:rPr lang="fr-CA" dirty="0" smtClean="0">
                <a:latin typeface="Times New Roman" pitchFamily="18" charset="0"/>
                <a:ea typeface="Calibri" pitchFamily="34" charset="0"/>
                <a:cs typeface="Times New Roman" pitchFamily="18" charset="0"/>
              </a:rPr>
              <a:t>,</a:t>
            </a:r>
            <a:r>
              <a:rPr lang="fr-CA" i="1" dirty="0" smtClean="0">
                <a:latin typeface="Times New Roman" pitchFamily="18" charset="0"/>
                <a:ea typeface="Calibri" pitchFamily="34" charset="0"/>
                <a:cs typeface="Times New Roman" pitchFamily="18" charset="0"/>
              </a:rPr>
              <a:t> </a:t>
            </a:r>
            <a:r>
              <a:rPr lang="fr-CA" dirty="0" smtClean="0">
                <a:latin typeface="Times New Roman" pitchFamily="18" charset="0"/>
                <a:ea typeface="Calibri" pitchFamily="34" charset="0"/>
                <a:cs typeface="Times New Roman" pitchFamily="18" charset="0"/>
              </a:rPr>
              <a:t>et elle dépend entièrement </a:t>
            </a:r>
            <a:r>
              <a:rPr lang="fr-CA" i="1" dirty="0" smtClean="0">
                <a:latin typeface="Times New Roman" pitchFamily="18" charset="0"/>
                <a:ea typeface="Calibri" pitchFamily="34" charset="0"/>
                <a:cs typeface="Times New Roman" pitchFamily="18" charset="0"/>
              </a:rPr>
              <a:t>de vous</a:t>
            </a:r>
            <a:r>
              <a:rPr lang="fr-CA" dirty="0" smtClean="0">
                <a:latin typeface="Times New Roman" pitchFamily="18" charset="0"/>
                <a:ea typeface="Calibri" pitchFamily="34" charset="0"/>
                <a:cs typeface="Times New Roman" pitchFamily="18" charset="0"/>
              </a:rPr>
              <a:t>. La gestion de votre sommeil est l’une de vos responsabilités, tout comme l’entretien de votre véhicule, la vitesse à laquelle vous conduisez et l’espace que vous conservez autour de votre véhicule pendant la conduite. [Pause de 5 secondes] </a:t>
            </a:r>
            <a:endParaRPr lang="en-US" sz="1100" dirty="0" smtClean="0">
              <a:ea typeface="Calibri" pitchFamily="34" charset="0"/>
              <a:cs typeface="Times New Roman" pitchFamily="18" charset="0"/>
            </a:endParaRPr>
          </a:p>
          <a:p>
            <a:pPr>
              <a:lnSpc>
                <a:spcPct val="115000"/>
              </a:lnSpc>
              <a:spcBef>
                <a:spcPct val="0"/>
              </a:spcBef>
            </a:pPr>
            <a:endParaRPr lang="en-US" sz="1100" dirty="0" smtClean="0">
              <a:ea typeface="Calibri" pitchFamily="34" charset="0"/>
              <a:cs typeface="Times New Roman" pitchFamily="18" charset="0"/>
            </a:endParaRPr>
          </a:p>
          <a:p>
            <a:pPr>
              <a:lnSpc>
                <a:spcPct val="115000"/>
              </a:lnSpc>
              <a:spcBef>
                <a:spcPct val="0"/>
              </a:spcBef>
            </a:pPr>
            <a:r>
              <a:rPr lang="fr-CA" dirty="0" smtClean="0">
                <a:latin typeface="Times New Roman" pitchFamily="18" charset="0"/>
                <a:ea typeface="Calibri" pitchFamily="34" charset="0"/>
                <a:cs typeface="Times New Roman" pitchFamily="18" charset="0"/>
              </a:rPr>
              <a:t>Cela conclut l’introduction, nous passons maintenant à la première leçon. »</a:t>
            </a:r>
            <a:endParaRPr lang="en-US" sz="1100" dirty="0" smtClean="0">
              <a:ea typeface="Calibri" pitchFamily="34" charset="0"/>
              <a:cs typeface="Times New Roman" pitchFamily="18" charset="0"/>
            </a:endParaRPr>
          </a:p>
          <a:p>
            <a:pPr>
              <a:lnSpc>
                <a:spcPct val="115000"/>
              </a:lnSpc>
              <a:spcBef>
                <a:spcPct val="0"/>
              </a:spcBef>
              <a:spcAft>
                <a:spcPts val="1000"/>
              </a:spcAft>
            </a:pPr>
            <a:r>
              <a:rPr lang="fr-CA" b="1" dirty="0" smtClean="0">
                <a:latin typeface="Times New Roman" pitchFamily="18" charset="0"/>
                <a:ea typeface="Calibri" pitchFamily="34" charset="0"/>
                <a:cs typeface="Times New Roman" pitchFamily="18" charset="0"/>
              </a:rPr>
              <a:t>_________________</a:t>
            </a:r>
            <a:endParaRPr lang="en-US" sz="1100" b="1" dirty="0" smtClean="0">
              <a:ea typeface="Calibri" pitchFamily="34" charset="0"/>
              <a:cs typeface="Times New Roman" pitchFamily="18" charset="0"/>
            </a:endParaRPr>
          </a:p>
          <a:p>
            <a:pPr>
              <a:lnSpc>
                <a:spcPct val="115000"/>
              </a:lnSpc>
              <a:spcBef>
                <a:spcPct val="0"/>
              </a:spcBef>
            </a:pPr>
            <a:r>
              <a:rPr lang="fr-CA" b="1" dirty="0" smtClean="0">
                <a:latin typeface="Times New Roman" pitchFamily="18" charset="0"/>
                <a:ea typeface="Calibri" pitchFamily="34" charset="0"/>
                <a:cs typeface="Times New Roman" pitchFamily="18" charset="0"/>
              </a:rPr>
              <a:t>Note supplémentaire au formateur : </a:t>
            </a:r>
            <a:r>
              <a:rPr lang="fr-CA" dirty="0" smtClean="0">
                <a:latin typeface="Times New Roman" pitchFamily="18" charset="0"/>
                <a:ea typeface="Calibri" pitchFamily="34" charset="0"/>
                <a:cs typeface="Times New Roman" pitchFamily="18" charset="0"/>
              </a:rPr>
              <a:t>Les termes « hygiène du sommeil » et « gestion de la fatigue » sont presque synonymes. L’emploi ici d’« hygiène du sommeil » concerne surtout le style de vie personnel, alors que « gestion de la fatigue » vise en particulier les opérations de transport. Ces termes supposent une autogestion du comportement. </a:t>
            </a:r>
            <a:endParaRPr lang="en-US" sz="1100" dirty="0" smtClean="0">
              <a:ea typeface="Calibri" pitchFamily="34" charset="0"/>
              <a:cs typeface="Times New Roman" pitchFamily="18" charset="0"/>
            </a:endParaRPr>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03C44F-50D6-43F7-91F8-7DE14285E493}" type="slidenum">
              <a:rPr lang="en-US"/>
              <a:pPr fontAlgn="base">
                <a:spcBef>
                  <a:spcPct val="0"/>
                </a:spcBef>
                <a:spcAft>
                  <a:spcPct val="0"/>
                </a:spcAft>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p:cNvSpPr>
            <a:spLocks noGrp="1" noRot="1" noChangeAspect="1"/>
          </p:cNvSpPr>
          <p:nvPr>
            <p:ph type="sldImg"/>
          </p:nvPr>
        </p:nvSpPr>
        <p:spPr bwMode="auto">
          <a:noFill/>
          <a:ln>
            <a:solidFill>
              <a:srgbClr val="000000"/>
            </a:solidFill>
            <a:miter lim="800000"/>
            <a:headEnd/>
            <a:tailEnd/>
          </a:ln>
        </p:spPr>
      </p:sp>
      <p:sp>
        <p:nvSpPr>
          <p:cNvPr id="294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Voyons les avantages et inconvénients de la conduite en équipe, en commençant par ses avantages. Les conducteurs d’une équipe s’entraident pour rester éveillés. Selon des études, ils obtiennent davantage de sommeil que les conducteurs en solo parce qu’il leur est plus facile de se reposer quand ils sont fatigués. Les conducteurs d’une équipe passent moins de temps à la tâche (c’est-à-dire en heures de conduite continue) et ils sont moins susceptibles que les conducteurs en solo d’aller jusqu’à la limite de leurs capacités. »</a:t>
            </a:r>
            <a:endParaRPr lang="en-US" dirty="0" smtClean="0"/>
          </a:p>
          <a:p>
            <a:pPr>
              <a:spcBef>
                <a:spcPct val="0"/>
              </a:spcBef>
            </a:pPr>
            <a:r>
              <a:rPr lang="fr-CA" dirty="0" smtClean="0"/>
              <a:t>_________________</a:t>
            </a:r>
            <a:endParaRPr lang="en-US" dirty="0" smtClean="0"/>
          </a:p>
          <a:p>
            <a:pPr>
              <a:spcBef>
                <a:spcPct val="0"/>
              </a:spcBef>
            </a:pPr>
            <a:r>
              <a:rPr lang="fr-CA" b="1" dirty="0" smtClean="0"/>
              <a:t>Complément d’information :</a:t>
            </a:r>
            <a:r>
              <a:rPr lang="fr-CA" dirty="0" smtClean="0"/>
              <a:t> Les avantages et les inconvénients s’appuient principalement sur une étude en situation de conduite réelle comparant des conducteurs en équipe et en solo (</a:t>
            </a:r>
            <a:r>
              <a:rPr lang="fr-CA" dirty="0" err="1" smtClean="0"/>
              <a:t>Dingus</a:t>
            </a:r>
            <a:r>
              <a:rPr lang="fr-CA" dirty="0" smtClean="0"/>
              <a:t> </a:t>
            </a:r>
            <a:r>
              <a:rPr lang="fr-CA" i="1" dirty="0" smtClean="0"/>
              <a:t>et al</a:t>
            </a:r>
            <a:r>
              <a:rPr lang="fr-CA" dirty="0" smtClean="0"/>
              <a:t>., 2002). Cette étude a également été commentée par </a:t>
            </a:r>
            <a:r>
              <a:rPr lang="fr-CA" dirty="0" err="1" smtClean="0"/>
              <a:t>Knipling</a:t>
            </a:r>
            <a:r>
              <a:rPr lang="fr-CA" dirty="0" smtClean="0"/>
              <a:t> en 2006 et en 2009.</a:t>
            </a:r>
            <a:endParaRPr lang="en-US" dirty="0" smtClean="0"/>
          </a:p>
        </p:txBody>
      </p:sp>
      <p:sp>
        <p:nvSpPr>
          <p:cNvPr id="294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B40B27-96D2-4571-9A1A-C03CB0099A88}" type="slidenum">
              <a:rPr lang="en-US"/>
              <a:pPr fontAlgn="base">
                <a:spcBef>
                  <a:spcPct val="0"/>
                </a:spcBef>
                <a:spcAft>
                  <a:spcPct val="0"/>
                </a:spcAft>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p:cNvSpPr>
            <a:spLocks noGrp="1" noRot="1" noChangeAspect="1"/>
          </p:cNvSpPr>
          <p:nvPr>
            <p:ph type="sldImg"/>
          </p:nvPr>
        </p:nvSpPr>
        <p:spPr bwMode="auto">
          <a:noFill/>
          <a:ln>
            <a:solidFill>
              <a:srgbClr val="000000"/>
            </a:solidFill>
            <a:miter lim="800000"/>
            <a:headEnd/>
            <a:tailEnd/>
          </a:ln>
        </p:spPr>
      </p:sp>
      <p:sp>
        <p:nvSpPr>
          <p:cNvPr id="296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Parmi les inconvénients, notons notamment que la qualité du sommeil est plus pauvre dans un véhicule en mouvement que dans un véhicule stationné; que le fractionnement des périodes de sommeil est plus fréquent; que le sommeil entrecoupé est moins réparateur et risque à la longue de perturber la structure du sommeil; que la conduite en équipe peut entraîner des périodes de repos plus courtes lorsque le véhicule est à l’arrêt; enfin, que la fatigue sera parfois plus grande au début du voyage si les conducteurs ne planifient pas à l’avance qui prendra le volant le premier. »</a:t>
            </a:r>
            <a:endParaRPr lang="en-US" dirty="0" smtClean="0"/>
          </a:p>
          <a:p>
            <a:pPr>
              <a:spcBef>
                <a:spcPct val="0"/>
              </a:spcBef>
            </a:pPr>
            <a:r>
              <a:rPr lang="fr-CA" dirty="0" smtClean="0"/>
              <a:t>_________________</a:t>
            </a:r>
            <a:endParaRPr lang="en-US" dirty="0" smtClean="0"/>
          </a:p>
          <a:p>
            <a:pPr>
              <a:spcBef>
                <a:spcPct val="0"/>
              </a:spcBef>
            </a:pPr>
            <a:r>
              <a:rPr lang="fr-CA" b="1" dirty="0" smtClean="0"/>
              <a:t>Complément d’information : </a:t>
            </a:r>
            <a:r>
              <a:rPr lang="fr-CA" dirty="0" smtClean="0"/>
              <a:t>Les avantages et les inconvénients mentionnés s’appuient principalement sur une étude en situation de conduite réelle comparant des conducteurs en équipe et en solo (</a:t>
            </a:r>
            <a:r>
              <a:rPr lang="fr-CA" dirty="0" err="1" smtClean="0"/>
              <a:t>Dingus</a:t>
            </a:r>
            <a:r>
              <a:rPr lang="fr-CA" dirty="0" smtClean="0"/>
              <a:t> </a:t>
            </a:r>
            <a:r>
              <a:rPr lang="fr-CA" i="1" dirty="0" smtClean="0"/>
              <a:t>et al</a:t>
            </a:r>
            <a:r>
              <a:rPr lang="fr-CA" dirty="0" smtClean="0"/>
              <a:t>., 2002). Cette étude a également été commentée par </a:t>
            </a:r>
            <a:r>
              <a:rPr lang="fr-CA" dirty="0" err="1" smtClean="0"/>
              <a:t>Knipling</a:t>
            </a:r>
            <a:r>
              <a:rPr lang="fr-CA" dirty="0" smtClean="0"/>
              <a:t> en 2006 et en 2009.</a:t>
            </a:r>
            <a:endParaRPr lang="en-US" dirty="0" smtClean="0"/>
          </a:p>
        </p:txBody>
      </p:sp>
      <p:sp>
        <p:nvSpPr>
          <p:cNvPr id="296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18CD7B-BA3A-42A7-8F22-A0A5A7C78085}" type="slidenum">
              <a:rPr lang="en-US"/>
              <a:pPr fontAlgn="base">
                <a:spcBef>
                  <a:spcPct val="0"/>
                </a:spcBef>
                <a:spcAft>
                  <a:spcPct val="0"/>
                </a:spcAft>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Slide Image Placeholder 1"/>
          <p:cNvSpPr>
            <a:spLocks noGrp="1" noRot="1" noChangeAspect="1"/>
          </p:cNvSpPr>
          <p:nvPr>
            <p:ph type="sldImg"/>
          </p:nvPr>
        </p:nvSpPr>
        <p:spPr bwMode="auto">
          <a:noFill/>
          <a:ln>
            <a:solidFill>
              <a:srgbClr val="000000"/>
            </a:solidFill>
            <a:miter lim="800000"/>
            <a:headEnd/>
            <a:tailEnd/>
          </a:ln>
        </p:spPr>
      </p:sp>
      <p:sp>
        <p:nvSpPr>
          <p:cNvPr id="299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Voici les règles américaines pour l’utilisation des couchettes des camions et autobus. Prenez le temps d’en prendre connaissance. La répartition normale des périodes de repos pour les conducteurs de camion est de huit heures et deux heures; les conducteurs d’autobus ont plus de flexibilité à ce sujet. »</a:t>
            </a:r>
            <a:endParaRPr lang="en-US" smtClean="0"/>
          </a:p>
        </p:txBody>
      </p:sp>
      <p:sp>
        <p:nvSpPr>
          <p:cNvPr id="299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1F2C99-0441-40E7-9EC7-00E6D8923367}" type="slidenum">
              <a:rPr lang="en-US"/>
              <a:pPr fontAlgn="base">
                <a:spcBef>
                  <a:spcPct val="0"/>
                </a:spcBef>
                <a:spcAft>
                  <a:spcPct val="0"/>
                </a:spcAft>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Image Placeholder 1"/>
          <p:cNvSpPr>
            <a:spLocks noGrp="1" noRot="1" noChangeAspect="1"/>
          </p:cNvSpPr>
          <p:nvPr>
            <p:ph type="sldImg"/>
          </p:nvPr>
        </p:nvSpPr>
        <p:spPr bwMode="auto">
          <a:noFill/>
          <a:ln>
            <a:solidFill>
              <a:srgbClr val="000000"/>
            </a:solidFill>
            <a:miter lim="800000"/>
            <a:headEnd/>
            <a:tailEnd/>
          </a:ln>
        </p:spPr>
      </p:sp>
      <p:sp>
        <p:nvSpPr>
          <p:cNvPr id="301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Le Canada a les mêmes règles pour les conducteurs de camion et d’autobus, mais fait la distinction entre conducteurs en solo et conducteurs en équipe. La division normale du repos pour les conducteurs en solo est huit heures et deux heures; les conducteurs en équipe ont plus de latitude à ce sujet. Passez un moment à étudier ces règles. »</a:t>
            </a:r>
            <a:endParaRPr lang="en-US" smtClean="0"/>
          </a:p>
          <a:p>
            <a:pPr>
              <a:spcBef>
                <a:spcPct val="0"/>
              </a:spcBef>
            </a:pPr>
            <a:endParaRPr lang="en-US" smtClean="0"/>
          </a:p>
          <a:p>
            <a:pPr>
              <a:spcBef>
                <a:spcPct val="0"/>
              </a:spcBef>
            </a:pPr>
            <a:endParaRPr lang="en-US" smtClean="0"/>
          </a:p>
          <a:p>
            <a:pPr>
              <a:spcBef>
                <a:spcPct val="0"/>
              </a:spcBef>
            </a:pPr>
            <a:endParaRPr lang="en-US" smtClean="0"/>
          </a:p>
        </p:txBody>
      </p:sp>
      <p:sp>
        <p:nvSpPr>
          <p:cNvPr id="301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291AF1-944D-4077-BBE0-5FCF8335CBA4}" type="slidenum">
              <a:rPr lang="en-US"/>
              <a:pPr fontAlgn="base">
                <a:spcBef>
                  <a:spcPct val="0"/>
                </a:spcBef>
                <a:spcAft>
                  <a:spcPct val="0"/>
                </a:spcAft>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Slide Image Placeholder 1"/>
          <p:cNvSpPr>
            <a:spLocks noGrp="1" noRot="1" noChangeAspect="1"/>
          </p:cNvSpPr>
          <p:nvPr>
            <p:ph type="sldImg"/>
          </p:nvPr>
        </p:nvSpPr>
        <p:spPr bwMode="auto">
          <a:noFill/>
          <a:ln>
            <a:solidFill>
              <a:srgbClr val="000000"/>
            </a:solidFill>
            <a:miter lim="800000"/>
            <a:headEnd/>
            <a:tailEnd/>
          </a:ln>
        </p:spPr>
      </p:sp>
      <p:sp>
        <p:nvSpPr>
          <p:cNvPr id="303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Voici quelques suggestions pour une utilisation conforme et sécuritaire de la couchette. Planifiez vos périodes en compartiment couchette pour qu’elles soient conformes et réparatrices. Si possible, dormez pendant les creux circadiens, soit entre 0 h et 7 h ainsi qu’entre 13 h et 16 h. Évitez la caféine et les activités intenses les heures qui précèdent les périodes de repos. Gardez l’intérieur du compartiment couchette parfaitement sombre ou couvrez vos yeux avec un masque pour dormir. Ne conduisez pas immédiatement au réveil, attendez une quinzaine de minutes. Planifiez une période de réveil, peut-être avec une tasse de café. »</a:t>
            </a:r>
            <a:endParaRPr lang="en-US" dirty="0" smtClean="0"/>
          </a:p>
          <a:p>
            <a:pPr>
              <a:spcBef>
                <a:spcPct val="0"/>
              </a:spcBef>
            </a:pPr>
            <a:r>
              <a:rPr lang="fr-CA" dirty="0" smtClean="0"/>
              <a:t>_________________</a:t>
            </a:r>
            <a:endParaRPr lang="en-US" dirty="0" smtClean="0"/>
          </a:p>
          <a:p>
            <a:pPr>
              <a:spcBef>
                <a:spcPct val="0"/>
              </a:spcBef>
            </a:pPr>
            <a:r>
              <a:rPr lang="fr-CA" b="1" dirty="0" smtClean="0"/>
              <a:t>Complément d’information : </a:t>
            </a:r>
            <a:r>
              <a:rPr lang="fr-CA" dirty="0" smtClean="0"/>
              <a:t>Certains conducteurs aiment faire fonctionner la radio ou un ventilateur dans le compartiment couchette afin d’étouffer les bruits ambiants. </a:t>
            </a:r>
            <a:endParaRPr lang="en-US" dirty="0" smtClean="0"/>
          </a:p>
          <a:p>
            <a:pPr>
              <a:spcBef>
                <a:spcPct val="0"/>
              </a:spcBef>
            </a:pPr>
            <a:r>
              <a:rPr lang="fr-CA" dirty="0" smtClean="0"/>
              <a:t>Il est rare que les deux conducteurs puissent profiter des périodes de creux circadien pour dormir. Néanmoins, l’équipe devra collaborer pour s’assurer qu’au moins un conducteur profite de ces périodes pour dormir. Si un arrêt est prévu pour que les deux conducteurs dorment, choisir une période de creux circadien, plus propice au sommeil (particulièrement entre 0 h et 7 h). </a:t>
            </a:r>
            <a:endParaRPr lang="en-US" dirty="0" smtClean="0"/>
          </a:p>
        </p:txBody>
      </p:sp>
      <p:sp>
        <p:nvSpPr>
          <p:cNvPr id="303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03E307-4ADA-4822-9C6C-C5F122BA8240}" type="slidenum">
              <a:rPr lang="en-US"/>
              <a:pPr fontAlgn="base">
                <a:spcBef>
                  <a:spcPct val="0"/>
                </a:spcBef>
                <a:spcAft>
                  <a:spcPct val="0"/>
                </a:spcAft>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p:cNvSpPr>
            <a:spLocks noGrp="1" noRot="1" noChangeAspect="1"/>
          </p:cNvSpPr>
          <p:nvPr>
            <p:ph type="sldImg"/>
          </p:nvPr>
        </p:nvSpPr>
        <p:spPr bwMode="auto">
          <a:noFill/>
          <a:ln>
            <a:solidFill>
              <a:srgbClr val="000000"/>
            </a:solidFill>
            <a:miter lim="800000"/>
            <a:headEnd/>
            <a:tailEnd/>
          </a:ln>
        </p:spPr>
      </p:sp>
      <p:sp>
        <p:nvSpPr>
          <p:cNvPr id="305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Voici quelques suggestions d’ordre général pour améliorer la conduite en équipe. La conduite en équipe est un partenariat! Pour bien dormir dans un camion en mouvement, le dormeur doit avoir une confiance absolue en son collègue. Le conducteur doit s’efforcer de conduire en douceur pour que son collègue dorme sans interruption. Mettez-vous d’accord sur une stratégie de sommeil et de repos adaptée aux besoins de chacun. »</a:t>
            </a:r>
            <a:endParaRPr lang="en-US" dirty="0" smtClean="0"/>
          </a:p>
          <a:p>
            <a:pPr>
              <a:spcBef>
                <a:spcPct val="0"/>
              </a:spcBef>
            </a:pPr>
            <a:r>
              <a:rPr lang="fr-CA" dirty="0" smtClean="0"/>
              <a:t>_________________</a:t>
            </a:r>
            <a:endParaRPr lang="en-US" dirty="0" smtClean="0"/>
          </a:p>
          <a:p>
            <a:pPr>
              <a:spcBef>
                <a:spcPct val="0"/>
              </a:spcBef>
            </a:pPr>
            <a:r>
              <a:rPr lang="fr-CA" b="1" dirty="0" smtClean="0"/>
              <a:t>Note au formateur : </a:t>
            </a:r>
            <a:r>
              <a:rPr lang="fr-CA" dirty="0" smtClean="0"/>
              <a:t>Question de révision sur la conduite en équipe</a:t>
            </a:r>
            <a:endParaRPr lang="en-US" dirty="0" smtClean="0"/>
          </a:p>
          <a:p>
            <a:pPr>
              <a:spcBef>
                <a:spcPct val="0"/>
              </a:spcBef>
            </a:pPr>
            <a:r>
              <a:rPr lang="fr-CA" dirty="0" smtClean="0"/>
              <a:t>Q : En matière de vigilance, nous avons mentionné cinq </a:t>
            </a:r>
            <a:r>
              <a:rPr lang="fr-CA" i="1" dirty="0" smtClean="0"/>
              <a:t>avantages</a:t>
            </a:r>
            <a:r>
              <a:rPr lang="fr-CA" dirty="0" smtClean="0"/>
              <a:t> de la conduite en équipe. Pouvez-vous en nommer trois?</a:t>
            </a:r>
            <a:endParaRPr lang="en-US" dirty="0" smtClean="0"/>
          </a:p>
          <a:p>
            <a:pPr>
              <a:spcBef>
                <a:spcPct val="0"/>
              </a:spcBef>
            </a:pPr>
            <a:r>
              <a:rPr lang="fr-CA" dirty="0" smtClean="0"/>
              <a:t>R : Trois avantages parmi les suivants :</a:t>
            </a:r>
            <a:endParaRPr lang="en-US" dirty="0" smtClean="0"/>
          </a:p>
          <a:p>
            <a:pPr>
              <a:spcBef>
                <a:spcPct val="0"/>
              </a:spcBef>
            </a:pPr>
            <a:r>
              <a:rPr lang="fr-CA" dirty="0" smtClean="0"/>
              <a:t>Les conducteurs s’entraident pour rester éveillés. </a:t>
            </a:r>
            <a:endParaRPr lang="en-US" dirty="0" smtClean="0"/>
          </a:p>
          <a:p>
            <a:pPr>
              <a:spcBef>
                <a:spcPct val="0"/>
              </a:spcBef>
            </a:pPr>
            <a:r>
              <a:rPr lang="fr-CA" dirty="0" smtClean="0"/>
              <a:t>Les conducteurs profitent de plus de sommeil.</a:t>
            </a:r>
            <a:endParaRPr lang="en-US" dirty="0" smtClean="0"/>
          </a:p>
          <a:p>
            <a:pPr>
              <a:spcBef>
                <a:spcPct val="0"/>
              </a:spcBef>
            </a:pPr>
            <a:r>
              <a:rPr lang="fr-CA" dirty="0" smtClean="0"/>
              <a:t>Les conducteurs peuvent se reposer lorsqu’ils sont fatigués. </a:t>
            </a:r>
            <a:endParaRPr lang="en-US" dirty="0" smtClean="0"/>
          </a:p>
          <a:p>
            <a:pPr>
              <a:spcBef>
                <a:spcPct val="0"/>
              </a:spcBef>
            </a:pPr>
            <a:r>
              <a:rPr lang="fr-CA" dirty="0" smtClean="0"/>
              <a:t>Le temps de travail est écourté.</a:t>
            </a:r>
            <a:endParaRPr lang="en-US" dirty="0" smtClean="0"/>
          </a:p>
          <a:p>
            <a:pPr>
              <a:spcBef>
                <a:spcPct val="0"/>
              </a:spcBef>
            </a:pPr>
            <a:r>
              <a:rPr lang="fr-CA" dirty="0" smtClean="0"/>
              <a:t>Les conducteurs d’une équipe sont moins susceptibles d’aller jusqu’à la limite de leurs capacités. </a:t>
            </a:r>
            <a:endParaRPr lang="en-US" dirty="0" smtClean="0"/>
          </a:p>
        </p:txBody>
      </p:sp>
      <p:sp>
        <p:nvSpPr>
          <p:cNvPr id="305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E5FA84-EDE3-4308-B1E9-FD993D997939}" type="slidenum">
              <a:rPr lang="en-US"/>
              <a:pPr fontAlgn="base">
                <a:spcBef>
                  <a:spcPct val="0"/>
                </a:spcBef>
                <a:spcAft>
                  <a:spcPct val="0"/>
                </a:spcAft>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p:cNvSpPr>
            <a:spLocks noGrp="1" noRot="1" noChangeAspect="1"/>
          </p:cNvSpPr>
          <p:nvPr>
            <p:ph type="sldImg"/>
          </p:nvPr>
        </p:nvSpPr>
        <p:spPr bwMode="auto">
          <a:noFill/>
          <a:ln>
            <a:solidFill>
              <a:srgbClr val="000000"/>
            </a:solidFill>
            <a:miter lim="800000"/>
            <a:headEnd/>
            <a:tailEnd/>
          </a:ln>
        </p:spPr>
      </p:sp>
      <p:sp>
        <p:nvSpPr>
          <p:cNvPr id="307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1. Bonne réponse : B. </a:t>
            </a:r>
            <a:r>
              <a:rPr lang="fr-CA" smtClean="0"/>
              <a:t>Marcher à vive allure est bon pour la santé, mais n’est pas approprié juste avant le coucher. </a:t>
            </a:r>
            <a:endParaRPr lang="en-US" smtClean="0"/>
          </a:p>
        </p:txBody>
      </p:sp>
      <p:sp>
        <p:nvSpPr>
          <p:cNvPr id="307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67E772-6F4A-41C6-A35E-4C962E3096DB}" type="slidenum">
              <a:rPr lang="en-US"/>
              <a:pPr fontAlgn="base">
                <a:spcBef>
                  <a:spcPct val="0"/>
                </a:spcBef>
                <a:spcAft>
                  <a:spcPct val="0"/>
                </a:spcAft>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p:cNvSpPr>
            <a:spLocks noGrp="1" noRot="1" noChangeAspect="1"/>
          </p:cNvSpPr>
          <p:nvPr>
            <p:ph type="sldImg"/>
          </p:nvPr>
        </p:nvSpPr>
        <p:spPr bwMode="auto">
          <a:noFill/>
          <a:ln>
            <a:solidFill>
              <a:srgbClr val="000000"/>
            </a:solidFill>
            <a:miter lim="800000"/>
            <a:headEnd/>
            <a:tailEnd/>
          </a:ln>
        </p:spPr>
      </p:sp>
      <p:sp>
        <p:nvSpPr>
          <p:cNvPr id="309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2. Bonne réponse : A. </a:t>
            </a:r>
            <a:r>
              <a:rPr lang="fr-CA" smtClean="0"/>
              <a:t>Le creux circadien est alors à son plus bas niveau et le besoin de dormir à son plus fort. </a:t>
            </a:r>
            <a:endParaRPr lang="en-US" smtClean="0"/>
          </a:p>
        </p:txBody>
      </p:sp>
      <p:sp>
        <p:nvSpPr>
          <p:cNvPr id="309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C5A8E3-0E1E-4A86-8133-E2A8656B8275}" type="slidenum">
              <a:rPr lang="en-US"/>
              <a:pPr fontAlgn="base">
                <a:spcBef>
                  <a:spcPct val="0"/>
                </a:spcBef>
                <a:spcAft>
                  <a:spcPct val="0"/>
                </a:spcAft>
              </a:pPr>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bwMode="auto">
          <a:noFill/>
          <a:ln>
            <a:solidFill>
              <a:srgbClr val="000000"/>
            </a:solidFill>
            <a:miter lim="800000"/>
            <a:headEnd/>
            <a:tailEnd/>
          </a:ln>
        </p:spPr>
      </p:sp>
      <p:sp>
        <p:nvSpPr>
          <p:cNvPr id="311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3. Bonne réponse : D. </a:t>
            </a:r>
            <a:r>
              <a:rPr lang="fr-CA" smtClean="0"/>
              <a:t>Il commence son travail 2 heures plus tôt chaque jour consécutif (journée de 22 heures).</a:t>
            </a:r>
            <a:endParaRPr lang="en-US" smtClean="0"/>
          </a:p>
          <a:p>
            <a:pPr>
              <a:spcBef>
                <a:spcPct val="0"/>
              </a:spcBef>
            </a:pPr>
            <a:endParaRPr lang="en-US" smtClean="0"/>
          </a:p>
        </p:txBody>
      </p:sp>
      <p:sp>
        <p:nvSpPr>
          <p:cNvPr id="311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0AB931-062B-4260-BF14-60F3D4E06D0E}" type="slidenum">
              <a:rPr lang="en-US"/>
              <a:pPr fontAlgn="base">
                <a:spcBef>
                  <a:spcPct val="0"/>
                </a:spcBef>
                <a:spcAft>
                  <a:spcPct val="0"/>
                </a:spcAft>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bwMode="auto">
          <a:noFill/>
          <a:ln>
            <a:solidFill>
              <a:srgbClr val="000000"/>
            </a:solidFill>
            <a:miter lim="800000"/>
            <a:headEnd/>
            <a:tailEnd/>
          </a:ln>
        </p:spPr>
      </p:sp>
      <p:sp>
        <p:nvSpPr>
          <p:cNvPr id="313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4. Bonne réponse : C. </a:t>
            </a:r>
            <a:r>
              <a:rPr lang="fr-CA" smtClean="0"/>
              <a:t>Les règles sont uniformes, elles ne prennent pas en considération les différences individuelles des conducteurs en matière de sensibilité à la fatigue. </a:t>
            </a:r>
            <a:r>
              <a:rPr lang="en-US" smtClean="0"/>
              <a:t> </a:t>
            </a:r>
          </a:p>
          <a:p>
            <a:pPr>
              <a:spcBef>
                <a:spcPct val="0"/>
              </a:spcBef>
            </a:pPr>
            <a:endParaRPr lang="en-US" smtClean="0"/>
          </a:p>
        </p:txBody>
      </p:sp>
      <p:sp>
        <p:nvSpPr>
          <p:cNvPr id="313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D4AC0A-E6EB-406F-AAA5-E26C1D9A1947}" type="slidenum">
              <a:rPr lang="en-US"/>
              <a:pPr fontAlgn="base">
                <a:spcBef>
                  <a:spcPct val="0"/>
                </a:spcBef>
                <a:spcAft>
                  <a:spcPct val="0"/>
                </a:spcAft>
              </a:pPr>
              <a:t>149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La leçon 1 de notre module couvre la définition de la fatigue ainsi que les caractéristiques de la fatigue et des accidents causés par la fatigue. » </a:t>
            </a:r>
            <a:endParaRPr lang="en-US" smtClean="0"/>
          </a:p>
          <a:p>
            <a:pPr>
              <a:spcBef>
                <a:spcPct val="0"/>
              </a:spcBef>
            </a:pPr>
            <a:r>
              <a:rPr lang="fr-CA" smtClean="0"/>
              <a:t> </a:t>
            </a:r>
            <a:endParaRPr lang="en-US" smtClean="0"/>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44F294-3D4F-4460-9743-2E910EB1715A}" type="slidenum">
              <a:rPr lang="en-US"/>
              <a:pPr fontAlgn="base">
                <a:spcBef>
                  <a:spcPct val="0"/>
                </a:spcBef>
                <a:spcAft>
                  <a:spcPct val="0"/>
                </a:spcAft>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bwMode="auto">
          <a:noFill/>
          <a:ln>
            <a:solidFill>
              <a:srgbClr val="000000"/>
            </a:solidFill>
            <a:miter lim="800000"/>
            <a:headEnd/>
            <a:tailEnd/>
          </a:ln>
        </p:spPr>
      </p:sp>
      <p:sp>
        <p:nvSpPr>
          <p:cNvPr id="315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5. Bonne réponse : A. </a:t>
            </a:r>
            <a:r>
              <a:rPr lang="fr-CA" smtClean="0"/>
              <a:t>Ils dorment en général plus souvent, mais la qualité du sommeil est inférieure dans un véhicule en mouvement. </a:t>
            </a:r>
            <a:endParaRPr lang="en-US" smtClean="0"/>
          </a:p>
        </p:txBody>
      </p:sp>
      <p:sp>
        <p:nvSpPr>
          <p:cNvPr id="315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F383F3-5E18-4507-9CB4-1A98B3516CD0}" type="slidenum">
              <a:rPr lang="en-US"/>
              <a:pPr fontAlgn="base">
                <a:spcBef>
                  <a:spcPct val="0"/>
                </a:spcBef>
                <a:spcAft>
                  <a:spcPct val="0"/>
                </a:spcAft>
              </a:pPr>
              <a:t>150</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bwMode="auto">
          <a:noFill/>
          <a:ln>
            <a:solidFill>
              <a:srgbClr val="000000"/>
            </a:solidFill>
            <a:miter lim="800000"/>
            <a:headEnd/>
            <a:tailEnd/>
          </a:ln>
        </p:spPr>
      </p:sp>
      <p:sp>
        <p:nvSpPr>
          <p:cNvPr id="317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a:t>
            </a:r>
            <a:r>
              <a:rPr lang="fr-CA" b="1" smtClean="0"/>
              <a:t> </a:t>
            </a:r>
            <a:r>
              <a:rPr lang="fr-CA" smtClean="0"/>
              <a:t>Nous arrivons à la fin de ce module. Nous en ferons une révision avant de passer à l’examen. »</a:t>
            </a:r>
            <a:endParaRPr lang="en-US" smtClean="0"/>
          </a:p>
          <a:p>
            <a:pPr>
              <a:spcBef>
                <a:spcPct val="0"/>
              </a:spcBef>
            </a:pPr>
            <a:endParaRPr lang="en-US" smtClean="0">
              <a:solidFill>
                <a:srgbClr val="002060"/>
              </a:solidFill>
            </a:endParaRPr>
          </a:p>
        </p:txBody>
      </p:sp>
      <p:sp>
        <p:nvSpPr>
          <p:cNvPr id="317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D8BCBE-F547-4552-98B1-F7192BB1301F}" type="slidenum">
              <a:rPr lang="en-US"/>
              <a:pPr fontAlgn="base">
                <a:spcBef>
                  <a:spcPct val="0"/>
                </a:spcBef>
                <a:spcAft>
                  <a:spcPct val="0"/>
                </a:spcAft>
              </a:pPr>
              <a:t>151</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Image Placeholder 1"/>
          <p:cNvSpPr>
            <a:spLocks noGrp="1" noRot="1" noChangeAspect="1"/>
          </p:cNvSpPr>
          <p:nvPr>
            <p:ph type="sldImg"/>
          </p:nvPr>
        </p:nvSpPr>
        <p:spPr bwMode="auto">
          <a:noFill/>
          <a:ln>
            <a:solidFill>
              <a:srgbClr val="000000"/>
            </a:solidFill>
            <a:miter lim="800000"/>
            <a:headEnd/>
            <a:tailEnd/>
          </a:ln>
        </p:spPr>
      </p:sp>
      <p:sp>
        <p:nvSpPr>
          <p:cNvPr id="319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Notre révision englobe : les concepts et principes clés en matière de gestion de la fatigue, quelques mythes ou idées fausses sur le sommeil et la vigilance, et enfin une récapitulation des règles d’hygiène du sommeil. »</a:t>
            </a:r>
            <a:endParaRPr lang="en-US" dirty="0" smtClean="0"/>
          </a:p>
          <a:p>
            <a:pPr>
              <a:spcBef>
                <a:spcPct val="0"/>
              </a:spcBef>
            </a:pPr>
            <a:endParaRPr lang="en-US" dirty="0" smtClean="0">
              <a:solidFill>
                <a:srgbClr val="002060"/>
              </a:solidFill>
            </a:endParaRPr>
          </a:p>
        </p:txBody>
      </p:sp>
      <p:sp>
        <p:nvSpPr>
          <p:cNvPr id="319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02CD32-E24D-4D3F-B052-68FBD46F3A78}" type="slidenum">
              <a:rPr lang="en-US"/>
              <a:pPr fontAlgn="base">
                <a:spcBef>
                  <a:spcPct val="0"/>
                </a:spcBef>
                <a:spcAft>
                  <a:spcPct val="0"/>
                </a:spcAft>
              </a:pPr>
              <a:t>152</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Slide Image Placeholder 1"/>
          <p:cNvSpPr>
            <a:spLocks noGrp="1" noRot="1" noChangeAspect="1"/>
          </p:cNvSpPr>
          <p:nvPr>
            <p:ph type="sldImg"/>
          </p:nvPr>
        </p:nvSpPr>
        <p:spPr bwMode="auto">
          <a:noFill/>
          <a:ln>
            <a:solidFill>
              <a:srgbClr val="000000"/>
            </a:solidFill>
            <a:miter lim="800000"/>
            <a:headEnd/>
            <a:tailEnd/>
          </a:ln>
        </p:spPr>
      </p:sp>
      <p:sp>
        <p:nvSpPr>
          <p:cNvPr id="321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Pour la révision, nous avons choisi 14 des termes et concepts clés que vous avez appris. Notre liste inclut : l’hygiène du sommeil, l’autoévaluation objective et l’autoévaluation subjective, les </a:t>
            </a:r>
            <a:r>
              <a:rPr lang="fr-CA" dirty="0" err="1" smtClean="0"/>
              <a:t>microsommeils</a:t>
            </a:r>
            <a:r>
              <a:rPr lang="fr-CA" dirty="0" smtClean="0"/>
              <a:t>, les coups de volant brusques pour réintégrer la voie après avoir dévié, la dette de sommeil et la récupération, la structure du sommeil, notamment le sommeil paradoxal et le sommeil lent. Reconnaissez-vous ces concepts et pouvez-vous les expliquer? Si vous ne le pouvez pas, révisez cette matière. »</a:t>
            </a:r>
            <a:endParaRPr lang="en-US" dirty="0" smtClean="0"/>
          </a:p>
          <a:p>
            <a:pPr>
              <a:spcBef>
                <a:spcPct val="0"/>
              </a:spcBef>
            </a:pPr>
            <a:r>
              <a:rPr lang="fr-CA" dirty="0" smtClean="0"/>
              <a:t>_________________</a:t>
            </a:r>
            <a:endParaRPr lang="en-US" dirty="0" smtClean="0"/>
          </a:p>
          <a:p>
            <a:pPr>
              <a:spcBef>
                <a:spcPct val="0"/>
              </a:spcBef>
            </a:pPr>
            <a:r>
              <a:rPr lang="fr-CA" b="1" dirty="0" smtClean="0"/>
              <a:t>Note supplémentaire au formateur : </a:t>
            </a:r>
            <a:r>
              <a:rPr lang="fr-CA" dirty="0" smtClean="0"/>
              <a:t>Lisez à voix haute chaque élément de la liste et demandez aux participants de le définir ou de l’expliquer. La majorité d’entre eux peuvent être expliqués brièvement et avec précision. Comme formateur, vous devez être prêt à expliquer tous les termes et à corriger toute mauvaise compréhension.</a:t>
            </a:r>
            <a:endParaRPr lang="en-US" dirty="0" smtClean="0"/>
          </a:p>
        </p:txBody>
      </p:sp>
      <p:sp>
        <p:nvSpPr>
          <p:cNvPr id="321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8C61B0-823F-4A88-9819-287D2CE7846F}" type="slidenum">
              <a:rPr lang="en-US"/>
              <a:pPr fontAlgn="base">
                <a:spcBef>
                  <a:spcPct val="0"/>
                </a:spcBef>
                <a:spcAft>
                  <a:spcPct val="0"/>
                </a:spcAft>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bwMode="auto">
          <a:noFill/>
          <a:ln>
            <a:solidFill>
              <a:srgbClr val="000000"/>
            </a:solidFill>
            <a:miter lim="800000"/>
            <a:headEnd/>
            <a:tailEnd/>
          </a:ln>
        </p:spPr>
      </p:sp>
      <p:sp>
        <p:nvSpPr>
          <p:cNvPr id="323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Les autres sujets que nous avons traités englobent : la fatigue interne </a:t>
            </a:r>
            <a:r>
              <a:rPr lang="fr-CA" i="1" dirty="0" smtClean="0"/>
              <a:t>vs</a:t>
            </a:r>
            <a:r>
              <a:rPr lang="fr-CA" dirty="0" smtClean="0"/>
              <a:t> la fatigue liée à la tâche, les rythmes circadiens, la période d’éveil, le temps passé à la tâche, les différences individuelles en matière de sensibilité à la fatigue, les troubles du sommeil et le décalage de l’horaire vers l’avant et vers l’arrière. Vous devez comprendre et être en mesure d’expliquer tous les concepts présentés. »</a:t>
            </a:r>
            <a:endParaRPr lang="en-US" dirty="0" smtClean="0"/>
          </a:p>
          <a:p>
            <a:pPr>
              <a:spcBef>
                <a:spcPct val="0"/>
              </a:spcBef>
            </a:pPr>
            <a:r>
              <a:rPr lang="fr-CA" dirty="0" smtClean="0"/>
              <a:t>_________________</a:t>
            </a:r>
            <a:endParaRPr lang="en-US" dirty="0" smtClean="0"/>
          </a:p>
          <a:p>
            <a:pPr>
              <a:spcBef>
                <a:spcPct val="0"/>
              </a:spcBef>
            </a:pPr>
            <a:r>
              <a:rPr lang="fr-CA" b="1" dirty="0" smtClean="0"/>
              <a:t>Note supplémentaire au formateur : </a:t>
            </a:r>
            <a:r>
              <a:rPr lang="fr-CA" dirty="0" smtClean="0"/>
              <a:t>Lisez à voix haute chaque élément de la liste et demandez aux participants de le définir ou de l’expliquer. La majorité d’entre eux peuvent être expliqués brièvement et avec précision. Comme formateur, vous devez être prêt à expliquer tous les termes et à corriger toute mauvaise compréhension.</a:t>
            </a:r>
            <a:endParaRPr lang="en-US" dirty="0" smtClean="0"/>
          </a:p>
        </p:txBody>
      </p:sp>
      <p:sp>
        <p:nvSpPr>
          <p:cNvPr id="323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BE619F-20C6-4FED-ADA2-E713EBCAA330}" type="slidenum">
              <a:rPr lang="en-US"/>
              <a:pPr fontAlgn="base">
                <a:spcBef>
                  <a:spcPct val="0"/>
                </a:spcBef>
                <a:spcAft>
                  <a:spcPct val="0"/>
                </a:spcAft>
              </a:pPr>
              <a:t>154</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bwMode="auto">
          <a:noFill/>
          <a:ln>
            <a:solidFill>
              <a:srgbClr val="000000"/>
            </a:solidFill>
            <a:miter lim="800000"/>
            <a:headEnd/>
            <a:tailEnd/>
          </a:ln>
        </p:spPr>
      </p:sp>
      <p:sp>
        <p:nvSpPr>
          <p:cNvPr id="325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Plusieurs mythes ou fausses idées circulent sur la fatigue et le sommeil. En voici quatre.</a:t>
            </a:r>
            <a:endParaRPr lang="en-US" dirty="0" smtClean="0"/>
          </a:p>
          <a:p>
            <a:pPr>
              <a:spcBef>
                <a:spcPct val="0"/>
              </a:spcBef>
            </a:pPr>
            <a:r>
              <a:rPr lang="fr-CA" dirty="0" smtClean="0"/>
              <a:t>N° 1 : “Je peux m’habituer à dormir moins longtemps.</a:t>
            </a:r>
            <a:r>
              <a:rPr lang="fr-CA" sz="1200" dirty="0" smtClean="0"/>
              <a:t>”</a:t>
            </a:r>
            <a:r>
              <a:rPr lang="fr-CA" dirty="0" smtClean="0"/>
              <a:t> En réalité, le sommeil est une nécessité biologique. Peu de personnes continuent d’avoir une performance optimale en donnant à leur organisme moins de sommeil qu’il lui en faut.</a:t>
            </a:r>
            <a:endParaRPr lang="en-US" dirty="0" smtClean="0"/>
          </a:p>
          <a:p>
            <a:pPr>
              <a:spcBef>
                <a:spcPct val="0"/>
              </a:spcBef>
            </a:pPr>
            <a:r>
              <a:rPr lang="fr-CA" dirty="0" smtClean="0"/>
              <a:t>N° 2 : “Je peux me forcer à continuer à conduire même si j’ai très sommeil.</a:t>
            </a:r>
            <a:r>
              <a:rPr lang="fr-CA" sz="1200" dirty="0" smtClean="0"/>
              <a:t>”</a:t>
            </a:r>
            <a:r>
              <a:rPr lang="fr-CA" dirty="0" smtClean="0"/>
              <a:t> Un peu comme pour l’alcool, la fatigue accumulée affecte la physiologie d’un individu. On ne peut pas décider d’être moins fatigué. Le seul remède à la fatigue est de dormir suffisamment. </a:t>
            </a:r>
            <a:endParaRPr lang="en-US" dirty="0" smtClean="0"/>
          </a:p>
          <a:p>
            <a:pPr>
              <a:spcBef>
                <a:spcPct val="0"/>
              </a:spcBef>
            </a:pPr>
            <a:r>
              <a:rPr lang="fr-CA" dirty="0" smtClean="0"/>
              <a:t>N° 3 : “J’ai déjà manqué de sommeil et m’en suis bien sorti.</a:t>
            </a:r>
            <a:r>
              <a:rPr lang="fr-CA" sz="1200" dirty="0" smtClean="0"/>
              <a:t>”</a:t>
            </a:r>
            <a:r>
              <a:rPr lang="fr-CA" dirty="0" smtClean="0"/>
              <a:t> Un conducteur peut avoir de la chance pendant un certain temps, mais le risque d’accident augmente avec la durée de conduite en état de somnolence.</a:t>
            </a:r>
            <a:endParaRPr lang="en-US" dirty="0" smtClean="0"/>
          </a:p>
          <a:p>
            <a:pPr>
              <a:spcBef>
                <a:spcPct val="0"/>
              </a:spcBef>
            </a:pPr>
            <a:r>
              <a:rPr lang="fr-CA" dirty="0" smtClean="0"/>
              <a:t>N° 4 : “Je suis conscient de ma somnolence.</a:t>
            </a:r>
            <a:r>
              <a:rPr lang="fr-CA" sz="1200" dirty="0" smtClean="0"/>
              <a:t>”</a:t>
            </a:r>
            <a:r>
              <a:rPr lang="fr-CA" dirty="0" smtClean="0"/>
              <a:t> Rappelez-vous que la recherche a démontré que les autoévaluations subjectives du niveau de vigilance sont souvent inexactes. Nous sommes bien mauvais juges de notre état de fatigue, la fatigue affecte le jugement. Si vous éprouvez de la somnolence, vous </a:t>
            </a:r>
            <a:r>
              <a:rPr lang="fr-CA" i="1" dirty="0" smtClean="0"/>
              <a:t>êtes</a:t>
            </a:r>
            <a:r>
              <a:rPr lang="fr-CA" dirty="0" smtClean="0"/>
              <a:t> somnolent. La majorité des conducteurs ne se rendent pas compte </a:t>
            </a:r>
            <a:r>
              <a:rPr lang="fr-CA" i="1" dirty="0" smtClean="0"/>
              <a:t>qu’ils cèdent peu à peu </a:t>
            </a:r>
            <a:r>
              <a:rPr lang="fr-CA" dirty="0" smtClean="0"/>
              <a:t>au besoin insurmontable de dormir. »</a:t>
            </a:r>
            <a:endParaRPr lang="en-US" dirty="0" smtClean="0"/>
          </a:p>
          <a:p>
            <a:pPr>
              <a:spcBef>
                <a:spcPct val="0"/>
              </a:spcBef>
            </a:pPr>
            <a:r>
              <a:rPr lang="fr-CA" dirty="0" smtClean="0"/>
              <a:t>_________________</a:t>
            </a:r>
            <a:endParaRPr lang="en-US" dirty="0" smtClean="0"/>
          </a:p>
          <a:p>
            <a:pPr>
              <a:spcBef>
                <a:spcPct val="0"/>
              </a:spcBef>
            </a:pPr>
            <a:r>
              <a:rPr lang="fr-CA" b="1" dirty="0" smtClean="0"/>
              <a:t>Note supplémentaire au formateur : </a:t>
            </a:r>
            <a:r>
              <a:rPr lang="fr-CA" dirty="0" smtClean="0"/>
              <a:t>Comme formateur, vous devez être prêt à expliquer tous les éléments ou à corriger toute mauvaise compréhension.</a:t>
            </a:r>
            <a:endParaRPr lang="en-US" dirty="0" smtClean="0"/>
          </a:p>
          <a:p>
            <a:pPr>
              <a:spcBef>
                <a:spcPct val="0"/>
              </a:spcBef>
            </a:pPr>
            <a:endParaRPr lang="en-US" dirty="0" smtClean="0"/>
          </a:p>
        </p:txBody>
      </p:sp>
      <p:sp>
        <p:nvSpPr>
          <p:cNvPr id="325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466EDA-68DA-44BD-B029-7A85690CBA71}" type="slidenum">
              <a:rPr lang="en-US"/>
              <a:pPr fontAlgn="base">
                <a:spcBef>
                  <a:spcPct val="0"/>
                </a:spcBef>
                <a:spcAft>
                  <a:spcPct val="0"/>
                </a:spcAft>
              </a:pPr>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Image Placeholder 1"/>
          <p:cNvSpPr>
            <a:spLocks noGrp="1" noRot="1" noChangeAspect="1"/>
          </p:cNvSpPr>
          <p:nvPr>
            <p:ph type="sldImg"/>
          </p:nvPr>
        </p:nvSpPr>
        <p:spPr bwMode="auto">
          <a:noFill/>
          <a:ln>
            <a:solidFill>
              <a:srgbClr val="000000"/>
            </a:solidFill>
            <a:miter lim="800000"/>
            <a:headEnd/>
            <a:tailEnd/>
          </a:ln>
        </p:spPr>
      </p:sp>
      <p:sp>
        <p:nvSpPr>
          <p:cNvPr id="327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a:t>
            </a:r>
            <a:r>
              <a:rPr lang="fr-CA" b="1" dirty="0" smtClean="0"/>
              <a:t> </a:t>
            </a:r>
            <a:r>
              <a:rPr lang="fr-CA" dirty="0" smtClean="0"/>
              <a:t>Voici quatre autres mythes sur la fatigue :</a:t>
            </a:r>
            <a:endParaRPr lang="en-US" dirty="0" smtClean="0"/>
          </a:p>
          <a:p>
            <a:pPr>
              <a:spcBef>
                <a:spcPct val="0"/>
              </a:spcBef>
            </a:pPr>
            <a:r>
              <a:rPr lang="fr-CA" dirty="0" smtClean="0"/>
              <a:t>N° 5 : “Je pourrai toujours baisser la vitre et augmenter le son de la radio.” La stimulation, telle une musique forte, est peu efficace pour vous aider à demeurer éveillé au volant si vous manquez de sommeil et montrez des signes de fatigue.</a:t>
            </a:r>
            <a:endParaRPr lang="en-US" dirty="0" smtClean="0"/>
          </a:p>
          <a:p>
            <a:pPr>
              <a:spcBef>
                <a:spcPct val="0"/>
              </a:spcBef>
            </a:pPr>
            <a:r>
              <a:rPr lang="fr-CA" dirty="0" smtClean="0"/>
              <a:t>N° 6 : “Une sieste ne fera qu’empirer les choses.” En fait, une sieste et toute période de sommeil additionnelle amélioreront de façon notable votre performance.</a:t>
            </a:r>
            <a:endParaRPr lang="en-US" dirty="0" smtClean="0"/>
          </a:p>
          <a:p>
            <a:pPr>
              <a:spcBef>
                <a:spcPct val="0"/>
              </a:spcBef>
            </a:pPr>
            <a:r>
              <a:rPr lang="fr-CA" dirty="0" smtClean="0"/>
              <a:t>N° 7 : “L’alcool m’aide à m’endormir.” L’alcool commence par vous assoupir, mais il </a:t>
            </a:r>
            <a:r>
              <a:rPr lang="fr-CA" i="1" dirty="0" smtClean="0"/>
              <a:t>perturbe</a:t>
            </a:r>
            <a:r>
              <a:rPr lang="fr-CA" dirty="0" smtClean="0"/>
              <a:t> en général le sommeil. Le sommeil est moins réparateur.</a:t>
            </a:r>
            <a:endParaRPr lang="en-US" dirty="0" smtClean="0"/>
          </a:p>
          <a:p>
            <a:pPr>
              <a:spcBef>
                <a:spcPct val="0"/>
              </a:spcBef>
            </a:pPr>
            <a:r>
              <a:rPr lang="fr-CA" dirty="0" smtClean="0"/>
              <a:t>N° 8 : “Gérer la fatigue au volant est facile.” En fait, la gestion de la fatigue demande un certain nombre de connaissances et il est souvent difficile de garder un juste équilibre entre notre travail, notre vie personnelle et nos besoins de sommeil. »</a:t>
            </a:r>
            <a:endParaRPr lang="en-US" dirty="0" smtClean="0"/>
          </a:p>
          <a:p>
            <a:pPr>
              <a:spcBef>
                <a:spcPct val="0"/>
              </a:spcBef>
            </a:pPr>
            <a:r>
              <a:rPr lang="fr-CA" dirty="0" smtClean="0"/>
              <a:t>_________________</a:t>
            </a:r>
            <a:endParaRPr lang="en-US" dirty="0" smtClean="0"/>
          </a:p>
          <a:p>
            <a:pPr>
              <a:spcBef>
                <a:spcPct val="0"/>
              </a:spcBef>
            </a:pPr>
            <a:r>
              <a:rPr lang="fr-CA" b="1" dirty="0" smtClean="0"/>
              <a:t>Note supplémentaire au formateur : </a:t>
            </a:r>
            <a:r>
              <a:rPr lang="fr-CA" dirty="0" smtClean="0"/>
              <a:t>Comme formateur, vous devez être prêt à expliquer tous les éléments ou à corriger toute mauvaise compréhension.</a:t>
            </a:r>
            <a:endParaRPr lang="en-US" dirty="0" smtClean="0"/>
          </a:p>
        </p:txBody>
      </p:sp>
      <p:sp>
        <p:nvSpPr>
          <p:cNvPr id="327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199016-59A4-4CA5-9CA6-9005C973975F}" type="slidenum">
              <a:rPr lang="en-US"/>
              <a:pPr fontAlgn="base">
                <a:spcBef>
                  <a:spcPct val="0"/>
                </a:spcBef>
                <a:spcAft>
                  <a:spcPct val="0"/>
                </a:spcAft>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p:cNvSpPr>
          <p:nvPr>
            <p:ph type="sldImg"/>
          </p:nvPr>
        </p:nvSpPr>
        <p:spPr bwMode="auto">
          <a:noFill/>
          <a:ln>
            <a:solidFill>
              <a:srgbClr val="000000"/>
            </a:solidFill>
            <a:miter lim="800000"/>
            <a:headEnd/>
            <a:tailEnd/>
          </a:ln>
        </p:spPr>
      </p:sp>
      <p:sp>
        <p:nvSpPr>
          <p:cNvPr id="329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Cette diapositive et la suivante résument les bonnes pratiques d’hygiène du sommeil. D’abord, attachez de l’importance à la vigilance et au bien-être, puis considérez le sommeil comme un facteur clé de votre travail.</a:t>
            </a:r>
            <a:endParaRPr lang="en-US" dirty="0" smtClean="0"/>
          </a:p>
          <a:p>
            <a:pPr>
              <a:spcBef>
                <a:spcPct val="0"/>
              </a:spcBef>
            </a:pPr>
            <a:r>
              <a:rPr lang="fr-CA" dirty="0" smtClean="0"/>
              <a:t>Soyez conscient des facteurs de fatigue qui vous affectent.</a:t>
            </a:r>
            <a:endParaRPr lang="en-US" dirty="0" smtClean="0"/>
          </a:p>
          <a:p>
            <a:pPr>
              <a:spcBef>
                <a:spcPct val="0"/>
              </a:spcBef>
            </a:pPr>
            <a:r>
              <a:rPr lang="fr-CA" dirty="0" err="1" smtClean="0"/>
              <a:t>Autoévaluez</a:t>
            </a:r>
            <a:r>
              <a:rPr lang="fr-CA" dirty="0" smtClean="0"/>
              <a:t> votre niveau de fatigue à partir de signes </a:t>
            </a:r>
            <a:r>
              <a:rPr lang="fr-CA" i="1" dirty="0" smtClean="0"/>
              <a:t>objectifs</a:t>
            </a:r>
            <a:r>
              <a:rPr lang="fr-CA" dirty="0" smtClean="0"/>
              <a:t>, pas simplement en fonction de l’impression que vous en avez.</a:t>
            </a:r>
            <a:endParaRPr lang="en-US" dirty="0" smtClean="0"/>
          </a:p>
          <a:p>
            <a:pPr>
              <a:spcBef>
                <a:spcPct val="0"/>
              </a:spcBef>
            </a:pPr>
            <a:r>
              <a:rPr lang="fr-CA" dirty="0" smtClean="0"/>
              <a:t>En matière de sommeil, essayez d’être en harmonie avec vos rythmes circadiens et non de leur résister.</a:t>
            </a:r>
            <a:endParaRPr lang="en-US" dirty="0" smtClean="0"/>
          </a:p>
          <a:p>
            <a:pPr>
              <a:spcBef>
                <a:spcPct val="0"/>
              </a:spcBef>
            </a:pPr>
            <a:r>
              <a:rPr lang="fr-CA" dirty="0" smtClean="0"/>
              <a:t>Utilisez la noirceur et la lumière comme aides à la gestion de la fatigue. »</a:t>
            </a:r>
            <a:endParaRPr lang="en-US" dirty="0" smtClean="0"/>
          </a:p>
          <a:p>
            <a:pPr>
              <a:spcBef>
                <a:spcPct val="0"/>
              </a:spcBef>
            </a:pPr>
            <a:r>
              <a:rPr lang="fr-CA" dirty="0" smtClean="0"/>
              <a:t>_________________</a:t>
            </a:r>
            <a:r>
              <a:rPr lang="fr-CA" b="1" dirty="0" smtClean="0"/>
              <a:t> </a:t>
            </a:r>
          </a:p>
          <a:p>
            <a:pPr>
              <a:spcBef>
                <a:spcPct val="0"/>
              </a:spcBef>
            </a:pPr>
            <a:r>
              <a:rPr lang="fr-CA" b="1" dirty="0" smtClean="0"/>
              <a:t>Note supplémentaire au formateur : </a:t>
            </a:r>
            <a:r>
              <a:rPr lang="fr-CA" dirty="0" smtClean="0"/>
              <a:t>Lisez à voix haute chaque élément de la liste et demandez aux participants de le définir ou de l’expliquer, ou encore choisissez quelques éléments pour discussion. Soyez prêt à expliquer tous les éléments ou à corriger toute mauvaise compréhension. Exemples : Quels sont les facteurs de fatigue qui vous affectent? Comment la noirceur aide-t-elle à gérer la fatigue? Comment utiliser la lumière vive? </a:t>
            </a:r>
            <a:endParaRPr lang="en-US" dirty="0" smtClean="0"/>
          </a:p>
        </p:txBody>
      </p:sp>
      <p:sp>
        <p:nvSpPr>
          <p:cNvPr id="329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725E49-85A3-47EB-AA88-628D73A2C043}" type="slidenum">
              <a:rPr lang="en-US"/>
              <a:pPr fontAlgn="base">
                <a:spcBef>
                  <a:spcPct val="0"/>
                </a:spcBef>
                <a:spcAft>
                  <a:spcPct val="0"/>
                </a:spcAft>
              </a:pPr>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bwMode="auto">
          <a:noFill/>
          <a:ln>
            <a:solidFill>
              <a:srgbClr val="000000"/>
            </a:solidFill>
            <a:miter lim="800000"/>
            <a:headEnd/>
            <a:tailEnd/>
          </a:ln>
        </p:spPr>
      </p:sp>
      <p:sp>
        <p:nvSpPr>
          <p:cNvPr id="331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Par ailleurs, demandez un dépistage de l’AOS si vous ronflez. Cultivez les cinq piliers du bien-être. Consommez de la caféine avec discernement.</a:t>
            </a:r>
            <a:endParaRPr lang="en-US" dirty="0" smtClean="0"/>
          </a:p>
          <a:p>
            <a:pPr>
              <a:spcBef>
                <a:spcPct val="0"/>
              </a:spcBef>
            </a:pPr>
            <a:r>
              <a:rPr lang="fr-CA" dirty="0" smtClean="0"/>
              <a:t>Soyez prudent avec les autres stimulants. Prenez des pauses, surtout avec siestes. Respectez la réglementation sur les heures de service tout en reconnaissant qu’elle ne suffit pas à garantir une vigilance optimale. Enfin, attachez votre ceinture de sécurité! »</a:t>
            </a:r>
            <a:endParaRPr lang="en-US" dirty="0" smtClean="0"/>
          </a:p>
          <a:p>
            <a:pPr>
              <a:spcBef>
                <a:spcPct val="0"/>
              </a:spcBef>
            </a:pPr>
            <a:r>
              <a:rPr lang="fr-CA" dirty="0" smtClean="0"/>
              <a:t>_________________</a:t>
            </a:r>
            <a:endParaRPr lang="en-US" dirty="0" smtClean="0"/>
          </a:p>
          <a:p>
            <a:pPr>
              <a:spcBef>
                <a:spcPct val="0"/>
              </a:spcBef>
            </a:pPr>
            <a:r>
              <a:rPr lang="fr-CA" b="1" dirty="0" smtClean="0"/>
              <a:t>Note supplémentaire au formateur : </a:t>
            </a:r>
            <a:r>
              <a:rPr lang="fr-CA" dirty="0" smtClean="0"/>
              <a:t>Lisez à voix haute chaque élément de la liste et demandez aux participants de le définir ou de l’expliquer, ou encore choisissez quelques éléments pour discussion. Soyez prêt à expliquer tous les éléments ou à corriger toute mauvaise compréhension. Exemples : Pouvez-vous nommer les cinq piliers du bien-être (indice : le premier est la saine alimentation)? Pourquoi une sieste est-elle préférable à une pause sans sieste? </a:t>
            </a:r>
            <a:endParaRPr lang="en-US" dirty="0" smtClean="0"/>
          </a:p>
        </p:txBody>
      </p:sp>
      <p:sp>
        <p:nvSpPr>
          <p:cNvPr id="331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6AD16B-6EFA-47A3-9CC2-D6496C4037D5}" type="slidenum">
              <a:rPr lang="en-US"/>
              <a:pPr fontAlgn="base">
                <a:spcBef>
                  <a:spcPct val="0"/>
                </a:spcBef>
                <a:spcAft>
                  <a:spcPct val="0"/>
                </a:spcAft>
              </a:pPr>
              <a:t>158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bwMode="auto">
          <a:noFill/>
          <a:ln>
            <a:solidFill>
              <a:srgbClr val="000000"/>
            </a:solidFill>
            <a:miter lim="800000"/>
            <a:headEnd/>
            <a:tailEnd/>
          </a:ln>
        </p:spPr>
      </p:sp>
      <p:sp>
        <p:nvSpPr>
          <p:cNvPr id="333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a:t>
            </a:r>
            <a:r>
              <a:rPr lang="fr-CA" b="1" smtClean="0"/>
              <a:t> </a:t>
            </a:r>
            <a:r>
              <a:rPr lang="fr-CA" smtClean="0"/>
              <a:t>Et, bien sûr, certaines habitudes vont à l’encontre d’une bonne hygiène du sommeil. N’ignorez pas les signes de fatigue (surtout les signes objectifs).</a:t>
            </a:r>
            <a:endParaRPr lang="en-US" smtClean="0"/>
          </a:p>
          <a:p>
            <a:pPr>
              <a:spcBef>
                <a:spcPct val="0"/>
              </a:spcBef>
            </a:pPr>
            <a:r>
              <a:rPr lang="fr-CA" smtClean="0"/>
              <a:t>Ne consommez pas trop de caféine (ou pas du tout avant les périodes de sommeil). Ne prenez pas d’alcool pour vous aider à dormir et ne mangez pas trop avant de conduire. Évitez si possible les décalages d’horaire vers l’arrière. L’exercice est excellent, mais évitez l’exercice intense juste avant les périodes de sommeil. N’accumulez pas une dette de sommeil sur plusieurs jours et oubliez le réveille-matin les fins de semaine. Et surtout, n’oubliez pas que les accidents liés à l’endormissement au volant sont la première cause de décès sur la route des conducteurs professionnels. » </a:t>
            </a:r>
          </a:p>
          <a:p>
            <a:pPr>
              <a:spcBef>
                <a:spcPct val="0"/>
              </a:spcBef>
            </a:pPr>
            <a:r>
              <a:rPr lang="fr-CA" smtClean="0"/>
              <a:t>_________________</a:t>
            </a:r>
            <a:endParaRPr lang="en-US" smtClean="0"/>
          </a:p>
          <a:p>
            <a:pPr>
              <a:spcBef>
                <a:spcPct val="0"/>
              </a:spcBef>
            </a:pPr>
            <a:r>
              <a:rPr lang="fr-CA" b="1" smtClean="0"/>
              <a:t>Note supplémentaire au formateur : </a:t>
            </a:r>
            <a:r>
              <a:rPr lang="fr-CA" smtClean="0"/>
              <a:t>Lisez à voix haute chaque élément de la liste et demandez aux participants de le définir ou de l’expliquer, ou choisissez plutôt quelques éléments pour discussion. Soyez prêt à expliquer tous les éléments ou à corriger toute mauvaise compréhension. Exemples : Pourquoi la consommation d’alcool nuit-elle au sommeil? Pourquoi est-il préférable de ne pas régler son réveil les fins de semaine? </a:t>
            </a:r>
            <a:endParaRPr lang="en-US" smtClean="0"/>
          </a:p>
        </p:txBody>
      </p:sp>
      <p:sp>
        <p:nvSpPr>
          <p:cNvPr id="333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51839B-9E12-4B5A-B039-54ABA7A8DF13}" type="slidenum">
              <a:rPr lang="en-US"/>
              <a:pPr fontAlgn="base">
                <a:spcBef>
                  <a:spcPct val="0"/>
                </a:spcBef>
                <a:spcAft>
                  <a:spcPct val="0"/>
                </a:spcAft>
              </a:pPr>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 sujet “Qu’est-ce que la fatigue?” aborde la</a:t>
            </a:r>
            <a:r>
              <a:rPr lang="fr-CA" baseline="0" dirty="0" smtClean="0"/>
              <a:t> description</a:t>
            </a:r>
            <a:r>
              <a:rPr lang="fr-CA" dirty="0" smtClean="0"/>
              <a:t> de la fatigue, les deux catégories de fatigue,</a:t>
            </a:r>
            <a:r>
              <a:rPr lang="fr-CA" baseline="0" dirty="0" smtClean="0"/>
              <a:t> soit la fatigue </a:t>
            </a:r>
            <a:r>
              <a:rPr lang="fr-CA" dirty="0" smtClean="0"/>
              <a:t>interne et </a:t>
            </a:r>
            <a:r>
              <a:rPr lang="fr-CA" baseline="0" dirty="0" smtClean="0"/>
              <a:t>la fatigue </a:t>
            </a:r>
            <a:r>
              <a:rPr lang="fr-CA" dirty="0" smtClean="0"/>
              <a:t>liée à la tâche, comment la fatigue progresse, et le sommeil comme principal </a:t>
            </a:r>
            <a:r>
              <a:rPr lang="fr-CA" i="1" dirty="0" smtClean="0"/>
              <a:t>antidote</a:t>
            </a:r>
            <a:r>
              <a:rPr lang="fr-CA" dirty="0" smtClean="0"/>
              <a:t> à la fatigue. »</a:t>
            </a:r>
            <a:endParaRPr lang="en-US" dirty="0" smtClean="0"/>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50E6AA-B0B9-4F3E-B28F-F7954E55482F}" type="slidenum">
              <a:rPr lang="en-US"/>
              <a:pPr fontAlgn="base">
                <a:spcBef>
                  <a:spcPct val="0"/>
                </a:spcBef>
                <a:spcAft>
                  <a:spcPct val="0"/>
                </a:spcAft>
              </a:pPr>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bwMode="auto">
          <a:noFill/>
          <a:ln>
            <a:solidFill>
              <a:srgbClr val="000000"/>
            </a:solidFill>
            <a:miter lim="800000"/>
            <a:headEnd/>
            <a:tailEnd/>
          </a:ln>
        </p:spPr>
      </p:sp>
      <p:sp>
        <p:nvSpPr>
          <p:cNvPr id="335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
        <p:nvSpPr>
          <p:cNvPr id="335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1390CD-B80E-4C95-A4B4-68BA06A4B042}" type="slidenum">
              <a:rPr lang="en-US"/>
              <a:pPr fontAlgn="base">
                <a:spcBef>
                  <a:spcPct val="0"/>
                </a:spcBef>
                <a:spcAft>
                  <a:spcPct val="0"/>
                </a:spcAft>
              </a:pPr>
              <a:t>160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La fatigue engendre une diminution de la vigilance, une réduction de l’attention à l’environnement (aussi appelée </a:t>
            </a:r>
            <a:r>
              <a:rPr lang="fr-CA" i="1" smtClean="0"/>
              <a:t>baisse de concentration</a:t>
            </a:r>
            <a:r>
              <a:rPr lang="fr-CA" smtClean="0"/>
              <a:t>), une diminution de la performance, moins de motivation, de l’irritabilité, une altération du jugement et, habituellement, une sensation de somnolence. La fatigue au volant n’est </a:t>
            </a:r>
            <a:r>
              <a:rPr lang="fr-CA" i="1" smtClean="0"/>
              <a:t>pas</a:t>
            </a:r>
            <a:r>
              <a:rPr lang="fr-CA" smtClean="0"/>
              <a:t> la même que la fatigue musculaire. Ainsi, charger ou décharger la remorque ne nuit habituellement pas à votre conduite, même si vous pouvez être fatigué physiquement. »</a:t>
            </a:r>
            <a:endParaRPr lang="en-US" smtClean="0"/>
          </a:p>
          <a:p>
            <a:pPr>
              <a:spcBef>
                <a:spcPct val="0"/>
              </a:spcBef>
            </a:pPr>
            <a:endParaRPr lang="en-US" b="1" smtClean="0">
              <a:solidFill>
                <a:srgbClr val="002060"/>
              </a:solidFill>
            </a:endParaRPr>
          </a:p>
          <a:p>
            <a:pPr>
              <a:spcBef>
                <a:spcPct val="0"/>
              </a:spcBef>
            </a:pPr>
            <a:endParaRPr lang="en-US" smtClean="0">
              <a:solidFill>
                <a:srgbClr val="002060"/>
              </a:solidFill>
            </a:endParaRPr>
          </a:p>
          <a:p>
            <a:pPr>
              <a:spcBef>
                <a:spcPct val="0"/>
              </a:spcBef>
            </a:pPr>
            <a:endParaRPr lang="en-US" smtClean="0">
              <a:solidFill>
                <a:srgbClr val="002060"/>
              </a:solidFill>
            </a:endParaRPr>
          </a:p>
          <a:p>
            <a:pPr>
              <a:spcBef>
                <a:spcPct val="0"/>
              </a:spcBef>
            </a:pPr>
            <a:endParaRPr lang="en-US"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8FFB1F-FC88-492B-81F3-9907FC9E4310}"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Les deux </a:t>
            </a:r>
            <a:r>
              <a:rPr lang="fr-CA" i="1" dirty="0" smtClean="0"/>
              <a:t>catégories</a:t>
            </a:r>
            <a:r>
              <a:rPr lang="fr-CA" dirty="0" smtClean="0"/>
              <a:t> générales de fatigue sont la fatigue interne, aussi appelée fatigue “liée au sommeil”, et la fatigue liée à la tâche, aussi appelée fatigue “liée à l’activité”. Les deux peuvent compromettre votre performance, même si vous ne vous endormez pas au volant. La diminution de la vigilance, c’est-à-dire une diminution de l’attention à l’environnement, commence bien avant la sensation de somnolence. »</a:t>
            </a:r>
            <a:endParaRPr lang="en-US" dirty="0" smtClean="0"/>
          </a:p>
          <a:p>
            <a:pPr>
              <a:spcBef>
                <a:spcPct val="0"/>
              </a:spcBef>
            </a:pPr>
            <a:endParaRPr lang="en-US" dirty="0"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4BA96F-CB86-45A6-BB4D-406BE0E8C8AD}"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Montrons comment les facteurs de fatigue interne et liée à la tâche se combinent pour affecter la vigilance, l’attention et la performance de conduite.</a:t>
            </a:r>
            <a:endParaRPr lang="en-US" dirty="0" smtClean="0"/>
          </a:p>
          <a:p>
            <a:pPr>
              <a:spcBef>
                <a:spcPct val="0"/>
              </a:spcBef>
            </a:pPr>
            <a:endParaRPr lang="fr-CA" b="1" dirty="0" smtClean="0"/>
          </a:p>
          <a:p>
            <a:pPr>
              <a:spcBef>
                <a:spcPct val="0"/>
              </a:spcBef>
            </a:pPr>
            <a:r>
              <a:rPr lang="fr-CA" dirty="0" smtClean="0"/>
              <a:t>Les facteurs internes comprennent les différences individuelles dans la sensibilité à la fatigue; le nombre d’heures de sommeil; l’heure du jour; la période d’éveil; les stimulants consommés, comme la caféine et d’autres drogues; votre santé globale et votre humeur.</a:t>
            </a:r>
            <a:endParaRPr lang="en-US" dirty="0" smtClean="0"/>
          </a:p>
          <a:p>
            <a:pPr>
              <a:spcBef>
                <a:spcPct val="0"/>
              </a:spcBef>
            </a:pPr>
            <a:endParaRPr lang="fr-CA" b="1" dirty="0" smtClean="0"/>
          </a:p>
          <a:p>
            <a:pPr>
              <a:spcBef>
                <a:spcPct val="0"/>
              </a:spcBef>
            </a:pPr>
            <a:r>
              <a:rPr lang="fr-CA" dirty="0" smtClean="0"/>
              <a:t>Les facteurs liés à la tâche comprennent le temps passé à la tâche (comme les heures de conduite), la complexité de la tâche et la monotonie de la tâche.</a:t>
            </a:r>
            <a:endParaRPr lang="en-US" dirty="0" smtClean="0"/>
          </a:p>
          <a:p>
            <a:pPr>
              <a:spcBef>
                <a:spcPct val="0"/>
              </a:spcBef>
            </a:pPr>
            <a:endParaRPr lang="fr-CA" b="1" dirty="0" smtClean="0"/>
          </a:p>
          <a:p>
            <a:pPr>
              <a:spcBef>
                <a:spcPct val="0"/>
              </a:spcBef>
            </a:pPr>
            <a:r>
              <a:rPr lang="fr-CA" dirty="0" smtClean="0"/>
              <a:t>Tous ces facteurs affectent votre niveau de vigilance…</a:t>
            </a:r>
            <a:endParaRPr lang="en-US" dirty="0" smtClean="0"/>
          </a:p>
          <a:p>
            <a:pPr>
              <a:spcBef>
                <a:spcPct val="0"/>
              </a:spcBef>
            </a:pPr>
            <a:endParaRPr lang="fr-CA" b="1" dirty="0" smtClean="0"/>
          </a:p>
          <a:p>
            <a:pPr>
              <a:spcBef>
                <a:spcPct val="0"/>
              </a:spcBef>
            </a:pPr>
            <a:r>
              <a:rPr lang="fr-CA" dirty="0" smtClean="0"/>
              <a:t>Tous ces facteurs à leur tour affectent votre attention à l’environnement.</a:t>
            </a:r>
            <a:endParaRPr lang="en-US" dirty="0" smtClean="0"/>
          </a:p>
          <a:p>
            <a:pPr>
              <a:spcBef>
                <a:spcPct val="0"/>
              </a:spcBef>
            </a:pPr>
            <a:endParaRPr lang="fr-CA" b="1" dirty="0" smtClean="0"/>
          </a:p>
          <a:p>
            <a:pPr>
              <a:spcBef>
                <a:spcPct val="0"/>
              </a:spcBef>
            </a:pPr>
            <a:r>
              <a:rPr lang="fr-CA" dirty="0" smtClean="0"/>
              <a:t>Tous ces facteurs affectent votre performance de conduite. »</a:t>
            </a:r>
          </a:p>
          <a:p>
            <a:pPr>
              <a:spcBef>
                <a:spcPct val="0"/>
              </a:spcBef>
            </a:pPr>
            <a:r>
              <a:rPr lang="fr-CA" b="1" dirty="0" smtClean="0"/>
              <a:t>_______________________</a:t>
            </a:r>
            <a:endParaRPr lang="en-US" dirty="0" smtClean="0"/>
          </a:p>
          <a:p>
            <a:pPr>
              <a:spcBef>
                <a:spcPct val="0"/>
              </a:spcBef>
            </a:pPr>
            <a:r>
              <a:rPr lang="fr-CA" b="1" dirty="0" smtClean="0"/>
              <a:t>Complément d’information : </a:t>
            </a:r>
            <a:endParaRPr lang="en-US" dirty="0" smtClean="0"/>
          </a:p>
          <a:p>
            <a:pPr>
              <a:spcBef>
                <a:spcPct val="0"/>
              </a:spcBef>
            </a:pPr>
            <a:r>
              <a:rPr lang="fr-CA" dirty="0" smtClean="0"/>
              <a:t>Figure adaptée par </a:t>
            </a:r>
            <a:r>
              <a:rPr lang="fr-CA" dirty="0" err="1" smtClean="0"/>
              <a:t>Thiffault</a:t>
            </a:r>
            <a:r>
              <a:rPr lang="fr-CA" dirty="0" smtClean="0"/>
              <a:t> (2011).</a:t>
            </a:r>
            <a:endParaRPr lang="en-US" dirty="0" smtClean="0"/>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9298C9-00DC-4291-A764-7CFC066F897D}"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Nous commencerons par une présentation du module et du programme de gestion de la fatigue. La vigilance, le sommeil, le bien-être et la performance seront également abordés. »</a:t>
            </a:r>
            <a:endParaRPr lang="en-US" dirty="0" smtClean="0">
              <a:solidFill>
                <a:srgbClr val="002060"/>
              </a:solidFill>
            </a:endParaRPr>
          </a:p>
          <a:p>
            <a:pPr>
              <a:spcBef>
                <a:spcPct val="0"/>
              </a:spcBef>
            </a:pPr>
            <a:endParaRPr lang="en-US" dirty="0" smtClean="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E6761F-588A-4500-A2B3-5812B82EB448}"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Bien que la science concernant la fatigue des conducteurs puisse être compliquée, elle peut aussi être très simple. Le sommeil est l’antidote le plus important contre la fatigue. Le sommeil et d’autres facteurs, comme l’heure du jour, déterminent votre niveau de vigilance. Votre vigilance, en plus d’autres facteurs, affecte votre performance de conduite. Si vous désirez avoir une performance élevée, assurez-vous d’obtenir une bonne nuit de sommeil. » </a:t>
            </a:r>
            <a:endParaRPr lang="en-US" smtClean="0"/>
          </a:p>
          <a:p>
            <a:pPr>
              <a:spcBef>
                <a:spcPct val="0"/>
              </a:spcBef>
            </a:pPr>
            <a:endParaRPr lang="en-US" smtClean="0"/>
          </a:p>
          <a:p>
            <a:pPr>
              <a:spcBef>
                <a:spcPct val="0"/>
              </a:spcBef>
            </a:pPr>
            <a:endParaRPr lang="en-US" smtClean="0"/>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E9CBBD-A051-43B6-B03A-3F263FF6CF41}"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Parlons des caractéristiques de la fatigue. Les sujets traités incluent la fatigue aiguë (ou à court terme) </a:t>
            </a:r>
            <a:r>
              <a:rPr lang="fr-CA" i="1" smtClean="0"/>
              <a:t>versus</a:t>
            </a:r>
            <a:r>
              <a:rPr lang="fr-CA" smtClean="0"/>
              <a:t> la fatigue chronique, les signes généraux et les symptômes de fatigue, l’autoévaluation subjective </a:t>
            </a:r>
            <a:r>
              <a:rPr lang="fr-CA" i="1" smtClean="0"/>
              <a:t>versus</a:t>
            </a:r>
            <a:r>
              <a:rPr lang="fr-CA" smtClean="0"/>
              <a:t> l’autoévaluation objective, les effets d’un manque de sommeil sur votre santé, les signes d’un manque de sommeil chronique et l’accumulation d’une dette de sommeil et le temps de récupération. »</a:t>
            </a:r>
            <a:endParaRPr lang="en-US" smtClean="0"/>
          </a:p>
          <a:p>
            <a:pPr>
              <a:spcBef>
                <a:spcPct val="0"/>
              </a:spcBef>
            </a:pPr>
            <a:endParaRPr lang="en-US" smtClean="0">
              <a:solidFill>
                <a:srgbClr val="002060"/>
              </a:solidFill>
            </a:endParaRPr>
          </a:p>
          <a:p>
            <a:pPr>
              <a:spcBef>
                <a:spcPct val="0"/>
              </a:spcBef>
            </a:pPr>
            <a:r>
              <a:rPr lang="en-US" smtClean="0">
                <a:solidFill>
                  <a:srgbClr val="002060"/>
                </a:solidFill>
              </a:rPr>
              <a:t> </a:t>
            </a:r>
            <a:endParaRPr lang="en-US" smtClean="0"/>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7BBE01-8D5C-4161-9072-959332538AEF}"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Nous commencerons par la distinction entre la fatigue à court terme et la fatigue chronique. La fatigue à court terme est ce que nous ressentons à la fin de chaque journée de travail. Elle est réduite ou éliminée par une bonne nuit de sommeil ou par une sieste. La caféine et un repos (sans sommeil) réduisent la fatigue légère. La fatigue </a:t>
            </a:r>
            <a:r>
              <a:rPr lang="fr-CA" i="1" dirty="0" smtClean="0"/>
              <a:t>chronique</a:t>
            </a:r>
            <a:r>
              <a:rPr lang="fr-CA" dirty="0" smtClean="0"/>
              <a:t> ou à long terme touche pour sa part de nombreux conducteurs et autres personnes occupées. Elle est causée par un sommeil insuffisant pendant une période plus longue; on l’appelle aussi privation ou manque de sommeil. Pour récupérer, vous avez besoin de quelques bonnes nuits de sommeil profond. Vous pourrez aussi devoir apporter des changements permanents à votre style de vie. La fatigue chronique reviendra si vos anciennes habitudes reviennent. » </a:t>
            </a:r>
            <a:endParaRPr lang="en-US" sz="1100" dirty="0" smtClean="0"/>
          </a:p>
          <a:p>
            <a:pPr>
              <a:spcBef>
                <a:spcPct val="0"/>
              </a:spcBef>
            </a:pPr>
            <a:endParaRPr lang="en-US" dirty="0" smtClean="0">
              <a:solidFill>
                <a:srgbClr val="002060"/>
              </a:solidFill>
            </a:endParaRPr>
          </a:p>
          <a:p>
            <a:pPr>
              <a:spcBef>
                <a:spcPct val="0"/>
              </a:spcBef>
            </a:pPr>
            <a:endParaRPr lang="en-US" dirty="0" smtClean="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C05D57-A7FF-42BB-9476-FDEBA46D8524}"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Que la fatigue soit à court terme ou chronique, il y a certains signes et symptômes. Ils comprennent la perte de vigilance et d’attention, des pensées qui s’égarent, une diminution des réflexes, un jugement altéré et une perte de motivation. »	</a:t>
            </a:r>
            <a:endParaRPr lang="en-US" dirty="0" smtClean="0"/>
          </a:p>
          <a:p>
            <a:pPr>
              <a:spcBef>
                <a:spcPct val="0"/>
              </a:spcBef>
            </a:pPr>
            <a:endParaRPr lang="en-US" dirty="0" smtClean="0">
              <a:solidFill>
                <a:srgbClr val="002060"/>
              </a:solidFill>
            </a:endParaRPr>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980BFE-720C-4478-812B-59F4205D86C7}"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a:t>
            </a:r>
            <a:r>
              <a:rPr lang="fr-CA" b="1" dirty="0" smtClean="0"/>
              <a:t> </a:t>
            </a:r>
            <a:r>
              <a:rPr lang="fr-CA" dirty="0" smtClean="0"/>
              <a:t>D’autres signes et symptômes de la fatigue sont la dépression, une perte de mémoire, un champ de vision réduit et des périodes de microsommeil. Le microsommeil est une courte perte de conscience. Vous vous “assoupissez” pendant quelques secondes. Les microsommeils deviennent plus longs, plus fréquents et plus dangereux lorsque la fatigue s’accentue. Cependant, la fatigue a peu d’effet sur les tâches purement physiques, comme marcher ou soulever quelque chose. »</a:t>
            </a:r>
            <a:endParaRPr lang="en-US" dirty="0" smtClean="0"/>
          </a:p>
          <a:p>
            <a:pPr>
              <a:spcBef>
                <a:spcPct val="0"/>
              </a:spcBef>
            </a:pPr>
            <a:r>
              <a:rPr lang="fr-CA" b="1" dirty="0" smtClean="0"/>
              <a:t>_______________</a:t>
            </a:r>
            <a:endParaRPr lang="en-US" b="1" dirty="0" smtClean="0"/>
          </a:p>
          <a:p>
            <a:pPr>
              <a:spcBef>
                <a:spcPct val="0"/>
              </a:spcBef>
            </a:pPr>
            <a:r>
              <a:rPr lang="fr-CA" b="1" dirty="0" smtClean="0"/>
              <a:t>Complément d’information : </a:t>
            </a:r>
            <a:endParaRPr lang="en-US" dirty="0" smtClean="0"/>
          </a:p>
          <a:p>
            <a:pPr>
              <a:spcBef>
                <a:spcPct val="0"/>
              </a:spcBef>
            </a:pPr>
            <a:r>
              <a:rPr lang="fr-CA" dirty="0" smtClean="0"/>
              <a:t>Le mot </a:t>
            </a:r>
            <a:r>
              <a:rPr lang="fr-CA" i="1" dirty="0" smtClean="0"/>
              <a:t>dépression</a:t>
            </a:r>
            <a:r>
              <a:rPr lang="fr-CA" dirty="0" smtClean="0"/>
              <a:t> a ici un sens général, il désigne un état de désintéressement accompagné de tristesse. Il ne renvoie pas à la neurasthénie, qui est un état durable et une maladie grave. Mais c’est un fait que le manque de sommeil peut provoquer la dépression. </a:t>
            </a:r>
            <a:endParaRPr lang="en-US" dirty="0" smtClean="0"/>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AEB26E-E7AB-4CBC-9438-1F68D2631AD5}"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Comparons les évaluations subjectives et les évaluations objectives du degré de fatigue. Dans une étude canado-américaine sur la fatigue et la vigilance, des conducteurs évaluaient subjectivement leur propre degré de vigilance. Comparativement aux résultats des mesures objectives de la vigilance, leurs autoévaluations étaient souvent inexactes. Les conducteurs étaient portés à se considérer comme plus alertes qu’ils ne l’étaient en réalité. Les autoévaluations avaient tendance à se baser sur des </a:t>
            </a:r>
            <a:r>
              <a:rPr lang="fr-CA" i="1" dirty="0" smtClean="0"/>
              <a:t>hypothèses</a:t>
            </a:r>
            <a:r>
              <a:rPr lang="fr-CA" dirty="0" smtClean="0"/>
              <a:t>. Un conducteur peut se dire, par exemple, “Je conduis depuis longtemps, je dois donc être fatigué”, ou encore “Je viens juste de commencer à conduire, donc je ne peux pas être fatigué”.</a:t>
            </a:r>
            <a:endParaRPr lang="en-US" dirty="0" smtClean="0"/>
          </a:p>
          <a:p>
            <a:pPr>
              <a:spcBef>
                <a:spcPct val="0"/>
              </a:spcBef>
            </a:pPr>
            <a:r>
              <a:rPr lang="fr-CA" b="1" dirty="0" smtClean="0"/>
              <a:t>___________________</a:t>
            </a:r>
            <a:endParaRPr lang="en-US" b="1" dirty="0" smtClean="0"/>
          </a:p>
          <a:p>
            <a:pPr>
              <a:spcBef>
                <a:spcPct val="0"/>
              </a:spcBef>
            </a:pPr>
            <a:r>
              <a:rPr lang="fr-CA" b="1" dirty="0" smtClean="0"/>
              <a:t>Étude citée : </a:t>
            </a:r>
            <a:r>
              <a:rPr lang="fr-CA" dirty="0" err="1" smtClean="0"/>
              <a:t>Wylie</a:t>
            </a:r>
            <a:r>
              <a:rPr lang="fr-CA" dirty="0" smtClean="0"/>
              <a:t> </a:t>
            </a:r>
            <a:r>
              <a:rPr lang="fr-CA" i="1" dirty="0" smtClean="0"/>
              <a:t>et al</a:t>
            </a:r>
            <a:r>
              <a:rPr lang="fr-CA" dirty="0" smtClean="0"/>
              <a:t>., </a:t>
            </a:r>
            <a:r>
              <a:rPr lang="fr-CA" i="1" dirty="0" smtClean="0"/>
              <a:t>Driver Fatigue and </a:t>
            </a:r>
            <a:r>
              <a:rPr lang="fr-CA" i="1" dirty="0" err="1" smtClean="0"/>
              <a:t>Alertness</a:t>
            </a:r>
            <a:r>
              <a:rPr lang="fr-CA" i="1" dirty="0" smtClean="0"/>
              <a:t> </a:t>
            </a:r>
            <a:r>
              <a:rPr lang="fr-CA" i="1" dirty="0" err="1" smtClean="0"/>
              <a:t>Study</a:t>
            </a:r>
            <a:r>
              <a:rPr lang="fr-CA" dirty="0" smtClean="0"/>
              <a:t>, 1996. Voir également </a:t>
            </a:r>
            <a:r>
              <a:rPr lang="fr-CA" dirty="0" err="1" smtClean="0"/>
              <a:t>Wylie</a:t>
            </a:r>
            <a:r>
              <a:rPr lang="fr-CA" dirty="0" smtClean="0"/>
              <a:t> </a:t>
            </a:r>
            <a:r>
              <a:rPr lang="fr-CA" i="1" dirty="0" smtClean="0"/>
              <a:t>et al</a:t>
            </a:r>
            <a:r>
              <a:rPr lang="fr-CA" dirty="0" smtClean="0"/>
              <a:t>., 1997.</a:t>
            </a:r>
            <a:endParaRPr lang="en-US" dirty="0" smtClean="0"/>
          </a:p>
          <a:p>
            <a:pPr>
              <a:spcBef>
                <a:spcPct val="0"/>
              </a:spcBef>
            </a:pPr>
            <a:r>
              <a:rPr lang="fr-CA" b="1" dirty="0" smtClean="0"/>
              <a:t>Complément d’information : </a:t>
            </a:r>
            <a:r>
              <a:rPr lang="fr-CA" dirty="0" smtClean="0"/>
              <a:t>Le fait que les conducteurs aient tendance à se considérer comme plus alertes qu’ils le sont en réalité est un exemple du </a:t>
            </a:r>
            <a:r>
              <a:rPr lang="fr-CA" i="1" dirty="0" smtClean="0"/>
              <a:t>biais de l’autoévaluation</a:t>
            </a:r>
            <a:r>
              <a:rPr lang="fr-CA" dirty="0" smtClean="0"/>
              <a:t> dans la conduite. La fatigue affaiblit le jugement. Plus on est fatigué, moins on évalue avec justesse notre niveau de fatigue. Une étude a montré qu’environ la moitié de tous les conducteurs des États-Unis considèrent faire partie des meilleurs conducteurs! </a:t>
            </a:r>
            <a:endParaRPr lang="en-US" dirty="0" smtClean="0"/>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4A3164-AD21-472C-B166-0A866D9F12F9}" type="slidenum">
              <a:rPr lang="en-US"/>
              <a:pPr fontAlgn="base">
                <a:spcBef>
                  <a:spcPct val="0"/>
                </a:spcBef>
                <a:spcAft>
                  <a:spcPct val="0"/>
                </a:spcAft>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a:t>
            </a:r>
            <a:r>
              <a:rPr lang="fr-CA" b="1" dirty="0" smtClean="0"/>
              <a:t> </a:t>
            </a:r>
            <a:r>
              <a:rPr lang="fr-CA" dirty="0" smtClean="0"/>
              <a:t>L’Université de </a:t>
            </a:r>
            <a:r>
              <a:rPr lang="fr-CA" dirty="0" err="1" smtClean="0"/>
              <a:t>Stanford</a:t>
            </a:r>
            <a:r>
              <a:rPr lang="fr-CA" dirty="0" smtClean="0"/>
              <a:t> a mené une étude au cours de laquelle les sujets étaient privés de sommeil et devaient demeurer éveillés aussi longtemps que possible. On leur a périodiquement demandé s’ils allaient s’endormir dans les deux prochaines minutes. L’apparition du sommeil a été prédite avec exactitude dans</a:t>
            </a:r>
            <a:r>
              <a:rPr lang="fr-CA" b="1" dirty="0" smtClean="0"/>
              <a:t> </a:t>
            </a:r>
            <a:r>
              <a:rPr lang="fr-CA" dirty="0" smtClean="0"/>
              <a:t>78 % des cas par les sujets. Mais, dans 22 % des cas, elle ne l’était pas. Ainsi, vous pouvez penser que vous allez demeurer éveillé, puis vous endormir au volant dans les minutes qui suivent. Il y a d’importantes différences individuelles dans la capacité à prédire l’endormissement. Les prédictions de certaines personnes étaient si mauvaises qu’il s’agissait en fait presque d’une supposition. Vous ne voulez pas conduire en essayant de </a:t>
            </a:r>
            <a:r>
              <a:rPr lang="fr-CA" i="1" dirty="0" smtClean="0"/>
              <a:t>deviner</a:t>
            </a:r>
            <a:r>
              <a:rPr lang="fr-CA" dirty="0" smtClean="0"/>
              <a:t> si vous allez rester éveillé ou vous endormir! Il faut s’arrêter dans un endroit sécuritaire pour se reposer dès les premiers signes de fatigue. »</a:t>
            </a:r>
            <a:endParaRPr lang="en-US" dirty="0" smtClean="0"/>
          </a:p>
          <a:p>
            <a:pPr>
              <a:spcBef>
                <a:spcPct val="0"/>
              </a:spcBef>
            </a:pPr>
            <a:r>
              <a:rPr lang="fr-CA" dirty="0" smtClean="0"/>
              <a:t>______________________</a:t>
            </a:r>
            <a:endParaRPr lang="en-US" dirty="0" smtClean="0"/>
          </a:p>
          <a:p>
            <a:pPr>
              <a:spcBef>
                <a:spcPct val="0"/>
              </a:spcBef>
            </a:pPr>
            <a:r>
              <a:rPr lang="fr-CA" b="1" dirty="0" smtClean="0"/>
              <a:t>Source : </a:t>
            </a:r>
            <a:r>
              <a:rPr lang="fr-CA" dirty="0" err="1" smtClean="0"/>
              <a:t>Itoi</a:t>
            </a:r>
            <a:r>
              <a:rPr lang="fr-CA" dirty="0" smtClean="0"/>
              <a:t> </a:t>
            </a:r>
            <a:r>
              <a:rPr lang="fr-CA" i="1" dirty="0" smtClean="0"/>
              <a:t>et al.</a:t>
            </a:r>
            <a:r>
              <a:rPr lang="fr-CA" dirty="0" smtClean="0"/>
              <a:t>, 1993.</a:t>
            </a:r>
            <a:endParaRPr lang="en-US" dirty="0" smtClean="0"/>
          </a:p>
          <a:p>
            <a:pPr>
              <a:spcBef>
                <a:spcPct val="0"/>
              </a:spcBef>
            </a:pPr>
            <a:r>
              <a:rPr lang="fr-CA" dirty="0" smtClean="0"/>
              <a:t> </a:t>
            </a:r>
            <a:endParaRPr lang="en-US" dirty="0" smtClean="0"/>
          </a:p>
          <a:p>
            <a:pPr>
              <a:spcBef>
                <a:spcPct val="0"/>
              </a:spcBef>
            </a:pPr>
            <a:endParaRPr lang="en-US" sz="1100" dirty="0" smtClean="0">
              <a:solidFill>
                <a:srgbClr val="002060"/>
              </a:solidFill>
            </a:endParaRPr>
          </a:p>
          <a:p>
            <a:pPr>
              <a:spcBef>
                <a:spcPct val="0"/>
              </a:spcBef>
            </a:pPr>
            <a:endParaRPr lang="en-US" dirty="0"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000CB8-5614-42AD-9949-B28B7462A5AA}"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complète : </a:t>
            </a:r>
            <a:r>
              <a:rPr lang="fr-CA" dirty="0" smtClean="0"/>
              <a:t>« De nombreux conducteurs qui se sont endormis au volant n’ont jamais senti qu’ils allaient s’endormir! L’Université de la Caroline du Nord a mené des entrevues auprès de 312 automobilistes qui avaient eu un accident après s’être endormis au volant. On leur a demandé “Quel niveau de somnolence avez-vous ressenti avant de vous endormir au volant?” Comme vous le voyez dans ce diagramme, 23 % ont dit qu’ils n’étaient “pas du tout somnolents” et 21 % ont dit être seulement “légèrement somnolents”. Ces gens ne s’attendaient pas du tout à s’endormir au volant. » </a:t>
            </a:r>
            <a:endParaRPr lang="en-US" dirty="0" smtClean="0"/>
          </a:p>
          <a:p>
            <a:pPr eaLnBrk="1" hangingPunct="1">
              <a:spcBef>
                <a:spcPct val="0"/>
              </a:spcBef>
            </a:pPr>
            <a:r>
              <a:rPr lang="fr-CA" b="1" dirty="0" smtClean="0"/>
              <a:t>__________________</a:t>
            </a:r>
            <a:endParaRPr lang="en-US" dirty="0" smtClean="0"/>
          </a:p>
          <a:p>
            <a:pPr eaLnBrk="1" hangingPunct="1">
              <a:spcBef>
                <a:spcPct val="0"/>
              </a:spcBef>
            </a:pPr>
            <a:r>
              <a:rPr lang="fr-CA" b="1" dirty="0" smtClean="0"/>
              <a:t>Étude : </a:t>
            </a:r>
            <a:r>
              <a:rPr lang="fr-CA" dirty="0" err="1" smtClean="0"/>
              <a:t>Stutts</a:t>
            </a:r>
            <a:r>
              <a:rPr lang="fr-CA" dirty="0" smtClean="0"/>
              <a:t> </a:t>
            </a:r>
            <a:r>
              <a:rPr lang="fr-CA" i="1" dirty="0" smtClean="0"/>
              <a:t>et al</a:t>
            </a:r>
            <a:r>
              <a:rPr lang="fr-CA" dirty="0" smtClean="0"/>
              <a:t>., 1999. </a:t>
            </a:r>
            <a:endParaRPr lang="en-US" dirty="0" smtClean="0"/>
          </a:p>
          <a:p>
            <a:pPr eaLnBrk="1" hangingPunct="1">
              <a:spcBef>
                <a:spcPct val="0"/>
              </a:spcBef>
            </a:pPr>
            <a:r>
              <a:rPr lang="fr-CA" b="1" dirty="0" smtClean="0"/>
              <a:t> </a:t>
            </a:r>
            <a:endParaRPr lang="en-US" dirty="0"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EE888E-9FED-4298-B3A6-9E5529773287}" type="slidenum">
              <a:rPr lang="en-US" smtClean="0">
                <a:solidFill>
                  <a:srgbClr val="000000"/>
                </a:solidFill>
              </a:rPr>
              <a:pPr fontAlgn="base">
                <a:spcBef>
                  <a:spcPct val="0"/>
                </a:spcBef>
                <a:spcAft>
                  <a:spcPct val="0"/>
                </a:spcAft>
                <a:defRPr/>
              </a:pPr>
              <a:t>27</a:t>
            </a:fld>
            <a:endParaRPr lang="en-US"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complète : </a:t>
            </a:r>
            <a:r>
              <a:rPr lang="fr-CA" dirty="0" smtClean="0"/>
              <a:t>« Dans la même étude, on a demandé aux conducteurs “Combien d’heures aviez-vous dormi la nuit avant l’accident?” Seulement 11 % d’entre eux avaient dormi 8 heures ou plus, tandis que 28 % avaient dormi entre 6 et 7,9 heures. Un total de 54 % avaient obtenu </a:t>
            </a:r>
            <a:r>
              <a:rPr lang="fr-CA" i="1" dirty="0" smtClean="0"/>
              <a:t>moins de 6 heures </a:t>
            </a:r>
            <a:r>
              <a:rPr lang="fr-CA" dirty="0" smtClean="0"/>
              <a:t>de sommeil. Le manque de sommeil est la principale cause des accidents liés à la fatigue. »  </a:t>
            </a:r>
            <a:endParaRPr lang="en-US" dirty="0" smtClean="0"/>
          </a:p>
          <a:p>
            <a:pPr eaLnBrk="1" hangingPunct="1">
              <a:spcBef>
                <a:spcPct val="0"/>
              </a:spcBef>
            </a:pPr>
            <a:r>
              <a:rPr lang="fr-CA" dirty="0" smtClean="0"/>
              <a:t>_____________________________</a:t>
            </a:r>
            <a:endParaRPr lang="en-US" dirty="0" smtClean="0"/>
          </a:p>
          <a:p>
            <a:pPr eaLnBrk="1" hangingPunct="1">
              <a:spcBef>
                <a:spcPct val="0"/>
              </a:spcBef>
            </a:pPr>
            <a:r>
              <a:rPr lang="fr-CA" b="1" dirty="0" smtClean="0"/>
              <a:t>Complément d’information : </a:t>
            </a:r>
            <a:r>
              <a:rPr lang="fr-CA" dirty="0" smtClean="0"/>
              <a:t>Comme précédemment, il s’agit d’une </a:t>
            </a:r>
            <a:r>
              <a:rPr lang="fr-CA" u="sng" dirty="0" smtClean="0"/>
              <a:t>étude menée par l’Université de la Caroline du Nord</a:t>
            </a:r>
            <a:r>
              <a:rPr lang="fr-CA" dirty="0" smtClean="0"/>
              <a:t> : entrevues auprès de 312 automobilistes qui avaient eu un accident après s’être endormis au volant.</a:t>
            </a:r>
            <a:endParaRPr lang="en-US" dirty="0" smtClean="0"/>
          </a:p>
          <a:p>
            <a:pPr eaLnBrk="1" hangingPunct="1">
              <a:spcBef>
                <a:spcPct val="0"/>
              </a:spcBef>
            </a:pPr>
            <a:r>
              <a:rPr lang="fr-CA" dirty="0" smtClean="0"/>
              <a:t> </a:t>
            </a:r>
            <a:endParaRPr lang="en-US" dirty="0" smtClean="0"/>
          </a:p>
          <a:p>
            <a:pPr eaLnBrk="1" hangingPunct="1">
              <a:spcBef>
                <a:spcPct val="0"/>
              </a:spcBef>
            </a:pPr>
            <a:r>
              <a:rPr lang="fr-CA" b="1" dirty="0" smtClean="0"/>
              <a:t>Source : </a:t>
            </a:r>
            <a:r>
              <a:rPr lang="fr-CA" dirty="0" err="1" smtClean="0"/>
              <a:t>Stutts</a:t>
            </a:r>
            <a:r>
              <a:rPr lang="fr-CA" dirty="0" smtClean="0"/>
              <a:t> </a:t>
            </a:r>
            <a:r>
              <a:rPr lang="fr-CA" i="1" dirty="0" smtClean="0"/>
              <a:t>et al</a:t>
            </a:r>
            <a:r>
              <a:rPr lang="fr-CA" dirty="0" smtClean="0"/>
              <a:t>., 1999.</a:t>
            </a:r>
            <a:endParaRPr lang="en-US" dirty="0"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11BB84-7AA4-4F1A-B1F5-6317127C5C0D}" type="slidenum">
              <a:rPr lang="en-US" smtClean="0">
                <a:solidFill>
                  <a:srgbClr val="000000"/>
                </a:solidFill>
              </a:rPr>
              <a:pPr fontAlgn="base">
                <a:spcBef>
                  <a:spcPct val="0"/>
                </a:spcBef>
                <a:spcAft>
                  <a:spcPct val="0"/>
                </a:spcAft>
                <a:defRPr/>
              </a:pPr>
              <a:t>28</a:t>
            </a:fld>
            <a:endParaRPr 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Tentez d’évaluer votre degré de fatigue en fonction de</a:t>
            </a:r>
            <a:r>
              <a:rPr lang="fr-CA" i="1" smtClean="0"/>
              <a:t> signes objectifs</a:t>
            </a:r>
            <a:r>
              <a:rPr lang="fr-CA" smtClean="0"/>
              <a:t>. Ces derniers comprennent l’affaissement des paupières et une perte de concentration; des bâillements fréquents; des pensées décousues et qui s’égarent; des hallucinations sporadiques; des mouvements de la tête comme un léger balancement ou des mouvements saccadés; et un champ de vision réduit. Un exemple du rétrécissement du champ visuel serait d’oublier de regarder dans ses miroirs. »</a:t>
            </a:r>
            <a:endParaRPr lang="en-US" sz="1100" smtClean="0"/>
          </a:p>
          <a:p>
            <a:pPr>
              <a:spcBef>
                <a:spcPct val="0"/>
              </a:spcBef>
            </a:pPr>
            <a:r>
              <a:rPr lang="en-US" smtClean="0"/>
              <a:t> </a:t>
            </a:r>
          </a:p>
          <a:p>
            <a:pPr>
              <a:spcBef>
                <a:spcPct val="0"/>
              </a:spcBef>
            </a:pPr>
            <a:endParaRPr lang="en-US" smtClean="0"/>
          </a:p>
          <a:p>
            <a:pPr>
              <a:spcBef>
                <a:spcPct val="0"/>
              </a:spcBef>
            </a:pPr>
            <a:endParaRPr lang="en-US" smtClean="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D1E816-1DF6-4A9B-BE3E-3E3ED8E307EA}" type="slidenum">
              <a:rPr lang="en-US"/>
              <a:pPr fontAlgn="base">
                <a:spcBef>
                  <a:spcPct val="0"/>
                </a:spcBef>
                <a:spcAft>
                  <a:spcPct val="0"/>
                </a:spcAft>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Notre introduction présente le Programme nord-américain de gestion de la fatigue (ou PNAGF), ce module et ses objectifs d’apprentissage. » </a:t>
            </a:r>
          </a:p>
          <a:p>
            <a:pPr>
              <a:spcBef>
                <a:spcPct val="0"/>
              </a:spcBef>
            </a:pPr>
            <a:r>
              <a:rPr lang="fr-CA" dirty="0" smtClean="0"/>
              <a:t>_______________________</a:t>
            </a:r>
            <a:endParaRPr lang="en-US" dirty="0" smtClean="0"/>
          </a:p>
          <a:p>
            <a:pPr>
              <a:spcBef>
                <a:spcPct val="0"/>
              </a:spcBef>
            </a:pPr>
            <a:r>
              <a:rPr lang="fr-CA" b="1" dirty="0" smtClean="0"/>
              <a:t>Note supplémentaire au formateur : </a:t>
            </a:r>
            <a:endParaRPr lang="en-US" dirty="0" smtClean="0"/>
          </a:p>
          <a:p>
            <a:pPr>
              <a:spcBef>
                <a:spcPct val="0"/>
              </a:spcBef>
            </a:pPr>
            <a:r>
              <a:rPr lang="fr-CA" dirty="0" smtClean="0"/>
              <a:t>Objectifs d’apprentissage de cette section :</a:t>
            </a:r>
            <a:endParaRPr lang="en-US" dirty="0" smtClean="0"/>
          </a:p>
          <a:p>
            <a:pPr>
              <a:spcBef>
                <a:spcPct val="0"/>
              </a:spcBef>
            </a:pPr>
            <a:r>
              <a:rPr lang="fr-CA" dirty="0" smtClean="0"/>
              <a:t>(S) Connaître le but du PNAGF.</a:t>
            </a:r>
            <a:endParaRPr lang="en-US" dirty="0" smtClean="0"/>
          </a:p>
          <a:p>
            <a:pPr>
              <a:spcBef>
                <a:spcPct val="0"/>
              </a:spcBef>
            </a:pPr>
            <a:r>
              <a:rPr lang="fr-CA" dirty="0" smtClean="0"/>
              <a:t>(S) Percevoir ce module comme une partie intégrante du PNAGF, lequel contient 10 modules.</a:t>
            </a:r>
            <a:endParaRPr lang="en-US" dirty="0" smtClean="0"/>
          </a:p>
          <a:p>
            <a:pPr>
              <a:spcBef>
                <a:spcPct val="0"/>
              </a:spcBef>
            </a:pPr>
            <a:r>
              <a:rPr lang="fr-CA" dirty="0" smtClean="0"/>
              <a:t>(S) Comprendre la structure générale du module et des sections principales.</a:t>
            </a:r>
            <a:endParaRPr lang="en-US" dirty="0" smtClean="0"/>
          </a:p>
          <a:p>
            <a:pPr>
              <a:spcBef>
                <a:spcPct val="0"/>
              </a:spcBef>
            </a:pPr>
            <a:r>
              <a:rPr lang="fr-CA" dirty="0" smtClean="0"/>
              <a:t>(S) Connaître les objectifs généraux d’apprentissage du module (savoirs, compétences, attitudes).</a:t>
            </a:r>
            <a:endParaRPr lang="en-US" dirty="0" smtClean="0"/>
          </a:p>
          <a:p>
            <a:pPr>
              <a:spcBef>
                <a:spcPct val="0"/>
              </a:spcBef>
            </a:pPr>
            <a:r>
              <a:rPr lang="fr-CA" dirty="0" smtClean="0"/>
              <a:t>(S) Connaître les cinq sigles utilisés dans le module.</a:t>
            </a:r>
            <a:endParaRPr lang="en-US" dirty="0"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F13DEA-A9A7-4290-A023-715345766EFA}"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Les mouvements du corps comme</a:t>
            </a:r>
            <a:r>
              <a:rPr lang="fr-CA" baseline="0" dirty="0" smtClean="0"/>
              <a:t> l’</a:t>
            </a:r>
            <a:r>
              <a:rPr lang="fr-CA" dirty="0" smtClean="0"/>
              <a:t>agitation, les changements de position, le fait de baisser la fenêtre ou de régler la climatisation sont d’autres signes objectifs et manifestes de somnolence. La maîtrise du véhicule peut aussi être compromise</a:t>
            </a:r>
            <a:r>
              <a:rPr lang="fr-CA" baseline="0" dirty="0" smtClean="0"/>
              <a:t> : par exemple, le conducteur peut </a:t>
            </a:r>
            <a:r>
              <a:rPr lang="fr-CA" dirty="0" smtClean="0"/>
              <a:t>zigzaguer, rouler sur les bandes rugueuses, faire des embardées, avoir de la difficulté à maintenir une vitesse constante. Notons aussi une diminution des réflexes ainsi que la présence de microsommeils. »</a:t>
            </a:r>
            <a:endParaRPr lang="en-US" dirty="0" smtClean="0"/>
          </a:p>
          <a:p>
            <a:pPr>
              <a:spcBef>
                <a:spcPct val="0"/>
              </a:spcBef>
            </a:pPr>
            <a:r>
              <a:rPr lang="fr-CA" dirty="0" smtClean="0"/>
              <a:t>______________</a:t>
            </a:r>
            <a:endParaRPr lang="en-US" dirty="0" smtClean="0"/>
          </a:p>
          <a:p>
            <a:pPr>
              <a:spcBef>
                <a:spcPct val="0"/>
              </a:spcBef>
            </a:pPr>
            <a:r>
              <a:rPr lang="fr-CA" b="1" dirty="0" smtClean="0"/>
              <a:t>Remarques : </a:t>
            </a:r>
            <a:r>
              <a:rPr lang="fr-CA" dirty="0" smtClean="0"/>
              <a:t>Le microsommeil est un passage transitoire du cerveau à un sommeil léger, même si les yeux sont encore ouverts. C’est comme une caméra sans pellicule. Les renseignements entrent, mais ils ne sont pas enregistrés.</a:t>
            </a:r>
            <a:endParaRPr lang="en-US" dirty="0" smtClean="0"/>
          </a:p>
          <a:p>
            <a:pPr>
              <a:spcBef>
                <a:spcPct val="0"/>
              </a:spcBef>
            </a:pPr>
            <a:endParaRPr lang="en-US" dirty="0" smtClean="0"/>
          </a:p>
          <a:p>
            <a:pPr>
              <a:spcBef>
                <a:spcPct val="0"/>
              </a:spcBef>
            </a:pPr>
            <a:endParaRPr lang="en-US" dirty="0" smtClean="0"/>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435746-C21D-4D75-B95B-EF7F535B43A9}" type="slidenum">
              <a:rPr lang="en-US"/>
              <a:pPr fontAlgn="base">
                <a:spcBef>
                  <a:spcPct val="0"/>
                </a:spcBef>
                <a:spcAft>
                  <a:spcPct val="0"/>
                </a:spcAft>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Les effets sur la santé d’une dette de sommeil ne se font pas sentir immédiatement, mais sont tout aussi dangereux. Ils comprennent l’augmentation de la tension artérielle, l’augmentation du risque de maladies cardiaques, des problèmes gastro-intestinaux, l’augmentation des congés de maladie, l’augmentation du nombre de calories consommées et une prise de poids. »</a:t>
            </a:r>
            <a:endParaRPr lang="en-US" smtClean="0"/>
          </a:p>
          <a:p>
            <a:pPr>
              <a:spcBef>
                <a:spcPct val="0"/>
              </a:spcBef>
            </a:pPr>
            <a:r>
              <a:rPr lang="fr-CA" smtClean="0"/>
              <a:t>________</a:t>
            </a:r>
            <a:endParaRPr lang="en-US" smtClean="0"/>
          </a:p>
          <a:p>
            <a:pPr>
              <a:spcBef>
                <a:spcPct val="0"/>
              </a:spcBef>
            </a:pPr>
            <a:r>
              <a:rPr lang="fr-CA" b="1" smtClean="0"/>
              <a:t>Source principale : </a:t>
            </a:r>
            <a:r>
              <a:rPr lang="fr-CA" smtClean="0"/>
              <a:t>Saltzman et Belzer, 2007.</a:t>
            </a:r>
            <a:endParaRPr lang="en-US"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3F64BF-A43B-4CF7-B6C6-F5E83DAA5EC1}" type="slidenum">
              <a:rPr lang="en-US"/>
              <a:pPr fontAlgn="base">
                <a:spcBef>
                  <a:spcPct val="0"/>
                </a:spcBef>
                <a:spcAft>
                  <a:spcPct val="0"/>
                </a:spcAft>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Il y a aussi un risque accru de diabète, une réduction du fonctionnement du système immunitaire, de l’irritabilité, la perturbation des relations interpersonnelles, l’aggravation des troubles psychiatriques et la diminution de la qualité de vie. »</a:t>
            </a:r>
            <a:endParaRPr lang="en-US" smtClean="0"/>
          </a:p>
          <a:p>
            <a:pPr>
              <a:spcBef>
                <a:spcPct val="0"/>
              </a:spcBef>
            </a:pPr>
            <a:r>
              <a:rPr lang="fr-CA" b="1" smtClean="0"/>
              <a:t>___________________</a:t>
            </a:r>
            <a:endParaRPr lang="en-US" smtClean="0"/>
          </a:p>
          <a:p>
            <a:pPr>
              <a:spcBef>
                <a:spcPct val="0"/>
              </a:spcBef>
            </a:pPr>
            <a:r>
              <a:rPr lang="fr-CA" b="1" smtClean="0"/>
              <a:t>Source principale : </a:t>
            </a:r>
            <a:r>
              <a:rPr lang="fr-CA" smtClean="0"/>
              <a:t>Saltzman et Belzer, 2007.</a:t>
            </a:r>
            <a:endParaRPr lang="en-US" smtClean="0"/>
          </a:p>
          <a:p>
            <a:pPr>
              <a:spcBef>
                <a:spcPct val="0"/>
              </a:spcBef>
            </a:pPr>
            <a:endParaRPr lang="en-US" smtClean="0">
              <a:solidFill>
                <a:srgbClr val="002060"/>
              </a:solidFill>
            </a:endParaRPr>
          </a:p>
          <a:p>
            <a:pPr>
              <a:spcBef>
                <a:spcPct val="0"/>
              </a:spcBef>
            </a:pPr>
            <a:r>
              <a:rPr lang="en-US" smtClean="0">
                <a:solidFill>
                  <a:srgbClr val="002060"/>
                </a:solidFill>
              </a:rPr>
              <a:t> </a:t>
            </a:r>
            <a:endParaRPr lang="en-US" smtClean="0"/>
          </a:p>
          <a:p>
            <a:pPr>
              <a:spcBef>
                <a:spcPct val="0"/>
              </a:spcBef>
            </a:pPr>
            <a:endParaRPr lang="en-US" smtClean="0"/>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EF7992-3462-44F9-86DC-2607C80641DA}" type="slidenum">
              <a:rPr lang="en-US"/>
              <a:pPr fontAlgn="base">
                <a:spcBef>
                  <a:spcPct val="0"/>
                </a:spcBef>
                <a:spcAft>
                  <a:spcPct val="0"/>
                </a:spcAft>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Souffrez-vous d’un manque chronique de sommeil? Vous endormez-vous en cinq minutes ou moins? Pouvez-vous faire une sieste n’importe où, n’importe quand? Vous sentez-vous somnolent lorsque vous vous ennuyez? Vous endormez-vous facilement lorsque vous regardez la télévision ou allez au cinéma? Vous endormez-vous lorsque vous êtes arrêté à un feu de circulation? »</a:t>
            </a:r>
            <a:endParaRPr lang="en-US"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AFE1DA-3C21-443E-BED6-6C550CD7D10A}" type="slidenum">
              <a:rPr lang="en-US"/>
              <a:pPr fontAlgn="base">
                <a:spcBef>
                  <a:spcPct val="0"/>
                </a:spcBef>
                <a:spcAft>
                  <a:spcPct val="0"/>
                </a:spcAft>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Si vous avez répondu </a:t>
            </a:r>
            <a:r>
              <a:rPr lang="fr-CA" sz="1200" dirty="0" smtClean="0"/>
              <a:t>“</a:t>
            </a:r>
            <a:r>
              <a:rPr lang="fr-CA" dirty="0" smtClean="0"/>
              <a:t>oui</a:t>
            </a:r>
            <a:r>
              <a:rPr lang="fr-CA" sz="1200" dirty="0" smtClean="0"/>
              <a:t>”</a:t>
            </a:r>
            <a:r>
              <a:rPr lang="fr-CA" dirty="0" smtClean="0"/>
              <a:t> aux questions précédentes, vous souffrez probablement d’un </a:t>
            </a:r>
            <a:r>
              <a:rPr lang="fr-CA" i="1" dirty="0" smtClean="0"/>
              <a:t>manque de sommeil chronique</a:t>
            </a:r>
            <a:r>
              <a:rPr lang="fr-CA" dirty="0" smtClean="0"/>
              <a:t>. En d’autres mots, vous avez accumulé une </a:t>
            </a:r>
            <a:r>
              <a:rPr lang="fr-CA" i="1" dirty="0" smtClean="0"/>
              <a:t>dette de sommeil</a:t>
            </a:r>
            <a:r>
              <a:rPr lang="fr-CA" dirty="0" smtClean="0"/>
              <a:t>. Comme un prêt bancaire, vous devez la rembourser. Il y a une seule façon de rembourser votre dette : dormir suffisamment! Vous n’avez pas à rembourser le sommeil heure pour heure, mais, comme le remboursement d’autres dettes, cela pourra prendre un certain temps. On en récupère habituellement 80 % après une bonne nuit de sommeil. »</a:t>
            </a:r>
            <a:endParaRPr lang="en-US" dirty="0" smtClean="0"/>
          </a:p>
          <a:p>
            <a:pPr>
              <a:spcBef>
                <a:spcPct val="0"/>
              </a:spcBef>
            </a:pPr>
            <a:endParaRPr lang="en-US" dirty="0" smtClean="0"/>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3838C6-9A7F-408F-AF98-C3ED6907B8B2}" type="slidenum">
              <a:rPr lang="en-US"/>
              <a:pPr fontAlgn="base">
                <a:spcBef>
                  <a:spcPct val="0"/>
                </a:spcBef>
                <a:spcAft>
                  <a:spcPct val="0"/>
                </a:spcAft>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Premièrement, les bonnes nouvelles : la récupération </a:t>
            </a:r>
            <a:r>
              <a:rPr lang="fr-CA" i="1" dirty="0" smtClean="0"/>
              <a:t>commence</a:t>
            </a:r>
            <a:r>
              <a:rPr lang="fr-CA" dirty="0" smtClean="0"/>
              <a:t> après une bonne nuit de sommeil. Cependant, la récupération peut ne pas être complète jusqu’à ce que vous ayez obtenu </a:t>
            </a:r>
            <a:r>
              <a:rPr lang="fr-CA" i="1" dirty="0" smtClean="0"/>
              <a:t>plusieurs</a:t>
            </a:r>
            <a:r>
              <a:rPr lang="fr-CA" dirty="0" smtClean="0"/>
              <a:t> bonnes nuits de sommeil. La vraie solution implique des changements de style de vie. Ne manquez pas de sommeil dès le départ, partez bien reposé. Lorsque cela est possible, dormez jusqu’à ce que vous vous réveilliez, ne réglez pas le réveil les fins de semaine. En effet, assurez-vous d’avoir plus qu’une seule bonne nuit de sommeil les fins de semaine. Il y a d’autres bonnes nouvelles : dans une certaine mesure, le sommeil supplémentaire peut être “mis en banque</a:t>
            </a:r>
            <a:r>
              <a:rPr lang="fr-CA" sz="1200" dirty="0" smtClean="0"/>
              <a:t>”</a:t>
            </a:r>
            <a:r>
              <a:rPr lang="fr-CA" dirty="0" smtClean="0"/>
              <a:t>. Dormir plus longtemps pendant les fins de semaine devrait vous aider tout au long de la semaine. »</a:t>
            </a:r>
            <a:endParaRPr lang="en-US" dirty="0" smtClean="0"/>
          </a:p>
          <a:p>
            <a:pPr>
              <a:spcBef>
                <a:spcPct val="0"/>
              </a:spcBef>
            </a:pPr>
            <a:r>
              <a:rPr lang="fr-CA" dirty="0" smtClean="0"/>
              <a:t>_______________________</a:t>
            </a:r>
            <a:endParaRPr lang="en-US" dirty="0" smtClean="0"/>
          </a:p>
          <a:p>
            <a:pPr>
              <a:spcBef>
                <a:spcPct val="0"/>
              </a:spcBef>
            </a:pPr>
            <a:r>
              <a:rPr lang="fr-CA" b="1" dirty="0" smtClean="0"/>
              <a:t>Complément d’information :</a:t>
            </a:r>
            <a:r>
              <a:rPr lang="fr-CA" dirty="0" smtClean="0"/>
              <a:t> La possibilité de « mettre en banque » du sommeil supplémentaire est évoquée dans une étude sur le manque de sommeil menée par le Walter Reed </a:t>
            </a:r>
            <a:r>
              <a:rPr lang="fr-CA" dirty="0" err="1" smtClean="0"/>
              <a:t>Army</a:t>
            </a:r>
            <a:r>
              <a:rPr lang="fr-CA" dirty="0" smtClean="0"/>
              <a:t> Institute of </a:t>
            </a:r>
            <a:r>
              <a:rPr lang="fr-CA" dirty="0" err="1" smtClean="0"/>
              <a:t>Research</a:t>
            </a:r>
            <a:r>
              <a:rPr lang="fr-CA" dirty="0" smtClean="0"/>
              <a:t> (</a:t>
            </a:r>
            <a:r>
              <a:rPr lang="fr-CA" dirty="0" err="1" smtClean="0"/>
              <a:t>Balkin</a:t>
            </a:r>
            <a:r>
              <a:rPr lang="fr-CA" dirty="0" smtClean="0"/>
              <a:t>, 2011). Les sujets ayant passé 10 heures par nuit au lit pendant une semaine avant une période de privation de sommeil étaient plus alertes que ceux qui avaient suivi leur routine normale (de 7 à 8 heures au lit) avant la période de privation de sommeil.</a:t>
            </a: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C22775-34A2-4E25-BF4A-9BA5C8406D5B}" type="slidenum">
              <a:rPr lang="en-US"/>
              <a:pPr fontAlgn="base">
                <a:spcBef>
                  <a:spcPct val="0"/>
                </a:spcBef>
                <a:spcAft>
                  <a:spcPct val="0"/>
                </a:spcAft>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Maintenant, nous allons discuter des accidents liés à la fatigue, de leurs caractéristiques, des façons dont la fatigue </a:t>
            </a:r>
            <a:r>
              <a:rPr lang="fr-CA" i="1" dirty="0" smtClean="0"/>
              <a:t>cause</a:t>
            </a:r>
            <a:r>
              <a:rPr lang="fr-CA" dirty="0" smtClean="0"/>
              <a:t> des accidents et du </a:t>
            </a:r>
            <a:r>
              <a:rPr lang="fr-CA" i="1" dirty="0" smtClean="0"/>
              <a:t>nombre</a:t>
            </a:r>
            <a:r>
              <a:rPr lang="fr-CA" dirty="0" smtClean="0"/>
              <a:t> d’accidents liés à la fatigue. »</a:t>
            </a:r>
            <a:endParaRPr lang="en-US" dirty="0" smtClean="0"/>
          </a:p>
          <a:p>
            <a:pPr>
              <a:spcBef>
                <a:spcPct val="0"/>
              </a:spcBef>
            </a:pPr>
            <a:endParaRPr lang="en-US" dirty="0" smtClean="0"/>
          </a:p>
          <a:p>
            <a:pPr>
              <a:spcBef>
                <a:spcPct val="0"/>
              </a:spcBef>
            </a:pPr>
            <a:endParaRPr lang="en-US" dirty="0" smtClean="0">
              <a:solidFill>
                <a:srgbClr val="002060"/>
              </a:solidFill>
            </a:endParaRPr>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284F82-9888-407E-B008-1D3D28B12F22}" type="slidenum">
              <a:rPr lang="en-US"/>
              <a:pPr fontAlgn="base">
                <a:spcBef>
                  <a:spcPct val="0"/>
                </a:spcBef>
                <a:spcAft>
                  <a:spcPct val="0"/>
                </a:spcAft>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Que se produirait-il si vous fermiez les yeux pendant 10 secondes pendant que vous conduisez? Vous sortiriez probablement de la voie et entreriez en collision avec quelque chose. Il s’agit de l’accident typique lié à la fatigue. Ce type d’accident implique habituellement la sortie de route d’un seul véhicule, bien que vous puissiez dériver vers la gauche et avoir une collision frontale. Si vous restez dans votre voie, une collision </a:t>
            </a:r>
            <a:r>
              <a:rPr lang="fr-CA" i="1" dirty="0" smtClean="0"/>
              <a:t>par l’arrière</a:t>
            </a:r>
            <a:r>
              <a:rPr lang="fr-CA" dirty="0" smtClean="0"/>
              <a:t> à haute vitesse peut se produire. Les conducteurs qui s’endorment sont en général seuls dans leur véhicule, et conduisent souvent sur des routes monotones. Ces types d’accidents sont plus susceptibles de se produire tôt le matin, particulièrement entre 2 et 7 heures. Les accidents liés à la fatigue sont habituellement graves. Ils sont deux fois plus susceptibles que les autres accidents de causer des blessures graves ou la mort. »</a:t>
            </a:r>
            <a:endParaRPr lang="en-US" dirty="0" smtClean="0"/>
          </a:p>
          <a:p>
            <a:pPr>
              <a:spcBef>
                <a:spcPct val="0"/>
              </a:spcBef>
            </a:pPr>
            <a:endParaRPr lang="en-US" b="1" dirty="0" smtClean="0"/>
          </a:p>
          <a:p>
            <a:pPr>
              <a:spcBef>
                <a:spcPct val="0"/>
              </a:spcBef>
            </a:pPr>
            <a:endParaRPr lang="en-US" dirty="0" smtClean="0"/>
          </a:p>
          <a:p>
            <a:pPr>
              <a:spcBef>
                <a:spcPct val="0"/>
              </a:spcBef>
            </a:pPr>
            <a:r>
              <a:rPr lang="en-US" dirty="0" smtClean="0"/>
              <a:t> </a:t>
            </a:r>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80747C-BB62-40F4-9D41-54DEAF40D63F}" type="slidenum">
              <a:rPr lang="en-US"/>
              <a:pPr fontAlgn="base">
                <a:spcBef>
                  <a:spcPct val="0"/>
                </a:spcBef>
                <a:spcAft>
                  <a:spcPct val="0"/>
                </a:spcAft>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Les accidents liés à la fatigue sont habituellement associés à un manque de sommeil avant l’accident. Une étude australienne a démontré que les conducteurs de camion qui avaient dormi moins de six heures étaient trois fois plus susceptibles d’avoir un incident grave et deux fois et demie plus susceptibles de s’endormir au volant. »</a:t>
            </a:r>
            <a:endParaRPr lang="en-US" smtClean="0"/>
          </a:p>
          <a:p>
            <a:pPr>
              <a:spcBef>
                <a:spcPct val="0"/>
              </a:spcBef>
            </a:pPr>
            <a:r>
              <a:rPr lang="fr-CA" smtClean="0"/>
              <a:t>_____________________</a:t>
            </a:r>
            <a:endParaRPr lang="en-US" smtClean="0"/>
          </a:p>
          <a:p>
            <a:pPr>
              <a:spcBef>
                <a:spcPct val="0"/>
              </a:spcBef>
            </a:pPr>
            <a:r>
              <a:rPr lang="fr-CA" b="1" smtClean="0"/>
              <a:t>Étude australienne :</a:t>
            </a:r>
            <a:r>
              <a:rPr lang="fr-CA" smtClean="0"/>
              <a:t> Arnold et Hartley, 1998.</a:t>
            </a:r>
            <a:endParaRPr lang="en-US" smtClean="0"/>
          </a:p>
          <a:p>
            <a:pPr>
              <a:spcBef>
                <a:spcPct val="0"/>
              </a:spcBef>
            </a:pPr>
            <a:endParaRPr lang="en-US" smtClean="0"/>
          </a:p>
          <a:p>
            <a:pPr>
              <a:spcBef>
                <a:spcPct val="0"/>
              </a:spcBef>
            </a:pPr>
            <a:r>
              <a:rPr lang="en-US" smtClean="0"/>
              <a:t> </a:t>
            </a:r>
          </a:p>
        </p:txBody>
      </p:sp>
      <p:sp>
        <p:nvSpPr>
          <p:cNvPr id="91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706D79-BC73-4B01-89AC-60107D023BDA}" type="slidenum">
              <a:rPr lang="en-US"/>
              <a:pPr fontAlgn="base">
                <a:spcBef>
                  <a:spcPct val="0"/>
                </a:spcBef>
                <a:spcAft>
                  <a:spcPct val="0"/>
                </a:spcAft>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Ce graphique montre le taux relatif d’accidents mortels liés à la fatigue au cours d’une journée. On observe une augmentation importante du nombre d’accidents mortels entre 2 heures et 7 heures du matin. Remarquez aussi un accroissement, bien que moins marqué, du nombre d’accidents mortels au milieu de l’après-midi. » </a:t>
            </a:r>
            <a:endParaRPr lang="en-US" dirty="0" smtClean="0"/>
          </a:p>
          <a:p>
            <a:pPr>
              <a:spcBef>
                <a:spcPct val="0"/>
              </a:spcBef>
            </a:pPr>
            <a:r>
              <a:rPr lang="fr-CA" dirty="0" smtClean="0"/>
              <a:t>__________________________</a:t>
            </a:r>
            <a:endParaRPr lang="en-US" dirty="0" smtClean="0"/>
          </a:p>
          <a:p>
            <a:pPr>
              <a:spcBef>
                <a:spcPct val="0"/>
              </a:spcBef>
            </a:pPr>
            <a:r>
              <a:rPr lang="fr-CA" b="1" dirty="0" smtClean="0"/>
              <a:t>Complément d’information : </a:t>
            </a:r>
            <a:r>
              <a:rPr lang="fr-CA" dirty="0" smtClean="0"/>
              <a:t>Le graphique montre le taux relatif d’accidents mortels liés à la fatigue sur une période de 24 heures pour les véhicules lourds. Tous les jours de la semaine sont combinés. Il ne s’agit que d’estimations puisque les taux sont fondés en partie sur des évaluations approximatives de kilométrage du véhicule par heure du jour. Les données sont normalisées, donc le taux de 24 heures est égal à 1,0. </a:t>
            </a:r>
            <a:endParaRPr lang="en-US" dirty="0" smtClean="0"/>
          </a:p>
          <a:p>
            <a:pPr>
              <a:spcBef>
                <a:spcPct val="0"/>
              </a:spcBef>
            </a:pPr>
            <a:r>
              <a:rPr lang="en-CA" b="1" dirty="0" smtClean="0"/>
              <a:t>Source :</a:t>
            </a:r>
            <a:r>
              <a:rPr lang="en-CA" dirty="0" smtClean="0"/>
              <a:t> R.R. </a:t>
            </a:r>
            <a:r>
              <a:rPr lang="en-CA" dirty="0" err="1" smtClean="0"/>
              <a:t>Knipling</a:t>
            </a:r>
            <a:r>
              <a:rPr lang="en-CA" dirty="0" smtClean="0"/>
              <a:t>, </a:t>
            </a:r>
            <a:r>
              <a:rPr lang="en-CA" i="1" dirty="0" smtClean="0"/>
              <a:t>Safety for the Long Haul; Large Truck Crash Risk, Causation, &amp; Prevention</a:t>
            </a:r>
            <a:r>
              <a:rPr lang="en-CA" dirty="0" smtClean="0"/>
              <a:t>, 2009. </a:t>
            </a:r>
            <a:endParaRPr lang="en-US" dirty="0" smtClean="0"/>
          </a:p>
          <a:p>
            <a:pPr>
              <a:spcBef>
                <a:spcPct val="0"/>
              </a:spcBef>
            </a:pPr>
            <a:r>
              <a:rPr lang="fr-CA" dirty="0" smtClean="0"/>
              <a:t>Selon une étude sur les causes des accidents de véhicules lourds (Large Truck Crash Causation </a:t>
            </a:r>
            <a:r>
              <a:rPr lang="fr-CA" dirty="0" err="1" smtClean="0"/>
              <a:t>Study</a:t>
            </a:r>
            <a:r>
              <a:rPr lang="fr-CA" dirty="0" smtClean="0"/>
              <a:t>, ou LTCCS) (un ensemble de données différentes de celles présentées sur cette diapositive), 62 % des accidents où le conducteur s’était endormi au volant s’étaient produits entre 4 h et 6 h du matin.</a:t>
            </a:r>
            <a:endParaRPr lang="en-US" dirty="0" smtClean="0"/>
          </a:p>
          <a:p>
            <a:pPr>
              <a:spcBef>
                <a:spcPct val="0"/>
              </a:spcBef>
            </a:pPr>
            <a:r>
              <a:rPr lang="fr-CA" dirty="0" smtClean="0"/>
              <a:t> </a:t>
            </a:r>
            <a:endParaRPr lang="en-US" dirty="0"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100012-7255-41D9-83A4-EB655AED5128}" type="slidenum">
              <a:rPr lang="en-US"/>
              <a:pPr fontAlgn="base">
                <a:spcBef>
                  <a:spcPct val="0"/>
                </a:spcBef>
                <a:spcAft>
                  <a:spcPct val="0"/>
                </a:spcAft>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Si vous êtes un conducteur professionnel depuis quelque temps, vous connaissez probablement déjà cette réalité : se conformer aux heures de service est une obligation, mais cela </a:t>
            </a:r>
            <a:r>
              <a:rPr lang="fr-CA" i="1" dirty="0" smtClean="0"/>
              <a:t>ne garantit pas</a:t>
            </a:r>
            <a:r>
              <a:rPr lang="fr-CA" dirty="0" smtClean="0"/>
              <a:t> en soi la sécurité et la santé du conducteur. Une approche plus proactive et globale, centrée sur les conducteurs, est nécessaire. C’est pourquoi le Programme nord-américain de gestion de la fatigue a été conçu. » </a:t>
            </a:r>
            <a:endParaRPr lang="en-US" dirty="0" smtClean="0"/>
          </a:p>
          <a:p>
            <a:pPr>
              <a:spcBef>
                <a:spcPct val="0"/>
              </a:spcBef>
            </a:pPr>
            <a:r>
              <a:rPr lang="fr-CA" dirty="0" smtClean="0"/>
              <a:t>______________________</a:t>
            </a:r>
            <a:endParaRPr lang="en-US" dirty="0" smtClean="0"/>
          </a:p>
          <a:p>
            <a:pPr>
              <a:spcBef>
                <a:spcPct val="0"/>
              </a:spcBef>
            </a:pPr>
            <a:r>
              <a:rPr lang="fr-CA" b="1" dirty="0" smtClean="0"/>
              <a:t>Note supplémentaire au formateur :</a:t>
            </a:r>
            <a:endParaRPr lang="en-US" dirty="0" smtClean="0"/>
          </a:p>
          <a:p>
            <a:pPr>
              <a:spcBef>
                <a:spcPct val="0"/>
              </a:spcBef>
            </a:pPr>
            <a:r>
              <a:rPr lang="fr-CA" dirty="0" smtClean="0"/>
              <a:t>Le PNAGF et ce module appuient la réglementation sur les heures de service (HDS) et reconnaissent son importance. Mais ils visent aussi à sensibiliser les conducteurs et gestionnaires aux limites inhérentes des HDS et à la nécessité d’une gestion plus globale de la fatigue.</a:t>
            </a:r>
            <a:endParaRPr lang="en-US" dirty="0"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A08FFF-39AF-4B49-82C7-5A0B79227A28}"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a:t>
            </a:r>
            <a:r>
              <a:rPr lang="fr-CA" b="1" dirty="0" smtClean="0"/>
              <a:t> </a:t>
            </a:r>
            <a:r>
              <a:rPr lang="fr-CA" dirty="0" smtClean="0"/>
              <a:t>La fatigue peut être en cause dans les accidents en raison des deux éléments suivants. Premièrement, la fatigue peut augmenter le risque d’erreurs de conduite. Par exemple, vous pouvez ne pas voir un véhicule venant en sens inverse lorsque vous effectuez un virage à gauche. Deuxièmement, la fatigue peut causer directement un accident si vous vous endormez au volant. Le schéma suivant montre une période de conduite précédant un accident. Les facteurs de risque, comme la fatigue, existaient </a:t>
            </a:r>
            <a:r>
              <a:rPr lang="fr-CA" i="1" dirty="0" smtClean="0"/>
              <a:t>avant</a:t>
            </a:r>
            <a:r>
              <a:rPr lang="fr-CA" dirty="0" smtClean="0"/>
              <a:t> l’accident. Et, habituellement, il y a aussi une cause directe et immédiate à l’accident, comme l’endormissement au volant ou une erreur du conducteur. » </a:t>
            </a:r>
            <a:endParaRPr lang="en-US" dirty="0" smtClean="0"/>
          </a:p>
          <a:p>
            <a:pPr>
              <a:spcBef>
                <a:spcPct val="0"/>
              </a:spcBef>
            </a:pPr>
            <a:r>
              <a:rPr lang="en-CA" b="1" dirty="0" smtClean="0"/>
              <a:t>_____________________________</a:t>
            </a:r>
            <a:endParaRPr lang="en-US" dirty="0" smtClean="0"/>
          </a:p>
          <a:p>
            <a:pPr>
              <a:spcBef>
                <a:spcPct val="0"/>
              </a:spcBef>
            </a:pPr>
            <a:r>
              <a:rPr lang="en-CA" dirty="0" err="1" smtClean="0"/>
              <a:t>Graphique</a:t>
            </a:r>
            <a:r>
              <a:rPr lang="en-CA" dirty="0" smtClean="0"/>
              <a:t> </a:t>
            </a:r>
            <a:r>
              <a:rPr lang="en-CA" dirty="0" err="1" smtClean="0"/>
              <a:t>tiré</a:t>
            </a:r>
            <a:r>
              <a:rPr lang="en-CA" dirty="0" smtClean="0"/>
              <a:t> de </a:t>
            </a:r>
            <a:r>
              <a:rPr lang="en-CA" i="1" dirty="0" smtClean="0"/>
              <a:t>Safety for the Long Haul; Large Truck Crash Risk, Causation, &amp; Prevention </a:t>
            </a:r>
            <a:r>
              <a:rPr lang="en-CA" dirty="0" smtClean="0"/>
              <a:t>(</a:t>
            </a:r>
            <a:r>
              <a:rPr lang="en-CA" dirty="0" err="1" smtClean="0"/>
              <a:t>Knipling</a:t>
            </a:r>
            <a:r>
              <a:rPr lang="en-CA" dirty="0" smtClean="0"/>
              <a:t>, 2009). </a:t>
            </a:r>
            <a:r>
              <a:rPr lang="fr-CA" dirty="0" smtClean="0"/>
              <a:t>Utilisation autorisée.</a:t>
            </a:r>
            <a:endParaRPr lang="en-US" dirty="0" smtClean="0"/>
          </a:p>
          <a:p>
            <a:pPr>
              <a:spcBef>
                <a:spcPct val="0"/>
              </a:spcBef>
            </a:pPr>
            <a:r>
              <a:rPr lang="fr-CA" dirty="0" smtClean="0"/>
              <a:t> </a:t>
            </a:r>
            <a:endParaRPr lang="en-US" dirty="0" smtClean="0"/>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952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ABA170-7931-4E41-AFD5-88823C9CD3F6}" type="slidenum">
              <a:rPr lang="en-US"/>
              <a:pPr fontAlgn="base">
                <a:spcBef>
                  <a:spcPct val="0"/>
                </a:spcBef>
                <a:spcAft>
                  <a:spcPct val="0"/>
                </a:spcAft>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Combien d’accidents impliquant un véhicule lourd sont liés à la fatigue? Une étude réalisée par le ministère américain des Transports a conduit à l’examen approfondi d’environ 1 000 accidents graves impliquant un véhicule lourd. Ces accidents avaient causé des blessures ou des décès. Environ 4 % des accidents étaient dus au fait que le conducteur s’était endormi au volant. Dans 13 % des accidents, la fatigue du conducteur était un facteur contributif. La fatigue non détectée pourrait avoir été en cause dans d’autres accidents. » </a:t>
            </a:r>
            <a:endParaRPr lang="en-US" dirty="0" smtClean="0"/>
          </a:p>
          <a:p>
            <a:pPr>
              <a:spcBef>
                <a:spcPct val="0"/>
              </a:spcBef>
            </a:pPr>
            <a:r>
              <a:rPr lang="fr-CA" dirty="0" smtClean="0"/>
              <a:t>_________________________________</a:t>
            </a:r>
            <a:endParaRPr lang="en-US" dirty="0" smtClean="0"/>
          </a:p>
          <a:p>
            <a:pPr>
              <a:spcBef>
                <a:spcPct val="0"/>
              </a:spcBef>
            </a:pPr>
            <a:r>
              <a:rPr lang="fr-CA" b="1" dirty="0" smtClean="0"/>
              <a:t>Complément d’information : </a:t>
            </a:r>
            <a:r>
              <a:rPr lang="fr-CA" dirty="0" smtClean="0"/>
              <a:t>Les statistiques fournies par la police (y compris les bases de données fondées sur les rapports d’accident comme le General </a:t>
            </a:r>
            <a:r>
              <a:rPr lang="fr-CA" dirty="0" err="1" smtClean="0"/>
              <a:t>Estimates</a:t>
            </a:r>
            <a:r>
              <a:rPr lang="fr-CA" dirty="0" smtClean="0"/>
              <a:t> System [GES] et le </a:t>
            </a:r>
            <a:r>
              <a:rPr lang="fr-CA" dirty="0" err="1" smtClean="0"/>
              <a:t>Fatality</a:t>
            </a:r>
            <a:r>
              <a:rPr lang="fr-CA" dirty="0" smtClean="0"/>
              <a:t> </a:t>
            </a:r>
            <a:r>
              <a:rPr lang="fr-CA" dirty="0" err="1" smtClean="0"/>
              <a:t>Analysis</a:t>
            </a:r>
            <a:r>
              <a:rPr lang="fr-CA" dirty="0" smtClean="0"/>
              <a:t> </a:t>
            </a:r>
            <a:r>
              <a:rPr lang="fr-CA" dirty="0" err="1" smtClean="0"/>
              <a:t>Reporting</a:t>
            </a:r>
            <a:r>
              <a:rPr lang="fr-CA" dirty="0" smtClean="0"/>
              <a:t> System [FARS] aux États-Unis) sont habituellement des sous-estimations parce que les investigations sont relativement sommaires. </a:t>
            </a:r>
            <a:endParaRPr lang="en-US" dirty="0" smtClean="0"/>
          </a:p>
          <a:p>
            <a:pPr>
              <a:spcBef>
                <a:spcPct val="0"/>
              </a:spcBef>
            </a:pPr>
            <a:r>
              <a:rPr lang="en-CA" b="1" dirty="0" smtClean="0"/>
              <a:t>Sources :</a:t>
            </a:r>
            <a:r>
              <a:rPr lang="en-CA" dirty="0" smtClean="0"/>
              <a:t> R.R. </a:t>
            </a:r>
            <a:r>
              <a:rPr lang="en-CA" dirty="0" err="1" smtClean="0"/>
              <a:t>Knipling</a:t>
            </a:r>
            <a:r>
              <a:rPr lang="en-CA" dirty="0" smtClean="0"/>
              <a:t>, </a:t>
            </a:r>
            <a:r>
              <a:rPr lang="en-CA" i="1" dirty="0" smtClean="0"/>
              <a:t>Safety for the Long Haul; Large Truck Crash Risk, Causation, &amp; Prevention</a:t>
            </a:r>
            <a:r>
              <a:rPr lang="en-CA" dirty="0" smtClean="0"/>
              <a:t>, 2009; Starnes, 2006.</a:t>
            </a:r>
            <a:endParaRPr lang="en-US" dirty="0" smtClean="0"/>
          </a:p>
          <a:p>
            <a:pPr>
              <a:spcBef>
                <a:spcPct val="0"/>
              </a:spcBef>
            </a:pPr>
            <a:r>
              <a:rPr lang="en-CA" dirty="0" smtClean="0"/>
              <a:t> </a:t>
            </a:r>
            <a:endParaRPr lang="en-US" dirty="0" smtClean="0"/>
          </a:p>
          <a:p>
            <a:pPr>
              <a:spcBef>
                <a:spcPct val="0"/>
              </a:spcBef>
            </a:pPr>
            <a:r>
              <a:rPr lang="en-CA" dirty="0" smtClean="0"/>
              <a:t> </a:t>
            </a:r>
            <a:endParaRPr lang="en-US" dirty="0" smtClean="0"/>
          </a:p>
          <a:p>
            <a:pPr>
              <a:spcBef>
                <a:spcPct val="0"/>
              </a:spcBef>
            </a:pPr>
            <a:endParaRPr lang="en-US" dirty="0"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BFD1BF-6EDE-40B1-B281-985AE3E9453C}" type="slidenum">
              <a:rPr lang="en-US"/>
              <a:pPr fontAlgn="base">
                <a:spcBef>
                  <a:spcPct val="0"/>
                </a:spcBef>
                <a:spcAft>
                  <a:spcPct val="0"/>
                </a:spcAft>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La fatigue et l’endormissement au volant sont les causes principales des accidents dans lesquels des conducteurs de camion et d’autobus perdent la vie. En 1990, le National Transportation </a:t>
            </a:r>
            <a:r>
              <a:rPr lang="fr-CA" dirty="0" err="1" smtClean="0"/>
              <a:t>Safety</a:t>
            </a:r>
            <a:r>
              <a:rPr lang="fr-CA" dirty="0" smtClean="0"/>
              <a:t> </a:t>
            </a:r>
            <a:r>
              <a:rPr lang="fr-CA" dirty="0" err="1" smtClean="0"/>
              <a:t>Board</a:t>
            </a:r>
            <a:r>
              <a:rPr lang="fr-CA" dirty="0" smtClean="0"/>
              <a:t> a étudié 182 accidents mortels impliquant un véhicule lourd. La plupart étaient la conséquence d’une sortie de route impliquant un seul véhicule. Une étude approfondie de ces accidents a révélé que la fatigue était un facteur déterminant dans </a:t>
            </a:r>
            <a:r>
              <a:rPr lang="fr-CA" b="1" dirty="0" smtClean="0"/>
              <a:t>31 % </a:t>
            </a:r>
            <a:r>
              <a:rPr lang="fr-CA" dirty="0" smtClean="0"/>
              <a:t>d’entre eux. La fatigue était donc la cause d’accident la plus importante. De récentes études sur les accidents soutiennent cette conclusion et supposent que des arrêts cardiaques et d’autres problèmes de santé soudains sont également des causes importantes. En 2009, aux États-Unis, plus de 400 conducteurs de camion et d’autobus sont morts dans des accidents. » </a:t>
            </a:r>
            <a:endParaRPr lang="en-US" dirty="0" smtClean="0"/>
          </a:p>
          <a:p>
            <a:pPr>
              <a:spcBef>
                <a:spcPct val="0"/>
              </a:spcBef>
            </a:pPr>
            <a:r>
              <a:rPr lang="fr-CA" dirty="0" smtClean="0"/>
              <a:t>____________________</a:t>
            </a:r>
            <a:endParaRPr lang="en-US" dirty="0" smtClean="0"/>
          </a:p>
          <a:p>
            <a:pPr>
              <a:spcBef>
                <a:spcPct val="0"/>
              </a:spcBef>
            </a:pPr>
            <a:r>
              <a:rPr lang="fr-CA" b="1" dirty="0" smtClean="0"/>
              <a:t>Source : </a:t>
            </a:r>
            <a:r>
              <a:rPr lang="fr-CA" dirty="0" smtClean="0"/>
              <a:t>NTSB, 1990. </a:t>
            </a:r>
            <a:endParaRPr lang="en-US" dirty="0" smtClean="0"/>
          </a:p>
          <a:p>
            <a:pPr>
              <a:spcBef>
                <a:spcPct val="0"/>
              </a:spcBef>
            </a:pPr>
            <a:r>
              <a:rPr lang="fr-CA" dirty="0" smtClean="0"/>
              <a:t>La fatigue était la cause principale de 56 accidents sur 182 (31 %).</a:t>
            </a:r>
            <a:endParaRPr lang="en-US" dirty="0" smtClean="0"/>
          </a:p>
          <a:p>
            <a:pPr>
              <a:spcBef>
                <a:spcPct val="0"/>
              </a:spcBef>
            </a:pPr>
            <a:r>
              <a:rPr lang="fr-CA" b="1" dirty="0" smtClean="0"/>
              <a:t>Note supplémentaire au formateur : </a:t>
            </a:r>
            <a:r>
              <a:rPr lang="fr-CA" dirty="0" smtClean="0"/>
              <a:t>On doit se garder de généraliser la statistique de 31 % à l’ensemble des accidents, par exemple « tous les accidents mortels de camions » ou « tous les accidents de camions ». Néanmoins, elle est fondamentale parce qu’elle démontre l’importance des accidents dus à la fatigue chez les conducteurs de véhicules lourds.</a:t>
            </a:r>
            <a:endParaRPr lang="en-US" dirty="0" smtClean="0"/>
          </a:p>
        </p:txBody>
      </p:sp>
      <p:sp>
        <p:nvSpPr>
          <p:cNvPr id="99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E49EC8-E93D-4B76-BBBB-00DB3D8E0083}" type="slidenum">
              <a:rPr lang="en-US"/>
              <a:pPr fontAlgn="base">
                <a:spcBef>
                  <a:spcPct val="0"/>
                </a:spcBef>
                <a:spcAft>
                  <a:spcPct val="0"/>
                </a:spcAft>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Nous vous avons fourni les meilleures statistiques disponibles, mais vous devez reconnaître qu’il est difficile d’évaluer le nombre d’accidents liés à la fatigue. Le conducteur peut être mort ou gravement blessé, ne pas savoir ce qui s’est passé ou ne pas admettre s’être endormi. De plus, comme nous l’avons déjà indiqué, la fatigue contribue à des accidents de manière plus subtile. La fatigue, la distraction et d’autres causes peuvent être confondues. Finalement, de nombreux facteurs affectent les statistiques sur la fatigue, ainsi il n’y a pas une seule bonne estimation. »</a:t>
            </a:r>
            <a:endParaRPr lang="en-US" smtClean="0"/>
          </a:p>
          <a:p>
            <a:pPr>
              <a:spcBef>
                <a:spcPct val="0"/>
              </a:spcBef>
            </a:pPr>
            <a:endParaRPr lang="en-US" smtClean="0">
              <a:solidFill>
                <a:srgbClr val="002060"/>
              </a:solidFill>
            </a:endParaRPr>
          </a:p>
          <a:p>
            <a:pPr>
              <a:spcBef>
                <a:spcPct val="0"/>
              </a:spcBef>
            </a:pPr>
            <a:endParaRPr lang="en-US" smtClean="0">
              <a:solidFill>
                <a:srgbClr val="002060"/>
              </a:solidFill>
            </a:endParaRPr>
          </a:p>
          <a:p>
            <a:pPr>
              <a:spcBef>
                <a:spcPct val="0"/>
              </a:spcBef>
            </a:pPr>
            <a:endParaRPr lang="en-US" smtClean="0"/>
          </a:p>
        </p:txBody>
      </p:sp>
      <p:sp>
        <p:nvSpPr>
          <p:cNvPr id="1013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6D8DD3-13F5-4B5A-9C06-815047943911}" type="slidenum">
              <a:rPr lang="en-US"/>
              <a:pPr fontAlgn="base">
                <a:spcBef>
                  <a:spcPct val="0"/>
                </a:spcBef>
                <a:spcAft>
                  <a:spcPct val="0"/>
                </a:spcAft>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1. Bonne réponse : D. </a:t>
            </a:r>
            <a:endParaRPr lang="en-US" smtClean="0"/>
          </a:p>
        </p:txBody>
      </p:sp>
      <p:sp>
        <p:nvSpPr>
          <p:cNvPr id="1034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67BB1F-54CD-4324-9C08-F6F5389AC601}" type="slidenum">
              <a:rPr lang="en-US"/>
              <a:pPr fontAlgn="base">
                <a:spcBef>
                  <a:spcPct val="0"/>
                </a:spcBef>
                <a:spcAft>
                  <a:spcPct val="0"/>
                </a:spcAft>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2. Bonne réponse : A. </a:t>
            </a:r>
            <a:r>
              <a:rPr lang="fr-CA" smtClean="0"/>
              <a:t>Les autres sont liés à la fatigue interne. </a:t>
            </a:r>
            <a:endParaRPr lang="en-US" smtClean="0"/>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E25972-D6C8-40E9-8125-6178F2D06F3B}" type="slidenum">
              <a:rPr lang="en-US"/>
              <a:pPr fontAlgn="base">
                <a:spcBef>
                  <a:spcPct val="0"/>
                </a:spcBef>
                <a:spcAft>
                  <a:spcPct val="0"/>
                </a:spcAft>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3. Bonne réponse : B. </a:t>
            </a:r>
            <a:r>
              <a:rPr lang="fr-CA" smtClean="0"/>
              <a:t>Au contraire, le manque de sommeil entraîne habituellement l’augmentation de l’appétit (la consommation de calories). </a:t>
            </a:r>
            <a:endParaRPr lang="en-US" smtClean="0"/>
          </a:p>
          <a:p>
            <a:pPr>
              <a:spcBef>
                <a:spcPct val="0"/>
              </a:spcBef>
            </a:pPr>
            <a:endParaRPr lang="en-US" smtClean="0"/>
          </a:p>
        </p:txBody>
      </p:sp>
      <p:sp>
        <p:nvSpPr>
          <p:cNvPr id="1075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EF21DA-BA4C-4EEF-8B50-928E1BD1F078}" type="slidenum">
              <a:rPr lang="en-US"/>
              <a:pPr fontAlgn="base">
                <a:spcBef>
                  <a:spcPct val="0"/>
                </a:spcBef>
                <a:spcAft>
                  <a:spcPct val="0"/>
                </a:spcAft>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4. Bonne réponse : C. </a:t>
            </a:r>
            <a:endParaRPr lang="en-US" smtClean="0"/>
          </a:p>
        </p:txBody>
      </p:sp>
      <p:sp>
        <p:nvSpPr>
          <p:cNvPr id="1095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9B04EB-EF60-4D1F-ACD6-3EAEDB1C54A5}" type="slidenum">
              <a:rPr lang="en-US"/>
              <a:pPr fontAlgn="base">
                <a:spcBef>
                  <a:spcPct val="0"/>
                </a:spcBef>
                <a:spcAft>
                  <a:spcPct val="0"/>
                </a:spcAft>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5. Bonne réponse : D. </a:t>
            </a:r>
            <a:r>
              <a:rPr lang="fr-CA" smtClean="0"/>
              <a:t>L’étude sur les causes des accidents de véhicules lourds a révélé que la fatigue était un facteur connexe dans 13 % des accidents. De plus, 4 % d’entre eux s’étaient produits parce que le conducteur s’était endormi au volant; l’endormissement en était donc la cause directe. </a:t>
            </a:r>
            <a:endParaRPr lang="en-US" smtClean="0"/>
          </a:p>
          <a:p>
            <a:pPr>
              <a:spcBef>
                <a:spcPct val="0"/>
              </a:spcBef>
            </a:pPr>
            <a:endParaRPr lang="en-US" smtClean="0"/>
          </a:p>
        </p:txBody>
      </p:sp>
      <p:sp>
        <p:nvSpPr>
          <p:cNvPr id="1116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715694-3209-4A19-8720-662E877E96D0}" type="slidenum">
              <a:rPr lang="en-US"/>
              <a:pPr fontAlgn="base">
                <a:spcBef>
                  <a:spcPct val="0"/>
                </a:spcBef>
                <a:spcAft>
                  <a:spcPct val="0"/>
                </a:spcAft>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Nous voici à la leçon 2 de la formation du conducteur. Premièrement, nous verrons ce qu’est le sommeil. Ensuite, nous passerons en revue les facteurs qui affectent la vigilance et la performance ainsi que les différences individuelles de sensibilité à la fatigue. En effet, nous verrons que la fatigue ne nous affecte pas tous de la même façon. »</a:t>
            </a:r>
            <a:endParaRPr lang="en-US" smtClean="0"/>
          </a:p>
          <a:p>
            <a:pPr>
              <a:spcBef>
                <a:spcPct val="0"/>
              </a:spcBef>
            </a:pPr>
            <a:endParaRPr lang="en-US" smtClean="0"/>
          </a:p>
        </p:txBody>
      </p:sp>
      <p:sp>
        <p:nvSpPr>
          <p:cNvPr id="1136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C6D29E-7356-48F9-8357-F8ED5F983321}" type="slidenum">
              <a:rPr lang="en-US"/>
              <a:pPr fontAlgn="base">
                <a:spcBef>
                  <a:spcPct val="0"/>
                </a:spcBef>
                <a:spcAft>
                  <a:spcPct val="0"/>
                </a:spcAft>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Le PNAGF comporte 10 modules, destinés à divers auditoires. Ce module et le module 8 s’adressent avant tout aux conducteurs. »</a:t>
            </a:r>
            <a:br>
              <a:rPr lang="fr-CA" smtClean="0"/>
            </a:br>
            <a:endParaRPr lang="en-US" smtClean="0"/>
          </a:p>
          <a:p>
            <a:pPr>
              <a:spcBef>
                <a:spcPct val="0"/>
              </a:spcBef>
            </a:pPr>
            <a:r>
              <a:rPr lang="fr-CA" b="1" smtClean="0"/>
              <a:t>_______________________</a:t>
            </a:r>
            <a:endParaRPr lang="en-US" smtClean="0"/>
          </a:p>
          <a:p>
            <a:pPr>
              <a:spcBef>
                <a:spcPct val="0"/>
              </a:spcBef>
            </a:pPr>
            <a:r>
              <a:rPr lang="fr-CA" b="1" smtClean="0"/>
              <a:t>Note supplémentaire au formateur :</a:t>
            </a:r>
            <a:endParaRPr lang="en-US" smtClean="0"/>
          </a:p>
          <a:p>
            <a:pPr>
              <a:spcBef>
                <a:spcPct val="0"/>
              </a:spcBef>
            </a:pPr>
            <a:r>
              <a:rPr lang="fr-CA" smtClean="0"/>
              <a:t>Les formateurs doivent, au minimum, avoir suivi les modules 1, 3 et 4, puis faire le module 5 (Formation du formateur). </a:t>
            </a:r>
            <a:endParaRPr lang="en-US" smtClean="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1906D3-D787-4495-BA78-B4CD0613C88C}" type="slidenum">
              <a:rPr lang="en-US"/>
              <a:pPr fontAlgn="base">
                <a:spcBef>
                  <a:spcPct val="0"/>
                </a:spcBef>
                <a:spcAft>
                  <a:spcPct val="0"/>
                </a:spcAft>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Notre discussion sur ce qu’est le sommeil couvrira les </a:t>
            </a:r>
            <a:r>
              <a:rPr lang="fr-CA" i="1" dirty="0" smtClean="0"/>
              <a:t>caractéristiques</a:t>
            </a:r>
            <a:r>
              <a:rPr lang="fr-CA" dirty="0" smtClean="0"/>
              <a:t> principales du sommeil, les types de sommeil et les stades du sommeil, l’inertie du sommeil (c’est-à-dire</a:t>
            </a:r>
            <a:r>
              <a:rPr lang="fr-CA" baseline="0" dirty="0" smtClean="0"/>
              <a:t> </a:t>
            </a:r>
            <a:r>
              <a:rPr lang="fr-CA" dirty="0" smtClean="0"/>
              <a:t>la somnolence ressentie au réveil), le rapport entre l’âge et le sommeil et les facteurs affectant la qualité du sommeil. »</a:t>
            </a: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1157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4732B5-4D7E-43CA-806A-06E018600F5E}" type="slidenum">
              <a:rPr lang="en-US"/>
              <a:pPr fontAlgn="base">
                <a:spcBef>
                  <a:spcPct val="0"/>
                </a:spcBef>
                <a:spcAft>
                  <a:spcPct val="0"/>
                </a:spcAft>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Quelles sont les caractéristiques principales du sommeil? Nous savons que le sommeil est nécessaire pour performer et se sentir bien, mais personne ne sait exactement comment ou pourquoi! Cependant, nous savons que les cellules du cerveau se développent et que des connexions sont établies pendant le sommeil. Le sommeil n’est pas l’équivalent du repos; il y a une énorme différence entre les deux. Nous savons grâce à la recherche que le sommeil est complexe. Le cerveau ne fait pas que se reposer pendant qu’on dort. » </a:t>
            </a:r>
            <a:endParaRPr lang="en-US" dirty="0" smtClean="0"/>
          </a:p>
          <a:p>
            <a:pPr>
              <a:spcBef>
                <a:spcPct val="0"/>
              </a:spcBef>
            </a:pPr>
            <a:r>
              <a:rPr lang="fr-CA" dirty="0" smtClean="0"/>
              <a:t>___________________________</a:t>
            </a:r>
            <a:endParaRPr lang="en-US" dirty="0" smtClean="0"/>
          </a:p>
          <a:p>
            <a:pPr>
              <a:spcBef>
                <a:spcPct val="0"/>
              </a:spcBef>
            </a:pPr>
            <a:r>
              <a:rPr lang="fr-CA" b="1" dirty="0" smtClean="0"/>
              <a:t>Complément d’information : </a:t>
            </a:r>
            <a:r>
              <a:rPr lang="fr-CA" dirty="0" smtClean="0"/>
              <a:t>Le sommeil est étudié dans des laboratoires du sommeil où les gens sont observés par EEG (électroencéphalogramme), ainsi que leur rythme cardiaque et leur respiration. </a:t>
            </a:r>
            <a:endParaRPr lang="en-US" dirty="0" smtClean="0"/>
          </a:p>
          <a:p>
            <a:pPr>
              <a:spcBef>
                <a:spcPct val="0"/>
              </a:spcBef>
            </a:pPr>
            <a:endParaRPr lang="en-US" dirty="0" smtClean="0"/>
          </a:p>
        </p:txBody>
      </p:sp>
      <p:sp>
        <p:nvSpPr>
          <p:cNvPr id="1177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833C32-3DAF-494F-B27F-34917B8B2C76}" type="slidenum">
              <a:rPr lang="en-US"/>
              <a:pPr fontAlgn="base">
                <a:spcBef>
                  <a:spcPct val="0"/>
                </a:spcBef>
                <a:spcAft>
                  <a:spcPct val="0"/>
                </a:spcAft>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Il y a en fait deux types de sommeil. Le sommeil “ordinaire</a:t>
            </a:r>
            <a:r>
              <a:rPr lang="fr-CA" sz="1200" dirty="0" smtClean="0"/>
              <a:t>”</a:t>
            </a:r>
            <a:r>
              <a:rPr lang="fr-CA" baseline="0" dirty="0" smtClean="0"/>
              <a:t> </a:t>
            </a:r>
            <a:r>
              <a:rPr lang="fr-CA" sz="1200" kern="1200" dirty="0" smtClean="0">
                <a:solidFill>
                  <a:schemeClr val="tx1"/>
                </a:solidFill>
                <a:latin typeface="+mn-lt"/>
                <a:ea typeface="+mn-ea"/>
                <a:cs typeface="+mn-cs"/>
              </a:rPr>
              <a:t>– soit le sommeil </a:t>
            </a:r>
            <a:r>
              <a:rPr lang="fr-CA" dirty="0" smtClean="0"/>
              <a:t>lent</a:t>
            </a:r>
            <a:r>
              <a:rPr lang="fr-CA" baseline="0" dirty="0" smtClean="0"/>
              <a:t> </a:t>
            </a:r>
            <a:r>
              <a:rPr lang="fr-CA" sz="1200" kern="1200" dirty="0" smtClean="0">
                <a:solidFill>
                  <a:schemeClr val="tx1"/>
                </a:solidFill>
                <a:latin typeface="+mn-lt"/>
                <a:ea typeface="+mn-ea"/>
                <a:cs typeface="+mn-cs"/>
              </a:rPr>
              <a:t>–</a:t>
            </a:r>
            <a:r>
              <a:rPr lang="fr-CA" dirty="0" smtClean="0"/>
              <a:t> occupe presque toute la nuit. Comparativement à l’état de veille, pendant ce sommeil l’activité cérébrale est réduite, mais elle fluctue. Ce sommeil se compose de quatre stades qui sont de profondeur différente et qui se répètent. Ils varient d’un sommeil léger à profond et chacun implique un degré différent d’activité cérébrale. Le second type de sommeil est le sommeil paradoxal. Le cerveau est très actif, presque comme si la personne était éveillée. Ses yeux bougent rapidement, comme ils le feraient durant la vision réelle, et les rêves se succèdent. La personne perd son tonus musculaire pendant les rêves, un peu comme si elle était paralysée. À titre de comparaison, le sommeil paradoxal est comme une voiture au point mort, mais dont le moteur tourne à haut régime! » </a:t>
            </a:r>
            <a:endParaRPr lang="en-US" dirty="0" smtClean="0"/>
          </a:p>
          <a:p>
            <a:pPr>
              <a:spcBef>
                <a:spcPct val="0"/>
              </a:spcBef>
            </a:pPr>
            <a:r>
              <a:rPr lang="fr-CA" dirty="0" smtClean="0"/>
              <a:t>_________________________</a:t>
            </a:r>
            <a:endParaRPr lang="en-US" dirty="0" smtClean="0"/>
          </a:p>
          <a:p>
            <a:pPr>
              <a:spcBef>
                <a:spcPct val="0"/>
              </a:spcBef>
            </a:pPr>
            <a:r>
              <a:rPr lang="fr-CA" b="1" dirty="0" smtClean="0"/>
              <a:t>Complément d’information : </a:t>
            </a:r>
            <a:r>
              <a:rPr lang="fr-CA" dirty="0" smtClean="0"/>
              <a:t>Sur le plan technique, le sommeil lent est appelé en anglais « sommeil à ondes lentes ». Le tracé EEG de ses quatre stades est distinct. Les ondes enregistrées ressemblent moins à celles de l’état de veille que les ondes du sommeil paradoxal. Une perte de tonus se produit dans les groupes musculaires principaux, mais pas dans les muscles oculaires. </a:t>
            </a: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198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96FE2A-9A5B-426D-94FF-5654D23EE9D4}" type="slidenum">
              <a:rPr lang="en-US"/>
              <a:pPr fontAlgn="base">
                <a:spcBef>
                  <a:spcPct val="0"/>
                </a:spcBef>
                <a:spcAft>
                  <a:spcPct val="0"/>
                </a:spcAft>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Ce graphique illustre les phases du sommeil nocturne d’un jeune adulte en santé. À la gauche, l’axe vertical détaille les six états du cerveau : éveil, sommeil paradoxal et étapes 1, 2, 3 et 4 du sommeil lent. Cette personne dort de 23 heures à 7 heures le matin environ. La nuit commence par une longue période de sommeil lent, avec une progression des stades, à la fois vers le bas et vers le haut. Cette opération est répétée toute la nuit, mais avec l’ajout de périodes de sommeil paradoxal, qui sont indiquées par les zones grisées. Alors que la nuit progresse, les périodes de sommeil paradoxal deviennent plus fréquentes et plus longues. Vous voyez aussi que, vers le matin, les périodes de sommeil lent ne sont pas aussi profondes. »</a:t>
            </a:r>
            <a:endParaRPr lang="en-US" dirty="0" smtClean="0"/>
          </a:p>
          <a:p>
            <a:pPr>
              <a:spcBef>
                <a:spcPct val="0"/>
              </a:spcBef>
            </a:pPr>
            <a:r>
              <a:rPr lang="fr-CA" dirty="0" smtClean="0"/>
              <a:t> </a:t>
            </a:r>
            <a:endParaRPr lang="en-US" dirty="0" smtClean="0"/>
          </a:p>
          <a:p>
            <a:pPr>
              <a:spcBef>
                <a:spcPct val="0"/>
              </a:spcBef>
            </a:pPr>
            <a:endParaRPr lang="en-US" dirty="0" smtClean="0"/>
          </a:p>
          <a:p>
            <a:pPr>
              <a:spcBef>
                <a:spcPct val="0"/>
              </a:spcBef>
            </a:pPr>
            <a:endParaRPr lang="en-US" dirty="0" smtClean="0">
              <a:solidFill>
                <a:srgbClr val="002060"/>
              </a:solidFill>
            </a:endParaRPr>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746F54-CE4C-4DA2-9FEC-BAEB7762E561}" type="slidenum">
              <a:rPr lang="en-US"/>
              <a:pPr fontAlgn="base">
                <a:spcBef>
                  <a:spcPct val="0"/>
                </a:spcBef>
                <a:spcAft>
                  <a:spcPct val="0"/>
                </a:spcAft>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a:t>
            </a:r>
            <a:r>
              <a:rPr lang="fr-CA" i="1" smtClean="0"/>
              <a:t> </a:t>
            </a:r>
            <a:r>
              <a:rPr lang="fr-CA" smtClean="0"/>
              <a:t>L’</a:t>
            </a:r>
            <a:r>
              <a:rPr lang="fr-CA" i="1" smtClean="0"/>
              <a:t>inertie du sommeil </a:t>
            </a:r>
            <a:r>
              <a:rPr lang="fr-CA" smtClean="0"/>
              <a:t>est la somnolence que vous ressentez au réveil, particulièrement après un sommeil profond. Elle peut durer 20 minutes ou plus. L’inertie du sommeil peut affecter la conduite, particulièrement si vous vous levez avant l’aube. Le café et d’autres boissons à la caféine aident à vous réveiller. »</a:t>
            </a:r>
            <a:endParaRPr lang="en-US" smtClean="0"/>
          </a:p>
          <a:p>
            <a:pPr>
              <a:spcBef>
                <a:spcPct val="0"/>
              </a:spcBef>
            </a:pPr>
            <a:endParaRPr lang="en-US" smtClean="0"/>
          </a:p>
          <a:p>
            <a:pPr>
              <a:spcBef>
                <a:spcPct val="0"/>
              </a:spcBef>
            </a:pPr>
            <a:endParaRPr lang="en-US" smtClean="0"/>
          </a:p>
          <a:p>
            <a:pPr>
              <a:spcBef>
                <a:spcPct val="0"/>
              </a:spcBef>
            </a:pPr>
            <a:endParaRPr lang="en-US" smtClean="0"/>
          </a:p>
          <a:p>
            <a:pPr>
              <a:spcBef>
                <a:spcPct val="0"/>
              </a:spcBef>
            </a:pPr>
            <a:endParaRPr lang="en-US" smtClean="0"/>
          </a:p>
          <a:p>
            <a:pPr>
              <a:spcBef>
                <a:spcPct val="0"/>
              </a:spcBef>
            </a:pPr>
            <a:endParaRPr lang="en-US" smtClean="0"/>
          </a:p>
        </p:txBody>
      </p:sp>
      <p:sp>
        <p:nvSpPr>
          <p:cNvPr id="1239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712D55-01A4-4DF5-9203-4C88E178385E}" type="slidenum">
              <a:rPr lang="en-US"/>
              <a:pPr fontAlgn="base">
                <a:spcBef>
                  <a:spcPct val="0"/>
                </a:spcBef>
                <a:spcAft>
                  <a:spcPct val="0"/>
                </a:spcAft>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Chaque personne a besoin de sommeil et peu de gens dorment suffisamment. Les adultes en ont besoin de sept à huit heures chaque jour, tandis que les adolescents et les enfants ont plus besoin de sommeil. Les adultes plus âgés ont tendance à avoir un sommeil plus léger et plus facilement perturbé. Ils peuvent faire un plus grand nombre de siestes, mais ils ne sont </a:t>
            </a:r>
            <a:r>
              <a:rPr lang="fr-CA" i="1" dirty="0" smtClean="0"/>
              <a:t>pas</a:t>
            </a:r>
            <a:r>
              <a:rPr lang="fr-CA" dirty="0" smtClean="0"/>
              <a:t> plus susceptibles de s’endormir au volant que les autres catégories de conducteurs. Dans la population en général, les jeunes hommes de moins de 30 ans sont le groupe le plus à risque d’avoir un accident lié à l’endormissement au volant. Mais, </a:t>
            </a:r>
            <a:r>
              <a:rPr lang="fr-CA" i="1" dirty="0" smtClean="0"/>
              <a:t>tout le monde </a:t>
            </a:r>
            <a:r>
              <a:rPr lang="fr-CA" dirty="0" smtClean="0"/>
              <a:t>peut être à risque! »</a:t>
            </a:r>
            <a:endParaRPr lang="en-US" dirty="0" smtClean="0"/>
          </a:p>
          <a:p>
            <a:pPr>
              <a:spcBef>
                <a:spcPct val="0"/>
              </a:spcBef>
            </a:pPr>
            <a:r>
              <a:rPr lang="fr-CA" dirty="0" smtClean="0"/>
              <a:t>__________</a:t>
            </a:r>
            <a:endParaRPr lang="en-US" dirty="0" smtClean="0"/>
          </a:p>
          <a:p>
            <a:pPr>
              <a:spcBef>
                <a:spcPct val="0"/>
              </a:spcBef>
            </a:pPr>
            <a:r>
              <a:rPr lang="fr-CA" b="1" dirty="0" smtClean="0"/>
              <a:t>Complément d’information : </a:t>
            </a:r>
            <a:r>
              <a:rPr lang="fr-CA" dirty="0" smtClean="0"/>
              <a:t>Les gens peuvent fonctionner longtemps sans obtenir une quantité suffisante de sommeil, mais leur performance s’en ressent. Souvent, ils vont s’adapter à leur performance médiocre, qu’ils finissent par considérer comme tout à fait normale. </a:t>
            </a:r>
            <a:endParaRPr lang="en-US" dirty="0" smtClean="0"/>
          </a:p>
          <a:p>
            <a:pPr>
              <a:spcBef>
                <a:spcPct val="0"/>
              </a:spcBef>
            </a:pPr>
            <a:endParaRPr lang="en-US" dirty="0" smtClean="0">
              <a:solidFill>
                <a:srgbClr val="002060"/>
              </a:solidFill>
            </a:endParaRPr>
          </a:p>
        </p:txBody>
      </p:sp>
      <p:sp>
        <p:nvSpPr>
          <p:cNvPr id="1259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4C9393-BB6A-44F9-BAD7-3C5BE633544E}" type="slidenum">
              <a:rPr lang="en-US"/>
              <a:pPr fontAlgn="base">
                <a:spcBef>
                  <a:spcPct val="0"/>
                </a:spcBef>
                <a:spcAft>
                  <a:spcPct val="0"/>
                </a:spcAft>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p:spPr>
      </p:sp>
      <p:sp>
        <p:nvSpPr>
          <p:cNvPr id="1280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Qu’est-ce qui détermine la </a:t>
            </a:r>
            <a:r>
              <a:rPr lang="fr-CA" i="1" dirty="0" smtClean="0"/>
              <a:t>qualité</a:t>
            </a:r>
            <a:r>
              <a:rPr lang="fr-CA" dirty="0" smtClean="0"/>
              <a:t> du sommeil? Premièrement, la </a:t>
            </a:r>
            <a:r>
              <a:rPr lang="fr-CA" i="1" dirty="0" smtClean="0"/>
              <a:t>quantité</a:t>
            </a:r>
            <a:r>
              <a:rPr lang="fr-CA" dirty="0" smtClean="0"/>
              <a:t> affecte la qualité. Plus vous dormez longtemps, plus vous êtes susceptible de passer à travers tous les stades du sommeil. Les autres facteurs affectant la qualité du sommeil comprennent le confort du lit, l’obscurité de la pièce, l’heure du jour, le bruit, la température et toute autre chose qui pourrait affecter votre sommeil. En ce qui concerne l’heure du jour, votre sommeil sera meilleur en quantité et en qualité s’il est pris lors des creux circadiens et particulièrement entre 22 h et 7 h. »</a:t>
            </a:r>
            <a:endParaRPr lang="en-US" dirty="0" smtClean="0"/>
          </a:p>
          <a:p>
            <a:pPr>
              <a:spcBef>
                <a:spcPct val="0"/>
              </a:spcBef>
            </a:pPr>
            <a:endParaRPr lang="en-US" dirty="0" smtClean="0">
              <a:solidFill>
                <a:srgbClr val="002060"/>
              </a:solidFill>
            </a:endParaRPr>
          </a:p>
        </p:txBody>
      </p:sp>
      <p:sp>
        <p:nvSpPr>
          <p:cNvPr id="1280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E4845D-CBD1-44F0-AEE8-6EBB910A66D0}" type="slidenum">
              <a:rPr lang="en-US"/>
              <a:pPr fontAlgn="base">
                <a:spcBef>
                  <a:spcPct val="0"/>
                </a:spcBef>
                <a:spcAft>
                  <a:spcPct val="0"/>
                </a:spcAft>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p:spPr>
      </p:sp>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Maintenant, nous allons réviser les nombreux facteurs qui affectent votre vigilance et votre performance. Nous aborderons les concepts de fatigue interne et de fatigue liée à la tâche, la quantité de sommeil, l’heure du jour et les rythmes circadiens, la période d’éveil, le temps passé à une tâche (comme les heures de conduite), les autres facteurs environnementaux et liés à la tâche ainsi que la relation entre les exigences de la tâche et les attentes en matière de performance. Un autre facteur, les différences individuelles dans la sensibilité à la fatigue, sera présenté à la section suivante. »</a:t>
            </a:r>
            <a:endParaRPr lang="en-US" dirty="0" smtClean="0"/>
          </a:p>
          <a:p>
            <a:pPr>
              <a:spcBef>
                <a:spcPct val="0"/>
              </a:spcBef>
            </a:pPr>
            <a:endParaRPr lang="en-US" dirty="0" smtClean="0">
              <a:solidFill>
                <a:srgbClr val="002060"/>
              </a:solidFill>
            </a:endParaRPr>
          </a:p>
        </p:txBody>
      </p:sp>
      <p:sp>
        <p:nvSpPr>
          <p:cNvPr id="1300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92A559-5B71-4ED6-8026-410A5443FAD7}" type="slidenum">
              <a:rPr lang="en-US"/>
              <a:pPr fontAlgn="base">
                <a:spcBef>
                  <a:spcPct val="0"/>
                </a:spcBef>
                <a:spcAft>
                  <a:spcPct val="0"/>
                </a:spcAft>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p:spPr>
      </p:sp>
      <p:sp>
        <p:nvSpPr>
          <p:cNvPr id="1320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Plus tôt, nous avons fait une distinction entre la fatigue interne et la fatigue liée à la tâche. La fatigue interne est liée à la physiologie du corps, y compris la physiologie du cerveau. Ses facteurs précis sont la quantité récente de sommeil, l’heure du jour, la période d’éveil, les stimulants et autres drogues consommés, la santé globale, l’humeur et les différences individuelles dans la sensibilité à la fatigue. Ces dernières sont en partie la cause des troubles du sommeil. »</a:t>
            </a:r>
            <a:endParaRPr lang="en-US" dirty="0" smtClean="0"/>
          </a:p>
          <a:p>
            <a:pPr>
              <a:spcBef>
                <a:spcPct val="0"/>
              </a:spcBef>
            </a:pPr>
            <a:r>
              <a:rPr lang="en-US" dirty="0" smtClean="0"/>
              <a:t>______________________</a:t>
            </a:r>
          </a:p>
        </p:txBody>
      </p:sp>
      <p:sp>
        <p:nvSpPr>
          <p:cNvPr id="1320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C5C19F-C0F4-48F0-8D6E-DB6153A4DD9D}" type="slidenum">
              <a:rPr lang="en-US"/>
              <a:pPr fontAlgn="base">
                <a:spcBef>
                  <a:spcPct val="0"/>
                </a:spcBef>
                <a:spcAft>
                  <a:spcPct val="0"/>
                </a:spcAft>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La fatigue liée à la tâche a moins d’effet mais elle est tout de même importante. La fatigue liée à la tâche concerne </a:t>
            </a:r>
            <a:r>
              <a:rPr lang="fr-CA" i="1" dirty="0" smtClean="0"/>
              <a:t>ce que</a:t>
            </a:r>
            <a:r>
              <a:rPr lang="fr-CA" dirty="0" smtClean="0"/>
              <a:t> vous faites et </a:t>
            </a:r>
            <a:r>
              <a:rPr lang="fr-CA" i="1" dirty="0" smtClean="0"/>
              <a:t>depuis combien de temps</a:t>
            </a:r>
            <a:r>
              <a:rPr lang="fr-CA" dirty="0" smtClean="0"/>
              <a:t> vous le faites. Plus précisément, ses principaux facteurs sont le temps passé à la tâche (comme les heures de conduite), la complexité de la tâche et la monotonie de la tâche. Ces facteurs peuvent </a:t>
            </a:r>
            <a:r>
              <a:rPr lang="fr-CA" i="1" dirty="0" smtClean="0"/>
              <a:t>interagir</a:t>
            </a:r>
            <a:r>
              <a:rPr lang="fr-CA" dirty="0" smtClean="0"/>
              <a:t> pour affecter votre vigilance et votre fatigue globale. Par exemple, si vous n’avez pas assez dormi, conduire de nombreuses heures vous affectera davantage. »</a:t>
            </a:r>
            <a:endParaRPr lang="en-US" dirty="0" smtClean="0"/>
          </a:p>
          <a:p>
            <a:pPr>
              <a:spcBef>
                <a:spcPct val="0"/>
              </a:spcBef>
            </a:pPr>
            <a:endParaRPr lang="en-US" dirty="0" smtClean="0"/>
          </a:p>
          <a:p>
            <a:pPr>
              <a:spcBef>
                <a:spcPct val="0"/>
              </a:spcBef>
            </a:pPr>
            <a:endParaRPr lang="en-US" dirty="0" smtClean="0">
              <a:solidFill>
                <a:srgbClr val="002060"/>
              </a:solidFill>
            </a:endParaRPr>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820590-A26E-47C7-ACC9-5532955645BE}" type="slidenum">
              <a:rPr lang="en-US"/>
              <a:pPr fontAlgn="base">
                <a:spcBef>
                  <a:spcPct val="0"/>
                </a:spcBef>
                <a:spcAft>
                  <a:spcPct val="0"/>
                </a:spcAft>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Voici un aperçu des leçons et des sujets qui seront traités dans ce module de formation des conducteurs. Il comporte une introduction, quatre leçons et une conclusion. Passez quelques instants à prendre connaissance des leçons et sujets. Chaque leçon se termine par une courte autoévaluation, tandis que le module se termine par un examen de 30 questions. Vous devez obtenir au moins 80 % pour réussir l’examen. »</a:t>
            </a:r>
            <a:endParaRPr lang="en-US" dirty="0" smtClean="0"/>
          </a:p>
          <a:p>
            <a:pPr>
              <a:spcBef>
                <a:spcPct val="0"/>
              </a:spcBef>
            </a:pPr>
            <a:r>
              <a:rPr lang="fr-CA" b="1" dirty="0" smtClean="0"/>
              <a:t>_______________________</a:t>
            </a:r>
            <a:endParaRPr lang="en-US" dirty="0" smtClean="0"/>
          </a:p>
          <a:p>
            <a:pPr>
              <a:spcBef>
                <a:spcPct val="0"/>
              </a:spcBef>
            </a:pPr>
            <a:r>
              <a:rPr lang="fr-CA" b="1" dirty="0" smtClean="0"/>
              <a:t>Note supplémentaire au formateur : </a:t>
            </a:r>
            <a:endParaRPr lang="en-US" dirty="0" smtClean="0"/>
          </a:p>
          <a:p>
            <a:pPr>
              <a:spcBef>
                <a:spcPct val="0"/>
              </a:spcBef>
            </a:pPr>
            <a:r>
              <a:rPr lang="fr-CA" dirty="0" smtClean="0"/>
              <a:t>Nous vous suggérons de faire un tour d’horizon des leçons et des sujets qui seront abordés dans ce module. </a:t>
            </a:r>
            <a:endParaRPr lang="en-US" dirty="0"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6D2A5A-6F38-4DA4-BF3A-FEF75C78CC9E}" type="slidenum">
              <a:rPr lang="en-US"/>
              <a:pPr fontAlgn="base">
                <a:spcBef>
                  <a:spcPct val="0"/>
                </a:spcBef>
                <a:spcAft>
                  <a:spcPct val="0"/>
                </a:spcAft>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a:t>
            </a:r>
            <a:r>
              <a:rPr lang="fr-CA" i="1" dirty="0" smtClean="0"/>
              <a:t> sommeil</a:t>
            </a:r>
            <a:r>
              <a:rPr lang="fr-CA" dirty="0" smtClean="0"/>
              <a:t> est le principal remède à la fatigue. La quantité d’heures de sommeil accumulées lors de la plus récente période principale de sommeil – pour la plupart des gens, il s’agit de la nuit précédente – est le facteur le plus important à considérer. Les périodes de sommeil précédentes, y compris les nuits qui précèdent et même la fin de semaine précédente, ont une incidence sur votre vigilance actuelle. Et faire une courte sieste peut réellement améliorer votre vigilance. »</a:t>
            </a:r>
            <a:endParaRPr lang="en-US" dirty="0" smtClean="0"/>
          </a:p>
          <a:p>
            <a:pPr>
              <a:spcBef>
                <a:spcPct val="0"/>
              </a:spcBef>
            </a:pPr>
            <a:r>
              <a:rPr lang="fr-CA" b="1" dirty="0" smtClean="0"/>
              <a:t>_______________________</a:t>
            </a:r>
          </a:p>
          <a:p>
            <a:pPr>
              <a:spcBef>
                <a:spcPct val="0"/>
              </a:spcBef>
            </a:pPr>
            <a:r>
              <a:rPr lang="fr-CA" b="1" dirty="0" smtClean="0"/>
              <a:t>Note supplémentaire au formateur : </a:t>
            </a:r>
            <a:r>
              <a:rPr lang="fr-CA" dirty="0" smtClean="0"/>
              <a:t>Les diapositives suivantes donnent plus de détails sur la première et la dernière puce. En ce qui a trait aux périodes de sommeil antérieures, rappelez-vous ce que vous avez appris plus tôt sur la dette de sommeil et le temps de récupération.</a:t>
            </a:r>
            <a:endParaRPr lang="en-US" dirty="0" smtClean="0"/>
          </a:p>
          <a:p>
            <a:pPr>
              <a:spcBef>
                <a:spcPct val="0"/>
              </a:spcBef>
            </a:pPr>
            <a:endParaRPr lang="en-US" dirty="0" smtClean="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CB521E-F29E-42EB-85AE-BEEE1BAF1326}" type="slidenum">
              <a:rPr lang="en-US"/>
              <a:pPr fontAlgn="base">
                <a:spcBef>
                  <a:spcPct val="0"/>
                </a:spcBef>
                <a:spcAft>
                  <a:spcPct val="0"/>
                </a:spcAft>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eaLnBrk="1" hangingPunct="1">
              <a:spcBef>
                <a:spcPct val="0"/>
              </a:spcBef>
              <a:defRPr/>
            </a:pPr>
            <a:r>
              <a:rPr lang="fr-CA" b="1" dirty="0" smtClean="0"/>
              <a:t>Narration complète : </a:t>
            </a:r>
            <a:r>
              <a:rPr lang="fr-CA" dirty="0" smtClean="0"/>
              <a:t>« Ce graphique montre les effets progressifs et cumulatifs de différentes quantités de sommeil sur la performance. L’étude sur le manque de sommeil a été menée avec des conducteurs de véhicules lourds qui avaient accepté de vivre dans un laboratoire de sommeil pendant près de deux semaines. Le graphique montre la performance relative dans une tâche exigeant de la vigilance pendant une période de huit jours de sommeil restreint. Il y avait quatre groupes. La ligne supérieure bleue représente ceux qui chaque nuit ont passé neuf heures au lit. Comme vous pouvez le voir, leur performance demeure constante et élevée pendant les huit jours. La ligne rose indique ceux qui ont passé sept heures au lit. Ils ont assez bien réussi, bien que nous observions une légère diminution de la performance au cours des huit jours. La ligne suivante montre ceux qui ont eu cinq heures de sommeil; leur performance a subi une baisse constante. Maintenant, regardez la ligne rouge montrant la détérioration de la performance des conducteurs ayant dormi seulement </a:t>
            </a:r>
            <a:r>
              <a:rPr lang="fr-CA" i="1" dirty="0" smtClean="0"/>
              <a:t>trois heures</a:t>
            </a:r>
            <a:r>
              <a:rPr lang="fr-CA" dirty="0" smtClean="0"/>
              <a:t> par nuit. Leur performance a considérablement diminué. Remarquez que toutes les différences sont </a:t>
            </a:r>
            <a:r>
              <a:rPr lang="fr-CA" i="1" dirty="0" smtClean="0"/>
              <a:t>progressives</a:t>
            </a:r>
            <a:r>
              <a:rPr lang="fr-CA" dirty="0" smtClean="0"/>
              <a:t>, c’est-à-dire qu’elles s’accentuent et deviennent plus prononcées au fil des jours. Si vous conduisez pendant une semaine sans obtenir chaque nuit suffisamment de sommeil, </a:t>
            </a:r>
            <a:r>
              <a:rPr lang="fr-CA" i="1" dirty="0" smtClean="0"/>
              <a:t>votre</a:t>
            </a:r>
            <a:r>
              <a:rPr lang="fr-CA" dirty="0" smtClean="0"/>
              <a:t> performance diminuera progressivement, comme vous le voyez dans ce graphique. » </a:t>
            </a:r>
            <a:endParaRPr lang="en-US" dirty="0" smtClean="0"/>
          </a:p>
          <a:p>
            <a:pPr eaLnBrk="1" hangingPunct="1">
              <a:spcBef>
                <a:spcPct val="0"/>
              </a:spcBef>
              <a:defRPr/>
            </a:pPr>
            <a:r>
              <a:rPr lang="fr-CA" b="1" dirty="0" smtClean="0"/>
              <a:t>__________________________</a:t>
            </a:r>
            <a:endParaRPr lang="en-US" dirty="0" smtClean="0"/>
          </a:p>
          <a:p>
            <a:pPr eaLnBrk="1" hangingPunct="1">
              <a:spcBef>
                <a:spcPct val="0"/>
              </a:spcBef>
              <a:defRPr/>
            </a:pPr>
            <a:r>
              <a:rPr lang="fr-CA" b="1" dirty="0" smtClean="0"/>
              <a:t>Source citée : </a:t>
            </a:r>
            <a:r>
              <a:rPr lang="fr-CA" dirty="0" err="1" smtClean="0"/>
              <a:t>Balkin</a:t>
            </a:r>
            <a:r>
              <a:rPr lang="fr-CA" dirty="0" smtClean="0"/>
              <a:t> </a:t>
            </a:r>
            <a:r>
              <a:rPr lang="fr-CA" i="1" dirty="0" smtClean="0"/>
              <a:t>et al.</a:t>
            </a:r>
            <a:r>
              <a:rPr lang="fr-CA" dirty="0" smtClean="0"/>
              <a:t>, 2000.</a:t>
            </a:r>
            <a:endParaRPr lang="en-US" dirty="0" smtClean="0"/>
          </a:p>
          <a:p>
            <a:pPr eaLnBrk="1" hangingPunct="1">
              <a:spcBef>
                <a:spcPct val="0"/>
              </a:spcBef>
              <a:defRPr/>
            </a:pPr>
            <a:r>
              <a:rPr lang="fr-CA" dirty="0" smtClean="0"/>
              <a:t>C’est un bon exemple d’étude de privation ciblée de sommeil (dans un même groupe, sommeil suffisant pour certains, insuffisant pour d’autres). </a:t>
            </a:r>
            <a:endParaRPr lang="en-US" dirty="0" smtClean="0"/>
          </a:p>
          <a:p>
            <a:pPr eaLnBrk="1" hangingPunct="1">
              <a:spcBef>
                <a:spcPct val="0"/>
              </a:spcBef>
              <a:defRPr/>
            </a:pPr>
            <a:r>
              <a:rPr lang="fr-CA" dirty="0" smtClean="0"/>
              <a:t> </a:t>
            </a:r>
            <a:endParaRPr lang="en-US" dirty="0" smtClean="0"/>
          </a:p>
          <a:p>
            <a:pPr eaLnBrk="1" hangingPunct="1">
              <a:spcBef>
                <a:spcPct val="0"/>
              </a:spcBef>
              <a:defRPr/>
            </a:pPr>
            <a:r>
              <a:rPr lang="fr-CA" dirty="0" smtClean="0"/>
              <a:t>Selon d’autres études, </a:t>
            </a:r>
            <a:r>
              <a:rPr lang="fr-CA" i="1" dirty="0" smtClean="0"/>
              <a:t>peu</a:t>
            </a:r>
            <a:r>
              <a:rPr lang="fr-CA" dirty="0" smtClean="0"/>
              <a:t> de sommeil vaut beaucoup mieux qu’une absence de sommeil. La mesure de la performance était le test de vigilance psychomoteur, une mesure de l’attention visuelle souvent utilisée dans les études pour mesurer la vigilance et la fatigue. Cette étude, dont les sujets étaient des conducteurs, a été menée par le Walter Reed </a:t>
            </a:r>
            <a:r>
              <a:rPr lang="fr-CA" dirty="0" err="1" smtClean="0"/>
              <a:t>Army</a:t>
            </a:r>
            <a:r>
              <a:rPr lang="fr-CA" dirty="0" smtClean="0"/>
              <a:t> Institute of </a:t>
            </a:r>
            <a:r>
              <a:rPr lang="fr-CA" dirty="0" err="1" smtClean="0"/>
              <a:t>Research</a:t>
            </a:r>
            <a:r>
              <a:rPr lang="fr-CA" dirty="0" smtClean="0"/>
              <a:t>.</a:t>
            </a:r>
            <a:endParaRPr lang="en-US" dirty="0" smtClean="0"/>
          </a:p>
          <a:p>
            <a:pPr eaLnBrk="1" hangingPunct="1">
              <a:spcBef>
                <a:spcPct val="0"/>
              </a:spcBef>
              <a:defRPr/>
            </a:pPr>
            <a:r>
              <a:rPr lang="fr-CA" dirty="0" smtClean="0"/>
              <a:t> </a:t>
            </a:r>
            <a:endParaRPr lang="en-US" dirty="0" smtClean="0"/>
          </a:p>
          <a:p>
            <a:pPr eaLnBrk="1" hangingPunct="1">
              <a:spcBef>
                <a:spcPct val="0"/>
              </a:spcBef>
              <a:defRPr/>
            </a:pPr>
            <a:r>
              <a:rPr lang="fr-CA" b="1" dirty="0" smtClean="0"/>
              <a:t>Note supplémentaire au formateur :  </a:t>
            </a:r>
            <a:endParaRPr lang="en-US" dirty="0" smtClean="0"/>
          </a:p>
          <a:p>
            <a:pPr eaLnBrk="1" hangingPunct="1">
              <a:spcBef>
                <a:spcPct val="0"/>
              </a:spcBef>
              <a:defRPr/>
            </a:pPr>
            <a:r>
              <a:rPr lang="fr-CA" dirty="0" smtClean="0"/>
              <a:t>Certaines personnes peuvent éprouver des difficultés à interpréter les graphiques. Assurez-vous qu’elles comprennent bien les conséquences clés des effets cumulatifs d’un manque de sommeil. Au fur et à mesure que la privation de sommeil (légère ou importante) se poursuit, la dette de sommeil s’accumule et la performance se détériore. </a:t>
            </a:r>
            <a:endParaRPr lang="en-US" dirty="0"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ACC560-3085-439F-8B96-7B1333022E30}" type="slidenum">
              <a:rPr lang="en-US" smtClean="0">
                <a:solidFill>
                  <a:srgbClr val="000000"/>
                </a:solidFill>
              </a:rPr>
              <a:pPr fontAlgn="base">
                <a:spcBef>
                  <a:spcPct val="0"/>
                </a:spcBef>
                <a:spcAft>
                  <a:spcPct val="0"/>
                </a:spcAft>
                <a:defRPr/>
              </a:pPr>
              <a:t>61</a:t>
            </a:fld>
            <a:endParaRPr lang="en-US" smtClean="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Connaissez-vous l’expression </a:t>
            </a:r>
            <a:r>
              <a:rPr lang="fr-CA" i="1" dirty="0" smtClean="0"/>
              <a:t>sieste énergisante</a:t>
            </a:r>
            <a:r>
              <a:rPr lang="fr-CA" dirty="0" smtClean="0"/>
              <a:t>? Les siestes ont vraiment un effet puissant sur la vigilance. Elles sont le meilleur antidote à la fatigue et à la somnolence sur la route. Même un petit somme de 20 minutes peut grandement améliorer la vigilance et la performance pendant les heures subséquentes, soit approximativement pendant une heure et demie à deux heures. La NASA a mené une étude sur les pilotes de ligne qui traversent le Pacifique. Dans cette étude, l’ajout de siestes planifiées a permis de réduire de 50 % les épisodes de somnolence subséquente et de 34 % les erreurs d’atterrissage. À moins que vous n’ayez une importante dette de sommeil, la durée optimale d’une sieste devrait être de 20 à 40 minutes. Deux mises en garde. D’abord, méfiez-vous de la somnolence au réveil (ou inertie du sommeil) après une sieste, particulièrement en cas de siestes plus longues. Ensuite, sachez que votre prochaine période principale de sommeil pourrait être perturbée après une sieste prolongée. Bien que les siestes courtes soient habituellement meilleures, des siestes prolongées sont nécessaires </a:t>
            </a:r>
            <a:r>
              <a:rPr lang="fr-CA" i="1" dirty="0" smtClean="0"/>
              <a:t>si</a:t>
            </a:r>
            <a:r>
              <a:rPr lang="fr-CA" dirty="0" smtClean="0"/>
              <a:t> vous avez accumulé une dette de sommeil ou si vous avez besoin de sommeil supplémentaire pour vous aider à traverser un changement de quart de travail. »</a:t>
            </a:r>
            <a:endParaRPr lang="en-US" dirty="0" smtClean="0"/>
          </a:p>
          <a:p>
            <a:pPr>
              <a:spcBef>
                <a:spcPct val="0"/>
              </a:spcBef>
            </a:pPr>
            <a:r>
              <a:rPr lang="fr-CA" dirty="0" smtClean="0"/>
              <a:t>_______</a:t>
            </a:r>
            <a:endParaRPr lang="en-US" dirty="0" smtClean="0"/>
          </a:p>
          <a:p>
            <a:pPr>
              <a:spcBef>
                <a:spcPct val="0"/>
              </a:spcBef>
            </a:pPr>
            <a:r>
              <a:rPr lang="fr-CA" b="1" dirty="0" smtClean="0"/>
              <a:t>Étude de la NASA : </a:t>
            </a:r>
            <a:r>
              <a:rPr lang="fr-CA" dirty="0" err="1" smtClean="0"/>
              <a:t>Rosekind</a:t>
            </a:r>
            <a:r>
              <a:rPr lang="fr-CA" dirty="0" smtClean="0"/>
              <a:t> </a:t>
            </a:r>
            <a:r>
              <a:rPr lang="fr-CA" i="1" dirty="0" smtClean="0"/>
              <a:t>et al</a:t>
            </a:r>
            <a:r>
              <a:rPr lang="fr-CA" dirty="0" smtClean="0"/>
              <a:t>., 1994. </a:t>
            </a:r>
            <a:endParaRPr lang="en-US" dirty="0" smtClean="0"/>
          </a:p>
          <a:p>
            <a:pPr>
              <a:spcBef>
                <a:spcPct val="0"/>
              </a:spcBef>
            </a:pPr>
            <a:endParaRPr lang="en-US" dirty="0" smtClean="0"/>
          </a:p>
          <a:p>
            <a:pPr>
              <a:spcBef>
                <a:spcPct val="0"/>
              </a:spcBef>
            </a:pPr>
            <a:endParaRPr lang="en-US" dirty="0" smtClean="0"/>
          </a:p>
          <a:p>
            <a:pPr>
              <a:spcBef>
                <a:spcPct val="0"/>
              </a:spcBef>
            </a:pPr>
            <a:r>
              <a:rPr lang="en-US" dirty="0" smtClean="0"/>
              <a:t> </a:t>
            </a:r>
          </a:p>
          <a:p>
            <a:pPr>
              <a:spcBef>
                <a:spcPct val="0"/>
              </a:spcBef>
            </a:pPr>
            <a:endParaRPr lang="en-US" dirty="0" smtClean="0"/>
          </a:p>
          <a:p>
            <a:pPr>
              <a:spcBef>
                <a:spcPct val="0"/>
              </a:spcBef>
            </a:pPr>
            <a:endParaRPr lang="en-US" dirty="0" smtClean="0"/>
          </a:p>
        </p:txBody>
      </p:sp>
      <p:sp>
        <p:nvSpPr>
          <p:cNvPr id="139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05929C-5BC3-4C3B-B204-360232E40DD3}" type="slidenum">
              <a:rPr lang="en-US"/>
              <a:pPr fontAlgn="base">
                <a:spcBef>
                  <a:spcPct val="0"/>
                </a:spcBef>
                <a:spcAft>
                  <a:spcPct val="0"/>
                </a:spcAft>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En général, à quels moments de la journée vous endormez-vous? Pendant lesquels êtes-vous le plus vigilant? Nous avons tous de grandes variations prévisibles de notre niveau de vigilance quotidienne en raison des rythmes circadiens. Les rythmes circadiens,</a:t>
            </a:r>
            <a:r>
              <a:rPr lang="fr-CA" baseline="0" dirty="0" smtClean="0"/>
              <a:t> qui sont </a:t>
            </a:r>
            <a:r>
              <a:rPr lang="fr-CA" dirty="0" smtClean="0"/>
              <a:t>contrôlés par notre horloge interne, évoluent sur un cycle qui se répète approximativement toutes les 24 heures. Ils gèrent un certain nombre de fonctions, par exemple la variation de la température du corps au cours de la journée et les sécrétions hormonales. Ainsi, l’état de vigilance variera tout au long de la journée. Les rythmes circadiens sont contrôlés par le cerveau et on les retrouve chez presque tous les animaux, pas seulement chez l’homme. Ils résistent aussi aux changements, ce qui explique que nous souffrions du décalage horaire lorsque nous voyageons à travers différents fuseaux horaires. Les rythmes circadiens se manifestent même si vous dormez suffisamment et ils sont influencés par la lumière et l’obscurité. Cependant, il sera possible d’ajuster plus facilement votre horloge interne à un changement de quart de travail si vous vous exposez à une lumière vive pendant les périodes où vous devez demeurer éveillé. »</a:t>
            </a:r>
            <a:endParaRPr lang="en-US" dirty="0" smtClean="0"/>
          </a:p>
          <a:p>
            <a:pPr>
              <a:spcBef>
                <a:spcPct val="0"/>
              </a:spcBef>
            </a:pPr>
            <a:endParaRPr lang="en-US" dirty="0" smtClean="0">
              <a:solidFill>
                <a:srgbClr val="002060"/>
              </a:solidFill>
            </a:endParaRPr>
          </a:p>
          <a:p>
            <a:pPr>
              <a:spcBef>
                <a:spcPct val="0"/>
              </a:spcBef>
            </a:pPr>
            <a:r>
              <a:rPr lang="en-US" dirty="0" smtClean="0">
                <a:solidFill>
                  <a:srgbClr val="002060"/>
                </a:solidFill>
              </a:rPr>
              <a:t> </a:t>
            </a:r>
          </a:p>
          <a:p>
            <a:pPr>
              <a:spcBef>
                <a:spcPct val="0"/>
              </a:spcBef>
            </a:pPr>
            <a:endParaRPr lang="en-US" dirty="0" smtClean="0"/>
          </a:p>
        </p:txBody>
      </p:sp>
      <p:sp>
        <p:nvSpPr>
          <p:cNvPr id="141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3589AB-0064-4ECE-9D0B-D931E11F20DD}" type="slidenum">
              <a:rPr lang="en-US"/>
              <a:pPr fontAlgn="base">
                <a:spcBef>
                  <a:spcPct val="0"/>
                </a:spcBef>
                <a:spcAft>
                  <a:spcPct val="0"/>
                </a:spcAft>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complète : </a:t>
            </a:r>
            <a:r>
              <a:rPr lang="fr-CA" dirty="0" smtClean="0"/>
              <a:t>« Les mesures physiologiques ne suivent pas toutes la même tendance, mais ce graphique vous donne une image globale d’un cycle circadien sur une période de 24 heures. À l’heure zéro, ou minuit, vos niveaux de vigilance et d’excitation diminuent, mais ils ne seront pas à leur plus bas avant 4 ou 5 h. À 7 h, votre vigilance augmente à nouveau rapidement jusqu’à une pointe vers la fin de la matinée. Il y a une baisse de vigilance en début d’après-midi et jusque vers 15 h, puis la vigilance augmente à nouveau en soirée. Vers 21 ou 22 h, elle recommence à diminuer. À quelques exceptions près, presque tout le monde suit cette tendance générale. » </a:t>
            </a:r>
            <a:endParaRPr lang="en-US" dirty="0" smtClean="0"/>
          </a:p>
          <a:p>
            <a:pPr eaLnBrk="1" hangingPunct="1">
              <a:spcBef>
                <a:spcPct val="0"/>
              </a:spcBef>
            </a:pPr>
            <a:r>
              <a:rPr lang="fr-CA" dirty="0" smtClean="0"/>
              <a:t>____________________</a:t>
            </a:r>
            <a:endParaRPr lang="en-US" dirty="0" smtClean="0"/>
          </a:p>
          <a:p>
            <a:pPr eaLnBrk="1" hangingPunct="1">
              <a:spcBef>
                <a:spcPct val="0"/>
              </a:spcBef>
            </a:pPr>
            <a:r>
              <a:rPr lang="fr-CA" b="1" dirty="0" smtClean="0"/>
              <a:t>Source : </a:t>
            </a:r>
            <a:r>
              <a:rPr lang="fr-CA" dirty="0" err="1" smtClean="0"/>
              <a:t>Knipling</a:t>
            </a:r>
            <a:r>
              <a:rPr lang="fr-CA" dirty="0" smtClean="0"/>
              <a:t>, 2009. </a:t>
            </a:r>
            <a:endParaRPr lang="en-US" dirty="0" smtClean="0"/>
          </a:p>
          <a:p>
            <a:pPr eaLnBrk="1" hangingPunct="1">
              <a:spcBef>
                <a:spcPct val="0"/>
              </a:spcBef>
            </a:pPr>
            <a:endParaRPr lang="en-US" dirty="0" smtClean="0"/>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 </a:t>
            </a:r>
            <a:endParaRPr lang="en-US" dirty="0"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F649A2-7C10-451B-BFA0-037217E642D2}" type="slidenum">
              <a:rPr lang="en-US" smtClean="0">
                <a:solidFill>
                  <a:srgbClr val="000000"/>
                </a:solidFill>
              </a:rPr>
              <a:pPr fontAlgn="base">
                <a:spcBef>
                  <a:spcPct val="0"/>
                </a:spcBef>
                <a:spcAft>
                  <a:spcPct val="0"/>
                </a:spcAft>
                <a:defRPr/>
              </a:pPr>
              <a:t>64</a:t>
            </a:fld>
            <a:endParaRPr lang="en-US" smtClean="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Les rythmes circadiens sont </a:t>
            </a:r>
            <a:r>
              <a:rPr lang="fr-CA" i="1" dirty="0" smtClean="0"/>
              <a:t>tenaces</a:t>
            </a:r>
            <a:r>
              <a:rPr lang="fr-CA" dirty="0" smtClean="0"/>
              <a:t> et ils nous affectent tous les jours. Les périodes de performance de pointe comprennent le matin après 8 h et le soir. Un creux important,</a:t>
            </a:r>
            <a:r>
              <a:rPr lang="fr-CA" baseline="0" dirty="0" smtClean="0"/>
              <a:t> où </a:t>
            </a:r>
            <a:r>
              <a:rPr lang="fr-CA" dirty="0" smtClean="0"/>
              <a:t>la vigilance à son plus bas niveau, se produit la nuit avant le lever du soleil. Une baisse modérée de la vigilance se produit au début de l’après-midi jusque vers 15 h. Une perturbation circadienne causée par un changement de fuseau horaire ou de quart de travail peut être difficile. Ses symptômes comprennent l’incapacité de dormir, la somnolence et une diminution de la performance, la mauvaise humeur, un manque de motivation et des problèmes gastro-intestinaux comme des indigestions et l’irrégularité. Un déficit de sommeil accentue l’effet des creux circadiens sur l’état de vigilance. Par ailleurs, un </a:t>
            </a:r>
            <a:r>
              <a:rPr lang="fr-CA" i="1" dirty="0" smtClean="0"/>
              <a:t>bon</a:t>
            </a:r>
            <a:r>
              <a:rPr lang="fr-CA" dirty="0" smtClean="0"/>
              <a:t> sommeil aide à passer à travers. </a:t>
            </a:r>
            <a:r>
              <a:rPr lang="fr-CA" i="1" dirty="0" smtClean="0"/>
              <a:t>La plupart des gens suivent la tendance générale, mais un certain nombre sont naturellement des </a:t>
            </a:r>
            <a:r>
              <a:rPr lang="fr-CA" i="0" dirty="0" smtClean="0"/>
              <a:t>“</a:t>
            </a:r>
            <a:r>
              <a:rPr lang="fr-CA" i="1" dirty="0" smtClean="0"/>
              <a:t>coqs” (ou des lève-tôt), d’autres des </a:t>
            </a:r>
            <a:r>
              <a:rPr lang="fr-CA" i="1" baseline="0" dirty="0" smtClean="0"/>
              <a:t> </a:t>
            </a:r>
            <a:r>
              <a:rPr lang="fr-CA" i="0" dirty="0" smtClean="0"/>
              <a:t>“</a:t>
            </a:r>
            <a:r>
              <a:rPr lang="fr-CA" i="1" dirty="0" smtClean="0"/>
              <a:t>hiboux”  (ou des oiseaux de nuit). </a:t>
            </a:r>
            <a:r>
              <a:rPr lang="fr-CA" dirty="0" smtClean="0"/>
              <a:t>Quoi qu’il en soit, la performance est presque toujours meilleure durant les périodes de pointes circadiennes, même chez les hiboux. » </a:t>
            </a:r>
            <a:endParaRPr lang="en-US" dirty="0" smtClean="0"/>
          </a:p>
          <a:p>
            <a:pPr>
              <a:spcBef>
                <a:spcPct val="0"/>
              </a:spcBef>
            </a:pPr>
            <a:r>
              <a:rPr lang="en-US" dirty="0" smtClean="0">
                <a:solidFill>
                  <a:srgbClr val="002060"/>
                </a:solidFill>
              </a:rPr>
              <a:t> </a:t>
            </a:r>
          </a:p>
          <a:p>
            <a:pPr>
              <a:spcBef>
                <a:spcPct val="0"/>
              </a:spcBef>
            </a:pPr>
            <a:endParaRPr lang="en-US" dirty="0" smtClean="0">
              <a:solidFill>
                <a:srgbClr val="002060"/>
              </a:solidFill>
            </a:endParaRPr>
          </a:p>
          <a:p>
            <a:pPr>
              <a:spcBef>
                <a:spcPct val="0"/>
              </a:spcBef>
            </a:pPr>
            <a:r>
              <a:rPr lang="en-US" dirty="0" smtClean="0">
                <a:solidFill>
                  <a:srgbClr val="002060"/>
                </a:solidFill>
              </a:rPr>
              <a:t> </a:t>
            </a:r>
            <a:endParaRPr lang="en-US" dirty="0" smtClean="0"/>
          </a:p>
        </p:txBody>
      </p:sp>
      <p:sp>
        <p:nvSpPr>
          <p:cNvPr id="145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5840BE-2E02-4EAB-948B-132054372B20}" type="slidenum">
              <a:rPr lang="en-US"/>
              <a:pPr fontAlgn="base">
                <a:spcBef>
                  <a:spcPct val="0"/>
                </a:spcBef>
                <a:spcAft>
                  <a:spcPct val="0"/>
                </a:spcAft>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p:spPr>
      </p:sp>
      <p:sp>
        <p:nvSpPr>
          <p:cNvPr id="147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En faisant abstraction des siestes faites dans la journée, combien d’heures environ êtes-vous éveillé chaque jour avant d’aller au lit? Pour la plupart des gens, c’est environ 16 heures. En fait, vous pouvez appeler le </a:t>
            </a:r>
            <a:r>
              <a:rPr lang="fr-CA" i="1" dirty="0" smtClean="0"/>
              <a:t>16 heures d’éveil</a:t>
            </a:r>
            <a:r>
              <a:rPr lang="fr-CA" dirty="0" smtClean="0"/>
              <a:t> la règle de base des heures de service! Une étude en laboratoire a comparé les effets sur la vigilance d’une longue période d’éveil et de la consommation d’alcool. Lors de tests de performance, être éveillé pendant plus de 17 heures était l’équivalent d’un taux d’alcoolémie de 0,05 mg</a:t>
            </a:r>
            <a:r>
              <a:rPr lang="fr-CA" baseline="0" dirty="0" smtClean="0"/>
              <a:t> d’alcool par </a:t>
            </a:r>
            <a:r>
              <a:rPr lang="fr-CA" dirty="0" smtClean="0"/>
              <a:t>100 ml </a:t>
            </a:r>
            <a:r>
              <a:rPr lang="fr-CA" sz="1200" kern="1200" dirty="0" smtClean="0">
                <a:solidFill>
                  <a:schemeClr val="tx1"/>
                </a:solidFill>
                <a:latin typeface="+mn-lt"/>
                <a:ea typeface="+mn-ea"/>
                <a:cs typeface="+mn-cs"/>
              </a:rPr>
              <a:t>de sang</a:t>
            </a:r>
            <a:r>
              <a:rPr lang="fr-CA" dirty="0" smtClean="0"/>
              <a:t>. De plus, être éveillé pendant 24 heures ou plus était l’équivalent d’un taux d’alcoolémie de 0,1 mg</a:t>
            </a:r>
            <a:r>
              <a:rPr lang="fr-CA" baseline="0" dirty="0" smtClean="0"/>
              <a:t> d’alcool par </a:t>
            </a:r>
            <a:r>
              <a:rPr lang="fr-CA" dirty="0" smtClean="0"/>
              <a:t>100 ml </a:t>
            </a:r>
            <a:r>
              <a:rPr lang="fr-CA" sz="1200" kern="1200" dirty="0" smtClean="0">
                <a:solidFill>
                  <a:schemeClr val="tx1"/>
                </a:solidFill>
                <a:latin typeface="+mn-lt"/>
                <a:ea typeface="+mn-ea"/>
                <a:cs typeface="+mn-cs"/>
              </a:rPr>
              <a:t>de sang</a:t>
            </a:r>
            <a:r>
              <a:rPr lang="fr-CA" dirty="0" smtClean="0"/>
              <a:t>. Le temps d’éveil est affecté par d’autres facteurs, tels les siestes ou l’heure du jour (à cause du</a:t>
            </a:r>
            <a:r>
              <a:rPr lang="fr-CA" baseline="0" dirty="0" smtClean="0"/>
              <a:t> </a:t>
            </a:r>
            <a:r>
              <a:rPr lang="fr-CA" dirty="0" smtClean="0"/>
              <a:t>rythme circadien). »</a:t>
            </a:r>
            <a:endParaRPr lang="en-US" dirty="0" smtClean="0"/>
          </a:p>
          <a:p>
            <a:pPr>
              <a:spcBef>
                <a:spcPct val="0"/>
              </a:spcBef>
            </a:pPr>
            <a:r>
              <a:rPr lang="fr-CA" dirty="0" smtClean="0"/>
              <a:t>__________</a:t>
            </a:r>
            <a:endParaRPr lang="en-US" dirty="0" smtClean="0"/>
          </a:p>
          <a:p>
            <a:pPr>
              <a:spcBef>
                <a:spcPct val="0"/>
              </a:spcBef>
            </a:pPr>
            <a:r>
              <a:rPr lang="fr-CA" b="1" dirty="0" smtClean="0"/>
              <a:t>Étude citée :</a:t>
            </a:r>
            <a:r>
              <a:rPr lang="fr-CA" dirty="0" smtClean="0"/>
              <a:t> Dawson et Reid, 1997.</a:t>
            </a:r>
            <a:endParaRPr lang="en-US" dirty="0" smtClean="0"/>
          </a:p>
          <a:p>
            <a:pPr>
              <a:spcBef>
                <a:spcPct val="0"/>
              </a:spcBef>
            </a:pPr>
            <a:r>
              <a:rPr lang="fr-CA" dirty="0" smtClean="0"/>
              <a:t> </a:t>
            </a:r>
            <a:endParaRPr lang="en-US" dirty="0" smtClean="0"/>
          </a:p>
          <a:p>
            <a:pPr>
              <a:spcBef>
                <a:spcPct val="0"/>
              </a:spcBef>
            </a:pPr>
            <a:r>
              <a:rPr lang="en-US" dirty="0" smtClean="0"/>
              <a:t> </a:t>
            </a:r>
          </a:p>
          <a:p>
            <a:pPr>
              <a:spcBef>
                <a:spcPct val="0"/>
              </a:spcBef>
            </a:pPr>
            <a:endParaRPr lang="en-US" dirty="0" smtClean="0">
              <a:solidFill>
                <a:srgbClr val="002060"/>
              </a:solidFill>
            </a:endParaRPr>
          </a:p>
          <a:p>
            <a:pPr>
              <a:spcBef>
                <a:spcPct val="0"/>
              </a:spcBef>
            </a:pPr>
            <a:endParaRPr lang="en-US" dirty="0" smtClean="0"/>
          </a:p>
        </p:txBody>
      </p:sp>
      <p:sp>
        <p:nvSpPr>
          <p:cNvPr id="147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4AEB86-EA0C-4610-B46A-834240B11747}" type="slidenum">
              <a:rPr lang="en-US"/>
              <a:pPr fontAlgn="base">
                <a:spcBef>
                  <a:spcPct val="0"/>
                </a:spcBef>
                <a:spcAft>
                  <a:spcPct val="0"/>
                </a:spcAft>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La fatigue est affectée par les tâches que vous effectuez. Le temps passé à la tâche, notamment les heures de conduite ou de travail, est un bon exemple. Certaines études démontrent l’augmentation des risques d’accident après de longues heures de conduite. La difficulté de la tâche, sa monotonie et d’autres facteurs liés à la vigilance peuvent aussi avoir un effet sur la fatigue et les risques d’accident. Le meilleur remède à la fatigue liée à la tâche est de prendre une pause, et de faire une sieste lorsque cela est possible. »</a:t>
            </a:r>
            <a:endParaRPr lang="en-US" smtClean="0"/>
          </a:p>
          <a:p>
            <a:pPr>
              <a:spcBef>
                <a:spcPct val="0"/>
              </a:spcBef>
            </a:pPr>
            <a:endParaRPr lang="en-US" smtClean="0">
              <a:solidFill>
                <a:srgbClr val="002060"/>
              </a:solidFill>
            </a:endParaRPr>
          </a:p>
          <a:p>
            <a:pPr>
              <a:spcBef>
                <a:spcPct val="0"/>
              </a:spcBef>
            </a:pPr>
            <a:endParaRPr lang="en-US" b="1" smtClean="0"/>
          </a:p>
        </p:txBody>
      </p:sp>
      <p:sp>
        <p:nvSpPr>
          <p:cNvPr id="149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CF9B76-DF04-4C95-8DB5-A7DAA4FAAC24}" type="slidenum">
              <a:rPr lang="en-US"/>
              <a:pPr fontAlgn="base">
                <a:spcBef>
                  <a:spcPct val="0"/>
                </a:spcBef>
                <a:spcAft>
                  <a:spcPct val="0"/>
                </a:spcAft>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i="1" dirty="0" smtClean="0"/>
              <a:t>[Absence d’étoile]</a:t>
            </a:r>
            <a:endParaRPr lang="en-US" dirty="0" smtClean="0"/>
          </a:p>
          <a:p>
            <a:pPr>
              <a:spcBef>
                <a:spcPct val="0"/>
              </a:spcBef>
            </a:pPr>
            <a:r>
              <a:rPr lang="fr-CA" dirty="0" smtClean="0"/>
              <a:t> « La nature de la tâche que vous effectuez affecte votre performance. Ce graphique illustre la </a:t>
            </a:r>
            <a:r>
              <a:rPr lang="fr-CA" i="1" dirty="0" smtClean="0"/>
              <a:t>performance</a:t>
            </a:r>
            <a:r>
              <a:rPr lang="fr-CA" dirty="0" smtClean="0"/>
              <a:t> en lien avec les </a:t>
            </a:r>
            <a:r>
              <a:rPr lang="fr-CA" i="1" dirty="0" smtClean="0"/>
              <a:t>exigences de la tâche</a:t>
            </a:r>
            <a:r>
              <a:rPr lang="fr-CA" dirty="0" smtClean="0"/>
              <a:t>. »</a:t>
            </a:r>
          </a:p>
          <a:p>
            <a:pPr>
              <a:spcBef>
                <a:spcPct val="0"/>
              </a:spcBef>
            </a:pPr>
            <a:endParaRPr lang="en-US" dirty="0" smtClean="0"/>
          </a:p>
          <a:p>
            <a:pPr>
              <a:spcBef>
                <a:spcPct val="0"/>
              </a:spcBef>
            </a:pPr>
            <a:r>
              <a:rPr lang="fr-CA" i="1" dirty="0" smtClean="0"/>
              <a:t>[Étoile de la monotonie] </a:t>
            </a:r>
            <a:r>
              <a:rPr lang="fr-CA" dirty="0" smtClean="0"/>
              <a:t>- « Explorons cette relation au moyen de quelques exemples. L’étoile jaune indique le rendement probable à une tâche extrêmement peu exigeante. Si une tâche n’est pas très exigeante, elle est </a:t>
            </a:r>
            <a:r>
              <a:rPr lang="fr-CA" i="1" dirty="0" smtClean="0"/>
              <a:t>ennuyante</a:t>
            </a:r>
            <a:r>
              <a:rPr lang="fr-CA" dirty="0" smtClean="0"/>
              <a:t>. La monotonie fait son apparition. Vous pouvez devenir somnolent et votre performance diminuera. Quand cela pourrait-il se produire au volant? Pendant un long trajet sur une route sans caractéristiques particulières, dans le désert par exemple, ou sur certaines autoroutes. » </a:t>
            </a:r>
          </a:p>
          <a:p>
            <a:pPr>
              <a:spcBef>
                <a:spcPct val="0"/>
              </a:spcBef>
            </a:pPr>
            <a:endParaRPr lang="en-US" dirty="0" smtClean="0"/>
          </a:p>
          <a:p>
            <a:pPr>
              <a:spcBef>
                <a:spcPct val="0"/>
              </a:spcBef>
            </a:pPr>
            <a:r>
              <a:rPr lang="fr-CA" i="1" dirty="0" smtClean="0"/>
              <a:t>[Étoile de surcharge de travail] </a:t>
            </a:r>
            <a:r>
              <a:rPr lang="fr-CA" dirty="0" smtClean="0"/>
              <a:t>- « À l’autre extrême, lorsqu’une tâche est </a:t>
            </a:r>
            <a:r>
              <a:rPr lang="fr-CA" i="1" dirty="0" smtClean="0"/>
              <a:t>trop exigeante</a:t>
            </a:r>
            <a:r>
              <a:rPr lang="fr-CA" dirty="0" smtClean="0"/>
              <a:t>, comme conduire dans le trafic pendant plusieurs heures, vous pouvez devenir stressé et votre performance diminuera également. Comme vous pouvez le voir, deux situations opposées peuvent entraîner une diminution de la performance. » </a:t>
            </a:r>
          </a:p>
          <a:p>
            <a:pPr>
              <a:spcBef>
                <a:spcPct val="0"/>
              </a:spcBef>
            </a:pPr>
            <a:endParaRPr lang="en-US" dirty="0" smtClean="0"/>
          </a:p>
          <a:p>
            <a:pPr>
              <a:spcBef>
                <a:spcPct val="0"/>
              </a:spcBef>
            </a:pPr>
            <a:r>
              <a:rPr lang="fr-CA" i="1" dirty="0" smtClean="0"/>
              <a:t>[Étoile du juste milieu] </a:t>
            </a:r>
            <a:r>
              <a:rPr lang="fr-CA" dirty="0" smtClean="0"/>
              <a:t>- « Votre performance est susceptible d’être </a:t>
            </a:r>
            <a:r>
              <a:rPr lang="fr-CA" i="1" dirty="0" smtClean="0"/>
              <a:t>meilleure </a:t>
            </a:r>
            <a:r>
              <a:rPr lang="fr-CA" dirty="0" smtClean="0"/>
              <a:t>lorsque la tâche est </a:t>
            </a:r>
            <a:r>
              <a:rPr lang="fr-CA" i="1" dirty="0" smtClean="0"/>
              <a:t>modérément </a:t>
            </a:r>
            <a:r>
              <a:rPr lang="fr-CA" dirty="0" smtClean="0"/>
              <a:t>exigeante. L’activité vous tient éveillé, mais ne vous cause pas de stress. L’étoile jaune ici montre une bonne performance dans une tâche modérément exigeante. »</a:t>
            </a:r>
            <a:endParaRPr lang="en-US" dirty="0" smtClean="0"/>
          </a:p>
        </p:txBody>
      </p:sp>
      <p:sp>
        <p:nvSpPr>
          <p:cNvPr id="151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D18949-EBD6-46E3-A8BA-A371A413B651}" type="slidenum">
              <a:rPr lang="en-US"/>
              <a:pPr fontAlgn="base">
                <a:spcBef>
                  <a:spcPct val="0"/>
                </a:spcBef>
                <a:spcAft>
                  <a:spcPct val="0"/>
                </a:spcAft>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Des facteurs environnementaux affectent aussi la vigilance. Ces derniers comprennent les conditions routières, la météo, les agresseurs environnementaux (comme la chaleur, le bruit et la vibration), les caractéristiques de conception du véhicule, la clarté et l’obscurité, l’interaction sociale et d’autres stimulations. L’interaction sociale (comme une conversation) peut augmenter la vigilance, mais peut aussi occasionner de la distraction. »</a:t>
            </a:r>
            <a:endParaRPr lang="en-US" dirty="0" smtClean="0"/>
          </a:p>
          <a:p>
            <a:pPr>
              <a:spcBef>
                <a:spcPct val="0"/>
              </a:spcBef>
            </a:pPr>
            <a:r>
              <a:rPr lang="fr-CA" dirty="0" smtClean="0"/>
              <a:t>_________________</a:t>
            </a:r>
            <a:endParaRPr lang="en-US" dirty="0" smtClean="0"/>
          </a:p>
          <a:p>
            <a:pPr>
              <a:spcBef>
                <a:spcPct val="0"/>
              </a:spcBef>
            </a:pPr>
            <a:r>
              <a:rPr lang="fr-CA" b="1" dirty="0" smtClean="0"/>
              <a:t>Complément d’information : </a:t>
            </a:r>
            <a:r>
              <a:rPr lang="fr-CA" dirty="0" smtClean="0"/>
              <a:t>Les caractéristiques de conception du véhicule ayant un effet sur la vigilance, la conduite et le confort du conducteur sont traitées par l’ergonomie. </a:t>
            </a:r>
            <a:endParaRPr lang="en-US" dirty="0" smtClean="0"/>
          </a:p>
          <a:p>
            <a:pPr>
              <a:spcBef>
                <a:spcPct val="0"/>
              </a:spcBef>
            </a:pPr>
            <a:endParaRPr lang="en-US" dirty="0" smtClean="0"/>
          </a:p>
          <a:p>
            <a:pPr>
              <a:spcBef>
                <a:spcPct val="0"/>
              </a:spcBef>
            </a:pPr>
            <a:r>
              <a:rPr lang="en-US" dirty="0" smtClean="0">
                <a:solidFill>
                  <a:srgbClr val="002060"/>
                </a:solidFill>
              </a:rPr>
              <a:t> </a:t>
            </a:r>
            <a:endParaRPr lang="en-US" dirty="0" smtClean="0"/>
          </a:p>
          <a:p>
            <a:pPr>
              <a:spcBef>
                <a:spcPct val="0"/>
              </a:spcBef>
            </a:pPr>
            <a:endParaRPr lang="en-US" dirty="0" smtClean="0"/>
          </a:p>
          <a:p>
            <a:pPr>
              <a:spcBef>
                <a:spcPct val="0"/>
              </a:spcBef>
            </a:pPr>
            <a:endParaRPr lang="en-US" b="1" dirty="0" smtClean="0"/>
          </a:p>
          <a:p>
            <a:pPr>
              <a:spcBef>
                <a:spcPct val="0"/>
              </a:spcBef>
            </a:pPr>
            <a:endParaRPr lang="en-US" b="1" dirty="0" smtClean="0"/>
          </a:p>
          <a:p>
            <a:pPr>
              <a:spcBef>
                <a:spcPct val="0"/>
              </a:spcBef>
            </a:pPr>
            <a:endParaRPr lang="en-US" dirty="0" smtClean="0"/>
          </a:p>
        </p:txBody>
      </p:sp>
      <p:sp>
        <p:nvSpPr>
          <p:cNvPr id="153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D1DF26-F20F-4FA8-8964-F26DF41368F8}" type="slidenum">
              <a:rPr lang="en-US"/>
              <a:pPr fontAlgn="base">
                <a:spcBef>
                  <a:spcPct val="0"/>
                </a:spcBef>
                <a:spcAft>
                  <a:spcPct val="0"/>
                </a:spcAft>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Vos objectifs d’apprentissage se composent de savoirs, de compétences et d’attitudes, ou SCA. Votre objectif en matière de savoir consiste à connaître les principaux faits et principes relatifs à la gestion de la fatigue : la vigilance, le sommeil et le bien-être du conducteur. Votre objectif en matière de compétence est d’utiliser ce savoir pour mieux gérer les exigences de votre travail et de votre vie. Enfin, en ce qui a trait à l’attitude, nous espérons que vous considérerez le sommeil, la vigilance et le bien-être comme des facteurs très importants pour votre performance au volant, votre sécurité et </a:t>
            </a:r>
            <a:r>
              <a:rPr lang="fr-CA" smtClean="0"/>
              <a:t>votre bonheur.</a:t>
            </a:r>
            <a:r>
              <a:rPr lang="fr-CA" dirty="0" smtClean="0"/>
              <a:t> »</a:t>
            </a:r>
            <a:endParaRPr lang="en-US" dirty="0"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98FCFE-EB02-4096-B7AA-B97DA93BAF2E}" type="slidenum">
              <a:rPr lang="en-US"/>
              <a:pPr fontAlgn="base">
                <a:spcBef>
                  <a:spcPct val="0"/>
                </a:spcBef>
                <a:spcAft>
                  <a:spcPct val="0"/>
                </a:spcAft>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Un autre facteur important affectant votre vigilance est votre niveau de tolérance, de sensibilité à la fatigue. Nous parlerons des différences individuelles en matière de tolérance, de sensibilité à la fatigue et de leurs causes, y compris les troubles du sommeil. Les troubles du sommeil comprennent l’apnée obstructive du sommeil, l’insomnie et les autres troubles du sommeil comme la narcolepsie et le syndrome des jambes sans repos. Finalement, nous vous poserons la question : “Êtes-</a:t>
            </a:r>
            <a:r>
              <a:rPr lang="fr-CA" i="1" dirty="0" smtClean="0"/>
              <a:t>vous</a:t>
            </a:r>
            <a:r>
              <a:rPr lang="fr-CA" dirty="0" smtClean="0"/>
              <a:t> très tolérant à la fatigue?</a:t>
            </a:r>
            <a:r>
              <a:rPr lang="fr-CA" sz="1200" dirty="0" smtClean="0"/>
              <a:t>”</a:t>
            </a:r>
            <a:r>
              <a:rPr lang="fr-CA" dirty="0" smtClean="0"/>
              <a:t> »</a:t>
            </a:r>
            <a:endParaRPr lang="en-US" dirty="0" smtClean="0"/>
          </a:p>
          <a:p>
            <a:pPr>
              <a:spcBef>
                <a:spcPct val="0"/>
              </a:spcBef>
            </a:pPr>
            <a:endParaRPr lang="en-US" dirty="0" smtClean="0">
              <a:solidFill>
                <a:srgbClr val="002060"/>
              </a:solidFill>
            </a:endParaRPr>
          </a:p>
          <a:p>
            <a:pPr>
              <a:spcBef>
                <a:spcPct val="0"/>
              </a:spcBef>
            </a:pPr>
            <a:r>
              <a:rPr lang="en-US" dirty="0" smtClean="0">
                <a:solidFill>
                  <a:srgbClr val="002060"/>
                </a:solidFill>
              </a:rPr>
              <a:t> </a:t>
            </a:r>
            <a:endParaRPr lang="en-US" dirty="0" smtClean="0"/>
          </a:p>
          <a:p>
            <a:pPr>
              <a:spcBef>
                <a:spcPct val="0"/>
              </a:spcBef>
            </a:pPr>
            <a:endParaRPr lang="en-US" dirty="0" smtClean="0"/>
          </a:p>
        </p:txBody>
      </p:sp>
      <p:sp>
        <p:nvSpPr>
          <p:cNvPr id="155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3FECD9-C0E0-4B7E-8782-AC071CBBA5E7}" type="slidenum">
              <a:rPr lang="en-US"/>
              <a:pPr fontAlgn="base">
                <a:spcBef>
                  <a:spcPct val="0"/>
                </a:spcBef>
                <a:spcAft>
                  <a:spcPct val="0"/>
                </a:spcAft>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CA" b="1" dirty="0" smtClean="0"/>
              <a:t>Narration complète : </a:t>
            </a:r>
            <a:r>
              <a:rPr lang="fr-CA" dirty="0" smtClean="0"/>
              <a:t>« Premièrement, les signes. Nous voyons ici les résultats d’une étude sur la sécurité routière portant sur 10 conducteurs de véhicules lourds. Les barres indiquent leur taux d’implication dans des incidents de conduite dus à un niveau de somnolence élevé. Le conducteur A avait un taux d’incidents dus à la somnolence de plus de 2,5 % par heure. Le taux d’incidents dus à la somnolence du conducteur B était environ la moitié de celui du premier conducteur et ainsi de suite pour le reste des conducteurs. Notez que les conducteurs G, H, I et J n’ont </a:t>
            </a:r>
            <a:r>
              <a:rPr lang="fr-CA" i="1" dirty="0" smtClean="0"/>
              <a:t>pas</a:t>
            </a:r>
            <a:r>
              <a:rPr lang="fr-CA" dirty="0" smtClean="0"/>
              <a:t> eu d’incidents dus à une somnolence élevée pendant l’étude. Il ne s’agit que de 10 conducteurs dans une étude beaucoup plus vaste, mais les données qui se rapportent à eux illustrent les grandes différences individuelles dans le niveau de tolérance et de sensibilité à la fatigue. Ici, le conducteur A a eu presque deux fois plus d’incidents dus à une somnolence élevée que les neuf autres conducteurs combinés. »    </a:t>
            </a:r>
            <a:endParaRPr lang="en-US" dirty="0"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75BF47-4010-4D7A-82D7-CABE45327265}" type="slidenum">
              <a:rPr lang="en-US" smtClean="0">
                <a:solidFill>
                  <a:srgbClr val="000000"/>
                </a:solidFill>
              </a:rPr>
              <a:pPr fontAlgn="base">
                <a:spcBef>
                  <a:spcPct val="0"/>
                </a:spcBef>
                <a:spcAft>
                  <a:spcPct val="0"/>
                </a:spcAft>
                <a:defRPr/>
              </a:pPr>
              <a:t>71</a:t>
            </a:fld>
            <a:endParaRPr lang="en-US" smtClean="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p:spPr>
      </p:sp>
      <p:sp>
        <p:nvSpPr>
          <p:cNvPr id="158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Une autre étude, l’étude canado-américaine sur la fatigue et la vigilance des conducteurs, a aussi montré de grandes différences individuelles parmi les conducteurs. L’illustration le montre d’une façon différente. À la gauche, nous observons que 14 % des conducteurs ont eu le plus grand nombre d’épisodes de somnolence, les autres représentant 86 % des conducteurs. À la droite, nous voyons les périodes de somnolence observées. Les conducteurs à haut risque (soit</a:t>
            </a:r>
            <a:r>
              <a:rPr lang="fr-CA" baseline="0" dirty="0" smtClean="0"/>
              <a:t> </a:t>
            </a:r>
            <a:r>
              <a:rPr lang="fr-CA" dirty="0" smtClean="0"/>
              <a:t>14 % </a:t>
            </a:r>
            <a:r>
              <a:rPr lang="fr-CA" sz="1200" kern="1200" dirty="0" smtClean="0">
                <a:solidFill>
                  <a:schemeClr val="tx1"/>
                </a:solidFill>
                <a:latin typeface="+mn-lt"/>
                <a:ea typeface="+mn-ea"/>
                <a:cs typeface="+mn-cs"/>
              </a:rPr>
              <a:t>des conducteurs</a:t>
            </a:r>
            <a:r>
              <a:rPr lang="fr-CA" dirty="0" smtClean="0"/>
              <a:t>) ont été victimes de 54 % de l’ensemble des périodes de somnolence observées. Les autres conducteurs (soit 86 % </a:t>
            </a:r>
            <a:r>
              <a:rPr lang="fr-CA" sz="1200" kern="1200" dirty="0" smtClean="0">
                <a:solidFill>
                  <a:schemeClr val="tx1"/>
                </a:solidFill>
                <a:latin typeface="+mn-lt"/>
                <a:ea typeface="+mn-ea"/>
                <a:cs typeface="+mn-cs"/>
              </a:rPr>
              <a:t>des conducteurs</a:t>
            </a:r>
            <a:r>
              <a:rPr lang="fr-CA" dirty="0" smtClean="0"/>
              <a:t>) ont été victimes de 46 % des périodes de somnolence observées. En d’autres termes, plus de la moitié du risque total était la conséquence du comportement de seulement 14 % des conducteurs. »</a:t>
            </a:r>
            <a:endParaRPr lang="en-US" dirty="0" smtClean="0"/>
          </a:p>
          <a:p>
            <a:pPr>
              <a:spcBef>
                <a:spcPct val="0"/>
              </a:spcBef>
            </a:pPr>
            <a:r>
              <a:rPr lang="fr-CA" dirty="0" smtClean="0"/>
              <a:t>_____________</a:t>
            </a:r>
            <a:endParaRPr lang="en-US" dirty="0" smtClean="0"/>
          </a:p>
          <a:p>
            <a:pPr>
              <a:spcBef>
                <a:spcPct val="0"/>
              </a:spcBef>
            </a:pPr>
            <a:r>
              <a:rPr lang="fr-CA" b="1" dirty="0" smtClean="0"/>
              <a:t>Source : </a:t>
            </a:r>
            <a:r>
              <a:rPr lang="fr-CA" dirty="0" err="1" smtClean="0"/>
              <a:t>Wylie</a:t>
            </a:r>
            <a:r>
              <a:rPr lang="fr-CA" dirty="0" smtClean="0"/>
              <a:t> </a:t>
            </a:r>
            <a:r>
              <a:rPr lang="fr-CA" i="1" dirty="0" smtClean="0"/>
              <a:t>et al.</a:t>
            </a:r>
            <a:r>
              <a:rPr lang="fr-CA" dirty="0" smtClean="0"/>
              <a:t>, 1996.</a:t>
            </a:r>
            <a:endParaRPr lang="en-US" dirty="0" smtClean="0"/>
          </a:p>
          <a:p>
            <a:pPr>
              <a:spcBef>
                <a:spcPct val="0"/>
              </a:spcBef>
            </a:pPr>
            <a:endParaRPr lang="en-US" b="1" dirty="0" smtClean="0"/>
          </a:p>
          <a:p>
            <a:pPr>
              <a:spcBef>
                <a:spcPct val="0"/>
              </a:spcBef>
            </a:pPr>
            <a:endParaRPr lang="en-US" dirty="0" smtClean="0"/>
          </a:p>
          <a:p>
            <a:pPr>
              <a:spcBef>
                <a:spcPct val="0"/>
              </a:spcBef>
            </a:pPr>
            <a:endParaRPr lang="en-US" dirty="0" smtClean="0">
              <a:solidFill>
                <a:srgbClr val="002060"/>
              </a:solidFill>
            </a:endParaRPr>
          </a:p>
          <a:p>
            <a:pPr>
              <a:spcBef>
                <a:spcPct val="0"/>
              </a:spcBef>
            </a:pPr>
            <a:r>
              <a:rPr lang="en-US" dirty="0" smtClean="0">
                <a:solidFill>
                  <a:srgbClr val="002060"/>
                </a:solidFill>
              </a:rPr>
              <a:t> </a:t>
            </a:r>
            <a:endParaRPr lang="en-US" dirty="0" smtClean="0"/>
          </a:p>
        </p:txBody>
      </p:sp>
      <p:sp>
        <p:nvSpPr>
          <p:cNvPr id="158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FF52D8-0937-4A8F-8050-8B6CFDFBE691}" type="slidenum">
              <a:rPr lang="en-US"/>
              <a:pPr fontAlgn="base">
                <a:spcBef>
                  <a:spcPct val="0"/>
                </a:spcBef>
                <a:spcAft>
                  <a:spcPct val="0"/>
                </a:spcAft>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Qu’est-ce qui </a:t>
            </a:r>
            <a:r>
              <a:rPr lang="fr-CA" i="1" dirty="0" smtClean="0"/>
              <a:t>cause</a:t>
            </a:r>
            <a:r>
              <a:rPr lang="fr-CA" dirty="0" smtClean="0"/>
              <a:t> les différences individuelles dans la résistance, la sensibilité à la fatigue? Premièrement, il y a des différences dans les comportements liés au sommeil, les bonnes et mauvaises habitudes de sommeil que nous sommes tous susceptibles d’avoir. Ensuite, il y a les différences dans l’état de santé et la condition physique générale. Plusieurs médicaments ont également des effets secondaires sur la fatigue. Il y a aussi les variations naturelles, génétiques dans nos habitudes de sommeil et notre niveau de tolérance, de sensibilité à la fatigue. Enfin, les troubles du sommeil peuvent affecter de nombreuses personnes. Le plus important parmi ceux-ci est l’apnée obstructive du sommeil ou AOS. »</a:t>
            </a:r>
            <a:endParaRPr lang="en-US" dirty="0" smtClean="0"/>
          </a:p>
          <a:p>
            <a:pPr>
              <a:spcBef>
                <a:spcPct val="0"/>
              </a:spcBef>
            </a:pPr>
            <a:r>
              <a:rPr lang="fr-CA" dirty="0" smtClean="0"/>
              <a:t>___________________</a:t>
            </a:r>
            <a:endParaRPr lang="en-US" dirty="0" smtClean="0"/>
          </a:p>
          <a:p>
            <a:pPr>
              <a:spcBef>
                <a:spcPct val="0"/>
              </a:spcBef>
            </a:pPr>
            <a:r>
              <a:rPr lang="fr-CA" b="1" dirty="0" smtClean="0"/>
              <a:t>Complément d’information : </a:t>
            </a:r>
            <a:r>
              <a:rPr lang="fr-CA" dirty="0" smtClean="0"/>
              <a:t>Le </a:t>
            </a:r>
            <a:r>
              <a:rPr lang="fr-CA" i="1" dirty="0" smtClean="0"/>
              <a:t>FMSCA </a:t>
            </a:r>
            <a:r>
              <a:rPr lang="fr-CA" i="1" dirty="0" err="1" smtClean="0"/>
              <a:t>Medical</a:t>
            </a:r>
            <a:r>
              <a:rPr lang="fr-CA" i="1" dirty="0" smtClean="0"/>
              <a:t> Examiner </a:t>
            </a:r>
            <a:r>
              <a:rPr lang="fr-CA" i="1" dirty="0" err="1" smtClean="0"/>
              <a:t>Handbook</a:t>
            </a:r>
            <a:r>
              <a:rPr lang="fr-CA" dirty="0" smtClean="0"/>
              <a:t> (guide du médecin expert) est une référence générale concernant la qualification médicale d’un conducteur, y compris relativement à l’AOS.</a:t>
            </a:r>
            <a:endParaRPr lang="en-US" dirty="0" smtClean="0"/>
          </a:p>
          <a:p>
            <a:pPr>
              <a:spcBef>
                <a:spcPct val="0"/>
              </a:spcBef>
            </a:pPr>
            <a:r>
              <a:rPr lang="en-US" dirty="0" smtClean="0"/>
              <a:t> </a:t>
            </a:r>
            <a:endParaRPr lang="en-US" dirty="0" smtClean="0">
              <a:solidFill>
                <a:srgbClr val="002060"/>
              </a:solidFill>
            </a:endParaRPr>
          </a:p>
          <a:p>
            <a:pPr>
              <a:spcBef>
                <a:spcPct val="0"/>
              </a:spcBef>
            </a:pPr>
            <a:r>
              <a:rPr lang="en-US" dirty="0" smtClean="0">
                <a:solidFill>
                  <a:srgbClr val="002060"/>
                </a:solidFill>
              </a:rPr>
              <a:t> </a:t>
            </a:r>
            <a:endParaRPr lang="en-US" dirty="0" smtClean="0"/>
          </a:p>
        </p:txBody>
      </p:sp>
      <p:sp>
        <p:nvSpPr>
          <p:cNvPr id="160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30A0B-063F-43DF-A8FF-BFF3361DAE77}" type="slidenum">
              <a:rPr lang="en-US"/>
              <a:pPr fontAlgn="base">
                <a:spcBef>
                  <a:spcPct val="0"/>
                </a:spcBef>
                <a:spcAft>
                  <a:spcPct val="0"/>
                </a:spcAft>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r>
              <a:rPr lang="fr-CA" sz="900" b="1" dirty="0" smtClean="0"/>
              <a:t>Narration complète :</a:t>
            </a:r>
            <a:r>
              <a:rPr lang="fr-CA" sz="900" dirty="0" smtClean="0"/>
              <a:t> « Qu’est-ce que l’apnée obstructive du sommeil? C’est une maladie respiratoire. L’</a:t>
            </a:r>
            <a:r>
              <a:rPr lang="fr-CA" sz="900" i="1" dirty="0" smtClean="0"/>
              <a:t>apnée</a:t>
            </a:r>
            <a:r>
              <a:rPr lang="fr-CA" sz="900" dirty="0" smtClean="0"/>
              <a:t> est un arrêt de la respiration qui se produit en dépit des efforts de la personne pour respirer et qui dure 10 secondes ou plus. Chez une personne qui souffre d’apnée, la respiration s’arrête à plusieurs reprises durant le sommeil en raison de la fermeture des voies respiratoires supérieures. Un taux de moins de cinq apnées par heure est considéré comme étant normal, mais un taux de cinq apnées ou plus peut suggérer la présence d’AOS. Ainsi, la gravité de l’AOS (soit légère, modérée ou grave) dépend du taux de fermeture des voies respiratoires et elle est déterminée par un test de sommeil. Certaines personnes souffrant d’AOS grave peuvent avoir 100 apnées par heure! Regardez les dessins. Le premier illustre des voies respiratoires normales, ouvertes. Le second montre des voies respiratoires obstruées, comme cela peut se produire pendant l’AOS. » </a:t>
            </a:r>
            <a:endParaRPr lang="en-US" sz="900" dirty="0" smtClean="0"/>
          </a:p>
          <a:p>
            <a:pPr>
              <a:lnSpc>
                <a:spcPct val="80000"/>
              </a:lnSpc>
              <a:spcBef>
                <a:spcPct val="0"/>
              </a:spcBef>
            </a:pPr>
            <a:r>
              <a:rPr lang="fr-CA" sz="900" dirty="0" smtClean="0"/>
              <a:t>_______________</a:t>
            </a:r>
            <a:endParaRPr lang="en-US" sz="900" dirty="0" smtClean="0"/>
          </a:p>
          <a:p>
            <a:pPr>
              <a:lnSpc>
                <a:spcPct val="80000"/>
              </a:lnSpc>
              <a:spcBef>
                <a:spcPct val="0"/>
              </a:spcBef>
            </a:pPr>
            <a:r>
              <a:rPr lang="fr-CA" sz="900" b="1" dirty="0" smtClean="0"/>
              <a:t>Note supplémentaire au formateur : </a:t>
            </a:r>
            <a:r>
              <a:rPr lang="fr-CA" sz="900" dirty="0" smtClean="0"/>
              <a:t>Les modules 7 et 8 donnent de nombreuses informations sur l’AOS, accompagnées de présentations vidéo.</a:t>
            </a:r>
            <a:endParaRPr lang="en-US" sz="900" dirty="0" smtClean="0"/>
          </a:p>
        </p:txBody>
      </p:sp>
      <p:sp>
        <p:nvSpPr>
          <p:cNvPr id="162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D81E25-975A-4EB8-83C9-C882A3F43A3E}" type="slidenum">
              <a:rPr lang="en-US"/>
              <a:pPr fontAlgn="base">
                <a:spcBef>
                  <a:spcPct val="0"/>
                </a:spcBef>
                <a:spcAft>
                  <a:spcPct val="0"/>
                </a:spcAft>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a:t>
            </a:r>
            <a:r>
              <a:rPr lang="fr-CA" dirty="0" smtClean="0"/>
              <a:t> « Il y a un certain nombre de facteurs de risque distincts et de signes avant-coureurs de l’AOS. Les risques sont plus élevés pour les personnes obèses ou ayant un excédent de poids; qui ont 40 ans ou plus; qui ont un cou large; qui ont un menton renfoncé, une petite mâchoire ou une </a:t>
            </a:r>
            <a:r>
              <a:rPr lang="fr-CA" dirty="0" err="1" smtClean="0"/>
              <a:t>surocclusion</a:t>
            </a:r>
            <a:r>
              <a:rPr lang="fr-CA" dirty="0" smtClean="0"/>
              <a:t> prononcée; et qui ont des antécédents familiaux d’AOS. Les effets physiques et les signes avant-coureurs comprennent la somnolence excessive pendant le jour et une performance réduite; le ronflement; l’hypertension; le diabète. Un autre effet de l’AOS est qu’elle </a:t>
            </a:r>
            <a:r>
              <a:rPr lang="fr-CA" i="1" dirty="0" smtClean="0"/>
              <a:t>aggrave</a:t>
            </a:r>
            <a:r>
              <a:rPr lang="fr-CA" dirty="0" smtClean="0"/>
              <a:t> l’obésité. Par conséquent, l’obésité est à la fois un facteur de risque </a:t>
            </a:r>
            <a:r>
              <a:rPr lang="fr-CA" i="1" dirty="0" smtClean="0"/>
              <a:t>de</a:t>
            </a:r>
            <a:r>
              <a:rPr lang="fr-CA" dirty="0" smtClean="0"/>
              <a:t> l’AOS et un de </a:t>
            </a:r>
            <a:r>
              <a:rPr lang="fr-CA" i="1" dirty="0" smtClean="0"/>
              <a:t>ses</a:t>
            </a:r>
            <a:r>
              <a:rPr lang="fr-CA" dirty="0" smtClean="0"/>
              <a:t> effets. »</a:t>
            </a:r>
            <a:endParaRPr lang="en-US" dirty="0" smtClean="0"/>
          </a:p>
          <a:p>
            <a:pPr>
              <a:spcBef>
                <a:spcPct val="0"/>
              </a:spcBef>
            </a:pPr>
            <a:r>
              <a:rPr lang="fr-CA" dirty="0" smtClean="0"/>
              <a:t>__________________</a:t>
            </a:r>
            <a:endParaRPr lang="en-US" dirty="0" smtClean="0"/>
          </a:p>
          <a:p>
            <a:pPr>
              <a:spcBef>
                <a:spcPct val="0"/>
              </a:spcBef>
            </a:pPr>
            <a:r>
              <a:rPr lang="fr-CA" b="1" dirty="0" smtClean="0"/>
              <a:t>Complément d’information : </a:t>
            </a:r>
            <a:r>
              <a:rPr lang="fr-CA" dirty="0" smtClean="0"/>
              <a:t>Selon une étude (</a:t>
            </a:r>
            <a:r>
              <a:rPr lang="fr-CA" dirty="0" err="1" smtClean="0"/>
              <a:t>Xie</a:t>
            </a:r>
            <a:r>
              <a:rPr lang="fr-CA" dirty="0" smtClean="0"/>
              <a:t> </a:t>
            </a:r>
            <a:r>
              <a:rPr lang="fr-CA" i="1" dirty="0" smtClean="0"/>
              <a:t>et al.</a:t>
            </a:r>
            <a:r>
              <a:rPr lang="fr-CA" dirty="0" smtClean="0"/>
              <a:t>, 2011), le risque d’AOS des personnes obèses (IMC &gt; 30) est 29 fois plus élevé que celui des personnes non obèses. Pourtant, certaines personnes dont le poids est normal peuvent présenter une AOS. Le risque d’AOS est étroitement lié à l’obésité et à d’autres signes précurseurs, mais l’AOS doit être confirmée par un test de sommeil en laboratoire (voir les diapositives suivantes).</a:t>
            </a:r>
            <a:endParaRPr lang="en-US" dirty="0" smtClean="0"/>
          </a:p>
          <a:p>
            <a:pPr>
              <a:spcBef>
                <a:spcPct val="0"/>
              </a:spcBef>
            </a:pPr>
            <a:r>
              <a:rPr lang="en-US" dirty="0" smtClean="0">
                <a:solidFill>
                  <a:srgbClr val="002060"/>
                </a:solidFill>
              </a:rPr>
              <a:t> </a:t>
            </a:r>
            <a:endParaRPr lang="en-US" dirty="0" smtClean="0"/>
          </a:p>
        </p:txBody>
      </p:sp>
      <p:sp>
        <p:nvSpPr>
          <p:cNvPr id="164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71C3A8-690B-43F0-A50C-2BAC023401C5}" type="slidenum">
              <a:rPr lang="en-US"/>
              <a:pPr fontAlgn="base">
                <a:spcBef>
                  <a:spcPct val="0"/>
                </a:spcBef>
                <a:spcAft>
                  <a:spcPct val="0"/>
                </a:spcAft>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166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L’AOS est souvent dangereuse pour la conduite, surtout en raison de la somnolence qu’elle entraîne. Des études portant sur des conducteurs de véhicules non commerciaux souffrant d’AOS ont suggéré un risque d’accident de deux à sept fois plus élevé. L’AOS peut entraîner une interdiction de conduire un véhicule lourd en raison de l’état de santé si elle n’est pas traitée. Bien qu’elle soit courante, elle n’est pas diagnostiquée ou décelée pendant le processus de qualification. On estime qu’environ 28 % des conducteurs souffrent d’AOS légère à grave. »</a:t>
            </a:r>
            <a:endParaRPr lang="en-US" dirty="0" smtClean="0"/>
          </a:p>
          <a:p>
            <a:pPr>
              <a:spcBef>
                <a:spcPct val="0"/>
              </a:spcBef>
            </a:pPr>
            <a:r>
              <a:rPr lang="fr-CA" dirty="0" smtClean="0"/>
              <a:t>__________________</a:t>
            </a:r>
            <a:endParaRPr lang="en-US" dirty="0" smtClean="0"/>
          </a:p>
          <a:p>
            <a:pPr>
              <a:spcBef>
                <a:spcPct val="0"/>
              </a:spcBef>
            </a:pPr>
            <a:r>
              <a:rPr lang="fr-CA" b="1" dirty="0" smtClean="0"/>
              <a:t>Complément d’information : </a:t>
            </a:r>
            <a:r>
              <a:rPr lang="fr-CA" dirty="0" smtClean="0"/>
              <a:t>Selon l’évaluation de </a:t>
            </a:r>
            <a:r>
              <a:rPr lang="fr-CA" dirty="0" err="1" smtClean="0"/>
              <a:t>Sassani</a:t>
            </a:r>
            <a:r>
              <a:rPr lang="fr-CA" dirty="0" smtClean="0"/>
              <a:t> </a:t>
            </a:r>
            <a:r>
              <a:rPr lang="fr-CA" i="1" dirty="0" smtClean="0"/>
              <a:t>et al</a:t>
            </a:r>
            <a:r>
              <a:rPr lang="fr-CA" dirty="0" smtClean="0"/>
              <a:t>. (2004), les risques d’accident sont de deux à sept fois plus élevés en présence d’AOS. Les études relatives au risque d’accident des conducteurs professionnels n’étant pas terminées, elles ne sont pas citées ici. La statistique de 28 % est tirée de Pack </a:t>
            </a:r>
            <a:r>
              <a:rPr lang="fr-CA" i="1" dirty="0" smtClean="0"/>
              <a:t>et al</a:t>
            </a:r>
            <a:r>
              <a:rPr lang="fr-CA" dirty="0" smtClean="0"/>
              <a:t>. (2002).</a:t>
            </a:r>
            <a:endParaRPr lang="en-US" dirty="0" smtClean="0"/>
          </a:p>
          <a:p>
            <a:pPr>
              <a:spcBef>
                <a:spcPct val="0"/>
              </a:spcBef>
            </a:pPr>
            <a:endParaRPr lang="en-US" dirty="0" smtClean="0">
              <a:solidFill>
                <a:srgbClr val="002060"/>
              </a:solidFill>
            </a:endParaRPr>
          </a:p>
          <a:p>
            <a:pPr>
              <a:spcBef>
                <a:spcPct val="0"/>
              </a:spcBef>
            </a:pPr>
            <a:r>
              <a:rPr lang="en-US" dirty="0" smtClean="0">
                <a:solidFill>
                  <a:srgbClr val="002060"/>
                </a:solidFill>
              </a:rPr>
              <a:t> </a:t>
            </a:r>
            <a:endParaRPr lang="en-US" dirty="0" smtClean="0"/>
          </a:p>
        </p:txBody>
      </p:sp>
      <p:sp>
        <p:nvSpPr>
          <p:cNvPr id="166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D8B174-02BD-4F11-8249-0B8375EA8B3D}" type="slidenum">
              <a:rPr lang="en-US"/>
              <a:pPr fontAlgn="base">
                <a:spcBef>
                  <a:spcPct val="0"/>
                </a:spcBef>
                <a:spcAft>
                  <a:spcPct val="0"/>
                </a:spcAft>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 dépistage de l’AOS implique d’abord d’évaluer si la personne est à risque selon les facteurs décrits. Une personne répondant aux critères de risque doit subir un test de sommeil pour obtenir un diagnostic définitif. Les traitements peuvent être très efficaces </a:t>
            </a:r>
            <a:r>
              <a:rPr lang="fr-CA" i="1" dirty="0" smtClean="0"/>
              <a:t>s’ils sont suivis</a:t>
            </a:r>
            <a:r>
              <a:rPr lang="fr-CA" dirty="0" smtClean="0"/>
              <a:t>. Un des traitements standards est d’utiliser un appareil à pression d’air positive continue (ou CPAP) durant le sommeil. Une autre solution consiste à réduire son poids, à modifier ses habitudes de vie pour y inclure un meilleur régime alimentaire et de l’exercice. Le module 8 fournit une formation supplémentaire aux conducteurs concernant l’AOS. »</a:t>
            </a:r>
            <a:endParaRPr lang="en-US" dirty="0" smtClean="0"/>
          </a:p>
          <a:p>
            <a:pPr>
              <a:spcBef>
                <a:spcPct val="0"/>
              </a:spcBef>
            </a:pPr>
            <a:r>
              <a:rPr lang="fr-CA" dirty="0" smtClean="0"/>
              <a:t>____________________</a:t>
            </a:r>
            <a:endParaRPr lang="en-US" dirty="0" smtClean="0"/>
          </a:p>
          <a:p>
            <a:pPr>
              <a:spcBef>
                <a:spcPct val="0"/>
              </a:spcBef>
            </a:pPr>
            <a:r>
              <a:rPr lang="fr-CA" b="1" dirty="0" smtClean="0"/>
              <a:t>Note supplémentaire au formateur : </a:t>
            </a:r>
            <a:r>
              <a:rPr lang="fr-CA" dirty="0" smtClean="0"/>
              <a:t>Ces traitements sont des exemples, il y en a d’autres. L’appareil CPAP est efficace, à condition d’être utilisé rigoureusement. Une nuit de non-utilisation peut occasionner de la somnolence le jour suivant. Comme sujet de discussion, demandez aux participants s’ils utilisent un appareil CPAP. Le traitement est-il efficace? Quelles sont les difficultés d’utilisation? Beaucoup de personnes utilisant un appareil CPAP constatent une grande amélioration de leur santé et de leur qualité de vie, malgré les difficultés rencontrées.</a:t>
            </a:r>
            <a:endParaRPr lang="en-US" dirty="0" smtClean="0"/>
          </a:p>
        </p:txBody>
      </p:sp>
      <p:sp>
        <p:nvSpPr>
          <p:cNvPr id="168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1ABEB3-E939-4A64-B0E5-023636423111}" type="slidenum">
              <a:rPr lang="en-US"/>
              <a:pPr fontAlgn="base">
                <a:spcBef>
                  <a:spcPct val="0"/>
                </a:spcBef>
                <a:spcAft>
                  <a:spcPct val="0"/>
                </a:spcAft>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p:spPr>
      </p:sp>
      <p:sp>
        <p:nvSpPr>
          <p:cNvPr id="171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Autre trouble de sommeil fréquent, l’insomnie est l’incapacité à s’endormir ou à demeurer endormi. L’insomnie est très courante et souvent liée au stress quotidien. Il ne s’agit habituellement pas d’une </a:t>
            </a:r>
            <a:r>
              <a:rPr lang="fr-CA" i="1" dirty="0" smtClean="0"/>
              <a:t>maladie</a:t>
            </a:r>
            <a:r>
              <a:rPr lang="fr-CA" dirty="0" smtClean="0"/>
              <a:t>, bien qu’elle puisse l’être. L’ironie concernant l’insomnie est qu’on la traite souvent avec des somnifères, alors qu’elle peut être liée à une utilisation excessive de ces médicaments. Vous pouvez prendre des mesures pour éviter l’insomnie. Pour commencer, réduisez votre consommation de caféine, faites de l’exercice, ayez une routine de relaxation avant d’aller au lit et assombrissez complètement votre chambre à coucher avec des rideaux épais et en n’utilisant pas de veilleuse. »</a:t>
            </a:r>
            <a:endParaRPr lang="en-US" dirty="0" smtClean="0"/>
          </a:p>
          <a:p>
            <a:pPr>
              <a:spcBef>
                <a:spcPct val="0"/>
              </a:spcBef>
            </a:pPr>
            <a:r>
              <a:rPr lang="fr-CA" dirty="0" smtClean="0"/>
              <a:t>_________________</a:t>
            </a:r>
            <a:endParaRPr lang="en-US" dirty="0" smtClean="0"/>
          </a:p>
          <a:p>
            <a:pPr>
              <a:spcBef>
                <a:spcPct val="0"/>
              </a:spcBef>
            </a:pPr>
            <a:r>
              <a:rPr lang="fr-CA" b="1" dirty="0" smtClean="0"/>
              <a:t>Complément d’information : </a:t>
            </a:r>
            <a:r>
              <a:rPr lang="fr-CA" dirty="0" smtClean="0"/>
              <a:t>La question la plus importante sur l’insomnie est : Quel traitement est efficace pour l’atténuer? Les comportements liés au sommeil, telle l’ingestion de caféine, ont une importance capitale. Cependant, les personnes atteintes d’insomnie chronique doivent consulter leur médecin. </a:t>
            </a:r>
            <a:endParaRPr lang="en-US" dirty="0" smtClean="0"/>
          </a:p>
          <a:p>
            <a:pPr>
              <a:spcBef>
                <a:spcPct val="0"/>
              </a:spcBef>
            </a:pPr>
            <a:endParaRPr lang="en-US" dirty="0" smtClean="0">
              <a:solidFill>
                <a:srgbClr val="002060"/>
              </a:solidFill>
            </a:endParaRPr>
          </a:p>
          <a:p>
            <a:pPr>
              <a:spcBef>
                <a:spcPct val="0"/>
              </a:spcBef>
            </a:pPr>
            <a:r>
              <a:rPr lang="en-US" dirty="0" smtClean="0">
                <a:solidFill>
                  <a:srgbClr val="002060"/>
                </a:solidFill>
              </a:rPr>
              <a:t> </a:t>
            </a:r>
          </a:p>
          <a:p>
            <a:pPr>
              <a:spcBef>
                <a:spcPct val="0"/>
              </a:spcBef>
            </a:pPr>
            <a:endParaRPr lang="en-US" dirty="0" smtClean="0"/>
          </a:p>
          <a:p>
            <a:pPr>
              <a:spcBef>
                <a:spcPct val="0"/>
              </a:spcBef>
            </a:pPr>
            <a:endParaRPr lang="en-US" dirty="0" smtClean="0"/>
          </a:p>
        </p:txBody>
      </p:sp>
      <p:sp>
        <p:nvSpPr>
          <p:cNvPr id="171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0F9378-0AAE-4B84-92D5-47DD0AC07F02}" type="slidenum">
              <a:rPr lang="en-US"/>
              <a:pPr fontAlgn="base">
                <a:spcBef>
                  <a:spcPct val="0"/>
                </a:spcBef>
                <a:spcAft>
                  <a:spcPct val="0"/>
                </a:spcAft>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noFill/>
          <a:ln>
            <a:solidFill>
              <a:srgbClr val="000000"/>
            </a:solidFill>
            <a:miter lim="800000"/>
            <a:headEnd/>
            <a:tailEnd/>
          </a:ln>
        </p:spPr>
      </p:sp>
      <p:sp>
        <p:nvSpPr>
          <p:cNvPr id="173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Vous pouvez avoir entendu parler d’autres troubles du sommeil. Le syndrome des jambes sans repos affecte environ 5 % des adultes. Ce trouble n’est habituellement pas grave. Ses manifestations sont des picotements ou un autre malaise des jambes, ce qui cause un mouvement excessif. Ces personnes ne peuvent pas se détendre pour dormir. La narcolepsie est une “crise d’engourdissement”. Les narcoleptiques s’endorment soudainement, souvent au milieu d’une activité. Leur sommeil peut durer de quelques secondes à 30 minutes. La narcolepsie est extrêmement dangereuse, mais heureusement très rare. Il y a près de 80 autres troubles du sommeil (y compris le somnambulisme et le </a:t>
            </a:r>
            <a:r>
              <a:rPr lang="fr-FR" sz="1200" kern="1200" dirty="0" smtClean="0">
                <a:solidFill>
                  <a:schemeClr val="tx1"/>
                </a:solidFill>
                <a:latin typeface="+mn-lt"/>
                <a:ea typeface="+mn-ea"/>
                <a:cs typeface="+mn-cs"/>
              </a:rPr>
              <a:t>trouble du rythme veille-sommeil</a:t>
            </a:r>
            <a:r>
              <a:rPr lang="fr-CA" dirty="0" smtClean="0"/>
              <a:t>), mais la plupart sont rares. »</a:t>
            </a:r>
            <a:endParaRPr lang="en-US" dirty="0" smtClean="0"/>
          </a:p>
          <a:p>
            <a:pPr>
              <a:spcBef>
                <a:spcPct val="0"/>
              </a:spcBef>
            </a:pPr>
            <a:r>
              <a:rPr lang="fr-CA" dirty="0" smtClean="0"/>
              <a:t>__________________</a:t>
            </a:r>
            <a:endParaRPr lang="en-US" dirty="0" smtClean="0"/>
          </a:p>
          <a:p>
            <a:pPr>
              <a:spcBef>
                <a:spcPct val="0"/>
              </a:spcBef>
            </a:pPr>
            <a:r>
              <a:rPr lang="fr-CA" b="1" dirty="0" smtClean="0"/>
              <a:t>Complément d’information : </a:t>
            </a:r>
            <a:r>
              <a:rPr lang="fr-CA" dirty="0" smtClean="0"/>
              <a:t>Le syndrome des jambes sans repos et la narcolepsie sont traités avec des médicaments. Il est peu probable que les personnes souffrant de narcolepsie deviennent conducteurs professionnels; il s’agit d’un trouble neurologique, non d’un trouble de la respiration comme l’AOS. </a:t>
            </a:r>
            <a:endParaRPr lang="en-US" dirty="0" smtClean="0"/>
          </a:p>
          <a:p>
            <a:pPr>
              <a:spcBef>
                <a:spcPct val="0"/>
              </a:spcBef>
            </a:pPr>
            <a:endParaRPr lang="en-US" dirty="0" smtClean="0"/>
          </a:p>
        </p:txBody>
      </p:sp>
      <p:sp>
        <p:nvSpPr>
          <p:cNvPr id="173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65D1FE-FD64-4BD5-AFDC-0CF24CA3A487}" type="slidenum">
              <a:rPr lang="en-US"/>
              <a:pPr fontAlgn="base">
                <a:spcBef>
                  <a:spcPct val="0"/>
                </a:spcBef>
                <a:spcAft>
                  <a:spcPct val="0"/>
                </a:spcAft>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Bef>
                <a:spcPct val="0"/>
              </a:spcBef>
            </a:pPr>
            <a:r>
              <a:rPr lang="fr-CA" b="1" smtClean="0"/>
              <a:t>Narration complète : </a:t>
            </a:r>
            <a:r>
              <a:rPr lang="fr-CA" smtClean="0">
                <a:latin typeface="Times New Roman" pitchFamily="18" charset="0"/>
                <a:ea typeface="Calibri" pitchFamily="34" charset="0"/>
                <a:cs typeface="Times New Roman" pitchFamily="18" charset="0"/>
              </a:rPr>
              <a:t>« Ces sigles seront utilisés dans ce module. Certains vous sont peut-être inconnus, mais ils vous seront familiers au terme de ce cours. Passez un moment à les étudier. »</a:t>
            </a:r>
            <a:endParaRPr lang="en-US" sz="1100" smtClean="0">
              <a:ea typeface="Calibri" pitchFamily="34" charset="0"/>
              <a:cs typeface="Times New Roman" pitchFamily="18" charset="0"/>
            </a:endParaRPr>
          </a:p>
          <a:p>
            <a:pPr>
              <a:spcBef>
                <a:spcPct val="0"/>
              </a:spcBef>
            </a:pPr>
            <a:r>
              <a:rPr lang="en-US" smtClean="0"/>
              <a:t> </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A8BE6F-ACB8-476C-BAE6-4BA238F82599}" type="slidenum">
              <a:rPr lang="en-US"/>
              <a:pPr fontAlgn="base">
                <a:spcBef>
                  <a:spcPct val="0"/>
                </a:spcBef>
                <a:spcAft>
                  <a:spcPct val="0"/>
                </a:spcAft>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bwMode="auto">
          <a:noFill/>
          <a:ln>
            <a:solidFill>
              <a:srgbClr val="000000"/>
            </a:solidFill>
            <a:miter lim="800000"/>
            <a:headEnd/>
            <a:tailEnd/>
          </a:ln>
        </p:spPr>
      </p:sp>
      <p:sp>
        <p:nvSpPr>
          <p:cNvPr id="175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Les différents troubles du sommeil ont des symptômes différents, mais il y a quelques “avertissements</a:t>
            </a:r>
            <a:r>
              <a:rPr lang="fr-CA" sz="1200" dirty="0" smtClean="0"/>
              <a:t>”</a:t>
            </a:r>
            <a:r>
              <a:rPr lang="fr-CA" dirty="0" smtClean="0"/>
              <a:t>. Le premier est une somnolence excessive le jour. Ensuite, il y a la capacité à s’endormir presque immédiatement, presque n’importe où, ou, à l’autre extrême, être incapable de dormir pendant de longues périodes, même dans des conditions idéales. Un autre symptôme clé est le ronflement fort, irrégulier, particulièrement avec halètement. »</a:t>
            </a:r>
            <a:endParaRPr lang="en-US" dirty="0" smtClean="0"/>
          </a:p>
          <a:p>
            <a:pPr>
              <a:spcBef>
                <a:spcPct val="0"/>
              </a:spcBef>
            </a:pPr>
            <a:endParaRPr lang="en-US" dirty="0" smtClean="0">
              <a:solidFill>
                <a:srgbClr val="002060"/>
              </a:solidFill>
            </a:endParaRPr>
          </a:p>
          <a:p>
            <a:pPr>
              <a:spcBef>
                <a:spcPct val="0"/>
              </a:spcBef>
            </a:pPr>
            <a:r>
              <a:rPr lang="en-US" dirty="0" smtClean="0">
                <a:solidFill>
                  <a:srgbClr val="002060"/>
                </a:solidFill>
              </a:rPr>
              <a:t> </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75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A5952D-103F-4202-BAB4-F77B2F40589B}" type="slidenum">
              <a:rPr lang="en-US"/>
              <a:pPr fontAlgn="base">
                <a:spcBef>
                  <a:spcPct val="0"/>
                </a:spcBef>
                <a:spcAft>
                  <a:spcPct val="0"/>
                </a:spcAft>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a:spcBef>
                <a:spcPct val="0"/>
              </a:spcBef>
            </a:pPr>
            <a:r>
              <a:rPr lang="fr-CA" b="1" dirty="0" smtClean="0"/>
              <a:t>Narration complète : </a:t>
            </a:r>
            <a:r>
              <a:rPr lang="fr-CA" dirty="0" smtClean="0"/>
              <a:t>« Êtes-</a:t>
            </a:r>
            <a:r>
              <a:rPr lang="fr-CA" i="1" dirty="0" smtClean="0"/>
              <a:t>vous</a:t>
            </a:r>
            <a:r>
              <a:rPr lang="fr-CA" dirty="0" smtClean="0"/>
              <a:t> très sensible à la fatigue? Tout le monde est sensible à la fatigue, mais certaines personnes le sont de façon plus manifeste. Le problème est que la plupart des personnes les plus sensibles ne le savent pas! Il y a plusieurs raisons à cela. La première est une mauvaise autoévaluation : la plupart des gens pensent qu’ils sont de bons conducteurs prudents. La conduite s’effectue principalement de façon solitaire et vous ne pouvez pas vous comparer directement à d’autres personnes. De plus, comme nous l’avons vu plus tôt, les autoévaluations subjectives de l’état de vigilance sont mauvaises, les conducteurs sont mauvais juges de leur état de fatigue. Par ailleurs, la plupart des troubles du sommeil ne sont pas diagnostiqués. La solution est d’être </a:t>
            </a:r>
            <a:r>
              <a:rPr lang="fr-CA" i="1" dirty="0" smtClean="0"/>
              <a:t>honnête</a:t>
            </a:r>
            <a:r>
              <a:rPr lang="fr-CA" dirty="0" smtClean="0"/>
              <a:t> avec vous-même. Faites attention aux signes de fatigue </a:t>
            </a:r>
            <a:r>
              <a:rPr lang="fr-CA" i="1" dirty="0" smtClean="0"/>
              <a:t>chronique</a:t>
            </a:r>
            <a:r>
              <a:rPr lang="fr-CA" dirty="0" smtClean="0"/>
              <a:t>, aux signes </a:t>
            </a:r>
            <a:r>
              <a:rPr lang="fr-CA" i="1" dirty="0" smtClean="0"/>
              <a:t>objectifs</a:t>
            </a:r>
            <a:r>
              <a:rPr lang="fr-CA" dirty="0" smtClean="0"/>
              <a:t> de fatigue pendant la conduite, aux symptômes de l’</a:t>
            </a:r>
            <a:r>
              <a:rPr lang="fr-CA" i="1" dirty="0" smtClean="0"/>
              <a:t>AOS</a:t>
            </a:r>
            <a:r>
              <a:rPr lang="fr-CA" dirty="0" smtClean="0"/>
              <a:t> et aux facteurs de risque. Finalement, considérez </a:t>
            </a:r>
            <a:r>
              <a:rPr lang="fr-CA" i="1" dirty="0" smtClean="0"/>
              <a:t>tout</a:t>
            </a:r>
            <a:r>
              <a:rPr lang="fr-CA" dirty="0" smtClean="0"/>
              <a:t> incident dû à la somnolence au volant comme étant un </a:t>
            </a:r>
            <a:r>
              <a:rPr lang="fr-CA" i="1" dirty="0" smtClean="0"/>
              <a:t>avertissement</a:t>
            </a:r>
            <a:r>
              <a:rPr lang="fr-CA" dirty="0" smtClean="0"/>
              <a:t>. Si vous avez eu un incident, vous courez le risque d’en avoir un autre et le prochain pourrait avoir des conséquences encore plus graves. »</a:t>
            </a:r>
            <a:endParaRPr lang="en-US" dirty="0" smtClean="0"/>
          </a:p>
          <a:p>
            <a:pPr>
              <a:spcBef>
                <a:spcPct val="0"/>
              </a:spcBef>
            </a:pPr>
            <a:r>
              <a:rPr lang="fr-CA" dirty="0" smtClean="0"/>
              <a:t>__________________</a:t>
            </a:r>
            <a:endParaRPr lang="en-US" dirty="0" smtClean="0"/>
          </a:p>
          <a:p>
            <a:pPr>
              <a:spcBef>
                <a:spcPct val="0"/>
              </a:spcBef>
            </a:pPr>
            <a:r>
              <a:rPr lang="fr-CA" b="1" dirty="0" smtClean="0"/>
              <a:t>Note supplémentaire au formateur : </a:t>
            </a:r>
            <a:r>
              <a:rPr lang="fr-CA" dirty="0" smtClean="0"/>
              <a:t>L’étude sur la cause des accidents de véhicules lourds (LTCCS) (</a:t>
            </a:r>
            <a:r>
              <a:rPr lang="fr-CA" dirty="0" err="1" smtClean="0"/>
              <a:t>Starnes</a:t>
            </a:r>
            <a:r>
              <a:rPr lang="fr-CA" dirty="0" smtClean="0"/>
              <a:t>, 2006) et d’autres études sur le sujet ont montré que le taux d’incidence des accidents liés à la fatigue quand un seul véhicule est impliqué est au minimum 10 fois supérieur à celui des accidents impliquant plusieurs véhicules. Lorsque seul son véhicule est impliqué dans un accident, le conducteur doit sérieusement se demander si la fatigue était en cause.</a:t>
            </a:r>
            <a:endParaRPr lang="en-US" dirty="0" smtClean="0"/>
          </a:p>
          <a:p>
            <a:pPr>
              <a:spcBef>
                <a:spcPct val="0"/>
              </a:spcBef>
            </a:pPr>
            <a:r>
              <a:rPr lang="fr-CA" dirty="0" smtClean="0"/>
              <a:t> </a:t>
            </a:r>
            <a:endParaRPr lang="en-US" dirty="0" smtClean="0"/>
          </a:p>
          <a:p>
            <a:pPr>
              <a:spcBef>
                <a:spcPct val="0"/>
              </a:spcBef>
            </a:pPr>
            <a:r>
              <a:rPr lang="fr-CA" b="1" dirty="0" smtClean="0"/>
              <a:t>Contrôle facultatif des connaissances </a:t>
            </a:r>
            <a:endParaRPr lang="en-US" dirty="0" smtClean="0"/>
          </a:p>
          <a:p>
            <a:pPr>
              <a:spcBef>
                <a:spcPct val="0"/>
              </a:spcBef>
            </a:pPr>
            <a:r>
              <a:rPr lang="fr-CA" dirty="0" smtClean="0"/>
              <a:t>Q : Cette section a répertorié cinq causes de différences individuelles en matière de sensibilité à la fatigue. Nommez-en trois. </a:t>
            </a:r>
            <a:br>
              <a:rPr lang="fr-CA" dirty="0" smtClean="0"/>
            </a:br>
            <a:r>
              <a:rPr lang="fr-CA" dirty="0" smtClean="0"/>
              <a:t>R : Comportements associés au sommeil, problèmes de santé et condition physique, prise de médicaments, variations génétiques et présence d’un trouble du sommeil. </a:t>
            </a:r>
            <a:endParaRPr lang="en-US" dirty="0" smtClean="0"/>
          </a:p>
        </p:txBody>
      </p:sp>
      <p:sp>
        <p:nvSpPr>
          <p:cNvPr id="177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CE6609-A64A-432F-8728-9BE26ACF2A47}" type="slidenum">
              <a:rPr lang="en-US"/>
              <a:pPr fontAlgn="base">
                <a:spcBef>
                  <a:spcPct val="0"/>
                </a:spcBef>
                <a:spcAft>
                  <a:spcPct val="0"/>
                </a:spcAft>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noFill/>
          <a:ln>
            <a:solidFill>
              <a:srgbClr val="000000"/>
            </a:solidFill>
            <a:miter lim="800000"/>
            <a:headEnd/>
            <a:tailEnd/>
          </a:ln>
        </p:spPr>
      </p:sp>
      <p:sp>
        <p:nvSpPr>
          <p:cNvPr id="179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1. Bonne réponse : C.</a:t>
            </a:r>
            <a:r>
              <a:rPr lang="fr-CA" smtClean="0"/>
              <a:t> Les autres décrivent le sommeil lent. </a:t>
            </a:r>
            <a:endParaRPr lang="en-US" smtClean="0"/>
          </a:p>
          <a:p>
            <a:pPr>
              <a:spcBef>
                <a:spcPct val="0"/>
              </a:spcBef>
            </a:pPr>
            <a:endParaRPr lang="en-US" smtClean="0"/>
          </a:p>
        </p:txBody>
      </p:sp>
      <p:sp>
        <p:nvSpPr>
          <p:cNvPr id="179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BFFADB-1DB0-4A70-98B1-1A07CF6A1922}" type="slidenum">
              <a:rPr lang="en-US"/>
              <a:pPr fontAlgn="base">
                <a:spcBef>
                  <a:spcPct val="0"/>
                </a:spcBef>
                <a:spcAft>
                  <a:spcPct val="0"/>
                </a:spcAft>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2. Bonne réponse : B.</a:t>
            </a:r>
            <a:r>
              <a:rPr lang="fr-CA" smtClean="0"/>
              <a:t> Une privation de sommeil, même d’une heure par jour, occasionne l’accumulation d’une dette de sommeil. </a:t>
            </a:r>
            <a:endParaRPr lang="en-US" smtClean="0"/>
          </a:p>
          <a:p>
            <a:pPr>
              <a:spcBef>
                <a:spcPct val="0"/>
              </a:spcBef>
            </a:pPr>
            <a:endParaRPr lang="en-US" smtClean="0"/>
          </a:p>
        </p:txBody>
      </p:sp>
      <p:sp>
        <p:nvSpPr>
          <p:cNvPr id="181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3436FC-9E89-4628-8FCC-3D6FDCCE5172}" type="slidenum">
              <a:rPr lang="en-US"/>
              <a:pPr fontAlgn="base">
                <a:spcBef>
                  <a:spcPct val="0"/>
                </a:spcBef>
                <a:spcAft>
                  <a:spcPct val="0"/>
                </a:spcAft>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3. Bonne réponse : A. </a:t>
            </a:r>
            <a:endParaRPr lang="en-US" smtClean="0"/>
          </a:p>
          <a:p>
            <a:pPr>
              <a:spcBef>
                <a:spcPct val="0"/>
              </a:spcBef>
            </a:pPr>
            <a:endParaRPr lang="en-US" smtClean="0"/>
          </a:p>
        </p:txBody>
      </p:sp>
      <p:sp>
        <p:nvSpPr>
          <p:cNvPr id="183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FB502B-7890-42F5-94C8-D3DD341C4AE1}" type="slidenum">
              <a:rPr lang="en-US"/>
              <a:pPr fontAlgn="base">
                <a:spcBef>
                  <a:spcPct val="0"/>
                </a:spcBef>
                <a:spcAft>
                  <a:spcPct val="0"/>
                </a:spcAft>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4. Bonne réponse : A. </a:t>
            </a:r>
            <a:r>
              <a:rPr lang="fr-CA" smtClean="0"/>
              <a:t>L’AOS affecte la respiration et donc l’apport d’oxygène au cerveau. Les autres maladies ne le font habituellement pas. </a:t>
            </a:r>
            <a:endParaRPr lang="en-US" smtClean="0"/>
          </a:p>
        </p:txBody>
      </p:sp>
      <p:sp>
        <p:nvSpPr>
          <p:cNvPr id="185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507A13-7C87-4737-872D-570C4625B48C}" type="slidenum">
              <a:rPr lang="en-US"/>
              <a:pPr fontAlgn="base">
                <a:spcBef>
                  <a:spcPct val="0"/>
                </a:spcBef>
                <a:spcAft>
                  <a:spcPct val="0"/>
                </a:spcAft>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p:spPr>
      </p:sp>
      <p:sp>
        <p:nvSpPr>
          <p:cNvPr id="187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t>
            </a:r>
            <a:r>
              <a:rPr lang="fr-CA" b="1" baseline="30000" smtClean="0"/>
              <a:t>o</a:t>
            </a:r>
            <a:r>
              <a:rPr lang="fr-CA" b="1" smtClean="0"/>
              <a:t> 5. Bonne réponse : D. </a:t>
            </a:r>
            <a:r>
              <a:rPr lang="fr-CA" smtClean="0"/>
              <a:t>Avoir un cou large est un facteur de risque. </a:t>
            </a:r>
            <a:endParaRPr lang="en-US" smtClean="0"/>
          </a:p>
        </p:txBody>
      </p:sp>
      <p:sp>
        <p:nvSpPr>
          <p:cNvPr id="187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F3D15C-CB16-4864-B866-2CF20CB8914C}" type="slidenum">
              <a:rPr lang="en-US"/>
              <a:pPr fontAlgn="base">
                <a:spcBef>
                  <a:spcPct val="0"/>
                </a:spcBef>
                <a:spcAft>
                  <a:spcPct val="0"/>
                </a:spcAft>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La leçon 3 du module Formation des conducteurs traite de la santé, du bien-être, des drogues et des médicaments. »</a:t>
            </a:r>
            <a:endParaRPr lang="en-US" smtClean="0"/>
          </a:p>
        </p:txBody>
      </p:sp>
      <p:sp>
        <p:nvSpPr>
          <p:cNvPr id="189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CDA5DA-A9E6-4006-990C-AAC107B70806}" type="slidenum">
              <a:rPr lang="en-US"/>
              <a:pPr fontAlgn="base">
                <a:spcBef>
                  <a:spcPct val="0"/>
                </a:spcBef>
                <a:spcAft>
                  <a:spcPct val="0"/>
                </a:spcAft>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bwMode="auto">
          <a:noFill/>
          <a:ln>
            <a:solidFill>
              <a:srgbClr val="000000"/>
            </a:solidFill>
            <a:miter lim="800000"/>
            <a:headEnd/>
            <a:tailEnd/>
          </a:ln>
        </p:spPr>
      </p:sp>
      <p:sp>
        <p:nvSpPr>
          <p:cNvPr id="191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 thème de la santé et du bien-être englobe son importance, les éléments clés du bien-être, le régime alimentaire et la nutrition, l’exercice, le poids, le tabac, le stress, les relations interpersonnelles et les étapes de changement du comportement. »</a:t>
            </a:r>
            <a:endParaRPr lang="en-US" dirty="0" smtClean="0"/>
          </a:p>
          <a:p>
            <a:pPr>
              <a:spcBef>
                <a:spcPct val="0"/>
              </a:spcBef>
            </a:pPr>
            <a:r>
              <a:rPr lang="fr-CA" dirty="0" smtClean="0"/>
              <a:t>__________________</a:t>
            </a:r>
            <a:endParaRPr lang="en-US" dirty="0" smtClean="0"/>
          </a:p>
          <a:p>
            <a:pPr>
              <a:spcBef>
                <a:spcPct val="0"/>
              </a:spcBef>
            </a:pPr>
            <a:r>
              <a:rPr lang="fr-CA" b="1" dirty="0" smtClean="0"/>
              <a:t>Note supplémentaire au formateur : </a:t>
            </a:r>
            <a:endParaRPr lang="en-US" dirty="0" smtClean="0"/>
          </a:p>
          <a:p>
            <a:pPr>
              <a:spcBef>
                <a:spcPct val="0"/>
              </a:spcBef>
            </a:pPr>
            <a:r>
              <a:rPr lang="fr-CA" dirty="0" smtClean="0"/>
              <a:t>Objectifs d’apprentissage de cette section :</a:t>
            </a:r>
            <a:endParaRPr lang="en-US" dirty="0" smtClean="0"/>
          </a:p>
          <a:p>
            <a:pPr>
              <a:spcBef>
                <a:spcPct val="0"/>
              </a:spcBef>
            </a:pPr>
            <a:r>
              <a:rPr lang="fr-CA" dirty="0" smtClean="0"/>
              <a:t>(S) Connaître les avantages d’avoir une bonne santé et de se sentir bien.</a:t>
            </a:r>
            <a:endParaRPr lang="en-US" dirty="0" smtClean="0"/>
          </a:p>
          <a:p>
            <a:pPr>
              <a:spcBef>
                <a:spcPct val="0"/>
              </a:spcBef>
            </a:pPr>
            <a:r>
              <a:rPr lang="fr-CA" dirty="0" smtClean="0"/>
              <a:t>(S, C) Connaître les cinq éléments clés de son bien-être et leur accorder de l’importance.</a:t>
            </a:r>
            <a:endParaRPr lang="en-US" dirty="0" smtClean="0"/>
          </a:p>
          <a:p>
            <a:pPr>
              <a:spcBef>
                <a:spcPct val="0"/>
              </a:spcBef>
            </a:pPr>
            <a:r>
              <a:rPr lang="fr-CA" dirty="0" smtClean="0"/>
              <a:t>(S) Connaître l’incidence approximative des menaces importantes pour la santé (ex. : surplus de poids, tabagisme) des conducteurs professionnels.</a:t>
            </a:r>
            <a:endParaRPr lang="en-US" dirty="0" smtClean="0"/>
          </a:p>
          <a:p>
            <a:pPr>
              <a:spcBef>
                <a:spcPct val="0"/>
              </a:spcBef>
            </a:pPr>
            <a:r>
              <a:rPr lang="fr-CA" dirty="0" smtClean="0"/>
              <a:t>(S) Connaître les répercussions sociales et individuelles des comportements mauvais pour la santé (ex. : mauvaise alimentation, manque d’exercice, surplus de poids, tabagisme, stress, rapports tendus avec les autres).</a:t>
            </a:r>
            <a:endParaRPr lang="en-US" dirty="0" smtClean="0"/>
          </a:p>
          <a:p>
            <a:pPr>
              <a:spcBef>
                <a:spcPct val="0"/>
              </a:spcBef>
            </a:pPr>
            <a:r>
              <a:rPr lang="fr-CA" dirty="0" smtClean="0"/>
              <a:t>(S) Connaître les comportements qui favorisent le bien-être (régime équilibré, exercice physique, poids santé, pas de tabac, bonne gestion du stress, relations agréables).</a:t>
            </a:r>
            <a:endParaRPr lang="en-US" dirty="0" smtClean="0"/>
          </a:p>
          <a:p>
            <a:pPr>
              <a:spcBef>
                <a:spcPct val="0"/>
              </a:spcBef>
            </a:pPr>
            <a:r>
              <a:rPr lang="fr-CA" dirty="0" smtClean="0"/>
              <a:t>(S) Connaître les cinq étapes du changement de comportement.</a:t>
            </a:r>
            <a:endParaRPr lang="en-US" dirty="0" smtClean="0"/>
          </a:p>
          <a:p>
            <a:pPr>
              <a:spcBef>
                <a:spcPct val="0"/>
              </a:spcBef>
            </a:pPr>
            <a:r>
              <a:rPr lang="fr-CA" dirty="0" smtClean="0"/>
              <a:t>(C) Utiliser ses connaissances de la santé et du bien-être pour gérer sa propre fatigue.</a:t>
            </a:r>
            <a:endParaRPr lang="en-US" dirty="0" smtClean="0"/>
          </a:p>
          <a:p>
            <a:pPr>
              <a:spcBef>
                <a:spcPct val="0"/>
              </a:spcBef>
            </a:pPr>
            <a:r>
              <a:rPr lang="fr-CA" dirty="0" smtClean="0"/>
              <a:t>(A) Attacher de l’importance au bien-être et aux comportements qui le favorisent.</a:t>
            </a:r>
            <a:endParaRPr lang="en-US" dirty="0" smtClean="0"/>
          </a:p>
        </p:txBody>
      </p:sp>
      <p:sp>
        <p:nvSpPr>
          <p:cNvPr id="191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7BEBB4-84DD-4E84-A7E1-0D9374AE1F5A}" type="slidenum">
              <a:rPr lang="en-US"/>
              <a:pPr fontAlgn="base">
                <a:spcBef>
                  <a:spcPct val="0"/>
                </a:spcBef>
                <a:spcAft>
                  <a:spcPct val="0"/>
                </a:spcAft>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p:spPr>
      </p:sp>
      <p:sp>
        <p:nvSpPr>
          <p:cNvPr id="193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sz="1000" b="1" dirty="0" smtClean="0"/>
              <a:t>Narration complète : </a:t>
            </a:r>
            <a:r>
              <a:rPr lang="fr-CA" sz="1000" dirty="0" smtClean="0"/>
              <a:t>« Santé et bien-être : pourquoi êtes-vous concerné par ces sujets? Parce qu’ils sont une assurance sur la vie! En effet, votre santé influe sur votre mine et votre état psychologique, votre vigilance et votre performance de conduite, votre persistance au travail et votre espérance de vie. Selon une étude, certains comportements et autres facteurs nuisibles à la santé sont </a:t>
            </a:r>
            <a:r>
              <a:rPr lang="fr-CA" sz="1000" i="1" dirty="0" smtClean="0"/>
              <a:t>deux fois</a:t>
            </a:r>
            <a:r>
              <a:rPr lang="fr-CA" sz="1000" dirty="0" smtClean="0"/>
              <a:t> plus fréquents environ chez les conducteurs professionnels que dans l’ensemble de la population. Ces comportements et facteurs incluent : fumer, avoir un surplus de poids ou des problèmes médicaux comme l’hypertension, etc. »</a:t>
            </a:r>
            <a:endParaRPr lang="en-US" sz="1000" dirty="0" smtClean="0"/>
          </a:p>
          <a:p>
            <a:pPr>
              <a:spcBef>
                <a:spcPct val="0"/>
              </a:spcBef>
            </a:pPr>
            <a:r>
              <a:rPr lang="fr-CA" sz="1000" dirty="0" smtClean="0"/>
              <a:t>__________________</a:t>
            </a:r>
            <a:endParaRPr lang="en-US" sz="1000" dirty="0" smtClean="0"/>
          </a:p>
          <a:p>
            <a:pPr>
              <a:spcBef>
                <a:spcPct val="0"/>
              </a:spcBef>
            </a:pPr>
            <a:r>
              <a:rPr lang="fr-CA" sz="1000" b="1" dirty="0" smtClean="0"/>
              <a:t>Complément d’information :</a:t>
            </a:r>
            <a:endParaRPr lang="en-US" sz="1000" dirty="0" smtClean="0"/>
          </a:p>
          <a:p>
            <a:pPr>
              <a:spcBef>
                <a:spcPct val="0"/>
              </a:spcBef>
            </a:pPr>
            <a:r>
              <a:rPr lang="fr-CA" sz="1000" dirty="0" smtClean="0"/>
              <a:t>Étude citée : Roberts et York (2000), une étude commanditée aux États-Unis par le ministère des Transports et réalisée par le National </a:t>
            </a:r>
            <a:r>
              <a:rPr lang="fr-CA" sz="1000" dirty="0" err="1" smtClean="0"/>
              <a:t>Private</a:t>
            </a:r>
            <a:r>
              <a:rPr lang="fr-CA" sz="1000" dirty="0" smtClean="0"/>
              <a:t> Truck Council (NPTC).</a:t>
            </a:r>
            <a:endParaRPr lang="en-US" sz="1000" dirty="0" smtClean="0"/>
          </a:p>
          <a:p>
            <a:pPr>
              <a:spcBef>
                <a:spcPct val="0"/>
              </a:spcBef>
            </a:pPr>
            <a:r>
              <a:rPr lang="fr-CA" sz="1000" dirty="0" smtClean="0"/>
              <a:t>Exemples de pourcentages donnés dans le rapport :</a:t>
            </a:r>
            <a:endParaRPr lang="en-US" sz="1000" dirty="0" smtClean="0"/>
          </a:p>
          <a:p>
            <a:pPr>
              <a:spcBef>
                <a:spcPct val="0"/>
              </a:spcBef>
            </a:pPr>
            <a:r>
              <a:rPr lang="fr-CA" sz="1000" dirty="0" smtClean="0"/>
              <a:t>Tabac : environ 50 % des conducteurs professionnels fument, comparativement à environ 25 % de l’ensemble de la population.</a:t>
            </a:r>
            <a:endParaRPr lang="en-US" sz="1000" dirty="0" smtClean="0"/>
          </a:p>
          <a:p>
            <a:pPr>
              <a:spcBef>
                <a:spcPct val="0"/>
              </a:spcBef>
            </a:pPr>
            <a:r>
              <a:rPr lang="fr-CA" sz="1000" dirty="0" smtClean="0"/>
              <a:t>Embonpoint (surpoids) : plus de 70 % des conducteurs font de l’embonpoint, comparativement à environ 32 % de l’ensemble de la population (en 1994; le pourcentage est supérieur de nos jours).</a:t>
            </a:r>
            <a:endParaRPr lang="en-US" sz="1000" dirty="0" smtClean="0"/>
          </a:p>
          <a:p>
            <a:pPr>
              <a:spcBef>
                <a:spcPct val="0"/>
              </a:spcBef>
            </a:pPr>
            <a:r>
              <a:rPr lang="fr-CA" sz="1000" dirty="0" smtClean="0"/>
              <a:t>Hypertension : environ 44 % des conducteurs font de l’hypertension, comparativement à environ 26 % de l’ensemble de la population.</a:t>
            </a:r>
            <a:endParaRPr lang="en-US" sz="1000" dirty="0" smtClean="0"/>
          </a:p>
          <a:p>
            <a:pPr>
              <a:spcBef>
                <a:spcPct val="0"/>
              </a:spcBef>
            </a:pPr>
            <a:r>
              <a:rPr lang="fr-CA" sz="1000" dirty="0" smtClean="0"/>
              <a:t> </a:t>
            </a:r>
            <a:endParaRPr lang="en-US" sz="1000" dirty="0" smtClean="0"/>
          </a:p>
          <a:p>
            <a:pPr>
              <a:spcBef>
                <a:spcPct val="0"/>
              </a:spcBef>
            </a:pPr>
            <a:r>
              <a:rPr lang="fr-CA" sz="1000" dirty="0" smtClean="0"/>
              <a:t> </a:t>
            </a:r>
            <a:endParaRPr lang="en-US" sz="1000" dirty="0" smtClean="0"/>
          </a:p>
          <a:p>
            <a:pPr>
              <a:spcBef>
                <a:spcPct val="0"/>
              </a:spcBef>
            </a:pPr>
            <a:r>
              <a:rPr lang="fr-CA" sz="1000" dirty="0" smtClean="0"/>
              <a:t>Données préliminaires d’un sondage du National Institute for </a:t>
            </a:r>
            <a:r>
              <a:rPr lang="fr-CA" sz="1000" dirty="0" err="1" smtClean="0"/>
              <a:t>Occupational</a:t>
            </a:r>
            <a:r>
              <a:rPr lang="fr-CA" sz="1000" dirty="0" smtClean="0"/>
              <a:t> </a:t>
            </a:r>
            <a:r>
              <a:rPr lang="fr-CA" sz="1000" dirty="0" err="1" smtClean="0"/>
              <a:t>Safety</a:t>
            </a:r>
            <a:r>
              <a:rPr lang="fr-CA" sz="1000" dirty="0" smtClean="0"/>
              <a:t> and </a:t>
            </a:r>
            <a:r>
              <a:rPr lang="fr-CA" sz="1000" dirty="0" err="1" smtClean="0"/>
              <a:t>Health</a:t>
            </a:r>
            <a:r>
              <a:rPr lang="fr-CA" sz="1000" dirty="0" smtClean="0"/>
              <a:t> (NIOSH) (2011) :</a:t>
            </a:r>
            <a:endParaRPr lang="en-US" sz="1000" dirty="0" smtClean="0"/>
          </a:p>
          <a:p>
            <a:pPr>
              <a:spcBef>
                <a:spcPct val="0"/>
              </a:spcBef>
            </a:pPr>
            <a:r>
              <a:rPr lang="fr-CA" sz="1000" dirty="0" smtClean="0"/>
              <a:t>Tabac : 46 % des conducteurs fument, comparativement à environ 21 % de la population américaine.</a:t>
            </a:r>
            <a:endParaRPr lang="en-US" sz="1000" dirty="0" smtClean="0"/>
          </a:p>
          <a:p>
            <a:pPr>
              <a:spcBef>
                <a:spcPct val="0"/>
              </a:spcBef>
            </a:pPr>
            <a:r>
              <a:rPr lang="fr-CA" sz="1000" dirty="0" smtClean="0"/>
              <a:t>Obésité : 65 % des conducteurs sont obèses, comparativement à 34 % de la population américaine.</a:t>
            </a:r>
            <a:endParaRPr lang="en-US" sz="1000" dirty="0" smtClean="0"/>
          </a:p>
          <a:p>
            <a:pPr>
              <a:spcBef>
                <a:spcPct val="0"/>
              </a:spcBef>
            </a:pPr>
            <a:r>
              <a:rPr lang="fr-CA" sz="1000" dirty="0" smtClean="0"/>
              <a:t>Santé « passable » ou « médiocre » (autoévaluation) : 18 % des conducteurs, comparativement à 10 % de la population.</a:t>
            </a:r>
            <a:endParaRPr lang="en-US" sz="1000" dirty="0" smtClean="0"/>
          </a:p>
          <a:p>
            <a:pPr>
              <a:spcBef>
                <a:spcPct val="0"/>
              </a:spcBef>
            </a:pPr>
            <a:r>
              <a:rPr lang="fr-CA" sz="1000" dirty="0" smtClean="0"/>
              <a:t>Diabète : 14 % des conducteurs font du diabète, comparativement à 8 % de la population.</a:t>
            </a:r>
            <a:endParaRPr lang="en-US" sz="1000" dirty="0" smtClean="0"/>
          </a:p>
          <a:p>
            <a:pPr>
              <a:spcBef>
                <a:spcPct val="0"/>
              </a:spcBef>
            </a:pPr>
            <a:r>
              <a:rPr lang="fr-CA" sz="1000" dirty="0" smtClean="0"/>
              <a:t> </a:t>
            </a:r>
            <a:endParaRPr lang="en-US" sz="1000" dirty="0" smtClean="0"/>
          </a:p>
        </p:txBody>
      </p:sp>
      <p:sp>
        <p:nvSpPr>
          <p:cNvPr id="193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DFF6B7-F4B8-470F-97E5-5A6933F7DCBE}" type="slidenum">
              <a:rPr lang="en-US"/>
              <a:pPr fontAlgn="base">
                <a:spcBef>
                  <a:spcPct val="0"/>
                </a:spcBef>
                <a:spcAft>
                  <a:spcPct val="0"/>
                </a:spcAft>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Bef>
                <a:spcPct val="0"/>
              </a:spcBef>
            </a:pPr>
            <a:r>
              <a:rPr lang="fr-CA" b="1" dirty="0" smtClean="0"/>
              <a:t>Narration complète : </a:t>
            </a:r>
            <a:r>
              <a:rPr lang="fr-CA" dirty="0" smtClean="0">
                <a:latin typeface="Times New Roman" pitchFamily="18" charset="0"/>
                <a:ea typeface="Calibri" pitchFamily="34" charset="0"/>
                <a:cs typeface="Times New Roman" pitchFamily="18" charset="0"/>
              </a:rPr>
              <a:t>« Notre introduction se poursuit par un exposé sommaire sur la vigilance, le sommeil, le bien-être et la performance de conduite. Nous soulignerons leur importance pour la santé et la sécurité. Nous définirons la vigilance et le bien-être, et nous montrerons comment un sommeil réparateur y contribue. Nous traiterons enfin de l’</a:t>
            </a:r>
            <a:r>
              <a:rPr lang="fr-CA" i="1" dirty="0" smtClean="0">
                <a:latin typeface="Times New Roman" pitchFamily="18" charset="0"/>
                <a:ea typeface="Calibri" pitchFamily="34" charset="0"/>
                <a:cs typeface="Times New Roman" pitchFamily="18" charset="0"/>
              </a:rPr>
              <a:t>hygiène du sommeil</a:t>
            </a:r>
            <a:r>
              <a:rPr lang="fr-CA" dirty="0" smtClean="0">
                <a:latin typeface="Times New Roman" pitchFamily="18" charset="0"/>
                <a:ea typeface="Calibri" pitchFamily="34" charset="0"/>
                <a:cs typeface="Times New Roman" pitchFamily="18" charset="0"/>
              </a:rPr>
              <a:t>, c’est-à-dire une autogestion sur le plan du sommeil et de la santé. »</a:t>
            </a:r>
            <a:endParaRPr lang="en-US" sz="1100" dirty="0" smtClean="0">
              <a:ea typeface="Calibri" pitchFamily="34" charset="0"/>
              <a:cs typeface="Times New Roman" pitchFamily="18" charset="0"/>
            </a:endParaRPr>
          </a:p>
          <a:p>
            <a:pPr>
              <a:lnSpc>
                <a:spcPct val="115000"/>
              </a:lnSpc>
              <a:spcBef>
                <a:spcPct val="0"/>
              </a:spcBef>
            </a:pPr>
            <a:r>
              <a:rPr lang="fr-CA" b="1" dirty="0" smtClean="0">
                <a:latin typeface="Times New Roman" pitchFamily="18" charset="0"/>
                <a:ea typeface="Calibri" pitchFamily="34" charset="0"/>
                <a:cs typeface="Times New Roman" pitchFamily="18" charset="0"/>
              </a:rPr>
              <a:t>_______________________</a:t>
            </a:r>
            <a:endParaRPr lang="en-US" sz="1100" dirty="0" smtClean="0">
              <a:ea typeface="Calibri" pitchFamily="34" charset="0"/>
              <a:cs typeface="Times New Roman" pitchFamily="18" charset="0"/>
            </a:endParaRPr>
          </a:p>
          <a:p>
            <a:pPr>
              <a:lnSpc>
                <a:spcPct val="115000"/>
              </a:lnSpc>
              <a:spcBef>
                <a:spcPct val="0"/>
              </a:spcBef>
            </a:pPr>
            <a:r>
              <a:rPr lang="fr-CA" b="1" dirty="0" smtClean="0">
                <a:latin typeface="Times New Roman" pitchFamily="18" charset="0"/>
                <a:ea typeface="Calibri" pitchFamily="34" charset="0"/>
                <a:cs typeface="Times New Roman" pitchFamily="18" charset="0"/>
              </a:rPr>
              <a:t>Note supplémentaire au formateur : </a:t>
            </a:r>
            <a:endParaRPr lang="en-US" sz="1100" dirty="0" smtClean="0">
              <a:ea typeface="Calibri" pitchFamily="34" charset="0"/>
              <a:cs typeface="Times New Roman" pitchFamily="18" charset="0"/>
            </a:endParaRPr>
          </a:p>
          <a:p>
            <a:pPr>
              <a:lnSpc>
                <a:spcPct val="115000"/>
              </a:lnSpc>
              <a:spcBef>
                <a:spcPct val="0"/>
              </a:spcBef>
            </a:pPr>
            <a:r>
              <a:rPr lang="fr-CA" dirty="0" smtClean="0">
                <a:latin typeface="Times New Roman" pitchFamily="18" charset="0"/>
                <a:ea typeface="Calibri" pitchFamily="34" charset="0"/>
                <a:cs typeface="Times New Roman" pitchFamily="18" charset="0"/>
              </a:rPr>
              <a:t>Cette section présente des notions élémentaires visant à aider le conducteur à mesurer l’importance de la gestion de la fatigue. Le contenu deviendra par la suite plus détaillé.</a:t>
            </a:r>
            <a:endParaRPr lang="en-US" sz="1100" dirty="0" smtClean="0">
              <a:ea typeface="Calibri" pitchFamily="34" charset="0"/>
              <a:cs typeface="Times New Roman" pitchFamily="18" charset="0"/>
            </a:endParaRPr>
          </a:p>
          <a:p>
            <a:pPr>
              <a:lnSpc>
                <a:spcPct val="115000"/>
              </a:lnSpc>
              <a:spcBef>
                <a:spcPct val="0"/>
              </a:spcBef>
            </a:pPr>
            <a:r>
              <a:rPr lang="fr-CA" dirty="0" smtClean="0">
                <a:latin typeface="Times New Roman" pitchFamily="18" charset="0"/>
                <a:ea typeface="Calibri" pitchFamily="34" charset="0"/>
                <a:cs typeface="Times New Roman" pitchFamily="18" charset="0"/>
              </a:rPr>
              <a:t> </a:t>
            </a:r>
            <a:endParaRPr lang="en-US" sz="1100" dirty="0" smtClean="0">
              <a:ea typeface="Calibri" pitchFamily="34" charset="0"/>
              <a:cs typeface="Times New Roman" pitchFamily="18" charset="0"/>
            </a:endParaRP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158FE-7F47-4EF8-B1EA-2B9DF4956DC5}" type="slidenum">
              <a:rPr lang="en-US"/>
              <a:pPr fontAlgn="base">
                <a:spcBef>
                  <a:spcPct val="0"/>
                </a:spcBef>
                <a:spcAft>
                  <a:spcPct val="0"/>
                </a:spcAft>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p:spPr>
      </p:sp>
      <p:sp>
        <p:nvSpPr>
          <p:cNvPr id="195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Il existe au moins cinq éléments clés qui favorisent le bien-être. Commencez par une saine alimentation. Les autres éléments clés sont l’exercice, le sommeil, d’autres comportements favorables (comme </a:t>
            </a:r>
            <a:r>
              <a:rPr lang="fr-CA" i="1" smtClean="0"/>
              <a:t>ne pas</a:t>
            </a:r>
            <a:r>
              <a:rPr lang="fr-CA" smtClean="0"/>
              <a:t> fumer) et des relations agréables. Modifier votre comportement dans ces cinq domaines favorisera votre bien-être, une meilleure performance et une vie plus heureuse. »</a:t>
            </a:r>
            <a:endParaRPr lang="en-US" smtClean="0"/>
          </a:p>
          <a:p>
            <a:pPr>
              <a:spcBef>
                <a:spcPct val="0"/>
              </a:spcBef>
            </a:pPr>
            <a:r>
              <a:rPr lang="fr-CA" smtClean="0"/>
              <a:t> </a:t>
            </a:r>
            <a:endParaRPr lang="en-US" smtClean="0"/>
          </a:p>
          <a:p>
            <a:pPr>
              <a:spcBef>
                <a:spcPct val="0"/>
              </a:spcBef>
            </a:pPr>
            <a:endParaRPr lang="en-US" smtClean="0"/>
          </a:p>
        </p:txBody>
      </p:sp>
      <p:sp>
        <p:nvSpPr>
          <p:cNvPr id="195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601912-26C9-4DB5-9231-CDF0405FA5C2}" type="slidenum">
              <a:rPr lang="en-US"/>
              <a:pPr fontAlgn="base">
                <a:spcBef>
                  <a:spcPct val="0"/>
                </a:spcBef>
                <a:spcAft>
                  <a:spcPct val="0"/>
                </a:spcAft>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a:t>
            </a:r>
            <a:r>
              <a:rPr lang="fr-CA" b="1" dirty="0" smtClean="0"/>
              <a:t> </a:t>
            </a:r>
            <a:r>
              <a:rPr lang="fr-CA" dirty="0" smtClean="0"/>
              <a:t>Commençons par le régime alimentaire et la nutrition. De nos jours, les gens mangent trop, consomment trop de gras et trop de sel. Selon un sondage auprès des conducteurs, le bifteck et les hamburgers sont leurs plats préférés! Les principales causes de décès sont, en majorité, associées à notre alimentation. De nombreux aliments transformés et la friture ne sont </a:t>
            </a:r>
            <a:r>
              <a:rPr lang="fr-CA" i="1" dirty="0" smtClean="0"/>
              <a:t>pas</a:t>
            </a:r>
            <a:r>
              <a:rPr lang="fr-CA" dirty="0" smtClean="0"/>
              <a:t> bons pour la santé. Une</a:t>
            </a:r>
            <a:r>
              <a:rPr lang="fr-CA" i="1" dirty="0" smtClean="0"/>
              <a:t> nourriture saine</a:t>
            </a:r>
            <a:r>
              <a:rPr lang="fr-CA" dirty="0" smtClean="0"/>
              <a:t> comprend des céréales, des fruits, des légumes, des produits laitiers faibles en gras, des viandes maigres, des poissons et des noix. »</a:t>
            </a:r>
            <a:endParaRPr lang="en-US" dirty="0" smtClean="0"/>
          </a:p>
          <a:p>
            <a:pPr>
              <a:spcBef>
                <a:spcPct val="0"/>
              </a:spcBef>
            </a:pPr>
            <a:r>
              <a:rPr lang="fr-CA" dirty="0" smtClean="0"/>
              <a:t>__________________</a:t>
            </a:r>
            <a:endParaRPr lang="en-US" dirty="0" smtClean="0"/>
          </a:p>
          <a:p>
            <a:pPr>
              <a:spcBef>
                <a:spcPct val="0"/>
              </a:spcBef>
            </a:pPr>
            <a:r>
              <a:rPr lang="fr-CA" b="1" dirty="0" smtClean="0"/>
              <a:t>Sondage cité : </a:t>
            </a:r>
            <a:r>
              <a:rPr lang="fr-CA" dirty="0" smtClean="0"/>
              <a:t>Holmes </a:t>
            </a:r>
            <a:r>
              <a:rPr lang="fr-CA" i="1" dirty="0" smtClean="0"/>
              <a:t>et al.</a:t>
            </a:r>
            <a:r>
              <a:rPr lang="fr-CA" dirty="0" smtClean="0"/>
              <a:t> (1996), dans </a:t>
            </a:r>
            <a:r>
              <a:rPr lang="fr-CA" dirty="0" err="1" smtClean="0"/>
              <a:t>Krueger</a:t>
            </a:r>
            <a:r>
              <a:rPr lang="fr-CA" dirty="0" smtClean="0"/>
              <a:t> </a:t>
            </a:r>
            <a:r>
              <a:rPr lang="fr-CA" i="1" dirty="0" smtClean="0"/>
              <a:t>et al.</a:t>
            </a:r>
            <a:r>
              <a:rPr lang="fr-CA" dirty="0" smtClean="0"/>
              <a:t> (2007).</a:t>
            </a:r>
            <a:endParaRPr lang="en-US" dirty="0" smtClean="0"/>
          </a:p>
          <a:p>
            <a:pPr>
              <a:spcBef>
                <a:spcPct val="0"/>
              </a:spcBef>
            </a:pPr>
            <a:endParaRPr lang="en-US" dirty="0" smtClean="0"/>
          </a:p>
          <a:p>
            <a:pPr>
              <a:spcBef>
                <a:spcPct val="0"/>
              </a:spcBef>
            </a:pPr>
            <a:endParaRPr lang="en-US" dirty="0" smtClean="0"/>
          </a:p>
        </p:txBody>
      </p:sp>
      <p:sp>
        <p:nvSpPr>
          <p:cNvPr id="197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B0895C-F68E-4E8B-AE0F-49CD172A8FB6}" type="slidenum">
              <a:rPr lang="en-US"/>
              <a:pPr fontAlgn="base">
                <a:spcBef>
                  <a:spcPct val="0"/>
                </a:spcBef>
                <a:spcAft>
                  <a:spcPct val="0"/>
                </a:spcAft>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smtClean="0"/>
              <a:t>Narration complète : </a:t>
            </a:r>
            <a:r>
              <a:rPr lang="fr-CA" smtClean="0"/>
              <a:t>« Fixez-vous quelques objectifs simples pour votre alimentation. D’abord,</a:t>
            </a:r>
            <a:r>
              <a:rPr lang="fr-CA" i="1" smtClean="0"/>
              <a:t> </a:t>
            </a:r>
            <a:r>
              <a:rPr lang="fr-CA" smtClean="0"/>
              <a:t>mangez</a:t>
            </a:r>
            <a:r>
              <a:rPr lang="fr-CA" i="1" smtClean="0"/>
              <a:t> </a:t>
            </a:r>
            <a:r>
              <a:rPr lang="fr-CA" smtClean="0"/>
              <a:t>cinq portions de fruits ou de légumes chaque jour. Remplacez le mauvais gras (par exemple les croustilles) par du bon gras (par exemple les noix). Remplacez les mauvaises calories (par exemple les sucreries, les pommes de terre) par de bonnes calories (par exemple les grains entiers). Et au lieu des boissons sucrées, buvez de l’eau. »</a:t>
            </a:r>
            <a:endParaRPr lang="en-US" smtClean="0"/>
          </a:p>
          <a:p>
            <a:pPr>
              <a:spcBef>
                <a:spcPct val="0"/>
              </a:spcBef>
            </a:pPr>
            <a:endParaRPr lang="en-US" smtClean="0"/>
          </a:p>
        </p:txBody>
      </p:sp>
      <p:sp>
        <p:nvSpPr>
          <p:cNvPr id="199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D97DB1-E412-44F0-A21C-3A5C52ABB7D0}" type="slidenum">
              <a:rPr lang="en-US"/>
              <a:pPr fontAlgn="base">
                <a:spcBef>
                  <a:spcPct val="0"/>
                </a:spcBef>
                <a:spcAft>
                  <a:spcPct val="0"/>
                </a:spcAft>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Après une alimentation équilibrée, l’</a:t>
            </a:r>
            <a:r>
              <a:rPr lang="fr-CA" i="1" dirty="0" smtClean="0"/>
              <a:t>exercice</a:t>
            </a:r>
            <a:r>
              <a:rPr lang="fr-CA" dirty="0" smtClean="0"/>
              <a:t> est probablement le comportement le plus important pour le bien-être. Les spécialistes de la santé recommandent 2,5 heures d’exercices d’aérobie, par exemple marcher, en plus d’exercices de renforcement musculaire deux fois par semaine. L’exercice est très salutaire : il améliore la digestion, fait perdre du poids, stimule le tonus, la bonne humeur et l’estime de soi, diminue le stress et améliore le sommeil (à condition de faire de l’exercice au moins trois heures avant de se coucher). L’exercice réduit également les risques de maladies comme le diabète, les maladies du cœur, l’ostéoporose, l’arthrite et même certains cancers. »</a:t>
            </a:r>
            <a:endParaRPr lang="en-US" dirty="0" smtClean="0"/>
          </a:p>
          <a:p>
            <a:pPr>
              <a:spcBef>
                <a:spcPct val="0"/>
              </a:spcBef>
            </a:pPr>
            <a:r>
              <a:rPr lang="fr-CA" dirty="0" smtClean="0"/>
              <a:t>______________</a:t>
            </a:r>
            <a:endParaRPr lang="en-US" dirty="0" smtClean="0"/>
          </a:p>
          <a:p>
            <a:pPr>
              <a:spcBef>
                <a:spcPct val="0"/>
              </a:spcBef>
            </a:pPr>
            <a:r>
              <a:rPr lang="fr-CA" dirty="0" smtClean="0"/>
              <a:t>Recommandations relatives à l’exercice faites par les </a:t>
            </a:r>
            <a:r>
              <a:rPr lang="fr-CA" dirty="0" err="1" smtClean="0"/>
              <a:t>Centers</a:t>
            </a:r>
            <a:r>
              <a:rPr lang="fr-CA" dirty="0" smtClean="0"/>
              <a:t> for </a:t>
            </a:r>
            <a:r>
              <a:rPr lang="fr-CA" dirty="0" err="1" smtClean="0"/>
              <a:t>Disease</a:t>
            </a:r>
            <a:r>
              <a:rPr lang="fr-CA" dirty="0" smtClean="0"/>
              <a:t> Control and </a:t>
            </a:r>
            <a:r>
              <a:rPr lang="fr-CA" dirty="0" err="1" smtClean="0"/>
              <a:t>Prevention</a:t>
            </a:r>
            <a:r>
              <a:rPr lang="fr-CA" dirty="0" smtClean="0"/>
              <a:t> (centres américains pour la prévention et le contrôle de la maladie).</a:t>
            </a:r>
            <a:endParaRPr lang="en-US" dirty="0" smtClean="0"/>
          </a:p>
          <a:p>
            <a:pPr>
              <a:spcBef>
                <a:spcPct val="0"/>
              </a:spcBef>
            </a:pPr>
            <a:r>
              <a:rPr lang="fr-CA" dirty="0" smtClean="0"/>
              <a:t> </a:t>
            </a:r>
            <a:endParaRPr lang="en-US" dirty="0" smtClean="0"/>
          </a:p>
          <a:p>
            <a:pPr>
              <a:spcBef>
                <a:spcPct val="0"/>
              </a:spcBef>
            </a:pPr>
            <a:endParaRPr lang="en-US" dirty="0" smtClean="0"/>
          </a:p>
        </p:txBody>
      </p:sp>
      <p:sp>
        <p:nvSpPr>
          <p:cNvPr id="201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2D9079-3C91-47D3-9170-95048E0270B9}" type="slidenum">
              <a:rPr lang="en-US"/>
              <a:pPr fontAlgn="base">
                <a:spcBef>
                  <a:spcPct val="0"/>
                </a:spcBef>
                <a:spcAft>
                  <a:spcPct val="0"/>
                </a:spcAft>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a:t>
            </a:r>
            <a:r>
              <a:rPr lang="fr-CA" b="1" dirty="0" smtClean="0"/>
              <a:t> </a:t>
            </a:r>
            <a:r>
              <a:rPr lang="fr-CA" dirty="0" smtClean="0"/>
              <a:t>Voici quelques stratégies pour faire plus d’exercice. Marchez 10 minutes, au moins 2 fois par jour. Faites des exercices </a:t>
            </a:r>
            <a:r>
              <a:rPr lang="fr-CA" i="1" dirty="0" smtClean="0"/>
              <a:t>plus</a:t>
            </a:r>
            <a:r>
              <a:rPr lang="fr-CA" dirty="0" smtClean="0"/>
              <a:t> énergiques les fins de semaine. Apportez en voyage votre matériel d’exercice tels</a:t>
            </a:r>
            <a:r>
              <a:rPr lang="fr-CA" baseline="0" dirty="0" smtClean="0"/>
              <a:t> </a:t>
            </a:r>
            <a:r>
              <a:rPr lang="fr-CA" dirty="0" smtClean="0"/>
              <a:t>corde à sauter, vélo</a:t>
            </a:r>
            <a:r>
              <a:rPr lang="fr-CA" baseline="0" dirty="0" smtClean="0"/>
              <a:t> et</a:t>
            </a:r>
            <a:r>
              <a:rPr lang="fr-CA" dirty="0" smtClean="0"/>
              <a:t> poids. Tenez un </a:t>
            </a:r>
            <a:r>
              <a:rPr lang="fr-CA" i="1" dirty="0" smtClean="0"/>
              <a:t>registre </a:t>
            </a:r>
            <a:r>
              <a:rPr lang="fr-CA" dirty="0" smtClean="0"/>
              <a:t>de vos exercices, ou notez-les simplement sur votre calendrier. Fixez-vous des objectifs quotidiens et hebdomadaires. Et surtout, trouvez ce que vous aimez et faites-le! »</a:t>
            </a:r>
            <a:endParaRPr lang="en-US" dirty="0" smtClean="0"/>
          </a:p>
          <a:p>
            <a:pPr>
              <a:spcBef>
                <a:spcPct val="0"/>
              </a:spcBef>
            </a:pPr>
            <a:r>
              <a:rPr lang="fr-CA" dirty="0" smtClean="0"/>
              <a:t>__________________</a:t>
            </a:r>
            <a:endParaRPr lang="en-US" dirty="0" smtClean="0"/>
          </a:p>
          <a:p>
            <a:pPr>
              <a:spcBef>
                <a:spcPct val="0"/>
              </a:spcBef>
            </a:pPr>
            <a:r>
              <a:rPr lang="fr-CA" b="1" dirty="0" smtClean="0"/>
              <a:t>Complément d’information : </a:t>
            </a:r>
            <a:r>
              <a:rPr lang="fr-CA" dirty="0" smtClean="0"/>
              <a:t>Faire le tour d’une semi-remorque 50 fois = 3 km!</a:t>
            </a:r>
            <a:endParaRPr lang="en-US" dirty="0" smtClean="0"/>
          </a:p>
          <a:p>
            <a:pPr>
              <a:spcBef>
                <a:spcPct val="0"/>
              </a:spcBef>
            </a:pPr>
            <a:endParaRPr lang="en-US" b="1" dirty="0" smtClean="0">
              <a:solidFill>
                <a:srgbClr val="002060"/>
              </a:solidFill>
            </a:endParaRPr>
          </a:p>
          <a:p>
            <a:pPr>
              <a:spcBef>
                <a:spcPct val="0"/>
              </a:spcBef>
            </a:pPr>
            <a:endParaRPr lang="en-US" dirty="0" smtClean="0"/>
          </a:p>
        </p:txBody>
      </p:sp>
      <p:sp>
        <p:nvSpPr>
          <p:cNvPr id="203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9ECD18-A6FF-42BD-9FCB-BA89A5BDB131}" type="slidenum">
              <a:rPr lang="en-US"/>
              <a:pPr fontAlgn="base">
                <a:spcBef>
                  <a:spcPct val="0"/>
                </a:spcBef>
                <a:spcAft>
                  <a:spcPct val="0"/>
                </a:spcAft>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p:spPr>
      </p:sp>
      <p:sp>
        <p:nvSpPr>
          <p:cNvPr id="205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Si vous ne faites pas d’exercice et si vous ne surveillez pas votre alimentation, vous faites probablement de l’embonpoint. Environ la moitié des conducteurs sont obèses, tandis que 25 % sont en surpoids. L’indice de masse corporelle (ou IMC) est une mesure de votre corpulence ou de votre maigreur. Pour déterminer l’IMC, il suffit de diviser votre poids en kilogrammes par votre taille en mètres au carré.</a:t>
            </a:r>
            <a:endParaRPr lang="en-US" dirty="0" smtClean="0"/>
          </a:p>
          <a:p>
            <a:pPr>
              <a:spcBef>
                <a:spcPct val="0"/>
              </a:spcBef>
            </a:pPr>
            <a:r>
              <a:rPr lang="fr-CA" dirty="0" smtClean="0"/>
              <a:t>Un IMC inférieur à 25 est normal. Un indice entre 25 et 30 signifie que vous faites de l’embonpoint. Un IMC supérieur à 30 signifie que vous êtes obèse. Faire de l’embonpoint ou être obèse vous rend plus susceptible d’avoir des maladies du cœur, de faire de l’hypertension, du diabète, de l’AOS, de vous endormir au volant et d’avoir des accidents dus à des problèmes de santé, d’autres maladies et même certains cancers. Il n’y a que deux stratégies pour perdre du poids : surveiller son alimentation et faire de l’exercice. »</a:t>
            </a:r>
            <a:endParaRPr lang="en-US" dirty="0" smtClean="0"/>
          </a:p>
          <a:p>
            <a:pPr>
              <a:spcBef>
                <a:spcPct val="0"/>
              </a:spcBef>
            </a:pPr>
            <a:r>
              <a:rPr lang="fr-CA" dirty="0" smtClean="0"/>
              <a:t>__________________</a:t>
            </a:r>
            <a:endParaRPr lang="en-US" dirty="0" smtClean="0"/>
          </a:p>
          <a:p>
            <a:pPr>
              <a:spcBef>
                <a:spcPct val="0"/>
              </a:spcBef>
            </a:pPr>
            <a:r>
              <a:rPr lang="fr-CA" b="1" dirty="0" smtClean="0"/>
              <a:t>Études pondérales : </a:t>
            </a:r>
            <a:r>
              <a:rPr lang="fr-CA" dirty="0" err="1" smtClean="0"/>
              <a:t>Korelitz</a:t>
            </a:r>
            <a:r>
              <a:rPr lang="fr-CA" dirty="0" smtClean="0"/>
              <a:t> </a:t>
            </a:r>
            <a:r>
              <a:rPr lang="fr-CA" i="1" dirty="0" smtClean="0"/>
              <a:t>et al.</a:t>
            </a:r>
            <a:r>
              <a:rPr lang="fr-CA" dirty="0" smtClean="0"/>
              <a:t> (1993), </a:t>
            </a:r>
            <a:r>
              <a:rPr lang="fr-CA" dirty="0" err="1" smtClean="0"/>
              <a:t>Hickman</a:t>
            </a:r>
            <a:r>
              <a:rPr lang="fr-CA" dirty="0" smtClean="0"/>
              <a:t> </a:t>
            </a:r>
            <a:r>
              <a:rPr lang="fr-CA" i="1" dirty="0" smtClean="0"/>
              <a:t>et al.</a:t>
            </a:r>
            <a:r>
              <a:rPr lang="fr-CA" dirty="0" smtClean="0"/>
              <a:t> (sous presse).</a:t>
            </a:r>
            <a:endParaRPr lang="en-US" dirty="0" smtClean="0"/>
          </a:p>
          <a:p>
            <a:pPr>
              <a:spcBef>
                <a:spcPct val="0"/>
              </a:spcBef>
            </a:pPr>
            <a:r>
              <a:rPr lang="fr-CA" b="1" dirty="0" smtClean="0"/>
              <a:t>Complément d’information : </a:t>
            </a:r>
            <a:r>
              <a:rPr lang="fr-CA" dirty="0" smtClean="0"/>
              <a:t>Selon les données préliminaires d’une enquête du National Institute for </a:t>
            </a:r>
            <a:r>
              <a:rPr lang="fr-CA" dirty="0" err="1" smtClean="0"/>
              <a:t>Occupational</a:t>
            </a:r>
            <a:r>
              <a:rPr lang="fr-CA" dirty="0" smtClean="0"/>
              <a:t> </a:t>
            </a:r>
            <a:r>
              <a:rPr lang="fr-CA" dirty="0" err="1" smtClean="0"/>
              <a:t>Safety</a:t>
            </a:r>
            <a:r>
              <a:rPr lang="fr-CA" dirty="0" smtClean="0"/>
              <a:t> and </a:t>
            </a:r>
            <a:r>
              <a:rPr lang="fr-CA" dirty="0" err="1" smtClean="0"/>
              <a:t>Health</a:t>
            </a:r>
            <a:r>
              <a:rPr lang="fr-CA" dirty="0" smtClean="0"/>
              <a:t> (NIOSH) faite en 2011, les pourcentages de conducteurs faisant de l’embonpoint et obèses seraient même plus élevés : 89 % feraient de l’embonpoint, comparativement à 68 % de l’ensemble des adultes américains; 65 % seraient obèses, comparativement à 34 % de l’ensemble des adultes américains.</a:t>
            </a:r>
            <a:endParaRPr lang="en-US" dirty="0" smtClean="0"/>
          </a:p>
          <a:p>
            <a:pPr>
              <a:spcBef>
                <a:spcPct val="0"/>
              </a:spcBef>
            </a:pPr>
            <a:r>
              <a:rPr lang="fr-CA" dirty="0" smtClean="0"/>
              <a:t>Déterminer l’IMC est facile, il suffit de diviser le poids en kilogrammes par la taille en mètres au carré.</a:t>
            </a:r>
            <a:endParaRPr lang="en-US" dirty="0" smtClean="0"/>
          </a:p>
          <a:p>
            <a:pPr>
              <a:spcBef>
                <a:spcPct val="0"/>
              </a:spcBef>
            </a:pPr>
            <a:r>
              <a:rPr lang="fr-CA" dirty="0" smtClean="0"/>
              <a:t>Les conducteurs obèses ont tendance à ne pas attacher leur ceinture de sécurité, qu’ils trouvent inconfortable. Ils prennent donc un risque encore plus grand.</a:t>
            </a:r>
            <a:endParaRPr lang="en-US" dirty="0" smtClean="0"/>
          </a:p>
          <a:p>
            <a:pPr>
              <a:spcBef>
                <a:spcPct val="0"/>
              </a:spcBef>
            </a:pPr>
            <a:r>
              <a:rPr lang="fr-CA" b="1" dirty="0" smtClean="0"/>
              <a:t>Source :</a:t>
            </a:r>
            <a:r>
              <a:rPr lang="fr-CA" dirty="0" smtClean="0"/>
              <a:t> </a:t>
            </a:r>
            <a:r>
              <a:rPr lang="fr-CA" dirty="0" err="1" smtClean="0"/>
              <a:t>Wiegand</a:t>
            </a:r>
            <a:r>
              <a:rPr lang="fr-CA" dirty="0" smtClean="0"/>
              <a:t> </a:t>
            </a:r>
            <a:r>
              <a:rPr lang="fr-CA" i="1" dirty="0" smtClean="0"/>
              <a:t>et al.</a:t>
            </a:r>
            <a:r>
              <a:rPr lang="fr-CA" dirty="0" smtClean="0"/>
              <a:t>, 2008.</a:t>
            </a:r>
            <a:endParaRPr lang="en-US" dirty="0" smtClean="0"/>
          </a:p>
          <a:p>
            <a:pPr>
              <a:spcBef>
                <a:spcPct val="0"/>
              </a:spcBef>
            </a:pPr>
            <a:endParaRPr lang="en-US" dirty="0" smtClean="0"/>
          </a:p>
        </p:txBody>
      </p:sp>
      <p:sp>
        <p:nvSpPr>
          <p:cNvPr id="205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C4D76F-1535-458E-ABE2-ACD3D55A425F}" type="slidenum">
              <a:rPr lang="en-US"/>
              <a:pPr fontAlgn="base">
                <a:spcBef>
                  <a:spcPct val="0"/>
                </a:spcBef>
                <a:spcAft>
                  <a:spcPct val="0"/>
                </a:spcAft>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 tabagisme est la principale cause évitable de maladie, de décès et d’invalidité. Alors qu’environ 20 % des Américains fument, presque la moitié des conducteurs professionnels sont des fumeurs. Fumer cause le cancer du poumon, des </a:t>
            </a:r>
            <a:r>
              <a:rPr lang="fr-CA" dirty="0" err="1" smtClean="0"/>
              <a:t>bronchopneumopathies</a:t>
            </a:r>
            <a:r>
              <a:rPr lang="fr-CA" dirty="0" smtClean="0"/>
              <a:t> chroniques obstructives, d’autres maladies pulmonaires, des troubles cardiaques et plusieurs autres problèmes de santé. Fumer coûte également pour chaque fumeur plus de 1 000 $ par an en frais médicaux en moyenne. Fumer diminue l’oxygénation du cerveau et aggrave l’AOS. Pour vous arrêter de fumer, demandez les conseils et l’aide de votre médecin. Pour recevoir de l’aide, vous pouvez aussi composer le 1 866 J’ARRÊTE ou cliquer sur </a:t>
            </a:r>
            <a:r>
              <a:rPr lang="fr-CA" dirty="0" smtClean="0">
                <a:hlinkClick r:id="rId3"/>
              </a:rPr>
              <a:t>www.jarrete.qc.ca</a:t>
            </a:r>
            <a:r>
              <a:rPr lang="fr-CA" baseline="0" dirty="0" smtClean="0"/>
              <a:t> ou sur</a:t>
            </a:r>
            <a:r>
              <a:rPr lang="fr-CA" dirty="0" smtClean="0"/>
              <a:t> </a:t>
            </a:r>
            <a:r>
              <a:rPr lang="fr-CA" dirty="0" smtClean="0">
                <a:hlinkClick r:id="rId4"/>
              </a:rPr>
              <a:t>www.hc-sc.gc.ca</a:t>
            </a:r>
            <a:r>
              <a:rPr lang="fr-CA" dirty="0" smtClean="0"/>
              <a:t>. »  </a:t>
            </a:r>
            <a:endParaRPr lang="en-US" dirty="0" smtClean="0"/>
          </a:p>
          <a:p>
            <a:pPr>
              <a:spcBef>
                <a:spcPct val="0"/>
              </a:spcBef>
            </a:pPr>
            <a:r>
              <a:rPr lang="fr-CA" dirty="0" smtClean="0"/>
              <a:t>__________________</a:t>
            </a:r>
            <a:endParaRPr lang="en-US" dirty="0" smtClean="0"/>
          </a:p>
          <a:p>
            <a:pPr>
              <a:spcBef>
                <a:spcPct val="0"/>
              </a:spcBef>
            </a:pPr>
            <a:r>
              <a:rPr lang="fr-CA" b="1" dirty="0" smtClean="0"/>
              <a:t>Complément d’information : </a:t>
            </a:r>
            <a:r>
              <a:rPr lang="fr-CA" dirty="0" smtClean="0"/>
              <a:t>Selon les données préliminaires d’un sondage du National Institute for </a:t>
            </a:r>
            <a:r>
              <a:rPr lang="fr-CA" dirty="0" err="1" smtClean="0"/>
              <a:t>Occupational</a:t>
            </a:r>
            <a:r>
              <a:rPr lang="fr-CA" dirty="0" smtClean="0"/>
              <a:t> </a:t>
            </a:r>
            <a:r>
              <a:rPr lang="fr-CA" dirty="0" err="1" smtClean="0"/>
              <a:t>Safety</a:t>
            </a:r>
            <a:r>
              <a:rPr lang="fr-CA" dirty="0" smtClean="0"/>
              <a:t> and </a:t>
            </a:r>
            <a:r>
              <a:rPr lang="fr-CA" dirty="0" err="1" smtClean="0"/>
              <a:t>Health</a:t>
            </a:r>
            <a:r>
              <a:rPr lang="fr-CA" dirty="0" smtClean="0"/>
              <a:t> (2011), 46 % des conducteurs sont des fumeurs, par rapport à 21 % de l’ensemble des adultes américains. Selon un autre sondage réalisé auprès de 3 000 camionneurs par </a:t>
            </a:r>
            <a:r>
              <a:rPr lang="fr-CA" dirty="0" err="1" smtClean="0"/>
              <a:t>Korelitz</a:t>
            </a:r>
            <a:r>
              <a:rPr lang="fr-CA" dirty="0" smtClean="0"/>
              <a:t> </a:t>
            </a:r>
            <a:r>
              <a:rPr lang="fr-CA" i="1" dirty="0" smtClean="0"/>
              <a:t>et al.</a:t>
            </a:r>
            <a:r>
              <a:rPr lang="fr-CA" dirty="0" smtClean="0"/>
              <a:t> (1993), 54 % sont fumeurs, comparativement à 28 % de tous les hommes et 25 % de toutes les femmes aux États-Unis. </a:t>
            </a:r>
            <a:endParaRPr lang="en-US" dirty="0" smtClean="0"/>
          </a:p>
          <a:p>
            <a:pPr>
              <a:spcBef>
                <a:spcPct val="0"/>
              </a:spcBef>
            </a:pPr>
            <a:r>
              <a:rPr lang="fr-CA" dirty="0" smtClean="0"/>
              <a:t>Source des données relatives aux frais médicaux : American Lung Association.</a:t>
            </a:r>
            <a:endParaRPr lang="en-US" dirty="0" smtClean="0"/>
          </a:p>
        </p:txBody>
      </p:sp>
      <p:sp>
        <p:nvSpPr>
          <p:cNvPr id="207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AB0D6B-2A9D-4A99-A0A0-7D42C92B6350}" type="slidenum">
              <a:rPr lang="en-US"/>
              <a:pPr fontAlgn="base">
                <a:spcBef>
                  <a:spcPct val="0"/>
                </a:spcBef>
                <a:spcAft>
                  <a:spcPct val="0"/>
                </a:spcAft>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La conduite d’un véhicule lourd est parfois pénible! Elle implique de longues heures de travail, une circulation routière souvent difficile, de la pression pour respecter les délais, un sentiment de solitude loin de la famille et des amis. Selon une étude, les conducteurs professionnels ressentent plus de stress que 90 % de la population en général. Les</a:t>
            </a:r>
            <a:r>
              <a:rPr lang="fr-CA" i="1" dirty="0" smtClean="0"/>
              <a:t> symptômes</a:t>
            </a:r>
            <a:r>
              <a:rPr lang="fr-CA" dirty="0" smtClean="0"/>
              <a:t> de stress incluent : les migraines, un sommeil agité, de la difficulté à se concentrer, de l’irritabilité, des maux de ventre, une insatisfaction au travail et un moral bas. » </a:t>
            </a:r>
            <a:endParaRPr lang="en-US" dirty="0" smtClean="0"/>
          </a:p>
          <a:p>
            <a:pPr>
              <a:spcBef>
                <a:spcPct val="0"/>
              </a:spcBef>
            </a:pPr>
            <a:r>
              <a:rPr lang="fr-CA" dirty="0" smtClean="0"/>
              <a:t>__________________</a:t>
            </a:r>
            <a:endParaRPr lang="en-US" dirty="0" smtClean="0"/>
          </a:p>
          <a:p>
            <a:pPr>
              <a:spcBef>
                <a:spcPct val="0"/>
              </a:spcBef>
            </a:pPr>
            <a:r>
              <a:rPr lang="fr-CA" b="1" dirty="0" smtClean="0"/>
              <a:t>Étude citée dans la narration : </a:t>
            </a:r>
            <a:r>
              <a:rPr lang="fr-CA" dirty="0" err="1" smtClean="0"/>
              <a:t>Orris</a:t>
            </a:r>
            <a:r>
              <a:rPr lang="fr-CA" dirty="0" smtClean="0"/>
              <a:t> </a:t>
            </a:r>
            <a:r>
              <a:rPr lang="fr-CA" i="1" dirty="0" smtClean="0"/>
              <a:t>et al</a:t>
            </a:r>
            <a:r>
              <a:rPr lang="fr-CA" dirty="0" smtClean="0"/>
              <a:t>., 1997. </a:t>
            </a: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209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D931C5-CCA5-4042-8CB5-CD7E9D2A1FFD}" type="slidenum">
              <a:rPr lang="en-US"/>
              <a:pPr fontAlgn="base">
                <a:spcBef>
                  <a:spcPct val="0"/>
                </a:spcBef>
                <a:spcAft>
                  <a:spcPct val="0"/>
                </a:spcAft>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Il existe des stratégies efficaces pour gérer le stress. Adoptez une bonne attitude et des comportements favorables en matière de sommeil, d’alimentation et d’exercice. Détendez-vous un peu. Gardez un juste équilibre entre travail et vie personnelle. Trouvez des choses qui vous intéressent; par exemple, apportez en voyage un livre qui vous passionne. Trouvez et entretenez un réseau de soutien. Cherchez des moyens constructifs d’améliorer votre milieu de travail. Par exemple, arrêtez-vous dans les relais routiers les plus confortables et qui proposent des menus nutritifs. En outre, prenez la relaxation très au sérieux! Apprenez des </a:t>
            </a:r>
            <a:r>
              <a:rPr lang="fr-CA" i="1" dirty="0" smtClean="0"/>
              <a:t>techniques de relaxation </a:t>
            </a:r>
            <a:r>
              <a:rPr lang="fr-CA" dirty="0" smtClean="0"/>
              <a:t>(comme la respiration abdominale) et faites-en l’essai. Faites des promenades de santé, méditez, lisez... jusqu’à ce que vous trouviez la méthode qui vous convient le mieux. »</a:t>
            </a:r>
            <a:endParaRPr lang="en-US" dirty="0" smtClean="0"/>
          </a:p>
          <a:p>
            <a:pPr>
              <a:spcBef>
                <a:spcPct val="0"/>
              </a:spcBef>
            </a:pPr>
            <a:endParaRPr lang="en-US" b="1" dirty="0" smtClean="0">
              <a:solidFill>
                <a:srgbClr val="002060"/>
              </a:solidFill>
            </a:endParaRPr>
          </a:p>
          <a:p>
            <a:pPr>
              <a:spcBef>
                <a:spcPct val="0"/>
              </a:spcBef>
            </a:pPr>
            <a:endParaRPr lang="en-US" dirty="0" smtClean="0"/>
          </a:p>
        </p:txBody>
      </p:sp>
      <p:sp>
        <p:nvSpPr>
          <p:cNvPr id="211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8BDED6-FEA4-4D14-AEDA-17ADD59A89FC}" type="slidenum">
              <a:rPr lang="en-US"/>
              <a:pPr fontAlgn="base">
                <a:spcBef>
                  <a:spcPct val="0"/>
                </a:spcBef>
                <a:spcAft>
                  <a:spcPct val="0"/>
                </a:spcAft>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CA" b="1" dirty="0" smtClean="0"/>
              <a:t>Narration complète : </a:t>
            </a:r>
            <a:r>
              <a:rPr lang="fr-CA" dirty="0" smtClean="0"/>
              <a:t>« Le bien-être demande de bons rapports avec la famille et les amis. Un sondage mené auprès de conducteurs professionnels a révélé que le peu de temps passé en famille est leur souci prédominant en matière de santé et de bien-être. Par conséquent, profitez au maximum du temps passé en famille et avec vos amis! D’autres relations sociales importent également, notamment celles avec la famille élargie, les voisins, les collègues de travail et les clients. D’un autre côté, par contre, les problèmes familiaux et personnels des conducteurs aboutissent parfois à une conduite dangereuse et à des accidents. Pour entretenir d’excellentes relations, restez en contact et communiquez avec votre famille et vos amis. Appréciez et cultivez chaque relation. Passez de bons moments en famille, par exemple au cours d’une sortie. Positivez et encouragez-vous mutuellement. » </a:t>
            </a:r>
            <a:endParaRPr lang="en-US" dirty="0" smtClean="0"/>
          </a:p>
          <a:p>
            <a:pPr>
              <a:spcBef>
                <a:spcPct val="0"/>
              </a:spcBef>
            </a:pPr>
            <a:r>
              <a:rPr lang="fr-CA" dirty="0" smtClean="0"/>
              <a:t>__________________</a:t>
            </a:r>
            <a:endParaRPr lang="en-US" dirty="0" smtClean="0"/>
          </a:p>
          <a:p>
            <a:pPr>
              <a:spcBef>
                <a:spcPct val="0"/>
              </a:spcBef>
            </a:pPr>
            <a:r>
              <a:rPr lang="fr-CA" b="1" dirty="0" smtClean="0"/>
              <a:t>Complément d’information :</a:t>
            </a:r>
            <a:r>
              <a:rPr lang="fr-CA" dirty="0" smtClean="0"/>
              <a:t> Sondage, Roberts et York, 2000. </a:t>
            </a:r>
            <a:endParaRPr lang="en-US" dirty="0" smtClean="0"/>
          </a:p>
          <a:p>
            <a:pPr>
              <a:spcBef>
                <a:spcPct val="0"/>
              </a:spcBef>
            </a:pPr>
            <a:r>
              <a:rPr lang="fr-CA" dirty="0" smtClean="0"/>
              <a:t>Les 10 principales préoccupations de santé des 448 conducteurs sondés étaient, dans l’ordre : le manque de temps passé en famille, le manque d’exercice, le poids, la fatigue, la mauvaise alimentation, le stress, le manque de sommeil, les troubles cardiaques, le cancer et l’hypertension. Évidemment, les réponses à ce sondage étaient subjectives. </a:t>
            </a:r>
            <a:endParaRPr lang="en-US" dirty="0" smtClean="0"/>
          </a:p>
        </p:txBody>
      </p:sp>
      <p:sp>
        <p:nvSpPr>
          <p:cNvPr id="214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D9AFD0-867E-4011-953F-26438916DE1C}" type="slidenum">
              <a:rPr lang="en-US"/>
              <a:pPr fontAlgn="base">
                <a:spcBef>
                  <a:spcPct val="0"/>
                </a:spcBef>
                <a:spcAft>
                  <a:spcPct val="0"/>
                </a:spcAft>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5"/>
          <p:cNvPicPr>
            <a:picLocks noChangeAspect="1"/>
          </p:cNvPicPr>
          <p:nvPr userDrawn="1"/>
        </p:nvPicPr>
        <p:blipFill>
          <a:blip r:embed="rId3" cstate="print"/>
          <a:srcRect/>
          <a:stretch>
            <a:fillRect/>
          </a:stretch>
        </p:blipFill>
        <p:spPr bwMode="auto">
          <a:xfrm>
            <a:off x="0" y="5256213"/>
            <a:ext cx="2971800" cy="1589087"/>
          </a:xfrm>
          <a:prstGeom prst="rect">
            <a:avLst/>
          </a:prstGeom>
          <a:noFill/>
          <a:ln w="9525">
            <a:noFill/>
            <a:miter lim="800000"/>
            <a:headEnd/>
            <a:tailEnd/>
          </a:ln>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3124200" y="6400800"/>
            <a:ext cx="2895600" cy="365125"/>
          </a:xfrm>
        </p:spPr>
        <p:txBody>
          <a:bodyPr/>
          <a:lstStyle>
            <a:lvl1pPr>
              <a:defRPr dirty="0"/>
            </a:lvl1pPr>
          </a:lstStyle>
          <a:p>
            <a:pPr>
              <a:defRPr/>
            </a:pPr>
            <a:endParaRPr lang="en-US"/>
          </a:p>
        </p:txBody>
      </p:sp>
      <p:sp>
        <p:nvSpPr>
          <p:cNvPr id="7" name="Slide Number Placeholder 5"/>
          <p:cNvSpPr>
            <a:spLocks noGrp="1"/>
          </p:cNvSpPr>
          <p:nvPr>
            <p:ph type="sldNum" sz="quarter" idx="11"/>
          </p:nvPr>
        </p:nvSpPr>
        <p:spPr>
          <a:xfrm>
            <a:off x="6705600" y="6400800"/>
            <a:ext cx="2133600" cy="365125"/>
          </a:xfrm>
        </p:spPr>
        <p:txBody>
          <a:bodyPr/>
          <a:lstStyle>
            <a:lvl1pPr>
              <a:defRPr/>
            </a:lvl1pPr>
          </a:lstStyle>
          <a:p>
            <a:pPr>
              <a:defRPr/>
            </a:pPr>
            <a:fld id="{BD02909C-AE68-4A21-88B0-41681D432874}" type="slidenum">
              <a:rPr lang="en-US"/>
              <a:pPr>
                <a:defRPr/>
              </a:pPr>
              <a:t>‹N°›</a:t>
            </a:fld>
            <a:endParaRPr lang="en-US" dirty="0"/>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6570659C-2D55-4DF1-946C-98C2F711095B}" type="slidenum">
              <a:rPr lang="en-US"/>
              <a:pPr>
                <a:defRPr/>
              </a:pPr>
              <a:t>‹N°›</a:t>
            </a:fld>
            <a:endParaRPr lang="en-US" dirty="0"/>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9"/>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4582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229100"/>
            <a:ext cx="84582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smtClean="0">
                <a:latin typeface="+mn-lt"/>
              </a:defRPr>
            </a:lvl1pPr>
          </a:lstStyle>
          <a:p>
            <a:pPr>
              <a:defRPr/>
            </a:pPr>
            <a:fld id="{8129F0CC-29B9-41B7-91E2-AD20F2DFE6DD}" type="datetime1">
              <a:rPr lang="en-US"/>
              <a:pPr>
                <a:defRPr/>
              </a:pPr>
              <a:t>6/28/2013</a:t>
            </a:fld>
            <a:endParaRPr lang="en-US" dirty="0"/>
          </a:p>
        </p:txBody>
      </p:sp>
      <p:sp>
        <p:nvSpPr>
          <p:cNvPr id="6" name="Footer Placeholder 5"/>
          <p:cNvSpPr>
            <a:spLocks noGrp="1" noChangeArrowheads="1"/>
          </p:cNvSpPr>
          <p:nvPr>
            <p:ph type="ftr" sz="quarter" idx="11"/>
          </p:nvPr>
        </p:nvSpPr>
        <p:spPr>
          <a:xfrm>
            <a:off x="3124200" y="6245225"/>
            <a:ext cx="2895600" cy="476250"/>
          </a:xfrm>
        </p:spPr>
        <p:txBody>
          <a:bodyPr lIns="91426" tIns="45712" rIns="91426" bIns="45712"/>
          <a:lstStyle>
            <a:lvl1pPr>
              <a:defRPr dirty="0"/>
            </a:lvl1pPr>
          </a:lstStyle>
          <a:p>
            <a:pPr>
              <a:defRPr/>
            </a:pPr>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0474CACC-3EF2-4067-A973-D1CC9BE01352}" type="slidenum">
              <a:rPr lang="en-US"/>
              <a:pPr>
                <a:defRPr/>
              </a:pPr>
              <a:t>‹N°›</a:t>
            </a:fld>
            <a:endParaRPr lang="en-US" dirty="0"/>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9" descr="NAMFP-logo.eps"/>
          <p:cNvPicPr>
            <a:picLocks noChangeAspect="1"/>
          </p:cNvPicPr>
          <p:nvPr userDrawn="1"/>
        </p:nvPicPr>
        <p:blipFill>
          <a:blip r:embed="rId2" cstate="print"/>
          <a:srcRect/>
          <a:stretch>
            <a:fillRect/>
          </a:stretch>
        </p:blipFill>
        <p:spPr bwMode="auto">
          <a:xfrm>
            <a:off x="387350" y="4495800"/>
            <a:ext cx="1641475" cy="2024063"/>
          </a:xfrm>
          <a:prstGeom prst="rect">
            <a:avLst/>
          </a:prstGeom>
          <a:noFill/>
          <a:ln w="9525">
            <a:noFill/>
            <a:miter lim="800000"/>
            <a:headEnd/>
            <a:tailEnd/>
          </a:ln>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6705600" y="6400800"/>
            <a:ext cx="2133600" cy="365125"/>
          </a:xfrm>
        </p:spPr>
        <p:txBody>
          <a:bodyPr/>
          <a:lstStyle>
            <a:lvl1pPr>
              <a:defRPr/>
            </a:lvl1pPr>
          </a:lstStyle>
          <a:p>
            <a:pPr>
              <a:defRPr/>
            </a:pPr>
            <a:fld id="{0959A51D-BBC9-4227-A86F-FDCC806A41F2}" type="slidenum">
              <a:rPr lang="en-US"/>
              <a:pPr>
                <a:defRPr/>
              </a:pPr>
              <a:t>‹N°›</a:t>
            </a:fld>
            <a:endParaRPr lang="en-US" dirty="0"/>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p:txBody>
          <a:bodyPr/>
          <a:lstStyle>
            <a:lvl1pPr>
              <a:defRPr dirty="0"/>
            </a:lvl1pPr>
          </a:lstStyle>
          <a:p>
            <a:pPr>
              <a:defRPr/>
            </a:pPr>
            <a:endParaRPr lang="en-US"/>
          </a:p>
        </p:txBody>
      </p:sp>
      <p:sp>
        <p:nvSpPr>
          <p:cNvPr id="7" name="Slide Number Placeholder 3"/>
          <p:cNvSpPr>
            <a:spLocks noGrp="1"/>
          </p:cNvSpPr>
          <p:nvPr>
            <p:ph type="sldNum" sz="quarter" idx="11"/>
          </p:nvPr>
        </p:nvSpPr>
        <p:spPr/>
        <p:txBody>
          <a:bodyPr/>
          <a:lstStyle>
            <a:lvl1pPr>
              <a:defRPr/>
            </a:lvl1pPr>
          </a:lstStyle>
          <a:p>
            <a:pPr>
              <a:defRPr/>
            </a:pPr>
            <a:fld id="{80BBA1FD-0C80-4E83-AFB7-29E4AB64C787}" type="slidenum">
              <a:rPr lang="en-US"/>
              <a:pPr>
                <a:defRPr/>
              </a:pPr>
              <a:t>‹N°›</a:t>
            </a:fld>
            <a:endParaRPr lang="en-US" dirty="0"/>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PNAGF | </a:t>
            </a:r>
            <a:r>
              <a:rPr lang="en-US" dirty="0" err="1" smtClean="0"/>
              <a:t>Programme</a:t>
            </a:r>
            <a:r>
              <a:rPr lang="en-US" dirty="0" smtClean="0"/>
              <a:t> </a:t>
            </a:r>
            <a:r>
              <a:rPr lang="en-US" dirty="0" err="1" smtClean="0"/>
              <a:t>nord-américain</a:t>
            </a:r>
            <a:r>
              <a:rPr lang="en-US" dirty="0" smtClean="0"/>
              <a:t> de </a:t>
            </a:r>
            <a:r>
              <a:rPr lang="en-US" dirty="0" err="1" smtClean="0"/>
              <a:t>gestion</a:t>
            </a:r>
            <a:r>
              <a:rPr lang="en-US" dirty="0" smtClean="0"/>
              <a:t> de la fatigue</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userDrawn="1"/>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FEC9051-23F7-45D2-AFC5-633154E5DBF2}" type="slidenum">
              <a:rPr lang="en-US" sz="1400" smtClean="0"/>
              <a:pPr fontAlgn="auto">
                <a:spcBef>
                  <a:spcPts val="0"/>
                </a:spcBef>
                <a:spcAft>
                  <a:spcPts val="0"/>
                </a:spcAft>
                <a:defRPr/>
              </a:pPr>
              <a:t>‹N°›</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6" name="Footer Placeholder 5"/>
          <p:cNvSpPr txBox="1">
            <a:spLocks/>
          </p:cNvSpPr>
          <p:nvPr userDrawn="1"/>
        </p:nvSpPr>
        <p:spPr>
          <a:xfrm>
            <a:off x="2743200" y="6483350"/>
            <a:ext cx="41148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PNAGF | </a:t>
            </a:r>
            <a:r>
              <a:rPr lang="en-US" dirty="0" err="1" smtClean="0"/>
              <a:t>Programme</a:t>
            </a:r>
            <a:r>
              <a:rPr lang="en-US" dirty="0" smtClean="0"/>
              <a:t> </a:t>
            </a:r>
            <a:r>
              <a:rPr lang="en-US" dirty="0" err="1" smtClean="0"/>
              <a:t>nord-américain</a:t>
            </a:r>
            <a:r>
              <a:rPr lang="en-US" dirty="0" smtClean="0"/>
              <a:t> de </a:t>
            </a:r>
            <a:r>
              <a:rPr lang="en-US" dirty="0" err="1" smtClean="0"/>
              <a:t>gestion</a:t>
            </a:r>
            <a:r>
              <a:rPr lang="en-US" dirty="0" smtClean="0"/>
              <a:t> de la fatigue</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08A6A85-340C-4FC2-950F-6106BC16888D}" type="datetime1">
              <a:rPr lang="en-US"/>
              <a:pPr>
                <a:defRPr/>
              </a:pPr>
              <a:t>6/28/2013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1D6D7F-27C3-4F5B-B97C-8C9A4032C516}" type="slidenum">
              <a:rPr lang="en-US"/>
              <a:pPr>
                <a:defRPr/>
              </a:pPr>
              <a:t>‹N°›</a:t>
            </a:fld>
            <a:endParaRPr lang="en-US" dirty="0"/>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1929C9F-72D0-493A-AEC0-461FB79A7350}" type="datetime1">
              <a:rPr lang="en-US"/>
              <a:pPr>
                <a:defRPr/>
              </a:pPr>
              <a:t>6/28/2013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724701-AB43-45D2-AEB5-6490F58891CC}" type="slidenum">
              <a:rPr lang="en-US"/>
              <a:pPr>
                <a:defRPr/>
              </a:pPr>
              <a:t>‹N°›</a:t>
            </a:fld>
            <a:endParaRPr lang="en-US" dirty="0"/>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33F8318-0DB7-41C0-8CA4-8D27B056E428}" type="datetime1">
              <a:rPr lang="en-US"/>
              <a:pPr>
                <a:defRPr/>
              </a:pPr>
              <a:t>6/28/2013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FAEFF5E-57C0-4BDB-BD19-29A3D49BB63B}" type="slidenum">
              <a:rPr lang="en-US"/>
              <a:pPr>
                <a:defRPr/>
              </a:pPr>
              <a:t>‹N°›</a:t>
            </a:fld>
            <a:endParaRPr lang="en-US" dirty="0"/>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C698A27-6C2F-4FC1-B7BC-C2F29A97ADD2}"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59" r:id="rId10"/>
    <p:sldLayoutId id="2147483670" r:id="rId11"/>
    <p:sldLayoutId id="2147483660" r:id="rId12"/>
  </p:sldLayoutIdLst>
  <p:transition spd="slow">
    <p:wipe/>
  </p:transition>
  <p:timing>
    <p:tnLst>
      <p:par>
        <p:cTn id="1" dur="indefinite" restart="never" nodeType="tmRoot"/>
      </p:par>
    </p:tnLst>
  </p:timing>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10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21.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1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3.xml"/><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7.xml"/><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5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9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9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228600" y="554038"/>
            <a:ext cx="8610600" cy="1470025"/>
          </a:xfrm>
        </p:spPr>
        <p:txBody>
          <a:bodyPr/>
          <a:lstStyle/>
          <a:p>
            <a:r>
              <a:rPr lang="en-US" sz="3200" b="1" smtClean="0">
                <a:solidFill>
                  <a:srgbClr val="002060"/>
                </a:solidFill>
              </a:rPr>
              <a:t/>
            </a:r>
            <a:br>
              <a:rPr lang="en-US" sz="3200" b="1" smtClean="0">
                <a:solidFill>
                  <a:srgbClr val="002060"/>
                </a:solidFill>
              </a:rPr>
            </a:br>
            <a:r>
              <a:rPr lang="fr-CA" smtClean="0"/>
              <a:t>Module 3 : Formation des conducteurs</a:t>
            </a:r>
            <a:r>
              <a:rPr lang="en-US" sz="4800" b="1" smtClean="0"/>
              <a:t/>
            </a:r>
            <a:br>
              <a:rPr lang="en-US" sz="4800" b="1" smtClean="0"/>
            </a:br>
            <a:endParaRPr lang="en-US" sz="4800" b="1" smtClean="0"/>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a:lnSpc>
                <a:spcPts val="4575"/>
              </a:lnSpc>
            </a:pPr>
            <a:r>
              <a:rPr lang="fr-CA" smtClean="0"/>
              <a:t>Importance pour la santé</a:t>
            </a:r>
            <a:endParaRPr lang="en-US" smtClean="0"/>
          </a:p>
        </p:txBody>
      </p:sp>
      <p:sp>
        <p:nvSpPr>
          <p:cNvPr id="34818" name="Content Placeholder 2"/>
          <p:cNvSpPr>
            <a:spLocks noGrp="1"/>
          </p:cNvSpPr>
          <p:nvPr>
            <p:ph idx="1"/>
          </p:nvPr>
        </p:nvSpPr>
        <p:spPr>
          <a:xfrm>
            <a:off x="457200" y="1600200"/>
            <a:ext cx="6781800" cy="4525963"/>
          </a:xfrm>
        </p:spPr>
        <p:txBody>
          <a:bodyPr/>
          <a:lstStyle/>
          <a:p>
            <a:r>
              <a:rPr lang="fr-CA" dirty="0" smtClean="0"/>
              <a:t>Le sommeil est une </a:t>
            </a:r>
            <a:r>
              <a:rPr lang="fr-CA" b="1" dirty="0" smtClean="0"/>
              <a:t>nécessité biologique</a:t>
            </a:r>
            <a:r>
              <a:rPr lang="fr-CA" dirty="0" smtClean="0"/>
              <a:t>.</a:t>
            </a:r>
            <a:endParaRPr lang="en-US" dirty="0" smtClean="0"/>
          </a:p>
          <a:p>
            <a:r>
              <a:rPr lang="fr-CA" b="1" dirty="0" smtClean="0"/>
              <a:t>Mal dormir</a:t>
            </a:r>
            <a:r>
              <a:rPr lang="fr-CA" dirty="0" smtClean="0"/>
              <a:t> occasionne : des troubles cardiaques, le diabète, l’obésité, des    troubles psychologiques, d’autres      problèmes de santé.</a:t>
            </a:r>
            <a:endParaRPr lang="en-US" dirty="0" smtClean="0"/>
          </a:p>
          <a:p>
            <a:r>
              <a:rPr lang="fr-CA" dirty="0" smtClean="0"/>
              <a:t>Un </a:t>
            </a:r>
            <a:r>
              <a:rPr lang="fr-CA" b="1" dirty="0" smtClean="0"/>
              <a:t>sommeil réparateur</a:t>
            </a:r>
            <a:r>
              <a:rPr lang="fr-CA" dirty="0" smtClean="0"/>
              <a:t> favorise le       bien-être, la performance et le bonheur.</a:t>
            </a:r>
            <a:endParaRPr lang="en-US" dirty="0" smtClean="0"/>
          </a:p>
        </p:txBody>
      </p:sp>
      <p:pic>
        <p:nvPicPr>
          <p:cNvPr id="34819" name="Picture 2"/>
          <p:cNvPicPr>
            <a:picLocks noChangeAspect="1" noChangeArrowheads="1"/>
          </p:cNvPicPr>
          <p:nvPr/>
        </p:nvPicPr>
        <p:blipFill>
          <a:blip r:embed="rId3" cstate="print"/>
          <a:srcRect/>
          <a:stretch>
            <a:fillRect/>
          </a:stretch>
        </p:blipFill>
        <p:spPr bwMode="auto">
          <a:xfrm>
            <a:off x="7315200" y="2743200"/>
            <a:ext cx="1511300" cy="22510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a:xfrm>
            <a:off x="-57150" y="228600"/>
            <a:ext cx="8667750" cy="1143000"/>
          </a:xfrm>
        </p:spPr>
        <p:txBody>
          <a:bodyPr rtlCol="0">
            <a:normAutofit fontScale="90000"/>
          </a:bodyPr>
          <a:lstStyle/>
          <a:p>
            <a:pPr fontAlgn="auto">
              <a:lnSpc>
                <a:spcPts val="4575"/>
              </a:lnSpc>
              <a:spcAft>
                <a:spcPts val="0"/>
              </a:spcAft>
              <a:defRPr/>
            </a:pPr>
            <a:r>
              <a:rPr lang="fr-CA" dirty="0"/>
              <a:t>Les </a:t>
            </a:r>
            <a:r>
              <a:rPr lang="fr-CA" dirty="0" smtClean="0"/>
              <a:t>étapes d’un changement de </a:t>
            </a:r>
            <a:r>
              <a:rPr lang="fr-CA" dirty="0"/>
              <a:t>comportement</a:t>
            </a:r>
            <a:endParaRPr lang="en-US" dirty="0" smtClean="0"/>
          </a:p>
        </p:txBody>
      </p:sp>
      <p:pic>
        <p:nvPicPr>
          <p:cNvPr id="21" name="Image 20" descr="Image3.png"/>
          <p:cNvPicPr>
            <a:picLocks noChangeAspect="1"/>
          </p:cNvPicPr>
          <p:nvPr/>
        </p:nvPicPr>
        <p:blipFill>
          <a:blip r:embed="rId3" cstate="print"/>
          <a:stretch>
            <a:fillRect/>
          </a:stretch>
        </p:blipFill>
        <p:spPr>
          <a:xfrm>
            <a:off x="1352361" y="1219200"/>
            <a:ext cx="6877239" cy="5405456"/>
          </a:xfrm>
          <a:prstGeom prst="rect">
            <a:avLst/>
          </a:prstGeom>
        </p:spPr>
      </p:pic>
    </p:spTree>
  </p:cSld>
  <p:clrMapOvr>
    <a:masterClrMapping/>
  </p:clrMapOvr>
  <p:transition spd="slow">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pPr>
              <a:lnSpc>
                <a:spcPts val="4575"/>
              </a:lnSpc>
            </a:pPr>
            <a:r>
              <a:rPr lang="fr-CA" sz="5400" smtClean="0"/>
              <a:t>Drogues et médicaments</a:t>
            </a:r>
            <a:endParaRPr lang="en-US" sz="5400" smtClean="0"/>
          </a:p>
        </p:txBody>
      </p:sp>
      <p:sp>
        <p:nvSpPr>
          <p:cNvPr id="221186" name="Content Placeholder 2"/>
          <p:cNvSpPr>
            <a:spLocks noGrp="1"/>
          </p:cNvSpPr>
          <p:nvPr>
            <p:ph idx="1"/>
          </p:nvPr>
        </p:nvSpPr>
        <p:spPr/>
        <p:txBody>
          <a:bodyPr rtlCol="0">
            <a:normAutofit lnSpcReduction="10000"/>
          </a:bodyPr>
          <a:lstStyle/>
          <a:p>
            <a:pPr marL="0" indent="0" fontAlgn="auto">
              <a:spcAft>
                <a:spcPts val="0"/>
              </a:spcAft>
              <a:buFont typeface="Arial" pitchFamily="34" charset="0"/>
              <a:buNone/>
              <a:defRPr/>
            </a:pPr>
            <a:r>
              <a:rPr lang="fr-CA" u="sng" dirty="0"/>
              <a:t>Sujets :</a:t>
            </a:r>
            <a:endParaRPr lang="en-US" dirty="0"/>
          </a:p>
          <a:p>
            <a:pPr fontAlgn="auto">
              <a:spcAft>
                <a:spcPts val="0"/>
              </a:spcAft>
              <a:buFont typeface="Arial" pitchFamily="34" charset="0"/>
              <a:buChar char="•"/>
              <a:defRPr/>
            </a:pPr>
            <a:r>
              <a:rPr lang="fr-CA" dirty="0" smtClean="0"/>
              <a:t>Caféine</a:t>
            </a:r>
            <a:endParaRPr lang="en-US" dirty="0"/>
          </a:p>
          <a:p>
            <a:pPr fontAlgn="auto">
              <a:spcAft>
                <a:spcPts val="0"/>
              </a:spcAft>
              <a:buFont typeface="Arial" pitchFamily="34" charset="0"/>
              <a:buChar char="•"/>
              <a:defRPr/>
            </a:pPr>
            <a:r>
              <a:rPr lang="fr-CA" dirty="0"/>
              <a:t>Autres </a:t>
            </a:r>
            <a:r>
              <a:rPr lang="fr-CA" dirty="0" smtClean="0"/>
              <a:t>stimulants</a:t>
            </a:r>
            <a:endParaRPr lang="en-US" dirty="0"/>
          </a:p>
          <a:p>
            <a:pPr fontAlgn="auto">
              <a:spcAft>
                <a:spcPts val="0"/>
              </a:spcAft>
              <a:buFont typeface="Arial" pitchFamily="34" charset="0"/>
              <a:buChar char="•"/>
              <a:defRPr/>
            </a:pPr>
            <a:r>
              <a:rPr lang="fr-CA" dirty="0"/>
              <a:t>Aides au sommeil : suppléments alimentaires et </a:t>
            </a:r>
            <a:r>
              <a:rPr lang="fr-CA" dirty="0" smtClean="0"/>
              <a:t>tisanes</a:t>
            </a:r>
            <a:endParaRPr lang="en-US" dirty="0"/>
          </a:p>
          <a:p>
            <a:pPr fontAlgn="auto">
              <a:spcAft>
                <a:spcPts val="0"/>
              </a:spcAft>
              <a:buFont typeface="Arial" pitchFamily="34" charset="0"/>
              <a:buChar char="•"/>
              <a:defRPr/>
            </a:pPr>
            <a:r>
              <a:rPr lang="fr-CA" dirty="0" smtClean="0"/>
              <a:t>Somnifères</a:t>
            </a:r>
            <a:endParaRPr lang="en-US" dirty="0"/>
          </a:p>
          <a:p>
            <a:pPr fontAlgn="auto">
              <a:spcAft>
                <a:spcPts val="0"/>
              </a:spcAft>
              <a:buFont typeface="Arial" pitchFamily="34" charset="0"/>
              <a:buChar char="•"/>
              <a:defRPr/>
            </a:pPr>
            <a:r>
              <a:rPr lang="fr-CA" dirty="0"/>
              <a:t>Autres </a:t>
            </a:r>
            <a:r>
              <a:rPr lang="fr-CA" dirty="0" smtClean="0"/>
              <a:t>médicaments</a:t>
            </a:r>
            <a:endParaRPr lang="en-US" dirty="0"/>
          </a:p>
          <a:p>
            <a:pPr fontAlgn="auto">
              <a:spcAft>
                <a:spcPts val="0"/>
              </a:spcAft>
              <a:buFont typeface="Arial" pitchFamily="34" charset="0"/>
              <a:buChar char="•"/>
              <a:defRPr/>
            </a:pPr>
            <a:r>
              <a:rPr lang="fr-CA" dirty="0" smtClean="0"/>
              <a:t>Alcool</a:t>
            </a:r>
            <a:endParaRPr lang="en-US" dirty="0" smtClean="0"/>
          </a:p>
        </p:txBody>
      </p:sp>
    </p:spTree>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lstStyle/>
          <a:p>
            <a:pPr>
              <a:lnSpc>
                <a:spcPts val="4575"/>
              </a:lnSpc>
            </a:pPr>
            <a:r>
              <a:rPr lang="fr-CA" smtClean="0"/>
              <a:t>Caféine</a:t>
            </a:r>
            <a:endParaRPr lang="en-US" smtClean="0"/>
          </a:p>
        </p:txBody>
      </p:sp>
      <p:sp>
        <p:nvSpPr>
          <p:cNvPr id="3" name="Content Placeholder 2"/>
          <p:cNvSpPr>
            <a:spLocks noGrp="1"/>
          </p:cNvSpPr>
          <p:nvPr>
            <p:ph idx="1"/>
          </p:nvPr>
        </p:nvSpPr>
        <p:spPr>
          <a:xfrm>
            <a:off x="457200" y="1600200"/>
            <a:ext cx="5791200" cy="4800600"/>
          </a:xfrm>
        </p:spPr>
        <p:txBody>
          <a:bodyPr rtlCol="0">
            <a:normAutofit fontScale="85000" lnSpcReduction="10000"/>
          </a:bodyPr>
          <a:lstStyle/>
          <a:p>
            <a:pPr fontAlgn="auto">
              <a:spcAft>
                <a:spcPts val="0"/>
              </a:spcAft>
              <a:buFont typeface="Arial" pitchFamily="34" charset="0"/>
              <a:buChar char="•"/>
              <a:defRPr/>
            </a:pPr>
            <a:r>
              <a:rPr lang="fr-CA" sz="2800" dirty="0"/>
              <a:t>Il s’agit du stimulant le plus utilisé.</a:t>
            </a:r>
            <a:endParaRPr lang="en-US" sz="2800" dirty="0"/>
          </a:p>
          <a:p>
            <a:pPr fontAlgn="auto">
              <a:spcAft>
                <a:spcPts val="0"/>
              </a:spcAft>
              <a:buFont typeface="Arial" pitchFamily="34" charset="0"/>
              <a:buChar char="•"/>
              <a:defRPr/>
            </a:pPr>
            <a:r>
              <a:rPr lang="fr-CA" sz="2800" dirty="0"/>
              <a:t>On en trouve dans le café, le thé, la plupart des boissons gazeuses, les boissons énergisantes, certains médicaments.</a:t>
            </a:r>
            <a:endParaRPr lang="en-US" sz="2800" dirty="0"/>
          </a:p>
          <a:p>
            <a:pPr fontAlgn="auto">
              <a:spcAft>
                <a:spcPts val="0"/>
              </a:spcAft>
              <a:buFont typeface="Arial" pitchFamily="34" charset="0"/>
              <a:buChar char="•"/>
              <a:defRPr/>
            </a:pPr>
            <a:r>
              <a:rPr lang="fr-CA" sz="2800" dirty="0"/>
              <a:t>Elle est habituellement sans danger pour la santé si consommée avec modération.</a:t>
            </a:r>
            <a:endParaRPr lang="en-US" sz="2800" dirty="0"/>
          </a:p>
          <a:p>
            <a:pPr fontAlgn="auto">
              <a:spcAft>
                <a:spcPts val="0"/>
              </a:spcAft>
              <a:buFont typeface="Arial" pitchFamily="34" charset="0"/>
              <a:buChar char="•"/>
              <a:defRPr/>
            </a:pPr>
            <a:r>
              <a:rPr lang="fr-CA" sz="2800" dirty="0"/>
              <a:t>Elle améliore la vigilance et la performance. </a:t>
            </a:r>
            <a:endParaRPr lang="en-US" sz="2800" dirty="0"/>
          </a:p>
          <a:p>
            <a:pPr fontAlgn="auto">
              <a:spcAft>
                <a:spcPts val="0"/>
              </a:spcAft>
              <a:buFont typeface="Arial" pitchFamily="34" charset="0"/>
              <a:buChar char="•"/>
              <a:defRPr/>
            </a:pPr>
            <a:r>
              <a:rPr lang="fr-CA" sz="2800" dirty="0"/>
              <a:t>Selon les individus, ses effets et la tolérance sont très variables.</a:t>
            </a:r>
            <a:endParaRPr lang="en-US" sz="2800" dirty="0"/>
          </a:p>
          <a:p>
            <a:pPr fontAlgn="auto">
              <a:spcAft>
                <a:spcPts val="0"/>
              </a:spcAft>
              <a:buFont typeface="Arial" pitchFamily="34" charset="0"/>
              <a:buChar char="•"/>
              <a:defRPr/>
            </a:pPr>
            <a:r>
              <a:rPr lang="fr-CA" sz="2800" dirty="0"/>
              <a:t>Elle est efficace pour combattre la fatigue, mais </a:t>
            </a:r>
            <a:r>
              <a:rPr lang="fr-CA" sz="2800" b="1" dirty="0"/>
              <a:t>ne remplace pas le sommeil</a:t>
            </a:r>
            <a:r>
              <a:rPr lang="fr-CA" sz="2800" dirty="0"/>
              <a:t>.</a:t>
            </a:r>
            <a:r>
              <a:rPr lang="fr-CA" sz="2800" b="1" dirty="0"/>
              <a:t> </a:t>
            </a:r>
            <a:endParaRPr lang="en-US" sz="2800" b="1" dirty="0"/>
          </a:p>
        </p:txBody>
      </p:sp>
      <p:pic>
        <p:nvPicPr>
          <p:cNvPr id="219139" name="Picture 2"/>
          <p:cNvPicPr>
            <a:picLocks noChangeAspect="1" noChangeArrowheads="1"/>
          </p:cNvPicPr>
          <p:nvPr/>
        </p:nvPicPr>
        <p:blipFill>
          <a:blip r:embed="rId3" cstate="print"/>
          <a:srcRect/>
          <a:stretch>
            <a:fillRect/>
          </a:stretch>
        </p:blipFill>
        <p:spPr bwMode="auto">
          <a:xfrm>
            <a:off x="6324600" y="2133600"/>
            <a:ext cx="2308225" cy="32004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a:lnSpc>
                <a:spcPts val="4575"/>
              </a:lnSpc>
            </a:pPr>
            <a:r>
              <a:rPr lang="fr-CA" sz="5400" smtClean="0"/>
              <a:t>Consommation de caféine</a:t>
            </a:r>
            <a:endParaRPr lang="en-US" sz="5400" smtClean="0"/>
          </a:p>
        </p:txBody>
      </p:sp>
      <p:sp>
        <p:nvSpPr>
          <p:cNvPr id="3" name="Content Placeholder 2"/>
          <p:cNvSpPr>
            <a:spLocks noGrp="1"/>
          </p:cNvSpPr>
          <p:nvPr>
            <p:ph idx="1"/>
          </p:nvPr>
        </p:nvSpPr>
        <p:spPr>
          <a:xfrm>
            <a:off x="457200" y="1600200"/>
            <a:ext cx="6267450" cy="4876800"/>
          </a:xfrm>
        </p:spPr>
        <p:txBody>
          <a:bodyPr rtlCol="0">
            <a:normAutofit fontScale="77500" lnSpcReduction="20000"/>
          </a:bodyPr>
          <a:lstStyle/>
          <a:p>
            <a:pPr fontAlgn="auto">
              <a:spcAft>
                <a:spcPts val="0"/>
              </a:spcAft>
              <a:buFont typeface="Arial" pitchFamily="34" charset="0"/>
              <a:buChar char="•"/>
              <a:defRPr/>
            </a:pPr>
            <a:r>
              <a:rPr lang="fr-CA" dirty="0"/>
              <a:t>Ses effets sur la vigilance :</a:t>
            </a:r>
            <a:endParaRPr lang="en-US" sz="2800" dirty="0"/>
          </a:p>
          <a:p>
            <a:pPr lvl="1" fontAlgn="auto">
              <a:spcAft>
                <a:spcPts val="0"/>
              </a:spcAft>
              <a:buFont typeface="Arial" pitchFamily="34" charset="0"/>
              <a:buChar char="–"/>
              <a:defRPr/>
            </a:pPr>
            <a:r>
              <a:rPr lang="fr-CA" dirty="0"/>
              <a:t>commencent à se manifester après 20 minutes.</a:t>
            </a:r>
            <a:endParaRPr lang="en-US" sz="2400" dirty="0"/>
          </a:p>
          <a:p>
            <a:pPr lvl="1" fontAlgn="auto">
              <a:spcAft>
                <a:spcPts val="0"/>
              </a:spcAft>
              <a:buFont typeface="Arial" pitchFamily="34" charset="0"/>
              <a:buChar char="–"/>
              <a:defRPr/>
            </a:pPr>
            <a:r>
              <a:rPr lang="fr-CA" dirty="0"/>
              <a:t>culminent après 60 à 90 minutes.</a:t>
            </a:r>
            <a:endParaRPr lang="en-US" sz="2400" dirty="0"/>
          </a:p>
          <a:p>
            <a:pPr lvl="1" fontAlgn="auto">
              <a:spcAft>
                <a:spcPts val="0"/>
              </a:spcAft>
              <a:buFont typeface="Arial" pitchFamily="34" charset="0"/>
              <a:buChar char="–"/>
              <a:defRPr/>
            </a:pPr>
            <a:r>
              <a:rPr lang="fr-CA" dirty="0"/>
              <a:t>durent parfois des heures.</a:t>
            </a:r>
            <a:endParaRPr lang="en-US" sz="2400" dirty="0"/>
          </a:p>
          <a:p>
            <a:pPr fontAlgn="auto">
              <a:spcAft>
                <a:spcPts val="0"/>
              </a:spcAft>
              <a:buFont typeface="Arial" pitchFamily="34" charset="0"/>
              <a:buChar char="•"/>
              <a:defRPr/>
            </a:pPr>
            <a:r>
              <a:rPr lang="fr-CA" dirty="0"/>
              <a:t>La teneur en caféine du café est très variable.</a:t>
            </a:r>
            <a:endParaRPr lang="en-US" sz="2800" dirty="0"/>
          </a:p>
          <a:p>
            <a:pPr fontAlgn="auto">
              <a:spcAft>
                <a:spcPts val="0"/>
              </a:spcAft>
              <a:buFont typeface="Arial" pitchFamily="34" charset="0"/>
              <a:buChar char="•"/>
              <a:defRPr/>
            </a:pPr>
            <a:r>
              <a:rPr lang="fr-CA" dirty="0"/>
              <a:t>La teneur en caféine du thé et de la majorité des boissons gazeuses est environ la moitié de celle du café. </a:t>
            </a:r>
            <a:endParaRPr lang="en-US" sz="2800" dirty="0"/>
          </a:p>
          <a:p>
            <a:pPr fontAlgn="auto">
              <a:spcAft>
                <a:spcPts val="0"/>
              </a:spcAft>
              <a:buFont typeface="Arial" pitchFamily="34" charset="0"/>
              <a:buChar char="•"/>
              <a:defRPr/>
            </a:pPr>
            <a:r>
              <a:rPr lang="fr-CA" dirty="0"/>
              <a:t>La durée du métabolisme de la caféine varie énormément selon les individus.</a:t>
            </a:r>
            <a:endParaRPr lang="en-US" sz="2800" dirty="0"/>
          </a:p>
          <a:p>
            <a:pPr fontAlgn="auto">
              <a:spcAft>
                <a:spcPts val="0"/>
              </a:spcAft>
              <a:buFont typeface="Arial" pitchFamily="34" charset="0"/>
              <a:buChar char="•"/>
              <a:defRPr/>
            </a:pPr>
            <a:r>
              <a:rPr lang="fr-CA" dirty="0"/>
              <a:t>Il est recommandé de boire le café à petites gorgées, en prenant son temps. </a:t>
            </a:r>
            <a:endParaRPr lang="en-US" dirty="0" smtClean="0">
              <a:solidFill>
                <a:srgbClr val="002060"/>
              </a:solidFill>
            </a:endParaRPr>
          </a:p>
        </p:txBody>
      </p:sp>
      <p:pic>
        <p:nvPicPr>
          <p:cNvPr id="221187" name="Picture 9"/>
          <p:cNvPicPr>
            <a:picLocks noChangeAspect="1" noChangeArrowheads="1"/>
          </p:cNvPicPr>
          <p:nvPr/>
        </p:nvPicPr>
        <p:blipFill>
          <a:blip r:embed="rId3" cstate="print"/>
          <a:srcRect/>
          <a:stretch>
            <a:fillRect/>
          </a:stretch>
        </p:blipFill>
        <p:spPr bwMode="auto">
          <a:xfrm>
            <a:off x="6724650" y="1752600"/>
            <a:ext cx="1989138" cy="29718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pPr>
              <a:lnSpc>
                <a:spcPts val="4575"/>
              </a:lnSpc>
            </a:pPr>
            <a:r>
              <a:rPr lang="fr-CA" smtClean="0"/>
              <a:t>La caféine et le sommeil</a:t>
            </a:r>
            <a:endParaRPr lang="en-US" smtClean="0"/>
          </a:p>
        </p:txBody>
      </p:sp>
      <p:sp>
        <p:nvSpPr>
          <p:cNvPr id="3" name="Content Placeholder 2"/>
          <p:cNvSpPr>
            <a:spLocks noGrp="1"/>
          </p:cNvSpPr>
          <p:nvPr>
            <p:ph idx="1"/>
          </p:nvPr>
        </p:nvSpPr>
        <p:spPr>
          <a:xfrm>
            <a:off x="457200" y="1600200"/>
            <a:ext cx="5791200" cy="4800600"/>
          </a:xfrm>
        </p:spPr>
        <p:txBody>
          <a:bodyPr rtlCol="0">
            <a:normAutofit fontScale="85000" lnSpcReduction="20000"/>
          </a:bodyPr>
          <a:lstStyle/>
          <a:p>
            <a:pPr fontAlgn="auto">
              <a:spcAft>
                <a:spcPts val="0"/>
              </a:spcAft>
              <a:buFont typeface="Arial" pitchFamily="34" charset="0"/>
              <a:buChar char="•"/>
              <a:defRPr/>
            </a:pPr>
            <a:r>
              <a:rPr lang="fr-CA" dirty="0"/>
              <a:t>Puisque la caféine est un stimulant, elle rend le sommeil plus difficile.</a:t>
            </a:r>
            <a:endParaRPr lang="en-US" sz="2800" dirty="0"/>
          </a:p>
          <a:p>
            <a:pPr fontAlgn="auto">
              <a:spcAft>
                <a:spcPts val="0"/>
              </a:spcAft>
              <a:buFont typeface="Arial" pitchFamily="34" charset="0"/>
              <a:buChar char="•"/>
              <a:defRPr/>
            </a:pPr>
            <a:r>
              <a:rPr lang="fr-CA" dirty="0"/>
              <a:t>Évitez en général la caféine dans les six à huit heures avant votre période principale de sommeil.</a:t>
            </a:r>
            <a:endParaRPr lang="en-US" sz="2800" dirty="0"/>
          </a:p>
          <a:p>
            <a:pPr fontAlgn="auto">
              <a:spcAft>
                <a:spcPts val="0"/>
              </a:spcAft>
              <a:buFont typeface="Arial" pitchFamily="34" charset="0"/>
              <a:buChar char="•"/>
              <a:defRPr/>
            </a:pPr>
            <a:r>
              <a:rPr lang="fr-CA" dirty="0"/>
              <a:t>Ses effets varient : la caféine affecte certaines personnes plus que d’autres.</a:t>
            </a:r>
            <a:endParaRPr lang="en-US" sz="2800" dirty="0"/>
          </a:p>
          <a:p>
            <a:pPr fontAlgn="auto">
              <a:spcAft>
                <a:spcPts val="0"/>
              </a:spcAft>
              <a:buFont typeface="Arial" pitchFamily="34" charset="0"/>
              <a:buChar char="•"/>
              <a:defRPr/>
            </a:pPr>
            <a:r>
              <a:rPr lang="fr-CA" dirty="0"/>
              <a:t>Si vous avez du mal à vous endormir :</a:t>
            </a:r>
            <a:endParaRPr lang="en-US" sz="2800" dirty="0"/>
          </a:p>
          <a:p>
            <a:pPr lvl="1" fontAlgn="auto">
              <a:spcAft>
                <a:spcPts val="0"/>
              </a:spcAft>
              <a:buFont typeface="Arial" pitchFamily="34" charset="0"/>
              <a:buChar char="–"/>
              <a:defRPr/>
            </a:pPr>
            <a:r>
              <a:rPr lang="fr-CA" dirty="0"/>
              <a:t>C</a:t>
            </a:r>
            <a:r>
              <a:rPr lang="fr-CA" dirty="0" smtClean="0"/>
              <a:t>onsommez </a:t>
            </a:r>
            <a:r>
              <a:rPr lang="fr-CA" dirty="0"/>
              <a:t>moins de caféine.</a:t>
            </a:r>
            <a:endParaRPr lang="en-US" sz="2400" dirty="0"/>
          </a:p>
          <a:p>
            <a:pPr lvl="1" fontAlgn="auto">
              <a:spcAft>
                <a:spcPts val="0"/>
              </a:spcAft>
              <a:buFont typeface="Arial" pitchFamily="34" charset="0"/>
              <a:buChar char="–"/>
              <a:defRPr/>
            </a:pPr>
            <a:r>
              <a:rPr lang="fr-CA" dirty="0"/>
              <a:t>P</a:t>
            </a:r>
            <a:r>
              <a:rPr lang="fr-CA" dirty="0" smtClean="0"/>
              <a:t>renez </a:t>
            </a:r>
            <a:r>
              <a:rPr lang="fr-CA" dirty="0"/>
              <a:t>votre dernière dose plus tôt avant le coucher.</a:t>
            </a:r>
            <a:endParaRPr lang="en-US" dirty="0"/>
          </a:p>
        </p:txBody>
      </p:sp>
      <p:pic>
        <p:nvPicPr>
          <p:cNvPr id="223235" name="Picture 2"/>
          <p:cNvPicPr>
            <a:picLocks noChangeAspect="1" noChangeArrowheads="1"/>
          </p:cNvPicPr>
          <p:nvPr/>
        </p:nvPicPr>
        <p:blipFill>
          <a:blip r:embed="rId3" cstate="print"/>
          <a:srcRect/>
          <a:stretch>
            <a:fillRect/>
          </a:stretch>
        </p:blipFill>
        <p:spPr bwMode="auto">
          <a:xfrm>
            <a:off x="6324600" y="2376488"/>
            <a:ext cx="2263775" cy="22574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pPr>
              <a:lnSpc>
                <a:spcPts val="4575"/>
              </a:lnSpc>
            </a:pPr>
            <a:r>
              <a:rPr lang="fr-CA" sz="5400" dirty="0" smtClean="0"/>
              <a:t>Deux stimulants nuisibles</a:t>
            </a:r>
            <a:endParaRPr lang="en-US" sz="5400" dirty="0" smtClean="0"/>
          </a:p>
        </p:txBody>
      </p:sp>
      <p:sp>
        <p:nvSpPr>
          <p:cNvPr id="3" name="Content Placeholder 2"/>
          <p:cNvSpPr>
            <a:spLocks noGrp="1"/>
          </p:cNvSpPr>
          <p:nvPr>
            <p:ph idx="1"/>
          </p:nvPr>
        </p:nvSpPr>
        <p:spPr>
          <a:xfrm>
            <a:off x="457200" y="1524000"/>
            <a:ext cx="5791200" cy="5105400"/>
          </a:xfrm>
        </p:spPr>
        <p:txBody>
          <a:bodyPr rtlCol="0">
            <a:normAutofit fontScale="92500" lnSpcReduction="20000"/>
          </a:bodyPr>
          <a:lstStyle/>
          <a:p>
            <a:pPr fontAlgn="auto">
              <a:spcAft>
                <a:spcPts val="0"/>
              </a:spcAft>
              <a:buFont typeface="Arial" pitchFamily="34" charset="0"/>
              <a:buChar char="•"/>
              <a:defRPr/>
            </a:pPr>
            <a:r>
              <a:rPr lang="fr-CA" sz="2800" dirty="0"/>
              <a:t>Les</a:t>
            </a:r>
            <a:r>
              <a:rPr lang="fr-CA" sz="2800" b="1" dirty="0"/>
              <a:t> amphétamines</a:t>
            </a:r>
            <a:r>
              <a:rPr lang="fr-CA" sz="2800" dirty="0"/>
              <a:t> sont illégales ou autorisées uniquement sur ordonnance. Elles sont trop actives pour une utilisation générale :</a:t>
            </a:r>
            <a:endParaRPr lang="en-US" sz="2800" dirty="0"/>
          </a:p>
          <a:p>
            <a:pPr lvl="1" fontAlgn="auto">
              <a:spcAft>
                <a:spcPts val="0"/>
              </a:spcAft>
              <a:buFont typeface="Arial" pitchFamily="34" charset="0"/>
              <a:buChar char="–"/>
              <a:defRPr/>
            </a:pPr>
            <a:r>
              <a:rPr lang="fr-CA" sz="2600" dirty="0"/>
              <a:t>Elles augmentent le niveau d’activité, mais n’améliorent pas vraiment la performance.</a:t>
            </a:r>
            <a:endParaRPr lang="en-US" sz="2600" dirty="0"/>
          </a:p>
          <a:p>
            <a:pPr lvl="1" fontAlgn="auto">
              <a:spcAft>
                <a:spcPts val="0"/>
              </a:spcAft>
              <a:buFont typeface="Arial" pitchFamily="34" charset="0"/>
              <a:buChar char="–"/>
              <a:defRPr/>
            </a:pPr>
            <a:r>
              <a:rPr lang="fr-CA" sz="2600" dirty="0"/>
              <a:t>Elles augmentent le rythme cardiaque et le métabolisme, parfois dangereusement.</a:t>
            </a:r>
            <a:endParaRPr lang="en-US" sz="2600" dirty="0"/>
          </a:p>
          <a:p>
            <a:pPr lvl="1" fontAlgn="auto">
              <a:spcAft>
                <a:spcPts val="0"/>
              </a:spcAft>
              <a:buFont typeface="Arial" pitchFamily="34" charset="0"/>
              <a:buChar char="–"/>
              <a:defRPr/>
            </a:pPr>
            <a:r>
              <a:rPr lang="fr-CA" sz="2600" dirty="0"/>
              <a:t>Souvent, vous vous effondrez plusieurs heures après </a:t>
            </a:r>
            <a:r>
              <a:rPr lang="fr-CA" sz="2600" dirty="0" smtClean="0"/>
              <a:t>leur </a:t>
            </a:r>
            <a:r>
              <a:rPr lang="fr-CA" sz="2600" dirty="0"/>
              <a:t>consommation. </a:t>
            </a:r>
            <a:endParaRPr lang="en-US" sz="2600" dirty="0"/>
          </a:p>
          <a:p>
            <a:pPr fontAlgn="auto">
              <a:spcAft>
                <a:spcPts val="0"/>
              </a:spcAft>
              <a:buFont typeface="Arial" pitchFamily="34" charset="0"/>
              <a:buChar char="•"/>
              <a:defRPr/>
            </a:pPr>
            <a:r>
              <a:rPr lang="fr-CA" sz="2800" dirty="0"/>
              <a:t>La</a:t>
            </a:r>
            <a:r>
              <a:rPr lang="fr-CA" sz="2800" b="1" dirty="0"/>
              <a:t> nicotine</a:t>
            </a:r>
            <a:r>
              <a:rPr lang="fr-CA" sz="2800" dirty="0"/>
              <a:t> n’améliore pas la vigilance ni la performance. Fumer diminue l’apport d’oxygène au cerveau.</a:t>
            </a:r>
            <a:endParaRPr lang="en-US" sz="2800" dirty="0"/>
          </a:p>
        </p:txBody>
      </p:sp>
      <p:pic>
        <p:nvPicPr>
          <p:cNvPr id="225283" name="Picture 2"/>
          <p:cNvPicPr>
            <a:picLocks noChangeAspect="1" noChangeArrowheads="1"/>
          </p:cNvPicPr>
          <p:nvPr/>
        </p:nvPicPr>
        <p:blipFill>
          <a:blip r:embed="rId3" cstate="print"/>
          <a:srcRect/>
          <a:stretch>
            <a:fillRect/>
          </a:stretch>
        </p:blipFill>
        <p:spPr bwMode="auto">
          <a:xfrm>
            <a:off x="6359525" y="1981200"/>
            <a:ext cx="2474913" cy="37084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rtlCol="0">
            <a:normAutofit fontScale="90000"/>
          </a:bodyPr>
          <a:lstStyle/>
          <a:p>
            <a:pPr fontAlgn="auto">
              <a:lnSpc>
                <a:spcPts val="4575"/>
              </a:lnSpc>
              <a:spcAft>
                <a:spcPts val="0"/>
              </a:spcAft>
              <a:defRPr/>
            </a:pPr>
            <a:r>
              <a:rPr lang="fr-CA" dirty="0"/>
              <a:t>Aides au sommeil : suppléments alimentaires et tisanes</a:t>
            </a:r>
            <a:endParaRPr lang="en-US" dirty="0" smtClean="0"/>
          </a:p>
        </p:txBody>
      </p:sp>
      <p:sp>
        <p:nvSpPr>
          <p:cNvPr id="3" name="Content Placeholder 2"/>
          <p:cNvSpPr>
            <a:spLocks noGrp="1"/>
          </p:cNvSpPr>
          <p:nvPr>
            <p:ph idx="1"/>
          </p:nvPr>
        </p:nvSpPr>
        <p:spPr>
          <a:xfrm>
            <a:off x="457200" y="1600200"/>
            <a:ext cx="6629400" cy="5029200"/>
          </a:xfrm>
        </p:spPr>
        <p:txBody>
          <a:bodyPr rtlCol="0">
            <a:normAutofit fontScale="70000" lnSpcReduction="20000"/>
          </a:bodyPr>
          <a:lstStyle/>
          <a:p>
            <a:pPr fontAlgn="auto">
              <a:spcAft>
                <a:spcPts val="0"/>
              </a:spcAft>
              <a:buFont typeface="Arial" pitchFamily="34" charset="0"/>
              <a:buChar char="•"/>
              <a:defRPr/>
            </a:pPr>
            <a:r>
              <a:rPr lang="fr-CA" dirty="0"/>
              <a:t>Mélatonine :</a:t>
            </a:r>
            <a:endParaRPr lang="en-US" sz="2800" dirty="0"/>
          </a:p>
          <a:p>
            <a:pPr lvl="1" fontAlgn="auto">
              <a:spcAft>
                <a:spcPts val="0"/>
              </a:spcAft>
              <a:buFont typeface="Arial" pitchFamily="34" charset="0"/>
              <a:buChar char="–"/>
              <a:defRPr/>
            </a:pPr>
            <a:r>
              <a:rPr lang="fr-CA" dirty="0"/>
              <a:t>Il s’agit d’une hormone naturelle sécrétée chaque soir et associée au sommeil. </a:t>
            </a:r>
            <a:endParaRPr lang="en-US" sz="2400" dirty="0"/>
          </a:p>
          <a:p>
            <a:pPr lvl="1" fontAlgn="auto">
              <a:spcAft>
                <a:spcPts val="0"/>
              </a:spcAft>
              <a:buFont typeface="Arial" pitchFamily="34" charset="0"/>
              <a:buChar char="–"/>
              <a:defRPr/>
            </a:pPr>
            <a:r>
              <a:rPr lang="fr-CA" dirty="0"/>
              <a:t>Des petites doses facilitent le sommeil de nuit.</a:t>
            </a:r>
            <a:endParaRPr lang="en-US" sz="2400" dirty="0"/>
          </a:p>
          <a:p>
            <a:pPr lvl="1" fontAlgn="auto">
              <a:spcAft>
                <a:spcPts val="0"/>
              </a:spcAft>
              <a:buFont typeface="Arial" pitchFamily="34" charset="0"/>
              <a:buChar char="–"/>
              <a:defRPr/>
            </a:pPr>
            <a:r>
              <a:rPr lang="fr-CA" dirty="0"/>
              <a:t>Les doses en comprimé tendent à être trop concentrées pour les besoins. </a:t>
            </a:r>
            <a:endParaRPr lang="en-US" sz="2400" dirty="0"/>
          </a:p>
          <a:p>
            <a:pPr lvl="1" fontAlgn="auto">
              <a:spcAft>
                <a:spcPts val="0"/>
              </a:spcAft>
              <a:buFont typeface="Arial" pitchFamily="34" charset="0"/>
              <a:buChar char="–"/>
              <a:defRPr/>
            </a:pPr>
            <a:r>
              <a:rPr lang="fr-CA" dirty="0"/>
              <a:t>Elle n’a aucun effet secondaire sérieux connu, mais elle n’a été soumise à aucune recherche rigoureuse.</a:t>
            </a:r>
            <a:endParaRPr lang="en-US" sz="2400" dirty="0"/>
          </a:p>
          <a:p>
            <a:pPr fontAlgn="auto">
              <a:spcAft>
                <a:spcPts val="0"/>
              </a:spcAft>
              <a:buFont typeface="Arial" pitchFamily="34" charset="0"/>
              <a:buChar char="•"/>
              <a:defRPr/>
            </a:pPr>
            <a:r>
              <a:rPr lang="fr-CA" dirty="0"/>
              <a:t>Infusion de valériane : </a:t>
            </a:r>
            <a:endParaRPr lang="en-US" sz="2800" dirty="0"/>
          </a:p>
          <a:p>
            <a:pPr lvl="1" fontAlgn="auto">
              <a:spcAft>
                <a:spcPts val="0"/>
              </a:spcAft>
              <a:buFont typeface="Arial" pitchFamily="34" charset="0"/>
              <a:buChar char="–"/>
              <a:defRPr/>
            </a:pPr>
            <a:r>
              <a:rPr lang="fr-CA" dirty="0"/>
              <a:t>Cette tisane contient un mélange de produits chimiques.</a:t>
            </a:r>
            <a:endParaRPr lang="en-US" sz="2400" dirty="0"/>
          </a:p>
          <a:p>
            <a:pPr lvl="1" fontAlgn="auto">
              <a:spcAft>
                <a:spcPts val="0"/>
              </a:spcAft>
              <a:buFont typeface="Arial" pitchFamily="34" charset="0"/>
              <a:buChar char="–"/>
              <a:defRPr/>
            </a:pPr>
            <a:r>
              <a:rPr lang="fr-CA" dirty="0"/>
              <a:t>Ses bienfaits sur le sommeil (effet calmant) sont reconnus.</a:t>
            </a:r>
            <a:endParaRPr lang="en-US" sz="2400" dirty="0"/>
          </a:p>
          <a:p>
            <a:pPr fontAlgn="auto">
              <a:spcAft>
                <a:spcPts val="0"/>
              </a:spcAft>
              <a:buFont typeface="Arial" pitchFamily="34" charset="0"/>
              <a:buChar char="•"/>
              <a:defRPr/>
            </a:pPr>
            <a:r>
              <a:rPr lang="fr-CA" dirty="0"/>
              <a:t>Les suppléments alimentaires ne sont pas testés ni réglementés par les autorités. </a:t>
            </a:r>
            <a:endParaRPr lang="en-US" sz="7200" dirty="0" smtClean="0">
              <a:solidFill>
                <a:srgbClr val="002060"/>
              </a:solidFill>
            </a:endParaRPr>
          </a:p>
        </p:txBody>
      </p:sp>
      <p:pic>
        <p:nvPicPr>
          <p:cNvPr id="227331" name="Picture 11"/>
          <p:cNvPicPr>
            <a:picLocks noChangeAspect="1" noChangeArrowheads="1"/>
          </p:cNvPicPr>
          <p:nvPr/>
        </p:nvPicPr>
        <p:blipFill>
          <a:blip r:embed="rId3" cstate="print"/>
          <a:srcRect/>
          <a:stretch>
            <a:fillRect/>
          </a:stretch>
        </p:blipFill>
        <p:spPr bwMode="auto">
          <a:xfrm>
            <a:off x="6934200" y="4227513"/>
            <a:ext cx="1687513" cy="2239962"/>
          </a:xfrm>
          <a:prstGeom prst="rect">
            <a:avLst/>
          </a:prstGeom>
          <a:noFill/>
          <a:ln w="9525">
            <a:noFill/>
            <a:miter lim="800000"/>
            <a:headEnd/>
            <a:tailEnd/>
          </a:ln>
        </p:spPr>
      </p:pic>
      <p:pic>
        <p:nvPicPr>
          <p:cNvPr id="227332" name="Picture 12"/>
          <p:cNvPicPr>
            <a:picLocks noChangeAspect="1" noChangeArrowheads="1"/>
          </p:cNvPicPr>
          <p:nvPr/>
        </p:nvPicPr>
        <p:blipFill>
          <a:blip r:embed="rId4" cstate="print"/>
          <a:srcRect/>
          <a:stretch>
            <a:fillRect/>
          </a:stretch>
        </p:blipFill>
        <p:spPr bwMode="auto">
          <a:xfrm>
            <a:off x="7239000" y="1676400"/>
            <a:ext cx="1727200" cy="24209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pPr>
              <a:lnSpc>
                <a:spcPts val="4575"/>
              </a:lnSpc>
            </a:pPr>
            <a:r>
              <a:rPr lang="fr-CA" smtClean="0"/>
              <a:t>Somnifères (1 de 2)</a:t>
            </a:r>
            <a:endParaRPr lang="en-US" smtClean="0"/>
          </a:p>
        </p:txBody>
      </p:sp>
      <p:sp>
        <p:nvSpPr>
          <p:cNvPr id="3" name="Content Placeholder 2"/>
          <p:cNvSpPr>
            <a:spLocks noGrp="1"/>
          </p:cNvSpPr>
          <p:nvPr>
            <p:ph idx="1"/>
          </p:nvPr>
        </p:nvSpPr>
        <p:spPr>
          <a:xfrm>
            <a:off x="457200" y="1600200"/>
            <a:ext cx="6019800" cy="4724400"/>
          </a:xfrm>
        </p:spPr>
        <p:txBody>
          <a:bodyPr rtlCol="0">
            <a:normAutofit fontScale="85000" lnSpcReduction="10000"/>
          </a:bodyPr>
          <a:lstStyle/>
          <a:p>
            <a:pPr fontAlgn="auto">
              <a:spcAft>
                <a:spcPts val="0"/>
              </a:spcAft>
              <a:buFont typeface="Arial" pitchFamily="34" charset="0"/>
              <a:buChar char="•"/>
              <a:defRPr/>
            </a:pPr>
            <a:r>
              <a:rPr lang="fr-CA" dirty="0"/>
              <a:t>Les somnifères sont des hypnotiques, c’est-à-dire des médicaments qui provoquent le sommeil.</a:t>
            </a:r>
            <a:endParaRPr lang="en-US" sz="2800" dirty="0"/>
          </a:p>
          <a:p>
            <a:pPr fontAlgn="auto">
              <a:spcAft>
                <a:spcPts val="0"/>
              </a:spcAft>
              <a:buFont typeface="Arial" pitchFamily="34" charset="0"/>
              <a:buChar char="•"/>
              <a:defRPr/>
            </a:pPr>
            <a:r>
              <a:rPr lang="fr-CA" dirty="0"/>
              <a:t>Certains servent également à traiter l’anxiété et le stress.</a:t>
            </a:r>
            <a:endParaRPr lang="en-US" sz="2800" dirty="0"/>
          </a:p>
          <a:p>
            <a:pPr fontAlgn="auto">
              <a:spcAft>
                <a:spcPts val="0"/>
              </a:spcAft>
              <a:buFont typeface="Arial" pitchFamily="34" charset="0"/>
              <a:buChar char="•"/>
              <a:defRPr/>
            </a:pPr>
            <a:r>
              <a:rPr lang="fr-CA" dirty="0"/>
              <a:t>Il en existe deux grandes catégories :</a:t>
            </a:r>
            <a:endParaRPr lang="en-US" sz="2800" dirty="0"/>
          </a:p>
          <a:p>
            <a:pPr lvl="1" fontAlgn="auto">
              <a:spcAft>
                <a:spcPts val="0"/>
              </a:spcAft>
              <a:buFont typeface="Arial" pitchFamily="34" charset="0"/>
              <a:buChar char="–"/>
              <a:defRPr/>
            </a:pPr>
            <a:r>
              <a:rPr lang="fr-CA" dirty="0"/>
              <a:t>Sans ordonnance, en vente libre, par exemple le </a:t>
            </a:r>
            <a:r>
              <a:rPr lang="fr-CA" dirty="0" err="1"/>
              <a:t>Benadryl</a:t>
            </a:r>
            <a:r>
              <a:rPr lang="fr-CA" dirty="0"/>
              <a:t>.</a:t>
            </a:r>
            <a:endParaRPr lang="en-US" sz="2400" dirty="0"/>
          </a:p>
          <a:p>
            <a:pPr lvl="1" fontAlgn="auto">
              <a:spcAft>
                <a:spcPts val="0"/>
              </a:spcAft>
              <a:buFont typeface="Arial" pitchFamily="34" charset="0"/>
              <a:buChar char="–"/>
              <a:defRPr/>
            </a:pPr>
            <a:r>
              <a:rPr lang="fr-CA" dirty="0"/>
              <a:t>Sur ordonnance :</a:t>
            </a:r>
            <a:endParaRPr lang="en-US" sz="2400" dirty="0"/>
          </a:p>
          <a:p>
            <a:pPr lvl="2" fontAlgn="auto">
              <a:spcAft>
                <a:spcPts val="0"/>
              </a:spcAft>
              <a:buFont typeface="Arial" pitchFamily="34" charset="0"/>
              <a:buChar char="•"/>
              <a:defRPr/>
            </a:pPr>
            <a:r>
              <a:rPr lang="fr-CA" dirty="0"/>
              <a:t>Les benzodiazépines (ex. : </a:t>
            </a:r>
            <a:r>
              <a:rPr lang="fr-CA" dirty="0" err="1"/>
              <a:t>Halcion</a:t>
            </a:r>
            <a:r>
              <a:rPr lang="fr-CA" dirty="0"/>
              <a:t>, </a:t>
            </a:r>
            <a:r>
              <a:rPr lang="fr-CA" dirty="0" err="1"/>
              <a:t>Restoril</a:t>
            </a:r>
            <a:r>
              <a:rPr lang="fr-CA" dirty="0"/>
              <a:t>).</a:t>
            </a:r>
            <a:endParaRPr lang="en-US" sz="2000" dirty="0"/>
          </a:p>
          <a:p>
            <a:pPr lvl="2" fontAlgn="auto">
              <a:spcAft>
                <a:spcPts val="0"/>
              </a:spcAft>
              <a:buFont typeface="Arial" pitchFamily="34" charset="0"/>
              <a:buChar char="•"/>
              <a:defRPr/>
            </a:pPr>
            <a:r>
              <a:rPr lang="fr-CA" dirty="0"/>
              <a:t>Les non-benzodiazépines (ex. : </a:t>
            </a:r>
            <a:r>
              <a:rPr lang="fr-CA" dirty="0" err="1"/>
              <a:t>Ambien</a:t>
            </a:r>
            <a:r>
              <a:rPr lang="fr-CA" dirty="0"/>
              <a:t>, </a:t>
            </a:r>
            <a:r>
              <a:rPr lang="fr-CA" dirty="0" err="1"/>
              <a:t>Sonata</a:t>
            </a:r>
            <a:r>
              <a:rPr lang="fr-CA" dirty="0"/>
              <a:t>, </a:t>
            </a:r>
            <a:r>
              <a:rPr lang="fr-CA" dirty="0" err="1"/>
              <a:t>Lunesta</a:t>
            </a:r>
            <a:r>
              <a:rPr lang="fr-CA" dirty="0"/>
              <a:t>).</a:t>
            </a:r>
            <a:endParaRPr lang="en-US" sz="5200" dirty="0" smtClean="0"/>
          </a:p>
        </p:txBody>
      </p:sp>
      <p:pic>
        <p:nvPicPr>
          <p:cNvPr id="229379" name="Picture 2"/>
          <p:cNvPicPr>
            <a:picLocks noChangeAspect="1" noChangeArrowheads="1"/>
          </p:cNvPicPr>
          <p:nvPr/>
        </p:nvPicPr>
        <p:blipFill>
          <a:blip r:embed="rId3" cstate="print"/>
          <a:srcRect/>
          <a:stretch>
            <a:fillRect/>
          </a:stretch>
        </p:blipFill>
        <p:spPr bwMode="auto">
          <a:xfrm>
            <a:off x="6477000" y="2514600"/>
            <a:ext cx="2046288" cy="30670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pPr>
              <a:lnSpc>
                <a:spcPts val="4575"/>
              </a:lnSpc>
            </a:pPr>
            <a:r>
              <a:rPr lang="fr-CA" smtClean="0"/>
              <a:t>Somnifères (2 de 2)</a:t>
            </a:r>
            <a:endParaRPr lang="en-US" smtClean="0"/>
          </a:p>
        </p:txBody>
      </p:sp>
      <p:sp>
        <p:nvSpPr>
          <p:cNvPr id="235522" name="Content Placeholder 2"/>
          <p:cNvSpPr>
            <a:spLocks noGrp="1"/>
          </p:cNvSpPr>
          <p:nvPr>
            <p:ph idx="1"/>
          </p:nvPr>
        </p:nvSpPr>
        <p:spPr>
          <a:xfrm>
            <a:off x="457200" y="1600200"/>
            <a:ext cx="5562600" cy="4525963"/>
          </a:xfrm>
        </p:spPr>
        <p:txBody>
          <a:bodyPr rtlCol="0">
            <a:normAutofit fontScale="92500" lnSpcReduction="20000"/>
          </a:bodyPr>
          <a:lstStyle/>
          <a:p>
            <a:pPr fontAlgn="auto">
              <a:spcAft>
                <a:spcPts val="0"/>
              </a:spcAft>
              <a:buFont typeface="Arial" pitchFamily="34" charset="0"/>
              <a:buChar char="•"/>
              <a:defRPr/>
            </a:pPr>
            <a:r>
              <a:rPr lang="fr-CA" dirty="0" smtClean="0"/>
              <a:t>Mises </a:t>
            </a:r>
            <a:r>
              <a:rPr lang="fr-CA" dirty="0"/>
              <a:t>en garde :</a:t>
            </a:r>
            <a:endParaRPr lang="en-US" sz="2800" dirty="0"/>
          </a:p>
          <a:p>
            <a:pPr lvl="1" fontAlgn="auto">
              <a:spcAft>
                <a:spcPts val="0"/>
              </a:spcAft>
              <a:buFont typeface="Arial" pitchFamily="34" charset="0"/>
              <a:buChar char="–"/>
              <a:defRPr/>
            </a:pPr>
            <a:r>
              <a:rPr lang="fr-CA" dirty="0"/>
              <a:t>Aucun somnifère ne procure un sommeil entièrement naturel.</a:t>
            </a:r>
            <a:endParaRPr lang="en-US" sz="2400" dirty="0"/>
          </a:p>
          <a:p>
            <a:pPr lvl="1" fontAlgn="auto">
              <a:spcAft>
                <a:spcPts val="0"/>
              </a:spcAft>
              <a:buFont typeface="Arial" pitchFamily="34" charset="0"/>
              <a:buChar char="–"/>
              <a:defRPr/>
            </a:pPr>
            <a:r>
              <a:rPr lang="fr-CA" dirty="0"/>
              <a:t>La plupart ont des effets secondaires.</a:t>
            </a:r>
            <a:endParaRPr lang="en-US" sz="2400" dirty="0"/>
          </a:p>
          <a:p>
            <a:pPr lvl="1" fontAlgn="auto">
              <a:spcAft>
                <a:spcPts val="0"/>
              </a:spcAft>
              <a:buFont typeface="Arial" pitchFamily="34" charset="0"/>
              <a:buChar char="–"/>
              <a:defRPr/>
            </a:pPr>
            <a:r>
              <a:rPr lang="fr-CA" dirty="0"/>
              <a:t>La plupart entraînent un état de dépendance. </a:t>
            </a:r>
            <a:endParaRPr lang="en-US" sz="2400" dirty="0"/>
          </a:p>
          <a:p>
            <a:pPr lvl="1" fontAlgn="auto">
              <a:spcAft>
                <a:spcPts val="0"/>
              </a:spcAft>
              <a:buFont typeface="Arial" pitchFamily="34" charset="0"/>
              <a:buChar char="–"/>
              <a:defRPr/>
            </a:pPr>
            <a:r>
              <a:rPr lang="fr-CA" dirty="0"/>
              <a:t>Certains causent des symptômes de sevrage.</a:t>
            </a:r>
            <a:endParaRPr lang="en-US" sz="2400" dirty="0"/>
          </a:p>
          <a:p>
            <a:pPr lvl="1" fontAlgn="auto">
              <a:spcAft>
                <a:spcPts val="0"/>
              </a:spcAft>
              <a:buFont typeface="Arial" pitchFamily="34" charset="0"/>
              <a:buChar char="–"/>
              <a:defRPr/>
            </a:pPr>
            <a:r>
              <a:rPr lang="fr-CA" dirty="0"/>
              <a:t>Vous devez attendre la fin complète des effets du somnifère avant de prendre le volant.</a:t>
            </a:r>
            <a:endParaRPr lang="en-US" dirty="0" smtClean="0">
              <a:solidFill>
                <a:srgbClr val="002060"/>
              </a:solidFill>
            </a:endParaRPr>
          </a:p>
        </p:txBody>
      </p:sp>
      <p:pic>
        <p:nvPicPr>
          <p:cNvPr id="231427" name="Picture 2"/>
          <p:cNvPicPr>
            <a:picLocks noChangeAspect="1" noChangeArrowheads="1"/>
          </p:cNvPicPr>
          <p:nvPr/>
        </p:nvPicPr>
        <p:blipFill>
          <a:blip r:embed="rId3" cstate="print"/>
          <a:srcRect/>
          <a:stretch>
            <a:fillRect/>
          </a:stretch>
        </p:blipFill>
        <p:spPr bwMode="auto">
          <a:xfrm>
            <a:off x="6477000" y="2514600"/>
            <a:ext cx="2046288" cy="30670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rtlCol="0">
            <a:normAutofit fontScale="90000"/>
          </a:bodyPr>
          <a:lstStyle/>
          <a:p>
            <a:pPr fontAlgn="auto">
              <a:spcAft>
                <a:spcPts val="0"/>
              </a:spcAft>
              <a:defRPr/>
            </a:pPr>
            <a:r>
              <a:rPr lang="fr-CA" dirty="0"/>
              <a:t>D’autres médicaments ont des effets secondaires de fatigue</a:t>
            </a:r>
            <a:endParaRPr lang="en-US" dirty="0"/>
          </a:p>
        </p:txBody>
      </p:sp>
      <p:sp>
        <p:nvSpPr>
          <p:cNvPr id="4" name="Content Placeholder 3"/>
          <p:cNvSpPr>
            <a:spLocks noGrp="1"/>
          </p:cNvSpPr>
          <p:nvPr>
            <p:ph idx="1"/>
          </p:nvPr>
        </p:nvSpPr>
        <p:spPr>
          <a:xfrm>
            <a:off x="457200" y="1447800"/>
            <a:ext cx="8229600" cy="5029200"/>
          </a:xfrm>
        </p:spPr>
        <p:txBody>
          <a:bodyPr rtlCol="0">
            <a:normAutofit fontScale="92500" lnSpcReduction="20000"/>
          </a:bodyPr>
          <a:lstStyle/>
          <a:p>
            <a:pPr fontAlgn="auto">
              <a:spcAft>
                <a:spcPts val="0"/>
              </a:spcAft>
              <a:buFont typeface="Arial" pitchFamily="34" charset="0"/>
              <a:buChar char="•"/>
              <a:defRPr/>
            </a:pPr>
            <a:r>
              <a:rPr lang="fr-CA" dirty="0"/>
              <a:t>Quelques effets secondaires courants sont :</a:t>
            </a:r>
            <a:endParaRPr lang="en-US" sz="2800" dirty="0"/>
          </a:p>
          <a:p>
            <a:pPr lvl="1" fontAlgn="auto">
              <a:spcAft>
                <a:spcPts val="0"/>
              </a:spcAft>
              <a:buFont typeface="Arial" pitchFamily="34" charset="0"/>
              <a:buChar char="–"/>
              <a:defRPr/>
            </a:pPr>
            <a:r>
              <a:rPr lang="fr-CA" dirty="0"/>
              <a:t>Somnolence.</a:t>
            </a:r>
            <a:endParaRPr lang="en-US" sz="2400" dirty="0"/>
          </a:p>
          <a:p>
            <a:pPr lvl="1" fontAlgn="auto">
              <a:spcAft>
                <a:spcPts val="0"/>
              </a:spcAft>
              <a:buFont typeface="Arial" pitchFamily="34" charset="0"/>
              <a:buChar char="–"/>
              <a:defRPr/>
            </a:pPr>
            <a:r>
              <a:rPr lang="fr-CA" dirty="0"/>
              <a:t>Autre manifestation de fatigue.</a:t>
            </a:r>
            <a:endParaRPr lang="en-US" sz="2400" dirty="0"/>
          </a:p>
          <a:p>
            <a:pPr lvl="1" fontAlgn="auto">
              <a:spcAft>
                <a:spcPts val="0"/>
              </a:spcAft>
              <a:buFont typeface="Arial" pitchFamily="34" charset="0"/>
              <a:buChar char="–"/>
              <a:defRPr/>
            </a:pPr>
            <a:r>
              <a:rPr lang="fr-CA" dirty="0"/>
              <a:t>Insomnie.</a:t>
            </a:r>
            <a:endParaRPr lang="en-US" sz="2400" dirty="0"/>
          </a:p>
          <a:p>
            <a:pPr fontAlgn="auto">
              <a:spcAft>
                <a:spcPts val="0"/>
              </a:spcAft>
              <a:buFont typeface="Arial" pitchFamily="34" charset="0"/>
              <a:buChar char="•"/>
              <a:defRPr/>
            </a:pPr>
            <a:r>
              <a:rPr lang="fr-CA" dirty="0"/>
              <a:t>En conséquence, la plupart des ordonnances précisent à quel moment il faut prendre le médicament (ex. : au coucher).</a:t>
            </a:r>
            <a:endParaRPr lang="en-US" sz="2800" dirty="0"/>
          </a:p>
          <a:p>
            <a:pPr fontAlgn="auto">
              <a:spcAft>
                <a:spcPts val="0"/>
              </a:spcAft>
              <a:buFont typeface="Arial" pitchFamily="34" charset="0"/>
              <a:buChar char="•"/>
              <a:defRPr/>
            </a:pPr>
            <a:r>
              <a:rPr lang="fr-CA" dirty="0"/>
              <a:t>Il est important d’observer la posologie à la lettre.</a:t>
            </a:r>
            <a:endParaRPr lang="en-US" sz="2800" dirty="0"/>
          </a:p>
          <a:p>
            <a:pPr fontAlgn="auto">
              <a:spcAft>
                <a:spcPts val="0"/>
              </a:spcAft>
              <a:buFont typeface="Arial" pitchFamily="34" charset="0"/>
              <a:buChar char="•"/>
              <a:defRPr/>
            </a:pPr>
            <a:r>
              <a:rPr lang="fr-CA" dirty="0"/>
              <a:t>La réglementation en matière de sécurité interdit au conducteur de prendre des médicaments qui causent les effets secondaires mentionnés précédemment.</a:t>
            </a:r>
            <a:endParaRPr lang="en-US" dirty="0" smtClean="0">
              <a:sym typeface="Wingdings" pitchFamily="2" charset="2"/>
            </a:endParaRPr>
          </a:p>
        </p:txBody>
      </p:sp>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a:lnSpc>
                <a:spcPts val="4575"/>
              </a:lnSpc>
            </a:pPr>
            <a:r>
              <a:rPr lang="fr-CA" dirty="0" smtClean="0"/>
              <a:t>Importance pour la sécurité</a:t>
            </a:r>
            <a:endParaRPr lang="en-US" dirty="0" smtClean="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fr-CA" sz="2800" dirty="0"/>
              <a:t>L’endormissement au volant est l’une des </a:t>
            </a:r>
            <a:r>
              <a:rPr lang="fr-CA" sz="2800" dirty="0" smtClean="0"/>
              <a:t>principales </a:t>
            </a:r>
            <a:r>
              <a:rPr lang="fr-CA" sz="2800" dirty="0"/>
              <a:t>causes d’accidents mortels </a:t>
            </a:r>
            <a:r>
              <a:rPr lang="fr-CA" sz="2800" dirty="0" smtClean="0"/>
              <a:t>impliquant </a:t>
            </a:r>
            <a:r>
              <a:rPr lang="fr-CA" sz="2800" dirty="0"/>
              <a:t>des conducteurs professionnels.</a:t>
            </a:r>
            <a:endParaRPr lang="en-US" sz="2800" dirty="0"/>
          </a:p>
          <a:p>
            <a:pPr fontAlgn="auto">
              <a:spcAft>
                <a:spcPts val="0"/>
              </a:spcAft>
              <a:buFont typeface="Arial" pitchFamily="34" charset="0"/>
              <a:buChar char="•"/>
              <a:defRPr/>
            </a:pPr>
            <a:r>
              <a:rPr lang="fr-CA" sz="2800" dirty="0"/>
              <a:t>Les problèmes de santé soudains sont </a:t>
            </a:r>
            <a:r>
              <a:rPr lang="fr-CA" sz="2800" dirty="0" smtClean="0"/>
              <a:t>une autre </a:t>
            </a:r>
            <a:r>
              <a:rPr lang="fr-CA" sz="2800" dirty="0"/>
              <a:t>cause majeure des accidents mortels.</a:t>
            </a:r>
            <a:endParaRPr lang="en-US" sz="2800" dirty="0"/>
          </a:p>
          <a:p>
            <a:pPr fontAlgn="auto">
              <a:spcAft>
                <a:spcPts val="0"/>
              </a:spcAft>
              <a:buFont typeface="Arial" pitchFamily="34" charset="0"/>
              <a:buChar char="•"/>
              <a:defRPr/>
            </a:pPr>
            <a:r>
              <a:rPr lang="fr-CA" sz="2800" dirty="0"/>
              <a:t>Un conducteur de camion ou d’autobus qui perd la maîtrise de son véhicule met en danger sa propre vie et celle des autres usagers de la route</a:t>
            </a:r>
            <a:r>
              <a:rPr lang="fr-CA" sz="2800" dirty="0" smtClean="0"/>
              <a:t>. </a:t>
            </a:r>
            <a:endParaRPr lang="en-US" sz="2800" dirty="0"/>
          </a:p>
          <a:p>
            <a:pPr fontAlgn="auto">
              <a:spcAft>
                <a:spcPts val="0"/>
              </a:spcAft>
              <a:buFont typeface="Arial" pitchFamily="34" charset="0"/>
              <a:buChar char="•"/>
              <a:defRPr/>
            </a:pPr>
            <a:r>
              <a:rPr lang="fr-CA" sz="2800" dirty="0"/>
              <a:t>Un accident grave avec responsabilité </a:t>
            </a:r>
            <a:br>
              <a:rPr lang="fr-CA" sz="2800" dirty="0"/>
            </a:br>
            <a:r>
              <a:rPr lang="fr-CA" sz="2800" dirty="0"/>
              <a:t>peut mettre fin à une carrière. </a:t>
            </a:r>
            <a:endParaRPr lang="en-US" sz="2800" dirty="0"/>
          </a:p>
          <a:p>
            <a:pPr fontAlgn="auto">
              <a:spcAft>
                <a:spcPts val="0"/>
              </a:spcAft>
              <a:buFont typeface="Arial" pitchFamily="34" charset="0"/>
              <a:buChar char="•"/>
              <a:defRPr/>
            </a:pPr>
            <a:r>
              <a:rPr lang="fr-CA" sz="2800" dirty="0"/>
              <a:t>Un tel accident peut même causer </a:t>
            </a:r>
            <a:r>
              <a:rPr lang="fr-CA" sz="2800" dirty="0" smtClean="0"/>
              <a:t>la              faillite d’une </a:t>
            </a:r>
            <a:r>
              <a:rPr lang="fr-CA" sz="2800" dirty="0"/>
              <a:t>entreprise.</a:t>
            </a:r>
            <a:endParaRPr lang="en-US" dirty="0"/>
          </a:p>
        </p:txBody>
      </p:sp>
      <p:pic>
        <p:nvPicPr>
          <p:cNvPr id="36867" name="Picture 4"/>
          <p:cNvPicPr>
            <a:picLocks noChangeAspect="1"/>
          </p:cNvPicPr>
          <p:nvPr/>
        </p:nvPicPr>
        <p:blipFill>
          <a:blip r:embed="rId3" cstate="print"/>
          <a:srcRect/>
          <a:stretch>
            <a:fillRect/>
          </a:stretch>
        </p:blipFill>
        <p:spPr bwMode="auto">
          <a:xfrm>
            <a:off x="6300788" y="4343400"/>
            <a:ext cx="2811462" cy="18748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pPr>
              <a:lnSpc>
                <a:spcPts val="4575"/>
              </a:lnSpc>
            </a:pPr>
            <a:r>
              <a:rPr lang="fr-CA" sz="4800" smtClean="0"/>
              <a:t>L’alcool n’est pas un somnifère</a:t>
            </a:r>
            <a:endParaRPr lang="en-US" sz="4800" smtClean="0"/>
          </a:p>
        </p:txBody>
      </p:sp>
      <p:sp>
        <p:nvSpPr>
          <p:cNvPr id="3" name="Content Placeholder 2"/>
          <p:cNvSpPr>
            <a:spLocks noGrp="1"/>
          </p:cNvSpPr>
          <p:nvPr>
            <p:ph idx="1"/>
          </p:nvPr>
        </p:nvSpPr>
        <p:spPr>
          <a:xfrm>
            <a:off x="457200" y="1600200"/>
            <a:ext cx="6019800" cy="4800600"/>
          </a:xfrm>
        </p:spPr>
        <p:txBody>
          <a:bodyPr rtlCol="0">
            <a:normAutofit fontScale="77500" lnSpcReduction="20000"/>
          </a:bodyPr>
          <a:lstStyle/>
          <a:p>
            <a:pPr fontAlgn="auto">
              <a:spcAft>
                <a:spcPts val="0"/>
              </a:spcAft>
              <a:buFont typeface="Arial" pitchFamily="34" charset="0"/>
              <a:buChar char="•"/>
              <a:defRPr/>
            </a:pPr>
            <a:r>
              <a:rPr lang="fr-CA" dirty="0"/>
              <a:t>Les conducteurs ne sont pas autorisés à consommer de l’alcool.</a:t>
            </a:r>
            <a:endParaRPr lang="en-US" sz="2800" dirty="0"/>
          </a:p>
          <a:p>
            <a:pPr fontAlgn="auto">
              <a:spcAft>
                <a:spcPts val="0"/>
              </a:spcAft>
              <a:buFont typeface="Arial" pitchFamily="34" charset="0"/>
              <a:buChar char="•"/>
              <a:defRPr/>
            </a:pPr>
            <a:r>
              <a:rPr lang="fr-CA" dirty="0"/>
              <a:t>Certains conducteurs consomment de l’alcool à la maison pour mieux dormir.</a:t>
            </a:r>
            <a:endParaRPr lang="en-US" sz="2800" dirty="0"/>
          </a:p>
          <a:p>
            <a:pPr fontAlgn="auto">
              <a:spcAft>
                <a:spcPts val="0"/>
              </a:spcAft>
              <a:buFont typeface="Arial" pitchFamily="34" charset="0"/>
              <a:buChar char="•"/>
              <a:defRPr/>
            </a:pPr>
            <a:r>
              <a:rPr lang="fr-CA" dirty="0"/>
              <a:t>L’alcool peut assoupir, mais en réalité il </a:t>
            </a:r>
            <a:r>
              <a:rPr lang="fr-CA" i="1" dirty="0"/>
              <a:t>perturbe</a:t>
            </a:r>
            <a:r>
              <a:rPr lang="fr-CA" dirty="0"/>
              <a:t> le sommeil :</a:t>
            </a:r>
            <a:endParaRPr lang="en-US" sz="2800" dirty="0"/>
          </a:p>
          <a:p>
            <a:pPr lvl="1" fontAlgn="auto">
              <a:spcAft>
                <a:spcPts val="0"/>
              </a:spcAft>
              <a:buFont typeface="Arial" pitchFamily="34" charset="0"/>
              <a:buChar char="–"/>
              <a:defRPr/>
            </a:pPr>
            <a:r>
              <a:rPr lang="fr-CA" dirty="0"/>
              <a:t>Perturbation du sommeil paradoxal.</a:t>
            </a:r>
            <a:endParaRPr lang="en-US" sz="2400" dirty="0"/>
          </a:p>
          <a:p>
            <a:pPr lvl="1" fontAlgn="auto">
              <a:spcAft>
                <a:spcPts val="0"/>
              </a:spcAft>
              <a:buFont typeface="Arial" pitchFamily="34" charset="0"/>
              <a:buChar char="–"/>
              <a:defRPr/>
            </a:pPr>
            <a:r>
              <a:rPr lang="fr-CA" dirty="0"/>
              <a:t>Réveil soudain quelques heures après s’être mis au lit.</a:t>
            </a:r>
            <a:endParaRPr lang="en-US" sz="2400" dirty="0"/>
          </a:p>
          <a:p>
            <a:pPr fontAlgn="auto">
              <a:spcAft>
                <a:spcPts val="0"/>
              </a:spcAft>
              <a:buFont typeface="Arial" pitchFamily="34" charset="0"/>
              <a:buChar char="•"/>
              <a:defRPr/>
            </a:pPr>
            <a:r>
              <a:rPr lang="fr-CA" dirty="0"/>
              <a:t>Ses effets nuisibles augmentent avec l’âge. </a:t>
            </a:r>
            <a:endParaRPr lang="en-US" sz="2800" dirty="0"/>
          </a:p>
          <a:p>
            <a:pPr fontAlgn="auto">
              <a:spcAft>
                <a:spcPts val="0"/>
              </a:spcAft>
              <a:buFont typeface="Arial" pitchFamily="34" charset="0"/>
              <a:buChar char="•"/>
              <a:defRPr/>
            </a:pPr>
            <a:r>
              <a:rPr lang="fr-CA" dirty="0"/>
              <a:t>Les effets nuisibles de l’alcool sur la performance sont encore plus importants lorsque vous êtes somnolent.</a:t>
            </a:r>
            <a:endParaRPr lang="en-US" sz="2800" dirty="0"/>
          </a:p>
          <a:p>
            <a:pPr fontAlgn="auto">
              <a:spcAft>
                <a:spcPts val="0"/>
              </a:spcAft>
              <a:buFont typeface="Arial" pitchFamily="34" charset="0"/>
              <a:buChar char="•"/>
              <a:defRPr/>
            </a:pPr>
            <a:r>
              <a:rPr lang="fr-CA" dirty="0"/>
              <a:t>L’alcool aggrave l’AOS.</a:t>
            </a:r>
            <a:endParaRPr lang="en-US" dirty="0"/>
          </a:p>
        </p:txBody>
      </p:sp>
      <p:pic>
        <p:nvPicPr>
          <p:cNvPr id="235523" name="Picture 2"/>
          <p:cNvPicPr>
            <a:picLocks noChangeAspect="1" noChangeArrowheads="1"/>
          </p:cNvPicPr>
          <p:nvPr/>
        </p:nvPicPr>
        <p:blipFill>
          <a:blip r:embed="rId3" cstate="print"/>
          <a:srcRect/>
          <a:stretch>
            <a:fillRect/>
          </a:stretch>
        </p:blipFill>
        <p:spPr bwMode="auto">
          <a:xfrm>
            <a:off x="6705600" y="2438400"/>
            <a:ext cx="2155825" cy="323056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4"/>
          <p:cNvSpPr>
            <a:spLocks noGrp="1"/>
          </p:cNvSpPr>
          <p:nvPr>
            <p:ph type="title"/>
          </p:nvPr>
        </p:nvSpPr>
        <p:spPr/>
        <p:txBody>
          <a:bodyPr/>
          <a:lstStyle/>
          <a:p>
            <a:pPr>
              <a:lnSpc>
                <a:spcPts val="4575"/>
              </a:lnSpc>
            </a:pPr>
            <a:r>
              <a:rPr lang="fr-CA" smtClean="0"/>
              <a:t>Leçon 3 : Évaluation des acquis</a:t>
            </a:r>
            <a:endParaRPr lang="en-US" smtClean="0"/>
          </a:p>
        </p:txBody>
      </p:sp>
      <p:sp>
        <p:nvSpPr>
          <p:cNvPr id="237570" name="Content Placeholder 2"/>
          <p:cNvSpPr>
            <a:spLocks noGrp="1"/>
          </p:cNvSpPr>
          <p:nvPr>
            <p:ph idx="1"/>
          </p:nvPr>
        </p:nvSpPr>
        <p:spPr/>
        <p:txBody>
          <a:bodyPr/>
          <a:lstStyle/>
          <a:p>
            <a:pPr marL="514350" indent="-514350">
              <a:buFont typeface="Calibri" pitchFamily="34" charset="0"/>
              <a:buAutoNum type="arabicPeriod"/>
            </a:pPr>
            <a:r>
              <a:rPr lang="fr-CA" dirty="0" smtClean="0"/>
              <a:t>Un sondage auprès de conducteurs professionnels a permis de connaître leurs plats favoris. Quels sont-ils?</a:t>
            </a:r>
            <a:endParaRPr lang="en-US" sz="2800" dirty="0" smtClean="0"/>
          </a:p>
          <a:p>
            <a:pPr marL="971550" lvl="1" indent="-514350">
              <a:buFont typeface="Calibri" pitchFamily="34" charset="0"/>
              <a:buAutoNum type="alphaLcParenR"/>
            </a:pPr>
            <a:r>
              <a:rPr lang="fr-CA" dirty="0" smtClean="0"/>
              <a:t>Fruits et légumes.</a:t>
            </a:r>
            <a:endParaRPr lang="en-US" sz="2400" dirty="0" smtClean="0"/>
          </a:p>
          <a:p>
            <a:pPr marL="971550" lvl="1" indent="-514350">
              <a:buFont typeface="Calibri" pitchFamily="34" charset="0"/>
              <a:buAutoNum type="alphaLcParenR"/>
            </a:pPr>
            <a:r>
              <a:rPr lang="fr-CA" dirty="0" smtClean="0"/>
              <a:t>Céréales et noix.</a:t>
            </a:r>
            <a:endParaRPr lang="en-US" sz="2400" dirty="0" smtClean="0"/>
          </a:p>
          <a:p>
            <a:pPr marL="971550" lvl="1" indent="-514350">
              <a:buFont typeface="Calibri" pitchFamily="34" charset="0"/>
              <a:buAutoNum type="alphaLcParenR"/>
            </a:pPr>
            <a:r>
              <a:rPr lang="fr-CA" dirty="0" smtClean="0"/>
              <a:t>Viandes maigres et poissons.</a:t>
            </a:r>
            <a:endParaRPr lang="en-US" sz="2400" dirty="0" smtClean="0"/>
          </a:p>
          <a:p>
            <a:pPr marL="971550" lvl="1" indent="-514350">
              <a:buFont typeface="Calibri" pitchFamily="34" charset="0"/>
              <a:buAutoNum type="alphaLcParenR"/>
            </a:pPr>
            <a:r>
              <a:rPr lang="fr-CA" dirty="0" smtClean="0"/>
              <a:t>Biftecks et hamburgers.</a:t>
            </a:r>
            <a:endParaRPr lang="en-US" dirty="0" smtClean="0"/>
          </a:p>
        </p:txBody>
      </p:sp>
    </p:spTree>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4"/>
          <p:cNvSpPr>
            <a:spLocks noGrp="1"/>
          </p:cNvSpPr>
          <p:nvPr>
            <p:ph type="title"/>
          </p:nvPr>
        </p:nvSpPr>
        <p:spPr/>
        <p:txBody>
          <a:bodyPr rtlCol="0">
            <a:normAutofit fontScale="90000"/>
          </a:bodyPr>
          <a:lstStyle/>
          <a:p>
            <a:pPr fontAlgn="auto">
              <a:spcAft>
                <a:spcPts val="0"/>
              </a:spcAft>
              <a:defRPr/>
            </a:pPr>
            <a:r>
              <a:rPr lang="fr-CA" dirty="0"/>
              <a:t>Leçon 3 : Évaluation des acquis (suite)</a:t>
            </a:r>
            <a:endParaRPr lang="en-US" dirty="0"/>
          </a:p>
        </p:txBody>
      </p:sp>
      <p:sp>
        <p:nvSpPr>
          <p:cNvPr id="239618" name="Content Placeholder 2"/>
          <p:cNvSpPr>
            <a:spLocks noGrp="1"/>
          </p:cNvSpPr>
          <p:nvPr>
            <p:ph idx="1"/>
          </p:nvPr>
        </p:nvSpPr>
        <p:spPr/>
        <p:txBody>
          <a:bodyPr/>
          <a:lstStyle/>
          <a:p>
            <a:pPr marL="514350" indent="-514350">
              <a:buFont typeface="Calibri" pitchFamily="34" charset="0"/>
              <a:buAutoNum type="arabicPeriod" startAt="2"/>
            </a:pPr>
            <a:r>
              <a:rPr lang="fr-CA" smtClean="0"/>
              <a:t>Quel état ou comportement nuisible pour la santé concerne au moins 75 % des conducteurs?</a:t>
            </a:r>
            <a:endParaRPr lang="en-US" sz="2800" smtClean="0"/>
          </a:p>
          <a:p>
            <a:pPr marL="971550" lvl="1" indent="-514350">
              <a:buFont typeface="Calibri" pitchFamily="34" charset="0"/>
              <a:buAutoNum type="alphaLcParenR"/>
            </a:pPr>
            <a:r>
              <a:rPr lang="fr-CA" smtClean="0"/>
              <a:t>Fatigue causée par trop d’exercice. </a:t>
            </a:r>
            <a:endParaRPr lang="en-US" sz="2400" smtClean="0"/>
          </a:p>
          <a:p>
            <a:pPr marL="971550" lvl="1" indent="-514350">
              <a:buFont typeface="Calibri" pitchFamily="34" charset="0"/>
              <a:buAutoNum type="alphaLcParenR"/>
            </a:pPr>
            <a:r>
              <a:rPr lang="fr-CA" smtClean="0"/>
              <a:t>Embonpoint ou obésité.</a:t>
            </a:r>
            <a:endParaRPr lang="en-US" sz="2400" smtClean="0"/>
          </a:p>
          <a:p>
            <a:pPr marL="971550" lvl="1" indent="-514350">
              <a:buFont typeface="Calibri" pitchFamily="34" charset="0"/>
              <a:buAutoNum type="alphaLcParenR"/>
            </a:pPr>
            <a:r>
              <a:rPr lang="fr-CA" smtClean="0"/>
              <a:t>Tabagisme.</a:t>
            </a:r>
            <a:endParaRPr lang="en-US" sz="2400" smtClean="0"/>
          </a:p>
          <a:p>
            <a:pPr marL="971550" lvl="1" indent="-514350">
              <a:buFont typeface="Calibri" pitchFamily="34" charset="0"/>
              <a:buAutoNum type="alphaLcParenR"/>
            </a:pPr>
            <a:r>
              <a:rPr lang="fr-CA" smtClean="0"/>
              <a:t>Mauvaises relations personnelles ou familiales.</a:t>
            </a:r>
            <a:endParaRPr lang="en-US" smtClean="0"/>
          </a:p>
        </p:txBody>
      </p:sp>
    </p:spTree>
  </p:cSld>
  <p:clrMapOvr>
    <a:masterClrMapping/>
  </p:clrMapOvr>
  <p:transition spd="slow">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4"/>
          <p:cNvSpPr>
            <a:spLocks noGrp="1"/>
          </p:cNvSpPr>
          <p:nvPr>
            <p:ph type="title"/>
          </p:nvPr>
        </p:nvSpPr>
        <p:spPr/>
        <p:txBody>
          <a:bodyPr rtlCol="0">
            <a:normAutofit fontScale="90000"/>
          </a:bodyPr>
          <a:lstStyle/>
          <a:p>
            <a:pPr fontAlgn="auto">
              <a:spcAft>
                <a:spcPts val="0"/>
              </a:spcAft>
              <a:defRPr/>
            </a:pPr>
            <a:r>
              <a:rPr lang="fr-CA" dirty="0"/>
              <a:t>Leçon 3 : Évaluation des acquis (suite)</a:t>
            </a:r>
            <a:endParaRPr lang="en-US" sz="4000" dirty="0"/>
          </a:p>
        </p:txBody>
      </p:sp>
      <p:sp>
        <p:nvSpPr>
          <p:cNvPr id="241666" name="Content Placeholder 2"/>
          <p:cNvSpPr>
            <a:spLocks noGrp="1"/>
          </p:cNvSpPr>
          <p:nvPr>
            <p:ph idx="1"/>
          </p:nvPr>
        </p:nvSpPr>
        <p:spPr/>
        <p:txBody>
          <a:bodyPr/>
          <a:lstStyle/>
          <a:p>
            <a:pPr marL="514350" indent="-514350">
              <a:buFont typeface="Calibri" pitchFamily="34" charset="0"/>
              <a:buAutoNum type="arabicPeriod" startAt="3"/>
            </a:pPr>
            <a:r>
              <a:rPr lang="fr-CA" smtClean="0"/>
              <a:t>Quel énoncé sur la caféine est vrai?</a:t>
            </a:r>
            <a:endParaRPr lang="en-US" smtClean="0"/>
          </a:p>
          <a:p>
            <a:pPr marL="971550" lvl="1" indent="-514350">
              <a:buFont typeface="Calibri" pitchFamily="34" charset="0"/>
              <a:buAutoNum type="alphaLcParenR"/>
            </a:pPr>
            <a:r>
              <a:rPr lang="fr-CA" smtClean="0"/>
              <a:t>La caféine augmente la sensation de vigilance, mais non la performance.</a:t>
            </a:r>
            <a:endParaRPr lang="en-US" sz="2400" smtClean="0"/>
          </a:p>
          <a:p>
            <a:pPr marL="971550" lvl="1" indent="-514350">
              <a:buFont typeface="Calibri" pitchFamily="34" charset="0"/>
              <a:buAutoNum type="alphaLcParenR"/>
            </a:pPr>
            <a:r>
              <a:rPr lang="fr-CA" smtClean="0"/>
              <a:t>La caféine est efficace pour remplacer le sommeil.</a:t>
            </a:r>
            <a:endParaRPr lang="en-US" sz="2400" smtClean="0"/>
          </a:p>
          <a:p>
            <a:pPr marL="971550" lvl="1" indent="-514350">
              <a:buFont typeface="Calibri" pitchFamily="34" charset="0"/>
              <a:buAutoNum type="alphaLcParenR"/>
            </a:pPr>
            <a:r>
              <a:rPr lang="fr-CA" smtClean="0"/>
              <a:t>Les effets de la caféine sont très variables selon les individus.</a:t>
            </a:r>
            <a:endParaRPr lang="en-US" sz="2400" smtClean="0"/>
          </a:p>
          <a:p>
            <a:pPr marL="971550" lvl="1" indent="-514350">
              <a:buFont typeface="Calibri" pitchFamily="34" charset="0"/>
              <a:buAutoNum type="alphaLcParenR"/>
            </a:pPr>
            <a:r>
              <a:rPr lang="fr-CA" smtClean="0"/>
              <a:t>La caféine est entièrement métabolisée une à deux heures suivant l’ingestion.</a:t>
            </a:r>
            <a:endParaRPr lang="en-US" smtClean="0"/>
          </a:p>
        </p:txBody>
      </p:sp>
    </p:spTree>
  </p:cSld>
  <p:clrMapOvr>
    <a:masterClrMapping/>
  </p:clrMapOvr>
  <p:transition spd="slow">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4"/>
          <p:cNvSpPr>
            <a:spLocks noGrp="1"/>
          </p:cNvSpPr>
          <p:nvPr>
            <p:ph type="title"/>
          </p:nvPr>
        </p:nvSpPr>
        <p:spPr/>
        <p:txBody>
          <a:bodyPr rtlCol="0">
            <a:normAutofit fontScale="90000"/>
          </a:bodyPr>
          <a:lstStyle/>
          <a:p>
            <a:pPr fontAlgn="auto">
              <a:spcAft>
                <a:spcPts val="0"/>
              </a:spcAft>
              <a:defRPr/>
            </a:pPr>
            <a:r>
              <a:rPr lang="fr-CA" dirty="0"/>
              <a:t>Leçon 3 : Évaluation des acquis (suite)</a:t>
            </a:r>
            <a:endParaRPr lang="en-US" dirty="0"/>
          </a:p>
        </p:txBody>
      </p:sp>
      <p:sp>
        <p:nvSpPr>
          <p:cNvPr id="243714" name="Content Placeholder 2"/>
          <p:cNvSpPr>
            <a:spLocks noGrp="1"/>
          </p:cNvSpPr>
          <p:nvPr>
            <p:ph idx="1"/>
          </p:nvPr>
        </p:nvSpPr>
        <p:spPr/>
        <p:txBody>
          <a:bodyPr/>
          <a:lstStyle/>
          <a:p>
            <a:pPr marL="514350" indent="-514350">
              <a:buFont typeface="Calibri" pitchFamily="34" charset="0"/>
              <a:buAutoNum type="arabicPeriod" startAt="4"/>
            </a:pPr>
            <a:r>
              <a:rPr lang="fr-CA" smtClean="0"/>
              <a:t>Laquelle de ces substances peut vous assoupir, mais quelques heures plus tard troubler votre sommeil en vous réveillant soudainement?</a:t>
            </a:r>
            <a:endParaRPr lang="en-US" sz="2800" smtClean="0"/>
          </a:p>
          <a:p>
            <a:pPr marL="971550" lvl="1" indent="-514350">
              <a:buFont typeface="Calibri" pitchFamily="34" charset="0"/>
              <a:buAutoNum type="alphaLcParenR"/>
            </a:pPr>
            <a:r>
              <a:rPr lang="fr-CA" smtClean="0"/>
              <a:t>La caféine.</a:t>
            </a:r>
            <a:endParaRPr lang="en-US" sz="2400" smtClean="0"/>
          </a:p>
          <a:p>
            <a:pPr marL="971550" lvl="1" indent="-514350">
              <a:buFont typeface="Calibri" pitchFamily="34" charset="0"/>
              <a:buAutoNum type="alphaLcParenR"/>
            </a:pPr>
            <a:r>
              <a:rPr lang="fr-CA" smtClean="0"/>
              <a:t>La nicotine.</a:t>
            </a:r>
            <a:endParaRPr lang="en-US" sz="2400" smtClean="0"/>
          </a:p>
          <a:p>
            <a:pPr marL="971550" lvl="1" indent="-514350">
              <a:buFont typeface="Calibri" pitchFamily="34" charset="0"/>
              <a:buAutoNum type="alphaLcParenR"/>
            </a:pPr>
            <a:r>
              <a:rPr lang="fr-CA" smtClean="0"/>
              <a:t>L’alcool.</a:t>
            </a:r>
            <a:endParaRPr lang="en-US" sz="2400" smtClean="0"/>
          </a:p>
          <a:p>
            <a:pPr marL="971550" lvl="1" indent="-514350">
              <a:buFont typeface="Calibri" pitchFamily="34" charset="0"/>
              <a:buAutoNum type="alphaLcParenR"/>
            </a:pPr>
            <a:r>
              <a:rPr lang="fr-CA" smtClean="0"/>
              <a:t>La mélatonine.</a:t>
            </a:r>
            <a:endParaRPr lang="en-US" smtClean="0"/>
          </a:p>
        </p:txBody>
      </p:sp>
    </p:spTree>
  </p:cSld>
  <p:clrMapOvr>
    <a:masterClrMapping/>
  </p:clrMapOvr>
  <p:transition spd="slow">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4"/>
          <p:cNvSpPr>
            <a:spLocks noGrp="1"/>
          </p:cNvSpPr>
          <p:nvPr>
            <p:ph type="title"/>
          </p:nvPr>
        </p:nvSpPr>
        <p:spPr/>
        <p:txBody>
          <a:bodyPr rtlCol="0">
            <a:normAutofit fontScale="90000"/>
          </a:bodyPr>
          <a:lstStyle/>
          <a:p>
            <a:pPr fontAlgn="auto">
              <a:spcAft>
                <a:spcPts val="0"/>
              </a:spcAft>
              <a:defRPr/>
            </a:pPr>
            <a:r>
              <a:rPr lang="fr-CA" dirty="0"/>
              <a:t>Leçon 3 : Évaluation des acquis (suite)</a:t>
            </a:r>
            <a:endParaRPr lang="en-US" dirty="0"/>
          </a:p>
        </p:txBody>
      </p:sp>
      <p:sp>
        <p:nvSpPr>
          <p:cNvPr id="245762" name="Content Placeholder 2"/>
          <p:cNvSpPr>
            <a:spLocks noGrp="1"/>
          </p:cNvSpPr>
          <p:nvPr>
            <p:ph idx="1"/>
          </p:nvPr>
        </p:nvSpPr>
        <p:spPr/>
        <p:txBody>
          <a:bodyPr/>
          <a:lstStyle/>
          <a:p>
            <a:pPr marL="514350" indent="-514350">
              <a:buFont typeface="Calibri" pitchFamily="34" charset="0"/>
              <a:buAutoNum type="arabicPeriod" startAt="5"/>
            </a:pPr>
            <a:r>
              <a:rPr lang="fr-CA" smtClean="0"/>
              <a:t>Quelle hormone naturelle est sécrétée par l’organisme chaque soir (à la noirceur)?</a:t>
            </a:r>
            <a:endParaRPr lang="en-US" sz="2800" smtClean="0"/>
          </a:p>
          <a:p>
            <a:pPr marL="971550" lvl="1" indent="-514350">
              <a:buFont typeface="Calibri" pitchFamily="34" charset="0"/>
              <a:buAutoNum type="alphaLcParenR"/>
            </a:pPr>
            <a:r>
              <a:rPr lang="fr-CA" smtClean="0"/>
              <a:t>La caféine.</a:t>
            </a:r>
            <a:endParaRPr lang="en-US" sz="2400" smtClean="0"/>
          </a:p>
          <a:p>
            <a:pPr marL="971550" lvl="1" indent="-514350">
              <a:buFont typeface="Calibri" pitchFamily="34" charset="0"/>
              <a:buAutoNum type="alphaLcParenR"/>
            </a:pPr>
            <a:r>
              <a:rPr lang="fr-CA" smtClean="0"/>
              <a:t>La mélatonine.</a:t>
            </a:r>
            <a:endParaRPr lang="en-US" sz="2400" smtClean="0"/>
          </a:p>
          <a:p>
            <a:pPr marL="971550" lvl="1" indent="-514350">
              <a:buFont typeface="Calibri" pitchFamily="34" charset="0"/>
              <a:buAutoNum type="alphaLcParenR"/>
            </a:pPr>
            <a:r>
              <a:rPr lang="fr-CA" smtClean="0"/>
              <a:t>L’amphétamine.</a:t>
            </a:r>
            <a:endParaRPr lang="en-US" sz="2400" smtClean="0"/>
          </a:p>
          <a:p>
            <a:pPr marL="971550" lvl="1" indent="-514350">
              <a:buFont typeface="Calibri" pitchFamily="34" charset="0"/>
              <a:buAutoNum type="alphaLcParenR"/>
            </a:pPr>
            <a:r>
              <a:rPr lang="fr-CA" smtClean="0"/>
              <a:t>La nicotine. </a:t>
            </a:r>
            <a:endParaRPr lang="en-US" smtClean="0"/>
          </a:p>
        </p:txBody>
      </p:sp>
    </p:spTree>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7809" name="Title 1"/>
          <p:cNvSpPr>
            <a:spLocks noGrp="1"/>
          </p:cNvSpPr>
          <p:nvPr>
            <p:ph type="ctrTitle"/>
          </p:nvPr>
        </p:nvSpPr>
        <p:spPr>
          <a:solidFill>
            <a:srgbClr val="C00000">
              <a:alpha val="59999"/>
            </a:srgbClr>
          </a:solidFill>
          <a:ln w="9525" cmpd="sng"/>
        </p:spPr>
        <p:txBody>
          <a:bodyPr/>
          <a:lstStyle/>
          <a:p>
            <a:r>
              <a:rPr lang="fr-CA" smtClean="0"/>
              <a:t>Leçon 4 : Vigilance et conduite de véhicule lourd</a:t>
            </a:r>
            <a:endParaRPr lang="en-US" smtClean="0"/>
          </a:p>
        </p:txBody>
      </p:sp>
    </p:spTree>
  </p:cSld>
  <p:clrMapOvr>
    <a:masterClrMapping/>
  </p:clrMapOvr>
  <p:transition spd="slow">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800" dirty="0"/>
              <a:t>Amélioration du sommeil et de la vigilance</a:t>
            </a:r>
            <a:r>
              <a:rPr lang="en-US" sz="4900" dirty="0" smtClean="0"/>
              <a:t/>
            </a:r>
            <a:br>
              <a:rPr lang="en-US" sz="4900" dirty="0" smtClean="0"/>
            </a:br>
            <a:endParaRPr lang="en-US" sz="4900" dirty="0"/>
          </a:p>
        </p:txBody>
      </p:sp>
      <p:sp>
        <p:nvSpPr>
          <p:cNvPr id="3" name="Content Placeholder 2"/>
          <p:cNvSpPr>
            <a:spLocks noGrp="1"/>
          </p:cNvSpPr>
          <p:nvPr>
            <p:ph idx="1"/>
          </p:nvPr>
        </p:nvSpPr>
        <p:spPr/>
        <p:txBody>
          <a:bodyPr rtlCol="0">
            <a:normAutofit fontScale="92500" lnSpcReduction="20000"/>
          </a:bodyPr>
          <a:lstStyle/>
          <a:p>
            <a:pPr marL="0" indent="0" fontAlgn="auto">
              <a:spcAft>
                <a:spcPts val="0"/>
              </a:spcAft>
              <a:buFont typeface="Arial" pitchFamily="34" charset="0"/>
              <a:buNone/>
              <a:defRPr/>
            </a:pPr>
            <a:r>
              <a:rPr lang="fr-CA" u="sng" dirty="0"/>
              <a:t>Sujets :</a:t>
            </a:r>
            <a:endParaRPr lang="en-US" sz="2800" dirty="0"/>
          </a:p>
          <a:p>
            <a:pPr fontAlgn="auto">
              <a:spcAft>
                <a:spcPts val="0"/>
              </a:spcAft>
              <a:buFont typeface="Arial" pitchFamily="34" charset="0"/>
              <a:buChar char="•"/>
              <a:defRPr/>
            </a:pPr>
            <a:r>
              <a:rPr lang="fr-CA" dirty="0"/>
              <a:t>Les obstacles à la gestion de la fatigue que rencontrent les </a:t>
            </a:r>
            <a:r>
              <a:rPr lang="fr-CA" dirty="0" smtClean="0"/>
              <a:t>conducteurs</a:t>
            </a:r>
            <a:endParaRPr lang="en-US" sz="2800" dirty="0"/>
          </a:p>
          <a:p>
            <a:pPr fontAlgn="auto">
              <a:spcAft>
                <a:spcPts val="0"/>
              </a:spcAft>
              <a:buFont typeface="Arial" pitchFamily="34" charset="0"/>
              <a:buChar char="•"/>
              <a:defRPr/>
            </a:pPr>
            <a:r>
              <a:rPr lang="fr-CA" dirty="0"/>
              <a:t>Les stratégies </a:t>
            </a:r>
            <a:r>
              <a:rPr lang="fr-CA" dirty="0" smtClean="0"/>
              <a:t>générales</a:t>
            </a:r>
            <a:endParaRPr lang="en-US" sz="2800" dirty="0"/>
          </a:p>
          <a:p>
            <a:pPr fontAlgn="auto">
              <a:spcAft>
                <a:spcPts val="0"/>
              </a:spcAft>
              <a:buFont typeface="Arial" pitchFamily="34" charset="0"/>
              <a:buChar char="•"/>
              <a:defRPr/>
            </a:pPr>
            <a:r>
              <a:rPr lang="fr-CA" dirty="0"/>
              <a:t>Les pratiques à adopter à la </a:t>
            </a:r>
            <a:r>
              <a:rPr lang="fr-CA" dirty="0" smtClean="0"/>
              <a:t>maison</a:t>
            </a:r>
            <a:endParaRPr lang="en-US" sz="2800" dirty="0"/>
          </a:p>
          <a:p>
            <a:pPr fontAlgn="auto">
              <a:spcAft>
                <a:spcPts val="0"/>
              </a:spcAft>
              <a:buFont typeface="Arial" pitchFamily="34" charset="0"/>
              <a:buChar char="•"/>
              <a:defRPr/>
            </a:pPr>
            <a:r>
              <a:rPr lang="fr-CA" dirty="0"/>
              <a:t>Les pratiques à adopter sur la route :</a:t>
            </a:r>
            <a:endParaRPr lang="en-US" sz="2800" dirty="0"/>
          </a:p>
          <a:p>
            <a:pPr lvl="1" fontAlgn="auto">
              <a:spcAft>
                <a:spcPts val="0"/>
              </a:spcAft>
              <a:buFont typeface="Arial" pitchFamily="34" charset="0"/>
              <a:buChar char="–"/>
              <a:defRPr/>
            </a:pPr>
            <a:r>
              <a:rPr lang="fr-CA" dirty="0" smtClean="0"/>
              <a:t>Généralités</a:t>
            </a:r>
            <a:endParaRPr lang="en-US" sz="2400" dirty="0"/>
          </a:p>
          <a:p>
            <a:pPr lvl="1" fontAlgn="auto">
              <a:spcAft>
                <a:spcPts val="0"/>
              </a:spcAft>
              <a:buFont typeface="Arial" pitchFamily="34" charset="0"/>
              <a:buChar char="–"/>
              <a:defRPr/>
            </a:pPr>
            <a:r>
              <a:rPr lang="fr-CA" dirty="0"/>
              <a:t>Conduite de </a:t>
            </a:r>
            <a:r>
              <a:rPr lang="fr-CA" dirty="0" smtClean="0"/>
              <a:t>nuit</a:t>
            </a:r>
            <a:endParaRPr lang="en-US" sz="2400" dirty="0"/>
          </a:p>
          <a:p>
            <a:pPr lvl="1" fontAlgn="auto">
              <a:spcAft>
                <a:spcPts val="0"/>
              </a:spcAft>
              <a:buFont typeface="Arial" pitchFamily="34" charset="0"/>
              <a:buChar char="–"/>
              <a:defRPr/>
            </a:pPr>
            <a:r>
              <a:rPr lang="fr-CA" dirty="0"/>
              <a:t>Adaptation à un quart de travail et aux changements de fuseau </a:t>
            </a:r>
            <a:r>
              <a:rPr lang="fr-CA" dirty="0" smtClean="0"/>
              <a:t>horaire</a:t>
            </a:r>
            <a:endParaRPr lang="en-US" dirty="0" smtClean="0">
              <a:solidFill>
                <a:srgbClr val="002060"/>
              </a:solidFill>
            </a:endParaRPr>
          </a:p>
          <a:p>
            <a:pPr fontAlgn="auto">
              <a:spcAft>
                <a:spcPts val="0"/>
              </a:spcAft>
              <a:buFont typeface="Arial" pitchFamily="34" charset="0"/>
              <a:buNone/>
              <a:defRPr/>
            </a:pPr>
            <a:endParaRPr lang="en-US" dirty="0"/>
          </a:p>
        </p:txBody>
      </p:sp>
    </p:spTree>
  </p:cSld>
  <p:clrMapOvr>
    <a:masterClrMapping/>
  </p:clrMapOvr>
  <p:transition spd="slow">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Obstacles à la gestion de la fatigue (1 de 2)</a:t>
            </a:r>
            <a:endParaRPr lang="en-US" sz="4800" dirty="0"/>
          </a:p>
        </p:txBody>
      </p:sp>
      <p:sp>
        <p:nvSpPr>
          <p:cNvPr id="3" name="Content Placeholder 2"/>
          <p:cNvSpPr>
            <a:spLocks noGrp="1"/>
          </p:cNvSpPr>
          <p:nvPr>
            <p:ph idx="1"/>
          </p:nvPr>
        </p:nvSpPr>
        <p:spPr>
          <a:xfrm>
            <a:off x="457200" y="1447800"/>
            <a:ext cx="6096000" cy="5029200"/>
          </a:xfrm>
        </p:spPr>
        <p:txBody>
          <a:bodyPr rtlCol="0">
            <a:normAutofit fontScale="77500" lnSpcReduction="20000"/>
          </a:bodyPr>
          <a:lstStyle/>
          <a:p>
            <a:pPr fontAlgn="auto">
              <a:spcAft>
                <a:spcPts val="0"/>
              </a:spcAft>
              <a:buFont typeface="Arial" pitchFamily="34" charset="0"/>
              <a:buChar char="•"/>
              <a:defRPr/>
            </a:pPr>
            <a:r>
              <a:rPr lang="fr-CA" dirty="0"/>
              <a:t>Horaire souvent trop chargé pour bien profiter du sommeil </a:t>
            </a:r>
            <a:r>
              <a:rPr lang="fr-CA" dirty="0" smtClean="0"/>
              <a:t>principal</a:t>
            </a:r>
            <a:endParaRPr lang="en-US" dirty="0"/>
          </a:p>
          <a:p>
            <a:pPr fontAlgn="auto">
              <a:spcAft>
                <a:spcPts val="0"/>
              </a:spcAft>
              <a:buFont typeface="Arial" pitchFamily="34" charset="0"/>
              <a:buChar char="•"/>
              <a:defRPr/>
            </a:pPr>
            <a:r>
              <a:rPr lang="fr-CA" dirty="0"/>
              <a:t>Longues heures de travail (de plus, beaucoup de conducteurs doivent faire la navette entre la maison et le travail</a:t>
            </a:r>
            <a:r>
              <a:rPr lang="fr-CA" dirty="0" smtClean="0"/>
              <a:t>)</a:t>
            </a:r>
            <a:endParaRPr lang="en-US" dirty="0"/>
          </a:p>
          <a:p>
            <a:pPr fontAlgn="auto">
              <a:spcAft>
                <a:spcPts val="0"/>
              </a:spcAft>
              <a:buFont typeface="Arial" pitchFamily="34" charset="0"/>
              <a:buChar char="•"/>
              <a:defRPr/>
            </a:pPr>
            <a:r>
              <a:rPr lang="fr-CA" dirty="0"/>
              <a:t>Changements fréquents d’horaire de </a:t>
            </a:r>
            <a:r>
              <a:rPr lang="fr-CA" dirty="0" smtClean="0"/>
              <a:t>travail</a:t>
            </a:r>
            <a:endParaRPr lang="en-US" dirty="0"/>
          </a:p>
          <a:p>
            <a:pPr fontAlgn="auto">
              <a:spcAft>
                <a:spcPts val="0"/>
              </a:spcAft>
              <a:buFont typeface="Arial" pitchFamily="34" charset="0"/>
              <a:buChar char="•"/>
              <a:defRPr/>
            </a:pPr>
            <a:r>
              <a:rPr lang="fr-CA" dirty="0"/>
              <a:t>Périodes de sommeil et de travail qui contreviennent souvent aux rythmes naturels de notre horloge biologique (rythmes circadiens), par exemple travailler la nuit alors que nous sommes programmés pour dormir la </a:t>
            </a:r>
            <a:r>
              <a:rPr lang="fr-CA" dirty="0" smtClean="0"/>
              <a:t>nuit</a:t>
            </a:r>
            <a:endParaRPr lang="en-US" dirty="0"/>
          </a:p>
          <a:p>
            <a:pPr fontAlgn="auto">
              <a:spcAft>
                <a:spcPts val="0"/>
              </a:spcAft>
              <a:buFont typeface="Arial" pitchFamily="34" charset="0"/>
              <a:buChar char="•"/>
              <a:defRPr/>
            </a:pPr>
            <a:r>
              <a:rPr lang="fr-CA" dirty="0"/>
              <a:t>Temps limité pour la sieste et les autres périodes de </a:t>
            </a:r>
            <a:r>
              <a:rPr lang="fr-CA" dirty="0" smtClean="0"/>
              <a:t>repos</a:t>
            </a:r>
            <a:endParaRPr lang="en-US" dirty="0" smtClean="0"/>
          </a:p>
        </p:txBody>
      </p:sp>
      <p:pic>
        <p:nvPicPr>
          <p:cNvPr id="251907" name="Picture 2"/>
          <p:cNvPicPr>
            <a:picLocks noChangeAspect="1" noChangeArrowheads="1"/>
          </p:cNvPicPr>
          <p:nvPr/>
        </p:nvPicPr>
        <p:blipFill>
          <a:blip r:embed="rId3" cstate="print"/>
          <a:srcRect/>
          <a:stretch>
            <a:fillRect/>
          </a:stretch>
        </p:blipFill>
        <p:spPr bwMode="auto">
          <a:xfrm>
            <a:off x="6705600" y="2514600"/>
            <a:ext cx="2214563" cy="33178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Obstacles à la gestion de la fatigue (2 de 2)</a:t>
            </a:r>
            <a:endParaRPr lang="en-US" sz="4800" dirty="0"/>
          </a:p>
        </p:txBody>
      </p:sp>
      <p:sp>
        <p:nvSpPr>
          <p:cNvPr id="258050" name="Content Placeholder 2"/>
          <p:cNvSpPr>
            <a:spLocks noGrp="1"/>
          </p:cNvSpPr>
          <p:nvPr>
            <p:ph idx="1"/>
          </p:nvPr>
        </p:nvSpPr>
        <p:spPr>
          <a:xfrm>
            <a:off x="457200" y="1600200"/>
            <a:ext cx="5486400" cy="4525963"/>
          </a:xfrm>
        </p:spPr>
        <p:txBody>
          <a:bodyPr rtlCol="0">
            <a:normAutofit lnSpcReduction="10000"/>
          </a:bodyPr>
          <a:lstStyle/>
          <a:p>
            <a:pPr fontAlgn="auto">
              <a:spcAft>
                <a:spcPts val="0"/>
              </a:spcAft>
              <a:buFont typeface="Arial" pitchFamily="34" charset="0"/>
              <a:buChar char="•"/>
              <a:defRPr/>
            </a:pPr>
            <a:r>
              <a:rPr lang="fr-CA" sz="2800" dirty="0"/>
              <a:t>Endroit peu familier ou inconfortable pour </a:t>
            </a:r>
            <a:r>
              <a:rPr lang="fr-CA" sz="2800" dirty="0" smtClean="0"/>
              <a:t>dormir</a:t>
            </a:r>
            <a:endParaRPr lang="en-US" sz="2800" dirty="0"/>
          </a:p>
          <a:p>
            <a:pPr fontAlgn="auto">
              <a:spcAft>
                <a:spcPts val="0"/>
              </a:spcAft>
              <a:buFont typeface="Arial" pitchFamily="34" charset="0"/>
              <a:buChar char="•"/>
              <a:defRPr/>
            </a:pPr>
            <a:r>
              <a:rPr lang="fr-CA" sz="2800" dirty="0"/>
              <a:t>Perturbations du </a:t>
            </a:r>
            <a:r>
              <a:rPr lang="fr-CA" sz="2800" dirty="0" smtClean="0"/>
              <a:t>sommeil</a:t>
            </a:r>
            <a:endParaRPr lang="en-US" sz="2800" dirty="0"/>
          </a:p>
          <a:p>
            <a:pPr fontAlgn="auto">
              <a:spcAft>
                <a:spcPts val="0"/>
              </a:spcAft>
              <a:buFont typeface="Arial" pitchFamily="34" charset="0"/>
              <a:buChar char="•"/>
              <a:defRPr/>
            </a:pPr>
            <a:r>
              <a:rPr lang="fr-CA" sz="2800" dirty="0"/>
              <a:t>Occasions limitées de faire de </a:t>
            </a:r>
            <a:r>
              <a:rPr lang="fr-CA" sz="2800" dirty="0" smtClean="0"/>
              <a:t>l’exercice</a:t>
            </a:r>
            <a:endParaRPr lang="en-US" sz="2800" dirty="0"/>
          </a:p>
          <a:p>
            <a:pPr fontAlgn="auto">
              <a:spcAft>
                <a:spcPts val="0"/>
              </a:spcAft>
              <a:buFont typeface="Arial" pitchFamily="34" charset="0"/>
              <a:buChar char="•"/>
              <a:defRPr/>
            </a:pPr>
            <a:r>
              <a:rPr lang="fr-CA" sz="2800" dirty="0"/>
              <a:t>Difficulté à bien s’alimenter sur la </a:t>
            </a:r>
            <a:r>
              <a:rPr lang="fr-CA" sz="2800" dirty="0" smtClean="0"/>
              <a:t>route</a:t>
            </a:r>
            <a:endParaRPr lang="en-US" sz="2800" dirty="0"/>
          </a:p>
          <a:p>
            <a:pPr fontAlgn="auto">
              <a:spcAft>
                <a:spcPts val="0"/>
              </a:spcAft>
              <a:buFont typeface="Arial" pitchFamily="34" charset="0"/>
              <a:buChar char="•"/>
              <a:defRPr/>
            </a:pPr>
            <a:r>
              <a:rPr lang="fr-CA" sz="2800" dirty="0"/>
              <a:t>Agresseurs environnementaux (ex. : le bruit, la chaleur, le froid, le manque de ventilation</a:t>
            </a:r>
            <a:r>
              <a:rPr lang="fr-CA" sz="2800" dirty="0" smtClean="0"/>
              <a:t>)</a:t>
            </a:r>
            <a:endParaRPr lang="en-US" sz="3000" dirty="0" smtClean="0"/>
          </a:p>
        </p:txBody>
      </p:sp>
      <p:pic>
        <p:nvPicPr>
          <p:cNvPr id="253955" name="Picture 2"/>
          <p:cNvPicPr>
            <a:picLocks noChangeAspect="1" noChangeArrowheads="1"/>
          </p:cNvPicPr>
          <p:nvPr/>
        </p:nvPicPr>
        <p:blipFill>
          <a:blip r:embed="rId3" cstate="print"/>
          <a:srcRect/>
          <a:stretch>
            <a:fillRect/>
          </a:stretch>
        </p:blipFill>
        <p:spPr bwMode="auto">
          <a:xfrm>
            <a:off x="6096000" y="1943100"/>
            <a:ext cx="2205038" cy="330358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a:lnSpc>
                <a:spcPts val="4575"/>
              </a:lnSpc>
            </a:pPr>
            <a:r>
              <a:rPr lang="fr-CA" dirty="0" smtClean="0"/>
              <a:t>Vigilance, bien-être et sommeil</a:t>
            </a:r>
            <a:endParaRPr lang="en-US" dirty="0" smtClean="0"/>
          </a:p>
        </p:txBody>
      </p:sp>
      <p:sp>
        <p:nvSpPr>
          <p:cNvPr id="38914" name="Content Placeholder 2"/>
          <p:cNvSpPr>
            <a:spLocks noGrp="1"/>
          </p:cNvSpPr>
          <p:nvPr>
            <p:ph idx="1"/>
          </p:nvPr>
        </p:nvSpPr>
        <p:spPr>
          <a:xfrm>
            <a:off x="457200" y="1600200"/>
            <a:ext cx="6096000" cy="4525963"/>
          </a:xfrm>
        </p:spPr>
        <p:txBody>
          <a:bodyPr/>
          <a:lstStyle/>
          <a:p>
            <a:r>
              <a:rPr lang="fr-CA" dirty="0" smtClean="0"/>
              <a:t>Définition de la vigilance = état de veille + attention</a:t>
            </a:r>
            <a:endParaRPr lang="en-US" dirty="0" smtClean="0"/>
          </a:p>
          <a:p>
            <a:r>
              <a:rPr lang="fr-CA" dirty="0" smtClean="0"/>
              <a:t>Définition du bien-être = bonne santé physique, mentale, émotive et comportementale</a:t>
            </a:r>
            <a:endParaRPr lang="en-US" dirty="0" smtClean="0"/>
          </a:p>
          <a:p>
            <a:r>
              <a:rPr lang="fr-CA" dirty="0" smtClean="0"/>
              <a:t>Un sommeil réparateur est essentiel à la vigilance et au bien-être.</a:t>
            </a:r>
            <a:endParaRPr lang="en-US" dirty="0" smtClean="0"/>
          </a:p>
        </p:txBody>
      </p:sp>
      <p:pic>
        <p:nvPicPr>
          <p:cNvPr id="38915" name="Picture 2"/>
          <p:cNvPicPr>
            <a:picLocks noChangeAspect="1" noChangeArrowheads="1"/>
          </p:cNvPicPr>
          <p:nvPr/>
        </p:nvPicPr>
        <p:blipFill>
          <a:blip r:embed="rId3" cstate="print"/>
          <a:srcRect/>
          <a:stretch>
            <a:fillRect/>
          </a:stretch>
        </p:blipFill>
        <p:spPr bwMode="auto">
          <a:xfrm>
            <a:off x="6553200" y="2133600"/>
            <a:ext cx="2133600" cy="309086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Stratégies générales pour vaincre ces obstacles</a:t>
            </a:r>
            <a:endParaRPr lang="en-US" sz="4800" dirty="0"/>
          </a:p>
        </p:txBody>
      </p:sp>
      <p:sp>
        <p:nvSpPr>
          <p:cNvPr id="260098" name="Content Placeholder 2"/>
          <p:cNvSpPr>
            <a:spLocks noGrp="1"/>
          </p:cNvSpPr>
          <p:nvPr>
            <p:ph idx="1"/>
          </p:nvPr>
        </p:nvSpPr>
        <p:spPr>
          <a:xfrm>
            <a:off x="457200" y="1524000"/>
            <a:ext cx="6248400" cy="4953000"/>
          </a:xfrm>
        </p:spPr>
        <p:txBody>
          <a:bodyPr rtlCol="0">
            <a:normAutofit fontScale="77500" lnSpcReduction="20000"/>
          </a:bodyPr>
          <a:lstStyle/>
          <a:p>
            <a:pPr fontAlgn="auto">
              <a:spcAft>
                <a:spcPts val="0"/>
              </a:spcAft>
              <a:buFont typeface="Arial" pitchFamily="34" charset="0"/>
              <a:buChar char="•"/>
              <a:defRPr/>
            </a:pPr>
            <a:r>
              <a:rPr lang="fr-CA" dirty="0"/>
              <a:t>DORMEZ!</a:t>
            </a:r>
            <a:endParaRPr lang="en-US" sz="2800" dirty="0"/>
          </a:p>
          <a:p>
            <a:pPr lvl="1" fontAlgn="auto">
              <a:spcAft>
                <a:spcPts val="0"/>
              </a:spcAft>
              <a:buFont typeface="Arial" pitchFamily="34" charset="0"/>
              <a:buChar char="–"/>
              <a:defRPr/>
            </a:pPr>
            <a:r>
              <a:rPr lang="fr-CA" dirty="0"/>
              <a:t>Sommeil principal.</a:t>
            </a:r>
            <a:endParaRPr lang="en-US" sz="2400" dirty="0"/>
          </a:p>
          <a:p>
            <a:pPr lvl="1" fontAlgn="auto">
              <a:spcAft>
                <a:spcPts val="0"/>
              </a:spcAft>
              <a:buFont typeface="Arial" pitchFamily="34" charset="0"/>
              <a:buChar char="–"/>
              <a:defRPr/>
            </a:pPr>
            <a:r>
              <a:rPr lang="fr-CA" dirty="0"/>
              <a:t>Siestes.</a:t>
            </a:r>
            <a:endParaRPr lang="en-US" sz="2400" dirty="0"/>
          </a:p>
          <a:p>
            <a:pPr fontAlgn="auto">
              <a:spcAft>
                <a:spcPts val="0"/>
              </a:spcAft>
              <a:buFont typeface="Arial" pitchFamily="34" charset="0"/>
              <a:buChar char="•"/>
              <a:defRPr/>
            </a:pPr>
            <a:r>
              <a:rPr lang="fr-CA" dirty="0"/>
              <a:t>Soyez sain de corps et d’esprit.</a:t>
            </a:r>
            <a:endParaRPr lang="en-US" sz="2800" dirty="0"/>
          </a:p>
          <a:p>
            <a:pPr fontAlgn="auto">
              <a:spcAft>
                <a:spcPts val="0"/>
              </a:spcAft>
              <a:buFont typeface="Arial" pitchFamily="34" charset="0"/>
              <a:buChar char="•"/>
              <a:defRPr/>
            </a:pPr>
            <a:r>
              <a:rPr lang="fr-CA" dirty="0"/>
              <a:t>Essayez de conserver un horaire régulier.</a:t>
            </a:r>
            <a:endParaRPr lang="en-US" sz="2800" dirty="0"/>
          </a:p>
          <a:p>
            <a:pPr fontAlgn="auto">
              <a:spcAft>
                <a:spcPts val="0"/>
              </a:spcAft>
              <a:buFont typeface="Arial" pitchFamily="34" charset="0"/>
              <a:buChar char="•"/>
              <a:defRPr/>
            </a:pPr>
            <a:r>
              <a:rPr lang="fr-CA" dirty="0"/>
              <a:t>Respectez votre rythme circadien et ne luttez pas contre le sommeil (arrêtez-vous dans un endroit sécuritaire pour vous reposer dès les premiers signes de fatigue).</a:t>
            </a:r>
            <a:endParaRPr lang="en-US" sz="2800" dirty="0"/>
          </a:p>
          <a:p>
            <a:pPr fontAlgn="auto">
              <a:spcAft>
                <a:spcPts val="0"/>
              </a:spcAft>
              <a:buFont typeface="Arial" pitchFamily="34" charset="0"/>
              <a:buChar char="•"/>
              <a:defRPr/>
            </a:pPr>
            <a:r>
              <a:rPr lang="fr-CA" dirty="0"/>
              <a:t>Détendez-vous avant le coucher :</a:t>
            </a:r>
            <a:endParaRPr lang="en-US" sz="2800" dirty="0"/>
          </a:p>
          <a:p>
            <a:pPr lvl="1" fontAlgn="auto">
              <a:spcAft>
                <a:spcPts val="0"/>
              </a:spcAft>
              <a:buFont typeface="Arial" pitchFamily="34" charset="0"/>
              <a:buChar char="–"/>
              <a:defRPr/>
            </a:pPr>
            <a:r>
              <a:rPr lang="fr-CA" dirty="0"/>
              <a:t>Moins d’activité physique.</a:t>
            </a:r>
            <a:endParaRPr lang="en-US" sz="2400" dirty="0"/>
          </a:p>
          <a:p>
            <a:pPr lvl="1" fontAlgn="auto">
              <a:spcAft>
                <a:spcPts val="0"/>
              </a:spcAft>
              <a:buFont typeface="Arial" pitchFamily="34" charset="0"/>
              <a:buChar char="–"/>
              <a:defRPr/>
            </a:pPr>
            <a:r>
              <a:rPr lang="fr-CA" dirty="0"/>
              <a:t>Lumière tamisée.</a:t>
            </a:r>
            <a:endParaRPr lang="en-US" sz="2400" dirty="0"/>
          </a:p>
          <a:p>
            <a:pPr fontAlgn="auto">
              <a:spcAft>
                <a:spcPts val="0"/>
              </a:spcAft>
              <a:buFont typeface="Arial" pitchFamily="34" charset="0"/>
              <a:buChar char="•"/>
              <a:defRPr/>
            </a:pPr>
            <a:r>
              <a:rPr lang="fr-CA" dirty="0"/>
              <a:t>Consommez de la caféine avec discernement.</a:t>
            </a:r>
            <a:endParaRPr lang="en-US" sz="6000" dirty="0" smtClean="0"/>
          </a:p>
        </p:txBody>
      </p:sp>
      <p:pic>
        <p:nvPicPr>
          <p:cNvPr id="256003" name="Picture 2"/>
          <p:cNvPicPr>
            <a:picLocks noChangeAspect="1" noChangeArrowheads="1"/>
          </p:cNvPicPr>
          <p:nvPr/>
        </p:nvPicPr>
        <p:blipFill>
          <a:blip r:embed="rId3" cstate="print"/>
          <a:srcRect/>
          <a:stretch>
            <a:fillRect/>
          </a:stretch>
        </p:blipFill>
        <p:spPr bwMode="auto">
          <a:xfrm>
            <a:off x="6527800" y="4724400"/>
            <a:ext cx="2295525" cy="1524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pPr>
              <a:lnSpc>
                <a:spcPts val="4575"/>
              </a:lnSpc>
            </a:pPr>
            <a:r>
              <a:rPr lang="fr-CA" sz="5400" smtClean="0"/>
              <a:t>Stratégies à la maison</a:t>
            </a:r>
            <a:endParaRPr lang="en-US" smtClean="0"/>
          </a:p>
        </p:txBody>
      </p:sp>
      <p:sp>
        <p:nvSpPr>
          <p:cNvPr id="3" name="Content Placeholder 2"/>
          <p:cNvSpPr>
            <a:spLocks noGrp="1"/>
          </p:cNvSpPr>
          <p:nvPr>
            <p:ph idx="1"/>
          </p:nvPr>
        </p:nvSpPr>
        <p:spPr>
          <a:xfrm>
            <a:off x="457200" y="1600200"/>
            <a:ext cx="5257800" cy="4876800"/>
          </a:xfrm>
        </p:spPr>
        <p:txBody>
          <a:bodyPr rtlCol="0">
            <a:normAutofit fontScale="77500" lnSpcReduction="20000"/>
          </a:bodyPr>
          <a:lstStyle/>
          <a:p>
            <a:pPr fontAlgn="auto">
              <a:spcAft>
                <a:spcPts val="0"/>
              </a:spcAft>
              <a:buFont typeface="Arial" pitchFamily="34" charset="0"/>
              <a:buChar char="•"/>
              <a:defRPr/>
            </a:pPr>
            <a:r>
              <a:rPr lang="fr-CA" dirty="0"/>
              <a:t>Obtenez le maximum de sommeil réparateur avant d’entreprendre un voyage ou une semaine de travail.</a:t>
            </a:r>
            <a:endParaRPr lang="en-US" sz="2800" dirty="0"/>
          </a:p>
          <a:p>
            <a:pPr fontAlgn="auto">
              <a:spcAft>
                <a:spcPts val="0"/>
              </a:spcAft>
              <a:buFont typeface="Arial" pitchFamily="34" charset="0"/>
              <a:buChar char="•"/>
              <a:defRPr/>
            </a:pPr>
            <a:r>
              <a:rPr lang="fr-CA" dirty="0"/>
              <a:t>Exprimez vos besoins de sommeil et obtenez le soutien de votre famille.</a:t>
            </a:r>
            <a:endParaRPr lang="en-US" sz="2800" dirty="0"/>
          </a:p>
          <a:p>
            <a:pPr fontAlgn="auto">
              <a:spcAft>
                <a:spcPts val="0"/>
              </a:spcAft>
              <a:buFont typeface="Arial" pitchFamily="34" charset="0"/>
              <a:buChar char="•"/>
              <a:defRPr/>
            </a:pPr>
            <a:r>
              <a:rPr lang="fr-CA" dirty="0"/>
              <a:t>Assurez-vous que la chambre est :</a:t>
            </a:r>
            <a:endParaRPr lang="en-US" sz="2800" dirty="0"/>
          </a:p>
          <a:p>
            <a:pPr lvl="1" fontAlgn="auto">
              <a:spcAft>
                <a:spcPts val="0"/>
              </a:spcAft>
              <a:buFont typeface="Arial" pitchFamily="34" charset="0"/>
              <a:buChar char="–"/>
              <a:defRPr/>
            </a:pPr>
            <a:r>
              <a:rPr lang="fr-CA" dirty="0"/>
              <a:t>parfaitement sombre.</a:t>
            </a:r>
            <a:endParaRPr lang="en-US" sz="2400" dirty="0"/>
          </a:p>
          <a:p>
            <a:pPr lvl="1" fontAlgn="auto">
              <a:spcAft>
                <a:spcPts val="0"/>
              </a:spcAft>
              <a:buFont typeface="Arial" pitchFamily="34" charset="0"/>
              <a:buChar char="–"/>
              <a:defRPr/>
            </a:pPr>
            <a:r>
              <a:rPr lang="fr-CA" dirty="0"/>
              <a:t>fraîche.</a:t>
            </a:r>
            <a:endParaRPr lang="en-US" sz="2400" dirty="0"/>
          </a:p>
          <a:p>
            <a:pPr lvl="1" fontAlgn="auto">
              <a:spcAft>
                <a:spcPts val="0"/>
              </a:spcAft>
              <a:buFont typeface="Arial" pitchFamily="34" charset="0"/>
              <a:buChar char="–"/>
              <a:defRPr/>
            </a:pPr>
            <a:r>
              <a:rPr lang="fr-CA" dirty="0"/>
              <a:t>silencieuse.</a:t>
            </a:r>
            <a:endParaRPr lang="en-US" sz="2400" dirty="0"/>
          </a:p>
          <a:p>
            <a:pPr fontAlgn="auto">
              <a:spcAft>
                <a:spcPts val="0"/>
              </a:spcAft>
              <a:buFont typeface="Arial" pitchFamily="34" charset="0"/>
              <a:buChar char="•"/>
              <a:defRPr/>
            </a:pPr>
            <a:r>
              <a:rPr lang="fr-CA" dirty="0"/>
              <a:t>Élaborez une routine de préparation au coucher.</a:t>
            </a:r>
            <a:endParaRPr lang="en-US" sz="2800" dirty="0"/>
          </a:p>
          <a:p>
            <a:pPr fontAlgn="auto">
              <a:spcAft>
                <a:spcPts val="0"/>
              </a:spcAft>
              <a:buFont typeface="Arial" pitchFamily="34" charset="0"/>
              <a:buChar char="•"/>
              <a:defRPr/>
            </a:pPr>
            <a:r>
              <a:rPr lang="fr-CA" dirty="0"/>
              <a:t>Soyez actif, mais ne vous épuisez pas. Prenez le temps de vous détendre.</a:t>
            </a:r>
            <a:endParaRPr lang="en-US" sz="6000" dirty="0"/>
          </a:p>
        </p:txBody>
      </p:sp>
      <p:pic>
        <p:nvPicPr>
          <p:cNvPr id="258051" name="Picture 2"/>
          <p:cNvPicPr>
            <a:picLocks noChangeAspect="1" noChangeArrowheads="1"/>
          </p:cNvPicPr>
          <p:nvPr/>
        </p:nvPicPr>
        <p:blipFill>
          <a:blip r:embed="rId3" cstate="print"/>
          <a:srcRect/>
          <a:stretch>
            <a:fillRect/>
          </a:stretch>
        </p:blipFill>
        <p:spPr bwMode="auto">
          <a:xfrm>
            <a:off x="5867400" y="4114800"/>
            <a:ext cx="2874963" cy="1676400"/>
          </a:xfrm>
          <a:prstGeom prst="rect">
            <a:avLst/>
          </a:prstGeom>
          <a:noFill/>
          <a:ln w="9525">
            <a:noFill/>
            <a:miter lim="800000"/>
            <a:headEnd/>
            <a:tailEnd/>
          </a:ln>
        </p:spPr>
      </p:pic>
      <p:pic>
        <p:nvPicPr>
          <p:cNvPr id="258052" name="Picture 2"/>
          <p:cNvPicPr>
            <a:picLocks noChangeAspect="1" noChangeArrowheads="1"/>
          </p:cNvPicPr>
          <p:nvPr/>
        </p:nvPicPr>
        <p:blipFill>
          <a:blip r:embed="rId4" cstate="print"/>
          <a:srcRect/>
          <a:stretch>
            <a:fillRect/>
          </a:stretch>
        </p:blipFill>
        <p:spPr bwMode="auto">
          <a:xfrm>
            <a:off x="5991225" y="1992313"/>
            <a:ext cx="2751138" cy="19399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title"/>
          </p:nvPr>
        </p:nvSpPr>
        <p:spPr/>
        <p:txBody>
          <a:bodyPr/>
          <a:lstStyle/>
          <a:p>
            <a:pPr>
              <a:lnSpc>
                <a:spcPts val="4575"/>
              </a:lnSpc>
            </a:pPr>
            <a:r>
              <a:rPr lang="fr-CA" dirty="0" smtClean="0"/>
              <a:t>Stratégies sur la route</a:t>
            </a:r>
            <a:endParaRPr lang="en-US" dirty="0" smtClean="0"/>
          </a:p>
        </p:txBody>
      </p:sp>
      <p:sp>
        <p:nvSpPr>
          <p:cNvPr id="3" name="Content Placeholder 2"/>
          <p:cNvSpPr>
            <a:spLocks noGrp="1"/>
          </p:cNvSpPr>
          <p:nvPr>
            <p:ph idx="1"/>
          </p:nvPr>
        </p:nvSpPr>
        <p:spPr>
          <a:xfrm>
            <a:off x="457200" y="1600200"/>
            <a:ext cx="8305800" cy="4525963"/>
          </a:xfrm>
        </p:spPr>
        <p:txBody>
          <a:bodyPr rtlCol="0">
            <a:normAutofit fontScale="85000" lnSpcReduction="20000"/>
          </a:bodyPr>
          <a:lstStyle/>
          <a:p>
            <a:pPr fontAlgn="auto">
              <a:spcAft>
                <a:spcPts val="0"/>
              </a:spcAft>
              <a:buFont typeface="Arial" pitchFamily="34" charset="0"/>
              <a:buChar char="•"/>
              <a:defRPr/>
            </a:pPr>
            <a:r>
              <a:rPr lang="fr-CA" dirty="0"/>
              <a:t>Essayez de dormir autant sur la route qu’à la maison.</a:t>
            </a:r>
            <a:endParaRPr lang="en-US" sz="2800" dirty="0"/>
          </a:p>
          <a:p>
            <a:pPr fontAlgn="auto">
              <a:spcAft>
                <a:spcPts val="0"/>
              </a:spcAft>
              <a:buFont typeface="Arial" pitchFamily="34" charset="0"/>
              <a:buChar char="•"/>
              <a:defRPr/>
            </a:pPr>
            <a:r>
              <a:rPr lang="fr-CA" dirty="0"/>
              <a:t>Prenez des pauses avec </a:t>
            </a:r>
            <a:r>
              <a:rPr lang="fr-CA" b="1" dirty="0"/>
              <a:t>siestes</a:t>
            </a:r>
            <a:r>
              <a:rPr lang="fr-CA" dirty="0"/>
              <a:t>, elles sont très salutaires.</a:t>
            </a:r>
            <a:endParaRPr lang="en-US" sz="2800" dirty="0"/>
          </a:p>
          <a:p>
            <a:pPr fontAlgn="auto">
              <a:spcAft>
                <a:spcPts val="0"/>
              </a:spcAft>
              <a:buFont typeface="Arial" pitchFamily="34" charset="0"/>
              <a:buChar char="•"/>
              <a:defRPr/>
            </a:pPr>
            <a:r>
              <a:rPr lang="fr-CA" dirty="0"/>
              <a:t>Adoptez également les pratiques bénéfiques suivantes :</a:t>
            </a:r>
            <a:endParaRPr lang="en-US" sz="2800" dirty="0"/>
          </a:p>
          <a:p>
            <a:pPr lvl="1" fontAlgn="auto">
              <a:spcAft>
                <a:spcPts val="0"/>
              </a:spcAft>
              <a:buFont typeface="Arial" pitchFamily="34" charset="0"/>
              <a:buChar char="–"/>
              <a:defRPr/>
            </a:pPr>
            <a:r>
              <a:rPr lang="fr-CA" dirty="0"/>
              <a:t>Pauses sans sieste.</a:t>
            </a:r>
            <a:endParaRPr lang="en-US" sz="2400" dirty="0"/>
          </a:p>
          <a:p>
            <a:pPr lvl="1" fontAlgn="auto">
              <a:spcAft>
                <a:spcPts val="0"/>
              </a:spcAft>
              <a:buFont typeface="Arial" pitchFamily="34" charset="0"/>
              <a:buChar char="–"/>
              <a:defRPr/>
            </a:pPr>
            <a:r>
              <a:rPr lang="fr-CA" dirty="0"/>
              <a:t>Étirements.</a:t>
            </a:r>
            <a:endParaRPr lang="en-US" sz="2400" dirty="0"/>
          </a:p>
          <a:p>
            <a:pPr lvl="1" fontAlgn="auto">
              <a:spcAft>
                <a:spcPts val="0"/>
              </a:spcAft>
              <a:buFont typeface="Arial" pitchFamily="34" charset="0"/>
              <a:buChar char="–"/>
              <a:defRPr/>
            </a:pPr>
            <a:r>
              <a:rPr lang="fr-CA" dirty="0" smtClean="0"/>
              <a:t>Conversations </a:t>
            </a:r>
            <a:r>
              <a:rPr lang="fr-CA" dirty="0"/>
              <a:t>(si </a:t>
            </a:r>
            <a:r>
              <a:rPr lang="fr-CA" dirty="0" smtClean="0"/>
              <a:t>elles </a:t>
            </a:r>
            <a:r>
              <a:rPr lang="fr-CA" dirty="0"/>
              <a:t>ne vous </a:t>
            </a:r>
            <a:r>
              <a:rPr lang="fr-CA" dirty="0" smtClean="0"/>
              <a:t>déconcentrent</a:t>
            </a:r>
          </a:p>
          <a:p>
            <a:pPr lvl="1" fontAlgn="auto">
              <a:spcAft>
                <a:spcPts val="0"/>
              </a:spcAft>
              <a:buNone/>
              <a:defRPr/>
            </a:pPr>
            <a:r>
              <a:rPr lang="fr-CA" dirty="0" smtClean="0"/>
              <a:t>	pas</a:t>
            </a:r>
            <a:r>
              <a:rPr lang="fr-CA" dirty="0"/>
              <a:t>). </a:t>
            </a:r>
            <a:endParaRPr lang="en-US" sz="2400" dirty="0"/>
          </a:p>
          <a:p>
            <a:pPr fontAlgn="auto">
              <a:spcAft>
                <a:spcPts val="0"/>
              </a:spcAft>
              <a:buFont typeface="Arial" pitchFamily="34" charset="0"/>
              <a:buChar char="•"/>
              <a:defRPr/>
            </a:pPr>
            <a:r>
              <a:rPr lang="fr-CA" dirty="0"/>
              <a:t>Faites de l’exercice.</a:t>
            </a:r>
            <a:endParaRPr lang="en-US" sz="2800" dirty="0"/>
          </a:p>
          <a:p>
            <a:pPr fontAlgn="auto">
              <a:spcAft>
                <a:spcPts val="0"/>
              </a:spcAft>
              <a:buFont typeface="Arial" pitchFamily="34" charset="0"/>
              <a:buChar char="•"/>
              <a:defRPr/>
            </a:pPr>
            <a:r>
              <a:rPr lang="fr-CA" dirty="0"/>
              <a:t>Évitez les repas copieux.</a:t>
            </a:r>
            <a:endParaRPr lang="en-US" sz="2800" dirty="0"/>
          </a:p>
          <a:p>
            <a:pPr fontAlgn="auto">
              <a:spcAft>
                <a:spcPts val="0"/>
              </a:spcAft>
              <a:buFont typeface="Arial" pitchFamily="34" charset="0"/>
              <a:buChar char="•"/>
              <a:defRPr/>
            </a:pPr>
            <a:r>
              <a:rPr lang="fr-CA" dirty="0"/>
              <a:t>Attachez votre ceinture de sécurité!</a:t>
            </a:r>
            <a:endParaRPr lang="en-US" dirty="0"/>
          </a:p>
        </p:txBody>
      </p:sp>
      <p:pic>
        <p:nvPicPr>
          <p:cNvPr id="260099" name="Picture 2"/>
          <p:cNvPicPr>
            <a:picLocks noChangeAspect="1" noChangeArrowheads="1"/>
          </p:cNvPicPr>
          <p:nvPr/>
        </p:nvPicPr>
        <p:blipFill>
          <a:blip r:embed="rId3" cstate="print"/>
          <a:srcRect/>
          <a:stretch>
            <a:fillRect/>
          </a:stretch>
        </p:blipFill>
        <p:spPr bwMode="auto">
          <a:xfrm>
            <a:off x="7391400" y="3886200"/>
            <a:ext cx="1597025" cy="239236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pPr>
              <a:lnSpc>
                <a:spcPts val="4575"/>
              </a:lnSpc>
            </a:pPr>
            <a:r>
              <a:rPr lang="fr-CA" sz="5400" smtClean="0"/>
              <a:t>Conduite de nuit</a:t>
            </a:r>
            <a:endParaRPr lang="en-US" sz="5400" smtClean="0"/>
          </a:p>
        </p:txBody>
      </p:sp>
      <p:sp>
        <p:nvSpPr>
          <p:cNvPr id="3" name="Content Placeholder 2"/>
          <p:cNvSpPr>
            <a:spLocks noGrp="1"/>
          </p:cNvSpPr>
          <p:nvPr>
            <p:ph idx="1"/>
          </p:nvPr>
        </p:nvSpPr>
        <p:spPr>
          <a:xfrm>
            <a:off x="457200" y="1600200"/>
            <a:ext cx="8229600" cy="4800600"/>
          </a:xfrm>
        </p:spPr>
        <p:txBody>
          <a:bodyPr rtlCol="0">
            <a:normAutofit fontScale="62500" lnSpcReduction="20000"/>
          </a:bodyPr>
          <a:lstStyle/>
          <a:p>
            <a:pPr fontAlgn="auto">
              <a:spcAft>
                <a:spcPts val="0"/>
              </a:spcAft>
              <a:buFont typeface="Arial" pitchFamily="34" charset="0"/>
              <a:buChar char="•"/>
              <a:defRPr/>
            </a:pPr>
            <a:r>
              <a:rPr lang="fr-CA" dirty="0"/>
              <a:t>La conduite de nuit a un avantage : moins de circulation!</a:t>
            </a:r>
            <a:endParaRPr lang="en-US" sz="2800" dirty="0"/>
          </a:p>
          <a:p>
            <a:pPr fontAlgn="auto">
              <a:spcAft>
                <a:spcPts val="0"/>
              </a:spcAft>
              <a:buFont typeface="Arial" pitchFamily="34" charset="0"/>
              <a:buChar char="•"/>
              <a:defRPr/>
            </a:pPr>
            <a:r>
              <a:rPr lang="fr-CA" dirty="0"/>
              <a:t>Elle a aussi des désavantages :</a:t>
            </a:r>
            <a:endParaRPr lang="en-US" sz="2800" dirty="0"/>
          </a:p>
          <a:p>
            <a:pPr lvl="1" fontAlgn="auto">
              <a:spcAft>
                <a:spcPts val="0"/>
              </a:spcAft>
              <a:buFont typeface="Arial" pitchFamily="34" charset="0"/>
              <a:buChar char="–"/>
              <a:defRPr/>
            </a:pPr>
            <a:r>
              <a:rPr lang="fr-CA" dirty="0"/>
              <a:t>Fatigue due aux rythmes circadiens.</a:t>
            </a:r>
            <a:endParaRPr lang="en-US" sz="2400" dirty="0"/>
          </a:p>
          <a:p>
            <a:pPr lvl="1" fontAlgn="auto">
              <a:spcAft>
                <a:spcPts val="0"/>
              </a:spcAft>
              <a:buFont typeface="Arial" pitchFamily="34" charset="0"/>
              <a:buChar char="–"/>
              <a:defRPr/>
            </a:pPr>
            <a:r>
              <a:rPr lang="fr-CA" dirty="0"/>
              <a:t>Davantage d’automobilistes ivres ou imprudents sur la route.</a:t>
            </a:r>
            <a:endParaRPr lang="en-US" sz="2400" dirty="0"/>
          </a:p>
          <a:p>
            <a:pPr lvl="1" fontAlgn="auto">
              <a:spcAft>
                <a:spcPts val="0"/>
              </a:spcAft>
              <a:buFont typeface="Arial" pitchFamily="34" charset="0"/>
              <a:buChar char="–"/>
              <a:defRPr/>
            </a:pPr>
            <a:r>
              <a:rPr lang="fr-CA" dirty="0"/>
              <a:t>Moins bonne visibilité. </a:t>
            </a:r>
            <a:endParaRPr lang="en-US" sz="2400" dirty="0"/>
          </a:p>
          <a:p>
            <a:pPr fontAlgn="auto">
              <a:spcAft>
                <a:spcPts val="0"/>
              </a:spcAft>
              <a:buFont typeface="Arial" pitchFamily="34" charset="0"/>
              <a:buChar char="•"/>
              <a:defRPr/>
            </a:pPr>
            <a:r>
              <a:rPr lang="fr-CA" dirty="0"/>
              <a:t>Déjouez votre horloge interne avec de la lumière vive ou de l’obscurité :</a:t>
            </a:r>
            <a:endParaRPr lang="en-US" sz="2800" dirty="0"/>
          </a:p>
          <a:p>
            <a:pPr lvl="1" fontAlgn="auto">
              <a:spcAft>
                <a:spcPts val="0"/>
              </a:spcAft>
              <a:buFont typeface="Arial" pitchFamily="34" charset="0"/>
              <a:buChar char="–"/>
              <a:defRPr/>
            </a:pPr>
            <a:r>
              <a:rPr lang="fr-CA" dirty="0"/>
              <a:t>Une lumière vive simule la clarté du jour et suggère l’éveil.</a:t>
            </a:r>
            <a:endParaRPr lang="en-US" sz="2400" dirty="0"/>
          </a:p>
          <a:p>
            <a:pPr lvl="1" fontAlgn="auto">
              <a:spcAft>
                <a:spcPts val="0"/>
              </a:spcAft>
              <a:buFont typeface="Arial" pitchFamily="34" charset="0"/>
              <a:buChar char="–"/>
              <a:defRPr/>
            </a:pPr>
            <a:r>
              <a:rPr lang="fr-CA" dirty="0"/>
              <a:t>L’obscurité simule la nuit, l’heure du coucher, et invite au sommeil.</a:t>
            </a:r>
            <a:endParaRPr lang="en-US" sz="2400" dirty="0"/>
          </a:p>
          <a:p>
            <a:pPr fontAlgn="auto">
              <a:spcAft>
                <a:spcPts val="0"/>
              </a:spcAft>
              <a:buFont typeface="Arial" pitchFamily="34" charset="0"/>
              <a:buChar char="•"/>
              <a:defRPr/>
            </a:pPr>
            <a:r>
              <a:rPr lang="fr-CA" dirty="0"/>
              <a:t>Consommez de la caféine, mais avec discernement.</a:t>
            </a:r>
            <a:endParaRPr lang="en-US" sz="2800" dirty="0"/>
          </a:p>
          <a:p>
            <a:pPr fontAlgn="auto">
              <a:spcAft>
                <a:spcPts val="0"/>
              </a:spcAft>
              <a:buFont typeface="Arial" pitchFamily="34" charset="0"/>
              <a:buChar char="•"/>
              <a:defRPr/>
            </a:pPr>
            <a:r>
              <a:rPr lang="fr-CA" dirty="0"/>
              <a:t>Envisagez d’avoir une période de sommeil, de faire une sieste dans le compartiment couchette avant les premières lueurs du jour. </a:t>
            </a:r>
            <a:endParaRPr lang="en-US" sz="2800" dirty="0"/>
          </a:p>
          <a:p>
            <a:pPr fontAlgn="auto">
              <a:spcAft>
                <a:spcPts val="0"/>
              </a:spcAft>
              <a:buFont typeface="Arial" pitchFamily="34" charset="0"/>
              <a:buChar char="•"/>
              <a:defRPr/>
            </a:pPr>
            <a:r>
              <a:rPr lang="fr-CA" dirty="0"/>
              <a:t>Accumulez plus de sommeil réparateur les fins </a:t>
            </a:r>
            <a:r>
              <a:rPr lang="fr-CA" dirty="0" smtClean="0"/>
              <a:t>de                  semaine</a:t>
            </a:r>
            <a:r>
              <a:rPr lang="fr-CA" dirty="0"/>
              <a:t>.</a:t>
            </a:r>
            <a:endParaRPr lang="en-US" sz="2800" dirty="0"/>
          </a:p>
          <a:p>
            <a:pPr fontAlgn="auto">
              <a:spcAft>
                <a:spcPts val="0"/>
              </a:spcAft>
              <a:buFont typeface="Arial" pitchFamily="34" charset="0"/>
              <a:buChar char="•"/>
              <a:defRPr/>
            </a:pPr>
            <a:r>
              <a:rPr lang="fr-CA" dirty="0"/>
              <a:t>N’oubliez pas qu’il n’est pas donné à tout le </a:t>
            </a:r>
            <a:r>
              <a:rPr lang="fr-CA" dirty="0" smtClean="0"/>
              <a:t>monde de             pouvoir </a:t>
            </a:r>
            <a:r>
              <a:rPr lang="fr-CA" dirty="0"/>
              <a:t>s’adapter au travail de nuit! </a:t>
            </a:r>
            <a:endParaRPr lang="en-US" dirty="0"/>
          </a:p>
        </p:txBody>
      </p:sp>
      <p:pic>
        <p:nvPicPr>
          <p:cNvPr id="262147" name="Picture 2"/>
          <p:cNvPicPr>
            <a:picLocks noChangeAspect="1" noChangeArrowheads="1"/>
          </p:cNvPicPr>
          <p:nvPr/>
        </p:nvPicPr>
        <p:blipFill>
          <a:blip r:embed="rId3" cstate="print"/>
          <a:srcRect/>
          <a:stretch>
            <a:fillRect/>
          </a:stretch>
        </p:blipFill>
        <p:spPr bwMode="auto">
          <a:xfrm>
            <a:off x="7185025" y="1676400"/>
            <a:ext cx="1822450" cy="1209675"/>
          </a:xfrm>
          <a:prstGeom prst="rect">
            <a:avLst/>
          </a:prstGeom>
          <a:noFill/>
          <a:ln w="9525">
            <a:noFill/>
            <a:miter lim="800000"/>
            <a:headEnd/>
            <a:tailEnd/>
          </a:ln>
        </p:spPr>
      </p:pic>
      <p:pic>
        <p:nvPicPr>
          <p:cNvPr id="262148" name="Picture 3"/>
          <p:cNvPicPr>
            <a:picLocks noChangeAspect="1" noChangeArrowheads="1"/>
          </p:cNvPicPr>
          <p:nvPr/>
        </p:nvPicPr>
        <p:blipFill>
          <a:blip r:embed="rId4" cstate="print"/>
          <a:srcRect/>
          <a:stretch>
            <a:fillRect/>
          </a:stretch>
        </p:blipFill>
        <p:spPr bwMode="auto">
          <a:xfrm>
            <a:off x="6664325" y="5105400"/>
            <a:ext cx="2343150" cy="1143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S’adapter </a:t>
            </a:r>
            <a:r>
              <a:rPr lang="fr-CA" sz="4800" dirty="0" smtClean="0"/>
              <a:t>à un </a:t>
            </a:r>
            <a:r>
              <a:rPr lang="fr-CA" sz="4800" dirty="0"/>
              <a:t>quart de travail et aux changements de fuseau horaire</a:t>
            </a:r>
            <a:endParaRPr lang="en-US" sz="4800" dirty="0"/>
          </a:p>
        </p:txBody>
      </p:sp>
      <p:sp>
        <p:nvSpPr>
          <p:cNvPr id="3" name="Content Placeholder 2"/>
          <p:cNvSpPr>
            <a:spLocks noGrp="1"/>
          </p:cNvSpPr>
          <p:nvPr>
            <p:ph idx="1"/>
          </p:nvPr>
        </p:nvSpPr>
        <p:spPr>
          <a:xfrm>
            <a:off x="457200" y="1600200"/>
            <a:ext cx="5867400" cy="4724400"/>
          </a:xfrm>
        </p:spPr>
        <p:txBody>
          <a:bodyPr rtlCol="0">
            <a:normAutofit fontScale="62500" lnSpcReduction="20000"/>
          </a:bodyPr>
          <a:lstStyle/>
          <a:p>
            <a:pPr fontAlgn="auto">
              <a:spcAft>
                <a:spcPts val="0"/>
              </a:spcAft>
              <a:buFont typeface="Arial" pitchFamily="34" charset="0"/>
              <a:buChar char="•"/>
              <a:defRPr/>
            </a:pPr>
            <a:r>
              <a:rPr lang="fr-CA" dirty="0"/>
              <a:t>Prenez conscience de votre horloge biologique (aussi appelée horloge circadienne, horloge interne</a:t>
            </a:r>
            <a:r>
              <a:rPr lang="fr-CA" dirty="0" smtClean="0"/>
              <a:t>). </a:t>
            </a:r>
            <a:endParaRPr lang="en-US" sz="2800" dirty="0"/>
          </a:p>
          <a:p>
            <a:pPr fontAlgn="auto">
              <a:spcAft>
                <a:spcPts val="0"/>
              </a:spcAft>
              <a:buFont typeface="Arial" pitchFamily="34" charset="0"/>
              <a:buChar char="•"/>
              <a:defRPr/>
            </a:pPr>
            <a:r>
              <a:rPr lang="fr-CA" dirty="0"/>
              <a:t>En cas de trajets courts ou de changements de quart, maintenez votre programme de sommeil habituel.</a:t>
            </a:r>
            <a:endParaRPr lang="en-US" sz="2800" dirty="0"/>
          </a:p>
          <a:p>
            <a:pPr fontAlgn="auto">
              <a:spcAft>
                <a:spcPts val="0"/>
              </a:spcAft>
              <a:buFont typeface="Arial" pitchFamily="34" charset="0"/>
              <a:buChar char="•"/>
              <a:defRPr/>
            </a:pPr>
            <a:r>
              <a:rPr lang="fr-CA" dirty="0"/>
              <a:t>En cas de longs trajets ou de changements qui durent plus longtemps :</a:t>
            </a:r>
            <a:endParaRPr lang="en-US" sz="2800" dirty="0"/>
          </a:p>
          <a:p>
            <a:pPr lvl="1" fontAlgn="auto">
              <a:spcAft>
                <a:spcPts val="0"/>
              </a:spcAft>
              <a:buFont typeface="Arial" pitchFamily="34" charset="0"/>
              <a:buChar char="–"/>
              <a:defRPr/>
            </a:pPr>
            <a:r>
              <a:rPr lang="fr-CA" dirty="0"/>
              <a:t>Préparez-vous à ce changement en vous assurant d’être bien reposé au départ. </a:t>
            </a:r>
            <a:endParaRPr lang="en-US" sz="2400" dirty="0"/>
          </a:p>
          <a:p>
            <a:pPr lvl="1" fontAlgn="auto">
              <a:spcAft>
                <a:spcPts val="0"/>
              </a:spcAft>
              <a:buFont typeface="Arial" pitchFamily="34" charset="0"/>
              <a:buChar char="–"/>
              <a:defRPr/>
            </a:pPr>
            <a:r>
              <a:rPr lang="fr-CA" dirty="0"/>
              <a:t>Changez votre routine de préparation au coucher du « soir ».</a:t>
            </a:r>
            <a:endParaRPr lang="en-US" sz="2400" dirty="0"/>
          </a:p>
          <a:p>
            <a:pPr lvl="1" fontAlgn="auto">
              <a:spcAft>
                <a:spcPts val="0"/>
              </a:spcAft>
              <a:buFont typeface="Arial" pitchFamily="34" charset="0"/>
              <a:buChar char="–"/>
              <a:defRPr/>
            </a:pPr>
            <a:r>
              <a:rPr lang="fr-CA" dirty="0"/>
              <a:t>Utilisez la lumière et l’obscurité pour vous aider à vous adapter au changement d’horaire.</a:t>
            </a:r>
            <a:endParaRPr lang="en-US" sz="2400" dirty="0"/>
          </a:p>
          <a:p>
            <a:pPr lvl="1" fontAlgn="auto">
              <a:spcAft>
                <a:spcPts val="0"/>
              </a:spcAft>
              <a:buFont typeface="Arial" pitchFamily="34" charset="0"/>
              <a:buChar char="–"/>
              <a:defRPr/>
            </a:pPr>
            <a:r>
              <a:rPr lang="fr-CA" dirty="0"/>
              <a:t>Pour rester éveillé, étirez-vous, bougez et parlez avec d’autres personnes.</a:t>
            </a:r>
            <a:endParaRPr lang="en-US" sz="2400" dirty="0"/>
          </a:p>
          <a:p>
            <a:pPr fontAlgn="auto">
              <a:spcAft>
                <a:spcPts val="0"/>
              </a:spcAft>
              <a:buFont typeface="Arial" pitchFamily="34" charset="0"/>
              <a:buChar char="•"/>
              <a:defRPr/>
            </a:pPr>
            <a:r>
              <a:rPr lang="fr-CA" dirty="0"/>
              <a:t>Accumulez plus de sommeil, cela facilite normalement les changements d’horaire.</a:t>
            </a:r>
            <a:endParaRPr lang="en-US" dirty="0"/>
          </a:p>
        </p:txBody>
      </p:sp>
      <p:pic>
        <p:nvPicPr>
          <p:cNvPr id="264195" name="Picture 2"/>
          <p:cNvPicPr>
            <a:picLocks noChangeAspect="1" noChangeArrowheads="1"/>
          </p:cNvPicPr>
          <p:nvPr/>
        </p:nvPicPr>
        <p:blipFill>
          <a:blip r:embed="rId3" cstate="print"/>
          <a:srcRect l="25000" t="24666" r="24001" b="24667"/>
          <a:stretch>
            <a:fillRect/>
          </a:stretch>
        </p:blipFill>
        <p:spPr bwMode="auto">
          <a:xfrm>
            <a:off x="6248400" y="2438400"/>
            <a:ext cx="2454275" cy="18288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rtlCol="0">
            <a:normAutofit fontScale="90000"/>
          </a:bodyPr>
          <a:lstStyle/>
          <a:p>
            <a:pPr fontAlgn="auto">
              <a:spcAft>
                <a:spcPts val="0"/>
              </a:spcAft>
              <a:defRPr/>
            </a:pPr>
            <a:r>
              <a:rPr lang="fr-CA" dirty="0"/>
              <a:t>Planification de l’horaire et </a:t>
            </a:r>
            <a:r>
              <a:rPr lang="fr-CA" dirty="0" smtClean="0"/>
              <a:t>heures </a:t>
            </a:r>
            <a:r>
              <a:rPr lang="fr-CA" dirty="0"/>
              <a:t>de service (HDS)</a:t>
            </a:r>
            <a:endParaRPr lang="en-US" dirty="0"/>
          </a:p>
        </p:txBody>
      </p:sp>
      <p:sp>
        <p:nvSpPr>
          <p:cNvPr id="3" name="Content Placeholder 2"/>
          <p:cNvSpPr>
            <a:spLocks noGrp="1"/>
          </p:cNvSpPr>
          <p:nvPr>
            <p:ph idx="1"/>
          </p:nvPr>
        </p:nvSpPr>
        <p:spPr/>
        <p:txBody>
          <a:bodyPr rtlCol="0">
            <a:normAutofit fontScale="92500" lnSpcReduction="20000"/>
          </a:bodyPr>
          <a:lstStyle/>
          <a:p>
            <a:pPr marL="0" indent="0" fontAlgn="auto">
              <a:spcAft>
                <a:spcPts val="0"/>
              </a:spcAft>
              <a:buFont typeface="Arial" pitchFamily="34" charset="0"/>
              <a:buNone/>
              <a:defRPr/>
            </a:pPr>
            <a:r>
              <a:rPr lang="fr-CA" u="sng" dirty="0"/>
              <a:t>Sujets :</a:t>
            </a:r>
            <a:endParaRPr lang="en-US" dirty="0"/>
          </a:p>
          <a:p>
            <a:pPr fontAlgn="auto">
              <a:spcAft>
                <a:spcPts val="0"/>
              </a:spcAft>
              <a:buFont typeface="Arial" pitchFamily="34" charset="0"/>
              <a:buChar char="•"/>
              <a:defRPr/>
            </a:pPr>
            <a:r>
              <a:rPr lang="fr-CA" dirty="0"/>
              <a:t>Principes d’une planification </a:t>
            </a:r>
            <a:r>
              <a:rPr lang="fr-CA" dirty="0" smtClean="0"/>
              <a:t>efficace</a:t>
            </a:r>
            <a:endParaRPr lang="en-US" dirty="0"/>
          </a:p>
          <a:p>
            <a:pPr fontAlgn="auto">
              <a:spcAft>
                <a:spcPts val="0"/>
              </a:spcAft>
              <a:buFont typeface="Arial" pitchFamily="34" charset="0"/>
              <a:buChar char="•"/>
              <a:defRPr/>
            </a:pPr>
            <a:r>
              <a:rPr lang="fr-CA" dirty="0"/>
              <a:t>Horaire régulier; décalage de l’horaire vers l’avant </a:t>
            </a:r>
            <a:r>
              <a:rPr lang="fr-CA" i="1" dirty="0"/>
              <a:t>versus</a:t>
            </a:r>
            <a:r>
              <a:rPr lang="fr-CA" dirty="0"/>
              <a:t> décalage vers </a:t>
            </a:r>
            <a:r>
              <a:rPr lang="fr-CA" dirty="0" smtClean="0"/>
              <a:t>l’arrière</a:t>
            </a:r>
            <a:endParaRPr lang="en-US" dirty="0"/>
          </a:p>
          <a:p>
            <a:pPr fontAlgn="auto">
              <a:spcAft>
                <a:spcPts val="0"/>
              </a:spcAft>
              <a:buFont typeface="Arial" pitchFamily="34" charset="0"/>
              <a:buChar char="•"/>
              <a:defRPr/>
            </a:pPr>
            <a:r>
              <a:rPr lang="fr-CA" dirty="0"/>
              <a:t>Réglementation actuelle sur les HDS; leur raison d’être sur le plan </a:t>
            </a:r>
            <a:r>
              <a:rPr lang="fr-CA" dirty="0" smtClean="0"/>
              <a:t>scientifique</a:t>
            </a:r>
            <a:endParaRPr lang="en-US" dirty="0"/>
          </a:p>
          <a:p>
            <a:pPr fontAlgn="auto">
              <a:spcAft>
                <a:spcPts val="0"/>
              </a:spcAft>
              <a:buFont typeface="Arial" pitchFamily="34" charset="0"/>
              <a:buChar char="•"/>
              <a:defRPr/>
            </a:pPr>
            <a:r>
              <a:rPr lang="fr-CA" dirty="0"/>
              <a:t>Réglementation sur les HDS : avantages et </a:t>
            </a:r>
            <a:r>
              <a:rPr lang="fr-CA" dirty="0" smtClean="0"/>
              <a:t>limites</a:t>
            </a:r>
            <a:endParaRPr lang="en-US" dirty="0"/>
          </a:p>
          <a:p>
            <a:pPr fontAlgn="auto">
              <a:spcAft>
                <a:spcPts val="0"/>
              </a:spcAft>
              <a:buFont typeface="Arial" pitchFamily="34" charset="0"/>
              <a:buChar char="•"/>
              <a:defRPr/>
            </a:pPr>
            <a:r>
              <a:rPr lang="fr-CA" dirty="0"/>
              <a:t>Facteurs ayant une incidence sur votre vigilance et votre </a:t>
            </a:r>
            <a:r>
              <a:rPr lang="fr-CA" dirty="0" smtClean="0"/>
              <a:t>performance</a:t>
            </a:r>
            <a:endParaRPr lang="en-US" dirty="0"/>
          </a:p>
          <a:p>
            <a:pPr fontAlgn="auto">
              <a:spcAft>
                <a:spcPts val="0"/>
              </a:spcAft>
              <a:buFont typeface="Arial" pitchFamily="34" charset="0"/>
              <a:buChar char="•"/>
              <a:defRPr/>
            </a:pPr>
            <a:r>
              <a:rPr lang="fr-CA" dirty="0"/>
              <a:t>Responsabilités du </a:t>
            </a:r>
            <a:r>
              <a:rPr lang="fr-CA" dirty="0" smtClean="0"/>
              <a:t>conducteur</a:t>
            </a:r>
            <a:endParaRPr lang="en-US" dirty="0"/>
          </a:p>
        </p:txBody>
      </p:sp>
    </p:spTree>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nvPr>
        </p:nvSpPr>
        <p:spPr/>
        <p:txBody>
          <a:bodyPr/>
          <a:lstStyle/>
          <a:p>
            <a:pPr>
              <a:lnSpc>
                <a:spcPts val="4575"/>
              </a:lnSpc>
            </a:pPr>
            <a:r>
              <a:rPr lang="fr-CA" sz="3200" smtClean="0"/>
              <a:t>Pratiques élémentaires de planification de l’horaire en fonction du cycle sommeil-repos</a:t>
            </a:r>
            <a:endParaRPr lang="en-US" sz="3200" smtClean="0"/>
          </a:p>
        </p:txBody>
      </p:sp>
      <p:sp>
        <p:nvSpPr>
          <p:cNvPr id="272386"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fr-CA" dirty="0"/>
              <a:t>Un horaire régulier est vivement souhaitable.</a:t>
            </a:r>
            <a:endParaRPr lang="en-US" dirty="0"/>
          </a:p>
          <a:p>
            <a:pPr fontAlgn="auto">
              <a:spcAft>
                <a:spcPts val="0"/>
              </a:spcAft>
              <a:buFont typeface="Arial" pitchFamily="34" charset="0"/>
              <a:buChar char="•"/>
              <a:defRPr/>
            </a:pPr>
            <a:r>
              <a:rPr lang="fr-CA" dirty="0"/>
              <a:t>Viser à obtenir de 7 à 8 heures de sommeil. </a:t>
            </a:r>
            <a:endParaRPr lang="en-US" dirty="0"/>
          </a:p>
          <a:p>
            <a:pPr fontAlgn="auto">
              <a:spcAft>
                <a:spcPts val="0"/>
              </a:spcAft>
              <a:buFont typeface="Arial" pitchFamily="34" charset="0"/>
              <a:buChar char="•"/>
              <a:defRPr/>
            </a:pPr>
            <a:r>
              <a:rPr lang="fr-CA" dirty="0"/>
              <a:t>Prévoir le temps nécessaire pour faire la navette maison-travail.</a:t>
            </a:r>
            <a:endParaRPr lang="en-US" dirty="0"/>
          </a:p>
          <a:p>
            <a:pPr fontAlgn="auto">
              <a:spcAft>
                <a:spcPts val="0"/>
              </a:spcAft>
              <a:buFont typeface="Arial" pitchFamily="34" charset="0"/>
              <a:buChar char="•"/>
              <a:defRPr/>
            </a:pPr>
            <a:r>
              <a:rPr lang="fr-CA" dirty="0"/>
              <a:t>Prévoir des pauses et des siestes pendant les périodes de travail. </a:t>
            </a:r>
            <a:endParaRPr lang="en-US" dirty="0"/>
          </a:p>
          <a:p>
            <a:pPr fontAlgn="auto">
              <a:spcAft>
                <a:spcPts val="0"/>
              </a:spcAft>
              <a:buFont typeface="Arial" pitchFamily="34" charset="0"/>
              <a:buChar char="•"/>
              <a:defRPr/>
            </a:pPr>
            <a:r>
              <a:rPr lang="fr-CA" dirty="0"/>
              <a:t>Avoir une période d’éveil de 16 à 17 heures </a:t>
            </a:r>
            <a:r>
              <a:rPr lang="fr-CA" dirty="0" smtClean="0"/>
              <a:t>ou     moins </a:t>
            </a:r>
            <a:r>
              <a:rPr lang="fr-CA" dirty="0"/>
              <a:t>par jour. </a:t>
            </a:r>
            <a:endParaRPr lang="en-US" dirty="0"/>
          </a:p>
          <a:p>
            <a:pPr fontAlgn="auto">
              <a:spcAft>
                <a:spcPts val="0"/>
              </a:spcAft>
              <a:buFont typeface="Arial" pitchFamily="34" charset="0"/>
              <a:buChar char="•"/>
              <a:defRPr/>
            </a:pPr>
            <a:r>
              <a:rPr lang="fr-CA" dirty="0"/>
              <a:t>Avoir si possible un cycle de </a:t>
            </a:r>
            <a:r>
              <a:rPr lang="fr-CA" dirty="0" smtClean="0"/>
              <a:t>travail et </a:t>
            </a:r>
            <a:r>
              <a:rPr lang="fr-CA" dirty="0"/>
              <a:t>de repos en harmonie avec le </a:t>
            </a:r>
            <a:r>
              <a:rPr lang="fr-CA" dirty="0" smtClean="0"/>
              <a:t>rythme circadien</a:t>
            </a:r>
            <a:r>
              <a:rPr lang="fr-CA" dirty="0"/>
              <a:t>.</a:t>
            </a:r>
            <a:endParaRPr lang="en-US" dirty="0" smtClean="0"/>
          </a:p>
        </p:txBody>
      </p:sp>
    </p:spTree>
  </p:cSld>
  <p:clrMapOvr>
    <a:masterClrMapping/>
  </p:clrMapOvr>
  <p:transition spd="slow">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lstStyle/>
          <a:p>
            <a:pPr>
              <a:lnSpc>
                <a:spcPts val="4575"/>
              </a:lnSpc>
            </a:pPr>
            <a:r>
              <a:rPr lang="fr-CA" sz="5400" smtClean="0"/>
              <a:t>Régularité de l’horaire</a:t>
            </a:r>
            <a:endParaRPr lang="en-US" sz="5400" smtClean="0"/>
          </a:p>
        </p:txBody>
      </p:sp>
      <p:sp>
        <p:nvSpPr>
          <p:cNvPr id="270338" name="Content Placeholder 2"/>
          <p:cNvSpPr>
            <a:spLocks noGrp="1"/>
          </p:cNvSpPr>
          <p:nvPr>
            <p:ph idx="1"/>
          </p:nvPr>
        </p:nvSpPr>
        <p:spPr/>
        <p:txBody>
          <a:bodyPr/>
          <a:lstStyle/>
          <a:p>
            <a:r>
              <a:rPr lang="fr-CA" sz="2000" dirty="0" smtClean="0"/>
              <a:t>Un horaire constant et régulier est plus efficace!</a:t>
            </a:r>
            <a:endParaRPr lang="en-US" sz="2000" dirty="0" smtClean="0"/>
          </a:p>
          <a:p>
            <a:r>
              <a:rPr lang="fr-CA" sz="2000" dirty="0" smtClean="0"/>
              <a:t>Changements d’horaire : mieux vaut qu’ils soient graduels que soudains.</a:t>
            </a:r>
            <a:endParaRPr lang="en-US" sz="2000" dirty="0" smtClean="0"/>
          </a:p>
          <a:p>
            <a:r>
              <a:rPr lang="fr-CA" sz="2000" dirty="0" smtClean="0"/>
              <a:t>Les décalages d’horaire vers l’avant (dans le sens des aiguilles d’une montre) sont plus faciles à vivre que les décalages d’horaire vers l’arrière. Il est plus facile pour l’horloge interne de s’ajuster.</a:t>
            </a:r>
            <a:endParaRPr lang="en-US" sz="2000" dirty="0" smtClean="0"/>
          </a:p>
        </p:txBody>
      </p:sp>
      <p:pic>
        <p:nvPicPr>
          <p:cNvPr id="3074" name="Picture 2" descr="C:\Users\RAM03\Desktop\Module 3 slide 127 (2).jpg"/>
          <p:cNvPicPr>
            <a:picLocks noChangeAspect="1" noChangeArrowheads="1"/>
          </p:cNvPicPr>
          <p:nvPr/>
        </p:nvPicPr>
        <p:blipFill>
          <a:blip r:embed="rId3" cstate="print"/>
          <a:srcRect/>
          <a:stretch>
            <a:fillRect/>
          </a:stretch>
        </p:blipFill>
        <p:spPr bwMode="auto">
          <a:xfrm>
            <a:off x="1600199" y="3276600"/>
            <a:ext cx="5672889" cy="3124200"/>
          </a:xfrm>
          <a:prstGeom prst="rect">
            <a:avLst/>
          </a:prstGeom>
          <a:noFill/>
        </p:spPr>
      </p:pic>
      <p:sp>
        <p:nvSpPr>
          <p:cNvPr id="6" name="ZoneTexte 5"/>
          <p:cNvSpPr txBox="1"/>
          <p:nvPr/>
        </p:nvSpPr>
        <p:spPr>
          <a:xfrm>
            <a:off x="914400" y="3505200"/>
            <a:ext cx="685800" cy="3046988"/>
          </a:xfrm>
          <a:prstGeom prst="rect">
            <a:avLst/>
          </a:prstGeom>
          <a:noFill/>
        </p:spPr>
        <p:txBody>
          <a:bodyPr wrap="square" rtlCol="0">
            <a:spAutoFit/>
          </a:bodyPr>
          <a:lstStyle/>
          <a:p>
            <a:r>
              <a:rPr lang="fr-CA" sz="1200" dirty="0" smtClean="0">
                <a:latin typeface="+mn-lt"/>
              </a:rPr>
              <a:t>Jour1</a:t>
            </a:r>
          </a:p>
          <a:p>
            <a:r>
              <a:rPr lang="fr-CA" sz="1200" dirty="0" smtClean="0">
                <a:latin typeface="+mn-lt"/>
              </a:rPr>
              <a:t>	</a:t>
            </a:r>
          </a:p>
          <a:p>
            <a:endParaRPr lang="fr-CA" sz="1200" dirty="0" smtClean="0">
              <a:latin typeface="+mn-lt"/>
            </a:endParaRPr>
          </a:p>
          <a:p>
            <a:r>
              <a:rPr lang="fr-CA" sz="1200" dirty="0" smtClean="0">
                <a:latin typeface="+mn-lt"/>
              </a:rPr>
              <a:t>		Jour2	</a:t>
            </a:r>
          </a:p>
          <a:p>
            <a:endParaRPr lang="fr-CA" sz="1200" dirty="0" smtClean="0">
              <a:latin typeface="+mn-lt"/>
            </a:endParaRPr>
          </a:p>
          <a:p>
            <a:endParaRPr lang="fr-CA" sz="1200" dirty="0" smtClean="0">
              <a:latin typeface="+mn-lt"/>
            </a:endParaRPr>
          </a:p>
          <a:p>
            <a:endParaRPr lang="fr-CA" sz="1200" dirty="0" smtClean="0">
              <a:latin typeface="+mn-lt"/>
            </a:endParaRPr>
          </a:p>
          <a:p>
            <a:r>
              <a:rPr lang="fr-CA" sz="1200" dirty="0" smtClean="0">
                <a:latin typeface="+mn-lt"/>
              </a:rPr>
              <a:t>		Jour 3</a:t>
            </a:r>
            <a:r>
              <a:rPr lang="fr-CA" dirty="0" smtClean="0"/>
              <a:t>		</a:t>
            </a:r>
            <a:endParaRPr lang="fr-CA" dirty="0"/>
          </a:p>
        </p:txBody>
      </p:sp>
    </p:spTree>
  </p:cSld>
  <p:clrMapOvr>
    <a:masterClrMapping/>
  </p:clrMapOvr>
  <p:transition spd="slow">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a:lnSpc>
                <a:spcPts val="4575"/>
              </a:lnSpc>
            </a:pPr>
            <a:r>
              <a:rPr lang="fr-CA" dirty="0" smtClean="0"/>
              <a:t>Décalage d’horaire vers l’avant</a:t>
            </a:r>
            <a:endParaRPr lang="en-US" dirty="0" smtClean="0"/>
          </a:p>
        </p:txBody>
      </p:sp>
      <p:pic>
        <p:nvPicPr>
          <p:cNvPr id="1027" name="Picture 3" descr="C:\Users\RAM03\Desktop\Module 3 slide 128.jpg"/>
          <p:cNvPicPr>
            <a:picLocks noChangeAspect="1" noChangeArrowheads="1"/>
          </p:cNvPicPr>
          <p:nvPr/>
        </p:nvPicPr>
        <p:blipFill>
          <a:blip r:embed="rId3" cstate="print"/>
          <a:srcRect/>
          <a:stretch>
            <a:fillRect/>
          </a:stretch>
        </p:blipFill>
        <p:spPr bwMode="auto">
          <a:xfrm>
            <a:off x="2209800" y="1450223"/>
            <a:ext cx="5029200" cy="4869297"/>
          </a:xfrm>
          <a:prstGeom prst="rect">
            <a:avLst/>
          </a:prstGeom>
          <a:noFill/>
        </p:spPr>
      </p:pic>
      <p:sp>
        <p:nvSpPr>
          <p:cNvPr id="6" name="ZoneTexte 5"/>
          <p:cNvSpPr txBox="1"/>
          <p:nvPr/>
        </p:nvSpPr>
        <p:spPr>
          <a:xfrm>
            <a:off x="1143000" y="1828800"/>
            <a:ext cx="1066800" cy="4093428"/>
          </a:xfrm>
          <a:prstGeom prst="rect">
            <a:avLst/>
          </a:prstGeom>
          <a:noFill/>
        </p:spPr>
        <p:txBody>
          <a:bodyPr wrap="square" rtlCol="0">
            <a:spAutoFit/>
          </a:bodyPr>
          <a:lstStyle/>
          <a:p>
            <a:r>
              <a:rPr lang="fr-CA" sz="1400" dirty="0" smtClean="0">
                <a:latin typeface="+mn-lt"/>
              </a:rPr>
              <a:t>Jour1		</a:t>
            </a:r>
          </a:p>
          <a:p>
            <a:endParaRPr lang="fr-CA" sz="1400" dirty="0" smtClean="0">
              <a:latin typeface="+mn-lt"/>
            </a:endParaRPr>
          </a:p>
          <a:p>
            <a:r>
              <a:rPr lang="fr-CA" sz="1400" dirty="0" smtClean="0">
                <a:latin typeface="+mn-lt"/>
              </a:rPr>
              <a:t>			Jour2		</a:t>
            </a:r>
          </a:p>
          <a:p>
            <a:endParaRPr lang="fr-CA" sz="1400" dirty="0" smtClean="0">
              <a:latin typeface="+mn-lt"/>
            </a:endParaRPr>
          </a:p>
          <a:p>
            <a:endParaRPr lang="fr-CA" sz="1400" dirty="0" smtClean="0">
              <a:latin typeface="+mn-lt"/>
            </a:endParaRPr>
          </a:p>
          <a:p>
            <a:endParaRPr lang="fr-CA" sz="1400" dirty="0" smtClean="0">
              <a:latin typeface="+mn-lt"/>
            </a:endParaRPr>
          </a:p>
          <a:p>
            <a:r>
              <a:rPr lang="fr-CA" sz="1400" dirty="0" smtClean="0">
                <a:latin typeface="+mn-lt"/>
              </a:rPr>
              <a:t>		Jour 3</a:t>
            </a:r>
            <a:r>
              <a:rPr lang="fr-CA" dirty="0" smtClean="0"/>
              <a:t>		</a:t>
            </a:r>
            <a:endParaRPr lang="fr-CA" dirty="0"/>
          </a:p>
        </p:txBody>
      </p:sp>
    </p:spTree>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nSpc>
                <a:spcPts val="4575"/>
              </a:lnSpc>
            </a:pPr>
            <a:r>
              <a:rPr lang="fr-CA" smtClean="0"/>
              <a:t>Décalage d’horaire vers l’arrière</a:t>
            </a:r>
            <a:endParaRPr lang="en-US" smtClean="0"/>
          </a:p>
        </p:txBody>
      </p:sp>
      <p:pic>
        <p:nvPicPr>
          <p:cNvPr id="2050" name="Picture 2" descr="C:\Users\RAM03\Desktop\Module 3 slide 129.jpg"/>
          <p:cNvPicPr>
            <a:picLocks noChangeAspect="1" noChangeArrowheads="1"/>
          </p:cNvPicPr>
          <p:nvPr/>
        </p:nvPicPr>
        <p:blipFill>
          <a:blip r:embed="rId3" cstate="print"/>
          <a:srcRect/>
          <a:stretch>
            <a:fillRect/>
          </a:stretch>
        </p:blipFill>
        <p:spPr bwMode="auto">
          <a:xfrm>
            <a:off x="2071872" y="1447800"/>
            <a:ext cx="5000256" cy="4876800"/>
          </a:xfrm>
          <a:prstGeom prst="rect">
            <a:avLst/>
          </a:prstGeom>
          <a:noFill/>
        </p:spPr>
      </p:pic>
      <p:sp>
        <p:nvSpPr>
          <p:cNvPr id="5" name="ZoneTexte 4"/>
          <p:cNvSpPr txBox="1"/>
          <p:nvPr/>
        </p:nvSpPr>
        <p:spPr>
          <a:xfrm>
            <a:off x="990600" y="1828800"/>
            <a:ext cx="1066800" cy="4093428"/>
          </a:xfrm>
          <a:prstGeom prst="rect">
            <a:avLst/>
          </a:prstGeom>
          <a:noFill/>
        </p:spPr>
        <p:txBody>
          <a:bodyPr wrap="square" rtlCol="0">
            <a:spAutoFit/>
          </a:bodyPr>
          <a:lstStyle/>
          <a:p>
            <a:r>
              <a:rPr lang="fr-CA" sz="1400" dirty="0" smtClean="0">
                <a:latin typeface="+mn-lt"/>
              </a:rPr>
              <a:t>Jour1		</a:t>
            </a:r>
          </a:p>
          <a:p>
            <a:endParaRPr lang="fr-CA" sz="1400" dirty="0" smtClean="0">
              <a:latin typeface="+mn-lt"/>
            </a:endParaRPr>
          </a:p>
          <a:p>
            <a:r>
              <a:rPr lang="fr-CA" sz="1400" dirty="0" smtClean="0">
                <a:latin typeface="+mn-lt"/>
              </a:rPr>
              <a:t>			Jour2		</a:t>
            </a:r>
          </a:p>
          <a:p>
            <a:endParaRPr lang="fr-CA" sz="1400" dirty="0" smtClean="0">
              <a:latin typeface="+mn-lt"/>
            </a:endParaRPr>
          </a:p>
          <a:p>
            <a:endParaRPr lang="fr-CA" sz="1400" dirty="0" smtClean="0">
              <a:latin typeface="+mn-lt"/>
            </a:endParaRPr>
          </a:p>
          <a:p>
            <a:endParaRPr lang="fr-CA" sz="1400" dirty="0" smtClean="0">
              <a:latin typeface="+mn-lt"/>
            </a:endParaRPr>
          </a:p>
          <a:p>
            <a:r>
              <a:rPr lang="fr-CA" sz="1400" dirty="0" smtClean="0">
                <a:latin typeface="+mn-lt"/>
              </a:rPr>
              <a:t>		Jour 3</a:t>
            </a:r>
            <a:r>
              <a:rPr lang="fr-CA" dirty="0" smtClean="0"/>
              <a:t>		</a:t>
            </a:r>
            <a:endParaRPr lang="fr-CA" dirty="0"/>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304800"/>
            <a:ext cx="8229600" cy="1143000"/>
          </a:xfrm>
        </p:spPr>
        <p:txBody>
          <a:bodyPr/>
          <a:lstStyle/>
          <a:p>
            <a:pPr>
              <a:lnSpc>
                <a:spcPts val="4575"/>
              </a:lnSpc>
            </a:pPr>
            <a:r>
              <a:rPr lang="fr-CA" sz="4000" dirty="0" smtClean="0"/>
              <a:t>Un sommeil réparateur : clé de voûte de la performance et du bonheur</a:t>
            </a:r>
            <a:endParaRPr lang="en-US" sz="4000" dirty="0" smtClean="0">
              <a:solidFill>
                <a:srgbClr val="FF0000"/>
              </a:solidFill>
            </a:endParaRPr>
          </a:p>
        </p:txBody>
      </p:sp>
      <p:grpSp>
        <p:nvGrpSpPr>
          <p:cNvPr id="40962" name="Group 7"/>
          <p:cNvGrpSpPr>
            <a:grpSpLocks/>
          </p:cNvGrpSpPr>
          <p:nvPr/>
        </p:nvGrpSpPr>
        <p:grpSpPr bwMode="auto">
          <a:xfrm>
            <a:off x="2524125" y="1981200"/>
            <a:ext cx="4333875" cy="4038600"/>
            <a:chOff x="5843080" y="2182292"/>
            <a:chExt cx="3214052" cy="3172634"/>
          </a:xfrm>
        </p:grpSpPr>
        <p:pic>
          <p:nvPicPr>
            <p:cNvPr id="40963" name="Picture 2"/>
            <p:cNvPicPr>
              <a:picLocks noChangeAspect="1" noChangeArrowheads="1"/>
            </p:cNvPicPr>
            <p:nvPr/>
          </p:nvPicPr>
          <p:blipFill>
            <a:blip r:embed="rId3" cstate="print"/>
            <a:srcRect/>
            <a:stretch>
              <a:fillRect/>
            </a:stretch>
          </p:blipFill>
          <p:spPr bwMode="auto">
            <a:xfrm>
              <a:off x="5843080" y="2182292"/>
              <a:ext cx="3214052" cy="3172634"/>
            </a:xfrm>
            <a:prstGeom prst="rect">
              <a:avLst/>
            </a:prstGeom>
            <a:noFill/>
            <a:ln w="9525">
              <a:noFill/>
              <a:miter lim="800000"/>
              <a:headEnd/>
              <a:tailEnd/>
            </a:ln>
          </p:spPr>
        </p:pic>
        <p:sp>
          <p:nvSpPr>
            <p:cNvPr id="40964" name="TextBox 9"/>
            <p:cNvSpPr txBox="1">
              <a:spLocks noChangeArrowheads="1"/>
            </p:cNvSpPr>
            <p:nvPr/>
          </p:nvSpPr>
          <p:spPr bwMode="auto">
            <a:xfrm>
              <a:off x="6971763" y="4347566"/>
              <a:ext cx="914400" cy="556099"/>
            </a:xfrm>
            <a:prstGeom prst="rect">
              <a:avLst/>
            </a:prstGeom>
            <a:noFill/>
            <a:ln w="9525">
              <a:noFill/>
              <a:miter lim="800000"/>
              <a:headEnd/>
              <a:tailEnd/>
            </a:ln>
          </p:spPr>
          <p:txBody>
            <a:bodyPr>
              <a:spAutoFit/>
            </a:bodyPr>
            <a:lstStyle/>
            <a:p>
              <a:pPr algn="ctr"/>
              <a:r>
                <a:rPr lang="en-US" sz="1400" b="1">
                  <a:solidFill>
                    <a:srgbClr val="FFFFFF"/>
                  </a:solidFill>
                  <a:latin typeface="Calibri" pitchFamily="34" charset="0"/>
                </a:rPr>
                <a:t>Sommeil réparateur</a:t>
              </a:r>
              <a:endParaRPr lang="en-US" sz="1400" b="1">
                <a:latin typeface="Calibri" pitchFamily="34" charset="0"/>
              </a:endParaRPr>
            </a:p>
            <a:p>
              <a:pPr algn="ctr"/>
              <a:endParaRPr lang="en-US" sz="1200">
                <a:latin typeface="Calibri" pitchFamily="34" charset="0"/>
              </a:endParaRPr>
            </a:p>
          </p:txBody>
        </p:sp>
        <p:sp>
          <p:nvSpPr>
            <p:cNvPr id="40965" name="TextBox 11"/>
            <p:cNvSpPr txBox="1">
              <a:spLocks noChangeArrowheads="1"/>
            </p:cNvSpPr>
            <p:nvPr/>
          </p:nvSpPr>
          <p:spPr bwMode="auto">
            <a:xfrm>
              <a:off x="8001005" y="3805608"/>
              <a:ext cx="914400" cy="241783"/>
            </a:xfrm>
            <a:prstGeom prst="rect">
              <a:avLst/>
            </a:prstGeom>
            <a:noFill/>
            <a:ln w="9525">
              <a:noFill/>
              <a:miter lim="800000"/>
              <a:headEnd/>
              <a:tailEnd/>
            </a:ln>
          </p:spPr>
          <p:txBody>
            <a:bodyPr>
              <a:spAutoFit/>
            </a:bodyPr>
            <a:lstStyle/>
            <a:p>
              <a:pPr algn="ctr"/>
              <a:r>
                <a:rPr lang="en-US" sz="1400" b="1" dirty="0">
                  <a:solidFill>
                    <a:schemeClr val="bg1"/>
                  </a:solidFill>
                  <a:latin typeface="Calibri" pitchFamily="34" charset="0"/>
                </a:rPr>
                <a:t>Bien-</a:t>
              </a:r>
              <a:r>
                <a:rPr lang="en-US" sz="1400" b="1" dirty="0" err="1">
                  <a:solidFill>
                    <a:srgbClr val="FFFFFF"/>
                  </a:solidFill>
                  <a:latin typeface="Calibri" pitchFamily="34" charset="0"/>
                </a:rPr>
                <a:t>être</a:t>
              </a:r>
              <a:endParaRPr lang="en-US" sz="1200" b="1" dirty="0">
                <a:latin typeface="Calibri" pitchFamily="34" charset="0"/>
              </a:endParaRPr>
            </a:p>
          </p:txBody>
        </p:sp>
        <p:sp>
          <p:nvSpPr>
            <p:cNvPr id="40966" name="TextBox 15"/>
            <p:cNvSpPr txBox="1">
              <a:spLocks noChangeArrowheads="1"/>
            </p:cNvSpPr>
            <p:nvPr/>
          </p:nvSpPr>
          <p:spPr bwMode="auto">
            <a:xfrm>
              <a:off x="5982603" y="3787675"/>
              <a:ext cx="914400" cy="241783"/>
            </a:xfrm>
            <a:prstGeom prst="rect">
              <a:avLst/>
            </a:prstGeom>
            <a:noFill/>
            <a:ln w="9525">
              <a:noFill/>
              <a:miter lim="800000"/>
              <a:headEnd/>
              <a:tailEnd/>
            </a:ln>
          </p:spPr>
          <p:txBody>
            <a:bodyPr>
              <a:spAutoFit/>
            </a:bodyPr>
            <a:lstStyle/>
            <a:p>
              <a:pPr algn="ctr"/>
              <a:r>
                <a:rPr lang="en-US" sz="1400" b="1">
                  <a:solidFill>
                    <a:srgbClr val="FFFFFF"/>
                  </a:solidFill>
                  <a:latin typeface="Calibri" pitchFamily="34" charset="0"/>
                </a:rPr>
                <a:t>Vigilance</a:t>
              </a:r>
              <a:endParaRPr lang="en-US" sz="1200" b="1">
                <a:latin typeface="Calibri" pitchFamily="34" charset="0"/>
              </a:endParaRPr>
            </a:p>
          </p:txBody>
        </p:sp>
        <p:sp>
          <p:nvSpPr>
            <p:cNvPr id="40967" name="TextBox 16"/>
            <p:cNvSpPr txBox="1">
              <a:spLocks noChangeArrowheads="1"/>
            </p:cNvSpPr>
            <p:nvPr/>
          </p:nvSpPr>
          <p:spPr bwMode="auto">
            <a:xfrm>
              <a:off x="7860405" y="2674455"/>
              <a:ext cx="914400" cy="241783"/>
            </a:xfrm>
            <a:prstGeom prst="rect">
              <a:avLst/>
            </a:prstGeom>
            <a:noFill/>
            <a:ln w="9525">
              <a:noFill/>
              <a:miter lim="800000"/>
              <a:headEnd/>
              <a:tailEnd/>
            </a:ln>
          </p:spPr>
          <p:txBody>
            <a:bodyPr>
              <a:spAutoFit/>
            </a:bodyPr>
            <a:lstStyle/>
            <a:p>
              <a:pPr algn="ctr"/>
              <a:r>
                <a:rPr lang="en-US" sz="1400" b="1">
                  <a:solidFill>
                    <a:srgbClr val="FFFFFF"/>
                  </a:solidFill>
                  <a:latin typeface="Calibri" pitchFamily="34" charset="0"/>
                </a:rPr>
                <a:t>Bonheur</a:t>
              </a:r>
              <a:endParaRPr lang="en-US" sz="1200" b="1">
                <a:latin typeface="Calibri" pitchFamily="34" charset="0"/>
              </a:endParaRPr>
            </a:p>
          </p:txBody>
        </p:sp>
      </p:grpSp>
    </p:spTree>
  </p:cSld>
  <p:clrMapOvr>
    <a:masterClrMapping/>
  </p:clrMapOvr>
  <p:transition spd="slow">
    <p:wip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p:cNvSpPr>
            <a:spLocks noGrp="1"/>
          </p:cNvSpPr>
          <p:nvPr>
            <p:ph type="title"/>
          </p:nvPr>
        </p:nvSpPr>
        <p:spPr/>
        <p:txBody>
          <a:bodyPr/>
          <a:lstStyle/>
          <a:p>
            <a:pPr>
              <a:lnSpc>
                <a:spcPts val="4575"/>
              </a:lnSpc>
            </a:pPr>
            <a:r>
              <a:rPr lang="fr-CA" sz="3600" smtClean="0"/>
              <a:t>Réglementation américaine sur les heures de service (HDS) – </a:t>
            </a:r>
            <a:r>
              <a:rPr lang="fr-CA" sz="3600" b="1" smtClean="0"/>
              <a:t>Véhicules lourds</a:t>
            </a:r>
            <a:endParaRPr lang="en-US" sz="3600" smtClean="0"/>
          </a:p>
        </p:txBody>
      </p:sp>
      <p:graphicFrame>
        <p:nvGraphicFramePr>
          <p:cNvPr id="276515" name="Group 35"/>
          <p:cNvGraphicFramePr>
            <a:graphicFrameLocks noGrp="1"/>
          </p:cNvGraphicFramePr>
          <p:nvPr>
            <p:ph idx="1"/>
          </p:nvPr>
        </p:nvGraphicFramePr>
        <p:xfrm>
          <a:off x="609600" y="1592263"/>
          <a:ext cx="8153400" cy="4769563"/>
        </p:xfrm>
        <a:graphic>
          <a:graphicData uri="http://schemas.openxmlformats.org/drawingml/2006/table">
            <a:tbl>
              <a:tblPr/>
              <a:tblGrid>
                <a:gridCol w="3844925"/>
                <a:gridCol w="4308475"/>
              </a:tblGrid>
              <a:tr h="3556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Élément</a:t>
                      </a:r>
                      <a:r>
                        <a:rPr kumimoji="0" lang="en-US" sz="1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de la </a:t>
                      </a:r>
                      <a:r>
                        <a:rPr kumimoji="0" lang="en-US" sz="18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réglementation</a:t>
                      </a:r>
                      <a:r>
                        <a:rPr kumimoji="0" lang="en-US" sz="18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Règle</a:t>
                      </a:r>
                      <a:endPar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3683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Nombre minimal total d’heures de repos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10 heures consécutives (avant le quart de travail)</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6572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Nombre maximal d’heures de conduite par jour ou quart de travail</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11 heures (après 10 heures consécutives de repos; pendant la période prévue pour la conduite)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6572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Période de conduite permise à l’intérieur du quart de travail (au-delà de laquelle, aucune conduite)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14 heures</a:t>
                      </a: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6572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Nombre maximal d’heures de travail par jour et par quart (au-delà duquel, aucune conduite)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 O.</a:t>
                      </a: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5334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Nombre maximal d’heures par semaine (au-delà duquel, aucune conduite)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60 en 7 jours</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70 en 8 jours</a:t>
                      </a: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3952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Reprise du travail</a:t>
                      </a: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Après 34 heures de repos consécutives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5334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Division des heures de repos en couchette en 2 périodes</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8 heures et + (couchette) et 2 heures et + (pause ou repos dans la couchette)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541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Autre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Le temps passé à se reposer dans un véhicule lourd garé peut être comptabilisé comme temps de repos.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57380" marR="57380" marT="30831" marB="3083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p:txBody>
          <a:bodyPr/>
          <a:lstStyle/>
          <a:p>
            <a:pPr>
              <a:lnSpc>
                <a:spcPts val="4575"/>
              </a:lnSpc>
            </a:pPr>
            <a:r>
              <a:rPr lang="fr-CA" sz="3600" smtClean="0"/>
              <a:t>Réglementation américaine sur les heures de service (HDS) – </a:t>
            </a:r>
            <a:r>
              <a:rPr lang="fr-CA" sz="3600" b="1" smtClean="0"/>
              <a:t>Autobus</a:t>
            </a:r>
            <a:endParaRPr lang="en-US" sz="3600" smtClean="0"/>
          </a:p>
        </p:txBody>
      </p:sp>
      <p:graphicFrame>
        <p:nvGraphicFramePr>
          <p:cNvPr id="3" name="Content Placeholder 2"/>
          <p:cNvGraphicFramePr>
            <a:graphicFrameLocks noGrp="1"/>
          </p:cNvGraphicFramePr>
          <p:nvPr>
            <p:ph idx="1"/>
          </p:nvPr>
        </p:nvGraphicFramePr>
        <p:xfrm>
          <a:off x="457200" y="1430338"/>
          <a:ext cx="8229600" cy="4931220"/>
        </p:xfrm>
        <a:graphic>
          <a:graphicData uri="http://schemas.openxmlformats.org/drawingml/2006/table">
            <a:tbl>
              <a:tblPr firstRow="1" bandRow="1">
                <a:tableStyleId>{5C22544A-7EE6-4342-B048-85BDC9FD1C3A}</a:tableStyleId>
              </a:tblPr>
              <a:tblGrid>
                <a:gridCol w="3614871"/>
                <a:gridCol w="4614729"/>
              </a:tblGrid>
              <a:tr h="391596">
                <a:tc>
                  <a:txBody>
                    <a:bodyPr/>
                    <a:lstStyle/>
                    <a:p>
                      <a:pPr marL="0" marR="0">
                        <a:lnSpc>
                          <a:spcPct val="115000"/>
                        </a:lnSpc>
                        <a:spcBef>
                          <a:spcPts val="0"/>
                        </a:spcBef>
                        <a:spcAft>
                          <a:spcPts val="0"/>
                        </a:spcAft>
                      </a:pPr>
                      <a:r>
                        <a:rPr lang="en-US" sz="1800" dirty="0">
                          <a:effectLst/>
                        </a:rPr>
                        <a:t>Élément de la réglementation</a:t>
                      </a:r>
                      <a:endParaRPr lang="en-US" sz="18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en-US" sz="1800" dirty="0">
                          <a:effectLst/>
                        </a:rPr>
                        <a:t>Règle</a:t>
                      </a:r>
                      <a:endParaRPr lang="en-US" sz="1800" dirty="0">
                        <a:effectLst/>
                        <a:latin typeface="Calibri"/>
                        <a:ea typeface="Calibri"/>
                        <a:cs typeface="Times New Roman"/>
                      </a:endParaRPr>
                    </a:p>
                  </a:txBody>
                  <a:tcPr marL="85090" marR="85090"/>
                </a:tc>
              </a:tr>
              <a:tr h="425790">
                <a:tc>
                  <a:txBody>
                    <a:bodyPr/>
                    <a:lstStyle/>
                    <a:p>
                      <a:pPr marL="0" marR="0">
                        <a:lnSpc>
                          <a:spcPct val="115000"/>
                        </a:lnSpc>
                        <a:spcBef>
                          <a:spcPts val="0"/>
                        </a:spcBef>
                        <a:spcAft>
                          <a:spcPts val="0"/>
                        </a:spcAft>
                      </a:pPr>
                      <a:r>
                        <a:rPr lang="fr-CA" sz="1400" dirty="0">
                          <a:effectLst/>
                        </a:rPr>
                        <a:t>Nombre minimal total d’heures de repos</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fr-CA" sz="1400" dirty="0">
                          <a:effectLst/>
                        </a:rPr>
                        <a:t>8 heures consécutives (avant le quart de travail)</a:t>
                      </a:r>
                      <a:endParaRPr lang="en-US" sz="1400" dirty="0">
                        <a:effectLst/>
                        <a:latin typeface="Calibri"/>
                        <a:ea typeface="Calibri"/>
                        <a:cs typeface="Times New Roman"/>
                      </a:endParaRPr>
                    </a:p>
                  </a:txBody>
                  <a:tcPr marL="85090" marR="85090"/>
                </a:tc>
              </a:tr>
              <a:tr h="589950">
                <a:tc>
                  <a:txBody>
                    <a:bodyPr/>
                    <a:lstStyle/>
                    <a:p>
                      <a:pPr marL="0" marR="0">
                        <a:lnSpc>
                          <a:spcPct val="115000"/>
                        </a:lnSpc>
                        <a:spcBef>
                          <a:spcPts val="0"/>
                        </a:spcBef>
                        <a:spcAft>
                          <a:spcPts val="0"/>
                        </a:spcAft>
                      </a:pPr>
                      <a:r>
                        <a:rPr lang="fr-CA" sz="1400" dirty="0">
                          <a:effectLst/>
                        </a:rPr>
                        <a:t>Nombre maximal d’heures de conduite par jour ou quart de travail</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fr-CA" sz="1400" dirty="0">
                          <a:effectLst/>
                        </a:rPr>
                        <a:t>10 heures (après 8 heures consécutives de repos; pendant le quart </a:t>
                      </a:r>
                      <a:r>
                        <a:rPr lang="fr-CA" sz="1400" dirty="0" smtClean="0">
                          <a:effectLst/>
                        </a:rPr>
                        <a:t>de</a:t>
                      </a:r>
                      <a:r>
                        <a:rPr lang="en-US" sz="1400" baseline="0" dirty="0" smtClean="0">
                          <a:effectLst/>
                        </a:rPr>
                        <a:t> </a:t>
                      </a:r>
                      <a:r>
                        <a:rPr lang="en-US" sz="1400" dirty="0" smtClean="0">
                          <a:effectLst/>
                        </a:rPr>
                        <a:t>travail</a:t>
                      </a:r>
                      <a:r>
                        <a:rPr lang="en-US" sz="1400" dirty="0">
                          <a:effectLst/>
                        </a:rPr>
                        <a:t>)</a:t>
                      </a:r>
                      <a:endParaRPr lang="en-US" sz="1400" dirty="0">
                        <a:effectLst/>
                        <a:latin typeface="Calibri"/>
                        <a:ea typeface="Calibri"/>
                        <a:cs typeface="Times New Roman"/>
                      </a:endParaRPr>
                    </a:p>
                  </a:txBody>
                  <a:tcPr marL="85090" marR="85090"/>
                </a:tc>
              </a:tr>
              <a:tr h="787196">
                <a:tc>
                  <a:txBody>
                    <a:bodyPr/>
                    <a:lstStyle/>
                    <a:p>
                      <a:pPr marL="0" marR="0">
                        <a:lnSpc>
                          <a:spcPct val="115000"/>
                        </a:lnSpc>
                        <a:spcBef>
                          <a:spcPts val="0"/>
                        </a:spcBef>
                        <a:spcAft>
                          <a:spcPts val="0"/>
                        </a:spcAft>
                      </a:pPr>
                      <a:r>
                        <a:rPr lang="fr-CA" sz="1400" dirty="0">
                          <a:effectLst/>
                        </a:rPr>
                        <a:t>Période de conduite permise à l’intérieur du quart de travail (au-delà de laquelle, aucune conduite)</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en-US" sz="1400" dirty="0">
                          <a:effectLst/>
                        </a:rPr>
                        <a:t>S. O.</a:t>
                      </a:r>
                      <a:endParaRPr lang="en-US" sz="1400" dirty="0">
                        <a:effectLst/>
                        <a:latin typeface="Calibri"/>
                        <a:ea typeface="Calibri"/>
                        <a:cs typeface="Times New Roman"/>
                      </a:endParaRPr>
                    </a:p>
                  </a:txBody>
                  <a:tcPr marL="85090" marR="85090"/>
                </a:tc>
              </a:tr>
              <a:tr h="589950">
                <a:tc>
                  <a:txBody>
                    <a:bodyPr/>
                    <a:lstStyle/>
                    <a:p>
                      <a:pPr marL="0" marR="0">
                        <a:lnSpc>
                          <a:spcPct val="115000"/>
                        </a:lnSpc>
                        <a:spcBef>
                          <a:spcPts val="0"/>
                        </a:spcBef>
                        <a:spcAft>
                          <a:spcPts val="0"/>
                        </a:spcAft>
                      </a:pPr>
                      <a:r>
                        <a:rPr lang="fr-CA" sz="1400">
                          <a:effectLst/>
                        </a:rPr>
                        <a:t>Nombre maximal d’heures de travail par jour et par quart (au-delà duquel, aucune conduite)</a:t>
                      </a:r>
                      <a:endParaRPr lang="en-US" sz="140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en-US" sz="1400" dirty="0">
                          <a:effectLst/>
                        </a:rPr>
                        <a:t>15 heures (quart de travail)</a:t>
                      </a:r>
                      <a:endParaRPr lang="en-US" sz="1400" dirty="0">
                        <a:effectLst/>
                        <a:latin typeface="Calibri"/>
                        <a:ea typeface="Calibri"/>
                        <a:cs typeface="Times New Roman"/>
                      </a:endParaRPr>
                    </a:p>
                  </a:txBody>
                  <a:tcPr marL="85090" marR="85090"/>
                </a:tc>
              </a:tr>
              <a:tr h="589950">
                <a:tc>
                  <a:txBody>
                    <a:bodyPr/>
                    <a:lstStyle/>
                    <a:p>
                      <a:pPr marL="0" marR="0">
                        <a:lnSpc>
                          <a:spcPct val="115000"/>
                        </a:lnSpc>
                        <a:spcBef>
                          <a:spcPts val="0"/>
                        </a:spcBef>
                        <a:spcAft>
                          <a:spcPts val="0"/>
                        </a:spcAft>
                      </a:pPr>
                      <a:r>
                        <a:rPr lang="fr-CA" sz="1400" dirty="0">
                          <a:effectLst/>
                        </a:rPr>
                        <a:t>Nombre maximal d’heures par semaine (au-delà duquel, aucune conduite)</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en-US" sz="1400" dirty="0">
                          <a:effectLst/>
                        </a:rPr>
                        <a:t>60 en 7 jours</a:t>
                      </a:r>
                    </a:p>
                    <a:p>
                      <a:pPr marL="0" marR="0">
                        <a:lnSpc>
                          <a:spcPct val="115000"/>
                        </a:lnSpc>
                        <a:spcBef>
                          <a:spcPts val="0"/>
                        </a:spcBef>
                        <a:spcAft>
                          <a:spcPts val="0"/>
                        </a:spcAft>
                        <a:tabLst>
                          <a:tab pos="3103880" algn="l"/>
                        </a:tabLst>
                      </a:pPr>
                      <a:r>
                        <a:rPr lang="en-US" sz="1400" dirty="0">
                          <a:effectLst/>
                        </a:rPr>
                        <a:t>70 en 8 jours</a:t>
                      </a:r>
                      <a:endParaRPr lang="en-US" sz="1400" dirty="0">
                        <a:effectLst/>
                        <a:latin typeface="Calibri"/>
                        <a:ea typeface="Calibri"/>
                        <a:cs typeface="Times New Roman"/>
                      </a:endParaRPr>
                    </a:p>
                  </a:txBody>
                  <a:tcPr marL="85090" marR="85090"/>
                </a:tc>
              </a:tr>
              <a:tr h="319253">
                <a:tc>
                  <a:txBody>
                    <a:bodyPr/>
                    <a:lstStyle/>
                    <a:p>
                      <a:pPr marL="0" marR="0">
                        <a:lnSpc>
                          <a:spcPct val="115000"/>
                        </a:lnSpc>
                        <a:spcBef>
                          <a:spcPts val="0"/>
                        </a:spcBef>
                        <a:spcAft>
                          <a:spcPts val="0"/>
                        </a:spcAft>
                      </a:pPr>
                      <a:r>
                        <a:rPr lang="en-US" sz="1400" dirty="0">
                          <a:effectLst/>
                        </a:rPr>
                        <a:t>Reprise du travail</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103880" algn="l"/>
                        </a:tabLst>
                      </a:pPr>
                      <a:r>
                        <a:rPr lang="en-US" sz="1400" dirty="0">
                          <a:effectLst/>
                        </a:rPr>
                        <a:t>S. O.</a:t>
                      </a:r>
                      <a:endParaRPr lang="en-US" sz="1400" dirty="0">
                        <a:effectLst/>
                        <a:latin typeface="Calibri"/>
                        <a:ea typeface="Calibri"/>
                        <a:cs typeface="Times New Roman"/>
                      </a:endParaRPr>
                    </a:p>
                  </a:txBody>
                  <a:tcPr marL="85090" marR="85090"/>
                </a:tc>
              </a:tr>
              <a:tr h="574485">
                <a:tc>
                  <a:txBody>
                    <a:bodyPr/>
                    <a:lstStyle/>
                    <a:p>
                      <a:pPr marL="0" marR="0">
                        <a:lnSpc>
                          <a:spcPct val="115000"/>
                        </a:lnSpc>
                        <a:spcBef>
                          <a:spcPts val="0"/>
                        </a:spcBef>
                        <a:spcAft>
                          <a:spcPts val="1000"/>
                        </a:spcAft>
                      </a:pPr>
                      <a:r>
                        <a:rPr lang="fr-CA" sz="1400" dirty="0">
                          <a:effectLst/>
                        </a:rPr>
                        <a:t>Division des heures de couchette en 2 périodes</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1000"/>
                        </a:spcAft>
                        <a:tabLst>
                          <a:tab pos="3103880" algn="l"/>
                        </a:tabLst>
                      </a:pPr>
                      <a:r>
                        <a:rPr lang="fr-CA" sz="1400" dirty="0">
                          <a:effectLst/>
                        </a:rPr>
                        <a:t>2 heures et + et 2 heures et + (couchette, pour les 2 périodes) = </a:t>
                      </a:r>
                      <a:r>
                        <a:rPr lang="en-US" sz="1400" dirty="0" smtClean="0">
                          <a:effectLst/>
                        </a:rPr>
                        <a:t>8 </a:t>
                      </a:r>
                      <a:r>
                        <a:rPr lang="en-US" sz="1400" dirty="0">
                          <a:effectLst/>
                        </a:rPr>
                        <a:t>heures au total</a:t>
                      </a:r>
                      <a:endParaRPr lang="en-US" sz="1400" dirty="0">
                        <a:effectLst/>
                        <a:latin typeface="Calibri"/>
                        <a:ea typeface="Calibri"/>
                        <a:cs typeface="Times New Roman"/>
                      </a:endParaRPr>
                    </a:p>
                  </a:txBody>
                  <a:tcPr marL="85090" marR="85090"/>
                </a:tc>
              </a:tr>
              <a:tr h="549654">
                <a:tc>
                  <a:txBody>
                    <a:bodyPr/>
                    <a:lstStyle/>
                    <a:p>
                      <a:pPr marL="0" marR="0">
                        <a:lnSpc>
                          <a:spcPct val="115000"/>
                        </a:lnSpc>
                        <a:spcBef>
                          <a:spcPts val="0"/>
                        </a:spcBef>
                        <a:spcAft>
                          <a:spcPts val="0"/>
                        </a:spcAft>
                      </a:pPr>
                      <a:r>
                        <a:rPr lang="en-US" sz="1400" dirty="0">
                          <a:effectLst/>
                        </a:rPr>
                        <a:t>Autre </a:t>
                      </a:r>
                      <a:endParaRPr lang="en-US" sz="1400" dirty="0">
                        <a:effectLst/>
                        <a:latin typeface="Calibri"/>
                        <a:ea typeface="Calibri"/>
                        <a:cs typeface="Times New Roman"/>
                      </a:endParaRPr>
                    </a:p>
                  </a:txBody>
                  <a:tcPr marL="85090" marR="85090"/>
                </a:tc>
                <a:tc>
                  <a:txBody>
                    <a:bodyPr/>
                    <a:lstStyle/>
                    <a:p>
                      <a:pPr marL="0" marR="0">
                        <a:lnSpc>
                          <a:spcPct val="115000"/>
                        </a:lnSpc>
                        <a:spcBef>
                          <a:spcPts val="0"/>
                        </a:spcBef>
                        <a:spcAft>
                          <a:spcPts val="0"/>
                        </a:spcAft>
                        <a:tabLst>
                          <a:tab pos="3014345" algn="l"/>
                        </a:tabLst>
                      </a:pPr>
                      <a:r>
                        <a:rPr lang="fr-CA" sz="1400" dirty="0">
                          <a:effectLst/>
                        </a:rPr>
                        <a:t>Le temps passé à se reposer dans un </a:t>
                      </a:r>
                      <a:r>
                        <a:rPr lang="fr-CA" sz="1400" dirty="0" smtClean="0">
                          <a:solidFill>
                            <a:schemeClr val="tx1"/>
                          </a:solidFill>
                          <a:effectLst/>
                        </a:rPr>
                        <a:t>autobus</a:t>
                      </a:r>
                      <a:r>
                        <a:rPr lang="fr-CA" sz="1400" dirty="0" smtClean="0">
                          <a:solidFill>
                            <a:srgbClr val="FF0000"/>
                          </a:solidFill>
                          <a:effectLst/>
                        </a:rPr>
                        <a:t> </a:t>
                      </a:r>
                      <a:r>
                        <a:rPr lang="fr-CA" sz="1400" dirty="0">
                          <a:effectLst/>
                        </a:rPr>
                        <a:t>garé peut être </a:t>
                      </a:r>
                      <a:r>
                        <a:rPr lang="fr-CA" sz="1400" dirty="0" smtClean="0">
                          <a:effectLst/>
                        </a:rPr>
                        <a:t>comptabilisé </a:t>
                      </a:r>
                      <a:r>
                        <a:rPr lang="fr-CA" sz="1400" dirty="0">
                          <a:effectLst/>
                        </a:rPr>
                        <a:t>comme temps de repos</a:t>
                      </a:r>
                      <a:endParaRPr lang="en-US" sz="1400" dirty="0">
                        <a:effectLst/>
                        <a:latin typeface="Calibri"/>
                        <a:ea typeface="Calibri"/>
                        <a:cs typeface="Times New Roman"/>
                      </a:endParaRPr>
                    </a:p>
                  </a:txBody>
                  <a:tcPr marL="85090" marR="85090"/>
                </a:tc>
              </a:tr>
            </a:tbl>
          </a:graphicData>
        </a:graphic>
      </p:graphicFrame>
    </p:spTree>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p:txBody>
          <a:bodyPr/>
          <a:lstStyle/>
          <a:p>
            <a:pPr>
              <a:lnSpc>
                <a:spcPts val="4575"/>
              </a:lnSpc>
            </a:pPr>
            <a:r>
              <a:rPr lang="fr-CA" sz="4000" smtClean="0"/>
              <a:t>Réglementation canadienne – </a:t>
            </a:r>
            <a:r>
              <a:rPr lang="fr-CA" sz="4000" b="1" smtClean="0"/>
              <a:t>Véhicules lourds et autobus</a:t>
            </a:r>
            <a:endParaRPr lang="en-US" sz="4000" smtClean="0"/>
          </a:p>
        </p:txBody>
      </p:sp>
      <p:sp>
        <p:nvSpPr>
          <p:cNvPr id="280578" name="Rectangle 3"/>
          <p:cNvSpPr>
            <a:spLocks noChangeArrowheads="1"/>
          </p:cNvSpPr>
          <p:nvPr/>
        </p:nvSpPr>
        <p:spPr bwMode="auto">
          <a:xfrm>
            <a:off x="3662363" y="-55563"/>
            <a:ext cx="3017837" cy="6350"/>
          </a:xfrm>
          <a:prstGeom prst="rect">
            <a:avLst/>
          </a:prstGeom>
          <a:solidFill>
            <a:srgbClr val="000000"/>
          </a:solidFill>
          <a:ln w="9525">
            <a:solidFill>
              <a:schemeClr val="tx1"/>
            </a:solidFill>
            <a:miter lim="800000"/>
            <a:headEnd/>
            <a:tailEnd/>
          </a:ln>
        </p:spPr>
        <p:txBody>
          <a:bodyPr wrap="none" anchor="ctr">
            <a:spAutoFit/>
          </a:bodyPr>
          <a:lstStyle/>
          <a:p>
            <a:endParaRPr lang="fr-FR">
              <a:latin typeface="Calibri" pitchFamily="34" charset="0"/>
            </a:endParaRPr>
          </a:p>
        </p:txBody>
      </p:sp>
      <p:graphicFrame>
        <p:nvGraphicFramePr>
          <p:cNvPr id="8" name="Content Placeholder 7"/>
          <p:cNvGraphicFramePr>
            <a:graphicFrameLocks noGrp="1"/>
          </p:cNvGraphicFramePr>
          <p:nvPr>
            <p:ph idx="1"/>
          </p:nvPr>
        </p:nvGraphicFramePr>
        <p:xfrm>
          <a:off x="457200" y="1600200"/>
          <a:ext cx="8382000" cy="3950220"/>
        </p:xfrm>
        <a:graphic>
          <a:graphicData uri="http://schemas.openxmlformats.org/drawingml/2006/table">
            <a:tbl>
              <a:tblPr/>
              <a:tblGrid>
                <a:gridCol w="2057400"/>
                <a:gridCol w="6248400"/>
                <a:gridCol w="76200"/>
              </a:tblGrid>
              <a:tr h="6096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Élément</a:t>
                      </a:r>
                      <a:r>
                        <a:rPr kumimoji="0" lang="en-US" sz="1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de la </a:t>
                      </a:r>
                      <a:r>
                        <a:rPr kumimoji="0" lang="en-US" sz="18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réglementation</a:t>
                      </a:r>
                      <a:r>
                        <a:rPr kumimoji="0" lang="en-US" sz="1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Règle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r h="4794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Exigences journalières</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10 heures de repos au cours d’une journée. Parmi ces heures, au moins 2 heures de repos ne font pas partie des 8 heures consécutives exigées pour commencer un poste de travail et peuvent être réparties en pauses d’une durée minimale de 30 minutes.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Au cours d’une journée, le conducteur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Bold"/>
                        </a:rPr>
                        <a:t>doit cesser</a:t>
                      </a: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Bold"/>
                        </a:rPr>
                        <a:t>de conduire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s’il a accumulé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Bold"/>
                        </a:rPr>
                        <a:t>13 heures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de conduite;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Bold"/>
                        </a:rPr>
                        <a:t>14 heures </a:t>
                      </a:r>
                      <a:r>
                        <a:rPr kumimoji="0" lang="fr-CA" sz="1400" b="0" i="0" u="none" strike="noStrike" cap="none" normalizeH="0" baseline="0" smtClean="0">
                          <a:ln>
                            <a:noFill/>
                          </a:ln>
                          <a:solidFill>
                            <a:srgbClr val="231F20"/>
                          </a:solidFill>
                          <a:effectLst/>
                          <a:latin typeface="Calibri" pitchFamily="34" charset="0"/>
                          <a:ea typeface="Calibri" pitchFamily="34" charset="0"/>
                          <a:cs typeface="TimesNewRomanPS"/>
                        </a:rPr>
                        <a:t>de travail.</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r h="2317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Exigence générale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Peu importe le cycle suivi, pour pouvoir conduire, le conducteur doit avoir pris au moins 24 heures de repos consécutives dans les 14 jours qui précèdent la journée en cours.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r h="2809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Poste de travail</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Interdiction de conduire lorsque, depuis le début du poste de travail :</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NewRomanPS"/>
                        </a:rPr>
                        <a:t>• </a:t>
                      </a: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13 heures de conduite se sont accumulées;</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NewRomanPS"/>
                        </a:rPr>
                        <a:t>• </a:t>
                      </a: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14 heures de travail se sont accumulées;</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NewRomanPS"/>
                        </a:rPr>
                        <a:t>• </a:t>
                      </a: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16 heures se sont écoulées.</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
        <p:nvSpPr>
          <p:cNvPr id="280600" name="Rectangle 5"/>
          <p:cNvSpPr>
            <a:spLocks noChangeArrowheads="1"/>
          </p:cNvSpPr>
          <p:nvPr/>
        </p:nvSpPr>
        <p:spPr bwMode="auto">
          <a:xfrm>
            <a:off x="3662363" y="-55563"/>
            <a:ext cx="3017837" cy="6350"/>
          </a:xfrm>
          <a:prstGeom prst="rect">
            <a:avLst/>
          </a:prstGeom>
          <a:solidFill>
            <a:srgbClr val="000000"/>
          </a:solidFill>
          <a:ln w="9525">
            <a:solidFill>
              <a:schemeClr val="tx1"/>
            </a:solidFill>
            <a:miter lim="800000"/>
            <a:headEnd/>
            <a:tailEnd/>
          </a:ln>
        </p:spPr>
        <p:txBody>
          <a:bodyPr wrap="none" anchor="ctr">
            <a:spAutoFit/>
          </a:bodyPr>
          <a:lstStyle/>
          <a:p>
            <a:endParaRPr lang="fr-FR">
              <a:latin typeface="Calibri" pitchFamily="34" charset="0"/>
            </a:endParaRPr>
          </a:p>
        </p:txBody>
      </p:sp>
    </p:spTree>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457200" y="1371600"/>
          <a:ext cx="8229600" cy="3672468"/>
        </p:xfrm>
        <a:graphic>
          <a:graphicData uri="http://schemas.openxmlformats.org/drawingml/2006/table">
            <a:tbl>
              <a:tblPr/>
              <a:tblGrid>
                <a:gridCol w="1905000"/>
                <a:gridCol w="6299200"/>
                <a:gridCol w="25400"/>
              </a:tblGrid>
              <a:tr h="825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Élément de la réglementation</a:t>
                      </a:r>
                      <a:r>
                        <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 </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Règle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r h="5286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Cycles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Cycle 1</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Interdiction de conduire après avoir accumulé 70 heures de travail au cours d’une période de 7 jours consécutifs.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Cycle 2</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Interdiction de conduire après avoir accumulé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Symbol" pitchFamily="18" charset="2"/>
                        <a:buChar char=""/>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120 heures de travail au cours d’une période de 14 jours consécutifs;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Symbol" pitchFamily="18" charset="2"/>
                        <a:buChar char=""/>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70 heures de travail sans avoir pris au moins 24 heures de repos consécutives.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r h="4302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Remise à zéro</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Le conducteur peut terminer un cycle en cours, commencer un nouveau cycle ou passer d’un cycle à l’autre s’il prend les heures de repos suivantes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Symbol" pitchFamily="18" charset="2"/>
                        <a:buChar char=""/>
                        <a:tabLst/>
                      </a:pPr>
                      <a:r>
                        <a:rPr kumimoji="0" lang="fr-CA" sz="1400" b="0" i="0" u="none" strike="noStrike" cap="none" normalizeH="0" baseline="0" smtClean="0">
                          <a:ln>
                            <a:noFill/>
                          </a:ln>
                          <a:solidFill>
                            <a:schemeClr val="tx1"/>
                          </a:solidFill>
                          <a:effectLst/>
                          <a:latin typeface="Calibri" pitchFamily="34" charset="0"/>
                          <a:cs typeface="Times New Roman" pitchFamily="18" charset="0"/>
                        </a:rPr>
                        <a:t> au moins 36 heures de repos consécutives lorsqu’il suit le cycle 1;</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Symbol" pitchFamily="18" charset="2"/>
                        <a:buChar char=""/>
                        <a:tabLst/>
                      </a:pPr>
                      <a:r>
                        <a:rPr kumimoji="0" lang="fr-CA" sz="1400" b="0" i="0" u="none" strike="noStrike" cap="none" normalizeH="0" baseline="0" smtClean="0">
                          <a:ln>
                            <a:noFill/>
                          </a:ln>
                          <a:solidFill>
                            <a:schemeClr val="tx1"/>
                          </a:solidFill>
                          <a:effectLst/>
                          <a:latin typeface="Calibri" pitchFamily="34" charset="0"/>
                          <a:cs typeface="Times New Roman" pitchFamily="18" charset="0"/>
                        </a:rPr>
                        <a:t> au moins 72 heures de repos consécutives lorsqu’il suit le cycle 2.</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bl>
          </a:graphicData>
        </a:graphic>
      </p:graphicFrame>
    </p:spTree>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228600"/>
          <a:ext cx="8382000" cy="5602992"/>
        </p:xfrm>
        <a:graphic>
          <a:graphicData uri="http://schemas.openxmlformats.org/drawingml/2006/table">
            <a:tbl>
              <a:tblPr/>
              <a:tblGrid>
                <a:gridCol w="1600200"/>
                <a:gridCol w="6700838"/>
                <a:gridCol w="55562"/>
                <a:gridCol w="25400"/>
              </a:tblGrid>
              <a:tr h="825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Élément</a:t>
                      </a:r>
                      <a:r>
                        <a:rPr kumimoji="0" lang="en-US" sz="18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de la </a:t>
                      </a:r>
                      <a:r>
                        <a:rPr kumimoji="0" lang="en-US" sz="18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réglementation</a:t>
                      </a:r>
                      <a:r>
                        <a:rPr kumimoji="0" lang="en-US" sz="18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Règle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fr-FR"/>
                    </a:p>
                  </a:txBody>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r h="16176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Fractionnement des heures de repos dans le compartiment couchette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Le conducteur seul peut fractionner ses heures de repos en 2 périodes s’il respecte les conditions suivantes :</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les heures de repos ne sont pas reportées à la journée suivante;</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les périodes de repos sont d’au moins 2 heures;</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le total des 2 périodes est d’au moins 10 heures;</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les heures de repos sont prises dans le compartiment couchette.</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None/>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Il doit cesser de conduire après avoir accumulé, avant et après chaque période de repos utilisée pour le fractionnement, 13 heures de conduite ou 14 heures de travail, ou lorsque 16 heures de travail se sont écoulées. </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Le conducteur en équipe peut fractionner ses heures de repos en 2 périodes s’il respecte les conditions suivantes :</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dirty="0" smtClean="0">
                          <a:ln>
                            <a:noFill/>
                          </a:ln>
                          <a:solidFill>
                            <a:schemeClr val="tx1"/>
                          </a:solidFill>
                          <a:effectLst/>
                          <a:latin typeface="Calibri" pitchFamily="34" charset="0"/>
                          <a:cs typeface="Times New Roman" pitchFamily="18" charset="0"/>
                        </a:rPr>
                        <a:t> les heures de repos ne sont pas reportées à la journée suivante;</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dirty="0" smtClean="0">
                          <a:ln>
                            <a:noFill/>
                          </a:ln>
                          <a:solidFill>
                            <a:schemeClr val="tx1"/>
                          </a:solidFill>
                          <a:effectLst/>
                          <a:latin typeface="Calibri" pitchFamily="34" charset="0"/>
                          <a:cs typeface="Times New Roman" pitchFamily="18" charset="0"/>
                        </a:rPr>
                        <a:t> les périodes de repos sont d’au moins 4 heures;</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dirty="0" smtClean="0">
                          <a:ln>
                            <a:noFill/>
                          </a:ln>
                          <a:solidFill>
                            <a:schemeClr val="tx1"/>
                          </a:solidFill>
                          <a:effectLst/>
                          <a:latin typeface="Calibri" pitchFamily="34" charset="0"/>
                          <a:cs typeface="Times New Roman" pitchFamily="18" charset="0"/>
                        </a:rPr>
                        <a:t> le total des 2 périodes est d’au moins 8 heures;</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dirty="0" smtClean="0">
                          <a:ln>
                            <a:noFill/>
                          </a:ln>
                          <a:solidFill>
                            <a:schemeClr val="tx1"/>
                          </a:solidFill>
                          <a:effectLst/>
                          <a:latin typeface="Calibri" pitchFamily="34" charset="0"/>
                          <a:cs typeface="Times New Roman" pitchFamily="18" charset="0"/>
                        </a:rPr>
                        <a:t> les heures de repos sont prises dans le compartiment couchette;</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Char char="•"/>
                        <a:tabLst/>
                      </a:pPr>
                      <a:r>
                        <a:rPr kumimoji="0" lang="fr-CA" sz="1400" b="0" i="0" u="none" strike="noStrike" cap="none" normalizeH="0" baseline="0" dirty="0" smtClean="0">
                          <a:ln>
                            <a:noFill/>
                          </a:ln>
                          <a:solidFill>
                            <a:schemeClr val="tx1"/>
                          </a:solidFill>
                          <a:effectLst/>
                          <a:latin typeface="Calibri" pitchFamily="34" charset="0"/>
                          <a:cs typeface="Times New Roman" pitchFamily="18" charset="0"/>
                        </a:rPr>
                        <a:t> il prend 2 heures de repos autres que les 8 heures de repos fractionnées.</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 typeface="Arial" charset="0"/>
                        <a:buNone/>
                        <a:tabLst/>
                      </a:pPr>
                      <a:r>
                        <a:rPr kumimoji="0" lang="fr-CA" sz="1400" b="0" i="0" u="none" strike="noStrike" cap="none" normalizeH="0" baseline="0" dirty="0" smtClean="0">
                          <a:ln>
                            <a:noFill/>
                          </a:ln>
                          <a:solidFill>
                            <a:schemeClr val="tx1"/>
                          </a:solidFill>
                          <a:effectLst/>
                          <a:latin typeface="Calibri" pitchFamily="34" charset="0"/>
                          <a:cs typeface="Times New Roman" pitchFamily="18" charset="0"/>
                        </a:rPr>
                        <a:t>Il doit cesser de conduire après avoir accumulé, avant et après chaque période de repos utilisée pour le fractionnement, 13 heures de conduite ou 14 heures de travail, ou lorsque 16 heures de travail se sont écoulées. </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gridSpan="2">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fr-FR"/>
                    </a:p>
                  </a:txBody>
                  <a:tcPr/>
                </a:tc>
              </a:tr>
            </a:tbl>
          </a:graphicData>
        </a:graphic>
      </p:graphicFrame>
    </p:spTree>
  </p:cSld>
  <p:clrMapOvr>
    <a:masterClrMapping/>
  </p:clrMapOvr>
  <p:transition spd="slow">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A584B6EA-29ED-4E46-8399-4C911EECBB6B}" type="slidenum">
              <a:rPr lang="en-US"/>
              <a:pPr>
                <a:defRPr/>
              </a:pPr>
              <a:t>135</a:t>
            </a:fld>
            <a:endParaRPr lang="en-US" dirty="0"/>
          </a:p>
        </p:txBody>
      </p:sp>
      <p:graphicFrame>
        <p:nvGraphicFramePr>
          <p:cNvPr id="3" name="Table 2"/>
          <p:cNvGraphicFramePr>
            <a:graphicFrameLocks noGrp="1"/>
          </p:cNvGraphicFramePr>
          <p:nvPr/>
        </p:nvGraphicFramePr>
        <p:xfrm>
          <a:off x="533400" y="1752600"/>
          <a:ext cx="8153400" cy="3246516"/>
        </p:xfrm>
        <a:graphic>
          <a:graphicData uri="http://schemas.openxmlformats.org/drawingml/2006/table">
            <a:tbl>
              <a:tblPr/>
              <a:tblGrid>
                <a:gridCol w="2325688"/>
                <a:gridCol w="5802312"/>
                <a:gridCol w="25400"/>
              </a:tblGrid>
              <a:tr h="1524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Élément de la réglementation</a:t>
                      </a:r>
                      <a:r>
                        <a:rPr kumimoji="0" lang="en-US"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 </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Règle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r h="2381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Autre </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Le temps passé à se reposer dans un véhicule lourd garé peut être comptabilisé comme temps de repos.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r h="2381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Poste de travail</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Le poste de travail est le temps compris entre 2 périodes d’au moins 8 heures de repos consécutives.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r h="5064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Jour ou journée</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Le jour ou la journée est une période de 24 heures correspondant à une fiche journalière. Au cours du même cycle, la journée commence toujours à la même heure. Pour changer l’heure du début de la journée, le conducteur doit commencer un nouveau cycle.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r h="23812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Situations particulières</a:t>
                      </a: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CA"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Il existe d’autres situations particulières; référez-vous à la réglementation si nécessaire.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30139" marR="30139" marT="16194" marB="161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p>
                  </a:txBody>
                  <a:tcPr marL="0" marR="0" marT="0" marB="0" anchor="ctr" horzOverflow="overflow">
                    <a:lnL w="127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tr>
            </a:tbl>
          </a:graphicData>
        </a:graphic>
      </p:graphicFrame>
    </p:spTree>
  </p:cSld>
  <p:clrMapOvr>
    <a:masterClrMapping/>
  </p:clrMapOvr>
  <p:transition spd="slow">
    <p:wip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p:cNvSpPr>
            <a:spLocks noGrp="1"/>
          </p:cNvSpPr>
          <p:nvPr>
            <p:ph type="title"/>
          </p:nvPr>
        </p:nvSpPr>
        <p:spPr/>
        <p:txBody>
          <a:bodyPr rtlCol="0">
            <a:normAutofit fontScale="90000"/>
          </a:bodyPr>
          <a:lstStyle/>
          <a:p>
            <a:pPr fontAlgn="auto">
              <a:spcAft>
                <a:spcPts val="0"/>
              </a:spcAft>
              <a:defRPr/>
            </a:pPr>
            <a:r>
              <a:rPr lang="fr-CA" dirty="0"/>
              <a:t>La réglementation sur les heures de service (HDS) : avantages</a:t>
            </a:r>
            <a:endParaRPr lang="en-US" dirty="0"/>
          </a:p>
        </p:txBody>
      </p:sp>
      <p:sp>
        <p:nvSpPr>
          <p:cNvPr id="285698" name="Content Placeholder 2"/>
          <p:cNvSpPr>
            <a:spLocks noGrp="1"/>
          </p:cNvSpPr>
          <p:nvPr>
            <p:ph idx="1"/>
          </p:nvPr>
        </p:nvSpPr>
        <p:spPr>
          <a:xfrm>
            <a:off x="457200" y="1600200"/>
            <a:ext cx="5486400" cy="4525963"/>
          </a:xfrm>
        </p:spPr>
        <p:txBody>
          <a:bodyPr/>
          <a:lstStyle/>
          <a:p>
            <a:r>
              <a:rPr lang="fr-CA" sz="2800" dirty="0" smtClean="0"/>
              <a:t>Plutôt simple</a:t>
            </a:r>
            <a:endParaRPr lang="en-US" sz="2800" dirty="0" smtClean="0"/>
          </a:p>
          <a:p>
            <a:r>
              <a:rPr lang="fr-CA" sz="2800" dirty="0" smtClean="0"/>
              <a:t>Généralement applicable</a:t>
            </a:r>
            <a:endParaRPr lang="en-US" sz="2800" dirty="0" smtClean="0"/>
          </a:p>
          <a:p>
            <a:r>
              <a:rPr lang="fr-CA" sz="2800" dirty="0" smtClean="0"/>
              <a:t>Donne la </a:t>
            </a:r>
            <a:r>
              <a:rPr lang="fr-CA" sz="2800" i="1" dirty="0" smtClean="0"/>
              <a:t>possibilité</a:t>
            </a:r>
            <a:r>
              <a:rPr lang="fr-CA" sz="2800" dirty="0" smtClean="0"/>
              <a:t> d’avoir une période de sommeil et un repos suffisants</a:t>
            </a:r>
            <a:endParaRPr lang="en-US" sz="2800" dirty="0" smtClean="0"/>
          </a:p>
          <a:p>
            <a:r>
              <a:rPr lang="fr-CA" sz="2800" dirty="0" smtClean="0"/>
              <a:t>Uniforme</a:t>
            </a:r>
            <a:endParaRPr lang="en-US" sz="2800" dirty="0" smtClean="0"/>
          </a:p>
          <a:p>
            <a:r>
              <a:rPr lang="fr-CA" sz="2800" dirty="0" smtClean="0"/>
              <a:t>Aide à protéger les travailleurs</a:t>
            </a:r>
            <a:endParaRPr lang="en-US" sz="2800" dirty="0" smtClean="0"/>
          </a:p>
          <a:p>
            <a:r>
              <a:rPr lang="fr-CA" sz="2800" dirty="0" smtClean="0"/>
              <a:t>Réduit le taux d’accidents chez les transporteurs et les conducteurs</a:t>
            </a:r>
            <a:endParaRPr lang="en-US" sz="2800" dirty="0" smtClean="0"/>
          </a:p>
        </p:txBody>
      </p:sp>
      <p:pic>
        <p:nvPicPr>
          <p:cNvPr id="285699" name="Picture 5"/>
          <p:cNvPicPr>
            <a:picLocks noChangeAspect="1"/>
          </p:cNvPicPr>
          <p:nvPr/>
        </p:nvPicPr>
        <p:blipFill>
          <a:blip r:embed="rId3" cstate="print"/>
          <a:srcRect/>
          <a:stretch>
            <a:fillRect/>
          </a:stretch>
        </p:blipFill>
        <p:spPr bwMode="auto">
          <a:xfrm>
            <a:off x="6096000" y="1981200"/>
            <a:ext cx="2571750" cy="3429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p:cNvPicPr>
            <a:picLocks noChangeAspect="1" noChangeArrowheads="1"/>
          </p:cNvPicPr>
          <p:nvPr/>
        </p:nvPicPr>
        <p:blipFill>
          <a:blip r:embed="rId3" cstate="print"/>
          <a:srcRect/>
          <a:stretch>
            <a:fillRect/>
          </a:stretch>
        </p:blipFill>
        <p:spPr bwMode="auto">
          <a:xfrm>
            <a:off x="455613" y="838200"/>
            <a:ext cx="8124825" cy="52578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itle 1"/>
          <p:cNvSpPr>
            <a:spLocks noGrp="1"/>
          </p:cNvSpPr>
          <p:nvPr>
            <p:ph type="title"/>
          </p:nvPr>
        </p:nvSpPr>
        <p:spPr/>
        <p:txBody>
          <a:bodyPr/>
          <a:lstStyle/>
          <a:p>
            <a:pPr>
              <a:lnSpc>
                <a:spcPts val="4575"/>
              </a:lnSpc>
            </a:pPr>
            <a:r>
              <a:rPr lang="fr-CA" smtClean="0"/>
              <a:t>Les responsabilités du conducteur</a:t>
            </a:r>
            <a:endParaRPr lang="en-US" smtClean="0"/>
          </a:p>
        </p:txBody>
      </p:sp>
      <p:sp>
        <p:nvSpPr>
          <p:cNvPr id="3" name="Content Placeholder 2"/>
          <p:cNvSpPr>
            <a:spLocks noGrp="1"/>
          </p:cNvSpPr>
          <p:nvPr>
            <p:ph idx="1"/>
          </p:nvPr>
        </p:nvSpPr>
        <p:spPr/>
        <p:txBody>
          <a:bodyPr rtlCol="0">
            <a:normAutofit fontScale="77500" lnSpcReduction="20000"/>
          </a:bodyPr>
          <a:lstStyle/>
          <a:p>
            <a:pPr fontAlgn="auto">
              <a:spcAft>
                <a:spcPts val="0"/>
              </a:spcAft>
              <a:buFont typeface="Arial" pitchFamily="34" charset="0"/>
              <a:buChar char="•"/>
              <a:defRPr/>
            </a:pPr>
            <a:r>
              <a:rPr lang="fr-CA" dirty="0"/>
              <a:t>La réglementation (HDS) est essentielle, mais insuffisante à elle seule pour garantir la vigilance des conducteurs.</a:t>
            </a:r>
            <a:endParaRPr lang="en-US" dirty="0"/>
          </a:p>
          <a:p>
            <a:pPr fontAlgn="auto">
              <a:spcAft>
                <a:spcPts val="0"/>
              </a:spcAft>
              <a:buFont typeface="Arial" pitchFamily="34" charset="0"/>
              <a:buChar char="•"/>
              <a:defRPr/>
            </a:pPr>
            <a:r>
              <a:rPr lang="fr-CA" dirty="0"/>
              <a:t>Vous devez assumer deux responsabilités </a:t>
            </a:r>
            <a:r>
              <a:rPr lang="fr-CA" i="1" dirty="0"/>
              <a:t>générales</a:t>
            </a:r>
            <a:r>
              <a:rPr lang="fr-CA" dirty="0"/>
              <a:t> en matière de sécurité :</a:t>
            </a:r>
            <a:endParaRPr lang="en-US" dirty="0"/>
          </a:p>
          <a:p>
            <a:pPr marL="457200" lvl="1" indent="0" fontAlgn="auto">
              <a:spcAft>
                <a:spcPts val="0"/>
              </a:spcAft>
              <a:buFont typeface="Arial" pitchFamily="34" charset="0"/>
              <a:buNone/>
              <a:defRPr/>
            </a:pPr>
            <a:r>
              <a:rPr lang="fr-CA" dirty="0"/>
              <a:t>1) Vous conformer aux lois et règlements.</a:t>
            </a:r>
            <a:endParaRPr lang="en-US" dirty="0"/>
          </a:p>
          <a:p>
            <a:pPr marL="457200" lvl="1" indent="0" fontAlgn="auto">
              <a:spcAft>
                <a:spcPts val="0"/>
              </a:spcAft>
              <a:buFont typeface="Arial" pitchFamily="34" charset="0"/>
              <a:buNone/>
              <a:defRPr/>
            </a:pPr>
            <a:r>
              <a:rPr lang="fr-CA" dirty="0"/>
              <a:t>2) Faire preuve de jugement et aller au-delà du simple respect de la réglementation. </a:t>
            </a:r>
            <a:endParaRPr lang="en-US" dirty="0"/>
          </a:p>
          <a:p>
            <a:pPr fontAlgn="auto">
              <a:spcAft>
                <a:spcPts val="0"/>
              </a:spcAft>
              <a:buFont typeface="Arial" pitchFamily="34" charset="0"/>
              <a:buChar char="•"/>
              <a:defRPr/>
            </a:pPr>
            <a:r>
              <a:rPr lang="fr-CA" dirty="0"/>
              <a:t>Vous devez également assumer deux responsabilités similaires en matière de sommeil et de vigilance :</a:t>
            </a:r>
            <a:endParaRPr lang="en-US" dirty="0"/>
          </a:p>
          <a:p>
            <a:pPr marL="457200" lvl="1" indent="0" fontAlgn="auto">
              <a:spcAft>
                <a:spcPts val="0"/>
              </a:spcAft>
              <a:buFont typeface="Arial" pitchFamily="34" charset="0"/>
              <a:buNone/>
              <a:defRPr/>
            </a:pPr>
            <a:r>
              <a:rPr lang="fr-CA" dirty="0"/>
              <a:t>1) Vous conformer à la réglementation (HDS).</a:t>
            </a:r>
            <a:endParaRPr lang="en-US" dirty="0"/>
          </a:p>
          <a:p>
            <a:pPr marL="457200" lvl="1" indent="0" fontAlgn="auto">
              <a:spcAft>
                <a:spcPts val="0"/>
              </a:spcAft>
              <a:buFont typeface="Arial" pitchFamily="34" charset="0"/>
              <a:buNone/>
              <a:defRPr/>
            </a:pPr>
            <a:r>
              <a:rPr lang="fr-CA" dirty="0"/>
              <a:t>2) Gérer votre fatigue et votre vigilance, aller au-delà de la conformité à la réglementation (HDS).</a:t>
            </a:r>
            <a:endParaRPr lang="en-US" dirty="0"/>
          </a:p>
        </p:txBody>
      </p:sp>
    </p:spTree>
  </p:cSld>
  <p:clrMapOvr>
    <a:masterClrMapping/>
  </p:clrMapOvr>
  <p:transition spd="slow">
    <p:wip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1"/>
          <p:cNvSpPr>
            <a:spLocks noGrp="1"/>
          </p:cNvSpPr>
          <p:nvPr>
            <p:ph type="title"/>
          </p:nvPr>
        </p:nvSpPr>
        <p:spPr/>
        <p:txBody>
          <a:bodyPr/>
          <a:lstStyle/>
          <a:p>
            <a:pPr>
              <a:lnSpc>
                <a:spcPts val="4575"/>
              </a:lnSpc>
            </a:pPr>
            <a:r>
              <a:rPr lang="fr-CA" smtClean="0"/>
              <a:t>Conduite en équipe </a:t>
            </a:r>
            <a:endParaRPr lang="en-US" smtClean="0"/>
          </a:p>
        </p:txBody>
      </p:sp>
      <p:sp>
        <p:nvSpPr>
          <p:cNvPr id="294914"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r>
              <a:rPr lang="fr-CA" u="sng" dirty="0"/>
              <a:t>Sujets :</a:t>
            </a:r>
            <a:endParaRPr lang="en-US" dirty="0"/>
          </a:p>
          <a:p>
            <a:pPr fontAlgn="auto">
              <a:spcAft>
                <a:spcPts val="0"/>
              </a:spcAft>
              <a:buFont typeface="Arial" pitchFamily="34" charset="0"/>
              <a:buChar char="•"/>
              <a:defRPr/>
            </a:pPr>
            <a:r>
              <a:rPr lang="fr-CA" dirty="0"/>
              <a:t>Avantages et </a:t>
            </a:r>
            <a:r>
              <a:rPr lang="fr-CA" dirty="0" smtClean="0"/>
              <a:t>inconvénients</a:t>
            </a:r>
            <a:endParaRPr lang="en-US" dirty="0"/>
          </a:p>
          <a:p>
            <a:pPr fontAlgn="auto">
              <a:spcAft>
                <a:spcPts val="0"/>
              </a:spcAft>
              <a:buFont typeface="Arial" pitchFamily="34" charset="0"/>
              <a:buChar char="•"/>
              <a:defRPr/>
            </a:pPr>
            <a:r>
              <a:rPr lang="fr-CA" dirty="0"/>
              <a:t>Principales règles (heures de service) américaines et canadiennes pour l’utilisation de la </a:t>
            </a:r>
            <a:r>
              <a:rPr lang="fr-CA" dirty="0" smtClean="0"/>
              <a:t>couchette</a:t>
            </a:r>
            <a:endParaRPr lang="en-US" dirty="0"/>
          </a:p>
          <a:p>
            <a:pPr fontAlgn="auto">
              <a:spcAft>
                <a:spcPts val="0"/>
              </a:spcAft>
              <a:buFont typeface="Arial" pitchFamily="34" charset="0"/>
              <a:buChar char="•"/>
              <a:defRPr/>
            </a:pPr>
            <a:r>
              <a:rPr lang="fr-CA" dirty="0"/>
              <a:t>Utilisation conforme et sécuritaire de la couchette par </a:t>
            </a:r>
            <a:r>
              <a:rPr lang="fr-CA" dirty="0" smtClean="0"/>
              <a:t>l’équipe</a:t>
            </a:r>
            <a:endParaRPr lang="en-US" dirty="0"/>
          </a:p>
          <a:p>
            <a:pPr fontAlgn="auto">
              <a:spcAft>
                <a:spcPts val="0"/>
              </a:spcAft>
              <a:buFont typeface="Arial" pitchFamily="34" charset="0"/>
              <a:buChar char="•"/>
              <a:defRPr/>
            </a:pPr>
            <a:r>
              <a:rPr lang="fr-CA" dirty="0"/>
              <a:t>Façons d’améliorer la conduite en </a:t>
            </a:r>
            <a:r>
              <a:rPr lang="fr-CA" dirty="0" smtClean="0"/>
              <a:t>équipe</a:t>
            </a:r>
            <a:endParaRPr lang="en-US" dirty="0" smtClean="0"/>
          </a:p>
        </p:txBody>
      </p:sp>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a:lnSpc>
                <a:spcPts val="4575"/>
              </a:lnSpc>
            </a:pPr>
            <a:r>
              <a:rPr lang="fr-CA" smtClean="0"/>
              <a:t>Un défi et une responsabilité</a:t>
            </a:r>
            <a:endParaRPr lang="en-US" smtClean="0"/>
          </a:p>
        </p:txBody>
      </p:sp>
      <p:sp>
        <p:nvSpPr>
          <p:cNvPr id="3" name="Content Placeholder 2"/>
          <p:cNvSpPr>
            <a:spLocks noGrp="1"/>
          </p:cNvSpPr>
          <p:nvPr>
            <p:ph idx="1"/>
          </p:nvPr>
        </p:nvSpPr>
        <p:spPr>
          <a:xfrm>
            <a:off x="457200" y="1600200"/>
            <a:ext cx="5688013" cy="4800600"/>
          </a:xfrm>
        </p:spPr>
        <p:txBody>
          <a:bodyPr rtlCol="0">
            <a:normAutofit fontScale="92500" lnSpcReduction="10000"/>
          </a:bodyPr>
          <a:lstStyle/>
          <a:p>
            <a:pPr fontAlgn="auto">
              <a:spcAft>
                <a:spcPts val="0"/>
              </a:spcAft>
              <a:buFont typeface="Arial" pitchFamily="34" charset="0"/>
              <a:buChar char="•"/>
              <a:defRPr/>
            </a:pPr>
            <a:r>
              <a:rPr lang="fr-CA" dirty="0"/>
              <a:t>La conduite d’un véhicule lourd est un travail exigeant réalisé dans des conditions souvent difficiles.</a:t>
            </a:r>
            <a:endParaRPr lang="en-US" dirty="0"/>
          </a:p>
          <a:p>
            <a:pPr fontAlgn="auto">
              <a:spcAft>
                <a:spcPts val="0"/>
              </a:spcAft>
              <a:buFont typeface="Arial" pitchFamily="34" charset="0"/>
              <a:buChar char="•"/>
              <a:defRPr/>
            </a:pPr>
            <a:r>
              <a:rPr lang="fr-CA" dirty="0"/>
              <a:t>Chaque conducteur est personnellement responsable de la gestion judicieuse de son sommeil, de sa santé et de son style de vie. </a:t>
            </a:r>
            <a:endParaRPr lang="en-US" dirty="0"/>
          </a:p>
          <a:p>
            <a:pPr fontAlgn="auto">
              <a:spcAft>
                <a:spcPts val="0"/>
              </a:spcAft>
              <a:buFont typeface="Arial" pitchFamily="34" charset="0"/>
              <a:buChar char="•"/>
              <a:defRPr/>
            </a:pPr>
            <a:r>
              <a:rPr lang="fr-CA" b="1" dirty="0"/>
              <a:t>Hygiène du sommeil ≈ gestion de soi.</a:t>
            </a:r>
            <a:r>
              <a:rPr lang="fr-CA" dirty="0"/>
              <a:t> </a:t>
            </a:r>
            <a:endParaRPr lang="en-US" sz="2400" dirty="0" smtClean="0"/>
          </a:p>
        </p:txBody>
      </p:sp>
      <p:pic>
        <p:nvPicPr>
          <p:cNvPr id="43011" name="Picture 2"/>
          <p:cNvPicPr>
            <a:picLocks noChangeAspect="1" noChangeArrowheads="1"/>
          </p:cNvPicPr>
          <p:nvPr/>
        </p:nvPicPr>
        <p:blipFill>
          <a:blip r:embed="rId3" cstate="print"/>
          <a:srcRect/>
          <a:stretch>
            <a:fillRect/>
          </a:stretch>
        </p:blipFill>
        <p:spPr bwMode="auto">
          <a:xfrm>
            <a:off x="6096000" y="1981200"/>
            <a:ext cx="2668588" cy="399891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itle 1"/>
          <p:cNvSpPr>
            <a:spLocks noGrp="1"/>
          </p:cNvSpPr>
          <p:nvPr>
            <p:ph type="title"/>
          </p:nvPr>
        </p:nvSpPr>
        <p:spPr/>
        <p:txBody>
          <a:bodyPr/>
          <a:lstStyle/>
          <a:p>
            <a:pPr>
              <a:lnSpc>
                <a:spcPts val="4575"/>
              </a:lnSpc>
            </a:pPr>
            <a:r>
              <a:rPr lang="fr-CA" smtClean="0"/>
              <a:t>Conduite en équipe : avantages</a:t>
            </a:r>
            <a:endParaRPr lang="en-US" smtClean="0"/>
          </a:p>
        </p:txBody>
      </p:sp>
      <p:sp>
        <p:nvSpPr>
          <p:cNvPr id="296962" name="Content Placeholder 3"/>
          <p:cNvSpPr>
            <a:spLocks noGrp="1"/>
          </p:cNvSpPr>
          <p:nvPr>
            <p:ph idx="1"/>
          </p:nvPr>
        </p:nvSpPr>
        <p:spPr>
          <a:xfrm>
            <a:off x="457200" y="1600200"/>
            <a:ext cx="6248400" cy="4724400"/>
          </a:xfrm>
        </p:spPr>
        <p:txBody>
          <a:bodyPr rtlCol="0">
            <a:normAutofit fontScale="92500" lnSpcReduction="20000"/>
          </a:bodyPr>
          <a:lstStyle/>
          <a:p>
            <a:pPr fontAlgn="auto">
              <a:spcAft>
                <a:spcPts val="0"/>
              </a:spcAft>
              <a:buFont typeface="Arial" pitchFamily="34" charset="0"/>
              <a:buChar char="•"/>
              <a:defRPr/>
            </a:pPr>
            <a:r>
              <a:rPr lang="fr-CA" dirty="0"/>
              <a:t>Les conducteurs s’entraident pour demeurer éveillés.</a:t>
            </a:r>
            <a:endParaRPr lang="en-US" dirty="0"/>
          </a:p>
          <a:p>
            <a:pPr fontAlgn="auto">
              <a:spcAft>
                <a:spcPts val="0"/>
              </a:spcAft>
              <a:buFont typeface="Arial" pitchFamily="34" charset="0"/>
              <a:buChar char="•"/>
              <a:defRPr/>
            </a:pPr>
            <a:r>
              <a:rPr lang="fr-CA" dirty="0"/>
              <a:t>Les conducteurs profitent de plus de sommeil.</a:t>
            </a:r>
            <a:endParaRPr lang="en-US" dirty="0"/>
          </a:p>
          <a:p>
            <a:pPr fontAlgn="auto">
              <a:spcAft>
                <a:spcPts val="0"/>
              </a:spcAft>
              <a:buFont typeface="Arial" pitchFamily="34" charset="0"/>
              <a:buChar char="•"/>
              <a:defRPr/>
            </a:pPr>
            <a:r>
              <a:rPr lang="fr-CA" dirty="0"/>
              <a:t>Les conducteurs peuvent se reposer lorsqu’ils sont fatigués.</a:t>
            </a:r>
            <a:endParaRPr lang="en-US" dirty="0"/>
          </a:p>
          <a:p>
            <a:pPr fontAlgn="auto">
              <a:spcAft>
                <a:spcPts val="0"/>
              </a:spcAft>
              <a:buFont typeface="Arial" pitchFamily="34" charset="0"/>
              <a:buChar char="•"/>
              <a:defRPr/>
            </a:pPr>
            <a:r>
              <a:rPr lang="fr-CA" dirty="0"/>
              <a:t>Le temps passé à la tâche est écourté.</a:t>
            </a:r>
            <a:endParaRPr lang="en-US" dirty="0"/>
          </a:p>
          <a:p>
            <a:pPr fontAlgn="auto">
              <a:spcAft>
                <a:spcPts val="0"/>
              </a:spcAft>
              <a:buFont typeface="Arial" pitchFamily="34" charset="0"/>
              <a:buChar char="•"/>
              <a:defRPr/>
            </a:pPr>
            <a:r>
              <a:rPr lang="fr-CA" dirty="0"/>
              <a:t>Les conducteurs d’une équipe sont moins susceptibles d’aller jusqu’à la limite de leurs capacités.</a:t>
            </a:r>
            <a:endParaRPr lang="en-US" dirty="0" smtClean="0"/>
          </a:p>
          <a:p>
            <a:pPr fontAlgn="auto">
              <a:spcAft>
                <a:spcPts val="0"/>
              </a:spcAft>
              <a:buFont typeface="Arial" charset="0"/>
              <a:buNone/>
              <a:defRPr/>
            </a:pPr>
            <a:endParaRPr lang="en-US" dirty="0" smtClean="0"/>
          </a:p>
        </p:txBody>
      </p:sp>
      <p:pic>
        <p:nvPicPr>
          <p:cNvPr id="293891" name="Picture 2"/>
          <p:cNvPicPr>
            <a:picLocks noChangeAspect="1" noChangeArrowheads="1"/>
          </p:cNvPicPr>
          <p:nvPr/>
        </p:nvPicPr>
        <p:blipFill>
          <a:blip r:embed="rId3" cstate="print"/>
          <a:srcRect/>
          <a:stretch>
            <a:fillRect/>
          </a:stretch>
        </p:blipFill>
        <p:spPr bwMode="auto">
          <a:xfrm>
            <a:off x="6604000" y="2514600"/>
            <a:ext cx="2035175" cy="3048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Title 1"/>
          <p:cNvSpPr>
            <a:spLocks noGrp="1"/>
          </p:cNvSpPr>
          <p:nvPr>
            <p:ph type="title"/>
          </p:nvPr>
        </p:nvSpPr>
        <p:spPr/>
        <p:txBody>
          <a:bodyPr/>
          <a:lstStyle/>
          <a:p>
            <a:pPr>
              <a:lnSpc>
                <a:spcPts val="4575"/>
              </a:lnSpc>
            </a:pPr>
            <a:r>
              <a:rPr lang="fr-CA" smtClean="0"/>
              <a:t>Conduite en équipe : inconvénients</a:t>
            </a:r>
            <a:endParaRPr lang="en-US" smtClean="0"/>
          </a:p>
        </p:txBody>
      </p:sp>
      <p:sp>
        <p:nvSpPr>
          <p:cNvPr id="299010" name="Content Placeholder 4"/>
          <p:cNvSpPr>
            <a:spLocks noGrp="1"/>
          </p:cNvSpPr>
          <p:nvPr>
            <p:ph idx="1"/>
          </p:nvPr>
        </p:nvSpPr>
        <p:spPr>
          <a:xfrm>
            <a:off x="457200" y="1600200"/>
            <a:ext cx="5791200" cy="4800600"/>
          </a:xfrm>
        </p:spPr>
        <p:txBody>
          <a:bodyPr rtlCol="0">
            <a:normAutofit fontScale="92500" lnSpcReduction="20000"/>
          </a:bodyPr>
          <a:lstStyle/>
          <a:p>
            <a:pPr fontAlgn="auto">
              <a:spcAft>
                <a:spcPts val="0"/>
              </a:spcAft>
              <a:buFont typeface="Arial" pitchFamily="34" charset="0"/>
              <a:buChar char="•"/>
              <a:defRPr/>
            </a:pPr>
            <a:r>
              <a:rPr lang="fr-CA" dirty="0"/>
              <a:t>La qualité du sommeil est plus pauvre dans un véhicule en mouvement.</a:t>
            </a:r>
            <a:endParaRPr lang="en-US" dirty="0"/>
          </a:p>
          <a:p>
            <a:pPr fontAlgn="auto">
              <a:spcAft>
                <a:spcPts val="0"/>
              </a:spcAft>
              <a:buFont typeface="Arial" pitchFamily="34" charset="0"/>
              <a:buChar char="•"/>
              <a:defRPr/>
            </a:pPr>
            <a:r>
              <a:rPr lang="fr-CA" dirty="0"/>
              <a:t>Une proportion plus grande de sommeil entrecoupé risque de perturber la structure du sommeil.</a:t>
            </a:r>
            <a:endParaRPr lang="en-US" dirty="0"/>
          </a:p>
          <a:p>
            <a:pPr fontAlgn="auto">
              <a:spcAft>
                <a:spcPts val="0"/>
              </a:spcAft>
              <a:buFont typeface="Arial" pitchFamily="34" charset="0"/>
              <a:buChar char="•"/>
              <a:defRPr/>
            </a:pPr>
            <a:r>
              <a:rPr lang="fr-CA" dirty="0"/>
              <a:t>Elle peut signifier des périodes de repos plus courtes lorsque le véhicule est à l’arrêt.</a:t>
            </a:r>
            <a:endParaRPr lang="en-US" dirty="0"/>
          </a:p>
          <a:p>
            <a:pPr fontAlgn="auto">
              <a:spcAft>
                <a:spcPts val="0"/>
              </a:spcAft>
              <a:buFont typeface="Arial" pitchFamily="34" charset="0"/>
              <a:buChar char="•"/>
              <a:defRPr/>
            </a:pPr>
            <a:r>
              <a:rPr lang="fr-CA" dirty="0"/>
              <a:t>Elle peut signifier une plus grande fatigue au début du voyage.</a:t>
            </a:r>
            <a:endParaRPr lang="en-US" dirty="0" smtClean="0"/>
          </a:p>
        </p:txBody>
      </p:sp>
      <p:pic>
        <p:nvPicPr>
          <p:cNvPr id="295939" name="Picture 2"/>
          <p:cNvPicPr>
            <a:picLocks noChangeAspect="1" noChangeArrowheads="1"/>
          </p:cNvPicPr>
          <p:nvPr/>
        </p:nvPicPr>
        <p:blipFill>
          <a:blip r:embed="rId3" cstate="print"/>
          <a:srcRect/>
          <a:stretch>
            <a:fillRect/>
          </a:stretch>
        </p:blipFill>
        <p:spPr bwMode="auto">
          <a:xfrm>
            <a:off x="6604000" y="2514600"/>
            <a:ext cx="2035175" cy="3048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rtlCol="0">
            <a:normAutofit fontScale="90000"/>
          </a:bodyPr>
          <a:lstStyle/>
          <a:p>
            <a:pPr fontAlgn="auto">
              <a:spcAft>
                <a:spcPts val="0"/>
              </a:spcAft>
              <a:defRPr/>
            </a:pPr>
            <a:r>
              <a:rPr lang="fr-CA" dirty="0"/>
              <a:t>Principales règles américaines pour l’utilisation de la couchette</a:t>
            </a:r>
            <a:endParaRPr lang="en-US" dirty="0"/>
          </a:p>
        </p:txBody>
      </p:sp>
      <p:graphicFrame>
        <p:nvGraphicFramePr>
          <p:cNvPr id="4" name="Content Placeholder 3"/>
          <p:cNvGraphicFramePr>
            <a:graphicFrameLocks noGrp="1"/>
          </p:cNvGraphicFramePr>
          <p:nvPr>
            <p:ph idx="1"/>
          </p:nvPr>
        </p:nvGraphicFramePr>
        <p:xfrm>
          <a:off x="457200" y="1600200"/>
          <a:ext cx="8229600" cy="4785360"/>
        </p:xfrm>
        <a:graphic>
          <a:graphicData uri="http://schemas.openxmlformats.org/drawingml/2006/table">
            <a:tbl>
              <a:tblPr firstRow="1" bandRow="1">
                <a:tableStyleId>{5C22544A-7EE6-4342-B048-85BDC9FD1C3A}</a:tableStyleId>
              </a:tblPr>
              <a:tblGrid>
                <a:gridCol w="4114800"/>
                <a:gridCol w="4114800"/>
              </a:tblGrid>
              <a:tr h="4191000">
                <a:tc>
                  <a:txBody>
                    <a:bodyPr/>
                    <a:lstStyle/>
                    <a:p>
                      <a:r>
                        <a:rPr lang="fr-CA" sz="2800" b="1" u="sng" kern="1200" dirty="0" smtClean="0">
                          <a:solidFill>
                            <a:schemeClr val="lt1"/>
                          </a:solidFill>
                          <a:effectLst/>
                          <a:latin typeface="+mn-lt"/>
                          <a:ea typeface="+mn-ea"/>
                          <a:cs typeface="+mn-cs"/>
                        </a:rPr>
                        <a:t>Camions :</a:t>
                      </a:r>
                      <a:r>
                        <a:rPr lang="fr-CA" sz="2800" b="1" kern="1200" dirty="0" smtClean="0">
                          <a:solidFill>
                            <a:schemeClr val="lt1"/>
                          </a:solidFill>
                          <a:effectLst/>
                          <a:latin typeface="+mn-lt"/>
                          <a:ea typeface="+mn-ea"/>
                          <a:cs typeface="+mn-cs"/>
                        </a:rPr>
                        <a:t> </a:t>
                      </a:r>
                      <a:r>
                        <a:rPr lang="fr-CA" sz="2800" b="0" kern="1200" dirty="0" smtClean="0">
                          <a:solidFill>
                            <a:schemeClr val="lt1"/>
                          </a:solidFill>
                          <a:effectLst/>
                          <a:latin typeface="+mn-lt"/>
                          <a:ea typeface="+mn-ea"/>
                          <a:cs typeface="+mn-cs"/>
                        </a:rPr>
                        <a:t>Les conducteurs qui utilisent la couchette doivent s’y reposer au moins huit heures consécutives, plus deux heures de repos consécutives distinctes passées dans le compartiment couchette, ou n’importe quelle combinaison des deux.</a:t>
                      </a:r>
                      <a:endParaRPr lang="en-US" sz="2800" b="0" kern="1200" dirty="0">
                        <a:solidFill>
                          <a:schemeClr val="lt1"/>
                        </a:solidFill>
                        <a:effectLst/>
                        <a:latin typeface="+mn-lt"/>
                        <a:ea typeface="+mn-ea"/>
                        <a:cs typeface="+mn-cs"/>
                      </a:endParaRPr>
                    </a:p>
                  </a:txBody>
                  <a:tcPr marL="85874" marR="85874"/>
                </a:tc>
                <a:tc>
                  <a:txBody>
                    <a:bodyPr/>
                    <a:lstStyle/>
                    <a:p>
                      <a:r>
                        <a:rPr lang="fr-CA" sz="2800" b="1" u="sng" kern="1200" dirty="0" smtClean="0">
                          <a:solidFill>
                            <a:schemeClr val="lt1"/>
                          </a:solidFill>
                          <a:effectLst/>
                          <a:latin typeface="+mn-lt"/>
                          <a:ea typeface="+mn-ea"/>
                          <a:cs typeface="+mn-cs"/>
                        </a:rPr>
                        <a:t>Autobus :</a:t>
                      </a:r>
                      <a:r>
                        <a:rPr lang="fr-CA" sz="2800" b="1" kern="1200" dirty="0" smtClean="0">
                          <a:solidFill>
                            <a:schemeClr val="lt1"/>
                          </a:solidFill>
                          <a:effectLst/>
                          <a:latin typeface="+mn-lt"/>
                          <a:ea typeface="+mn-ea"/>
                          <a:cs typeface="+mn-cs"/>
                        </a:rPr>
                        <a:t> </a:t>
                      </a:r>
                      <a:r>
                        <a:rPr lang="fr-CA" sz="2800" b="0" kern="1200" dirty="0" smtClean="0">
                          <a:solidFill>
                            <a:schemeClr val="lt1"/>
                          </a:solidFill>
                          <a:effectLst/>
                          <a:latin typeface="+mn-lt"/>
                          <a:ea typeface="+mn-ea"/>
                          <a:cs typeface="+mn-cs"/>
                        </a:rPr>
                        <a:t>Les conducteurs qui utilisent une couchette doivent s’y reposer au moins huit heures; cette période de repos peut être divisée en deux périodes, dans la mesure où aucune d’elles n’est inférieure à deux heures. </a:t>
                      </a:r>
                      <a:endParaRPr lang="en-US" sz="2800" b="0" dirty="0"/>
                    </a:p>
                  </a:txBody>
                  <a:tcPr marL="85874" marR="85874"/>
                </a:tc>
              </a:tr>
            </a:tbl>
          </a:graphicData>
        </a:graphic>
      </p:graphicFrame>
    </p:spTree>
  </p:cSld>
  <p:clrMapOvr>
    <a:masterClrMapping/>
  </p:clrMapOvr>
  <p:transition spd="slow">
    <p:wip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rtlCol="0">
            <a:normAutofit fontScale="90000"/>
          </a:bodyPr>
          <a:lstStyle/>
          <a:p>
            <a:pPr fontAlgn="auto">
              <a:spcAft>
                <a:spcPts val="0"/>
              </a:spcAft>
              <a:defRPr/>
            </a:pPr>
            <a:r>
              <a:rPr lang="fr-CA" dirty="0"/>
              <a:t>Principales règles canadiennes pour l’utilisation de la couchette</a:t>
            </a:r>
            <a:endParaRPr lang="en-US" dirty="0"/>
          </a:p>
        </p:txBody>
      </p:sp>
      <p:graphicFrame>
        <p:nvGraphicFramePr>
          <p:cNvPr id="4" name="Content Placeholder 3"/>
          <p:cNvGraphicFramePr>
            <a:graphicFrameLocks noGrp="1"/>
          </p:cNvGraphicFramePr>
          <p:nvPr>
            <p:ph idx="1"/>
          </p:nvPr>
        </p:nvGraphicFramePr>
        <p:xfrm>
          <a:off x="228600" y="1600200"/>
          <a:ext cx="8763000" cy="4846320"/>
        </p:xfrm>
        <a:graphic>
          <a:graphicData uri="http://schemas.openxmlformats.org/drawingml/2006/table">
            <a:tbl>
              <a:tblPr firstRow="1" bandRow="1">
                <a:tableStyleId>{5C22544A-7EE6-4342-B048-85BDC9FD1C3A}</a:tableStyleId>
              </a:tblPr>
              <a:tblGrid>
                <a:gridCol w="4191000"/>
                <a:gridCol w="4572000"/>
              </a:tblGrid>
              <a:tr h="3079630">
                <a:tc>
                  <a:txBody>
                    <a:bodyPr/>
                    <a:lstStyle/>
                    <a:p>
                      <a:r>
                        <a:rPr lang="fr-CA" sz="1600" b="1" u="sng" kern="1200" dirty="0" smtClean="0">
                          <a:solidFill>
                            <a:schemeClr val="lt1"/>
                          </a:solidFill>
                          <a:effectLst/>
                          <a:latin typeface="+mn-lt"/>
                          <a:ea typeface="+mn-ea"/>
                          <a:cs typeface="+mn-cs"/>
                        </a:rPr>
                        <a:t>Le conducteur voyageant seul</a:t>
                      </a:r>
                      <a:r>
                        <a:rPr lang="fr-CA" sz="1600" b="1" kern="1200" dirty="0" smtClean="0">
                          <a:solidFill>
                            <a:schemeClr val="lt1"/>
                          </a:solidFill>
                          <a:effectLst/>
                          <a:latin typeface="+mn-lt"/>
                          <a:ea typeface="+mn-ea"/>
                          <a:cs typeface="+mn-cs"/>
                        </a:rPr>
                        <a:t> peut fractionner ses heures </a:t>
                      </a:r>
                      <a:r>
                        <a:rPr lang="fr-CA" sz="1600" b="1" kern="1200" dirty="0" smtClean="0">
                          <a:solidFill>
                            <a:schemeClr val="bg1"/>
                          </a:solidFill>
                          <a:effectLst/>
                          <a:latin typeface="+mn-lt"/>
                          <a:ea typeface="+mn-ea"/>
                          <a:cs typeface="+mn-cs"/>
                        </a:rPr>
                        <a:t>de repos dans le compartiment couchette en 2 périodes, s’il respecte les conditions suivantes :</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Les heures de repos ne sont pas reportées à la journée suivante.</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Les périodes de repos sont d’au moins 2 heures.</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 total des 2 périodes est d’au moins 10 heures.</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lt1"/>
                          </a:solidFill>
                          <a:effectLst/>
                          <a:latin typeface="+mn-lt"/>
                          <a:ea typeface="+mn-ea"/>
                          <a:cs typeface="+mn-cs"/>
                        </a:rPr>
                        <a:t>Il doit, au cours d’une journée, prendre au moins 10 heures de repos et cesser de conduire après avoir accumulé 13 heures de conduite ou 14 heures de travail depuis sa dernière période de repos utilisée pour le fractionnement.</a:t>
                      </a:r>
                      <a:endParaRPr lang="en-US" sz="1600" b="1" kern="1200" dirty="0" smtClean="0">
                        <a:solidFill>
                          <a:schemeClr val="lt1"/>
                        </a:solidFill>
                        <a:effectLst/>
                        <a:latin typeface="+mn-lt"/>
                        <a:ea typeface="+mn-ea"/>
                        <a:cs typeface="+mn-cs"/>
                      </a:endParaRPr>
                    </a:p>
                    <a:p>
                      <a:pPr marL="285750" lvl="0" indent="-285750">
                        <a:buFont typeface="Arial" pitchFamily="34" charset="0"/>
                        <a:buChar char="•"/>
                      </a:pPr>
                      <a:r>
                        <a:rPr lang="fr-CA" sz="1600" b="1" kern="1200" dirty="0" smtClean="0">
                          <a:solidFill>
                            <a:schemeClr val="lt1"/>
                          </a:solidFill>
                          <a:effectLst/>
                          <a:latin typeface="+mn-lt"/>
                          <a:ea typeface="+mn-ea"/>
                          <a:cs typeface="+mn-cs"/>
                        </a:rPr>
                        <a:t>Il doit cesser de conduire lorsque 16 heures se sont écoulées depuis sa dernière période de repos utilisée pour le fractionnement.</a:t>
                      </a:r>
                      <a:endParaRPr lang="en-US" sz="1600" b="1" kern="1200" dirty="0">
                        <a:solidFill>
                          <a:schemeClr val="lt1"/>
                        </a:solidFill>
                        <a:effectLst/>
                        <a:latin typeface="+mn-lt"/>
                        <a:ea typeface="+mn-ea"/>
                        <a:cs typeface="+mn-cs"/>
                      </a:endParaRPr>
                    </a:p>
                  </a:txBody>
                  <a:tcPr marL="87394" marR="87394">
                    <a:solidFill>
                      <a:srgbClr val="AF3E11"/>
                    </a:solidFill>
                  </a:tcPr>
                </a:tc>
                <a:tc>
                  <a:txBody>
                    <a:bodyPr/>
                    <a:lstStyle/>
                    <a:p>
                      <a:r>
                        <a:rPr lang="fr-CA" sz="1600" b="1" u="sng" kern="1200" dirty="0" smtClean="0">
                          <a:solidFill>
                            <a:schemeClr val="lt1"/>
                          </a:solidFill>
                          <a:effectLst/>
                          <a:latin typeface="+mn-lt"/>
                          <a:ea typeface="+mn-ea"/>
                          <a:cs typeface="+mn-cs"/>
                        </a:rPr>
                        <a:t>Le conducteur voyageant en équipe</a:t>
                      </a:r>
                      <a:r>
                        <a:rPr lang="fr-CA" sz="1600" b="1" kern="1200" dirty="0" smtClean="0">
                          <a:solidFill>
                            <a:schemeClr val="lt1"/>
                          </a:solidFill>
                          <a:effectLst/>
                          <a:latin typeface="+mn-lt"/>
                          <a:ea typeface="+mn-ea"/>
                          <a:cs typeface="+mn-cs"/>
                        </a:rPr>
                        <a:t> peut fractionner ses heures d</a:t>
                      </a:r>
                      <a:r>
                        <a:rPr lang="fr-CA" sz="1600" b="1" kern="1200" dirty="0" smtClean="0">
                          <a:solidFill>
                            <a:schemeClr val="bg1"/>
                          </a:solidFill>
                          <a:effectLst/>
                          <a:latin typeface="+mn-lt"/>
                          <a:ea typeface="+mn-ea"/>
                          <a:cs typeface="+mn-cs"/>
                        </a:rPr>
                        <a:t>e repos dans le compartiment couchette en 2 périodes s’il respecte les conditions suivantes :</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Les heures de repos ne sont pas reportées à la journée suivante.</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Les périodes de repos sont d’au moins 4 heures.</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Le total des 2 périodes est d’au moins 8 heures.</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Il prend 2 heures de repos autres que les</a:t>
                      </a:r>
                      <a:r>
                        <a:rPr lang="fr-CA" sz="1600" b="1" kern="1200" baseline="0" dirty="0" smtClean="0">
                          <a:solidFill>
                            <a:schemeClr val="bg1"/>
                          </a:solidFill>
                          <a:effectLst/>
                          <a:latin typeface="+mn-lt"/>
                          <a:ea typeface="+mn-ea"/>
                          <a:cs typeface="+mn-cs"/>
                        </a:rPr>
                        <a:t> </a:t>
                      </a:r>
                      <a:r>
                        <a:rPr lang="fr-CA" sz="1600" b="1" kern="1200" dirty="0" smtClean="0">
                          <a:solidFill>
                            <a:schemeClr val="bg1"/>
                          </a:solidFill>
                          <a:effectLst/>
                          <a:latin typeface="+mn-lt"/>
                          <a:ea typeface="+mn-ea"/>
                          <a:cs typeface="+mn-cs"/>
                        </a:rPr>
                        <a:t>8 heures de repos fractionnées.</a:t>
                      </a:r>
                      <a:endParaRPr lang="en-US" sz="1600" b="1" kern="1200" dirty="0" smtClean="0">
                        <a:solidFill>
                          <a:schemeClr val="bg1"/>
                        </a:solidFill>
                        <a:effectLst/>
                        <a:latin typeface="+mn-lt"/>
                        <a:ea typeface="+mn-ea"/>
                        <a:cs typeface="+mn-cs"/>
                      </a:endParaRPr>
                    </a:p>
                    <a:p>
                      <a:pPr marL="285750" lvl="0" indent="-285750">
                        <a:buFont typeface="Arial" pitchFamily="34" charset="0"/>
                        <a:buChar char="•"/>
                      </a:pPr>
                      <a:r>
                        <a:rPr lang="fr-CA" sz="1600" b="1" kern="1200" dirty="0" smtClean="0">
                          <a:solidFill>
                            <a:schemeClr val="bg1"/>
                          </a:solidFill>
                          <a:effectLst/>
                          <a:latin typeface="+mn-lt"/>
                          <a:ea typeface="+mn-ea"/>
                          <a:cs typeface="+mn-cs"/>
                        </a:rPr>
                        <a:t>Il doit, au cours d’une journée, prendre au moins 10 heures de repos et cesser de condu</a:t>
                      </a:r>
                      <a:r>
                        <a:rPr lang="fr-CA" sz="1600" b="1" kern="1200" dirty="0" smtClean="0">
                          <a:solidFill>
                            <a:schemeClr val="lt1"/>
                          </a:solidFill>
                          <a:effectLst/>
                          <a:latin typeface="+mn-lt"/>
                          <a:ea typeface="+mn-ea"/>
                          <a:cs typeface="+mn-cs"/>
                        </a:rPr>
                        <a:t>ire après avoir accumulé 13 heures de conduite ou 14 heures de travail depuis sa dernière période de repos utilisée pour le fractionnement.</a:t>
                      </a:r>
                      <a:endParaRPr lang="en-US" sz="1600" b="1" kern="1200" dirty="0" smtClean="0">
                        <a:solidFill>
                          <a:schemeClr val="lt1"/>
                        </a:solidFill>
                        <a:effectLst/>
                        <a:latin typeface="+mn-lt"/>
                        <a:ea typeface="+mn-ea"/>
                        <a:cs typeface="+mn-cs"/>
                      </a:endParaRPr>
                    </a:p>
                    <a:p>
                      <a:pPr marL="285750" lvl="0" indent="-285750">
                        <a:buFont typeface="Arial" pitchFamily="34" charset="0"/>
                        <a:buChar char="•"/>
                      </a:pPr>
                      <a:r>
                        <a:rPr lang="fr-CA" sz="1600" b="1" kern="1200" dirty="0" smtClean="0">
                          <a:solidFill>
                            <a:schemeClr val="lt1"/>
                          </a:solidFill>
                          <a:effectLst/>
                          <a:latin typeface="+mn-lt"/>
                          <a:ea typeface="+mn-ea"/>
                          <a:cs typeface="+mn-cs"/>
                        </a:rPr>
                        <a:t>Il doit cesser de conduire lorsque 16 heures se sont écoulées depuis sa dernière période de repos utilisée pour le fractionnement.</a:t>
                      </a:r>
                      <a:endParaRPr lang="en-US" sz="1600" b="1" kern="1200" dirty="0" smtClean="0">
                        <a:solidFill>
                          <a:schemeClr val="lt1"/>
                        </a:solidFill>
                        <a:effectLst/>
                        <a:latin typeface="+mn-lt"/>
                        <a:ea typeface="+mn-ea"/>
                        <a:cs typeface="+mn-cs"/>
                      </a:endParaRPr>
                    </a:p>
                    <a:p>
                      <a:endParaRPr lang="en-US" sz="2400" b="1" dirty="0"/>
                    </a:p>
                  </a:txBody>
                  <a:tcPr marL="87394" marR="87394"/>
                </a:tc>
              </a:tr>
            </a:tbl>
          </a:graphicData>
        </a:graphic>
      </p:graphicFrame>
    </p:spTree>
  </p:cSld>
  <p:clrMapOvr>
    <a:masterClrMapping/>
  </p:clrMapOvr>
  <p:transition spd="slow">
    <p:wip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Utilisation conforme et sécuritaire de la couchette</a:t>
            </a:r>
            <a:endParaRPr lang="en-US" sz="4800" dirty="0"/>
          </a:p>
        </p:txBody>
      </p:sp>
      <p:sp>
        <p:nvSpPr>
          <p:cNvPr id="305154"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fr-CA" dirty="0"/>
              <a:t>Planifiez vos périodes en compartiment couchette pour qu’elles soient conformes et réparatrices.</a:t>
            </a:r>
            <a:endParaRPr lang="en-US" dirty="0"/>
          </a:p>
          <a:p>
            <a:pPr fontAlgn="auto">
              <a:spcAft>
                <a:spcPts val="0"/>
              </a:spcAft>
              <a:buFont typeface="Arial" pitchFamily="34" charset="0"/>
              <a:buChar char="•"/>
              <a:defRPr/>
            </a:pPr>
            <a:r>
              <a:rPr lang="fr-CA" dirty="0"/>
              <a:t>Si possible, dormez pendant les creux circadiens.</a:t>
            </a:r>
            <a:endParaRPr lang="en-US" dirty="0"/>
          </a:p>
          <a:p>
            <a:pPr fontAlgn="auto">
              <a:spcAft>
                <a:spcPts val="0"/>
              </a:spcAft>
              <a:buFont typeface="Arial" pitchFamily="34" charset="0"/>
              <a:buChar char="•"/>
              <a:defRPr/>
            </a:pPr>
            <a:r>
              <a:rPr lang="fr-CA" dirty="0"/>
              <a:t>Évitez la caféine et l’activité intense dans les heures qui précèdent les périodes de repos.</a:t>
            </a:r>
            <a:endParaRPr lang="en-US" dirty="0"/>
          </a:p>
          <a:p>
            <a:pPr fontAlgn="auto">
              <a:spcAft>
                <a:spcPts val="0"/>
              </a:spcAft>
              <a:buFont typeface="Arial" pitchFamily="34" charset="0"/>
              <a:buChar char="•"/>
              <a:defRPr/>
            </a:pPr>
            <a:r>
              <a:rPr lang="fr-CA" dirty="0"/>
              <a:t>Gardez l’intérieur du compartiment couchette parfaitement sombre ou couvrez vos yeux d’un masque pour dormir.</a:t>
            </a:r>
            <a:endParaRPr lang="en-US" dirty="0"/>
          </a:p>
          <a:p>
            <a:pPr fontAlgn="auto">
              <a:spcAft>
                <a:spcPts val="0"/>
              </a:spcAft>
              <a:buFont typeface="Arial" pitchFamily="34" charset="0"/>
              <a:buChar char="•"/>
              <a:defRPr/>
            </a:pPr>
            <a:r>
              <a:rPr lang="fr-CA" dirty="0"/>
              <a:t>Ne conduisez pas immédiatement au réveil (attendez une quinzaine de minutes).</a:t>
            </a:r>
            <a:endParaRPr lang="en-US" dirty="0" smtClean="0"/>
          </a:p>
        </p:txBody>
      </p:sp>
    </p:spTree>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1"/>
          <p:cNvSpPr>
            <a:spLocks noGrp="1"/>
          </p:cNvSpPr>
          <p:nvPr>
            <p:ph type="title"/>
          </p:nvPr>
        </p:nvSpPr>
        <p:spPr/>
        <p:txBody>
          <a:bodyPr rtlCol="0">
            <a:normAutofit fontScale="90000"/>
          </a:bodyPr>
          <a:lstStyle/>
          <a:p>
            <a:pPr fontAlgn="auto">
              <a:spcAft>
                <a:spcPts val="0"/>
              </a:spcAft>
              <a:defRPr/>
            </a:pPr>
            <a:r>
              <a:rPr lang="fr-CA" dirty="0"/>
              <a:t>Façons d’améliorer la conduite en équipe</a:t>
            </a:r>
            <a:endParaRPr lang="en-US" dirty="0"/>
          </a:p>
        </p:txBody>
      </p:sp>
      <p:sp>
        <p:nvSpPr>
          <p:cNvPr id="3" name="Content Placeholder 2"/>
          <p:cNvSpPr>
            <a:spLocks noGrp="1"/>
          </p:cNvSpPr>
          <p:nvPr>
            <p:ph idx="1"/>
          </p:nvPr>
        </p:nvSpPr>
        <p:spPr>
          <a:xfrm>
            <a:off x="457200" y="1600200"/>
            <a:ext cx="5105400" cy="4525963"/>
          </a:xfrm>
        </p:spPr>
        <p:txBody>
          <a:bodyPr rtlCol="0">
            <a:normAutofit fontScale="85000" lnSpcReduction="10000"/>
          </a:bodyPr>
          <a:lstStyle/>
          <a:p>
            <a:pPr fontAlgn="auto">
              <a:spcAft>
                <a:spcPts val="0"/>
              </a:spcAft>
              <a:buFont typeface="Arial" pitchFamily="34" charset="0"/>
              <a:buChar char="•"/>
              <a:defRPr/>
            </a:pPr>
            <a:r>
              <a:rPr lang="fr-CA" dirty="0"/>
              <a:t>La conduite en équipe est un partenariat. Pour bien dormir, le dormeur doit avoir une confiance absolue en son collègue.</a:t>
            </a:r>
            <a:endParaRPr lang="en-US" dirty="0"/>
          </a:p>
          <a:p>
            <a:pPr fontAlgn="auto">
              <a:spcAft>
                <a:spcPts val="0"/>
              </a:spcAft>
              <a:buFont typeface="Arial" pitchFamily="34" charset="0"/>
              <a:buChar char="•"/>
              <a:defRPr/>
            </a:pPr>
            <a:r>
              <a:rPr lang="fr-CA" dirty="0"/>
              <a:t>Le conducteur doit s’efforcer de conduire en douceur.</a:t>
            </a:r>
            <a:endParaRPr lang="en-US" dirty="0"/>
          </a:p>
          <a:p>
            <a:pPr fontAlgn="auto">
              <a:spcAft>
                <a:spcPts val="0"/>
              </a:spcAft>
              <a:buFont typeface="Arial" pitchFamily="34" charset="0"/>
              <a:buChar char="•"/>
              <a:defRPr/>
            </a:pPr>
            <a:r>
              <a:rPr lang="fr-CA" dirty="0"/>
              <a:t>Les conducteurs doivent se mettre d’accord sur une stratégie de sommeil et de repos adaptée aux besoins de chacun.</a:t>
            </a:r>
            <a:endParaRPr lang="en-US" dirty="0"/>
          </a:p>
        </p:txBody>
      </p:sp>
      <p:pic>
        <p:nvPicPr>
          <p:cNvPr id="304131" name="Picture 2"/>
          <p:cNvPicPr>
            <a:picLocks noChangeAspect="1" noChangeArrowheads="1"/>
          </p:cNvPicPr>
          <p:nvPr/>
        </p:nvPicPr>
        <p:blipFill>
          <a:blip r:embed="rId3" cstate="print"/>
          <a:srcRect/>
          <a:stretch>
            <a:fillRect/>
          </a:stretch>
        </p:blipFill>
        <p:spPr bwMode="auto">
          <a:xfrm>
            <a:off x="6269038" y="2205038"/>
            <a:ext cx="2189162" cy="3281362"/>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4"/>
          <p:cNvSpPr>
            <a:spLocks noGrp="1"/>
          </p:cNvSpPr>
          <p:nvPr>
            <p:ph type="title"/>
          </p:nvPr>
        </p:nvSpPr>
        <p:spPr/>
        <p:txBody>
          <a:bodyPr/>
          <a:lstStyle/>
          <a:p>
            <a:pPr>
              <a:lnSpc>
                <a:spcPts val="4575"/>
              </a:lnSpc>
            </a:pPr>
            <a:r>
              <a:rPr lang="fr-CA" smtClean="0"/>
              <a:t>Leçon 4 : Évaluation des acquis</a:t>
            </a:r>
            <a:endParaRPr lang="en-US" smtClean="0"/>
          </a:p>
        </p:txBody>
      </p:sp>
      <p:sp>
        <p:nvSpPr>
          <p:cNvPr id="306178" name="Content Placeholder 2"/>
          <p:cNvSpPr>
            <a:spLocks noGrp="1"/>
          </p:cNvSpPr>
          <p:nvPr>
            <p:ph idx="1"/>
          </p:nvPr>
        </p:nvSpPr>
        <p:spPr/>
        <p:txBody>
          <a:bodyPr/>
          <a:lstStyle/>
          <a:p>
            <a:pPr marL="514350" indent="-514350">
              <a:buFont typeface="Calibri" pitchFamily="34" charset="0"/>
              <a:buAutoNum type="arabicPeriod"/>
            </a:pPr>
            <a:r>
              <a:rPr lang="fr-CA" smtClean="0"/>
              <a:t>Indiquez une bonne stratégie pour se détendre avant d’aller au lit.</a:t>
            </a:r>
            <a:endParaRPr lang="en-US" sz="2800" smtClean="0"/>
          </a:p>
          <a:p>
            <a:pPr marL="971550" lvl="1" indent="-514350">
              <a:buFont typeface="Calibri" pitchFamily="34" charset="0"/>
              <a:buAutoNum type="alphaLcParenR"/>
            </a:pPr>
            <a:r>
              <a:rPr lang="fr-CA" smtClean="0"/>
              <a:t>Marcher rapidement.</a:t>
            </a:r>
            <a:endParaRPr lang="en-US" sz="2400" smtClean="0"/>
          </a:p>
          <a:p>
            <a:pPr marL="971550" lvl="1" indent="-514350">
              <a:buFont typeface="Calibri" pitchFamily="34" charset="0"/>
              <a:buAutoNum type="alphaLcParenR"/>
            </a:pPr>
            <a:r>
              <a:rPr lang="fr-CA" smtClean="0"/>
              <a:t>Baisser la lumière.</a:t>
            </a:r>
            <a:endParaRPr lang="en-US" sz="2400" smtClean="0"/>
          </a:p>
          <a:p>
            <a:pPr marL="971550" lvl="1" indent="-514350">
              <a:buFont typeface="Calibri" pitchFamily="34" charset="0"/>
              <a:buAutoNum type="alphaLcParenR"/>
            </a:pPr>
            <a:r>
              <a:rPr lang="fr-CA" smtClean="0"/>
              <a:t>A et B.</a:t>
            </a:r>
            <a:endParaRPr lang="en-US" sz="2400" smtClean="0"/>
          </a:p>
          <a:p>
            <a:pPr marL="971550" lvl="1" indent="-514350">
              <a:buFont typeface="Calibri" pitchFamily="34" charset="0"/>
              <a:buAutoNum type="alphaLcParenR"/>
            </a:pPr>
            <a:r>
              <a:rPr lang="fr-CA" smtClean="0"/>
              <a:t>Ni A ni B.</a:t>
            </a:r>
            <a:endParaRPr lang="en-US" smtClean="0"/>
          </a:p>
        </p:txBody>
      </p:sp>
    </p:spTree>
  </p:cSld>
  <p:clrMapOvr>
    <a:masterClrMapping/>
  </p:clrMapOvr>
  <p:transition spd="slow">
    <p:wip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4"/>
          <p:cNvSpPr>
            <a:spLocks noGrp="1"/>
          </p:cNvSpPr>
          <p:nvPr>
            <p:ph type="title"/>
          </p:nvPr>
        </p:nvSpPr>
        <p:spPr/>
        <p:txBody>
          <a:bodyPr rtlCol="0">
            <a:normAutofit fontScale="90000"/>
          </a:bodyPr>
          <a:lstStyle/>
          <a:p>
            <a:pPr fontAlgn="auto">
              <a:spcAft>
                <a:spcPts val="0"/>
              </a:spcAft>
              <a:defRPr/>
            </a:pPr>
            <a:r>
              <a:rPr lang="fr-CA" dirty="0"/>
              <a:t>Leçon 4 : Évaluation des acquis (suite)</a:t>
            </a:r>
            <a:endParaRPr lang="en-US" dirty="0"/>
          </a:p>
        </p:txBody>
      </p:sp>
      <p:sp>
        <p:nvSpPr>
          <p:cNvPr id="308226" name="Content Placeholder 2"/>
          <p:cNvSpPr>
            <a:spLocks noGrp="1"/>
          </p:cNvSpPr>
          <p:nvPr>
            <p:ph idx="1"/>
          </p:nvPr>
        </p:nvSpPr>
        <p:spPr/>
        <p:txBody>
          <a:bodyPr/>
          <a:lstStyle/>
          <a:p>
            <a:pPr marL="514350" indent="-514350">
              <a:buFont typeface="Calibri" pitchFamily="34" charset="0"/>
              <a:buAutoNum type="arabicPeriod" startAt="2"/>
            </a:pPr>
            <a:r>
              <a:rPr lang="fr-CA" dirty="0" smtClean="0"/>
              <a:t>Quel est le moment le plus approprié pour faire une sieste de deux heures dans le compartiment couchette?</a:t>
            </a:r>
            <a:endParaRPr lang="en-US" sz="2800" dirty="0" smtClean="0"/>
          </a:p>
          <a:p>
            <a:pPr marL="971550" lvl="1" indent="-514350">
              <a:buFont typeface="Calibri" pitchFamily="34" charset="0"/>
              <a:buAutoNum type="alphaLcParenR"/>
            </a:pPr>
            <a:r>
              <a:rPr lang="fr-CA" dirty="0" smtClean="0"/>
              <a:t>Tôt le matin (de 3 h à 5 h).</a:t>
            </a:r>
            <a:endParaRPr lang="en-US" sz="2400" dirty="0" smtClean="0"/>
          </a:p>
          <a:p>
            <a:pPr marL="971550" lvl="1" indent="-514350">
              <a:buFont typeface="Calibri" pitchFamily="34" charset="0"/>
              <a:buAutoNum type="alphaLcParenR"/>
            </a:pPr>
            <a:r>
              <a:rPr lang="fr-CA" dirty="0" smtClean="0"/>
              <a:t>En milieu de matinée (de 8 h à 10 h).</a:t>
            </a:r>
            <a:endParaRPr lang="en-US" sz="2400" dirty="0" smtClean="0"/>
          </a:p>
          <a:p>
            <a:pPr marL="971550" lvl="1" indent="-514350">
              <a:buFont typeface="Calibri" pitchFamily="34" charset="0"/>
              <a:buAutoNum type="alphaLcParenR"/>
            </a:pPr>
            <a:r>
              <a:rPr lang="fr-CA" dirty="0" smtClean="0"/>
              <a:t>Tard le matin (de 10 h à 12 h).</a:t>
            </a:r>
            <a:endParaRPr lang="en-US" sz="2400" dirty="0" smtClean="0"/>
          </a:p>
          <a:p>
            <a:pPr marL="971550" lvl="1" indent="-514350">
              <a:buFont typeface="Calibri" pitchFamily="34" charset="0"/>
              <a:buAutoNum type="alphaLcParenR"/>
            </a:pPr>
            <a:r>
              <a:rPr lang="fr-CA" dirty="0" smtClean="0"/>
              <a:t>Tôt le soir (de 18 h à 20 h).</a:t>
            </a:r>
            <a:endParaRPr lang="en-US" dirty="0" smtClean="0"/>
          </a:p>
        </p:txBody>
      </p:sp>
    </p:spTree>
  </p:cSld>
  <p:clrMapOvr>
    <a:masterClrMapping/>
  </p:clrMapOvr>
  <p:transition spd="slow">
    <p:wip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itle 4"/>
          <p:cNvSpPr>
            <a:spLocks noGrp="1"/>
          </p:cNvSpPr>
          <p:nvPr>
            <p:ph type="title"/>
          </p:nvPr>
        </p:nvSpPr>
        <p:spPr/>
        <p:txBody>
          <a:bodyPr rtlCol="0">
            <a:normAutofit fontScale="90000"/>
          </a:bodyPr>
          <a:lstStyle/>
          <a:p>
            <a:pPr fontAlgn="auto">
              <a:spcAft>
                <a:spcPts val="0"/>
              </a:spcAft>
              <a:defRPr/>
            </a:pPr>
            <a:r>
              <a:rPr lang="fr-CA" dirty="0"/>
              <a:t>Leçon 4 : Évaluation des acquis (suite)</a:t>
            </a:r>
            <a:endParaRPr lang="en-US" dirty="0"/>
          </a:p>
        </p:txBody>
      </p:sp>
      <p:sp>
        <p:nvSpPr>
          <p:cNvPr id="310274" name="Content Placeholder 2"/>
          <p:cNvSpPr>
            <a:spLocks noGrp="1"/>
          </p:cNvSpPr>
          <p:nvPr>
            <p:ph idx="1"/>
          </p:nvPr>
        </p:nvSpPr>
        <p:spPr/>
        <p:txBody>
          <a:bodyPr/>
          <a:lstStyle/>
          <a:p>
            <a:pPr marL="514350" indent="-514350">
              <a:buFont typeface="Calibri" pitchFamily="34" charset="0"/>
              <a:buAutoNum type="arabicPeriod" startAt="3"/>
            </a:pPr>
            <a:r>
              <a:rPr lang="fr-CA" dirty="0" smtClean="0"/>
              <a:t>Jacques alterne entre 12 heures de travail et 10 heures de repos pendant 4 jours consécutifs. Nous dirions que Jacques a :</a:t>
            </a:r>
            <a:endParaRPr lang="en-US" sz="2800" dirty="0" smtClean="0"/>
          </a:p>
          <a:p>
            <a:pPr marL="971550" lvl="1" indent="-514350">
              <a:buFont typeface="Calibri" pitchFamily="34" charset="0"/>
              <a:buAutoNum type="alphaLcParenR"/>
            </a:pPr>
            <a:r>
              <a:rPr lang="fr-CA" dirty="0" smtClean="0"/>
              <a:t>un trouble du sommeil.</a:t>
            </a:r>
            <a:endParaRPr lang="en-US" sz="2400" dirty="0" smtClean="0"/>
          </a:p>
          <a:p>
            <a:pPr marL="971550" lvl="1" indent="-514350">
              <a:buFont typeface="Calibri" pitchFamily="34" charset="0"/>
              <a:buAutoNum type="alphaLcParenR"/>
            </a:pPr>
            <a:r>
              <a:rPr lang="fr-CA" dirty="0" smtClean="0"/>
              <a:t>un horaire régulier basé sur une journée de 24 heures.</a:t>
            </a:r>
            <a:endParaRPr lang="en-US" sz="2400" dirty="0" smtClean="0"/>
          </a:p>
          <a:p>
            <a:pPr marL="971550" lvl="1" indent="-514350">
              <a:buFont typeface="Calibri" pitchFamily="34" charset="0"/>
              <a:buAutoNum type="alphaLcParenR"/>
            </a:pPr>
            <a:r>
              <a:rPr lang="fr-CA" dirty="0" smtClean="0"/>
              <a:t>un horaire décalé vers l’avant.</a:t>
            </a:r>
            <a:endParaRPr lang="en-US" sz="2400" dirty="0" smtClean="0"/>
          </a:p>
          <a:p>
            <a:pPr marL="971550" lvl="1" indent="-514350">
              <a:buFont typeface="Calibri" pitchFamily="34" charset="0"/>
              <a:buAutoNum type="alphaLcParenR"/>
            </a:pPr>
            <a:r>
              <a:rPr lang="fr-CA" dirty="0" smtClean="0"/>
              <a:t>un horaire décalé vers l’arrière.</a:t>
            </a:r>
            <a:endParaRPr lang="en-US" dirty="0" smtClean="0"/>
          </a:p>
        </p:txBody>
      </p:sp>
    </p:spTree>
  </p:cSld>
  <p:clrMapOvr>
    <a:masterClrMapping/>
  </p:clrMapOvr>
  <p:transition spd="slow">
    <p:wip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itle 4"/>
          <p:cNvSpPr>
            <a:spLocks noGrp="1"/>
          </p:cNvSpPr>
          <p:nvPr>
            <p:ph type="title"/>
          </p:nvPr>
        </p:nvSpPr>
        <p:spPr/>
        <p:txBody>
          <a:bodyPr rtlCol="0">
            <a:normAutofit fontScale="90000"/>
          </a:bodyPr>
          <a:lstStyle/>
          <a:p>
            <a:pPr fontAlgn="auto">
              <a:spcAft>
                <a:spcPts val="0"/>
              </a:spcAft>
              <a:defRPr/>
            </a:pPr>
            <a:r>
              <a:rPr lang="fr-CA" dirty="0"/>
              <a:t>Leçon 4 : Évaluation des acquis (suite)</a:t>
            </a:r>
            <a:endParaRPr lang="en-US" dirty="0"/>
          </a:p>
        </p:txBody>
      </p:sp>
      <p:sp>
        <p:nvSpPr>
          <p:cNvPr id="3" name="Content Placeholder 2"/>
          <p:cNvSpPr>
            <a:spLocks noGrp="1"/>
          </p:cNvSpPr>
          <p:nvPr>
            <p:ph idx="1"/>
          </p:nvPr>
        </p:nvSpPr>
        <p:spPr/>
        <p:txBody>
          <a:bodyPr rtlCol="0">
            <a:normAutofit fontScale="92500" lnSpcReduction="20000"/>
          </a:bodyPr>
          <a:lstStyle/>
          <a:p>
            <a:pPr marL="514350" indent="-514350" fontAlgn="auto">
              <a:spcAft>
                <a:spcPts val="0"/>
              </a:spcAft>
              <a:buFont typeface="+mj-lt"/>
              <a:buAutoNum type="arabicPeriod" startAt="4"/>
              <a:defRPr/>
            </a:pPr>
            <a:r>
              <a:rPr lang="fr-CA" dirty="0"/>
              <a:t>Lequel des énoncés suivants décrit l’une des limitations importantes de la réglementation sur les heures de service (HDS)?</a:t>
            </a:r>
            <a:endParaRPr lang="en-US" sz="2800" dirty="0"/>
          </a:p>
          <a:p>
            <a:pPr marL="971550" lvl="1" indent="-514350" fontAlgn="auto">
              <a:spcAft>
                <a:spcPts val="0"/>
              </a:spcAft>
              <a:buFont typeface="+mj-lt"/>
              <a:buAutoNum type="alphaLcParenR"/>
              <a:defRPr/>
            </a:pPr>
            <a:r>
              <a:rPr lang="fr-CA" dirty="0"/>
              <a:t>Les règles sur les HDS n’accordent pas suffisamment de temps au conducteur pour dormir.</a:t>
            </a:r>
            <a:endParaRPr lang="en-US" sz="2400" dirty="0"/>
          </a:p>
          <a:p>
            <a:pPr marL="971550" lvl="1" indent="-514350" fontAlgn="auto">
              <a:spcAft>
                <a:spcPts val="0"/>
              </a:spcAft>
              <a:buFont typeface="+mj-lt"/>
              <a:buAutoNum type="alphaLcParenR"/>
              <a:defRPr/>
            </a:pPr>
            <a:r>
              <a:rPr lang="fr-CA" dirty="0"/>
              <a:t>Les règles sur les HDS obligent les conducteurs à avoir des horaires irréguliers.</a:t>
            </a:r>
            <a:endParaRPr lang="en-US" sz="2400" dirty="0"/>
          </a:p>
          <a:p>
            <a:pPr marL="971550" lvl="1" indent="-514350" fontAlgn="auto">
              <a:spcAft>
                <a:spcPts val="0"/>
              </a:spcAft>
              <a:buFont typeface="+mj-lt"/>
              <a:buAutoNum type="alphaLcParenR"/>
              <a:defRPr/>
            </a:pPr>
            <a:r>
              <a:rPr lang="fr-CA" dirty="0"/>
              <a:t>Les règles sur les HDS ne tiennent pas compte des différences individuelles.</a:t>
            </a:r>
            <a:endParaRPr lang="en-US" sz="2400" dirty="0"/>
          </a:p>
          <a:p>
            <a:pPr marL="971550" lvl="1" indent="-514350" fontAlgn="auto">
              <a:spcAft>
                <a:spcPts val="0"/>
              </a:spcAft>
              <a:buFont typeface="+mj-lt"/>
              <a:buAutoNum type="alphaLcParenR"/>
              <a:defRPr/>
            </a:pPr>
            <a:r>
              <a:rPr lang="fr-CA" dirty="0"/>
              <a:t>Les conducteurs qui observent les règles sur les HDS et ceux qui les ignorent ont un taux d’accidents équivalent. </a:t>
            </a:r>
            <a:endParaRPr lang="en-US" dirty="0"/>
          </a:p>
        </p:txBody>
      </p:sp>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057" name="Title 4"/>
          <p:cNvSpPr>
            <a:spLocks noGrp="1"/>
          </p:cNvSpPr>
          <p:nvPr>
            <p:ph type="ctrTitle"/>
          </p:nvPr>
        </p:nvSpPr>
        <p:spPr>
          <a:solidFill>
            <a:srgbClr val="C00000">
              <a:alpha val="59999"/>
            </a:srgbClr>
          </a:solidFill>
          <a:ln w="9525" cmpd="sng"/>
        </p:spPr>
        <p:txBody>
          <a:bodyPr/>
          <a:lstStyle/>
          <a:p>
            <a:r>
              <a:rPr lang="fr-CA" smtClean="0"/>
              <a:t>Leçon 1 : Caractéristiques de la fatigue </a:t>
            </a:r>
            <a:br>
              <a:rPr lang="fr-CA" smtClean="0"/>
            </a:br>
            <a:r>
              <a:rPr lang="fr-CA" smtClean="0"/>
              <a:t>et des accidents causés par la fatigue </a:t>
            </a:r>
            <a:endParaRPr lang="en-US" smtClean="0"/>
          </a:p>
        </p:txBody>
      </p:sp>
    </p:spTree>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4"/>
          <p:cNvSpPr>
            <a:spLocks noGrp="1"/>
          </p:cNvSpPr>
          <p:nvPr>
            <p:ph type="title"/>
          </p:nvPr>
        </p:nvSpPr>
        <p:spPr/>
        <p:txBody>
          <a:bodyPr rtlCol="0">
            <a:normAutofit fontScale="90000"/>
          </a:bodyPr>
          <a:lstStyle/>
          <a:p>
            <a:pPr fontAlgn="auto">
              <a:spcAft>
                <a:spcPts val="0"/>
              </a:spcAft>
              <a:defRPr/>
            </a:pPr>
            <a:r>
              <a:rPr lang="fr-CA" dirty="0"/>
              <a:t>Leçon 4 : Évaluation des acquis (suite)</a:t>
            </a:r>
            <a:endParaRPr lang="en-US" dirty="0"/>
          </a:p>
        </p:txBody>
      </p:sp>
      <p:sp>
        <p:nvSpPr>
          <p:cNvPr id="3" name="Content Placeholder 2"/>
          <p:cNvSpPr>
            <a:spLocks noGrp="1"/>
          </p:cNvSpPr>
          <p:nvPr>
            <p:ph idx="1"/>
          </p:nvPr>
        </p:nvSpPr>
        <p:spPr/>
        <p:txBody>
          <a:bodyPr rtlCol="0">
            <a:normAutofit fontScale="92500"/>
          </a:bodyPr>
          <a:lstStyle/>
          <a:p>
            <a:pPr marL="514350" indent="-514350" fontAlgn="auto">
              <a:spcAft>
                <a:spcPts val="0"/>
              </a:spcAft>
              <a:buFont typeface="+mj-lt"/>
              <a:buAutoNum type="arabicPeriod" startAt="5"/>
              <a:defRPr/>
            </a:pPr>
            <a:r>
              <a:rPr lang="fr-CA" dirty="0"/>
              <a:t>Si l’on compare la</a:t>
            </a:r>
            <a:r>
              <a:rPr lang="fr-CA" b="1" dirty="0"/>
              <a:t> conduite en équipe</a:t>
            </a:r>
            <a:r>
              <a:rPr lang="fr-CA" dirty="0"/>
              <a:t> et la conduite en solo, lequel de ces énoncés est vrai?</a:t>
            </a:r>
            <a:endParaRPr lang="en-US" sz="2800" dirty="0"/>
          </a:p>
          <a:p>
            <a:pPr marL="971550" lvl="1" indent="-514350" fontAlgn="auto">
              <a:spcAft>
                <a:spcPts val="0"/>
              </a:spcAft>
              <a:buFont typeface="+mj-lt"/>
              <a:buAutoNum type="alphaLcParenR"/>
              <a:defRPr/>
            </a:pPr>
            <a:r>
              <a:rPr lang="fr-CA" dirty="0"/>
              <a:t>Les conducteurs en équipe dorment en général plus longtemps.</a:t>
            </a:r>
            <a:endParaRPr lang="en-US" sz="2400" dirty="0"/>
          </a:p>
          <a:p>
            <a:pPr marL="971550" lvl="1" indent="-514350" fontAlgn="auto">
              <a:spcAft>
                <a:spcPts val="0"/>
              </a:spcAft>
              <a:buFont typeface="+mj-lt"/>
              <a:buAutoNum type="alphaLcParenR"/>
              <a:defRPr/>
            </a:pPr>
            <a:r>
              <a:rPr lang="fr-CA" dirty="0"/>
              <a:t>Les conducteurs en équipe bénéficient en général d’un sommeil de meilleure qualité.</a:t>
            </a:r>
            <a:endParaRPr lang="en-US" sz="2400" dirty="0"/>
          </a:p>
          <a:p>
            <a:pPr marL="971550" lvl="1" indent="-514350" fontAlgn="auto">
              <a:spcAft>
                <a:spcPts val="0"/>
              </a:spcAft>
              <a:buFont typeface="+mj-lt"/>
              <a:buAutoNum type="alphaLcParenR"/>
              <a:defRPr/>
            </a:pPr>
            <a:r>
              <a:rPr lang="fr-CA" dirty="0"/>
              <a:t>Les conducteurs d’une équipe sont plus susceptibles d’aller jusqu’à la limite de leurs capacités.</a:t>
            </a:r>
            <a:endParaRPr lang="en-US" sz="2400" dirty="0"/>
          </a:p>
          <a:p>
            <a:pPr marL="971550" lvl="1" indent="-514350" fontAlgn="auto">
              <a:spcAft>
                <a:spcPts val="0"/>
              </a:spcAft>
              <a:buFont typeface="+mj-lt"/>
              <a:buAutoNum type="alphaLcParenR"/>
              <a:defRPr/>
            </a:pPr>
            <a:r>
              <a:rPr lang="fr-CA" dirty="0"/>
              <a:t>Les conducteurs en équipe prennent en général des pauses plus longues à l’arrêt du véhicule.</a:t>
            </a:r>
            <a:r>
              <a:rPr lang="en-US" dirty="0" smtClean="0"/>
              <a:t> </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6417" name="Title 4"/>
          <p:cNvSpPr>
            <a:spLocks noGrp="1"/>
          </p:cNvSpPr>
          <p:nvPr>
            <p:ph type="ctrTitle"/>
          </p:nvPr>
        </p:nvSpPr>
        <p:spPr>
          <a:xfrm>
            <a:off x="0" y="1752600"/>
            <a:ext cx="9144000" cy="1524000"/>
          </a:xfrm>
          <a:solidFill>
            <a:srgbClr val="C00000">
              <a:alpha val="59999"/>
            </a:srgbClr>
          </a:solidFill>
          <a:ln w="9525" cmpd="sng">
            <a:solidFill>
              <a:schemeClr val="accent1"/>
            </a:solidFill>
          </a:ln>
        </p:spPr>
        <p:txBody>
          <a:bodyPr/>
          <a:lstStyle/>
          <a:p>
            <a:r>
              <a:rPr lang="fr-CA" dirty="0" smtClean="0"/>
              <a:t>Conclusion : Bilan et résumé</a:t>
            </a:r>
            <a:endParaRPr lang="en-US" dirty="0" smtClean="0"/>
          </a:p>
        </p:txBody>
      </p:sp>
    </p:spTree>
  </p:cSld>
  <p:clrMapOvr>
    <a:masterClrMapping/>
  </p:clrMapOvr>
  <p:transition spd="slow">
    <p:wip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800" dirty="0" smtClean="0"/>
              <a:t>Révision</a:t>
            </a:r>
            <a:r>
              <a:rPr lang="en-US" sz="4900" dirty="0" smtClean="0"/>
              <a:t/>
            </a:r>
            <a:br>
              <a:rPr lang="en-US" sz="4900" dirty="0" smtClean="0"/>
            </a:br>
            <a:endParaRPr lang="en-US" sz="4900" dirty="0"/>
          </a:p>
        </p:txBody>
      </p:sp>
      <p:sp>
        <p:nvSpPr>
          <p:cNvPr id="321538"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r>
              <a:rPr lang="fr-CA" u="sng" dirty="0"/>
              <a:t>Sujets :</a:t>
            </a:r>
            <a:endParaRPr lang="en-US" dirty="0"/>
          </a:p>
          <a:p>
            <a:pPr fontAlgn="auto">
              <a:spcAft>
                <a:spcPts val="0"/>
              </a:spcAft>
              <a:buFont typeface="Arial" pitchFamily="34" charset="0"/>
              <a:buChar char="•"/>
              <a:defRPr/>
            </a:pPr>
            <a:r>
              <a:rPr lang="fr-CA" dirty="0"/>
              <a:t>Termes et concepts </a:t>
            </a:r>
            <a:r>
              <a:rPr lang="fr-CA" dirty="0" smtClean="0"/>
              <a:t>clés</a:t>
            </a:r>
            <a:endParaRPr lang="en-US" dirty="0"/>
          </a:p>
          <a:p>
            <a:pPr fontAlgn="auto">
              <a:spcAft>
                <a:spcPts val="0"/>
              </a:spcAft>
              <a:buFont typeface="Arial" pitchFamily="34" charset="0"/>
              <a:buChar char="•"/>
              <a:defRPr/>
            </a:pPr>
            <a:r>
              <a:rPr lang="fr-CA" dirty="0"/>
              <a:t>Mythes (idées fausses) au sujet du sommeil et de la </a:t>
            </a:r>
            <a:r>
              <a:rPr lang="fr-CA" dirty="0" smtClean="0"/>
              <a:t>vigilance</a:t>
            </a:r>
            <a:endParaRPr lang="en-US" dirty="0"/>
          </a:p>
          <a:p>
            <a:pPr fontAlgn="auto">
              <a:spcAft>
                <a:spcPts val="0"/>
              </a:spcAft>
              <a:buFont typeface="Arial" pitchFamily="34" charset="0"/>
              <a:buChar char="•"/>
              <a:defRPr/>
            </a:pPr>
            <a:r>
              <a:rPr lang="fr-CA" dirty="0"/>
              <a:t>Choses à faire et à ne pas faire en matière de gestion de la </a:t>
            </a:r>
            <a:r>
              <a:rPr lang="fr-CA" dirty="0" smtClean="0"/>
              <a:t>fatigue</a:t>
            </a:r>
            <a:endParaRPr lang="en-US" dirty="0" smtClean="0"/>
          </a:p>
        </p:txBody>
      </p:sp>
    </p:spTree>
  </p:cSld>
  <p:clrMapOvr>
    <a:masterClrMapping/>
  </p:clrMapOvr>
  <p:transition spd="slow">
    <p:wip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Title 1"/>
          <p:cNvSpPr>
            <a:spLocks noGrp="1"/>
          </p:cNvSpPr>
          <p:nvPr>
            <p:ph type="title"/>
          </p:nvPr>
        </p:nvSpPr>
        <p:spPr/>
        <p:txBody>
          <a:bodyPr/>
          <a:lstStyle/>
          <a:p>
            <a:pPr>
              <a:lnSpc>
                <a:spcPts val="4575"/>
              </a:lnSpc>
            </a:pPr>
            <a:r>
              <a:rPr lang="fr-CA" sz="3600" dirty="0" smtClean="0"/>
              <a:t>Révision : Termes et concepts clés relatifs à</a:t>
            </a:r>
            <a:r>
              <a:rPr lang="fr-CA" sz="3600" dirty="0" smtClean="0">
                <a:solidFill>
                  <a:srgbClr val="FF0000"/>
                </a:solidFill>
              </a:rPr>
              <a:t> </a:t>
            </a:r>
            <a:r>
              <a:rPr lang="fr-CA" sz="3600" dirty="0" smtClean="0"/>
              <a:t>la fatigue (1 de 2)</a:t>
            </a:r>
            <a:endParaRPr lang="en-US" sz="3600" dirty="0" smtClean="0"/>
          </a:p>
        </p:txBody>
      </p:sp>
      <p:sp>
        <p:nvSpPr>
          <p:cNvPr id="320514" name="Content Placeholder 2"/>
          <p:cNvSpPr>
            <a:spLocks noGrp="1"/>
          </p:cNvSpPr>
          <p:nvPr>
            <p:ph idx="1"/>
          </p:nvPr>
        </p:nvSpPr>
        <p:spPr/>
        <p:txBody>
          <a:bodyPr/>
          <a:lstStyle/>
          <a:p>
            <a:r>
              <a:rPr lang="fr-CA" sz="2800" dirty="0" smtClean="0"/>
              <a:t>Hygiène du sommeil</a:t>
            </a:r>
            <a:endParaRPr lang="en-US" sz="2800" dirty="0" smtClean="0"/>
          </a:p>
          <a:p>
            <a:r>
              <a:rPr lang="fr-CA" sz="2800" dirty="0" smtClean="0"/>
              <a:t>Autoévaluation subjective et autoévaluation objective de la fatigue</a:t>
            </a:r>
            <a:endParaRPr lang="en-US" sz="2800" dirty="0" smtClean="0"/>
          </a:p>
          <a:p>
            <a:r>
              <a:rPr lang="fr-CA" sz="2800" dirty="0" smtClean="0"/>
              <a:t>Microsommeils</a:t>
            </a:r>
            <a:endParaRPr lang="en-US" sz="2800" dirty="0" smtClean="0"/>
          </a:p>
          <a:p>
            <a:r>
              <a:rPr lang="fr-CA" sz="2800" dirty="0" smtClean="0"/>
              <a:t>Déviation et coups de volant brusques pour revenir dans la bonne voie</a:t>
            </a:r>
            <a:endParaRPr lang="en-US" sz="2800" dirty="0" smtClean="0"/>
          </a:p>
          <a:p>
            <a:r>
              <a:rPr lang="fr-CA" sz="2800" dirty="0" smtClean="0"/>
              <a:t>Dette de sommeil et récupération</a:t>
            </a:r>
            <a:endParaRPr lang="en-US" sz="2800" dirty="0" smtClean="0"/>
          </a:p>
          <a:p>
            <a:r>
              <a:rPr lang="fr-CA" sz="2800" dirty="0" smtClean="0"/>
              <a:t>Structure du sommeil (ex. : sommeil       paradoxal </a:t>
            </a:r>
            <a:r>
              <a:rPr lang="fr-CA" sz="2800" i="1" dirty="0" smtClean="0"/>
              <a:t>vs</a:t>
            </a:r>
            <a:r>
              <a:rPr lang="fr-CA" sz="2800" dirty="0" smtClean="0"/>
              <a:t> sommeil lent)</a:t>
            </a:r>
            <a:endParaRPr lang="en-US" sz="1800" dirty="0" smtClean="0">
              <a:solidFill>
                <a:srgbClr val="002060"/>
              </a:solidFill>
              <a:sym typeface="Wingdings" pitchFamily="2" charset="2"/>
            </a:endParaRPr>
          </a:p>
          <a:p>
            <a:endParaRPr lang="en-US" sz="1800" dirty="0" smtClean="0">
              <a:solidFill>
                <a:srgbClr val="002060"/>
              </a:solidFill>
              <a:sym typeface="Wingdings" pitchFamily="2" charset="2"/>
            </a:endParaRPr>
          </a:p>
          <a:p>
            <a:endParaRPr lang="en-US" sz="2400" dirty="0" smtClean="0">
              <a:solidFill>
                <a:srgbClr val="002060"/>
              </a:solidFill>
            </a:endParaRPr>
          </a:p>
        </p:txBody>
      </p:sp>
      <p:pic>
        <p:nvPicPr>
          <p:cNvPr id="320515" name="Picture 2"/>
          <p:cNvPicPr>
            <a:picLocks noChangeAspect="1" noChangeArrowheads="1"/>
          </p:cNvPicPr>
          <p:nvPr/>
        </p:nvPicPr>
        <p:blipFill>
          <a:blip r:embed="rId3" cstate="print"/>
          <a:srcRect/>
          <a:stretch>
            <a:fillRect/>
          </a:stretch>
        </p:blipFill>
        <p:spPr bwMode="auto">
          <a:xfrm>
            <a:off x="6477000" y="4343400"/>
            <a:ext cx="2527300" cy="18097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Content Placeholder 3"/>
          <p:cNvSpPr>
            <a:spLocks noGrp="1"/>
          </p:cNvSpPr>
          <p:nvPr>
            <p:ph idx="1"/>
          </p:nvPr>
        </p:nvSpPr>
        <p:spPr>
          <a:xfrm>
            <a:off x="457200" y="1600200"/>
            <a:ext cx="8229600" cy="4525963"/>
          </a:xfrm>
        </p:spPr>
        <p:txBody>
          <a:bodyPr rtlCol="0">
            <a:normAutofit/>
          </a:bodyPr>
          <a:lstStyle/>
          <a:p>
            <a:pPr fontAlgn="auto">
              <a:spcAft>
                <a:spcPts val="0"/>
              </a:spcAft>
              <a:buFont typeface="Arial" pitchFamily="34" charset="0"/>
              <a:buChar char="•"/>
              <a:defRPr/>
            </a:pPr>
            <a:r>
              <a:rPr lang="fr-CA" sz="2800" dirty="0"/>
              <a:t>Fatigue interne </a:t>
            </a:r>
            <a:r>
              <a:rPr lang="fr-CA" sz="2800" i="1" dirty="0"/>
              <a:t>vs</a:t>
            </a:r>
            <a:r>
              <a:rPr lang="fr-CA" sz="2800" dirty="0"/>
              <a:t> fatigue liée à la </a:t>
            </a:r>
            <a:r>
              <a:rPr lang="fr-CA" sz="2800" dirty="0" smtClean="0"/>
              <a:t>tâche</a:t>
            </a:r>
            <a:endParaRPr lang="en-US" sz="2800" dirty="0"/>
          </a:p>
          <a:p>
            <a:pPr fontAlgn="auto">
              <a:spcAft>
                <a:spcPts val="0"/>
              </a:spcAft>
              <a:buFont typeface="Arial" pitchFamily="34" charset="0"/>
              <a:buChar char="•"/>
              <a:defRPr/>
            </a:pPr>
            <a:r>
              <a:rPr lang="fr-CA" sz="2800" dirty="0"/>
              <a:t>Rythmes </a:t>
            </a:r>
            <a:r>
              <a:rPr lang="fr-CA" sz="2800" dirty="0" smtClean="0"/>
              <a:t>circadiens</a:t>
            </a:r>
            <a:endParaRPr lang="en-US" sz="2800" dirty="0"/>
          </a:p>
          <a:p>
            <a:pPr fontAlgn="auto">
              <a:spcAft>
                <a:spcPts val="0"/>
              </a:spcAft>
              <a:buFont typeface="Arial" pitchFamily="34" charset="0"/>
              <a:buChar char="•"/>
              <a:defRPr/>
            </a:pPr>
            <a:r>
              <a:rPr lang="fr-CA" sz="2800" dirty="0" smtClean="0"/>
              <a:t>Période d’éveil</a:t>
            </a:r>
            <a:endParaRPr lang="en-US" sz="2800" dirty="0"/>
          </a:p>
          <a:p>
            <a:pPr fontAlgn="auto">
              <a:spcAft>
                <a:spcPts val="0"/>
              </a:spcAft>
              <a:buFont typeface="Arial" pitchFamily="34" charset="0"/>
              <a:buChar char="•"/>
              <a:defRPr/>
            </a:pPr>
            <a:r>
              <a:rPr lang="fr-CA" sz="2800" dirty="0"/>
              <a:t>Temps passé à la </a:t>
            </a:r>
            <a:r>
              <a:rPr lang="fr-CA" sz="2800" dirty="0" smtClean="0"/>
              <a:t>tâche</a:t>
            </a:r>
            <a:endParaRPr lang="en-US" sz="2800" dirty="0"/>
          </a:p>
          <a:p>
            <a:pPr fontAlgn="auto">
              <a:spcAft>
                <a:spcPts val="0"/>
              </a:spcAft>
              <a:buFont typeface="Arial" pitchFamily="34" charset="0"/>
              <a:buChar char="•"/>
              <a:defRPr/>
            </a:pPr>
            <a:r>
              <a:rPr lang="fr-CA" sz="2800" dirty="0"/>
              <a:t>Différences individuelles en matière de sensibilité à la </a:t>
            </a:r>
            <a:r>
              <a:rPr lang="fr-CA" sz="2800" dirty="0" smtClean="0"/>
              <a:t>fatigue</a:t>
            </a:r>
            <a:endParaRPr lang="en-US" sz="2800" dirty="0"/>
          </a:p>
          <a:p>
            <a:pPr fontAlgn="auto">
              <a:spcAft>
                <a:spcPts val="0"/>
              </a:spcAft>
              <a:buFont typeface="Arial" pitchFamily="34" charset="0"/>
              <a:buChar char="•"/>
              <a:defRPr/>
            </a:pPr>
            <a:r>
              <a:rPr lang="fr-CA" sz="2800" dirty="0"/>
              <a:t>Troubles du sommeil (apnée </a:t>
            </a:r>
            <a:r>
              <a:rPr lang="fr-CA" sz="2800" dirty="0" smtClean="0"/>
              <a:t>obstructive du </a:t>
            </a:r>
            <a:r>
              <a:rPr lang="fr-CA" sz="2800" dirty="0"/>
              <a:t>sommeil, insomnie, etc</a:t>
            </a:r>
            <a:r>
              <a:rPr lang="fr-CA" sz="2800" dirty="0" smtClean="0"/>
              <a:t>.)</a:t>
            </a:r>
            <a:endParaRPr lang="en-US" sz="2800" dirty="0"/>
          </a:p>
          <a:p>
            <a:pPr fontAlgn="auto">
              <a:spcAft>
                <a:spcPts val="0"/>
              </a:spcAft>
              <a:buFont typeface="Arial" pitchFamily="34" charset="0"/>
              <a:buChar char="•"/>
              <a:defRPr/>
            </a:pPr>
            <a:r>
              <a:rPr lang="fr-CA" sz="2800" dirty="0"/>
              <a:t>Décalage de l’horaire vers l’avant </a:t>
            </a:r>
            <a:r>
              <a:rPr lang="fr-CA" sz="2800" dirty="0" smtClean="0"/>
              <a:t>et vers l’arrière</a:t>
            </a:r>
            <a:endParaRPr lang="en-US" dirty="0" smtClean="0">
              <a:solidFill>
                <a:srgbClr val="800000"/>
              </a:solidFill>
              <a:sym typeface="Wingdings" pitchFamily="2" charset="2"/>
            </a:endParaRPr>
          </a:p>
        </p:txBody>
      </p:sp>
      <p:sp>
        <p:nvSpPr>
          <p:cNvPr id="322562" name="Title 2"/>
          <p:cNvSpPr>
            <a:spLocks noGrp="1"/>
          </p:cNvSpPr>
          <p:nvPr>
            <p:ph type="title"/>
          </p:nvPr>
        </p:nvSpPr>
        <p:spPr/>
        <p:txBody>
          <a:bodyPr/>
          <a:lstStyle/>
          <a:p>
            <a:pPr>
              <a:lnSpc>
                <a:spcPts val="4575"/>
              </a:lnSpc>
            </a:pPr>
            <a:r>
              <a:rPr lang="fr-CA" sz="3600" dirty="0" smtClean="0"/>
              <a:t>Révision : Termes et concepts clés relatifs à la fatigue (2 de 2)</a:t>
            </a:r>
            <a:endParaRPr lang="en-US" sz="3600" dirty="0" smtClean="0"/>
          </a:p>
        </p:txBody>
      </p:sp>
    </p:spTree>
  </p:cSld>
  <p:clrMapOvr>
    <a:masterClrMapping/>
  </p:clrMapOvr>
  <p:transition spd="slow">
    <p:wip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itle 1"/>
          <p:cNvSpPr>
            <a:spLocks noGrp="1"/>
          </p:cNvSpPr>
          <p:nvPr>
            <p:ph type="title"/>
          </p:nvPr>
        </p:nvSpPr>
        <p:spPr/>
        <p:txBody>
          <a:bodyPr/>
          <a:lstStyle/>
          <a:p>
            <a:pPr>
              <a:lnSpc>
                <a:spcPts val="4575"/>
              </a:lnSpc>
            </a:pPr>
            <a:r>
              <a:rPr lang="fr-CA" dirty="0" smtClean="0"/>
              <a:t>Mythes sur la fatigue (1 de 2)</a:t>
            </a:r>
            <a:endParaRPr lang="en-US" dirty="0" smtClean="0"/>
          </a:p>
        </p:txBody>
      </p:sp>
      <p:sp>
        <p:nvSpPr>
          <p:cNvPr id="324610" name="Content Placeholder 2"/>
          <p:cNvSpPr>
            <a:spLocks noGrp="1"/>
          </p:cNvSpPr>
          <p:nvPr>
            <p:ph idx="1"/>
          </p:nvPr>
        </p:nvSpPr>
        <p:spPr>
          <a:xfrm>
            <a:off x="457200" y="1600200"/>
            <a:ext cx="5486400" cy="4525963"/>
          </a:xfrm>
        </p:spPr>
        <p:txBody>
          <a:bodyPr/>
          <a:lstStyle/>
          <a:p>
            <a:pPr marL="514350" indent="-514350">
              <a:buFont typeface="Calibri" pitchFamily="34" charset="0"/>
              <a:buAutoNum type="arabicPeriod"/>
            </a:pPr>
            <a:r>
              <a:rPr lang="fr-CA" sz="2800" smtClean="0"/>
              <a:t>« Je peux m’habituer à dormir moins longtemps. »</a:t>
            </a:r>
            <a:endParaRPr lang="en-US" sz="2800" smtClean="0"/>
          </a:p>
          <a:p>
            <a:pPr marL="514350" indent="-514350">
              <a:buFont typeface="Calibri" pitchFamily="34" charset="0"/>
              <a:buAutoNum type="arabicPeriod"/>
            </a:pPr>
            <a:r>
              <a:rPr lang="fr-CA" sz="2800" smtClean="0"/>
              <a:t>« Je peux me forcer à continuer à conduire même si j’ai très sommeil. »</a:t>
            </a:r>
            <a:endParaRPr lang="en-US" sz="2800" smtClean="0"/>
          </a:p>
          <a:p>
            <a:pPr marL="514350" indent="-514350">
              <a:buFont typeface="Calibri" pitchFamily="34" charset="0"/>
              <a:buAutoNum type="arabicPeriod"/>
            </a:pPr>
            <a:r>
              <a:rPr lang="fr-CA" sz="2800" smtClean="0"/>
              <a:t>« J’ai déjà manqué de sommeil et m’en suis bien sorti. »</a:t>
            </a:r>
            <a:endParaRPr lang="en-US" sz="2800" smtClean="0"/>
          </a:p>
          <a:p>
            <a:pPr marL="514350" indent="-514350">
              <a:buFont typeface="Calibri" pitchFamily="34" charset="0"/>
              <a:buAutoNum type="arabicPeriod"/>
            </a:pPr>
            <a:r>
              <a:rPr lang="fr-CA" sz="2800" smtClean="0"/>
              <a:t>« Je suis conscient de mon état de somnolence. »</a:t>
            </a:r>
            <a:endParaRPr lang="en-US" sz="3000" smtClean="0"/>
          </a:p>
        </p:txBody>
      </p:sp>
      <p:pic>
        <p:nvPicPr>
          <p:cNvPr id="324611" name="Picture 2"/>
          <p:cNvPicPr>
            <a:picLocks noChangeAspect="1" noChangeArrowheads="1"/>
          </p:cNvPicPr>
          <p:nvPr/>
        </p:nvPicPr>
        <p:blipFill>
          <a:blip r:embed="rId3" cstate="print"/>
          <a:srcRect/>
          <a:stretch>
            <a:fillRect/>
          </a:stretch>
        </p:blipFill>
        <p:spPr bwMode="auto">
          <a:xfrm>
            <a:off x="6172200" y="1752600"/>
            <a:ext cx="2695575" cy="40386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Title 1"/>
          <p:cNvSpPr>
            <a:spLocks noGrp="1"/>
          </p:cNvSpPr>
          <p:nvPr>
            <p:ph type="title"/>
          </p:nvPr>
        </p:nvSpPr>
        <p:spPr/>
        <p:txBody>
          <a:bodyPr/>
          <a:lstStyle/>
          <a:p>
            <a:pPr>
              <a:lnSpc>
                <a:spcPts val="4575"/>
              </a:lnSpc>
            </a:pPr>
            <a:r>
              <a:rPr lang="fr-CA" smtClean="0"/>
              <a:t>Mythes sur la fatigue (2 de 2)</a:t>
            </a:r>
            <a:endParaRPr lang="en-US" smtClean="0"/>
          </a:p>
        </p:txBody>
      </p:sp>
      <p:sp>
        <p:nvSpPr>
          <p:cNvPr id="326658" name="Content Placeholder 2"/>
          <p:cNvSpPr>
            <a:spLocks noGrp="1"/>
          </p:cNvSpPr>
          <p:nvPr>
            <p:ph idx="1"/>
          </p:nvPr>
        </p:nvSpPr>
        <p:spPr>
          <a:xfrm>
            <a:off x="457200" y="1600200"/>
            <a:ext cx="5562600" cy="4525963"/>
          </a:xfrm>
        </p:spPr>
        <p:txBody>
          <a:bodyPr/>
          <a:lstStyle/>
          <a:p>
            <a:pPr marL="514350" indent="-514350">
              <a:buFont typeface="Calibri" pitchFamily="34" charset="0"/>
              <a:buAutoNum type="arabicPeriod" startAt="5"/>
            </a:pPr>
            <a:r>
              <a:rPr lang="fr-CA" sz="2800" dirty="0" smtClean="0"/>
              <a:t>« Je pourrai toujours baisser la vitre et augmenter le son de la radio. »</a:t>
            </a:r>
            <a:endParaRPr lang="en-US" sz="2800" dirty="0" smtClean="0"/>
          </a:p>
          <a:p>
            <a:pPr marL="514350" indent="-514350">
              <a:buFont typeface="Calibri" pitchFamily="34" charset="0"/>
              <a:buAutoNum type="arabicPeriod" startAt="5"/>
            </a:pPr>
            <a:r>
              <a:rPr lang="fr-CA" sz="2800" dirty="0" smtClean="0"/>
              <a:t>« Une sieste ne fera qu’empirer les choses. »</a:t>
            </a:r>
            <a:endParaRPr lang="en-US" sz="2800" dirty="0" smtClean="0"/>
          </a:p>
          <a:p>
            <a:pPr marL="514350" indent="-514350">
              <a:buFont typeface="Calibri" pitchFamily="34" charset="0"/>
              <a:buAutoNum type="arabicPeriod" startAt="5"/>
            </a:pPr>
            <a:r>
              <a:rPr lang="fr-CA" sz="2800" dirty="0" smtClean="0"/>
              <a:t>« L’alcool m’aide à m’endormir. »</a:t>
            </a:r>
            <a:endParaRPr lang="en-US" sz="2800" dirty="0" smtClean="0"/>
          </a:p>
          <a:p>
            <a:pPr marL="514350" indent="-514350">
              <a:buFont typeface="Calibri" pitchFamily="34" charset="0"/>
              <a:buAutoNum type="arabicPeriod" startAt="5"/>
            </a:pPr>
            <a:r>
              <a:rPr lang="fr-CA" sz="2800" dirty="0" smtClean="0"/>
              <a:t>« Gérer la fatigue au volant est facile. »</a:t>
            </a:r>
            <a:endParaRPr lang="en-US" dirty="0" smtClean="0"/>
          </a:p>
        </p:txBody>
      </p:sp>
      <p:pic>
        <p:nvPicPr>
          <p:cNvPr id="326659" name="Picture 2"/>
          <p:cNvPicPr>
            <a:picLocks noChangeAspect="1" noChangeArrowheads="1"/>
          </p:cNvPicPr>
          <p:nvPr/>
        </p:nvPicPr>
        <p:blipFill>
          <a:blip r:embed="rId3" cstate="print"/>
          <a:srcRect/>
          <a:stretch>
            <a:fillRect/>
          </a:stretch>
        </p:blipFill>
        <p:spPr bwMode="auto">
          <a:xfrm>
            <a:off x="6124575" y="1752600"/>
            <a:ext cx="2593975" cy="38862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Title 1"/>
          <p:cNvSpPr>
            <a:spLocks noGrp="1"/>
          </p:cNvSpPr>
          <p:nvPr>
            <p:ph type="title"/>
          </p:nvPr>
        </p:nvSpPr>
        <p:spPr/>
        <p:txBody>
          <a:bodyPr/>
          <a:lstStyle/>
          <a:p>
            <a:pPr>
              <a:lnSpc>
                <a:spcPts val="4575"/>
              </a:lnSpc>
            </a:pPr>
            <a:r>
              <a:rPr lang="fr-CA" smtClean="0"/>
              <a:t>Saine gestion de la fatigue (1 de 2)</a:t>
            </a:r>
            <a:endParaRPr lang="en-US" smtClean="0"/>
          </a:p>
        </p:txBody>
      </p:sp>
      <p:sp>
        <p:nvSpPr>
          <p:cNvPr id="3" name="Content Placeholder 2"/>
          <p:cNvSpPr>
            <a:spLocks noGrp="1"/>
          </p:cNvSpPr>
          <p:nvPr>
            <p:ph idx="1"/>
          </p:nvPr>
        </p:nvSpPr>
        <p:spPr>
          <a:xfrm>
            <a:off x="457200" y="1600200"/>
            <a:ext cx="8229600" cy="4800600"/>
          </a:xfrm>
        </p:spPr>
        <p:txBody>
          <a:bodyPr rtlCol="0">
            <a:normAutofit fontScale="85000" lnSpcReduction="10000"/>
          </a:bodyPr>
          <a:lstStyle/>
          <a:p>
            <a:pPr fontAlgn="auto">
              <a:spcAft>
                <a:spcPts val="0"/>
              </a:spcAft>
              <a:buFont typeface="Arial" pitchFamily="34" charset="0"/>
              <a:buChar char="•"/>
              <a:defRPr/>
            </a:pPr>
            <a:r>
              <a:rPr lang="fr-CA" dirty="0"/>
              <a:t>Attachez de l’importance à la vigilance et au bien-être.</a:t>
            </a:r>
            <a:endParaRPr lang="en-US" dirty="0"/>
          </a:p>
          <a:p>
            <a:pPr fontAlgn="auto">
              <a:spcAft>
                <a:spcPts val="0"/>
              </a:spcAft>
              <a:buFont typeface="Arial" pitchFamily="34" charset="0"/>
              <a:buChar char="•"/>
              <a:defRPr/>
            </a:pPr>
            <a:r>
              <a:rPr lang="fr-CA" dirty="0"/>
              <a:t>Considérez le sommeil comme un élément clé de votre travail de conducteur professionnel.</a:t>
            </a:r>
            <a:endParaRPr lang="en-US" dirty="0"/>
          </a:p>
          <a:p>
            <a:pPr fontAlgn="auto">
              <a:spcAft>
                <a:spcPts val="0"/>
              </a:spcAft>
              <a:buFont typeface="Arial" pitchFamily="34" charset="0"/>
              <a:buChar char="•"/>
              <a:defRPr/>
            </a:pPr>
            <a:r>
              <a:rPr lang="fr-CA" dirty="0"/>
              <a:t>Soyez conscient des facteurs de fatigue qui vous affectent.</a:t>
            </a:r>
            <a:endParaRPr lang="en-US" dirty="0"/>
          </a:p>
          <a:p>
            <a:pPr fontAlgn="auto">
              <a:spcAft>
                <a:spcPts val="0"/>
              </a:spcAft>
              <a:buFont typeface="Arial" pitchFamily="34" charset="0"/>
              <a:buChar char="•"/>
              <a:defRPr/>
            </a:pPr>
            <a:r>
              <a:rPr lang="fr-CA" dirty="0"/>
              <a:t>Autoévaluez votre niveau de fatigue à partir de signes </a:t>
            </a:r>
            <a:r>
              <a:rPr lang="fr-CA" i="1" dirty="0"/>
              <a:t>objectifs</a:t>
            </a:r>
            <a:r>
              <a:rPr lang="fr-CA" dirty="0"/>
              <a:t>.</a:t>
            </a:r>
            <a:endParaRPr lang="en-US" dirty="0"/>
          </a:p>
          <a:p>
            <a:pPr fontAlgn="auto">
              <a:spcAft>
                <a:spcPts val="0"/>
              </a:spcAft>
              <a:buFont typeface="Arial" pitchFamily="34" charset="0"/>
              <a:buChar char="•"/>
              <a:defRPr/>
            </a:pPr>
            <a:r>
              <a:rPr lang="fr-CA" dirty="0"/>
              <a:t>En matière de sommeil, essayez d’être en harmonie avec vos rythmes circadiens et non de leur résister.</a:t>
            </a:r>
            <a:endParaRPr lang="en-US" dirty="0"/>
          </a:p>
          <a:p>
            <a:pPr fontAlgn="auto">
              <a:spcAft>
                <a:spcPts val="0"/>
              </a:spcAft>
              <a:buFont typeface="Arial" pitchFamily="34" charset="0"/>
              <a:buChar char="•"/>
              <a:defRPr/>
            </a:pPr>
            <a:r>
              <a:rPr lang="fr-CA" dirty="0"/>
              <a:t>Utilisez la noirceur et la lumière comme aides à la gestion de la fatigue.</a:t>
            </a:r>
            <a:endParaRPr lang="en-US" dirty="0" smtClean="0"/>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p:cNvSpPr>
            <a:spLocks noGrp="1"/>
          </p:cNvSpPr>
          <p:nvPr>
            <p:ph type="title"/>
          </p:nvPr>
        </p:nvSpPr>
        <p:spPr/>
        <p:txBody>
          <a:bodyPr/>
          <a:lstStyle/>
          <a:p>
            <a:pPr>
              <a:lnSpc>
                <a:spcPts val="4575"/>
              </a:lnSpc>
            </a:pPr>
            <a:r>
              <a:rPr lang="fr-CA" smtClean="0"/>
              <a:t>Saine gestion de la fatigue (2 de 2)</a:t>
            </a:r>
            <a:endParaRPr lang="en-US" smtClean="0"/>
          </a:p>
        </p:txBody>
      </p:sp>
      <p:sp>
        <p:nvSpPr>
          <p:cNvPr id="333826" name="Content Placeholder 2"/>
          <p:cNvSpPr>
            <a:spLocks noGrp="1"/>
          </p:cNvSpPr>
          <p:nvPr>
            <p:ph idx="1"/>
          </p:nvPr>
        </p:nvSpPr>
        <p:spPr>
          <a:xfrm>
            <a:off x="457200" y="1600200"/>
            <a:ext cx="8229600" cy="4800600"/>
          </a:xfrm>
        </p:spPr>
        <p:txBody>
          <a:bodyPr rtlCol="0">
            <a:normAutofit lnSpcReduction="10000"/>
          </a:bodyPr>
          <a:lstStyle/>
          <a:p>
            <a:pPr fontAlgn="auto">
              <a:spcAft>
                <a:spcPts val="0"/>
              </a:spcAft>
              <a:buFont typeface="Arial" pitchFamily="34" charset="0"/>
              <a:buChar char="•"/>
              <a:defRPr/>
            </a:pPr>
            <a:r>
              <a:rPr lang="fr-CA" sz="2800" dirty="0"/>
              <a:t>Demandez un dépistage de l’AOS si vous présentez des facteurs de risque. </a:t>
            </a:r>
            <a:endParaRPr lang="en-US" sz="2800" dirty="0"/>
          </a:p>
          <a:p>
            <a:pPr fontAlgn="auto">
              <a:spcAft>
                <a:spcPts val="0"/>
              </a:spcAft>
              <a:buFont typeface="Arial" pitchFamily="34" charset="0"/>
              <a:buChar char="•"/>
              <a:defRPr/>
            </a:pPr>
            <a:r>
              <a:rPr lang="fr-CA" sz="2800" dirty="0"/>
              <a:t>Cultivez les cinq piliers du bien-être.</a:t>
            </a:r>
            <a:endParaRPr lang="en-US" sz="2800" dirty="0"/>
          </a:p>
          <a:p>
            <a:pPr fontAlgn="auto">
              <a:spcAft>
                <a:spcPts val="0"/>
              </a:spcAft>
              <a:buFont typeface="Arial" pitchFamily="34" charset="0"/>
              <a:buChar char="•"/>
              <a:defRPr/>
            </a:pPr>
            <a:r>
              <a:rPr lang="fr-CA" sz="2800" dirty="0"/>
              <a:t>Consommez de la caféine avec discernement.</a:t>
            </a:r>
            <a:endParaRPr lang="en-US" sz="2800" dirty="0"/>
          </a:p>
          <a:p>
            <a:pPr fontAlgn="auto">
              <a:spcAft>
                <a:spcPts val="0"/>
              </a:spcAft>
              <a:buFont typeface="Arial" pitchFamily="34" charset="0"/>
              <a:buChar char="•"/>
              <a:defRPr/>
            </a:pPr>
            <a:r>
              <a:rPr lang="fr-CA" sz="2800" dirty="0"/>
              <a:t>Soyez prudent dans l’utilisation des autres stimulants. </a:t>
            </a:r>
            <a:endParaRPr lang="en-US" sz="2800" dirty="0"/>
          </a:p>
          <a:p>
            <a:pPr fontAlgn="auto">
              <a:spcAft>
                <a:spcPts val="0"/>
              </a:spcAft>
              <a:buFont typeface="Arial" pitchFamily="34" charset="0"/>
              <a:buChar char="•"/>
              <a:defRPr/>
            </a:pPr>
            <a:r>
              <a:rPr lang="fr-CA" sz="2800" dirty="0"/>
              <a:t>Prenez des pauses, surtout avec des siestes.</a:t>
            </a:r>
            <a:endParaRPr lang="en-US" sz="2800" dirty="0"/>
          </a:p>
          <a:p>
            <a:pPr fontAlgn="auto">
              <a:spcAft>
                <a:spcPts val="0"/>
              </a:spcAft>
              <a:buFont typeface="Arial" pitchFamily="34" charset="0"/>
              <a:buChar char="•"/>
              <a:defRPr/>
            </a:pPr>
            <a:r>
              <a:rPr lang="fr-CA" sz="2800" dirty="0"/>
              <a:t>Observez la réglementation sur les heures de service (HDS).</a:t>
            </a:r>
            <a:endParaRPr lang="en-US" sz="2800" dirty="0"/>
          </a:p>
          <a:p>
            <a:pPr fontAlgn="auto">
              <a:spcAft>
                <a:spcPts val="0"/>
              </a:spcAft>
              <a:buFont typeface="Arial" pitchFamily="34" charset="0"/>
              <a:buChar char="•"/>
              <a:defRPr/>
            </a:pPr>
            <a:r>
              <a:rPr lang="fr-CA" sz="2800" dirty="0"/>
              <a:t>Attachez votre ceinture de sécurité!</a:t>
            </a:r>
            <a:endParaRPr lang="en-US" dirty="0" smtClean="0"/>
          </a:p>
          <a:p>
            <a:pPr fontAlgn="auto">
              <a:spcAft>
                <a:spcPts val="0"/>
              </a:spcAft>
              <a:buFont typeface="Arial" pitchFamily="34" charset="0"/>
              <a:buChar char="•"/>
              <a:defRPr/>
            </a:pPr>
            <a:endParaRPr lang="en-US" dirty="0" smtClean="0"/>
          </a:p>
        </p:txBody>
      </p:sp>
    </p:spTree>
  </p:cSld>
  <p:clrMapOvr>
    <a:masterClrMapping/>
  </p:clrMapOvr>
  <p:transition spd="slow">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p:txBody>
          <a:bodyPr rtlCol="0">
            <a:normAutofit fontScale="90000"/>
          </a:bodyPr>
          <a:lstStyle/>
          <a:p>
            <a:pPr fontAlgn="auto">
              <a:spcAft>
                <a:spcPts val="0"/>
              </a:spcAft>
              <a:defRPr/>
            </a:pPr>
            <a:r>
              <a:rPr lang="fr-CA" sz="5400" dirty="0"/>
              <a:t>Mauvaise gestion de la fatigue </a:t>
            </a:r>
            <a:endParaRPr lang="en-US" sz="5400" dirty="0"/>
          </a:p>
        </p:txBody>
      </p:sp>
      <p:sp>
        <p:nvSpPr>
          <p:cNvPr id="3" name="Content Placeholder 2"/>
          <p:cNvSpPr>
            <a:spLocks noGrp="1"/>
          </p:cNvSpPr>
          <p:nvPr>
            <p:ph idx="1"/>
          </p:nvPr>
        </p:nvSpPr>
        <p:spPr>
          <a:xfrm>
            <a:off x="457200" y="1600200"/>
            <a:ext cx="5791200" cy="4724400"/>
          </a:xfrm>
        </p:spPr>
        <p:txBody>
          <a:bodyPr rtlCol="0">
            <a:normAutofit fontScale="85000" lnSpcReduction="20000"/>
          </a:bodyPr>
          <a:lstStyle/>
          <a:p>
            <a:pPr fontAlgn="auto">
              <a:spcAft>
                <a:spcPts val="0"/>
              </a:spcAft>
              <a:buFont typeface="Arial" pitchFamily="34" charset="0"/>
              <a:buChar char="•"/>
              <a:defRPr/>
            </a:pPr>
            <a:r>
              <a:rPr lang="fr-CA" dirty="0"/>
              <a:t>Ignorer les signes de fatigue.</a:t>
            </a:r>
            <a:endParaRPr lang="en-US" dirty="0"/>
          </a:p>
          <a:p>
            <a:pPr fontAlgn="auto">
              <a:spcAft>
                <a:spcPts val="0"/>
              </a:spcAft>
              <a:buFont typeface="Arial" pitchFamily="34" charset="0"/>
              <a:buChar char="•"/>
              <a:defRPr/>
            </a:pPr>
            <a:r>
              <a:rPr lang="fr-CA" dirty="0"/>
              <a:t>Consommer trop de caféine.</a:t>
            </a:r>
            <a:endParaRPr lang="en-US" dirty="0"/>
          </a:p>
          <a:p>
            <a:pPr fontAlgn="auto">
              <a:spcAft>
                <a:spcPts val="0"/>
              </a:spcAft>
              <a:buFont typeface="Arial" pitchFamily="34" charset="0"/>
              <a:buChar char="•"/>
              <a:defRPr/>
            </a:pPr>
            <a:r>
              <a:rPr lang="fr-CA" dirty="0"/>
              <a:t>Prendre de l’alcool pour s’aider à dormir.</a:t>
            </a:r>
            <a:endParaRPr lang="en-US" dirty="0"/>
          </a:p>
          <a:p>
            <a:pPr fontAlgn="auto">
              <a:spcAft>
                <a:spcPts val="0"/>
              </a:spcAft>
              <a:buFont typeface="Arial" pitchFamily="34" charset="0"/>
              <a:buChar char="•"/>
              <a:defRPr/>
            </a:pPr>
            <a:r>
              <a:rPr lang="fr-CA" dirty="0"/>
              <a:t>Prendre un repas copieux avant de conduire.</a:t>
            </a:r>
            <a:endParaRPr lang="en-US" dirty="0"/>
          </a:p>
          <a:p>
            <a:pPr fontAlgn="auto">
              <a:spcAft>
                <a:spcPts val="0"/>
              </a:spcAft>
              <a:buFont typeface="Arial" pitchFamily="34" charset="0"/>
              <a:buChar char="•"/>
              <a:defRPr/>
            </a:pPr>
            <a:r>
              <a:rPr lang="fr-CA" dirty="0"/>
              <a:t>Décaler son horaire vers </a:t>
            </a:r>
            <a:r>
              <a:rPr lang="fr-CA" dirty="0" smtClean="0"/>
              <a:t>l’arrière </a:t>
            </a:r>
            <a:r>
              <a:rPr lang="fr-CA" dirty="0"/>
              <a:t>(lorsqu’on peut l’éviter).</a:t>
            </a:r>
            <a:endParaRPr lang="en-US" dirty="0"/>
          </a:p>
          <a:p>
            <a:pPr fontAlgn="auto">
              <a:spcAft>
                <a:spcPts val="0"/>
              </a:spcAft>
              <a:buFont typeface="Arial" pitchFamily="34" charset="0"/>
              <a:buChar char="•"/>
              <a:defRPr/>
            </a:pPr>
            <a:r>
              <a:rPr lang="fr-CA" dirty="0"/>
              <a:t>Faire des exercices intenses juste avant d’aller dormir.</a:t>
            </a:r>
            <a:endParaRPr lang="en-US" dirty="0"/>
          </a:p>
          <a:p>
            <a:pPr fontAlgn="auto">
              <a:spcAft>
                <a:spcPts val="0"/>
              </a:spcAft>
              <a:buFont typeface="Arial" pitchFamily="34" charset="0"/>
              <a:buChar char="•"/>
              <a:defRPr/>
            </a:pPr>
            <a:r>
              <a:rPr lang="fr-CA" dirty="0"/>
              <a:t>Accumuler une dette de sommeil.</a:t>
            </a:r>
            <a:endParaRPr lang="en-US" dirty="0"/>
          </a:p>
          <a:p>
            <a:pPr fontAlgn="auto">
              <a:spcAft>
                <a:spcPts val="0"/>
              </a:spcAft>
              <a:buFont typeface="Arial" pitchFamily="34" charset="0"/>
              <a:buChar char="•"/>
              <a:defRPr/>
            </a:pPr>
            <a:r>
              <a:rPr lang="fr-CA" dirty="0"/>
              <a:t>Utiliser son réveil les fins de semaine. </a:t>
            </a:r>
            <a:endParaRPr lang="en-US" dirty="0">
              <a:solidFill>
                <a:srgbClr val="002060"/>
              </a:solidFill>
            </a:endParaRPr>
          </a:p>
        </p:txBody>
      </p:sp>
      <p:pic>
        <p:nvPicPr>
          <p:cNvPr id="332803" name="Picture 2"/>
          <p:cNvPicPr>
            <a:picLocks noChangeAspect="1" noChangeArrowheads="1"/>
          </p:cNvPicPr>
          <p:nvPr/>
        </p:nvPicPr>
        <p:blipFill>
          <a:blip r:embed="rId3" cstate="print"/>
          <a:srcRect/>
          <a:stretch>
            <a:fillRect/>
          </a:stretch>
        </p:blipFill>
        <p:spPr bwMode="auto">
          <a:xfrm>
            <a:off x="6324600" y="1905000"/>
            <a:ext cx="2370138" cy="37338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a:lnSpc>
                <a:spcPts val="4575"/>
              </a:lnSpc>
            </a:pPr>
            <a:r>
              <a:rPr lang="en-US" sz="4000" b="1" smtClean="0">
                <a:solidFill>
                  <a:srgbClr val="002060"/>
                </a:solidFill>
              </a:rPr>
              <a:t> </a:t>
            </a:r>
            <a:r>
              <a:rPr lang="fr-CA" smtClean="0"/>
              <a:t>Qu’est-ce que la fatigue?</a:t>
            </a:r>
            <a:endParaRPr lang="en-US" smtClean="0"/>
          </a:p>
        </p:txBody>
      </p:sp>
      <p:sp>
        <p:nvSpPr>
          <p:cNvPr id="3"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r>
              <a:rPr lang="fr-CA" u="sng" dirty="0"/>
              <a:t>Sujets </a:t>
            </a:r>
            <a:r>
              <a:rPr lang="fr-CA" u="sng" dirty="0" smtClean="0"/>
              <a:t>:</a:t>
            </a:r>
            <a:r>
              <a:rPr lang="fr-CA" dirty="0" smtClean="0"/>
              <a:t> </a:t>
            </a:r>
            <a:endParaRPr lang="en-US" sz="2800" dirty="0"/>
          </a:p>
          <a:p>
            <a:pPr fontAlgn="auto">
              <a:spcAft>
                <a:spcPts val="0"/>
              </a:spcAft>
              <a:buFont typeface="Arial" pitchFamily="34" charset="0"/>
              <a:buChar char="•"/>
              <a:defRPr/>
            </a:pPr>
            <a:r>
              <a:rPr lang="fr-CA" dirty="0" smtClean="0"/>
              <a:t>Description </a:t>
            </a:r>
            <a:r>
              <a:rPr lang="fr-CA" dirty="0"/>
              <a:t>de la </a:t>
            </a:r>
            <a:r>
              <a:rPr lang="fr-CA" dirty="0" smtClean="0"/>
              <a:t>fatigue</a:t>
            </a:r>
            <a:endParaRPr lang="en-US" sz="2800" dirty="0"/>
          </a:p>
          <a:p>
            <a:pPr fontAlgn="auto">
              <a:spcAft>
                <a:spcPts val="0"/>
              </a:spcAft>
              <a:buFont typeface="Arial" pitchFamily="34" charset="0"/>
              <a:buChar char="•"/>
              <a:defRPr/>
            </a:pPr>
            <a:r>
              <a:rPr lang="fr-CA" dirty="0"/>
              <a:t>Deux catégories de fatigue :</a:t>
            </a:r>
            <a:endParaRPr lang="en-US" sz="2800" dirty="0"/>
          </a:p>
          <a:p>
            <a:pPr lvl="1" fontAlgn="auto">
              <a:spcAft>
                <a:spcPts val="0"/>
              </a:spcAft>
              <a:buFont typeface="Arial" pitchFamily="34" charset="0"/>
              <a:buChar char="–"/>
              <a:defRPr/>
            </a:pPr>
            <a:r>
              <a:rPr lang="fr-CA" dirty="0" smtClean="0"/>
              <a:t>Interne</a:t>
            </a:r>
            <a:endParaRPr lang="en-US" sz="2400" dirty="0"/>
          </a:p>
          <a:p>
            <a:pPr lvl="1" fontAlgn="auto">
              <a:spcAft>
                <a:spcPts val="0"/>
              </a:spcAft>
              <a:buFont typeface="Arial" pitchFamily="34" charset="0"/>
              <a:buChar char="–"/>
              <a:defRPr/>
            </a:pPr>
            <a:r>
              <a:rPr lang="fr-CA" dirty="0"/>
              <a:t>Liée à la </a:t>
            </a:r>
            <a:r>
              <a:rPr lang="fr-CA" dirty="0" smtClean="0"/>
              <a:t>tâche</a:t>
            </a:r>
            <a:endParaRPr lang="en-US" sz="2400" dirty="0"/>
          </a:p>
          <a:p>
            <a:pPr fontAlgn="auto">
              <a:spcAft>
                <a:spcPts val="0"/>
              </a:spcAft>
              <a:buFont typeface="Arial" pitchFamily="34" charset="0"/>
              <a:buChar char="•"/>
              <a:defRPr/>
            </a:pPr>
            <a:r>
              <a:rPr lang="fr-CA" dirty="0"/>
              <a:t>Comment la fatigue </a:t>
            </a:r>
            <a:r>
              <a:rPr lang="fr-CA" dirty="0" smtClean="0"/>
              <a:t>progresse</a:t>
            </a:r>
            <a:endParaRPr lang="en-US" sz="2800" dirty="0"/>
          </a:p>
          <a:p>
            <a:pPr fontAlgn="auto">
              <a:spcAft>
                <a:spcPts val="0"/>
              </a:spcAft>
              <a:buFont typeface="Arial" pitchFamily="34" charset="0"/>
              <a:buChar char="•"/>
              <a:defRPr/>
            </a:pPr>
            <a:r>
              <a:rPr lang="fr-CA" dirty="0"/>
              <a:t>Le sommeil comme principal antidote </a:t>
            </a:r>
            <a:br>
              <a:rPr lang="fr-CA" dirty="0"/>
            </a:br>
            <a:r>
              <a:rPr lang="fr-CA" dirty="0"/>
              <a:t>à la </a:t>
            </a:r>
            <a:r>
              <a:rPr lang="fr-CA" dirty="0" smtClean="0"/>
              <a:t>fatigue</a:t>
            </a:r>
            <a:endParaRPr lang="en-US" sz="2800" dirty="0"/>
          </a:p>
          <a:p>
            <a:pPr fontAlgn="auto">
              <a:spcAft>
                <a:spcPts val="0"/>
              </a:spcAft>
              <a:buFont typeface="Arial" pitchFamily="34" charset="0"/>
              <a:buNone/>
              <a:defRPr/>
            </a:pPr>
            <a:endParaRPr lang="en-US" dirty="0"/>
          </a:p>
        </p:txBody>
      </p:sp>
    </p:spTree>
  </p:cSld>
  <p:clrMapOvr>
    <a:masterClrMapping/>
  </p:clrMapOvr>
  <p:transition spd="slow">
    <p:wip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itle 1"/>
          <p:cNvSpPr>
            <a:spLocks noGrp="1"/>
          </p:cNvSpPr>
          <p:nvPr>
            <p:ph type="title"/>
          </p:nvPr>
        </p:nvSpPr>
        <p:spPr/>
        <p:txBody>
          <a:bodyPr/>
          <a:lstStyle/>
          <a:p>
            <a:pPr>
              <a:lnSpc>
                <a:spcPts val="4575"/>
              </a:lnSpc>
            </a:pPr>
            <a:r>
              <a:rPr lang="fr-CA" sz="5400" smtClean="0"/>
              <a:t>Examen du module 3</a:t>
            </a:r>
            <a:endParaRPr lang="en-US" sz="5400" smtClean="0"/>
          </a:p>
        </p:txBody>
      </p:sp>
      <p:sp>
        <p:nvSpPr>
          <p:cNvPr id="334850" name="Content Placeholder 2"/>
          <p:cNvSpPr>
            <a:spLocks noGrp="1"/>
          </p:cNvSpPr>
          <p:nvPr>
            <p:ph idx="1"/>
          </p:nvPr>
        </p:nvSpPr>
        <p:spPr/>
        <p:txBody>
          <a:bodyPr/>
          <a:lstStyle/>
          <a:p>
            <a:r>
              <a:rPr lang="fr-CA" dirty="0" smtClean="0"/>
              <a:t>Instructions</a:t>
            </a:r>
            <a:endParaRPr lang="en-US" dirty="0" smtClean="0"/>
          </a:p>
          <a:p>
            <a:r>
              <a:rPr lang="fr-CA" dirty="0" smtClean="0"/>
              <a:t>Examen de 30 questions</a:t>
            </a:r>
            <a:endParaRPr lang="en-US" dirty="0" smtClean="0">
              <a:solidFill>
                <a:srgbClr val="002060"/>
              </a:solidFill>
            </a:endParaRPr>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
            </a:r>
            <a:br>
              <a:rPr lang="en-US" sz="4900" dirty="0" smtClean="0"/>
            </a:br>
            <a:r>
              <a:rPr lang="fr-CA" sz="4800" dirty="0"/>
              <a:t>La fatigue provoque </a:t>
            </a:r>
            <a:r>
              <a:rPr lang="fr-CA" sz="4800" dirty="0" smtClean="0"/>
              <a:t>:</a:t>
            </a:r>
            <a:r>
              <a:rPr lang="en-US" dirty="0" smtClean="0"/>
              <a:t/>
            </a:r>
            <a:br>
              <a:rPr lang="en-US" dirty="0" smtClean="0"/>
            </a:b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fr-CA" dirty="0"/>
              <a:t>U</a:t>
            </a:r>
            <a:r>
              <a:rPr lang="fr-CA" dirty="0" smtClean="0"/>
              <a:t>ne </a:t>
            </a:r>
            <a:r>
              <a:rPr lang="fr-CA" dirty="0"/>
              <a:t>diminution de la vigilance.</a:t>
            </a:r>
            <a:endParaRPr lang="en-US" dirty="0"/>
          </a:p>
          <a:p>
            <a:pPr fontAlgn="auto">
              <a:spcAft>
                <a:spcPts val="0"/>
              </a:spcAft>
              <a:buFont typeface="Arial" pitchFamily="34" charset="0"/>
              <a:buChar char="•"/>
              <a:defRPr/>
            </a:pPr>
            <a:r>
              <a:rPr lang="fr-CA" dirty="0"/>
              <a:t>U</a:t>
            </a:r>
            <a:r>
              <a:rPr lang="fr-CA" dirty="0" smtClean="0"/>
              <a:t>ne </a:t>
            </a:r>
            <a:r>
              <a:rPr lang="fr-CA" dirty="0"/>
              <a:t>réduction de l’attention </a:t>
            </a:r>
            <a:r>
              <a:rPr lang="fr-CA" dirty="0" smtClean="0"/>
              <a:t>à        l’environnement </a:t>
            </a:r>
            <a:r>
              <a:rPr lang="fr-CA" dirty="0"/>
              <a:t>(ex. : </a:t>
            </a:r>
            <a:r>
              <a:rPr lang="fr-CA" dirty="0" smtClean="0"/>
              <a:t>réduction              du </a:t>
            </a:r>
            <a:r>
              <a:rPr lang="fr-CA" dirty="0"/>
              <a:t>champ de vision).</a:t>
            </a:r>
            <a:endParaRPr lang="en-US" dirty="0"/>
          </a:p>
          <a:p>
            <a:pPr fontAlgn="auto">
              <a:spcAft>
                <a:spcPts val="0"/>
              </a:spcAft>
              <a:buFont typeface="Arial" pitchFamily="34" charset="0"/>
              <a:buChar char="•"/>
              <a:defRPr/>
            </a:pPr>
            <a:r>
              <a:rPr lang="fr-CA" dirty="0"/>
              <a:t>U</a:t>
            </a:r>
            <a:r>
              <a:rPr lang="fr-CA" dirty="0" smtClean="0"/>
              <a:t>ne </a:t>
            </a:r>
            <a:r>
              <a:rPr lang="fr-CA" dirty="0"/>
              <a:t>performance moindre.</a:t>
            </a:r>
            <a:endParaRPr lang="en-US" dirty="0"/>
          </a:p>
          <a:p>
            <a:pPr fontAlgn="auto">
              <a:spcAft>
                <a:spcPts val="0"/>
              </a:spcAft>
              <a:buFont typeface="Arial" pitchFamily="34" charset="0"/>
              <a:buChar char="•"/>
              <a:defRPr/>
            </a:pPr>
            <a:r>
              <a:rPr lang="fr-CA" dirty="0"/>
              <a:t>U</a:t>
            </a:r>
            <a:r>
              <a:rPr lang="fr-CA" dirty="0" smtClean="0"/>
              <a:t>ne </a:t>
            </a:r>
            <a:r>
              <a:rPr lang="fr-CA" dirty="0"/>
              <a:t>réduction de la motivation.</a:t>
            </a:r>
            <a:endParaRPr lang="en-US" dirty="0"/>
          </a:p>
          <a:p>
            <a:pPr fontAlgn="auto">
              <a:spcAft>
                <a:spcPts val="0"/>
              </a:spcAft>
              <a:buFont typeface="Arial" pitchFamily="34" charset="0"/>
              <a:buChar char="•"/>
              <a:defRPr/>
            </a:pPr>
            <a:r>
              <a:rPr lang="fr-CA" dirty="0"/>
              <a:t>D</a:t>
            </a:r>
            <a:r>
              <a:rPr lang="fr-CA" dirty="0" smtClean="0"/>
              <a:t>e </a:t>
            </a:r>
            <a:r>
              <a:rPr lang="fr-CA" dirty="0"/>
              <a:t>l’irritabilité.</a:t>
            </a:r>
            <a:endParaRPr lang="en-US" dirty="0"/>
          </a:p>
          <a:p>
            <a:pPr fontAlgn="auto">
              <a:spcAft>
                <a:spcPts val="0"/>
              </a:spcAft>
              <a:buFont typeface="Arial" pitchFamily="34" charset="0"/>
              <a:buChar char="•"/>
              <a:defRPr/>
            </a:pPr>
            <a:r>
              <a:rPr lang="fr-CA" dirty="0"/>
              <a:t>U</a:t>
            </a:r>
            <a:r>
              <a:rPr lang="fr-CA" dirty="0" smtClean="0"/>
              <a:t>ne </a:t>
            </a:r>
            <a:r>
              <a:rPr lang="fr-CA" dirty="0"/>
              <a:t>altération du jugement.</a:t>
            </a:r>
            <a:endParaRPr lang="en-US" dirty="0"/>
          </a:p>
          <a:p>
            <a:pPr fontAlgn="auto">
              <a:spcAft>
                <a:spcPts val="0"/>
              </a:spcAft>
              <a:buFont typeface="Arial" pitchFamily="34" charset="0"/>
              <a:buChar char="•"/>
              <a:defRPr/>
            </a:pPr>
            <a:r>
              <a:rPr lang="fr-CA" dirty="0"/>
              <a:t>U</a:t>
            </a:r>
            <a:r>
              <a:rPr lang="fr-CA" dirty="0" smtClean="0"/>
              <a:t>ne </a:t>
            </a:r>
            <a:r>
              <a:rPr lang="fr-CA" dirty="0"/>
              <a:t>sensation de somnolence.</a:t>
            </a:r>
            <a:endParaRPr lang="en-US" dirty="0">
              <a:solidFill>
                <a:srgbClr val="002060"/>
              </a:solidFill>
            </a:endParaRPr>
          </a:p>
        </p:txBody>
      </p:sp>
      <p:pic>
        <p:nvPicPr>
          <p:cNvPr id="49155" name="Picture 2"/>
          <p:cNvPicPr>
            <a:picLocks noChangeAspect="1" noChangeArrowheads="1"/>
          </p:cNvPicPr>
          <p:nvPr/>
        </p:nvPicPr>
        <p:blipFill>
          <a:blip r:embed="rId3" cstate="print"/>
          <a:srcRect/>
          <a:stretch>
            <a:fillRect/>
          </a:stretch>
        </p:blipFill>
        <p:spPr bwMode="auto">
          <a:xfrm>
            <a:off x="6400800" y="1981200"/>
            <a:ext cx="2328863" cy="349091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Fatigue interne </a:t>
            </a:r>
            <a:r>
              <a:rPr lang="fr-CA" sz="4800" i="1" dirty="0"/>
              <a:t>versus</a:t>
            </a:r>
            <a:r>
              <a:rPr lang="fr-CA" sz="4800" dirty="0"/>
              <a:t> fatigue liée à la tâche</a:t>
            </a:r>
            <a:endParaRPr lang="en-US" sz="4800" dirty="0"/>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Char char="•"/>
              <a:defRPr/>
            </a:pPr>
            <a:r>
              <a:rPr lang="fr-CA" dirty="0"/>
              <a:t>Il y a deux catégories générales de fatigue :</a:t>
            </a:r>
            <a:endParaRPr lang="en-US" sz="2800" dirty="0"/>
          </a:p>
          <a:p>
            <a:pPr lvl="1" fontAlgn="auto">
              <a:spcAft>
                <a:spcPts val="0"/>
              </a:spcAft>
              <a:buFont typeface="Arial" pitchFamily="34" charset="0"/>
              <a:buChar char="–"/>
              <a:defRPr/>
            </a:pPr>
            <a:r>
              <a:rPr lang="fr-CA" b="1" dirty="0"/>
              <a:t>Fatigue interne</a:t>
            </a:r>
            <a:br>
              <a:rPr lang="fr-CA" b="1" dirty="0"/>
            </a:br>
            <a:r>
              <a:rPr lang="fr-CA" dirty="0"/>
              <a:t>(liée au sommeil).</a:t>
            </a:r>
            <a:endParaRPr lang="en-US" sz="2400" dirty="0"/>
          </a:p>
          <a:p>
            <a:pPr lvl="1" fontAlgn="auto">
              <a:spcAft>
                <a:spcPts val="0"/>
              </a:spcAft>
              <a:buFont typeface="Arial" pitchFamily="34" charset="0"/>
              <a:buChar char="–"/>
              <a:defRPr/>
            </a:pPr>
            <a:r>
              <a:rPr lang="fr-CA" b="1" dirty="0"/>
              <a:t>Fatigue liée à la tâche</a:t>
            </a:r>
            <a:br>
              <a:rPr lang="fr-CA" b="1" dirty="0"/>
            </a:br>
            <a:r>
              <a:rPr lang="fr-CA" dirty="0"/>
              <a:t>(liée à l’activité).</a:t>
            </a:r>
            <a:endParaRPr lang="en-US" sz="2400" dirty="0"/>
          </a:p>
          <a:p>
            <a:pPr fontAlgn="auto">
              <a:spcAft>
                <a:spcPts val="0"/>
              </a:spcAft>
              <a:buFont typeface="Arial" pitchFamily="34" charset="0"/>
              <a:buChar char="•"/>
              <a:defRPr/>
            </a:pPr>
            <a:r>
              <a:rPr lang="fr-CA" dirty="0"/>
              <a:t>Les deux peuvent affecter votre performance, même si vous ne vous endormez pas au volant.</a:t>
            </a:r>
            <a:endParaRPr lang="en-US" sz="2800" dirty="0"/>
          </a:p>
          <a:p>
            <a:pPr fontAlgn="auto">
              <a:spcAft>
                <a:spcPts val="0"/>
              </a:spcAft>
              <a:buFont typeface="Arial" pitchFamily="34" charset="0"/>
              <a:buChar char="•"/>
              <a:defRPr/>
            </a:pPr>
            <a:r>
              <a:rPr lang="fr-CA" dirty="0"/>
              <a:t>La diminution de la </a:t>
            </a:r>
            <a:r>
              <a:rPr lang="fr-CA" b="1" i="1" dirty="0"/>
              <a:t>vigilance</a:t>
            </a:r>
            <a:r>
              <a:rPr lang="fr-CA" dirty="0"/>
              <a:t> commence bien avant la sensation de somnolence.</a:t>
            </a:r>
            <a:endParaRPr lang="en-US" dirty="0"/>
          </a:p>
        </p:txBody>
      </p:sp>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a:lnSpc>
                <a:spcPts val="4575"/>
              </a:lnSpc>
            </a:pPr>
            <a:r>
              <a:rPr lang="en-US" smtClean="0"/>
              <a:t/>
            </a:r>
            <a:br>
              <a:rPr lang="en-US" smtClean="0"/>
            </a:br>
            <a:r>
              <a:rPr lang="fr-CA" smtClean="0"/>
              <a:t>Fatigue interne </a:t>
            </a:r>
            <a:r>
              <a:rPr lang="fr-CA" i="1" smtClean="0"/>
              <a:t>versus</a:t>
            </a:r>
            <a:r>
              <a:rPr lang="fr-CA" smtClean="0"/>
              <a:t> fatigue liée à la tâche</a:t>
            </a:r>
            <a:r>
              <a:rPr lang="en-US" smtClean="0"/>
              <a:t/>
            </a:r>
            <a:br>
              <a:rPr lang="en-US" smtClean="0"/>
            </a:br>
            <a:endParaRPr lang="en-US" smtClean="0"/>
          </a:p>
        </p:txBody>
      </p:sp>
      <p:sp>
        <p:nvSpPr>
          <p:cNvPr id="6" name="Rounded Rectangle 5"/>
          <p:cNvSpPr/>
          <p:nvPr/>
        </p:nvSpPr>
        <p:spPr>
          <a:xfrm>
            <a:off x="1447800" y="1536700"/>
            <a:ext cx="2982913" cy="2554288"/>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8" name="Rounded Rectangle 7"/>
          <p:cNvSpPr/>
          <p:nvPr/>
        </p:nvSpPr>
        <p:spPr>
          <a:xfrm>
            <a:off x="4648200" y="1536700"/>
            <a:ext cx="3124200" cy="2513013"/>
          </a:xfrm>
          <a:prstGeom prst="round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dirty="0"/>
          </a:p>
        </p:txBody>
      </p:sp>
      <p:grpSp>
        <p:nvGrpSpPr>
          <p:cNvPr id="9" name="Group 8"/>
          <p:cNvGrpSpPr>
            <a:grpSpLocks/>
          </p:cNvGrpSpPr>
          <p:nvPr/>
        </p:nvGrpSpPr>
        <p:grpSpPr bwMode="auto">
          <a:xfrm>
            <a:off x="2811463" y="3921125"/>
            <a:ext cx="3276600" cy="1017588"/>
            <a:chOff x="2806767" y="3920766"/>
            <a:chExt cx="3276600" cy="1018356"/>
          </a:xfrm>
        </p:grpSpPr>
        <p:sp>
          <p:nvSpPr>
            <p:cNvPr id="11" name="Rounded Rectangle 10"/>
            <p:cNvSpPr/>
            <p:nvPr/>
          </p:nvSpPr>
          <p:spPr>
            <a:xfrm>
              <a:off x="2806767" y="4405319"/>
              <a:ext cx="3276600" cy="533803"/>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3264" name="TextBox 11"/>
            <p:cNvSpPr txBox="1">
              <a:spLocks noChangeArrowheads="1"/>
            </p:cNvSpPr>
            <p:nvPr/>
          </p:nvSpPr>
          <p:spPr bwMode="auto">
            <a:xfrm>
              <a:off x="2853288" y="4441589"/>
              <a:ext cx="3220653" cy="461665"/>
            </a:xfrm>
            <a:prstGeom prst="rect">
              <a:avLst/>
            </a:prstGeom>
            <a:noFill/>
            <a:ln w="9525">
              <a:noFill/>
              <a:miter lim="800000"/>
              <a:headEnd/>
              <a:tailEnd/>
            </a:ln>
          </p:spPr>
          <p:txBody>
            <a:bodyPr>
              <a:spAutoFit/>
            </a:bodyPr>
            <a:lstStyle/>
            <a:p>
              <a:r>
                <a:rPr lang="en-US">
                  <a:latin typeface="Calibri" pitchFamily="34" charset="0"/>
                </a:rPr>
                <a:t>	</a:t>
              </a:r>
              <a:r>
                <a:rPr lang="en-US" sz="2400">
                  <a:solidFill>
                    <a:schemeClr val="bg1"/>
                  </a:solidFill>
                  <a:latin typeface="Calibri" pitchFamily="34" charset="0"/>
                </a:rPr>
                <a:t>VIGILANCE</a:t>
              </a:r>
            </a:p>
          </p:txBody>
        </p:sp>
        <p:cxnSp>
          <p:nvCxnSpPr>
            <p:cNvPr id="18" name="Straight Arrow Connector 17"/>
            <p:cNvCxnSpPr/>
            <p:nvPr/>
          </p:nvCxnSpPr>
          <p:spPr>
            <a:xfrm>
              <a:off x="3373504" y="3920766"/>
              <a:ext cx="381000" cy="48455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881629" y="3920766"/>
              <a:ext cx="419100" cy="48455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a:grpSpLocks/>
          </p:cNvGrpSpPr>
          <p:nvPr/>
        </p:nvGrpSpPr>
        <p:grpSpPr bwMode="auto">
          <a:xfrm>
            <a:off x="2811463" y="4903788"/>
            <a:ext cx="3276600" cy="938212"/>
            <a:chOff x="2811580" y="4903254"/>
            <a:chExt cx="3276600" cy="939281"/>
          </a:xfrm>
        </p:grpSpPr>
        <p:sp>
          <p:nvSpPr>
            <p:cNvPr id="13" name="Rounded Rectangle 12"/>
            <p:cNvSpPr/>
            <p:nvPr/>
          </p:nvSpPr>
          <p:spPr>
            <a:xfrm>
              <a:off x="2811580" y="5308527"/>
              <a:ext cx="3276600" cy="534008"/>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3261" name="TextBox 14"/>
            <p:cNvSpPr txBox="1">
              <a:spLocks noChangeArrowheads="1"/>
            </p:cNvSpPr>
            <p:nvPr/>
          </p:nvSpPr>
          <p:spPr bwMode="auto">
            <a:xfrm>
              <a:off x="2867527" y="5345002"/>
              <a:ext cx="3220653" cy="461665"/>
            </a:xfrm>
            <a:prstGeom prst="rect">
              <a:avLst/>
            </a:prstGeom>
            <a:noFill/>
            <a:ln w="9525">
              <a:noFill/>
              <a:miter lim="800000"/>
              <a:headEnd/>
              <a:tailEnd/>
            </a:ln>
          </p:spPr>
          <p:txBody>
            <a:bodyPr>
              <a:spAutoFit/>
            </a:bodyPr>
            <a:lstStyle/>
            <a:p>
              <a:r>
                <a:rPr lang="en-US">
                  <a:latin typeface="Calibri" pitchFamily="34" charset="0"/>
                </a:rPr>
                <a:t>	</a:t>
              </a:r>
              <a:r>
                <a:rPr lang="en-US" sz="2400">
                  <a:solidFill>
                    <a:schemeClr val="bg1"/>
                  </a:solidFill>
                  <a:latin typeface="Calibri" pitchFamily="34" charset="0"/>
                </a:rPr>
                <a:t>ATTENTION</a:t>
              </a:r>
            </a:p>
          </p:txBody>
        </p:sp>
        <p:cxnSp>
          <p:nvCxnSpPr>
            <p:cNvPr id="22" name="Straight Arrow Connector 21"/>
            <p:cNvCxnSpPr>
              <a:stCxn id="53264" idx="2"/>
              <a:endCxn id="53261" idx="0"/>
            </p:cNvCxnSpPr>
            <p:nvPr/>
          </p:nvCxnSpPr>
          <p:spPr>
            <a:xfrm>
              <a:off x="4468930" y="4903254"/>
              <a:ext cx="9525" cy="441828"/>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a:grpSpLocks/>
          </p:cNvGrpSpPr>
          <p:nvPr/>
        </p:nvGrpSpPr>
        <p:grpSpPr bwMode="auto">
          <a:xfrm>
            <a:off x="2438400" y="5870575"/>
            <a:ext cx="4191000" cy="911225"/>
            <a:chOff x="2438400" y="5870354"/>
            <a:chExt cx="4191001" cy="911446"/>
          </a:xfrm>
        </p:grpSpPr>
        <p:sp>
          <p:nvSpPr>
            <p:cNvPr id="14" name="Rounded Rectangle 13"/>
            <p:cNvSpPr/>
            <p:nvPr/>
          </p:nvSpPr>
          <p:spPr>
            <a:xfrm>
              <a:off x="2438400" y="6095834"/>
              <a:ext cx="4191001" cy="685966"/>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53258" name="TextBox 15"/>
            <p:cNvSpPr txBox="1">
              <a:spLocks noChangeArrowheads="1"/>
            </p:cNvSpPr>
            <p:nvPr/>
          </p:nvSpPr>
          <p:spPr bwMode="auto">
            <a:xfrm>
              <a:off x="2438401" y="6196197"/>
              <a:ext cx="4191000" cy="461665"/>
            </a:xfrm>
            <a:prstGeom prst="rect">
              <a:avLst/>
            </a:prstGeom>
            <a:noFill/>
            <a:ln w="9525">
              <a:noFill/>
              <a:miter lim="800000"/>
              <a:headEnd/>
              <a:tailEnd/>
            </a:ln>
          </p:spPr>
          <p:txBody>
            <a:bodyPr>
              <a:spAutoFit/>
            </a:bodyPr>
            <a:lstStyle/>
            <a:p>
              <a:pPr algn="ctr"/>
              <a:r>
                <a:rPr lang="en-US" sz="2400">
                  <a:solidFill>
                    <a:schemeClr val="bg1"/>
                  </a:solidFill>
                  <a:latin typeface="Calibri" pitchFamily="34" charset="0"/>
                </a:rPr>
                <a:t>PERFORMANCE DE CONDUITE</a:t>
              </a:r>
            </a:p>
          </p:txBody>
        </p:sp>
        <p:cxnSp>
          <p:nvCxnSpPr>
            <p:cNvPr id="25" name="Straight Arrow Connector 24"/>
            <p:cNvCxnSpPr/>
            <p:nvPr/>
          </p:nvCxnSpPr>
          <p:spPr>
            <a:xfrm>
              <a:off x="4473575" y="5870354"/>
              <a:ext cx="0" cy="325517"/>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53255" name="Text Box 25"/>
          <p:cNvSpPr txBox="1">
            <a:spLocks noChangeArrowheads="1"/>
          </p:cNvSpPr>
          <p:nvPr/>
        </p:nvSpPr>
        <p:spPr bwMode="auto">
          <a:xfrm>
            <a:off x="1617663" y="1616075"/>
            <a:ext cx="2805112" cy="2160588"/>
          </a:xfrm>
          <a:prstGeom prst="rect">
            <a:avLst/>
          </a:prstGeom>
          <a:noFill/>
          <a:ln w="9525">
            <a:noFill/>
            <a:miter lim="800000"/>
            <a:headEnd/>
            <a:tailEnd/>
          </a:ln>
        </p:spPr>
        <p:txBody>
          <a:bodyPr/>
          <a:lstStyle/>
          <a:p>
            <a:pPr>
              <a:spcBef>
                <a:spcPts val="500"/>
              </a:spcBef>
              <a:spcAft>
                <a:spcPts val="500"/>
              </a:spcAft>
            </a:pPr>
            <a:r>
              <a:rPr lang="en-US" sz="2000" dirty="0" err="1">
                <a:solidFill>
                  <a:schemeClr val="bg1"/>
                </a:solidFill>
                <a:latin typeface="Calibri" pitchFamily="34" charset="0"/>
                <a:cs typeface="Arial" charset="0"/>
              </a:rPr>
              <a:t>Facteurs</a:t>
            </a:r>
            <a:r>
              <a:rPr lang="en-US" sz="2000" dirty="0">
                <a:solidFill>
                  <a:schemeClr val="bg1"/>
                </a:solidFill>
                <a:latin typeface="Calibri" pitchFamily="34" charset="0"/>
                <a:cs typeface="Arial" charset="0"/>
              </a:rPr>
              <a:t> </a:t>
            </a:r>
            <a:r>
              <a:rPr lang="en-US" sz="2000" dirty="0" err="1">
                <a:solidFill>
                  <a:schemeClr val="bg1"/>
                </a:solidFill>
                <a:latin typeface="Calibri" pitchFamily="34" charset="0"/>
                <a:cs typeface="Arial" charset="0"/>
              </a:rPr>
              <a:t>internes</a:t>
            </a:r>
            <a:endParaRPr lang="en-US" sz="2000" dirty="0">
              <a:solidFill>
                <a:schemeClr val="bg1"/>
              </a:solidFill>
              <a:latin typeface="Calibri" pitchFamily="34" charset="0"/>
              <a:cs typeface="Arial" charset="0"/>
            </a:endParaRPr>
          </a:p>
          <a:p>
            <a:pPr marL="4763" lvl="1">
              <a:buClr>
                <a:schemeClr val="bg1"/>
              </a:buClr>
              <a:buFont typeface="Arial" charset="0"/>
              <a:buChar char="•"/>
            </a:pPr>
            <a:r>
              <a:rPr lang="en-US" sz="1600" dirty="0" smtClean="0">
                <a:solidFill>
                  <a:schemeClr val="bg1"/>
                </a:solidFill>
                <a:latin typeface="Calibri" pitchFamily="34" charset="0"/>
                <a:cs typeface="Arial" charset="0"/>
              </a:rPr>
              <a:t> </a:t>
            </a:r>
            <a:r>
              <a:rPr lang="en-US" sz="1600" dirty="0" err="1" smtClean="0">
                <a:solidFill>
                  <a:schemeClr val="bg1"/>
                </a:solidFill>
                <a:latin typeface="Calibri" pitchFamily="34" charset="0"/>
                <a:cs typeface="Arial" charset="0"/>
              </a:rPr>
              <a:t>Différences</a:t>
            </a:r>
            <a:r>
              <a:rPr lang="en-US" sz="1600" dirty="0" smtClean="0">
                <a:solidFill>
                  <a:schemeClr val="bg1"/>
                </a:solidFill>
                <a:latin typeface="Calibri" pitchFamily="34" charset="0"/>
                <a:cs typeface="Arial" charset="0"/>
              </a:rPr>
              <a:t> </a:t>
            </a:r>
            <a:r>
              <a:rPr lang="en-US" sz="1600" dirty="0" err="1">
                <a:solidFill>
                  <a:schemeClr val="bg1"/>
                </a:solidFill>
                <a:latin typeface="Calibri" pitchFamily="34" charset="0"/>
                <a:cs typeface="Arial" charset="0"/>
              </a:rPr>
              <a:t>individuelles</a:t>
            </a:r>
            <a:endParaRPr lang="en-US" sz="1600" dirty="0">
              <a:solidFill>
                <a:schemeClr val="bg1"/>
              </a:solidFill>
              <a:latin typeface="Calibri" pitchFamily="34" charset="0"/>
              <a:cs typeface="Arial" charset="0"/>
            </a:endParaRPr>
          </a:p>
          <a:p>
            <a:pPr>
              <a:buClr>
                <a:srgbClr val="FFFFFF"/>
              </a:buClr>
              <a:buFont typeface="Arial" charset="0"/>
              <a:buChar char="•"/>
            </a:pPr>
            <a:r>
              <a:rPr lang="en-US" sz="1600" dirty="0" smtClean="0">
                <a:solidFill>
                  <a:srgbClr val="FFFFFF"/>
                </a:solidFill>
                <a:latin typeface="Calibri" pitchFamily="34" charset="0"/>
                <a:cs typeface="Arial" charset="0"/>
              </a:rPr>
              <a:t> </a:t>
            </a:r>
            <a:r>
              <a:rPr lang="en-US" sz="1600" dirty="0" err="1" smtClean="0">
                <a:solidFill>
                  <a:srgbClr val="FFFFFF"/>
                </a:solidFill>
                <a:latin typeface="Calibri" pitchFamily="34" charset="0"/>
                <a:cs typeface="Arial" charset="0"/>
              </a:rPr>
              <a:t>Quantité</a:t>
            </a:r>
            <a:r>
              <a:rPr lang="en-US" sz="1600" dirty="0" smtClean="0">
                <a:solidFill>
                  <a:srgbClr val="FFFFFF"/>
                </a:solidFill>
                <a:latin typeface="Calibri" pitchFamily="34" charset="0"/>
                <a:cs typeface="Arial" charset="0"/>
              </a:rPr>
              <a:t> </a:t>
            </a:r>
            <a:r>
              <a:rPr lang="en-US" sz="1600" dirty="0">
                <a:solidFill>
                  <a:srgbClr val="FFFFFF"/>
                </a:solidFill>
                <a:latin typeface="Calibri" pitchFamily="34" charset="0"/>
                <a:cs typeface="Arial" charset="0"/>
              </a:rPr>
              <a:t>de </a:t>
            </a:r>
            <a:r>
              <a:rPr lang="en-US" sz="1600" dirty="0" err="1">
                <a:solidFill>
                  <a:srgbClr val="FFFFFF"/>
                </a:solidFill>
                <a:latin typeface="Calibri" pitchFamily="34" charset="0"/>
                <a:cs typeface="Arial" charset="0"/>
              </a:rPr>
              <a:t>sommeil</a:t>
            </a:r>
            <a:endParaRPr lang="en-US" sz="1600" dirty="0">
              <a:solidFill>
                <a:srgbClr val="FFFFFF"/>
              </a:solidFill>
              <a:latin typeface="Calibri" pitchFamily="34" charset="0"/>
              <a:cs typeface="Arial" charset="0"/>
            </a:endParaRPr>
          </a:p>
          <a:p>
            <a:pPr>
              <a:buClr>
                <a:srgbClr val="FFFFFF"/>
              </a:buClr>
              <a:buFont typeface="Arial" charset="0"/>
              <a:buChar char="•"/>
            </a:pPr>
            <a:r>
              <a:rPr lang="en-US" sz="1600" dirty="0" smtClean="0">
                <a:solidFill>
                  <a:srgbClr val="FFFFFF"/>
                </a:solidFill>
                <a:latin typeface="Calibri" pitchFamily="34" charset="0"/>
                <a:cs typeface="Arial" charset="0"/>
              </a:rPr>
              <a:t> </a:t>
            </a:r>
            <a:r>
              <a:rPr lang="en-US" sz="1600" dirty="0" err="1" smtClean="0">
                <a:solidFill>
                  <a:srgbClr val="FFFFFF"/>
                </a:solidFill>
                <a:latin typeface="Calibri" pitchFamily="34" charset="0"/>
                <a:cs typeface="Arial" charset="0"/>
              </a:rPr>
              <a:t>Heure</a:t>
            </a:r>
            <a:r>
              <a:rPr lang="en-US" sz="1600" dirty="0" smtClean="0">
                <a:solidFill>
                  <a:srgbClr val="FFFFFF"/>
                </a:solidFill>
                <a:latin typeface="Calibri" pitchFamily="34" charset="0"/>
                <a:cs typeface="Arial" charset="0"/>
              </a:rPr>
              <a:t> </a:t>
            </a:r>
            <a:r>
              <a:rPr lang="en-US" sz="1600" dirty="0">
                <a:solidFill>
                  <a:srgbClr val="FFFFFF"/>
                </a:solidFill>
                <a:latin typeface="Calibri" pitchFamily="34" charset="0"/>
                <a:cs typeface="Arial" charset="0"/>
              </a:rPr>
              <a:t>du jour</a:t>
            </a:r>
          </a:p>
          <a:p>
            <a:pPr>
              <a:buClr>
                <a:srgbClr val="FFFFFF"/>
              </a:buClr>
              <a:buFont typeface="Arial" charset="0"/>
              <a:buChar char="•"/>
            </a:pPr>
            <a:r>
              <a:rPr lang="en-US" sz="1600" dirty="0" smtClean="0">
                <a:solidFill>
                  <a:srgbClr val="FFFFFF"/>
                </a:solidFill>
                <a:latin typeface="Calibri" pitchFamily="34" charset="0"/>
                <a:cs typeface="Arial" charset="0"/>
              </a:rPr>
              <a:t> </a:t>
            </a:r>
            <a:r>
              <a:rPr lang="en-US" sz="1600" dirty="0" err="1" smtClean="0">
                <a:solidFill>
                  <a:srgbClr val="FFFFFF"/>
                </a:solidFill>
                <a:latin typeface="Calibri" pitchFamily="34" charset="0"/>
                <a:cs typeface="Arial" charset="0"/>
              </a:rPr>
              <a:t>Période</a:t>
            </a:r>
            <a:r>
              <a:rPr lang="en-US" sz="1600" dirty="0" smtClean="0">
                <a:solidFill>
                  <a:srgbClr val="FFFFFF"/>
                </a:solidFill>
                <a:latin typeface="Calibri" pitchFamily="34" charset="0"/>
                <a:cs typeface="Arial" charset="0"/>
              </a:rPr>
              <a:t> </a:t>
            </a:r>
            <a:r>
              <a:rPr lang="en-US" sz="1600" dirty="0" err="1">
                <a:solidFill>
                  <a:srgbClr val="FFFFFF"/>
                </a:solidFill>
                <a:latin typeface="Calibri" pitchFamily="34" charset="0"/>
                <a:cs typeface="Arial" charset="0"/>
              </a:rPr>
              <a:t>d’éveil</a:t>
            </a:r>
            <a:endParaRPr lang="en-US" sz="1600" dirty="0">
              <a:solidFill>
                <a:srgbClr val="FFFFFF"/>
              </a:solidFill>
              <a:latin typeface="Calibri" pitchFamily="34" charset="0"/>
              <a:cs typeface="Arial" charset="0"/>
            </a:endParaRPr>
          </a:p>
          <a:p>
            <a:pPr>
              <a:buClr>
                <a:srgbClr val="FFFFFF"/>
              </a:buClr>
              <a:buFont typeface="Arial" charset="0"/>
              <a:buChar char="•"/>
            </a:pPr>
            <a:r>
              <a:rPr lang="en-US" sz="1600" dirty="0" smtClean="0">
                <a:solidFill>
                  <a:srgbClr val="FFFFFF"/>
                </a:solidFill>
                <a:latin typeface="Calibri" pitchFamily="34" charset="0"/>
                <a:cs typeface="Arial" charset="0"/>
              </a:rPr>
              <a:t> </a:t>
            </a:r>
            <a:r>
              <a:rPr lang="en-US" sz="1600" dirty="0" err="1" smtClean="0">
                <a:solidFill>
                  <a:srgbClr val="FFFFFF"/>
                </a:solidFill>
                <a:latin typeface="Calibri" pitchFamily="34" charset="0"/>
                <a:cs typeface="Arial" charset="0"/>
              </a:rPr>
              <a:t>Consommation</a:t>
            </a:r>
            <a:r>
              <a:rPr lang="en-US" sz="1600" dirty="0" smtClean="0">
                <a:solidFill>
                  <a:srgbClr val="FFFFFF"/>
                </a:solidFill>
                <a:latin typeface="Calibri" pitchFamily="34" charset="0"/>
                <a:cs typeface="Arial" charset="0"/>
              </a:rPr>
              <a:t> </a:t>
            </a:r>
            <a:r>
              <a:rPr lang="en-US" sz="1600" dirty="0">
                <a:solidFill>
                  <a:srgbClr val="FFFFFF"/>
                </a:solidFill>
                <a:latin typeface="Calibri" pitchFamily="34" charset="0"/>
                <a:cs typeface="Arial" charset="0"/>
              </a:rPr>
              <a:t>de stimulants, </a:t>
            </a:r>
            <a:r>
              <a:rPr lang="en-US" sz="1600" dirty="0" err="1">
                <a:solidFill>
                  <a:srgbClr val="FFFFFF"/>
                </a:solidFill>
                <a:latin typeface="Calibri" pitchFamily="34" charset="0"/>
                <a:cs typeface="Arial" charset="0"/>
              </a:rPr>
              <a:t>d’autres</a:t>
            </a:r>
            <a:r>
              <a:rPr lang="en-US" sz="1600" dirty="0">
                <a:solidFill>
                  <a:srgbClr val="FFFFFF"/>
                </a:solidFill>
                <a:latin typeface="Calibri" pitchFamily="34" charset="0"/>
                <a:cs typeface="Arial" charset="0"/>
              </a:rPr>
              <a:t> drogues</a:t>
            </a:r>
          </a:p>
          <a:p>
            <a:pPr>
              <a:buClr>
                <a:srgbClr val="FFFFFF"/>
              </a:buClr>
              <a:buFont typeface="Arial" charset="0"/>
              <a:buChar char="•"/>
            </a:pPr>
            <a:r>
              <a:rPr lang="en-US" sz="1600" dirty="0" smtClean="0">
                <a:solidFill>
                  <a:srgbClr val="FFFFFF"/>
                </a:solidFill>
                <a:latin typeface="Calibri" pitchFamily="34" charset="0"/>
                <a:cs typeface="Arial" charset="0"/>
              </a:rPr>
              <a:t> Santé</a:t>
            </a:r>
            <a:endParaRPr lang="en-US" sz="1600" dirty="0">
              <a:solidFill>
                <a:srgbClr val="FFFFFF"/>
              </a:solidFill>
              <a:latin typeface="Calibri" pitchFamily="34" charset="0"/>
              <a:cs typeface="Arial" charset="0"/>
            </a:endParaRPr>
          </a:p>
          <a:p>
            <a:pPr>
              <a:buClr>
                <a:srgbClr val="FFFFFF"/>
              </a:buClr>
              <a:buFont typeface="Arial" charset="0"/>
              <a:buChar char="•"/>
            </a:pPr>
            <a:r>
              <a:rPr lang="en-US" sz="1600" dirty="0" smtClean="0">
                <a:solidFill>
                  <a:srgbClr val="FFFFFF"/>
                </a:solidFill>
                <a:latin typeface="Calibri" pitchFamily="34" charset="0"/>
                <a:cs typeface="Arial" charset="0"/>
              </a:rPr>
              <a:t> </a:t>
            </a:r>
            <a:r>
              <a:rPr lang="en-US" sz="1600" dirty="0" err="1" smtClean="0">
                <a:solidFill>
                  <a:srgbClr val="FFFFFF"/>
                </a:solidFill>
                <a:latin typeface="Calibri" pitchFamily="34" charset="0"/>
                <a:cs typeface="Arial" charset="0"/>
              </a:rPr>
              <a:t>Humeur</a:t>
            </a:r>
            <a:endParaRPr lang="en-US" sz="1600" dirty="0">
              <a:latin typeface="Calibri" pitchFamily="34" charset="0"/>
              <a:cs typeface="Arial" charset="0"/>
            </a:endParaRPr>
          </a:p>
        </p:txBody>
      </p:sp>
      <p:sp>
        <p:nvSpPr>
          <p:cNvPr id="53256" name="TextBox 9"/>
          <p:cNvSpPr txBox="1">
            <a:spLocks noChangeArrowheads="1"/>
          </p:cNvSpPr>
          <p:nvPr/>
        </p:nvSpPr>
        <p:spPr bwMode="auto">
          <a:xfrm>
            <a:off x="4873625" y="1752600"/>
            <a:ext cx="2746375" cy="2168525"/>
          </a:xfrm>
          <a:prstGeom prst="rect">
            <a:avLst/>
          </a:prstGeom>
          <a:noFill/>
          <a:ln w="9525">
            <a:noFill/>
            <a:miter lim="800000"/>
            <a:headEnd/>
            <a:tailEnd/>
          </a:ln>
        </p:spPr>
        <p:txBody>
          <a:bodyPr/>
          <a:lstStyle/>
          <a:p>
            <a:pPr>
              <a:spcAft>
                <a:spcPts val="1000"/>
              </a:spcAft>
            </a:pPr>
            <a:r>
              <a:rPr lang="fr-CA" sz="2000" dirty="0">
                <a:solidFill>
                  <a:srgbClr val="FFFFFF"/>
                </a:solidFill>
                <a:latin typeface="Calibri" pitchFamily="34" charset="0"/>
                <a:cs typeface="Arial" charset="0"/>
              </a:rPr>
              <a:t>Facteurs</a:t>
            </a:r>
            <a:r>
              <a:rPr lang="en-US" sz="2000" dirty="0">
                <a:solidFill>
                  <a:srgbClr val="FFFFFF"/>
                </a:solidFill>
                <a:latin typeface="Calibri" pitchFamily="34" charset="0"/>
                <a:cs typeface="Arial" charset="0"/>
              </a:rPr>
              <a:t> </a:t>
            </a:r>
            <a:r>
              <a:rPr lang="en-US" sz="2000" dirty="0" err="1">
                <a:solidFill>
                  <a:srgbClr val="FFFFFF"/>
                </a:solidFill>
                <a:latin typeface="Calibri" pitchFamily="34" charset="0"/>
                <a:cs typeface="Arial" charset="0"/>
              </a:rPr>
              <a:t>liés</a:t>
            </a:r>
            <a:r>
              <a:rPr lang="en-US" sz="2000" dirty="0">
                <a:solidFill>
                  <a:srgbClr val="FFFFFF"/>
                </a:solidFill>
                <a:latin typeface="Calibri" pitchFamily="34" charset="0"/>
                <a:cs typeface="Arial" charset="0"/>
              </a:rPr>
              <a:t> à la </a:t>
            </a:r>
            <a:r>
              <a:rPr lang="en-US" sz="2000" dirty="0" err="1">
                <a:solidFill>
                  <a:srgbClr val="FFFFFF"/>
                </a:solidFill>
                <a:latin typeface="Calibri" pitchFamily="34" charset="0"/>
                <a:cs typeface="Arial" charset="0"/>
              </a:rPr>
              <a:t>tâche</a:t>
            </a:r>
            <a:endParaRPr lang="en-US" sz="2000" dirty="0">
              <a:solidFill>
                <a:srgbClr val="FFFFFF"/>
              </a:solidFill>
              <a:latin typeface="Calibri" pitchFamily="34" charset="0"/>
              <a:cs typeface="Arial" charset="0"/>
            </a:endParaRPr>
          </a:p>
          <a:p>
            <a:pPr marL="4763" lvl="1">
              <a:buClr>
                <a:srgbClr val="FFFFFF"/>
              </a:buClr>
              <a:buFont typeface="Arial" charset="0"/>
              <a:buChar char="•"/>
            </a:pPr>
            <a:r>
              <a:rPr lang="en-US" sz="2000" dirty="0" smtClean="0">
                <a:solidFill>
                  <a:srgbClr val="FFFFFF"/>
                </a:solidFill>
                <a:latin typeface="Calibri" pitchFamily="34" charset="0"/>
                <a:cs typeface="Arial" charset="0"/>
              </a:rPr>
              <a:t> Temps </a:t>
            </a:r>
            <a:r>
              <a:rPr lang="en-US" sz="2000" dirty="0">
                <a:solidFill>
                  <a:srgbClr val="FFFFFF"/>
                </a:solidFill>
                <a:latin typeface="Calibri" pitchFamily="34" charset="0"/>
                <a:cs typeface="Arial" charset="0"/>
              </a:rPr>
              <a:t>passé à la </a:t>
            </a:r>
            <a:r>
              <a:rPr lang="en-US" sz="2000" dirty="0" err="1">
                <a:solidFill>
                  <a:srgbClr val="FFFFFF"/>
                </a:solidFill>
                <a:latin typeface="Calibri" pitchFamily="34" charset="0"/>
                <a:cs typeface="Arial" charset="0"/>
              </a:rPr>
              <a:t>tâche</a:t>
            </a:r>
            <a:endParaRPr lang="en-US" sz="2000" dirty="0">
              <a:solidFill>
                <a:srgbClr val="FFFFFF"/>
              </a:solidFill>
              <a:latin typeface="Calibri" pitchFamily="34" charset="0"/>
              <a:cs typeface="Arial" charset="0"/>
            </a:endParaRPr>
          </a:p>
          <a:p>
            <a:pPr>
              <a:buClr>
                <a:srgbClr val="FFFFFF"/>
              </a:buClr>
              <a:buFont typeface="Arial" charset="0"/>
              <a:buChar char="•"/>
            </a:pPr>
            <a:r>
              <a:rPr lang="fr-CA" sz="2000" dirty="0" smtClean="0">
                <a:solidFill>
                  <a:srgbClr val="FFFFFF"/>
                </a:solidFill>
                <a:latin typeface="Calibri" pitchFamily="34" charset="0"/>
                <a:cs typeface="Arial" charset="0"/>
              </a:rPr>
              <a:t> Complexité</a:t>
            </a:r>
            <a:r>
              <a:rPr lang="en-US" sz="2000" dirty="0" smtClean="0">
                <a:solidFill>
                  <a:srgbClr val="FFFFFF"/>
                </a:solidFill>
                <a:latin typeface="Calibri" pitchFamily="34" charset="0"/>
                <a:cs typeface="Arial" charset="0"/>
              </a:rPr>
              <a:t> </a:t>
            </a:r>
            <a:r>
              <a:rPr lang="en-US" sz="2000" dirty="0">
                <a:solidFill>
                  <a:srgbClr val="FFFFFF"/>
                </a:solidFill>
                <a:latin typeface="Calibri" pitchFamily="34" charset="0"/>
                <a:cs typeface="Arial" charset="0"/>
              </a:rPr>
              <a:t>de la </a:t>
            </a:r>
            <a:r>
              <a:rPr lang="en-US" sz="2000" dirty="0" err="1">
                <a:solidFill>
                  <a:srgbClr val="FFFFFF"/>
                </a:solidFill>
                <a:latin typeface="Calibri" pitchFamily="34" charset="0"/>
                <a:cs typeface="Arial" charset="0"/>
              </a:rPr>
              <a:t>tâche</a:t>
            </a:r>
            <a:endParaRPr lang="en-US" sz="2000" dirty="0">
              <a:solidFill>
                <a:srgbClr val="FFFFFF"/>
              </a:solidFill>
              <a:latin typeface="Calibri" pitchFamily="34" charset="0"/>
              <a:cs typeface="Arial" charset="0"/>
            </a:endParaRPr>
          </a:p>
          <a:p>
            <a:pPr>
              <a:buClr>
                <a:srgbClr val="FFFFFF"/>
              </a:buClr>
              <a:buFont typeface="Arial" charset="0"/>
              <a:buChar char="•"/>
            </a:pPr>
            <a:r>
              <a:rPr lang="fr-CA" sz="2000" dirty="0" smtClean="0">
                <a:solidFill>
                  <a:srgbClr val="FFFFFF"/>
                </a:solidFill>
                <a:latin typeface="Calibri" pitchFamily="34" charset="0"/>
                <a:cs typeface="Arial" charset="0"/>
              </a:rPr>
              <a:t> Monotonie</a:t>
            </a:r>
            <a:r>
              <a:rPr lang="en-US" sz="2000" dirty="0" smtClean="0">
                <a:solidFill>
                  <a:srgbClr val="FFFFFF"/>
                </a:solidFill>
                <a:latin typeface="Calibri" pitchFamily="34" charset="0"/>
                <a:cs typeface="Arial" charset="0"/>
              </a:rPr>
              <a:t> </a:t>
            </a:r>
            <a:r>
              <a:rPr lang="en-US" sz="2000" dirty="0">
                <a:solidFill>
                  <a:srgbClr val="FFFFFF"/>
                </a:solidFill>
                <a:latin typeface="Calibri" pitchFamily="34" charset="0"/>
                <a:cs typeface="Arial" charset="0"/>
              </a:rPr>
              <a:t>de la </a:t>
            </a:r>
            <a:r>
              <a:rPr lang="en-US" sz="2000" dirty="0" err="1">
                <a:solidFill>
                  <a:srgbClr val="FFFFFF"/>
                </a:solidFill>
                <a:latin typeface="Calibri" pitchFamily="34" charset="0"/>
                <a:cs typeface="Arial" charset="0"/>
              </a:rPr>
              <a:t>tâche</a:t>
            </a:r>
            <a:endParaRPr lang="en-US" sz="2000" dirty="0">
              <a:latin typeface="Calibri" pitchFamily="34" charset="0"/>
              <a:cs typeface="Arial"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50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ppt_x"/>
                                          </p:val>
                                        </p:tav>
                                        <p:tav tm="100000">
                                          <p:val>
                                            <p:strVal val="#ppt_x"/>
                                          </p:val>
                                        </p:tav>
                                      </p:tavLst>
                                    </p:anim>
                                    <p:anim calcmode="lin" valueType="num">
                                      <p:cBhvr additive="base">
                                        <p:cTn id="12" dur="10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875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ppt_x"/>
                                          </p:val>
                                        </p:tav>
                                        <p:tav tm="100000">
                                          <p:val>
                                            <p:strVal val="#ppt_x"/>
                                          </p:val>
                                        </p:tav>
                                      </p:tavLst>
                                    </p:anim>
                                    <p:anim calcmode="lin" valueType="num">
                                      <p:cBhvr additive="base">
                                        <p:cTn id="16"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3"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433" name="Title 1"/>
          <p:cNvSpPr>
            <a:spLocks noGrp="1"/>
          </p:cNvSpPr>
          <p:nvPr>
            <p:ph type="ctrTitle"/>
          </p:nvPr>
        </p:nvSpPr>
        <p:spPr>
          <a:solidFill>
            <a:srgbClr val="C00000">
              <a:alpha val="59999"/>
            </a:srgbClr>
          </a:solidFill>
          <a:ln w="9525" cmpd="sng"/>
        </p:spPr>
        <p:txBody>
          <a:bodyPr/>
          <a:lstStyle/>
          <a:p>
            <a:r>
              <a:rPr lang="en-US" smtClean="0"/>
              <a:t>Introduction</a:t>
            </a: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 y="495300"/>
            <a:ext cx="8763000" cy="1143000"/>
          </a:xfrm>
        </p:spPr>
        <p:txBody>
          <a:bodyPr rtlCol="0">
            <a:normAutofit fontScale="90000"/>
          </a:bodyPr>
          <a:lstStyle/>
          <a:p>
            <a:pPr fontAlgn="auto">
              <a:spcAft>
                <a:spcPts val="0"/>
              </a:spcAft>
              <a:defRPr/>
            </a:pPr>
            <a:r>
              <a:rPr lang="fr-CA" sz="4000" dirty="0"/>
              <a:t>SOMMEIL</a:t>
            </a:r>
            <a:br>
              <a:rPr lang="fr-CA" sz="4000" dirty="0"/>
            </a:br>
            <a:r>
              <a:rPr lang="fr-CA" sz="4000" dirty="0"/>
              <a:t>L’antidote le plus important contre la fatigue </a:t>
            </a:r>
            <a:r>
              <a:rPr lang="en-US" dirty="0" smtClean="0"/>
              <a:t/>
            </a:r>
            <a:br>
              <a:rPr lang="en-US" dirty="0" smtClean="0"/>
            </a:br>
            <a:endParaRPr lang="en-US" dirty="0"/>
          </a:p>
        </p:txBody>
      </p:sp>
      <p:pic>
        <p:nvPicPr>
          <p:cNvPr id="55298" name="Picture 4" descr="Mod_3_slides_Lessons 1_2 only.jpg"/>
          <p:cNvPicPr>
            <a:picLocks noChangeAspect="1" noChangeArrowheads="1"/>
          </p:cNvPicPr>
          <p:nvPr/>
        </p:nvPicPr>
        <p:blipFill>
          <a:blip r:embed="rId3" cstate="print"/>
          <a:srcRect/>
          <a:stretch>
            <a:fillRect/>
          </a:stretch>
        </p:blipFill>
        <p:spPr bwMode="auto">
          <a:xfrm>
            <a:off x="1371600" y="1536700"/>
            <a:ext cx="6248400" cy="4867275"/>
          </a:xfrm>
          <a:prstGeom prst="rect">
            <a:avLst/>
          </a:prstGeom>
          <a:noFill/>
          <a:ln w="9525">
            <a:noFill/>
            <a:miter lim="800000"/>
            <a:headEnd/>
            <a:tailEnd/>
          </a:ln>
        </p:spPr>
      </p:pic>
      <p:sp>
        <p:nvSpPr>
          <p:cNvPr id="55299" name="TextBox 9"/>
          <p:cNvSpPr txBox="1">
            <a:spLocks noChangeArrowheads="1"/>
          </p:cNvSpPr>
          <p:nvPr/>
        </p:nvSpPr>
        <p:spPr bwMode="auto">
          <a:xfrm rot="-2595898">
            <a:off x="1784350" y="4765675"/>
            <a:ext cx="1931988" cy="523875"/>
          </a:xfrm>
          <a:prstGeom prst="rect">
            <a:avLst/>
          </a:prstGeom>
          <a:noFill/>
          <a:ln w="9525">
            <a:noFill/>
            <a:miter lim="800000"/>
            <a:headEnd/>
            <a:tailEnd/>
          </a:ln>
        </p:spPr>
        <p:txBody>
          <a:bodyPr>
            <a:spAutoFit/>
          </a:bodyPr>
          <a:lstStyle/>
          <a:p>
            <a:r>
              <a:rPr lang="en-US" sz="1400" dirty="0" err="1">
                <a:solidFill>
                  <a:schemeClr val="bg1"/>
                </a:solidFill>
                <a:latin typeface="Calibri" pitchFamily="34" charset="0"/>
              </a:rPr>
              <a:t>Autres</a:t>
            </a:r>
            <a:r>
              <a:rPr lang="en-US" sz="1400" dirty="0">
                <a:solidFill>
                  <a:schemeClr val="bg1"/>
                </a:solidFill>
                <a:latin typeface="Calibri" pitchFamily="34" charset="0"/>
              </a:rPr>
              <a:t> </a:t>
            </a:r>
            <a:r>
              <a:rPr lang="en-US" sz="1400" dirty="0" err="1">
                <a:solidFill>
                  <a:schemeClr val="bg1"/>
                </a:solidFill>
                <a:latin typeface="Calibri" pitchFamily="34" charset="0"/>
              </a:rPr>
              <a:t>facteurs</a:t>
            </a:r>
            <a:r>
              <a:rPr lang="en-US" sz="1400" dirty="0">
                <a:solidFill>
                  <a:schemeClr val="bg1"/>
                </a:solidFill>
                <a:latin typeface="Calibri" pitchFamily="34" charset="0"/>
              </a:rPr>
              <a:t> (</a:t>
            </a:r>
            <a:r>
              <a:rPr lang="en-US" sz="1400" dirty="0" err="1">
                <a:solidFill>
                  <a:schemeClr val="bg1"/>
                </a:solidFill>
                <a:latin typeface="Calibri" pitchFamily="34" charset="0"/>
              </a:rPr>
              <a:t>comme</a:t>
            </a:r>
            <a:r>
              <a:rPr lang="en-US" sz="1400" dirty="0">
                <a:solidFill>
                  <a:schemeClr val="bg1"/>
                </a:solidFill>
                <a:latin typeface="Calibri" pitchFamily="34" charset="0"/>
              </a:rPr>
              <a:t> </a:t>
            </a:r>
            <a:r>
              <a:rPr lang="en-US" sz="1400" dirty="0" err="1">
                <a:solidFill>
                  <a:schemeClr val="bg1"/>
                </a:solidFill>
                <a:latin typeface="Calibri" pitchFamily="34" charset="0"/>
              </a:rPr>
              <a:t>l’heure</a:t>
            </a:r>
            <a:r>
              <a:rPr lang="en-US" sz="1400" dirty="0">
                <a:solidFill>
                  <a:schemeClr val="bg1"/>
                </a:solidFill>
                <a:latin typeface="Calibri" pitchFamily="34" charset="0"/>
              </a:rPr>
              <a:t> du jour)</a:t>
            </a:r>
          </a:p>
        </p:txBody>
      </p:sp>
      <p:sp>
        <p:nvSpPr>
          <p:cNvPr id="55300" name="TextBox 10"/>
          <p:cNvSpPr txBox="1">
            <a:spLocks noChangeArrowheads="1"/>
          </p:cNvSpPr>
          <p:nvPr/>
        </p:nvSpPr>
        <p:spPr bwMode="auto">
          <a:xfrm>
            <a:off x="4800600" y="3036888"/>
            <a:ext cx="1447800" cy="646112"/>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Performance de </a:t>
            </a:r>
            <a:r>
              <a:rPr lang="en-US" b="1" dirty="0" err="1">
                <a:solidFill>
                  <a:schemeClr val="bg1"/>
                </a:solidFill>
                <a:latin typeface="Calibri" pitchFamily="34" charset="0"/>
              </a:rPr>
              <a:t>conduite</a:t>
            </a:r>
            <a:endParaRPr lang="en-US" b="1" dirty="0">
              <a:solidFill>
                <a:schemeClr val="bg1"/>
              </a:solidFill>
              <a:latin typeface="Calibri" pitchFamily="34" charset="0"/>
            </a:endParaRPr>
          </a:p>
        </p:txBody>
      </p:sp>
      <p:sp>
        <p:nvSpPr>
          <p:cNvPr id="55301" name="TextBox 12"/>
          <p:cNvSpPr txBox="1">
            <a:spLocks noChangeArrowheads="1"/>
          </p:cNvSpPr>
          <p:nvPr/>
        </p:nvSpPr>
        <p:spPr bwMode="auto">
          <a:xfrm>
            <a:off x="3581400" y="3040063"/>
            <a:ext cx="1052513" cy="369887"/>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Vigilance</a:t>
            </a:r>
          </a:p>
        </p:txBody>
      </p:sp>
      <p:sp>
        <p:nvSpPr>
          <p:cNvPr id="55302" name="TextBox 13"/>
          <p:cNvSpPr txBox="1">
            <a:spLocks noChangeArrowheads="1"/>
          </p:cNvSpPr>
          <p:nvPr/>
        </p:nvSpPr>
        <p:spPr bwMode="auto">
          <a:xfrm>
            <a:off x="2058988" y="3044825"/>
            <a:ext cx="1371600" cy="368300"/>
          </a:xfrm>
          <a:prstGeom prst="rect">
            <a:avLst/>
          </a:prstGeom>
          <a:noFill/>
          <a:ln w="9525">
            <a:noFill/>
            <a:miter lim="800000"/>
            <a:headEnd/>
            <a:tailEnd/>
          </a:ln>
        </p:spPr>
        <p:txBody>
          <a:bodyPr>
            <a:spAutoFit/>
          </a:bodyPr>
          <a:lstStyle/>
          <a:p>
            <a:r>
              <a:rPr lang="en-US" b="1" dirty="0" err="1">
                <a:solidFill>
                  <a:schemeClr val="bg1"/>
                </a:solidFill>
                <a:latin typeface="Calibri" pitchFamily="34" charset="0"/>
              </a:rPr>
              <a:t>Sommeil</a:t>
            </a:r>
            <a:endParaRPr lang="en-US" b="1" dirty="0">
              <a:solidFill>
                <a:schemeClr val="bg1"/>
              </a:solidFill>
              <a:latin typeface="Calibri" pitchFamily="34" charset="0"/>
            </a:endParaRPr>
          </a:p>
        </p:txBody>
      </p:sp>
      <p:sp>
        <p:nvSpPr>
          <p:cNvPr id="55303" name="TextBox 14"/>
          <p:cNvSpPr txBox="1">
            <a:spLocks noChangeArrowheads="1"/>
          </p:cNvSpPr>
          <p:nvPr/>
        </p:nvSpPr>
        <p:spPr bwMode="auto">
          <a:xfrm rot="-2595898">
            <a:off x="3421063" y="4905375"/>
            <a:ext cx="1931987" cy="738188"/>
          </a:xfrm>
          <a:prstGeom prst="rect">
            <a:avLst/>
          </a:prstGeom>
          <a:noFill/>
          <a:ln w="9525">
            <a:noFill/>
            <a:miter lim="800000"/>
            <a:headEnd/>
            <a:tailEnd/>
          </a:ln>
        </p:spPr>
        <p:txBody>
          <a:bodyPr>
            <a:spAutoFit/>
          </a:bodyPr>
          <a:lstStyle/>
          <a:p>
            <a:r>
              <a:rPr lang="en-US" sz="1400" dirty="0" err="1">
                <a:solidFill>
                  <a:schemeClr val="bg1"/>
                </a:solidFill>
                <a:latin typeface="Calibri" pitchFamily="34" charset="0"/>
              </a:rPr>
              <a:t>Autres</a:t>
            </a:r>
            <a:r>
              <a:rPr lang="en-US" sz="1400" dirty="0">
                <a:solidFill>
                  <a:schemeClr val="bg1"/>
                </a:solidFill>
                <a:latin typeface="Calibri" pitchFamily="34" charset="0"/>
              </a:rPr>
              <a:t> </a:t>
            </a:r>
            <a:r>
              <a:rPr lang="en-US" sz="1400" dirty="0" err="1">
                <a:solidFill>
                  <a:schemeClr val="bg1"/>
                </a:solidFill>
                <a:latin typeface="Calibri" pitchFamily="34" charset="0"/>
              </a:rPr>
              <a:t>facteurs</a:t>
            </a:r>
            <a:r>
              <a:rPr lang="en-US" sz="1400" dirty="0">
                <a:solidFill>
                  <a:schemeClr val="bg1"/>
                </a:solidFill>
                <a:latin typeface="Calibri" pitchFamily="34" charset="0"/>
              </a:rPr>
              <a:t> (</a:t>
            </a:r>
            <a:r>
              <a:rPr lang="en-US" sz="1400" dirty="0" err="1">
                <a:solidFill>
                  <a:schemeClr val="bg1"/>
                </a:solidFill>
                <a:latin typeface="Calibri" pitchFamily="34" charset="0"/>
              </a:rPr>
              <a:t>comme</a:t>
            </a:r>
            <a:r>
              <a:rPr lang="en-US" sz="1400" dirty="0">
                <a:solidFill>
                  <a:schemeClr val="bg1"/>
                </a:solidFill>
                <a:latin typeface="Calibri" pitchFamily="34" charset="0"/>
              </a:rPr>
              <a:t> les </a:t>
            </a:r>
            <a:r>
              <a:rPr lang="en-US" sz="1400" dirty="0" err="1" smtClean="0">
                <a:solidFill>
                  <a:schemeClr val="bg1"/>
                </a:solidFill>
                <a:latin typeface="Calibri" pitchFamily="34" charset="0"/>
              </a:rPr>
              <a:t>compétences</a:t>
            </a:r>
            <a:r>
              <a:rPr lang="en-US" sz="1400" dirty="0" smtClean="0">
                <a:solidFill>
                  <a:schemeClr val="bg1"/>
                </a:solidFill>
                <a:latin typeface="Calibri" pitchFamily="34" charset="0"/>
              </a:rPr>
              <a:t>, les </a:t>
            </a:r>
            <a:r>
              <a:rPr lang="en-US" sz="1400" dirty="0" err="1" smtClean="0">
                <a:solidFill>
                  <a:schemeClr val="bg1"/>
                </a:solidFill>
                <a:latin typeface="Calibri" pitchFamily="34" charset="0"/>
              </a:rPr>
              <a:t>pratiques</a:t>
            </a:r>
            <a:r>
              <a:rPr lang="en-US" sz="1400" dirty="0" smtClean="0">
                <a:solidFill>
                  <a:schemeClr val="bg1"/>
                </a:solidFill>
                <a:latin typeface="Calibri" pitchFamily="34" charset="0"/>
              </a:rPr>
              <a:t> </a:t>
            </a:r>
            <a:r>
              <a:rPr lang="en-US" sz="1400" dirty="0" err="1" smtClean="0">
                <a:solidFill>
                  <a:schemeClr val="bg1"/>
                </a:solidFill>
                <a:latin typeface="Calibri" pitchFamily="34" charset="0"/>
              </a:rPr>
              <a:t>sécuritaires</a:t>
            </a:r>
            <a:r>
              <a:rPr lang="en-US" sz="1400" dirty="0">
                <a:solidFill>
                  <a:schemeClr val="bg1"/>
                </a:solidFill>
                <a:latin typeface="Calibri" pitchFamily="34" charset="0"/>
              </a:rPr>
              <a:t>)</a:t>
            </a:r>
          </a:p>
        </p:txBody>
      </p:sp>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800" dirty="0"/>
              <a:t>Les caractéristiques de la fatigue</a:t>
            </a:r>
            <a:r>
              <a:rPr lang="en-US" sz="4900" dirty="0" smtClean="0"/>
              <a:t/>
            </a:r>
            <a:br>
              <a:rPr lang="en-US" sz="4900" dirty="0" smtClean="0"/>
            </a:br>
            <a:endParaRPr lang="en-US" sz="4900" dirty="0"/>
          </a:p>
        </p:txBody>
      </p:sp>
      <p:sp>
        <p:nvSpPr>
          <p:cNvPr id="3" name="Content Placeholder 2"/>
          <p:cNvSpPr>
            <a:spLocks noGrp="1"/>
          </p:cNvSpPr>
          <p:nvPr>
            <p:ph idx="1"/>
          </p:nvPr>
        </p:nvSpPr>
        <p:spPr/>
        <p:txBody>
          <a:bodyPr rtlCol="0">
            <a:normAutofit lnSpcReduction="10000"/>
          </a:bodyPr>
          <a:lstStyle/>
          <a:p>
            <a:pPr marL="0" indent="0" fontAlgn="auto">
              <a:spcAft>
                <a:spcPts val="0"/>
              </a:spcAft>
              <a:buFont typeface="Arial" pitchFamily="34" charset="0"/>
              <a:buNone/>
              <a:defRPr/>
            </a:pPr>
            <a:r>
              <a:rPr lang="fr-CA" u="sng" dirty="0"/>
              <a:t>Sujets :</a:t>
            </a:r>
            <a:endParaRPr lang="en-US" dirty="0"/>
          </a:p>
          <a:p>
            <a:pPr fontAlgn="auto">
              <a:spcAft>
                <a:spcPts val="0"/>
              </a:spcAft>
              <a:buFont typeface="Arial" pitchFamily="34" charset="0"/>
              <a:buChar char="•"/>
              <a:defRPr/>
            </a:pPr>
            <a:r>
              <a:rPr lang="fr-CA" dirty="0"/>
              <a:t>Fatigue à court terme </a:t>
            </a:r>
            <a:r>
              <a:rPr lang="fr-CA" i="1" dirty="0"/>
              <a:t>versus</a:t>
            </a:r>
            <a:r>
              <a:rPr lang="fr-CA" dirty="0"/>
              <a:t> fatigue </a:t>
            </a:r>
            <a:r>
              <a:rPr lang="fr-CA" dirty="0" smtClean="0"/>
              <a:t>chronique</a:t>
            </a:r>
            <a:endParaRPr lang="en-US" dirty="0"/>
          </a:p>
          <a:p>
            <a:pPr fontAlgn="auto">
              <a:spcAft>
                <a:spcPts val="0"/>
              </a:spcAft>
              <a:buFont typeface="Arial" pitchFamily="34" charset="0"/>
              <a:buChar char="•"/>
              <a:defRPr/>
            </a:pPr>
            <a:r>
              <a:rPr lang="fr-CA" dirty="0"/>
              <a:t>Signes et </a:t>
            </a:r>
            <a:r>
              <a:rPr lang="fr-CA" dirty="0" smtClean="0"/>
              <a:t>symptômes</a:t>
            </a:r>
            <a:endParaRPr lang="en-US" dirty="0"/>
          </a:p>
          <a:p>
            <a:pPr fontAlgn="auto">
              <a:spcAft>
                <a:spcPts val="0"/>
              </a:spcAft>
              <a:buFont typeface="Arial" pitchFamily="34" charset="0"/>
              <a:buChar char="•"/>
              <a:defRPr/>
            </a:pPr>
            <a:r>
              <a:rPr lang="fr-CA" dirty="0"/>
              <a:t>Autoévaluation subjective comparativement à autoévaluation </a:t>
            </a:r>
            <a:r>
              <a:rPr lang="fr-CA" dirty="0" smtClean="0"/>
              <a:t>objective</a:t>
            </a:r>
            <a:endParaRPr lang="en-US" dirty="0"/>
          </a:p>
          <a:p>
            <a:pPr fontAlgn="auto">
              <a:spcAft>
                <a:spcPts val="0"/>
              </a:spcAft>
              <a:buFont typeface="Arial" pitchFamily="34" charset="0"/>
              <a:buChar char="•"/>
              <a:defRPr/>
            </a:pPr>
            <a:r>
              <a:rPr lang="fr-CA" dirty="0"/>
              <a:t>Effets du manque de sommeil sur la </a:t>
            </a:r>
            <a:r>
              <a:rPr lang="fr-CA" dirty="0" smtClean="0"/>
              <a:t>santé</a:t>
            </a:r>
            <a:endParaRPr lang="en-US" dirty="0"/>
          </a:p>
          <a:p>
            <a:pPr fontAlgn="auto">
              <a:spcAft>
                <a:spcPts val="0"/>
              </a:spcAft>
              <a:buFont typeface="Arial" pitchFamily="34" charset="0"/>
              <a:buChar char="•"/>
              <a:defRPr/>
            </a:pPr>
            <a:r>
              <a:rPr lang="fr-CA" dirty="0"/>
              <a:t>Signes d’un manque de sommeil </a:t>
            </a:r>
            <a:r>
              <a:rPr lang="fr-CA" dirty="0" smtClean="0"/>
              <a:t>chronique</a:t>
            </a:r>
            <a:endParaRPr lang="en-US" dirty="0"/>
          </a:p>
          <a:p>
            <a:pPr fontAlgn="auto">
              <a:spcAft>
                <a:spcPts val="0"/>
              </a:spcAft>
              <a:buFont typeface="Arial" pitchFamily="34" charset="0"/>
              <a:buChar char="•"/>
              <a:defRPr/>
            </a:pPr>
            <a:r>
              <a:rPr lang="fr-CA" dirty="0"/>
              <a:t>Dette de sommeil et </a:t>
            </a:r>
            <a:r>
              <a:rPr lang="fr-CA" dirty="0" smtClean="0"/>
              <a:t>récupération</a:t>
            </a:r>
            <a:endParaRPr lang="en-US" dirty="0"/>
          </a:p>
        </p:txBody>
      </p:sp>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a:lnSpc>
                <a:spcPts val="4575"/>
              </a:lnSpc>
            </a:pPr>
            <a:r>
              <a:rPr lang="fr-CA" dirty="0" smtClean="0"/>
              <a:t>Fatigue aiguë </a:t>
            </a:r>
            <a:r>
              <a:rPr lang="fr-CA" i="1" dirty="0" smtClean="0"/>
              <a:t>versus</a:t>
            </a:r>
            <a:r>
              <a:rPr lang="fr-CA" dirty="0" smtClean="0"/>
              <a:t> fatigue chronique</a:t>
            </a:r>
            <a:endParaRPr lang="en-US" dirty="0" smtClean="0"/>
          </a:p>
        </p:txBody>
      </p:sp>
      <p:sp>
        <p:nvSpPr>
          <p:cNvPr id="3" name="Content Placeholder 2"/>
          <p:cNvSpPr>
            <a:spLocks noGrp="1"/>
          </p:cNvSpPr>
          <p:nvPr>
            <p:ph idx="1"/>
          </p:nvPr>
        </p:nvSpPr>
        <p:spPr>
          <a:xfrm>
            <a:off x="381000" y="1524000"/>
            <a:ext cx="8534400" cy="4953000"/>
          </a:xfrm>
        </p:spPr>
        <p:txBody>
          <a:bodyPr rtlCol="0">
            <a:normAutofit fontScale="85000" lnSpcReduction="20000"/>
          </a:bodyPr>
          <a:lstStyle/>
          <a:p>
            <a:pPr fontAlgn="auto">
              <a:spcAft>
                <a:spcPts val="0"/>
              </a:spcAft>
              <a:buFont typeface="Arial" pitchFamily="34" charset="0"/>
              <a:buChar char="•"/>
              <a:defRPr/>
            </a:pPr>
            <a:r>
              <a:rPr lang="fr-CA" dirty="0"/>
              <a:t>Fatigue </a:t>
            </a:r>
            <a:r>
              <a:rPr lang="fr-CA" dirty="0" smtClean="0"/>
              <a:t>aiguë (court terme) </a:t>
            </a:r>
            <a:r>
              <a:rPr lang="fr-CA" dirty="0"/>
              <a:t>:</a:t>
            </a:r>
            <a:endParaRPr lang="en-US" sz="2800" dirty="0"/>
          </a:p>
          <a:p>
            <a:pPr lvl="1" fontAlgn="auto">
              <a:spcAft>
                <a:spcPts val="0"/>
              </a:spcAft>
              <a:buFont typeface="Arial" pitchFamily="34" charset="0"/>
              <a:buChar char="–"/>
              <a:defRPr/>
            </a:pPr>
            <a:r>
              <a:rPr lang="fr-CA" dirty="0"/>
              <a:t>Elle survient chaque jour.</a:t>
            </a:r>
            <a:endParaRPr lang="en-US" sz="2400" dirty="0"/>
          </a:p>
          <a:p>
            <a:pPr lvl="1" fontAlgn="auto">
              <a:spcAft>
                <a:spcPts val="0"/>
              </a:spcAft>
              <a:buFont typeface="Arial" pitchFamily="34" charset="0"/>
              <a:buChar char="–"/>
              <a:defRPr/>
            </a:pPr>
            <a:r>
              <a:rPr lang="fr-CA" dirty="0"/>
              <a:t>Elle est réduite ou éliminée par une nuit de sommeil ou une sieste.</a:t>
            </a:r>
            <a:endParaRPr lang="en-US" sz="2400" dirty="0"/>
          </a:p>
          <a:p>
            <a:pPr lvl="1" fontAlgn="auto">
              <a:spcAft>
                <a:spcPts val="0"/>
              </a:spcAft>
              <a:buFont typeface="Arial" pitchFamily="34" charset="0"/>
              <a:buChar char="–"/>
              <a:defRPr/>
            </a:pPr>
            <a:r>
              <a:rPr lang="fr-CA" dirty="0"/>
              <a:t>La caféine et un repos (sans sommeil) peuvent réduire une fatigue légère.</a:t>
            </a:r>
            <a:endParaRPr lang="en-US" sz="2400" dirty="0"/>
          </a:p>
          <a:p>
            <a:pPr fontAlgn="auto">
              <a:spcAft>
                <a:spcPts val="0"/>
              </a:spcAft>
              <a:buFont typeface="Arial" pitchFamily="34" charset="0"/>
              <a:buChar char="•"/>
              <a:defRPr/>
            </a:pPr>
            <a:r>
              <a:rPr lang="fr-CA" dirty="0"/>
              <a:t>Fatigue chronique (long terme) :</a:t>
            </a:r>
            <a:endParaRPr lang="en-US" sz="2800" dirty="0"/>
          </a:p>
          <a:p>
            <a:pPr lvl="1" fontAlgn="auto">
              <a:spcAft>
                <a:spcPts val="0"/>
              </a:spcAft>
              <a:buFont typeface="Arial" pitchFamily="34" charset="0"/>
              <a:buChar char="–"/>
              <a:defRPr/>
            </a:pPr>
            <a:r>
              <a:rPr lang="fr-CA" dirty="0"/>
              <a:t>Elle affecte de nombreux conducteurs et </a:t>
            </a:r>
            <a:r>
              <a:rPr lang="fr-CA" dirty="0" smtClean="0"/>
              <a:t>autres personnes </a:t>
            </a:r>
            <a:r>
              <a:rPr lang="fr-CA" dirty="0"/>
              <a:t>occupées.</a:t>
            </a:r>
            <a:endParaRPr lang="en-US" sz="2400" dirty="0"/>
          </a:p>
          <a:p>
            <a:pPr lvl="1" fontAlgn="auto">
              <a:spcAft>
                <a:spcPts val="0"/>
              </a:spcAft>
              <a:buFont typeface="Arial" pitchFamily="34" charset="0"/>
              <a:buChar char="–"/>
              <a:defRPr/>
            </a:pPr>
            <a:r>
              <a:rPr lang="fr-CA" dirty="0"/>
              <a:t>Elle est causée par un sommeil insuffisant accumulé pendant une longue période. </a:t>
            </a:r>
            <a:endParaRPr lang="en-US" sz="2400" dirty="0"/>
          </a:p>
          <a:p>
            <a:pPr lvl="1" fontAlgn="auto">
              <a:spcAft>
                <a:spcPts val="0"/>
              </a:spcAft>
              <a:buFont typeface="Arial" pitchFamily="34" charset="0"/>
              <a:buChar char="–"/>
              <a:defRPr/>
            </a:pPr>
            <a:r>
              <a:rPr lang="fr-CA" dirty="0"/>
              <a:t>Elle est appelée privation de sommeil.</a:t>
            </a:r>
            <a:endParaRPr lang="en-US" sz="2400" dirty="0"/>
          </a:p>
          <a:p>
            <a:pPr lvl="1" fontAlgn="auto">
              <a:spcAft>
                <a:spcPts val="0"/>
              </a:spcAft>
              <a:buFont typeface="Arial" pitchFamily="34" charset="0"/>
              <a:buChar char="–"/>
              <a:defRPr/>
            </a:pPr>
            <a:r>
              <a:rPr lang="fr-CA" dirty="0"/>
              <a:t>Pour récupérer, on a besoin de quelques bonnes nuits de sommeil profond.</a:t>
            </a:r>
            <a:endParaRPr lang="en-US" sz="6200" dirty="0"/>
          </a:p>
        </p:txBody>
      </p:sp>
    </p:spTree>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fontAlgn="auto">
              <a:spcAft>
                <a:spcPts val="0"/>
              </a:spcAft>
              <a:defRPr/>
            </a:pPr>
            <a:r>
              <a:rPr lang="en-US" dirty="0" smtClean="0"/>
              <a:t/>
            </a:r>
            <a:br>
              <a:rPr lang="en-US" dirty="0" smtClean="0"/>
            </a:br>
            <a:r>
              <a:rPr lang="fr-CA" dirty="0"/>
              <a:t>Les signes et symptômes de la fatigue (1 </a:t>
            </a:r>
            <a:r>
              <a:rPr lang="fr-CA" dirty="0" smtClean="0"/>
              <a:t>de 2</a:t>
            </a:r>
            <a:r>
              <a:rPr lang="fr-CA" dirty="0"/>
              <a:t>) </a:t>
            </a:r>
            <a:r>
              <a:rPr lang="en-US" dirty="0"/>
              <a:t/>
            </a:r>
            <a:br>
              <a:rPr lang="en-US" dirty="0"/>
            </a:br>
            <a:r>
              <a:rPr lang="en-US" dirty="0" smtClean="0"/>
              <a:t/>
            </a:r>
            <a:br>
              <a:rPr lang="en-US" dirty="0" smtClean="0"/>
            </a:br>
            <a:endParaRPr lang="en-US" dirty="0"/>
          </a:p>
        </p:txBody>
      </p:sp>
      <p:sp>
        <p:nvSpPr>
          <p:cNvPr id="61442" name="Content Placeholder 2"/>
          <p:cNvSpPr>
            <a:spLocks noGrp="1"/>
          </p:cNvSpPr>
          <p:nvPr>
            <p:ph idx="1"/>
          </p:nvPr>
        </p:nvSpPr>
        <p:spPr>
          <a:xfrm>
            <a:off x="457200" y="1600200"/>
            <a:ext cx="5334000" cy="4525963"/>
          </a:xfrm>
        </p:spPr>
        <p:txBody>
          <a:bodyPr/>
          <a:lstStyle/>
          <a:p>
            <a:r>
              <a:rPr lang="fr-CA" dirty="0" smtClean="0"/>
              <a:t>Perte de vigilance et d’attention</a:t>
            </a:r>
            <a:endParaRPr lang="en-US" dirty="0" smtClean="0"/>
          </a:p>
          <a:p>
            <a:r>
              <a:rPr lang="fr-CA" dirty="0" smtClean="0"/>
              <a:t>Pensées qui s’égarent</a:t>
            </a:r>
            <a:endParaRPr lang="en-US" dirty="0" smtClean="0"/>
          </a:p>
          <a:p>
            <a:r>
              <a:rPr lang="fr-CA" dirty="0" smtClean="0"/>
              <a:t>Diminution des réflexes</a:t>
            </a:r>
            <a:endParaRPr lang="en-US" dirty="0" smtClean="0"/>
          </a:p>
          <a:p>
            <a:r>
              <a:rPr lang="fr-CA" dirty="0" smtClean="0"/>
              <a:t>Jugement altéré</a:t>
            </a:r>
            <a:endParaRPr lang="en-US" dirty="0" smtClean="0"/>
          </a:p>
          <a:p>
            <a:r>
              <a:rPr lang="fr-CA" dirty="0" smtClean="0"/>
              <a:t>Perte de motivation</a:t>
            </a:r>
            <a:endParaRPr lang="en-US" dirty="0" smtClean="0"/>
          </a:p>
        </p:txBody>
      </p:sp>
      <p:pic>
        <p:nvPicPr>
          <p:cNvPr id="61443" name="Picture 2"/>
          <p:cNvPicPr>
            <a:picLocks noChangeAspect="1" noChangeArrowheads="1"/>
          </p:cNvPicPr>
          <p:nvPr/>
        </p:nvPicPr>
        <p:blipFill>
          <a:blip r:embed="rId3" cstate="print"/>
          <a:srcRect/>
          <a:stretch>
            <a:fillRect/>
          </a:stretch>
        </p:blipFill>
        <p:spPr bwMode="auto">
          <a:xfrm>
            <a:off x="5638800" y="1905000"/>
            <a:ext cx="2428875" cy="36195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2"/>
          <p:cNvSpPr>
            <a:spLocks noGrp="1"/>
          </p:cNvSpPr>
          <p:nvPr>
            <p:ph idx="1"/>
          </p:nvPr>
        </p:nvSpPr>
        <p:spPr/>
        <p:txBody>
          <a:bodyPr/>
          <a:lstStyle/>
          <a:p>
            <a:r>
              <a:rPr lang="fr-CA" smtClean="0"/>
              <a:t>Dépression</a:t>
            </a:r>
            <a:endParaRPr lang="en-US" smtClean="0"/>
          </a:p>
          <a:p>
            <a:r>
              <a:rPr lang="fr-CA" smtClean="0"/>
              <a:t>Perte de mémoire</a:t>
            </a:r>
            <a:endParaRPr lang="en-US" smtClean="0"/>
          </a:p>
          <a:p>
            <a:r>
              <a:rPr lang="fr-CA" smtClean="0"/>
              <a:t>Champ de vision réduit</a:t>
            </a:r>
            <a:endParaRPr lang="en-US" smtClean="0"/>
          </a:p>
          <a:p>
            <a:r>
              <a:rPr lang="fr-CA" smtClean="0"/>
              <a:t>Microsommeils</a:t>
            </a:r>
            <a:endParaRPr lang="en-US" smtClean="0"/>
          </a:p>
          <a:p>
            <a:r>
              <a:rPr lang="fr-CA" smtClean="0"/>
              <a:t>Effet réduit sur les tâches              purement physiques</a:t>
            </a:r>
            <a:endParaRPr lang="en-US" smtClean="0"/>
          </a:p>
        </p:txBody>
      </p:sp>
      <p:sp>
        <p:nvSpPr>
          <p:cNvPr id="63490" name="Title 4"/>
          <p:cNvSpPr>
            <a:spLocks noGrp="1"/>
          </p:cNvSpPr>
          <p:nvPr>
            <p:ph type="title"/>
          </p:nvPr>
        </p:nvSpPr>
        <p:spPr/>
        <p:txBody>
          <a:bodyPr/>
          <a:lstStyle/>
          <a:p>
            <a:pPr>
              <a:lnSpc>
                <a:spcPts val="4575"/>
              </a:lnSpc>
            </a:pPr>
            <a:r>
              <a:rPr lang="fr-CA" dirty="0" smtClean="0"/>
              <a:t>Les signes et symptômes de la fatigue (2 de 2)</a:t>
            </a:r>
            <a:endParaRPr lang="en-US" dirty="0" smtClean="0"/>
          </a:p>
        </p:txBody>
      </p:sp>
      <p:pic>
        <p:nvPicPr>
          <p:cNvPr id="63491" name="Picture 2"/>
          <p:cNvPicPr>
            <a:picLocks noChangeAspect="1" noChangeArrowheads="1"/>
          </p:cNvPicPr>
          <p:nvPr/>
        </p:nvPicPr>
        <p:blipFill>
          <a:blip r:embed="rId3" cstate="print"/>
          <a:srcRect/>
          <a:stretch>
            <a:fillRect/>
          </a:stretch>
        </p:blipFill>
        <p:spPr bwMode="auto">
          <a:xfrm>
            <a:off x="5638800" y="1905000"/>
            <a:ext cx="2428875" cy="36195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a:lnSpc>
                <a:spcPts val="4575"/>
              </a:lnSpc>
            </a:pPr>
            <a:r>
              <a:rPr lang="fr-CA" smtClean="0"/>
              <a:t>Évaluations subjectives </a:t>
            </a:r>
            <a:r>
              <a:rPr lang="fr-CA" i="1" smtClean="0"/>
              <a:t>versus</a:t>
            </a:r>
            <a:r>
              <a:rPr lang="fr-CA" smtClean="0"/>
              <a:t> évaluations objectives </a:t>
            </a:r>
            <a:endParaRPr lang="en-US" smtClean="0"/>
          </a:p>
        </p:txBody>
      </p:sp>
      <p:sp>
        <p:nvSpPr>
          <p:cNvPr id="3" name="Content Placeholder 2"/>
          <p:cNvSpPr>
            <a:spLocks noGrp="1"/>
          </p:cNvSpPr>
          <p:nvPr>
            <p:ph idx="1"/>
          </p:nvPr>
        </p:nvSpPr>
        <p:spPr/>
        <p:txBody>
          <a:bodyPr rtlCol="0">
            <a:normAutofit fontScale="85000" lnSpcReduction="20000"/>
          </a:bodyPr>
          <a:lstStyle/>
          <a:p>
            <a:pPr marL="0" indent="0" fontAlgn="auto">
              <a:spcAft>
                <a:spcPts val="0"/>
              </a:spcAft>
              <a:buFont typeface="Arial" pitchFamily="34" charset="0"/>
              <a:buNone/>
              <a:defRPr/>
            </a:pPr>
            <a:r>
              <a:rPr lang="fr-CA" u="sng" dirty="0"/>
              <a:t>Étude sur la fatigue et la vigilance du </a:t>
            </a:r>
            <a:r>
              <a:rPr lang="fr-CA" u="sng" dirty="0" smtClean="0"/>
              <a:t>conducteur :</a:t>
            </a:r>
            <a:endParaRPr lang="en-US" sz="2800" dirty="0"/>
          </a:p>
          <a:p>
            <a:pPr fontAlgn="auto">
              <a:spcAft>
                <a:spcPts val="0"/>
              </a:spcAft>
              <a:buFont typeface="Arial" pitchFamily="34" charset="0"/>
              <a:buChar char="•"/>
              <a:defRPr/>
            </a:pPr>
            <a:r>
              <a:rPr lang="fr-CA" dirty="0"/>
              <a:t>Les conducteurs ont subjectivement évalué leur niveau de vigilance.</a:t>
            </a:r>
            <a:endParaRPr lang="en-US" sz="2800" dirty="0"/>
          </a:p>
          <a:p>
            <a:pPr fontAlgn="auto">
              <a:spcAft>
                <a:spcPts val="0"/>
              </a:spcAft>
              <a:buFont typeface="Arial" pitchFamily="34" charset="0"/>
              <a:buChar char="•"/>
              <a:defRPr/>
            </a:pPr>
            <a:r>
              <a:rPr lang="fr-CA" dirty="0"/>
              <a:t>Les autoévaluations sont souvent inexactes comparativement aux mesures objectives.</a:t>
            </a:r>
            <a:endParaRPr lang="en-US" sz="2800" dirty="0"/>
          </a:p>
          <a:p>
            <a:pPr fontAlgn="auto">
              <a:spcAft>
                <a:spcPts val="0"/>
              </a:spcAft>
              <a:buFont typeface="Arial" pitchFamily="34" charset="0"/>
              <a:buChar char="•"/>
              <a:defRPr/>
            </a:pPr>
            <a:r>
              <a:rPr lang="fr-CA" dirty="0"/>
              <a:t>Les conducteurs ont tendance à se considérer comme plus alertes qu’ils le sont en réalité.</a:t>
            </a:r>
            <a:endParaRPr lang="en-US" sz="2800" dirty="0"/>
          </a:p>
          <a:p>
            <a:pPr fontAlgn="auto">
              <a:spcAft>
                <a:spcPts val="0"/>
              </a:spcAft>
              <a:buFont typeface="Arial" pitchFamily="34" charset="0"/>
              <a:buChar char="•"/>
              <a:defRPr/>
            </a:pPr>
            <a:r>
              <a:rPr lang="fr-CA" dirty="0"/>
              <a:t>Les autoévaluations ont tendance à se baser sur des hypothèses :</a:t>
            </a:r>
            <a:endParaRPr lang="en-US" sz="2800" dirty="0"/>
          </a:p>
          <a:p>
            <a:pPr lvl="1" fontAlgn="auto">
              <a:spcAft>
                <a:spcPts val="0"/>
              </a:spcAft>
              <a:buFont typeface="Arial" pitchFamily="34" charset="0"/>
              <a:buChar char="–"/>
              <a:defRPr/>
            </a:pPr>
            <a:r>
              <a:rPr lang="fr-CA" dirty="0"/>
              <a:t>« Je conduis depuis longtemps, je dois donc être fatigué. »</a:t>
            </a:r>
            <a:endParaRPr lang="en-US" sz="2400" dirty="0"/>
          </a:p>
          <a:p>
            <a:pPr lvl="1" fontAlgn="auto">
              <a:spcAft>
                <a:spcPts val="0"/>
              </a:spcAft>
              <a:buFont typeface="Arial" pitchFamily="34" charset="0"/>
              <a:buChar char="–"/>
              <a:defRPr/>
            </a:pPr>
            <a:r>
              <a:rPr lang="fr-CA" dirty="0"/>
              <a:t>« Je viens de commencer à conduire, donc je ne devrais pas être fatigué. »</a:t>
            </a:r>
            <a:endParaRPr lang="en-US" dirty="0"/>
          </a:p>
        </p:txBody>
      </p:sp>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a:lnSpc>
                <a:spcPts val="4575"/>
              </a:lnSpc>
            </a:pPr>
            <a:r>
              <a:rPr lang="fr-CA" smtClean="0"/>
              <a:t>Allez-vous vous endormir dans les deux prochaines minutes? </a:t>
            </a:r>
            <a:endParaRPr lang="en-US" smtClean="0"/>
          </a:p>
        </p:txBody>
      </p:sp>
      <p:sp>
        <p:nvSpPr>
          <p:cNvPr id="3" name="Content Placeholder 2"/>
          <p:cNvSpPr>
            <a:spLocks noGrp="1"/>
          </p:cNvSpPr>
          <p:nvPr>
            <p:ph idx="1"/>
          </p:nvPr>
        </p:nvSpPr>
        <p:spPr/>
        <p:txBody>
          <a:bodyPr rtlCol="0">
            <a:normAutofit fontScale="92500" lnSpcReduction="20000"/>
          </a:bodyPr>
          <a:lstStyle/>
          <a:p>
            <a:pPr marL="0" indent="0" fontAlgn="auto">
              <a:spcAft>
                <a:spcPts val="0"/>
              </a:spcAft>
              <a:buFont typeface="Arial" pitchFamily="34" charset="0"/>
              <a:buNone/>
              <a:defRPr/>
            </a:pPr>
            <a:r>
              <a:rPr lang="fr-CA" u="sng" dirty="0"/>
              <a:t>Étude de l’Université </a:t>
            </a:r>
            <a:r>
              <a:rPr lang="fr-CA" u="sng" dirty="0" smtClean="0"/>
              <a:t>de </a:t>
            </a:r>
            <a:r>
              <a:rPr lang="fr-CA" u="sng" dirty="0" err="1" smtClean="0"/>
              <a:t>Stanford</a:t>
            </a:r>
            <a:r>
              <a:rPr lang="fr-CA" u="sng" dirty="0" smtClean="0"/>
              <a:t> </a:t>
            </a:r>
            <a:r>
              <a:rPr lang="fr-CA" u="sng" dirty="0"/>
              <a:t>:</a:t>
            </a:r>
            <a:endParaRPr lang="en-US" u="sng" dirty="0"/>
          </a:p>
          <a:p>
            <a:pPr fontAlgn="auto">
              <a:spcAft>
                <a:spcPts val="0"/>
              </a:spcAft>
              <a:buFont typeface="Arial" pitchFamily="34" charset="0"/>
              <a:buChar char="•"/>
              <a:defRPr/>
            </a:pPr>
            <a:r>
              <a:rPr lang="fr-CA" dirty="0"/>
              <a:t>Sujets privés de sommeil à qui on a demandé de demeurer éveillés aussi longtemps que possible.</a:t>
            </a:r>
            <a:endParaRPr lang="en-US" dirty="0"/>
          </a:p>
          <a:p>
            <a:pPr fontAlgn="auto">
              <a:spcAft>
                <a:spcPts val="0"/>
              </a:spcAft>
              <a:buFont typeface="Arial" pitchFamily="34" charset="0"/>
              <a:buChar char="•"/>
              <a:defRPr/>
            </a:pPr>
            <a:r>
              <a:rPr lang="fr-CA" dirty="0"/>
              <a:t>On leur a périodiquement demandé s’ils allaient s’endormir dans les deux prochaines minutes.</a:t>
            </a:r>
            <a:endParaRPr lang="en-US" dirty="0"/>
          </a:p>
          <a:p>
            <a:pPr fontAlgn="auto">
              <a:spcAft>
                <a:spcPts val="0"/>
              </a:spcAft>
              <a:buFont typeface="Arial" pitchFamily="34" charset="0"/>
              <a:buChar char="•"/>
              <a:defRPr/>
            </a:pPr>
            <a:r>
              <a:rPr lang="fr-CA" dirty="0"/>
              <a:t>Résultats de l’étude :</a:t>
            </a:r>
            <a:endParaRPr lang="en-US" dirty="0"/>
          </a:p>
          <a:p>
            <a:pPr lvl="1" fontAlgn="auto">
              <a:spcAft>
                <a:spcPts val="0"/>
              </a:spcAft>
              <a:buFont typeface="Arial" pitchFamily="34" charset="0"/>
              <a:buChar char="–"/>
              <a:defRPr/>
            </a:pPr>
            <a:r>
              <a:rPr lang="fr-CA" b="1" dirty="0"/>
              <a:t>78 %</a:t>
            </a:r>
            <a:r>
              <a:rPr lang="fr-CA" dirty="0"/>
              <a:t> des sujets ont prévu l’apparition du sommeil avec exactitude.</a:t>
            </a:r>
            <a:endParaRPr lang="en-US" dirty="0"/>
          </a:p>
          <a:p>
            <a:pPr lvl="1" fontAlgn="auto">
              <a:spcAft>
                <a:spcPts val="0"/>
              </a:spcAft>
              <a:buFont typeface="Arial" pitchFamily="34" charset="0"/>
              <a:buChar char="–"/>
              <a:defRPr/>
            </a:pPr>
            <a:r>
              <a:rPr lang="fr-CA" b="1" dirty="0"/>
              <a:t>22 %</a:t>
            </a:r>
            <a:r>
              <a:rPr lang="fr-CA" dirty="0"/>
              <a:t> étaient dans l’erreur.</a:t>
            </a:r>
            <a:endParaRPr lang="en-US" dirty="0"/>
          </a:p>
          <a:p>
            <a:pPr lvl="1" fontAlgn="auto">
              <a:spcAft>
                <a:spcPts val="0"/>
              </a:spcAft>
              <a:buFont typeface="Arial" pitchFamily="34" charset="0"/>
              <a:buChar char="–"/>
              <a:defRPr/>
            </a:pPr>
            <a:r>
              <a:rPr lang="fr-CA" dirty="0"/>
              <a:t>Il y a d’importantes différences individuelles dans la capacité à prédire l’endormissement.</a:t>
            </a:r>
            <a:endParaRPr lang="en-US" dirty="0"/>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lnSpc>
                <a:spcPts val="4575"/>
              </a:lnSpc>
            </a:pPr>
            <a:r>
              <a:rPr lang="fr-CA" sz="3200" smtClean="0"/>
              <a:t>De nombreux conducteurs qui s’endorment au volant ne ressentent jamais la somnolence</a:t>
            </a:r>
            <a:endParaRPr lang="en-US" sz="3200" smtClean="0"/>
          </a:p>
        </p:txBody>
      </p:sp>
      <p:sp>
        <p:nvSpPr>
          <p:cNvPr id="3" name="Content Placeholder 2"/>
          <p:cNvSpPr>
            <a:spLocks noGrp="1"/>
          </p:cNvSpPr>
          <p:nvPr>
            <p:ph idx="1"/>
          </p:nvPr>
        </p:nvSpPr>
        <p:spPr>
          <a:xfrm>
            <a:off x="457200" y="1447800"/>
            <a:ext cx="8686800" cy="990600"/>
          </a:xfrm>
        </p:spPr>
        <p:txBody>
          <a:bodyPr rtlCol="0">
            <a:normAutofit fontScale="92500" lnSpcReduction="20000"/>
          </a:bodyPr>
          <a:lstStyle/>
          <a:p>
            <a:pPr marL="0" indent="0" fontAlgn="auto">
              <a:spcAft>
                <a:spcPts val="0"/>
              </a:spcAft>
              <a:buFont typeface="Arial" pitchFamily="34" charset="0"/>
              <a:buNone/>
              <a:defRPr/>
            </a:pPr>
            <a:r>
              <a:rPr lang="fr-CA" sz="2400" u="sng" dirty="0"/>
              <a:t>Étude de l’Université de la Caroline du Nord :</a:t>
            </a:r>
            <a:r>
              <a:rPr lang="fr-CA" sz="2400" dirty="0"/>
              <a:t> </a:t>
            </a:r>
            <a:endParaRPr lang="en-US" sz="2400" dirty="0"/>
          </a:p>
          <a:p>
            <a:pPr fontAlgn="auto">
              <a:spcAft>
                <a:spcPts val="0"/>
              </a:spcAft>
              <a:buFont typeface="Arial" pitchFamily="34" charset="0"/>
              <a:buChar char="•"/>
              <a:defRPr/>
            </a:pPr>
            <a:r>
              <a:rPr lang="fr-CA" sz="2400" dirty="0"/>
              <a:t>Entrevues avec 312 automobilistes qui ont eu un accident après s’être endormis au volant</a:t>
            </a:r>
            <a:endParaRPr lang="en-US" sz="2400" dirty="0"/>
          </a:p>
        </p:txBody>
      </p:sp>
      <p:sp>
        <p:nvSpPr>
          <p:cNvPr id="12292" name="Rectangle 5"/>
          <p:cNvSpPr>
            <a:spLocks noChangeArrowheads="1"/>
          </p:cNvSpPr>
          <p:nvPr/>
        </p:nvSpPr>
        <p:spPr bwMode="auto">
          <a:xfrm>
            <a:off x="457200" y="2792413"/>
            <a:ext cx="2438400" cy="2676525"/>
          </a:xfrm>
          <a:prstGeom prst="rect">
            <a:avLst/>
          </a:prstGeom>
          <a:noFill/>
          <a:ln w="9525">
            <a:noFill/>
            <a:miter lim="800000"/>
            <a:headEnd/>
            <a:tailEnd/>
          </a:ln>
        </p:spPr>
        <p:txBody>
          <a:bodyPr>
            <a:spAutoFit/>
          </a:bodyPr>
          <a:lstStyle/>
          <a:p>
            <a:r>
              <a:rPr lang="fr-CA" sz="2400" b="1">
                <a:solidFill>
                  <a:srgbClr val="000000"/>
                </a:solidFill>
              </a:rPr>
              <a:t>Question : </a:t>
            </a:r>
            <a:br>
              <a:rPr lang="fr-CA" sz="2400" b="1">
                <a:solidFill>
                  <a:srgbClr val="000000"/>
                </a:solidFill>
              </a:rPr>
            </a:br>
            <a:r>
              <a:rPr lang="fr-CA" sz="2400">
                <a:solidFill>
                  <a:srgbClr val="000000"/>
                </a:solidFill>
              </a:rPr>
              <a:t>« Quel niveau de somnolence avez-vous ressenti avant de vous endormir au volant? »</a:t>
            </a:r>
            <a:endParaRPr lang="en-US" sz="2400">
              <a:solidFill>
                <a:srgbClr val="000000"/>
              </a:solidFill>
            </a:endParaRPr>
          </a:p>
        </p:txBody>
      </p:sp>
      <p:graphicFrame>
        <p:nvGraphicFramePr>
          <p:cNvPr id="8" name="Chart 93"/>
          <p:cNvGraphicFramePr/>
          <p:nvPr/>
        </p:nvGraphicFramePr>
        <p:xfrm>
          <a:off x="3124200" y="2133600"/>
          <a:ext cx="5410200" cy="4038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lnSpc>
                <a:spcPts val="4575"/>
              </a:lnSpc>
            </a:pPr>
            <a:r>
              <a:rPr lang="fr-CA" sz="3200" smtClean="0"/>
              <a:t>Seulement 11 % des conducteurs avaient dormi 8 heures ou plus la nuit précédant l’accident</a:t>
            </a:r>
            <a:endParaRPr lang="en-US" sz="3200" smtClean="0"/>
          </a:p>
        </p:txBody>
      </p:sp>
      <p:sp>
        <p:nvSpPr>
          <p:cNvPr id="12291" name="Content Placeholder 2"/>
          <p:cNvSpPr>
            <a:spLocks noGrp="1"/>
          </p:cNvSpPr>
          <p:nvPr>
            <p:ph idx="1"/>
          </p:nvPr>
        </p:nvSpPr>
        <p:spPr>
          <a:xfrm>
            <a:off x="152400" y="1524000"/>
            <a:ext cx="8991600" cy="4525963"/>
          </a:xfrm>
        </p:spPr>
        <p:txBody>
          <a:bodyPr/>
          <a:lstStyle/>
          <a:p>
            <a:pPr marL="0" indent="0">
              <a:buFont typeface="Arial" charset="0"/>
              <a:buNone/>
            </a:pPr>
            <a:r>
              <a:rPr lang="fr-CA" sz="2400" b="1" smtClean="0"/>
              <a:t>Question : </a:t>
            </a:r>
            <a:r>
              <a:rPr lang="fr-CA" sz="2400" smtClean="0"/>
              <a:t>« Combien d’heures aviez-vous dormi la nuit précédente? »</a:t>
            </a:r>
            <a:endParaRPr lang="en-US" sz="2400" smtClean="0"/>
          </a:p>
        </p:txBody>
      </p:sp>
      <p:pic>
        <p:nvPicPr>
          <p:cNvPr id="12292" name="Chart 7"/>
          <p:cNvPicPr>
            <a:picLocks noChangeArrowheads="1"/>
          </p:cNvPicPr>
          <p:nvPr/>
        </p:nvPicPr>
        <p:blipFill>
          <a:blip r:embed="rId3" cstate="print"/>
          <a:srcRect/>
          <a:stretch>
            <a:fillRect/>
          </a:stretch>
        </p:blipFill>
        <p:spPr bwMode="auto">
          <a:xfrm>
            <a:off x="2060575" y="2133600"/>
            <a:ext cx="6327775" cy="44989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Les signes objectifs de somnolence pendant la conduite (1 </a:t>
            </a:r>
            <a:r>
              <a:rPr lang="fr-CA" sz="4800" dirty="0" smtClean="0"/>
              <a:t>de 2</a:t>
            </a:r>
            <a:r>
              <a:rPr lang="fr-CA" sz="4800" dirty="0"/>
              <a:t>)</a:t>
            </a:r>
            <a:endParaRPr lang="en-US" sz="4800" dirty="0"/>
          </a:p>
        </p:txBody>
      </p:sp>
      <p:sp>
        <p:nvSpPr>
          <p:cNvPr id="71682" name="Content Placeholder 3"/>
          <p:cNvSpPr>
            <a:spLocks noGrp="1"/>
          </p:cNvSpPr>
          <p:nvPr>
            <p:ph idx="1"/>
          </p:nvPr>
        </p:nvSpPr>
        <p:spPr>
          <a:xfrm>
            <a:off x="457200" y="1524000"/>
            <a:ext cx="8382000" cy="4724399"/>
          </a:xfrm>
        </p:spPr>
        <p:txBody>
          <a:bodyPr>
            <a:normAutofit fontScale="92500" lnSpcReduction="10000"/>
          </a:bodyPr>
          <a:lstStyle/>
          <a:p>
            <a:r>
              <a:rPr lang="fr-CA" sz="2800" dirty="0" smtClean="0"/>
              <a:t>Yeux :</a:t>
            </a:r>
            <a:endParaRPr lang="en-US" sz="2800" dirty="0" smtClean="0"/>
          </a:p>
          <a:p>
            <a:pPr lvl="1"/>
            <a:r>
              <a:rPr lang="fr-CA" sz="2400" dirty="0" smtClean="0"/>
              <a:t>Affaissement des paupières</a:t>
            </a:r>
            <a:endParaRPr lang="en-US" sz="2400" dirty="0" smtClean="0"/>
          </a:p>
          <a:p>
            <a:r>
              <a:rPr lang="fr-CA" sz="2800" dirty="0" smtClean="0"/>
              <a:t>Perte de concentration</a:t>
            </a:r>
          </a:p>
          <a:p>
            <a:r>
              <a:rPr lang="fr-CA" sz="2800" dirty="0" smtClean="0"/>
              <a:t>Bâillement</a:t>
            </a:r>
            <a:endParaRPr lang="en-US" sz="2800" dirty="0" smtClean="0"/>
          </a:p>
          <a:p>
            <a:r>
              <a:rPr lang="fr-CA" sz="2800" dirty="0" smtClean="0"/>
              <a:t>Pensées :</a:t>
            </a:r>
            <a:endParaRPr lang="en-US" sz="2800" dirty="0" smtClean="0"/>
          </a:p>
          <a:p>
            <a:pPr lvl="1"/>
            <a:r>
              <a:rPr lang="fr-CA" sz="2400" dirty="0" smtClean="0"/>
              <a:t>Décousues, qui s’égarent</a:t>
            </a:r>
            <a:endParaRPr lang="en-US" sz="2400" dirty="0" smtClean="0"/>
          </a:p>
          <a:p>
            <a:pPr lvl="1"/>
            <a:r>
              <a:rPr lang="fr-CA" sz="2400" dirty="0" smtClean="0"/>
              <a:t>Hallucinations sporadiques</a:t>
            </a:r>
            <a:endParaRPr lang="en-US" sz="2400" dirty="0" smtClean="0"/>
          </a:p>
          <a:p>
            <a:r>
              <a:rPr lang="fr-CA" sz="2800" dirty="0" smtClean="0"/>
              <a:t>Mouvements de la tête :</a:t>
            </a:r>
            <a:endParaRPr lang="en-US" sz="2800" dirty="0" smtClean="0"/>
          </a:p>
          <a:p>
            <a:pPr lvl="1"/>
            <a:r>
              <a:rPr lang="fr-CA" sz="2400" dirty="0" smtClean="0"/>
              <a:t>Léger balancement</a:t>
            </a:r>
            <a:endParaRPr lang="en-US" sz="2400" dirty="0" smtClean="0"/>
          </a:p>
          <a:p>
            <a:pPr lvl="1"/>
            <a:r>
              <a:rPr lang="fr-CA" sz="2400" dirty="0" smtClean="0"/>
              <a:t>Mouvements saccadés</a:t>
            </a:r>
            <a:endParaRPr lang="en-US" sz="2400" dirty="0" smtClean="0"/>
          </a:p>
          <a:p>
            <a:r>
              <a:rPr lang="fr-CA" sz="2800" dirty="0" smtClean="0"/>
              <a:t>Champ de vision réduit (vision télescopique) </a:t>
            </a:r>
            <a:endParaRPr lang="en-US" sz="2800" dirty="0" smtClean="0"/>
          </a:p>
        </p:txBody>
      </p:sp>
      <p:pic>
        <p:nvPicPr>
          <p:cNvPr id="71683" name="Picture 2"/>
          <p:cNvPicPr>
            <a:picLocks noChangeAspect="1" noChangeArrowheads="1"/>
          </p:cNvPicPr>
          <p:nvPr/>
        </p:nvPicPr>
        <p:blipFill>
          <a:blip r:embed="rId3" cstate="print"/>
          <a:srcRect/>
          <a:stretch>
            <a:fillRect/>
          </a:stretch>
        </p:blipFill>
        <p:spPr bwMode="auto">
          <a:xfrm>
            <a:off x="5105400" y="1639888"/>
            <a:ext cx="3560763" cy="23622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a:lnSpc>
                <a:spcPts val="4575"/>
              </a:lnSpc>
            </a:pPr>
            <a:r>
              <a:rPr lang="fr-CA" dirty="0" smtClean="0"/>
              <a:t>Sujets de l’introduction</a:t>
            </a:r>
            <a:endParaRPr lang="en-US" dirty="0" smtClean="0"/>
          </a:p>
        </p:txBody>
      </p:sp>
      <p:sp>
        <p:nvSpPr>
          <p:cNvPr id="6"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r>
              <a:rPr lang="fr-CA" u="sng" dirty="0"/>
              <a:t>Sujets :</a:t>
            </a:r>
            <a:endParaRPr lang="en-US" dirty="0"/>
          </a:p>
          <a:p>
            <a:pPr fontAlgn="auto">
              <a:spcAft>
                <a:spcPts val="0"/>
              </a:spcAft>
              <a:buFont typeface="Arial" pitchFamily="34" charset="0"/>
              <a:buChar char="•"/>
              <a:defRPr/>
            </a:pPr>
            <a:r>
              <a:rPr lang="fr-CA" dirty="0"/>
              <a:t>Programme nord-américain de gestion de la fatigue (PNAGF</a:t>
            </a:r>
            <a:r>
              <a:rPr lang="fr-CA" dirty="0" smtClean="0"/>
              <a:t>)</a:t>
            </a:r>
            <a:endParaRPr lang="en-US" dirty="0"/>
          </a:p>
          <a:p>
            <a:pPr fontAlgn="auto">
              <a:spcAft>
                <a:spcPts val="0"/>
              </a:spcAft>
              <a:buFont typeface="Arial" pitchFamily="34" charset="0"/>
              <a:buChar char="•"/>
              <a:defRPr/>
            </a:pPr>
            <a:r>
              <a:rPr lang="fr-CA" dirty="0"/>
              <a:t>Programme de formation du </a:t>
            </a:r>
            <a:r>
              <a:rPr lang="fr-CA" dirty="0" smtClean="0"/>
              <a:t>PNAGF</a:t>
            </a:r>
            <a:endParaRPr lang="en-US" dirty="0"/>
          </a:p>
          <a:p>
            <a:pPr fontAlgn="auto">
              <a:spcAft>
                <a:spcPts val="0"/>
              </a:spcAft>
              <a:buFont typeface="Arial" pitchFamily="34" charset="0"/>
              <a:buChar char="•"/>
              <a:defRPr/>
            </a:pPr>
            <a:r>
              <a:rPr lang="fr-CA" dirty="0"/>
              <a:t>Présentation du </a:t>
            </a:r>
            <a:r>
              <a:rPr lang="fr-CA" dirty="0" smtClean="0"/>
              <a:t>module</a:t>
            </a:r>
            <a:endParaRPr lang="en-US" dirty="0"/>
          </a:p>
          <a:p>
            <a:pPr fontAlgn="auto">
              <a:spcAft>
                <a:spcPts val="0"/>
              </a:spcAft>
              <a:buFont typeface="Arial" pitchFamily="34" charset="0"/>
              <a:buChar char="•"/>
              <a:defRPr/>
            </a:pPr>
            <a:r>
              <a:rPr lang="fr-CA" dirty="0"/>
              <a:t>Objectifs </a:t>
            </a:r>
            <a:r>
              <a:rPr lang="fr-CA" dirty="0" smtClean="0"/>
              <a:t>d’apprentissage</a:t>
            </a:r>
            <a:endParaRPr lang="en-US" dirty="0" smtClean="0">
              <a:solidFill>
                <a:srgbClr val="002060"/>
              </a:solidFill>
            </a:endParaRPr>
          </a:p>
          <a:p>
            <a:pPr fontAlgn="auto">
              <a:spcAft>
                <a:spcPts val="0"/>
              </a:spcAft>
              <a:buFont typeface="Arial" pitchFamily="34" charset="0"/>
              <a:buNone/>
              <a:defRPr/>
            </a:pPr>
            <a:endParaRPr lang="en-US" dirty="0"/>
          </a:p>
        </p:txBody>
      </p:sp>
    </p:spTree>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rtlCol="0">
            <a:normAutofit fontScale="85000" lnSpcReduction="20000"/>
          </a:bodyPr>
          <a:lstStyle/>
          <a:p>
            <a:pPr fontAlgn="auto">
              <a:spcAft>
                <a:spcPts val="0"/>
              </a:spcAft>
              <a:buFont typeface="Arial" pitchFamily="34" charset="0"/>
              <a:buChar char="•"/>
              <a:defRPr/>
            </a:pPr>
            <a:r>
              <a:rPr lang="fr-CA" dirty="0"/>
              <a:t>Mouvements du corps :</a:t>
            </a:r>
            <a:endParaRPr lang="en-US" sz="2800" dirty="0"/>
          </a:p>
          <a:p>
            <a:pPr lvl="1" fontAlgn="auto">
              <a:spcAft>
                <a:spcPts val="0"/>
              </a:spcAft>
              <a:buFont typeface="Arial" pitchFamily="34" charset="0"/>
              <a:buChar char="–"/>
              <a:defRPr/>
            </a:pPr>
            <a:r>
              <a:rPr lang="fr-CA" dirty="0"/>
              <a:t>S’agiter, changer de </a:t>
            </a:r>
            <a:r>
              <a:rPr lang="fr-CA" dirty="0" smtClean="0"/>
              <a:t>position</a:t>
            </a:r>
            <a:endParaRPr lang="en-US" sz="2400" dirty="0"/>
          </a:p>
          <a:p>
            <a:pPr lvl="1" fontAlgn="auto">
              <a:spcAft>
                <a:spcPts val="0"/>
              </a:spcAft>
              <a:buFont typeface="Arial" pitchFamily="34" charset="0"/>
              <a:buChar char="–"/>
              <a:defRPr/>
            </a:pPr>
            <a:r>
              <a:rPr lang="fr-CA" dirty="0"/>
              <a:t>Régler les fenêtres, jouer avec le </a:t>
            </a:r>
            <a:r>
              <a:rPr lang="fr-CA" dirty="0" smtClean="0"/>
              <a:t>système                de ventilation</a:t>
            </a:r>
            <a:endParaRPr lang="en-US" sz="2400" dirty="0"/>
          </a:p>
          <a:p>
            <a:pPr fontAlgn="auto">
              <a:spcAft>
                <a:spcPts val="0"/>
              </a:spcAft>
              <a:buFont typeface="Arial" pitchFamily="34" charset="0"/>
              <a:buChar char="•"/>
              <a:defRPr/>
            </a:pPr>
            <a:r>
              <a:rPr lang="fr-CA" dirty="0"/>
              <a:t>Contrôle du véhicule :</a:t>
            </a:r>
            <a:endParaRPr lang="en-US" sz="2800" dirty="0"/>
          </a:p>
          <a:p>
            <a:pPr lvl="1" fontAlgn="auto">
              <a:spcAft>
                <a:spcPts val="0"/>
              </a:spcAft>
              <a:buFont typeface="Arial" pitchFamily="34" charset="0"/>
              <a:buChar char="–"/>
              <a:defRPr/>
            </a:pPr>
            <a:r>
              <a:rPr lang="fr-CA" dirty="0"/>
              <a:t>Conduire en zigzag (progressivement</a:t>
            </a:r>
            <a:r>
              <a:rPr lang="fr-CA" dirty="0" smtClean="0"/>
              <a:t>)</a:t>
            </a:r>
            <a:endParaRPr lang="en-US" sz="2400" dirty="0"/>
          </a:p>
          <a:p>
            <a:pPr lvl="1" fontAlgn="auto">
              <a:spcAft>
                <a:spcPts val="0"/>
              </a:spcAft>
              <a:buFont typeface="Arial" pitchFamily="34" charset="0"/>
              <a:buChar char="–"/>
              <a:defRPr/>
            </a:pPr>
            <a:r>
              <a:rPr lang="fr-CA" dirty="0"/>
              <a:t>Franchir une bande </a:t>
            </a:r>
            <a:r>
              <a:rPr lang="fr-CA" dirty="0" smtClean="0"/>
              <a:t>rugueuse</a:t>
            </a:r>
            <a:endParaRPr lang="en-US" sz="2400" dirty="0"/>
          </a:p>
          <a:p>
            <a:pPr lvl="1" fontAlgn="auto">
              <a:spcAft>
                <a:spcPts val="0"/>
              </a:spcAft>
              <a:buFont typeface="Arial" pitchFamily="34" charset="0"/>
              <a:buChar char="–"/>
              <a:defRPr/>
            </a:pPr>
            <a:r>
              <a:rPr lang="fr-CA" dirty="0"/>
              <a:t>Dériver puis donner un brusque coup de volant pour </a:t>
            </a:r>
            <a:r>
              <a:rPr lang="fr-CA" dirty="0" smtClean="0"/>
              <a:t>revenir dans </a:t>
            </a:r>
            <a:r>
              <a:rPr lang="fr-CA" dirty="0"/>
              <a:t>la </a:t>
            </a:r>
            <a:r>
              <a:rPr lang="fr-CA" dirty="0" smtClean="0"/>
              <a:t>voie</a:t>
            </a:r>
            <a:endParaRPr lang="en-US" sz="2400" dirty="0"/>
          </a:p>
          <a:p>
            <a:pPr lvl="1" fontAlgn="auto">
              <a:spcAft>
                <a:spcPts val="0"/>
              </a:spcAft>
              <a:buFont typeface="Arial" pitchFamily="34" charset="0"/>
              <a:buChar char="–"/>
              <a:defRPr/>
            </a:pPr>
            <a:r>
              <a:rPr lang="fr-CA" dirty="0"/>
              <a:t>Avoir de la difficulté à maintenir une vitesse </a:t>
            </a:r>
            <a:r>
              <a:rPr lang="fr-CA" dirty="0" smtClean="0"/>
              <a:t>constante</a:t>
            </a:r>
            <a:endParaRPr lang="en-US" sz="2400" dirty="0"/>
          </a:p>
          <a:p>
            <a:pPr fontAlgn="auto">
              <a:spcAft>
                <a:spcPts val="0"/>
              </a:spcAft>
              <a:buFont typeface="Arial" pitchFamily="34" charset="0"/>
              <a:buChar char="•"/>
              <a:defRPr/>
            </a:pPr>
            <a:r>
              <a:rPr lang="fr-CA" dirty="0"/>
              <a:t>Diminution des </a:t>
            </a:r>
            <a:r>
              <a:rPr lang="fr-CA" dirty="0" smtClean="0"/>
              <a:t>réflexes</a:t>
            </a:r>
            <a:endParaRPr lang="en-US" sz="2800" dirty="0"/>
          </a:p>
          <a:p>
            <a:pPr fontAlgn="auto">
              <a:spcAft>
                <a:spcPts val="0"/>
              </a:spcAft>
              <a:buFont typeface="Arial" pitchFamily="34" charset="0"/>
              <a:buChar char="•"/>
              <a:defRPr/>
            </a:pPr>
            <a:r>
              <a:rPr lang="fr-CA" dirty="0" smtClean="0"/>
              <a:t>Microsommeils</a:t>
            </a:r>
            <a:endParaRPr lang="en-US" dirty="0"/>
          </a:p>
        </p:txBody>
      </p:sp>
      <p:sp>
        <p:nvSpPr>
          <p:cNvPr id="73730" name="Title 2"/>
          <p:cNvSpPr>
            <a:spLocks noGrp="1"/>
          </p:cNvSpPr>
          <p:nvPr>
            <p:ph type="title"/>
          </p:nvPr>
        </p:nvSpPr>
        <p:spPr/>
        <p:txBody>
          <a:bodyPr/>
          <a:lstStyle/>
          <a:p>
            <a:pPr>
              <a:lnSpc>
                <a:spcPts val="4575"/>
              </a:lnSpc>
            </a:pPr>
            <a:r>
              <a:rPr lang="fr-CA" dirty="0" smtClean="0"/>
              <a:t>Les signes objectifs de somnolence pendant la conduite (2 de 2)</a:t>
            </a:r>
            <a:endParaRPr lang="en-US" dirty="0" smtClean="0"/>
          </a:p>
        </p:txBody>
      </p:sp>
      <p:pic>
        <p:nvPicPr>
          <p:cNvPr id="73731" name="Picture 2"/>
          <p:cNvPicPr>
            <a:picLocks noChangeAspect="1" noChangeArrowheads="1"/>
          </p:cNvPicPr>
          <p:nvPr/>
        </p:nvPicPr>
        <p:blipFill>
          <a:blip r:embed="rId3" cstate="print"/>
          <a:srcRect/>
          <a:stretch>
            <a:fillRect/>
          </a:stretch>
        </p:blipFill>
        <p:spPr bwMode="auto">
          <a:xfrm>
            <a:off x="6553200" y="1828800"/>
            <a:ext cx="2482850" cy="16478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pPr>
              <a:lnSpc>
                <a:spcPts val="4575"/>
              </a:lnSpc>
            </a:pPr>
            <a:r>
              <a:rPr lang="fr-CA" dirty="0" smtClean="0"/>
              <a:t>Effets d’un manque de sommeil sur la santé (1 de 2)</a:t>
            </a:r>
            <a:endParaRPr lang="en-US" dirty="0" smtClean="0"/>
          </a:p>
        </p:txBody>
      </p:sp>
      <p:sp>
        <p:nvSpPr>
          <p:cNvPr id="4" name="Content Placeholder 3"/>
          <p:cNvSpPr>
            <a:spLocks noGrp="1"/>
          </p:cNvSpPr>
          <p:nvPr>
            <p:ph idx="1"/>
          </p:nvPr>
        </p:nvSpPr>
        <p:spPr>
          <a:xfrm>
            <a:off x="457200" y="1600200"/>
            <a:ext cx="5486400" cy="4724400"/>
          </a:xfrm>
        </p:spPr>
        <p:txBody>
          <a:bodyPr rtlCol="0">
            <a:normAutofit fontScale="92500" lnSpcReduction="10000"/>
          </a:bodyPr>
          <a:lstStyle/>
          <a:p>
            <a:pPr fontAlgn="auto">
              <a:spcAft>
                <a:spcPts val="0"/>
              </a:spcAft>
              <a:buFont typeface="Arial" pitchFamily="34" charset="0"/>
              <a:buChar char="•"/>
              <a:defRPr/>
            </a:pPr>
            <a:r>
              <a:rPr lang="fr-CA" dirty="0"/>
              <a:t>Augmentation de la tension </a:t>
            </a:r>
            <a:r>
              <a:rPr lang="fr-CA" dirty="0" smtClean="0"/>
              <a:t>artérielle</a:t>
            </a:r>
            <a:endParaRPr lang="en-US" dirty="0"/>
          </a:p>
          <a:p>
            <a:pPr fontAlgn="auto">
              <a:spcAft>
                <a:spcPts val="0"/>
              </a:spcAft>
              <a:buFont typeface="Arial" pitchFamily="34" charset="0"/>
              <a:buChar char="•"/>
              <a:defRPr/>
            </a:pPr>
            <a:r>
              <a:rPr lang="fr-CA" dirty="0"/>
              <a:t>Augmentation du risque de maladies </a:t>
            </a:r>
            <a:r>
              <a:rPr lang="fr-CA" dirty="0" smtClean="0"/>
              <a:t>cardiaques</a:t>
            </a:r>
            <a:endParaRPr lang="en-US" dirty="0"/>
          </a:p>
          <a:p>
            <a:pPr fontAlgn="auto">
              <a:spcAft>
                <a:spcPts val="0"/>
              </a:spcAft>
              <a:buFont typeface="Arial" pitchFamily="34" charset="0"/>
              <a:buChar char="•"/>
              <a:defRPr/>
            </a:pPr>
            <a:r>
              <a:rPr lang="fr-CA" dirty="0"/>
              <a:t>Problèmes </a:t>
            </a:r>
            <a:r>
              <a:rPr lang="fr-CA" dirty="0" smtClean="0"/>
              <a:t>gastro-intestinaux</a:t>
            </a:r>
            <a:endParaRPr lang="en-US" dirty="0"/>
          </a:p>
          <a:p>
            <a:pPr fontAlgn="auto">
              <a:spcAft>
                <a:spcPts val="0"/>
              </a:spcAft>
              <a:buFont typeface="Arial" pitchFamily="34" charset="0"/>
              <a:buChar char="•"/>
              <a:defRPr/>
            </a:pPr>
            <a:r>
              <a:rPr lang="fr-CA" dirty="0"/>
              <a:t>Augmentation du nombre de congés de </a:t>
            </a:r>
            <a:r>
              <a:rPr lang="fr-CA" dirty="0" smtClean="0"/>
              <a:t>maladie</a:t>
            </a:r>
            <a:endParaRPr lang="en-US" dirty="0"/>
          </a:p>
          <a:p>
            <a:pPr fontAlgn="auto">
              <a:spcAft>
                <a:spcPts val="0"/>
              </a:spcAft>
              <a:buFont typeface="Arial" pitchFamily="34" charset="0"/>
              <a:buChar char="•"/>
              <a:defRPr/>
            </a:pPr>
            <a:r>
              <a:rPr lang="fr-CA" dirty="0"/>
              <a:t>Augmentation du </a:t>
            </a:r>
            <a:r>
              <a:rPr lang="fr-CA" dirty="0" smtClean="0"/>
              <a:t>nombre         de </a:t>
            </a:r>
            <a:r>
              <a:rPr lang="fr-CA" dirty="0"/>
              <a:t>calories </a:t>
            </a:r>
            <a:r>
              <a:rPr lang="fr-CA" dirty="0" smtClean="0"/>
              <a:t>consommées</a:t>
            </a:r>
            <a:endParaRPr lang="en-US" dirty="0"/>
          </a:p>
          <a:p>
            <a:pPr fontAlgn="auto">
              <a:spcAft>
                <a:spcPts val="0"/>
              </a:spcAft>
              <a:buFont typeface="Arial" pitchFamily="34" charset="0"/>
              <a:buChar char="•"/>
              <a:defRPr/>
            </a:pPr>
            <a:r>
              <a:rPr lang="fr-CA" dirty="0"/>
              <a:t>Prise de </a:t>
            </a:r>
            <a:r>
              <a:rPr lang="fr-CA" dirty="0" smtClean="0"/>
              <a:t>poids</a:t>
            </a:r>
            <a:endParaRPr lang="en-US" dirty="0"/>
          </a:p>
        </p:txBody>
      </p:sp>
      <p:pic>
        <p:nvPicPr>
          <p:cNvPr id="75779" name="Picture 3"/>
          <p:cNvPicPr>
            <a:picLocks noChangeAspect="1" noChangeArrowheads="1"/>
          </p:cNvPicPr>
          <p:nvPr/>
        </p:nvPicPr>
        <p:blipFill>
          <a:blip r:embed="rId3" cstate="print"/>
          <a:srcRect/>
          <a:stretch>
            <a:fillRect/>
          </a:stretch>
        </p:blipFill>
        <p:spPr bwMode="auto">
          <a:xfrm>
            <a:off x="5986463" y="4038600"/>
            <a:ext cx="2978150" cy="20002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5638800" cy="4800600"/>
          </a:xfrm>
        </p:spPr>
        <p:txBody>
          <a:bodyPr rtlCol="0">
            <a:normAutofit fontScale="92500" lnSpcReduction="10000"/>
          </a:bodyPr>
          <a:lstStyle/>
          <a:p>
            <a:pPr fontAlgn="auto">
              <a:spcAft>
                <a:spcPts val="0"/>
              </a:spcAft>
              <a:buFont typeface="Arial" pitchFamily="34" charset="0"/>
              <a:buChar char="•"/>
              <a:defRPr/>
            </a:pPr>
            <a:r>
              <a:rPr lang="fr-CA" dirty="0"/>
              <a:t>Augmentation du risque de </a:t>
            </a:r>
            <a:r>
              <a:rPr lang="fr-CA" dirty="0" smtClean="0"/>
              <a:t>diabète</a:t>
            </a:r>
            <a:endParaRPr lang="en-US" dirty="0"/>
          </a:p>
          <a:p>
            <a:pPr fontAlgn="auto">
              <a:spcAft>
                <a:spcPts val="0"/>
              </a:spcAft>
              <a:buFont typeface="Arial" pitchFamily="34" charset="0"/>
              <a:buChar char="•"/>
              <a:defRPr/>
            </a:pPr>
            <a:r>
              <a:rPr lang="fr-CA" dirty="0"/>
              <a:t>Réduction du fonctionnement du système </a:t>
            </a:r>
            <a:r>
              <a:rPr lang="fr-CA" dirty="0" smtClean="0"/>
              <a:t>immunitaire</a:t>
            </a:r>
            <a:endParaRPr lang="en-US" dirty="0"/>
          </a:p>
          <a:p>
            <a:pPr fontAlgn="auto">
              <a:spcAft>
                <a:spcPts val="0"/>
              </a:spcAft>
              <a:buFont typeface="Arial" pitchFamily="34" charset="0"/>
              <a:buChar char="•"/>
              <a:defRPr/>
            </a:pPr>
            <a:r>
              <a:rPr lang="fr-CA" dirty="0" smtClean="0"/>
              <a:t>Irritabilité</a:t>
            </a:r>
            <a:endParaRPr lang="en-US" dirty="0"/>
          </a:p>
          <a:p>
            <a:pPr fontAlgn="auto">
              <a:spcAft>
                <a:spcPts val="0"/>
              </a:spcAft>
              <a:buFont typeface="Arial" pitchFamily="34" charset="0"/>
              <a:buChar char="•"/>
              <a:defRPr/>
            </a:pPr>
            <a:r>
              <a:rPr lang="fr-CA" dirty="0"/>
              <a:t>Perturbation des relations avec les </a:t>
            </a:r>
            <a:r>
              <a:rPr lang="fr-CA" dirty="0" smtClean="0"/>
              <a:t>autres</a:t>
            </a:r>
            <a:endParaRPr lang="en-US" dirty="0"/>
          </a:p>
          <a:p>
            <a:pPr fontAlgn="auto">
              <a:spcAft>
                <a:spcPts val="0"/>
              </a:spcAft>
              <a:buFont typeface="Arial" pitchFamily="34" charset="0"/>
              <a:buChar char="•"/>
              <a:defRPr/>
            </a:pPr>
            <a:r>
              <a:rPr lang="fr-CA" dirty="0"/>
              <a:t>Aggravation des troubles </a:t>
            </a:r>
            <a:r>
              <a:rPr lang="fr-CA" dirty="0" smtClean="0"/>
              <a:t>psychiatriques</a:t>
            </a:r>
            <a:endParaRPr lang="en-US" dirty="0"/>
          </a:p>
          <a:p>
            <a:pPr fontAlgn="auto">
              <a:spcAft>
                <a:spcPts val="0"/>
              </a:spcAft>
              <a:buFont typeface="Arial" pitchFamily="34" charset="0"/>
              <a:buChar char="•"/>
              <a:defRPr/>
            </a:pPr>
            <a:r>
              <a:rPr lang="fr-CA" dirty="0"/>
              <a:t>Réduction de la qualité de </a:t>
            </a:r>
            <a:r>
              <a:rPr lang="fr-CA" dirty="0" smtClean="0"/>
              <a:t>vie</a:t>
            </a:r>
            <a:endParaRPr lang="en-US" dirty="0"/>
          </a:p>
        </p:txBody>
      </p:sp>
      <p:sp>
        <p:nvSpPr>
          <p:cNvPr id="77826" name="Title 2"/>
          <p:cNvSpPr>
            <a:spLocks noGrp="1"/>
          </p:cNvSpPr>
          <p:nvPr>
            <p:ph type="title"/>
          </p:nvPr>
        </p:nvSpPr>
        <p:spPr/>
        <p:txBody>
          <a:bodyPr/>
          <a:lstStyle/>
          <a:p>
            <a:pPr>
              <a:lnSpc>
                <a:spcPts val="4575"/>
              </a:lnSpc>
            </a:pPr>
            <a:r>
              <a:rPr lang="fr-CA" dirty="0" smtClean="0"/>
              <a:t>Effets d’un manque de sommeil sur la santé (2 de 2)</a:t>
            </a:r>
            <a:endParaRPr lang="en-US" dirty="0" smtClean="0"/>
          </a:p>
        </p:txBody>
      </p:sp>
      <p:pic>
        <p:nvPicPr>
          <p:cNvPr id="77827" name="Picture 3"/>
          <p:cNvPicPr>
            <a:picLocks noChangeAspect="1" noChangeArrowheads="1"/>
          </p:cNvPicPr>
          <p:nvPr/>
        </p:nvPicPr>
        <p:blipFill>
          <a:blip r:embed="rId3" cstate="print"/>
          <a:srcRect/>
          <a:stretch>
            <a:fillRect/>
          </a:stretch>
        </p:blipFill>
        <p:spPr bwMode="auto">
          <a:xfrm>
            <a:off x="6308725" y="4203700"/>
            <a:ext cx="2652713" cy="17811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a:lnSpc>
                <a:spcPts val="4575"/>
              </a:lnSpc>
            </a:pPr>
            <a:r>
              <a:rPr lang="fr-CA" smtClean="0"/>
              <a:t>Souffrez-vous d’un manque de sommeil</a:t>
            </a:r>
            <a:r>
              <a:rPr lang="fr-CA" i="1" smtClean="0"/>
              <a:t> chronique</a:t>
            </a:r>
            <a:r>
              <a:rPr lang="fr-CA" smtClean="0"/>
              <a:t>?</a:t>
            </a:r>
            <a:endParaRPr lang="en-US" smtClean="0"/>
          </a:p>
        </p:txBody>
      </p:sp>
      <p:sp>
        <p:nvSpPr>
          <p:cNvPr id="3" name="Content Placeholder 2"/>
          <p:cNvSpPr>
            <a:spLocks noGrp="1"/>
          </p:cNvSpPr>
          <p:nvPr>
            <p:ph idx="1"/>
          </p:nvPr>
        </p:nvSpPr>
        <p:spPr>
          <a:xfrm>
            <a:off x="457200" y="1600200"/>
            <a:ext cx="4800600" cy="5029200"/>
          </a:xfrm>
        </p:spPr>
        <p:txBody>
          <a:bodyPr rtlCol="0">
            <a:normAutofit fontScale="85000" lnSpcReduction="20000"/>
          </a:bodyPr>
          <a:lstStyle/>
          <a:p>
            <a:pPr fontAlgn="auto">
              <a:spcAft>
                <a:spcPts val="0"/>
              </a:spcAft>
              <a:buFont typeface="Arial" pitchFamily="34" charset="0"/>
              <a:buChar char="•"/>
              <a:defRPr/>
            </a:pPr>
            <a:r>
              <a:rPr lang="fr-CA" dirty="0"/>
              <a:t>Vous endormez-vous en cinq minutes ou moins?</a:t>
            </a:r>
            <a:endParaRPr lang="en-US" dirty="0"/>
          </a:p>
          <a:p>
            <a:pPr fontAlgn="auto">
              <a:spcAft>
                <a:spcPts val="0"/>
              </a:spcAft>
              <a:buFont typeface="Arial" pitchFamily="34" charset="0"/>
              <a:buChar char="•"/>
              <a:defRPr/>
            </a:pPr>
            <a:r>
              <a:rPr lang="fr-CA" dirty="0"/>
              <a:t>Pouvez-vous faire une sieste n’importe où, n’importe quand?</a:t>
            </a:r>
            <a:endParaRPr lang="en-US" dirty="0"/>
          </a:p>
          <a:p>
            <a:pPr fontAlgn="auto">
              <a:spcAft>
                <a:spcPts val="0"/>
              </a:spcAft>
              <a:buFont typeface="Arial" pitchFamily="34" charset="0"/>
              <a:buChar char="•"/>
              <a:defRPr/>
            </a:pPr>
            <a:r>
              <a:rPr lang="fr-CA" dirty="0"/>
              <a:t>Vous sentez-vous somnolent lorsque vous vous ennuyez?</a:t>
            </a:r>
            <a:endParaRPr lang="en-US" dirty="0"/>
          </a:p>
          <a:p>
            <a:pPr fontAlgn="auto">
              <a:spcAft>
                <a:spcPts val="0"/>
              </a:spcAft>
              <a:buFont typeface="Arial" pitchFamily="34" charset="0"/>
              <a:buChar char="•"/>
              <a:defRPr/>
            </a:pPr>
            <a:r>
              <a:rPr lang="fr-CA" dirty="0"/>
              <a:t>Vous endormez-vous facilement lorsque vous regardez la télévision ou allez au cinéma?</a:t>
            </a:r>
            <a:endParaRPr lang="en-US" dirty="0"/>
          </a:p>
          <a:p>
            <a:pPr fontAlgn="auto">
              <a:spcAft>
                <a:spcPts val="0"/>
              </a:spcAft>
              <a:buFont typeface="Arial" pitchFamily="34" charset="0"/>
              <a:buChar char="•"/>
              <a:defRPr/>
            </a:pPr>
            <a:r>
              <a:rPr lang="fr-CA" dirty="0"/>
              <a:t>Vous endormez-vous lorsque vous êtes arrêté à un feu de circulation?</a:t>
            </a:r>
            <a:endParaRPr lang="en-US" dirty="0"/>
          </a:p>
        </p:txBody>
      </p:sp>
      <p:pic>
        <p:nvPicPr>
          <p:cNvPr id="79875" name="Picture 4"/>
          <p:cNvPicPr>
            <a:picLocks noChangeAspect="1" noChangeArrowheads="1"/>
          </p:cNvPicPr>
          <p:nvPr/>
        </p:nvPicPr>
        <p:blipFill>
          <a:blip r:embed="rId3" cstate="print"/>
          <a:srcRect/>
          <a:stretch>
            <a:fillRect/>
          </a:stretch>
        </p:blipFill>
        <p:spPr bwMode="auto">
          <a:xfrm>
            <a:off x="5410200" y="1981200"/>
            <a:ext cx="3670300" cy="345598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a:lnSpc>
                <a:spcPts val="4575"/>
              </a:lnSpc>
            </a:pPr>
            <a:r>
              <a:rPr lang="fr-CA" dirty="0" smtClean="0"/>
              <a:t>La dette de sommeil</a:t>
            </a:r>
            <a:endParaRPr lang="en-US" dirty="0" smtClean="0"/>
          </a:p>
        </p:txBody>
      </p:sp>
      <p:sp>
        <p:nvSpPr>
          <p:cNvPr id="3" name="Content Placeholder 2"/>
          <p:cNvSpPr>
            <a:spLocks noGrp="1"/>
          </p:cNvSpPr>
          <p:nvPr>
            <p:ph idx="1"/>
          </p:nvPr>
        </p:nvSpPr>
        <p:spPr>
          <a:xfrm>
            <a:off x="457200" y="1600200"/>
            <a:ext cx="8153400" cy="4525963"/>
          </a:xfrm>
        </p:spPr>
        <p:txBody>
          <a:bodyPr rtlCol="0">
            <a:normAutofit lnSpcReduction="10000"/>
          </a:bodyPr>
          <a:lstStyle/>
          <a:p>
            <a:pPr fontAlgn="auto">
              <a:spcAft>
                <a:spcPts val="0"/>
              </a:spcAft>
              <a:buFont typeface="Arial" pitchFamily="34" charset="0"/>
              <a:buChar char="•"/>
              <a:defRPr/>
            </a:pPr>
            <a:r>
              <a:rPr lang="fr-CA" dirty="0"/>
              <a:t>Si vous avez répondu « oui » aux questions précédentes, vous souffrez probablement d’un </a:t>
            </a:r>
            <a:r>
              <a:rPr lang="fr-CA" b="1" i="1" dirty="0"/>
              <a:t>manque de sommeil chronique</a:t>
            </a:r>
            <a:r>
              <a:rPr lang="fr-CA" dirty="0"/>
              <a:t>.</a:t>
            </a:r>
            <a:endParaRPr lang="en-US" dirty="0"/>
          </a:p>
          <a:p>
            <a:pPr fontAlgn="auto">
              <a:spcAft>
                <a:spcPts val="0"/>
              </a:spcAft>
              <a:buFont typeface="Arial" pitchFamily="34" charset="0"/>
              <a:buChar char="•"/>
              <a:defRPr/>
            </a:pPr>
            <a:r>
              <a:rPr lang="fr-CA" dirty="0"/>
              <a:t>En d’autres mots, vous avez accumulé une </a:t>
            </a:r>
            <a:r>
              <a:rPr lang="fr-CA" b="1" i="1" dirty="0"/>
              <a:t>dette de sommeil</a:t>
            </a:r>
            <a:r>
              <a:rPr lang="fr-CA" dirty="0"/>
              <a:t>.</a:t>
            </a:r>
            <a:endParaRPr lang="en-US" dirty="0"/>
          </a:p>
          <a:p>
            <a:pPr fontAlgn="auto">
              <a:spcAft>
                <a:spcPts val="0"/>
              </a:spcAft>
              <a:buFont typeface="Arial" pitchFamily="34" charset="0"/>
              <a:buChar char="•"/>
              <a:defRPr/>
            </a:pPr>
            <a:r>
              <a:rPr lang="fr-CA" dirty="0"/>
              <a:t>Comme un prêt bancaire, vous devez la rembourser.</a:t>
            </a:r>
            <a:endParaRPr lang="en-US" dirty="0"/>
          </a:p>
          <a:p>
            <a:pPr fontAlgn="auto">
              <a:spcAft>
                <a:spcPts val="0"/>
              </a:spcAft>
              <a:buFont typeface="Arial" pitchFamily="34" charset="0"/>
              <a:buChar char="•"/>
              <a:defRPr/>
            </a:pPr>
            <a:r>
              <a:rPr lang="fr-CA" dirty="0"/>
              <a:t>La seule façon de rembourser votre dette de sommeil est de </a:t>
            </a:r>
            <a:r>
              <a:rPr lang="fr-CA" dirty="0">
                <a:sym typeface="Wingdings"/>
              </a:rPr>
              <a:t></a:t>
            </a:r>
            <a:r>
              <a:rPr lang="fr-CA" dirty="0"/>
              <a:t> </a:t>
            </a:r>
            <a:r>
              <a:rPr lang="fr-CA" b="1" i="1" dirty="0"/>
              <a:t>DORMIR suffisamment!</a:t>
            </a:r>
            <a:endParaRPr lang="en-US" sz="2800" dirty="0"/>
          </a:p>
        </p:txBody>
      </p:sp>
    </p:spTree>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pPr>
              <a:lnSpc>
                <a:spcPts val="4575"/>
              </a:lnSpc>
            </a:pPr>
            <a:r>
              <a:rPr lang="fr-CA" smtClean="0"/>
              <a:t>La récupération d’un manque de sommeil</a:t>
            </a:r>
            <a:endParaRPr lang="en-US" smtClean="0"/>
          </a:p>
        </p:txBody>
      </p:sp>
      <p:sp>
        <p:nvSpPr>
          <p:cNvPr id="83970" name="Content Placeholder 2"/>
          <p:cNvSpPr>
            <a:spLocks noGrp="1"/>
          </p:cNvSpPr>
          <p:nvPr>
            <p:ph idx="1"/>
          </p:nvPr>
        </p:nvSpPr>
        <p:spPr>
          <a:xfrm>
            <a:off x="457200" y="1600200"/>
            <a:ext cx="5791200" cy="4800600"/>
          </a:xfrm>
        </p:spPr>
        <p:txBody>
          <a:bodyPr>
            <a:normAutofit lnSpcReduction="10000"/>
          </a:bodyPr>
          <a:lstStyle/>
          <a:p>
            <a:r>
              <a:rPr lang="fr-CA" sz="2400" dirty="0" smtClean="0"/>
              <a:t>Elle</a:t>
            </a:r>
            <a:r>
              <a:rPr lang="fr-CA" sz="2400" b="1" i="1" dirty="0" smtClean="0"/>
              <a:t> commence</a:t>
            </a:r>
            <a:r>
              <a:rPr lang="fr-CA" sz="2400" dirty="0" smtClean="0"/>
              <a:t> après une bonne nuit de sommeil.</a:t>
            </a:r>
            <a:endParaRPr lang="en-US" sz="2400" dirty="0" smtClean="0"/>
          </a:p>
          <a:p>
            <a:r>
              <a:rPr lang="fr-CA" sz="2400" dirty="0" smtClean="0"/>
              <a:t>Elle peut ne pas être complète jusqu’à ce que vous ayez bénéficié de </a:t>
            </a:r>
            <a:r>
              <a:rPr lang="fr-CA" sz="2400" b="1" i="1" dirty="0" smtClean="0"/>
              <a:t>plusieurs</a:t>
            </a:r>
            <a:r>
              <a:rPr lang="fr-CA" sz="2400" dirty="0" smtClean="0"/>
              <a:t> bonnes nuits de sommeil (au moins trois).</a:t>
            </a:r>
            <a:endParaRPr lang="en-US" sz="2400" dirty="0" smtClean="0"/>
          </a:p>
          <a:p>
            <a:r>
              <a:rPr lang="fr-CA" sz="2400" dirty="0" smtClean="0"/>
              <a:t>Des solutions existent :</a:t>
            </a:r>
            <a:endParaRPr lang="en-US" sz="2400" dirty="0" smtClean="0"/>
          </a:p>
          <a:p>
            <a:pPr lvl="1"/>
            <a:r>
              <a:rPr lang="fr-CA" sz="1800" dirty="0" smtClean="0"/>
              <a:t>Soyez bien reposé au début du quart de travail.</a:t>
            </a:r>
            <a:endParaRPr lang="en-US" sz="1800" dirty="0" smtClean="0"/>
          </a:p>
          <a:p>
            <a:pPr lvl="1"/>
            <a:r>
              <a:rPr lang="fr-CA" sz="1800" dirty="0" smtClean="0"/>
              <a:t>Lorsque c’est possible, dormez jusqu’à ce que vous vous réveilliez.</a:t>
            </a:r>
            <a:endParaRPr lang="en-US" sz="1800" dirty="0" smtClean="0"/>
          </a:p>
          <a:p>
            <a:pPr lvl="1"/>
            <a:r>
              <a:rPr lang="fr-CA" sz="1800" dirty="0" smtClean="0"/>
              <a:t>Assurez-vous d’avoir plus qu’une seule bonne nuit de sommeil pendant les fins de semaine.</a:t>
            </a:r>
            <a:endParaRPr lang="en-US" sz="1800" dirty="0" smtClean="0"/>
          </a:p>
          <a:p>
            <a:r>
              <a:rPr lang="fr-CA" sz="2400" dirty="0" smtClean="0"/>
              <a:t>Dans une certaine mesure, le sommeil supplémentaire peut être « </a:t>
            </a:r>
            <a:r>
              <a:rPr lang="fr-CA" sz="2400" b="1" dirty="0" smtClean="0"/>
              <a:t>mis en banque </a:t>
            </a:r>
            <a:r>
              <a:rPr lang="fr-CA" sz="2400" dirty="0" smtClean="0"/>
              <a:t>». </a:t>
            </a:r>
            <a:endParaRPr lang="en-US" sz="2400" dirty="0" smtClean="0"/>
          </a:p>
        </p:txBody>
      </p:sp>
      <p:pic>
        <p:nvPicPr>
          <p:cNvPr id="83971" name="Picture 2"/>
          <p:cNvPicPr>
            <a:picLocks noChangeAspect="1" noChangeArrowheads="1"/>
          </p:cNvPicPr>
          <p:nvPr/>
        </p:nvPicPr>
        <p:blipFill>
          <a:blip r:embed="rId3" cstate="print"/>
          <a:srcRect/>
          <a:stretch>
            <a:fillRect/>
          </a:stretch>
        </p:blipFill>
        <p:spPr bwMode="auto">
          <a:xfrm>
            <a:off x="6478588" y="2286000"/>
            <a:ext cx="2144712" cy="32131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800" dirty="0"/>
              <a:t>Accidents causés par la fatigue</a:t>
            </a:r>
            <a:r>
              <a:rPr lang="en-US" sz="4800" dirty="0"/>
              <a:t/>
            </a:r>
            <a:br>
              <a:rPr lang="en-US" sz="4800" dirty="0"/>
            </a:br>
            <a:r>
              <a:rPr lang="en-US" dirty="0" smtClean="0"/>
              <a:t/>
            </a:r>
            <a:br>
              <a:rPr lang="en-US" dirty="0" smtClean="0"/>
            </a:br>
            <a:endParaRPr lang="en-US" dirty="0"/>
          </a:p>
        </p:txBody>
      </p:sp>
      <p:sp>
        <p:nvSpPr>
          <p:cNvPr id="3"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r>
              <a:rPr lang="fr-CA" u="sng" dirty="0"/>
              <a:t>Sujets :</a:t>
            </a:r>
            <a:endParaRPr lang="en-US" sz="2800" dirty="0"/>
          </a:p>
          <a:p>
            <a:pPr fontAlgn="auto">
              <a:spcAft>
                <a:spcPts val="0"/>
              </a:spcAft>
              <a:buFont typeface="Arial" pitchFamily="34" charset="0"/>
              <a:buChar char="•"/>
              <a:defRPr/>
            </a:pPr>
            <a:r>
              <a:rPr lang="fr-CA" dirty="0" smtClean="0"/>
              <a:t>Caractéristiques</a:t>
            </a:r>
            <a:endParaRPr lang="en-US" sz="2800" dirty="0"/>
          </a:p>
          <a:p>
            <a:pPr fontAlgn="auto">
              <a:spcAft>
                <a:spcPts val="0"/>
              </a:spcAft>
              <a:buFont typeface="Arial" pitchFamily="34" charset="0"/>
              <a:buChar char="•"/>
              <a:defRPr/>
            </a:pPr>
            <a:r>
              <a:rPr lang="fr-CA" dirty="0"/>
              <a:t>Façons dont la fatigue cause des </a:t>
            </a:r>
            <a:r>
              <a:rPr lang="fr-CA" dirty="0" smtClean="0"/>
              <a:t>accidents </a:t>
            </a:r>
            <a:endParaRPr lang="en-US" sz="2800" dirty="0"/>
          </a:p>
          <a:p>
            <a:pPr fontAlgn="auto">
              <a:spcAft>
                <a:spcPts val="0"/>
              </a:spcAft>
              <a:buFont typeface="Arial" pitchFamily="34" charset="0"/>
              <a:buChar char="•"/>
              <a:defRPr/>
            </a:pPr>
            <a:r>
              <a:rPr lang="fr-CA" dirty="0"/>
              <a:t>Nombre d’accidents causés par la fatigue : </a:t>
            </a:r>
            <a:endParaRPr lang="en-US" sz="2800" dirty="0"/>
          </a:p>
          <a:p>
            <a:pPr lvl="1" fontAlgn="auto">
              <a:spcAft>
                <a:spcPts val="0"/>
              </a:spcAft>
              <a:buFont typeface="Arial" pitchFamily="34" charset="0"/>
              <a:buChar char="–"/>
              <a:defRPr/>
            </a:pPr>
            <a:r>
              <a:rPr lang="fr-CA" dirty="0"/>
              <a:t>Accidents </a:t>
            </a:r>
            <a:r>
              <a:rPr lang="fr-CA" dirty="0" smtClean="0"/>
              <a:t>graves</a:t>
            </a:r>
            <a:endParaRPr lang="en-US" sz="2400" dirty="0"/>
          </a:p>
          <a:p>
            <a:pPr lvl="1" fontAlgn="auto">
              <a:spcAft>
                <a:spcPts val="0"/>
              </a:spcAft>
              <a:buFont typeface="Arial" pitchFamily="34" charset="0"/>
              <a:buChar char="–"/>
              <a:defRPr/>
            </a:pPr>
            <a:r>
              <a:rPr lang="fr-CA" dirty="0"/>
              <a:t>Accidents mortels pour le </a:t>
            </a:r>
            <a:r>
              <a:rPr lang="fr-CA" dirty="0" smtClean="0"/>
              <a:t>conducteur</a:t>
            </a:r>
            <a:endParaRPr lang="en-US" sz="2400" dirty="0"/>
          </a:p>
          <a:p>
            <a:pPr fontAlgn="auto">
              <a:spcAft>
                <a:spcPts val="0"/>
              </a:spcAft>
              <a:buFont typeface="Arial" pitchFamily="34" charset="0"/>
              <a:buChar char="•"/>
              <a:defRPr/>
            </a:pPr>
            <a:r>
              <a:rPr lang="fr-CA" dirty="0"/>
              <a:t>Cause difficile à </a:t>
            </a:r>
            <a:r>
              <a:rPr lang="fr-CA" dirty="0" smtClean="0"/>
              <a:t>déterminer</a:t>
            </a:r>
            <a:endParaRPr lang="en-US" dirty="0"/>
          </a:p>
        </p:txBody>
      </p:sp>
    </p:spTree>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791200" cy="4525963"/>
          </a:xfrm>
        </p:spPr>
        <p:txBody>
          <a:bodyPr rtlCol="0">
            <a:normAutofit fontScale="92500" lnSpcReduction="20000"/>
          </a:bodyPr>
          <a:lstStyle/>
          <a:p>
            <a:pPr fontAlgn="auto">
              <a:spcAft>
                <a:spcPts val="0"/>
              </a:spcAft>
              <a:buFont typeface="Arial" pitchFamily="34" charset="0"/>
              <a:buChar char="•"/>
              <a:defRPr/>
            </a:pPr>
            <a:r>
              <a:rPr lang="fr-CA" dirty="0"/>
              <a:t>Habituellement, on constate la sortie de route d’un seul véhicule.</a:t>
            </a:r>
            <a:endParaRPr lang="en-US" dirty="0"/>
          </a:p>
          <a:p>
            <a:pPr fontAlgn="auto">
              <a:spcAft>
                <a:spcPts val="0"/>
              </a:spcAft>
              <a:buFont typeface="Arial" pitchFamily="34" charset="0"/>
              <a:buChar char="•"/>
              <a:defRPr/>
            </a:pPr>
            <a:r>
              <a:rPr lang="fr-CA" dirty="0"/>
              <a:t>Le conducteur est seul dans son véhicule.</a:t>
            </a:r>
            <a:endParaRPr lang="en-US" dirty="0"/>
          </a:p>
          <a:p>
            <a:pPr fontAlgn="auto">
              <a:spcAft>
                <a:spcPts val="0"/>
              </a:spcAft>
              <a:buFont typeface="Arial" pitchFamily="34" charset="0"/>
              <a:buChar char="•"/>
              <a:defRPr/>
            </a:pPr>
            <a:r>
              <a:rPr lang="fr-CA" dirty="0"/>
              <a:t>Les accidents se produisent souvent sur les autoroutes ou sur des trajets monotones.</a:t>
            </a:r>
            <a:endParaRPr lang="en-US" dirty="0"/>
          </a:p>
          <a:p>
            <a:pPr fontAlgn="auto">
              <a:spcAft>
                <a:spcPts val="0"/>
              </a:spcAft>
              <a:buFont typeface="Arial" pitchFamily="34" charset="0"/>
              <a:buChar char="•"/>
              <a:defRPr/>
            </a:pPr>
            <a:r>
              <a:rPr lang="fr-CA" dirty="0"/>
              <a:t>La plupart ont lieu tôt le matin, particulièrement entre 2 et 7 </a:t>
            </a:r>
            <a:r>
              <a:rPr lang="fr-CA" dirty="0" smtClean="0"/>
              <a:t>h.</a:t>
            </a:r>
            <a:endParaRPr lang="en-US" dirty="0"/>
          </a:p>
          <a:p>
            <a:pPr fontAlgn="auto">
              <a:spcAft>
                <a:spcPts val="0"/>
              </a:spcAft>
              <a:buFont typeface="Arial" pitchFamily="34" charset="0"/>
              <a:buChar char="•"/>
              <a:defRPr/>
            </a:pPr>
            <a:r>
              <a:rPr lang="fr-CA" dirty="0"/>
              <a:t>Il s’agit habituellement d’accidents graves.</a:t>
            </a:r>
            <a:endParaRPr lang="en-US" dirty="0"/>
          </a:p>
        </p:txBody>
      </p:sp>
      <p:sp>
        <p:nvSpPr>
          <p:cNvPr id="88066" name="Title 6"/>
          <p:cNvSpPr>
            <a:spLocks noGrp="1"/>
          </p:cNvSpPr>
          <p:nvPr>
            <p:ph type="title"/>
          </p:nvPr>
        </p:nvSpPr>
        <p:spPr/>
        <p:txBody>
          <a:bodyPr/>
          <a:lstStyle/>
          <a:p>
            <a:pPr>
              <a:lnSpc>
                <a:spcPts val="4575"/>
              </a:lnSpc>
            </a:pPr>
            <a:r>
              <a:rPr lang="fr-CA" smtClean="0"/>
              <a:t>Accidents causés par la fatigue</a:t>
            </a:r>
            <a:endParaRPr lang="en-US" smtClean="0"/>
          </a:p>
        </p:txBody>
      </p:sp>
      <p:pic>
        <p:nvPicPr>
          <p:cNvPr id="88067" name="Picture 3"/>
          <p:cNvPicPr>
            <a:picLocks noChangeAspect="1"/>
          </p:cNvPicPr>
          <p:nvPr/>
        </p:nvPicPr>
        <p:blipFill>
          <a:blip r:embed="rId3" cstate="print"/>
          <a:srcRect/>
          <a:stretch>
            <a:fillRect/>
          </a:stretch>
        </p:blipFill>
        <p:spPr bwMode="auto">
          <a:xfrm>
            <a:off x="6400800" y="2286000"/>
            <a:ext cx="2133600" cy="32004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dirty="0"/>
              <a:t>Cause principale : manque de sommeil</a:t>
            </a:r>
            <a:endParaRPr lang="en-US" dirty="0"/>
          </a:p>
        </p:txBody>
      </p:sp>
      <p:sp>
        <p:nvSpPr>
          <p:cNvPr id="3" name="Content Placeholder 2"/>
          <p:cNvSpPr>
            <a:spLocks noGrp="1"/>
          </p:cNvSpPr>
          <p:nvPr>
            <p:ph idx="1"/>
          </p:nvPr>
        </p:nvSpPr>
        <p:spPr>
          <a:xfrm>
            <a:off x="457200" y="1600200"/>
            <a:ext cx="5334000" cy="4525963"/>
          </a:xfrm>
        </p:spPr>
        <p:txBody>
          <a:bodyPr rtlCol="0">
            <a:normAutofit/>
          </a:bodyPr>
          <a:lstStyle/>
          <a:p>
            <a:pPr fontAlgn="auto">
              <a:spcAft>
                <a:spcPts val="0"/>
              </a:spcAft>
              <a:buFont typeface="Arial" pitchFamily="34" charset="0"/>
              <a:buChar char="•"/>
              <a:defRPr/>
            </a:pPr>
            <a:r>
              <a:rPr lang="fr-CA" dirty="0"/>
              <a:t>Une étude australienne a démontré que les conducteurs de camion ayant dormi moins de </a:t>
            </a:r>
            <a:r>
              <a:rPr lang="fr-CA" dirty="0" smtClean="0"/>
              <a:t>	     6 heures </a:t>
            </a:r>
            <a:r>
              <a:rPr lang="fr-CA" dirty="0"/>
              <a:t>étaient :</a:t>
            </a:r>
            <a:endParaRPr lang="en-US" sz="2800" dirty="0"/>
          </a:p>
          <a:p>
            <a:pPr lvl="1" fontAlgn="auto">
              <a:spcAft>
                <a:spcPts val="0"/>
              </a:spcAft>
              <a:buFont typeface="Arial" pitchFamily="34" charset="0"/>
              <a:buChar char="–"/>
              <a:defRPr/>
            </a:pPr>
            <a:r>
              <a:rPr lang="fr-CA" dirty="0" smtClean="0"/>
              <a:t>3 fois </a:t>
            </a:r>
            <a:r>
              <a:rPr lang="fr-CA" dirty="0"/>
              <a:t>plus susceptibles d’avoir un incident grave.</a:t>
            </a:r>
            <a:endParaRPr lang="en-US" sz="2400" dirty="0"/>
          </a:p>
          <a:p>
            <a:pPr lvl="1" fontAlgn="auto">
              <a:spcAft>
                <a:spcPts val="0"/>
              </a:spcAft>
              <a:buFont typeface="Arial" pitchFamily="34" charset="0"/>
              <a:buChar char="–"/>
              <a:defRPr/>
            </a:pPr>
            <a:r>
              <a:rPr lang="fr-CA" dirty="0" smtClean="0"/>
              <a:t>2,5 fois plus </a:t>
            </a:r>
            <a:r>
              <a:rPr lang="fr-CA" dirty="0"/>
              <a:t>susceptibles de s’endormir au volant.</a:t>
            </a:r>
            <a:endParaRPr lang="en-US" dirty="0"/>
          </a:p>
        </p:txBody>
      </p:sp>
      <p:pic>
        <p:nvPicPr>
          <p:cNvPr id="90115" name="Picture 4"/>
          <p:cNvPicPr>
            <a:picLocks noChangeAspect="1"/>
          </p:cNvPicPr>
          <p:nvPr/>
        </p:nvPicPr>
        <p:blipFill>
          <a:blip r:embed="rId3" cstate="print"/>
          <a:srcRect/>
          <a:stretch>
            <a:fillRect/>
          </a:stretch>
        </p:blipFill>
        <p:spPr bwMode="auto">
          <a:xfrm>
            <a:off x="5943600" y="3657600"/>
            <a:ext cx="3114675" cy="20764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5400" dirty="0"/>
              <a:t>Taux relatif d’accidents selon l’heure de la journée</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dirty="0"/>
              <a:t>Programme nord-américain de gestion de la fatigue (PNAGF)</a:t>
            </a:r>
            <a:endParaRPr lang="en-US" dirty="0"/>
          </a:p>
        </p:txBody>
      </p:sp>
      <p:sp>
        <p:nvSpPr>
          <p:cNvPr id="22530" name="Content Placeholder 2"/>
          <p:cNvSpPr>
            <a:spLocks noGrp="1"/>
          </p:cNvSpPr>
          <p:nvPr>
            <p:ph idx="1"/>
          </p:nvPr>
        </p:nvSpPr>
        <p:spPr>
          <a:xfrm>
            <a:off x="457200" y="1600200"/>
            <a:ext cx="5410200" cy="4953000"/>
          </a:xfrm>
        </p:spPr>
        <p:txBody>
          <a:bodyPr/>
          <a:lstStyle/>
          <a:p>
            <a:r>
              <a:rPr lang="fr-CA" sz="2800" b="1" dirty="0" smtClean="0"/>
              <a:t>Réalité : </a:t>
            </a:r>
            <a:r>
              <a:rPr lang="fr-CA" sz="2800" dirty="0" smtClean="0"/>
              <a:t>Se conformer à la réglementation sur les heures de service (HDS) est une obligation, mais le respect de la réglementation ne garantit pas la sécurité et la santé du conducteur</a:t>
            </a:r>
            <a:endParaRPr lang="en-US" sz="2800" dirty="0" smtClean="0"/>
          </a:p>
          <a:p>
            <a:r>
              <a:rPr lang="fr-CA" sz="2800" b="1" dirty="0" smtClean="0"/>
              <a:t>Exigence : </a:t>
            </a:r>
            <a:r>
              <a:rPr lang="fr-CA" sz="2800" dirty="0" smtClean="0"/>
              <a:t>Une approche plus proactive et exhaustive, centrée sur les conducteurs</a:t>
            </a:r>
            <a:endParaRPr lang="en-US" sz="2800" dirty="0" smtClean="0"/>
          </a:p>
        </p:txBody>
      </p:sp>
      <p:pic>
        <p:nvPicPr>
          <p:cNvPr id="22531" name="Picture 2"/>
          <p:cNvPicPr>
            <a:picLocks noChangeAspect="1" noChangeArrowheads="1"/>
          </p:cNvPicPr>
          <p:nvPr/>
        </p:nvPicPr>
        <p:blipFill>
          <a:blip r:embed="rId3" cstate="print"/>
          <a:srcRect/>
          <a:stretch>
            <a:fillRect/>
          </a:stretch>
        </p:blipFill>
        <p:spPr bwMode="auto">
          <a:xfrm>
            <a:off x="6203950" y="2057400"/>
            <a:ext cx="2466975" cy="36957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477838" y="381000"/>
            <a:ext cx="8229600" cy="1143000"/>
          </a:xfrm>
        </p:spPr>
        <p:txBody>
          <a:bodyPr/>
          <a:lstStyle/>
          <a:p>
            <a:pPr>
              <a:lnSpc>
                <a:spcPts val="4575"/>
              </a:lnSpc>
            </a:pPr>
            <a:r>
              <a:rPr lang="fr-CA" sz="3200" smtClean="0"/>
              <a:t>La fatigue peut être en cause dans les accidents en raison des deux éléments suivants :</a:t>
            </a:r>
            <a:endParaRPr lang="en-US" sz="3200" smtClean="0"/>
          </a:p>
        </p:txBody>
      </p:sp>
      <p:sp>
        <p:nvSpPr>
          <p:cNvPr id="94210" name="Content Placeholder 2"/>
          <p:cNvSpPr>
            <a:spLocks noGrp="1"/>
          </p:cNvSpPr>
          <p:nvPr>
            <p:ph idx="1"/>
          </p:nvPr>
        </p:nvSpPr>
        <p:spPr/>
        <p:txBody>
          <a:bodyPr/>
          <a:lstStyle/>
          <a:p>
            <a:pPr marL="514350" indent="-514350">
              <a:buFont typeface="Calibri" pitchFamily="34" charset="0"/>
              <a:buAutoNum type="arabicPeriod"/>
            </a:pPr>
            <a:r>
              <a:rPr lang="fr-CA" sz="2800" smtClean="0"/>
              <a:t>Elle augmente le risque d’erreurs de conduite.</a:t>
            </a:r>
            <a:endParaRPr lang="en-US" sz="2800" smtClean="0"/>
          </a:p>
          <a:p>
            <a:pPr marL="514350" indent="-514350">
              <a:buFont typeface="Calibri" pitchFamily="34" charset="0"/>
              <a:buAutoNum type="arabicPeriod"/>
            </a:pPr>
            <a:r>
              <a:rPr lang="fr-CA" sz="2800" smtClean="0"/>
              <a:t>La personne s’endort au volant</a:t>
            </a:r>
            <a:r>
              <a:rPr lang="fr-CA" sz="2800" smtClean="0">
                <a:solidFill>
                  <a:srgbClr val="FF0000"/>
                </a:solidFill>
              </a:rPr>
              <a:t>.</a:t>
            </a:r>
            <a:r>
              <a:rPr lang="fr-CA" sz="2800" smtClean="0"/>
              <a:t> </a:t>
            </a:r>
            <a:endParaRPr lang="en-US" sz="2800" smtClean="0"/>
          </a:p>
        </p:txBody>
      </p:sp>
      <p:grpSp>
        <p:nvGrpSpPr>
          <p:cNvPr id="94211" name="Group 24"/>
          <p:cNvGrpSpPr>
            <a:grpSpLocks/>
          </p:cNvGrpSpPr>
          <p:nvPr/>
        </p:nvGrpSpPr>
        <p:grpSpPr bwMode="auto">
          <a:xfrm>
            <a:off x="490538" y="3565525"/>
            <a:ext cx="8115300" cy="2571750"/>
            <a:chOff x="514350" y="2143125"/>
            <a:chExt cx="8115300" cy="2571750"/>
          </a:xfrm>
        </p:grpSpPr>
        <p:pic>
          <p:nvPicPr>
            <p:cNvPr id="94212" name="Picture 3"/>
            <p:cNvPicPr>
              <a:picLocks noChangeAspect="1" noChangeArrowheads="1"/>
            </p:cNvPicPr>
            <p:nvPr/>
          </p:nvPicPr>
          <p:blipFill>
            <a:blip r:embed="rId3" cstate="print"/>
            <a:srcRect/>
            <a:stretch>
              <a:fillRect/>
            </a:stretch>
          </p:blipFill>
          <p:spPr bwMode="auto">
            <a:xfrm>
              <a:off x="514350" y="2143125"/>
              <a:ext cx="8115300" cy="2571750"/>
            </a:xfrm>
            <a:prstGeom prst="rect">
              <a:avLst/>
            </a:prstGeom>
            <a:noFill/>
            <a:ln w="9525">
              <a:noFill/>
              <a:miter lim="800000"/>
              <a:headEnd/>
              <a:tailEnd/>
            </a:ln>
          </p:spPr>
        </p:pic>
        <p:sp>
          <p:nvSpPr>
            <p:cNvPr id="94213" name="TextBox 26"/>
            <p:cNvSpPr txBox="1">
              <a:spLocks noChangeArrowheads="1"/>
            </p:cNvSpPr>
            <p:nvPr/>
          </p:nvSpPr>
          <p:spPr bwMode="auto">
            <a:xfrm>
              <a:off x="6695552" y="3212952"/>
              <a:ext cx="1219200" cy="369332"/>
            </a:xfrm>
            <a:prstGeom prst="rect">
              <a:avLst/>
            </a:prstGeom>
            <a:noFill/>
            <a:ln w="9525">
              <a:noFill/>
              <a:miter lim="800000"/>
              <a:headEnd/>
              <a:tailEnd/>
            </a:ln>
          </p:spPr>
          <p:txBody>
            <a:bodyPr>
              <a:spAutoFit/>
            </a:bodyPr>
            <a:lstStyle/>
            <a:p>
              <a:r>
                <a:rPr lang="en-US" b="1">
                  <a:latin typeface="Calibri" pitchFamily="34" charset="0"/>
                </a:rPr>
                <a:t>ACCIDENT</a:t>
              </a:r>
            </a:p>
          </p:txBody>
        </p:sp>
        <p:sp>
          <p:nvSpPr>
            <p:cNvPr id="94214" name="TextBox 27"/>
            <p:cNvSpPr txBox="1">
              <a:spLocks noChangeArrowheads="1"/>
            </p:cNvSpPr>
            <p:nvPr/>
          </p:nvSpPr>
          <p:spPr bwMode="auto">
            <a:xfrm>
              <a:off x="968824" y="3223000"/>
              <a:ext cx="2209800" cy="369332"/>
            </a:xfrm>
            <a:prstGeom prst="rect">
              <a:avLst/>
            </a:prstGeom>
            <a:noFill/>
            <a:ln w="9525">
              <a:noFill/>
              <a:miter lim="800000"/>
              <a:headEnd/>
              <a:tailEnd/>
            </a:ln>
          </p:spPr>
          <p:txBody>
            <a:bodyPr>
              <a:spAutoFit/>
            </a:bodyPr>
            <a:lstStyle/>
            <a:p>
              <a:r>
                <a:rPr lang="en-US">
                  <a:latin typeface="Calibri" pitchFamily="34" charset="0"/>
                </a:rPr>
                <a:t>FACTEURS DE RISQUE</a:t>
              </a:r>
            </a:p>
          </p:txBody>
        </p:sp>
      </p:grpSp>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Combien d’accidents de véhicules lourds sont liés à la fatigue?</a:t>
            </a:r>
            <a:endParaRPr lang="en-US" sz="4800" dirty="0"/>
          </a:p>
        </p:txBody>
      </p:sp>
      <p:sp>
        <p:nvSpPr>
          <p:cNvPr id="3" name="Content Placeholder 2"/>
          <p:cNvSpPr>
            <a:spLocks noGrp="1"/>
          </p:cNvSpPr>
          <p:nvPr>
            <p:ph idx="1"/>
          </p:nvPr>
        </p:nvSpPr>
        <p:spPr/>
        <p:txBody>
          <a:bodyPr rtlCol="0">
            <a:normAutofit fontScale="92500" lnSpcReduction="20000"/>
          </a:bodyPr>
          <a:lstStyle/>
          <a:p>
            <a:pPr marL="0" indent="0" fontAlgn="auto">
              <a:spcAft>
                <a:spcPts val="0"/>
              </a:spcAft>
              <a:buFont typeface="Arial" pitchFamily="34" charset="0"/>
              <a:buNone/>
              <a:defRPr/>
            </a:pPr>
            <a:r>
              <a:rPr lang="fr-CA" u="sng" dirty="0"/>
              <a:t>Étude sur les causes des accidents de véhicules lourds (LTCCS) :</a:t>
            </a:r>
            <a:endParaRPr lang="en-US" u="sng" dirty="0"/>
          </a:p>
          <a:p>
            <a:pPr fontAlgn="auto">
              <a:spcAft>
                <a:spcPts val="0"/>
              </a:spcAft>
              <a:buFont typeface="Arial" pitchFamily="34" charset="0"/>
              <a:buChar char="•"/>
              <a:defRPr/>
            </a:pPr>
            <a:r>
              <a:rPr lang="fr-CA" dirty="0"/>
              <a:t>Étude en profondeur d’environ 1 000 accidents graves impliquant un véhicule lourd.</a:t>
            </a:r>
            <a:endParaRPr lang="en-US" dirty="0"/>
          </a:p>
          <a:p>
            <a:pPr fontAlgn="auto">
              <a:spcAft>
                <a:spcPts val="0"/>
              </a:spcAft>
              <a:buFont typeface="Arial" pitchFamily="34" charset="0"/>
              <a:buChar char="•"/>
              <a:defRPr/>
            </a:pPr>
            <a:r>
              <a:rPr lang="fr-CA" b="1" dirty="0"/>
              <a:t>4 %</a:t>
            </a:r>
            <a:r>
              <a:rPr lang="fr-CA" dirty="0"/>
              <a:t> des accidents ont été principalement causés par un conducteur qui s’est endormi au volant.</a:t>
            </a:r>
            <a:endParaRPr lang="en-US" dirty="0"/>
          </a:p>
          <a:p>
            <a:pPr fontAlgn="auto">
              <a:spcAft>
                <a:spcPts val="0"/>
              </a:spcAft>
              <a:buFont typeface="Arial" pitchFamily="34" charset="0"/>
              <a:buChar char="•"/>
              <a:defRPr/>
            </a:pPr>
            <a:r>
              <a:rPr lang="fr-CA" dirty="0"/>
              <a:t>Un grand nombre (</a:t>
            </a:r>
            <a:r>
              <a:rPr lang="fr-CA" b="1" dirty="0"/>
              <a:t>13 %</a:t>
            </a:r>
            <a:r>
              <a:rPr lang="fr-CA" dirty="0"/>
              <a:t>) impliquaient la fatigue du conducteur comme facteur connexe.</a:t>
            </a:r>
            <a:endParaRPr lang="en-US" dirty="0"/>
          </a:p>
          <a:p>
            <a:pPr fontAlgn="auto">
              <a:spcAft>
                <a:spcPts val="0"/>
              </a:spcAft>
              <a:buFont typeface="Arial" pitchFamily="34" charset="0"/>
              <a:buChar char="•"/>
              <a:defRPr/>
            </a:pPr>
            <a:r>
              <a:rPr lang="fr-CA" dirty="0"/>
              <a:t>La fatigue non détectée pourrait avoir été un facteur dans d’autres accidents. </a:t>
            </a:r>
            <a:endParaRPr lang="en-US" dirty="0"/>
          </a:p>
        </p:txBody>
      </p:sp>
    </p:spTree>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Les accidents mortels pour le conducteur</a:t>
            </a:r>
            <a:endParaRPr lang="en-US" sz="4800" dirty="0"/>
          </a:p>
        </p:txBody>
      </p:sp>
      <p:sp>
        <p:nvSpPr>
          <p:cNvPr id="3" name="Content Placeholder 2"/>
          <p:cNvSpPr>
            <a:spLocks noGrp="1"/>
          </p:cNvSpPr>
          <p:nvPr>
            <p:ph idx="1"/>
          </p:nvPr>
        </p:nvSpPr>
        <p:spPr>
          <a:xfrm>
            <a:off x="457200" y="1600200"/>
            <a:ext cx="6172200" cy="4800600"/>
          </a:xfrm>
        </p:spPr>
        <p:txBody>
          <a:bodyPr rtlCol="0">
            <a:normAutofit fontScale="70000" lnSpcReduction="20000"/>
          </a:bodyPr>
          <a:lstStyle/>
          <a:p>
            <a:pPr marL="0" indent="0" fontAlgn="auto">
              <a:spcAft>
                <a:spcPts val="0"/>
              </a:spcAft>
              <a:buFont typeface="Arial" pitchFamily="34" charset="0"/>
              <a:buNone/>
              <a:defRPr/>
            </a:pPr>
            <a:r>
              <a:rPr lang="fr-CA" dirty="0"/>
              <a:t>Étude réalisée par le National Transportation </a:t>
            </a:r>
            <a:r>
              <a:rPr lang="fr-CA" dirty="0" err="1"/>
              <a:t>Safety</a:t>
            </a:r>
            <a:r>
              <a:rPr lang="fr-CA" dirty="0"/>
              <a:t> </a:t>
            </a:r>
            <a:r>
              <a:rPr lang="fr-CA" dirty="0" err="1"/>
              <a:t>Board</a:t>
            </a:r>
            <a:r>
              <a:rPr lang="fr-CA" dirty="0"/>
              <a:t> (NTSB) en 1990 et portant sur 182 accidents mortels impliquant un véhicule lourd :</a:t>
            </a:r>
            <a:endParaRPr lang="en-US" dirty="0"/>
          </a:p>
          <a:p>
            <a:pPr fontAlgn="auto">
              <a:spcAft>
                <a:spcPts val="0"/>
              </a:spcAft>
              <a:buFont typeface="Arial" pitchFamily="34" charset="0"/>
              <a:buChar char="•"/>
              <a:defRPr/>
            </a:pPr>
            <a:r>
              <a:rPr lang="fr-CA" dirty="0"/>
              <a:t>La plupart des accidents étaient la conséquence d’une sortie de route impliquant un seul véhicule.</a:t>
            </a:r>
            <a:endParaRPr lang="en-US" dirty="0"/>
          </a:p>
          <a:p>
            <a:pPr fontAlgn="auto">
              <a:spcAft>
                <a:spcPts val="0"/>
              </a:spcAft>
              <a:buFont typeface="Arial" pitchFamily="34" charset="0"/>
              <a:buChar char="•"/>
              <a:defRPr/>
            </a:pPr>
            <a:r>
              <a:rPr lang="fr-CA" dirty="0"/>
              <a:t>Une étude approfondie de ces accidents a révélé que la fatigue était un facteur déterminant dans </a:t>
            </a:r>
            <a:r>
              <a:rPr lang="fr-CA" b="1" dirty="0"/>
              <a:t>31 % </a:t>
            </a:r>
            <a:r>
              <a:rPr lang="fr-CA" dirty="0"/>
              <a:t>d’entre eux.</a:t>
            </a:r>
            <a:endParaRPr lang="en-US" dirty="0"/>
          </a:p>
          <a:p>
            <a:pPr fontAlgn="auto">
              <a:spcAft>
                <a:spcPts val="0"/>
              </a:spcAft>
              <a:buFont typeface="Arial" pitchFamily="34" charset="0"/>
              <a:buChar char="•"/>
              <a:defRPr/>
            </a:pPr>
            <a:r>
              <a:rPr lang="fr-CA" b="1" dirty="0"/>
              <a:t>La fatigue était la </a:t>
            </a:r>
            <a:r>
              <a:rPr lang="fr-CA" b="1" dirty="0" smtClean="0"/>
              <a:t>principale cause d’accident.</a:t>
            </a:r>
            <a:endParaRPr lang="en-US" dirty="0"/>
          </a:p>
          <a:p>
            <a:pPr fontAlgn="auto">
              <a:spcAft>
                <a:spcPts val="0"/>
              </a:spcAft>
              <a:buFont typeface="Arial" pitchFamily="34" charset="0"/>
              <a:buChar char="•"/>
              <a:defRPr/>
            </a:pPr>
            <a:r>
              <a:rPr lang="fr-CA" dirty="0"/>
              <a:t>Un arrêt cardiaque et d’autres problèmes de santé soudains étaient également des causes majeures de tels accidents.</a:t>
            </a:r>
            <a:endParaRPr lang="en-US" dirty="0"/>
          </a:p>
          <a:p>
            <a:pPr fontAlgn="auto">
              <a:spcAft>
                <a:spcPts val="0"/>
              </a:spcAft>
              <a:buFont typeface="Arial" pitchFamily="34" charset="0"/>
              <a:buChar char="•"/>
              <a:defRPr/>
            </a:pPr>
            <a:r>
              <a:rPr lang="fr-CA" dirty="0"/>
              <a:t>En 2009 aux États-Unis, plus de 400 conducteurs de véhicules lourds sont décédés dans des accidents.</a:t>
            </a:r>
            <a:endParaRPr lang="en-US" dirty="0"/>
          </a:p>
        </p:txBody>
      </p:sp>
      <p:pic>
        <p:nvPicPr>
          <p:cNvPr id="98307" name="Picture 2"/>
          <p:cNvPicPr>
            <a:picLocks noChangeAspect="1" noChangeArrowheads="1"/>
          </p:cNvPicPr>
          <p:nvPr/>
        </p:nvPicPr>
        <p:blipFill>
          <a:blip r:embed="rId3" cstate="print"/>
          <a:srcRect/>
          <a:stretch>
            <a:fillRect/>
          </a:stretch>
        </p:blipFill>
        <p:spPr bwMode="auto">
          <a:xfrm>
            <a:off x="6781800" y="2438400"/>
            <a:ext cx="1995488" cy="298926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La difficulté à évaluer les accidents liés à la fatigue</a:t>
            </a:r>
            <a:endParaRPr lang="en-US" sz="4800"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fr-CA" dirty="0"/>
              <a:t>Le conducteur :</a:t>
            </a:r>
            <a:endParaRPr lang="en-US" sz="2800" dirty="0"/>
          </a:p>
          <a:p>
            <a:pPr lvl="1" fontAlgn="auto">
              <a:spcAft>
                <a:spcPts val="0"/>
              </a:spcAft>
              <a:buFont typeface="Arial" pitchFamily="34" charset="0"/>
              <a:buChar char="–"/>
              <a:defRPr/>
            </a:pPr>
            <a:r>
              <a:rPr lang="fr-CA" dirty="0"/>
              <a:t>peut être mort ou gravement blessé.</a:t>
            </a:r>
            <a:endParaRPr lang="en-US" sz="2400" dirty="0"/>
          </a:p>
          <a:p>
            <a:pPr lvl="1" fontAlgn="auto">
              <a:spcAft>
                <a:spcPts val="0"/>
              </a:spcAft>
              <a:buFont typeface="Arial" pitchFamily="34" charset="0"/>
              <a:buChar char="–"/>
              <a:defRPr/>
            </a:pPr>
            <a:r>
              <a:rPr lang="fr-CA" dirty="0"/>
              <a:t>peut ne pas savoir ce qui s’est passé.</a:t>
            </a:r>
            <a:endParaRPr lang="en-US" sz="2400" dirty="0"/>
          </a:p>
          <a:p>
            <a:pPr lvl="1" fontAlgn="auto">
              <a:spcAft>
                <a:spcPts val="0"/>
              </a:spcAft>
              <a:buFont typeface="Arial" pitchFamily="34" charset="0"/>
              <a:buChar char="–"/>
              <a:defRPr/>
            </a:pPr>
            <a:r>
              <a:rPr lang="fr-CA" dirty="0"/>
              <a:t>peut ne pas admettre s’être endormi.</a:t>
            </a:r>
            <a:endParaRPr lang="en-US" sz="2400" dirty="0"/>
          </a:p>
          <a:p>
            <a:pPr fontAlgn="auto">
              <a:spcAft>
                <a:spcPts val="0"/>
              </a:spcAft>
              <a:buFont typeface="Arial" pitchFamily="34" charset="0"/>
              <a:buChar char="•"/>
              <a:defRPr/>
            </a:pPr>
            <a:r>
              <a:rPr lang="fr-CA" dirty="0"/>
              <a:t>La fatigue contribue à des accidents de manière plus subtile.</a:t>
            </a:r>
            <a:endParaRPr lang="en-US" sz="2800" dirty="0"/>
          </a:p>
          <a:p>
            <a:pPr fontAlgn="auto">
              <a:spcAft>
                <a:spcPts val="0"/>
              </a:spcAft>
              <a:buFont typeface="Arial" pitchFamily="34" charset="0"/>
              <a:buChar char="•"/>
              <a:defRPr/>
            </a:pPr>
            <a:r>
              <a:rPr lang="fr-CA" dirty="0"/>
              <a:t>La fatigue, la distraction et d’autres causes peuvent être confondues.</a:t>
            </a:r>
            <a:endParaRPr lang="en-US" sz="2800" dirty="0"/>
          </a:p>
          <a:p>
            <a:pPr fontAlgn="auto">
              <a:spcAft>
                <a:spcPts val="0"/>
              </a:spcAft>
              <a:buFont typeface="Arial" pitchFamily="34" charset="0"/>
              <a:buChar char="•"/>
              <a:defRPr/>
            </a:pPr>
            <a:r>
              <a:rPr lang="fr-CA" dirty="0"/>
              <a:t>Ainsi, plusieurs facteurs affectent les statistiques sur les accidents liés à la fatigue.</a:t>
            </a:r>
            <a:endParaRPr lang="en-US" dirty="0" smtClean="0"/>
          </a:p>
        </p:txBody>
      </p:sp>
    </p:spTree>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pPr>
              <a:lnSpc>
                <a:spcPts val="4575"/>
              </a:lnSpc>
            </a:pPr>
            <a:r>
              <a:rPr lang="fr-CA" sz="4000" smtClean="0"/>
              <a:t>Leçon 1 : Évaluation des acquis</a:t>
            </a:r>
            <a:endParaRPr lang="en-US" sz="4000" smtClean="0"/>
          </a:p>
        </p:txBody>
      </p:sp>
      <p:sp>
        <p:nvSpPr>
          <p:cNvPr id="102402" name="Content Placeholder 2"/>
          <p:cNvSpPr>
            <a:spLocks noGrp="1"/>
          </p:cNvSpPr>
          <p:nvPr>
            <p:ph idx="1"/>
          </p:nvPr>
        </p:nvSpPr>
        <p:spPr/>
        <p:txBody>
          <a:bodyPr/>
          <a:lstStyle/>
          <a:p>
            <a:pPr marL="514350" indent="-514350">
              <a:buFont typeface="Calibri" pitchFamily="34" charset="0"/>
              <a:buAutoNum type="arabicPeriod"/>
            </a:pPr>
            <a:r>
              <a:rPr lang="fr-CA" smtClean="0"/>
              <a:t>Lequel des énoncés suivants est vrai?</a:t>
            </a:r>
            <a:endParaRPr lang="en-US" sz="2800" smtClean="0"/>
          </a:p>
          <a:p>
            <a:pPr marL="971550" lvl="1" indent="-514350">
              <a:buFont typeface="Calibri" pitchFamily="34" charset="0"/>
              <a:buAutoNum type="alphaLcParenR"/>
            </a:pPr>
            <a:r>
              <a:rPr lang="fr-CA" smtClean="0"/>
              <a:t>Le sommeil est un besoin physiologique.</a:t>
            </a:r>
            <a:endParaRPr lang="en-US" sz="2400" smtClean="0"/>
          </a:p>
          <a:p>
            <a:pPr marL="971550" lvl="1" indent="-514350">
              <a:buFont typeface="Calibri" pitchFamily="34" charset="0"/>
              <a:buAutoNum type="alphaLcParenR"/>
            </a:pPr>
            <a:r>
              <a:rPr lang="fr-CA" smtClean="0"/>
              <a:t>Les accidents causés par l’endormissement au volant sont la principale cause de décès chez les conducteurs de véhicules lourds.</a:t>
            </a:r>
            <a:endParaRPr lang="en-US" sz="2400" smtClean="0"/>
          </a:p>
          <a:p>
            <a:pPr marL="971550" lvl="1" indent="-514350">
              <a:buFont typeface="Calibri" pitchFamily="34" charset="0"/>
              <a:buAutoNum type="alphaLcParenR"/>
            </a:pPr>
            <a:r>
              <a:rPr lang="fr-CA" smtClean="0"/>
              <a:t>Un mauvais sommeil aggrave de nombreux problèmes de santé.</a:t>
            </a:r>
            <a:endParaRPr lang="en-US" sz="2400" smtClean="0"/>
          </a:p>
          <a:p>
            <a:pPr marL="971550" lvl="1" indent="-514350">
              <a:buFont typeface="Calibri" pitchFamily="34" charset="0"/>
              <a:buAutoNum type="alphaLcParenR"/>
            </a:pPr>
            <a:r>
              <a:rPr lang="fr-CA" smtClean="0"/>
              <a:t>Toutes ces réponses. </a:t>
            </a:r>
            <a:endParaRPr lang="en-US" smtClean="0"/>
          </a:p>
        </p:txBody>
      </p:sp>
    </p:spTree>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pPr>
              <a:lnSpc>
                <a:spcPts val="4575"/>
              </a:lnSpc>
            </a:pPr>
            <a:r>
              <a:rPr lang="fr-CA" sz="4000" smtClean="0"/>
              <a:t>Leçon 1 : Évaluation des acquis (suite)</a:t>
            </a:r>
            <a:endParaRPr lang="en-US" sz="4000" smtClean="0"/>
          </a:p>
        </p:txBody>
      </p:sp>
      <p:sp>
        <p:nvSpPr>
          <p:cNvPr id="104450" name="Content Placeholder 2"/>
          <p:cNvSpPr>
            <a:spLocks noGrp="1"/>
          </p:cNvSpPr>
          <p:nvPr>
            <p:ph idx="1"/>
          </p:nvPr>
        </p:nvSpPr>
        <p:spPr/>
        <p:txBody>
          <a:bodyPr/>
          <a:lstStyle/>
          <a:p>
            <a:pPr marL="514350" indent="-514350">
              <a:buFont typeface="Calibri" pitchFamily="34" charset="0"/>
              <a:buAutoNum type="arabicPeriod" startAt="2"/>
            </a:pPr>
            <a:r>
              <a:rPr lang="fr-CA" dirty="0" smtClean="0"/>
              <a:t>Lequel de ces éléments est considéré comme un facteur de fatigue </a:t>
            </a:r>
            <a:r>
              <a:rPr lang="fr-CA" b="1" i="1" dirty="0" smtClean="0"/>
              <a:t>liée à la tâche</a:t>
            </a:r>
            <a:r>
              <a:rPr lang="fr-CA" dirty="0" smtClean="0"/>
              <a:t>?</a:t>
            </a:r>
            <a:endParaRPr lang="en-US" sz="2800" dirty="0" smtClean="0"/>
          </a:p>
          <a:p>
            <a:pPr marL="971550" lvl="1" indent="-514350">
              <a:buFont typeface="Calibri" pitchFamily="34" charset="0"/>
              <a:buAutoNum type="alphaLcParenR"/>
            </a:pPr>
            <a:r>
              <a:rPr lang="fr-CA" dirty="0" smtClean="0"/>
              <a:t>Conduire sur un trajet monotone.</a:t>
            </a:r>
            <a:endParaRPr lang="en-US" sz="2400" dirty="0" smtClean="0"/>
          </a:p>
          <a:p>
            <a:pPr marL="971550" lvl="1" indent="-514350">
              <a:buFont typeface="Calibri" pitchFamily="34" charset="0"/>
              <a:buAutoNum type="alphaLcParenR"/>
            </a:pPr>
            <a:r>
              <a:rPr lang="fr-CA" dirty="0" smtClean="0"/>
              <a:t>Conduire pendant un creux circadien.</a:t>
            </a:r>
            <a:endParaRPr lang="en-US" sz="2400" dirty="0" smtClean="0"/>
          </a:p>
          <a:p>
            <a:pPr marL="971550" lvl="1" indent="-514350">
              <a:buFont typeface="Calibri" pitchFamily="34" charset="0"/>
              <a:buAutoNum type="alphaLcParenR"/>
            </a:pPr>
            <a:r>
              <a:rPr lang="fr-CA" dirty="0" smtClean="0"/>
              <a:t>Manquer de sommeil au début du quart de travail.</a:t>
            </a:r>
            <a:endParaRPr lang="en-US" sz="2400" dirty="0" smtClean="0"/>
          </a:p>
          <a:p>
            <a:pPr marL="971550" lvl="1" indent="-514350">
              <a:buFont typeface="Calibri" pitchFamily="34" charset="0"/>
              <a:buAutoNum type="alphaLcParenR"/>
            </a:pPr>
            <a:r>
              <a:rPr lang="fr-CA" dirty="0" smtClean="0"/>
              <a:t>Être éveillé depuis plus de 18 heures</a:t>
            </a:r>
            <a:r>
              <a:rPr lang="fr-CA" dirty="0" smtClean="0">
                <a:solidFill>
                  <a:srgbClr val="FF0000"/>
                </a:solidFill>
              </a:rPr>
              <a:t>.</a:t>
            </a:r>
            <a:r>
              <a:rPr lang="fr-CA" dirty="0" smtClean="0"/>
              <a:t> </a:t>
            </a:r>
            <a:endParaRPr lang="en-US" sz="2400" dirty="0" smtClean="0"/>
          </a:p>
          <a:p>
            <a:pPr marL="971550" lvl="1" indent="-514350">
              <a:buFont typeface="Calibri" pitchFamily="34" charset="0"/>
              <a:buAutoNum type="alphaLcParenR"/>
            </a:pPr>
            <a:r>
              <a:rPr lang="fr-CA" dirty="0" smtClean="0"/>
              <a:t>Toutes ces réponses.</a:t>
            </a:r>
            <a:endParaRPr lang="en-US" dirty="0" smtClean="0"/>
          </a:p>
        </p:txBody>
      </p:sp>
    </p:spTree>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pPr>
              <a:lnSpc>
                <a:spcPts val="4575"/>
              </a:lnSpc>
            </a:pPr>
            <a:r>
              <a:rPr lang="fr-CA" sz="4000" smtClean="0"/>
              <a:t>Leçon 1 : Évaluation des acquis (suite)</a:t>
            </a:r>
            <a:endParaRPr lang="en-US" sz="4000" smtClean="0"/>
          </a:p>
        </p:txBody>
      </p:sp>
      <p:sp>
        <p:nvSpPr>
          <p:cNvPr id="106498" name="Content Placeholder 2"/>
          <p:cNvSpPr>
            <a:spLocks noGrp="1"/>
          </p:cNvSpPr>
          <p:nvPr>
            <p:ph idx="1"/>
          </p:nvPr>
        </p:nvSpPr>
        <p:spPr/>
        <p:txBody>
          <a:bodyPr/>
          <a:lstStyle/>
          <a:p>
            <a:pPr marL="514350" indent="-514350">
              <a:buFont typeface="Calibri" pitchFamily="34" charset="0"/>
              <a:buAutoNum type="arabicPeriod" startAt="3"/>
            </a:pPr>
            <a:r>
              <a:rPr lang="fr-CA" smtClean="0"/>
              <a:t>Lequel des éléments suivants n’est </a:t>
            </a:r>
            <a:r>
              <a:rPr lang="fr-CA" b="1" smtClean="0"/>
              <a:t>pas </a:t>
            </a:r>
            <a:r>
              <a:rPr lang="fr-CA" smtClean="0"/>
              <a:t>l’effet d’un manque de sommeil (fatigue chronique)?</a:t>
            </a:r>
            <a:endParaRPr lang="en-US" sz="2800" smtClean="0"/>
          </a:p>
          <a:p>
            <a:pPr marL="971550" lvl="1" indent="-514350">
              <a:buFont typeface="Calibri" pitchFamily="34" charset="0"/>
              <a:buAutoNum type="alphaLcParenR"/>
            </a:pPr>
            <a:r>
              <a:rPr lang="fr-CA" smtClean="0"/>
              <a:t>Augmentation de la tension artérielle.</a:t>
            </a:r>
            <a:endParaRPr lang="en-US" sz="2400" smtClean="0"/>
          </a:p>
          <a:p>
            <a:pPr marL="971550" lvl="1" indent="-514350">
              <a:buFont typeface="Calibri" pitchFamily="34" charset="0"/>
              <a:buAutoNum type="alphaLcParenR"/>
            </a:pPr>
            <a:r>
              <a:rPr lang="fr-CA" smtClean="0"/>
              <a:t>Diminution de l’appétit.</a:t>
            </a:r>
            <a:endParaRPr lang="en-US" sz="2400" smtClean="0"/>
          </a:p>
          <a:p>
            <a:pPr marL="971550" lvl="1" indent="-514350">
              <a:buFont typeface="Calibri" pitchFamily="34" charset="0"/>
              <a:buAutoNum type="alphaLcParenR"/>
            </a:pPr>
            <a:r>
              <a:rPr lang="fr-CA" smtClean="0"/>
              <a:t>Augmentation du risque de diabète.</a:t>
            </a:r>
            <a:endParaRPr lang="en-US" sz="2400" smtClean="0"/>
          </a:p>
          <a:p>
            <a:pPr marL="971550" lvl="1" indent="-514350">
              <a:buFont typeface="Calibri" pitchFamily="34" charset="0"/>
              <a:buAutoNum type="alphaLcParenR"/>
            </a:pPr>
            <a:r>
              <a:rPr lang="fr-CA" smtClean="0"/>
              <a:t>Irritabilité.</a:t>
            </a:r>
            <a:endParaRPr lang="en-US" smtClean="0"/>
          </a:p>
        </p:txBody>
      </p:sp>
    </p:spTree>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pPr>
              <a:lnSpc>
                <a:spcPts val="4575"/>
              </a:lnSpc>
            </a:pPr>
            <a:r>
              <a:rPr lang="fr-CA" sz="4000" smtClean="0"/>
              <a:t>Leçon 1 : Évaluation des acquis (suite)</a:t>
            </a:r>
            <a:endParaRPr lang="en-US" sz="4000" smtClean="0"/>
          </a:p>
        </p:txBody>
      </p:sp>
      <p:sp>
        <p:nvSpPr>
          <p:cNvPr id="108546" name="Content Placeholder 2"/>
          <p:cNvSpPr>
            <a:spLocks noGrp="1"/>
          </p:cNvSpPr>
          <p:nvPr>
            <p:ph idx="1"/>
          </p:nvPr>
        </p:nvSpPr>
        <p:spPr/>
        <p:txBody>
          <a:bodyPr/>
          <a:lstStyle/>
          <a:p>
            <a:pPr marL="514350" indent="-514350">
              <a:buFont typeface="Calibri" pitchFamily="34" charset="0"/>
              <a:buAutoNum type="arabicPeriod" startAt="4"/>
            </a:pPr>
            <a:r>
              <a:rPr lang="fr-CA" dirty="0" smtClean="0"/>
              <a:t>Lequel de ces éléments est un signe de somnolence du conducteur?</a:t>
            </a:r>
            <a:endParaRPr lang="en-US" sz="2800" dirty="0" smtClean="0"/>
          </a:p>
          <a:p>
            <a:pPr marL="971550" lvl="1" indent="-514350">
              <a:buFont typeface="Calibri" pitchFamily="34" charset="0"/>
              <a:buAutoNum type="alphaLcParenR"/>
            </a:pPr>
            <a:r>
              <a:rPr lang="fr-CA" dirty="0" smtClean="0"/>
              <a:t>Yeux larmoyants et clignements fréquents.</a:t>
            </a:r>
            <a:endParaRPr lang="en-US" sz="2400" dirty="0" smtClean="0"/>
          </a:p>
          <a:p>
            <a:pPr marL="971550" lvl="1" indent="-514350">
              <a:buFont typeface="Calibri" pitchFamily="34" charset="0"/>
              <a:buAutoNum type="alphaLcParenR"/>
            </a:pPr>
            <a:r>
              <a:rPr lang="fr-CA" dirty="0" smtClean="0"/>
              <a:t>Distraction facile (ex. : signalisation routière, paysage).</a:t>
            </a:r>
            <a:endParaRPr lang="en-US" sz="2400" dirty="0" smtClean="0"/>
          </a:p>
          <a:p>
            <a:pPr marL="971550" lvl="1" indent="-514350">
              <a:buFont typeface="Calibri" pitchFamily="34" charset="0"/>
              <a:buAutoNum type="alphaLcParenR"/>
            </a:pPr>
            <a:r>
              <a:rPr lang="fr-CA" dirty="0" smtClean="0"/>
              <a:t>Conduite erratique : déviation et retour brusque dans la voie, avec conduite en zigzag.</a:t>
            </a:r>
            <a:endParaRPr lang="en-US" sz="2400" dirty="0" smtClean="0"/>
          </a:p>
          <a:p>
            <a:pPr marL="971550" lvl="1" indent="-514350">
              <a:buFont typeface="Calibri" pitchFamily="34" charset="0"/>
              <a:buAutoNum type="alphaLcParenR"/>
            </a:pPr>
            <a:r>
              <a:rPr lang="fr-CA" dirty="0" smtClean="0"/>
              <a:t>Corps rigide et mouvements réduits.</a:t>
            </a:r>
            <a:endParaRPr lang="en-US" dirty="0" smtClean="0"/>
          </a:p>
        </p:txBody>
      </p:sp>
    </p:spTree>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pPr>
              <a:lnSpc>
                <a:spcPts val="4575"/>
              </a:lnSpc>
            </a:pPr>
            <a:r>
              <a:rPr lang="fr-CA" sz="4000" smtClean="0"/>
              <a:t>Leçon 1 : Évaluation des acquis (suite)</a:t>
            </a:r>
            <a:endParaRPr lang="en-US" sz="4000" smtClean="0"/>
          </a:p>
        </p:txBody>
      </p:sp>
      <p:sp>
        <p:nvSpPr>
          <p:cNvPr id="3" name="Content Placeholder 2"/>
          <p:cNvSpPr>
            <a:spLocks noGrp="1"/>
          </p:cNvSpPr>
          <p:nvPr>
            <p:ph idx="1"/>
          </p:nvPr>
        </p:nvSpPr>
        <p:spPr/>
        <p:txBody>
          <a:bodyPr rtlCol="0">
            <a:normAutofit fontScale="92500" lnSpcReduction="10000"/>
          </a:bodyPr>
          <a:lstStyle/>
          <a:p>
            <a:pPr marL="514350" indent="-514350" fontAlgn="auto">
              <a:spcAft>
                <a:spcPts val="0"/>
              </a:spcAft>
              <a:buFont typeface="+mj-lt"/>
              <a:buAutoNum type="arabicPeriod" startAt="5"/>
              <a:defRPr/>
            </a:pPr>
            <a:r>
              <a:rPr lang="fr-CA" dirty="0"/>
              <a:t>Lequel des énoncés suivants est faux?</a:t>
            </a:r>
            <a:endParaRPr lang="en-US" sz="2800" dirty="0"/>
          </a:p>
          <a:p>
            <a:pPr marL="971550" lvl="1" indent="-514350" fontAlgn="auto">
              <a:spcAft>
                <a:spcPts val="0"/>
              </a:spcAft>
              <a:buFont typeface="+mj-lt"/>
              <a:buAutoNum type="alphaLcParenR"/>
              <a:defRPr/>
            </a:pPr>
            <a:r>
              <a:rPr lang="fr-CA" dirty="0"/>
              <a:t>La fatigue peut être une cause directe d’accident (s’endormir au volant) ou un facteur contributif.</a:t>
            </a:r>
            <a:endParaRPr lang="en-US" sz="2400" dirty="0"/>
          </a:p>
          <a:p>
            <a:pPr marL="971550" lvl="1" indent="-514350" fontAlgn="auto">
              <a:spcAft>
                <a:spcPts val="0"/>
              </a:spcAft>
              <a:buFont typeface="+mj-lt"/>
              <a:buAutoNum type="alphaLcParenR"/>
              <a:defRPr/>
            </a:pPr>
            <a:r>
              <a:rPr lang="fr-CA" dirty="0"/>
              <a:t>Le NTSB a démontré que l’endormissement au volant est la cause principale de 31 % des accidents mortels impliquant un véhicule lourd.</a:t>
            </a:r>
            <a:endParaRPr lang="en-US" sz="2400" dirty="0"/>
          </a:p>
          <a:p>
            <a:pPr marL="971550" lvl="1" indent="-514350" fontAlgn="auto">
              <a:spcAft>
                <a:spcPts val="0"/>
              </a:spcAft>
              <a:buFont typeface="+mj-lt"/>
              <a:buAutoNum type="alphaLcParenR"/>
              <a:defRPr/>
            </a:pPr>
            <a:r>
              <a:rPr lang="fr-CA" dirty="0"/>
              <a:t>Il est difficile d’évaluer le nombre exact d’accidents liés à la </a:t>
            </a:r>
            <a:r>
              <a:rPr lang="fr-CA" dirty="0" smtClean="0"/>
              <a:t>fatigue.</a:t>
            </a:r>
            <a:endParaRPr lang="en-US" sz="2400" dirty="0"/>
          </a:p>
          <a:p>
            <a:pPr marL="971550" lvl="1" indent="-514350" fontAlgn="auto">
              <a:spcAft>
                <a:spcPts val="0"/>
              </a:spcAft>
              <a:buFont typeface="+mj-lt"/>
              <a:buAutoNum type="alphaLcParenR"/>
              <a:defRPr/>
            </a:pPr>
            <a:r>
              <a:rPr lang="fr-CA" dirty="0" smtClean="0"/>
              <a:t>L’étude </a:t>
            </a:r>
            <a:r>
              <a:rPr lang="fr-CA" dirty="0"/>
              <a:t>sur les causes des accidents de véhicules lourds (LTCCS) a démontré que la majorité était liée à la fatigue.</a:t>
            </a:r>
            <a:endParaRPr lang="en-US" dirty="0"/>
          </a:p>
        </p:txBody>
      </p:sp>
    </p:spTree>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2641" name="Title 4"/>
          <p:cNvSpPr>
            <a:spLocks noGrp="1"/>
          </p:cNvSpPr>
          <p:nvPr>
            <p:ph type="ctrTitle"/>
          </p:nvPr>
        </p:nvSpPr>
        <p:spPr>
          <a:solidFill>
            <a:srgbClr val="C00000">
              <a:alpha val="59999"/>
            </a:srgbClr>
          </a:solidFill>
          <a:ln w="9525" cmpd="sng"/>
        </p:spPr>
        <p:txBody>
          <a:bodyPr/>
          <a:lstStyle/>
          <a:p>
            <a:r>
              <a:rPr lang="fr-CA" smtClean="0"/>
              <a:t>Leçon 2 : Le sommeil et les autres facteurs affectant la vigilance</a:t>
            </a:r>
            <a:endParaRPr lang="en-US" smtClean="0"/>
          </a:p>
        </p:txBody>
      </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a:lnSpc>
                <a:spcPts val="4575"/>
              </a:lnSpc>
            </a:pPr>
            <a:r>
              <a:rPr lang="fr-CA" smtClean="0"/>
              <a:t>Programme de formation PNAGF </a:t>
            </a:r>
            <a:endParaRPr lang="en-US" smtClean="0"/>
          </a:p>
        </p:txBody>
      </p:sp>
      <p:graphicFrame>
        <p:nvGraphicFramePr>
          <p:cNvPr id="4" name="Content Placeholder 3"/>
          <p:cNvGraphicFramePr>
            <a:graphicFrameLocks noGrp="1"/>
          </p:cNvGraphicFramePr>
          <p:nvPr>
            <p:ph idx="1"/>
          </p:nvPr>
        </p:nvGraphicFramePr>
        <p:xfrm>
          <a:off x="457200" y="1524000"/>
          <a:ext cx="8229600" cy="4398010"/>
        </p:xfrm>
        <a:graphic>
          <a:graphicData uri="http://schemas.openxmlformats.org/drawingml/2006/table">
            <a:tbl>
              <a:tblPr/>
              <a:tblGrid>
                <a:gridCol w="5209563"/>
                <a:gridCol w="3020037"/>
              </a:tblGrid>
              <a:tr h="344170">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Calibri"/>
                          <a:ea typeface="Times New Roman"/>
                          <a:cs typeface="Times New Roman"/>
                        </a:rPr>
                        <a:t>Module 1 : Introduction </a:t>
                      </a:r>
                      <a:r>
                        <a:rPr lang="fr-CA" sz="1500" b="1" i="1" dirty="0">
                          <a:solidFill>
                            <a:srgbClr val="002060"/>
                          </a:solidFill>
                          <a:effectLst/>
                          <a:latin typeface="Calibri"/>
                          <a:ea typeface="Times New Roman"/>
                          <a:cs typeface="Times New Roman"/>
                        </a:rPr>
                        <a:t>et aperçu du </a:t>
                      </a:r>
                      <a:r>
                        <a:rPr lang="fr-CA" sz="1500" b="1" i="1" dirty="0" smtClean="0">
                          <a:solidFill>
                            <a:srgbClr val="002060"/>
                          </a:solidFill>
                          <a:effectLst/>
                          <a:latin typeface="Calibri"/>
                          <a:ea typeface="Times New Roman"/>
                          <a:cs typeface="Times New Roman"/>
                        </a:rPr>
                        <a:t>PGF</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Calibri"/>
                          <a:ea typeface="Times New Roman"/>
                          <a:cs typeface="Times New Roman"/>
                        </a:rPr>
                        <a:t>Dirigeants et gestionnaires</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81000">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mn-lt"/>
                          <a:ea typeface="Times New Roman"/>
                          <a:cs typeface="Times New Roman"/>
                        </a:rPr>
                        <a:t>Module 2 : Culture </a:t>
                      </a:r>
                      <a:r>
                        <a:rPr lang="fr-CA" sz="1500" b="1" i="1" dirty="0" smtClean="0">
                          <a:solidFill>
                            <a:srgbClr val="002060"/>
                          </a:solidFill>
                          <a:effectLst/>
                          <a:latin typeface="Calibri"/>
                          <a:ea typeface="Times New Roman"/>
                          <a:cs typeface="Times New Roman"/>
                        </a:rPr>
                        <a:t>de</a:t>
                      </a:r>
                      <a:r>
                        <a:rPr lang="fr-CA" sz="1500" b="1" i="1" baseline="0" dirty="0" smtClean="0">
                          <a:solidFill>
                            <a:srgbClr val="002060"/>
                          </a:solidFill>
                          <a:effectLst/>
                          <a:latin typeface="Calibri"/>
                          <a:ea typeface="Times New Roman"/>
                          <a:cs typeface="Times New Roman"/>
                        </a:rPr>
                        <a:t> la</a:t>
                      </a:r>
                      <a:r>
                        <a:rPr lang="fr-CA" sz="1500" b="1" i="1" dirty="0" smtClean="0">
                          <a:solidFill>
                            <a:srgbClr val="002060"/>
                          </a:solidFill>
                          <a:effectLst/>
                          <a:latin typeface="Calibri"/>
                          <a:ea typeface="Times New Roman"/>
                          <a:cs typeface="Times New Roman"/>
                        </a:rPr>
                        <a:t> </a:t>
                      </a:r>
                      <a:r>
                        <a:rPr lang="fr-CA" sz="1500" b="1" i="1" dirty="0">
                          <a:solidFill>
                            <a:srgbClr val="002060"/>
                          </a:solidFill>
                          <a:effectLst/>
                          <a:latin typeface="Calibri"/>
                          <a:ea typeface="Times New Roman"/>
                          <a:cs typeface="Times New Roman"/>
                        </a:rPr>
                        <a:t>sécurité et pratiques de gestion</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mn-lt"/>
                          <a:ea typeface="Times New Roman"/>
                          <a:cs typeface="Times New Roman"/>
                        </a:rPr>
                        <a:t>Dirigeants et gestionnaires</a:t>
                      </a:r>
                      <a:endParaRPr lang="en-US" sz="1500" b="1" i="1" dirty="0">
                        <a:solidFill>
                          <a:srgbClr val="002060"/>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81000">
                <a:tc>
                  <a:txBody>
                    <a:bodyPr/>
                    <a:lstStyle/>
                    <a:p>
                      <a:pPr marL="0" marR="0">
                        <a:lnSpc>
                          <a:spcPct val="115000"/>
                        </a:lnSpc>
                        <a:spcBef>
                          <a:spcPts val="0"/>
                        </a:spcBef>
                        <a:spcAft>
                          <a:spcPts val="0"/>
                        </a:spcAft>
                        <a:tabLst>
                          <a:tab pos="1113155" algn="l"/>
                        </a:tabLst>
                      </a:pPr>
                      <a:r>
                        <a:rPr lang="fr-CA" sz="2000" b="1" i="1" dirty="0" smtClean="0">
                          <a:solidFill>
                            <a:srgbClr val="800000"/>
                          </a:solidFill>
                          <a:effectLst/>
                          <a:latin typeface="+mn-lt"/>
                          <a:ea typeface="Times New Roman"/>
                          <a:cs typeface="Times New Roman"/>
                        </a:rPr>
                        <a:t>Module 3 : Formation</a:t>
                      </a:r>
                      <a:r>
                        <a:rPr lang="fr-CA" sz="2000" b="1" i="1" baseline="0" dirty="0" smtClean="0">
                          <a:solidFill>
                            <a:srgbClr val="800000"/>
                          </a:solidFill>
                          <a:effectLst/>
                          <a:latin typeface="Calibri"/>
                          <a:ea typeface="Times New Roman"/>
                          <a:cs typeface="Times New Roman"/>
                        </a:rPr>
                        <a:t> </a:t>
                      </a:r>
                      <a:r>
                        <a:rPr lang="fr-CA" sz="2000" b="1" i="1" dirty="0" smtClean="0">
                          <a:solidFill>
                            <a:srgbClr val="800000"/>
                          </a:solidFill>
                          <a:effectLst/>
                          <a:latin typeface="Calibri"/>
                          <a:ea typeface="Times New Roman"/>
                          <a:cs typeface="Times New Roman"/>
                        </a:rPr>
                        <a:t>des </a:t>
                      </a:r>
                      <a:r>
                        <a:rPr lang="fr-CA" sz="2000" b="1" i="1" dirty="0">
                          <a:solidFill>
                            <a:srgbClr val="800000"/>
                          </a:solidFill>
                          <a:effectLst/>
                          <a:latin typeface="Calibri"/>
                          <a:ea typeface="Times New Roman"/>
                          <a:cs typeface="Times New Roman"/>
                        </a:rPr>
                        <a:t>conducteurs</a:t>
                      </a:r>
                      <a:endParaRPr lang="en-US" sz="2000" b="1" i="1" dirty="0">
                        <a:solidFill>
                          <a:srgbClr val="80000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113155" algn="l"/>
                        </a:tabLst>
                      </a:pPr>
                      <a:r>
                        <a:rPr lang="fr-CA" sz="2000" b="1" i="1" dirty="0">
                          <a:solidFill>
                            <a:srgbClr val="800000"/>
                          </a:solidFill>
                          <a:effectLst/>
                          <a:latin typeface="Calibri"/>
                          <a:ea typeface="Times New Roman"/>
                          <a:cs typeface="Times New Roman"/>
                        </a:rPr>
                        <a:t>Conducteurs</a:t>
                      </a:r>
                      <a:endParaRPr lang="en-US" sz="2000" b="1" i="1" dirty="0">
                        <a:solidFill>
                          <a:srgbClr val="80000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81000">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mn-lt"/>
                          <a:ea typeface="Times New Roman"/>
                          <a:cs typeface="Times New Roman"/>
                        </a:rPr>
                        <a:t>Module 4 : Formation</a:t>
                      </a:r>
                      <a:r>
                        <a:rPr lang="fr-CA" sz="1500" b="1" i="1" baseline="0" dirty="0" smtClean="0">
                          <a:solidFill>
                            <a:srgbClr val="002060"/>
                          </a:solidFill>
                          <a:effectLst/>
                          <a:latin typeface="+mn-lt"/>
                          <a:ea typeface="Times New Roman"/>
                          <a:cs typeface="Times New Roman"/>
                        </a:rPr>
                        <a:t> </a:t>
                      </a:r>
                      <a:r>
                        <a:rPr lang="fr-CA" sz="1500" b="1" i="1" dirty="0" smtClean="0">
                          <a:solidFill>
                            <a:srgbClr val="002060"/>
                          </a:solidFill>
                          <a:effectLst/>
                          <a:latin typeface="Calibri"/>
                          <a:ea typeface="Times New Roman"/>
                          <a:cs typeface="Times New Roman"/>
                        </a:rPr>
                        <a:t>de </a:t>
                      </a:r>
                      <a:r>
                        <a:rPr lang="fr-CA" sz="1500" b="1" i="1" dirty="0">
                          <a:solidFill>
                            <a:srgbClr val="002060"/>
                          </a:solidFill>
                          <a:effectLst/>
                          <a:latin typeface="Calibri"/>
                          <a:ea typeface="Times New Roman"/>
                          <a:cs typeface="Times New Roman"/>
                        </a:rPr>
                        <a:t>la famille des conducteurs</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113155" algn="l"/>
                        </a:tabLst>
                      </a:pPr>
                      <a:r>
                        <a:rPr lang="fr-CA" sz="1500" b="1" i="1" dirty="0">
                          <a:solidFill>
                            <a:srgbClr val="002060"/>
                          </a:solidFill>
                          <a:effectLst/>
                          <a:latin typeface="Calibri"/>
                          <a:ea typeface="Times New Roman"/>
                          <a:cs typeface="Times New Roman"/>
                        </a:rPr>
                        <a:t>Conjoints et familles des conducteurs</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57200">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mn-lt"/>
                          <a:ea typeface="Times New Roman"/>
                          <a:cs typeface="Times New Roman"/>
                        </a:rPr>
                        <a:t>Module 5 : Formation </a:t>
                      </a:r>
                      <a:r>
                        <a:rPr lang="fr-CA" sz="1500" b="1" i="1" dirty="0" smtClean="0">
                          <a:solidFill>
                            <a:srgbClr val="002060"/>
                          </a:solidFill>
                          <a:effectLst/>
                          <a:latin typeface="Calibri"/>
                          <a:ea typeface="Times New Roman"/>
                          <a:cs typeface="Times New Roman"/>
                        </a:rPr>
                        <a:t>du</a:t>
                      </a:r>
                      <a:r>
                        <a:rPr lang="fr-CA" sz="1500" b="1" i="1" baseline="0" dirty="0" smtClean="0">
                          <a:solidFill>
                            <a:srgbClr val="002060"/>
                          </a:solidFill>
                          <a:effectLst/>
                          <a:latin typeface="Calibri"/>
                          <a:ea typeface="Times New Roman"/>
                          <a:cs typeface="Times New Roman"/>
                        </a:rPr>
                        <a:t> </a:t>
                      </a:r>
                      <a:r>
                        <a:rPr lang="fr-CA" sz="1500" b="1" i="1" dirty="0" smtClean="0">
                          <a:solidFill>
                            <a:srgbClr val="002060"/>
                          </a:solidFill>
                          <a:effectLst/>
                          <a:latin typeface="Calibri"/>
                          <a:ea typeface="Times New Roman"/>
                          <a:cs typeface="Times New Roman"/>
                        </a:rPr>
                        <a:t>formateur</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113155" algn="l"/>
                        </a:tabLst>
                      </a:pPr>
                      <a:r>
                        <a:rPr lang="fr-CA" sz="1500" b="1" i="1" dirty="0">
                          <a:solidFill>
                            <a:srgbClr val="002060"/>
                          </a:solidFill>
                          <a:effectLst/>
                          <a:latin typeface="Calibri"/>
                          <a:ea typeface="Times New Roman"/>
                          <a:cs typeface="Times New Roman"/>
                        </a:rPr>
                        <a:t>Responsables de la </a:t>
                      </a:r>
                      <a:r>
                        <a:rPr lang="fr-CA" sz="1500" b="1" i="1" dirty="0" smtClean="0">
                          <a:solidFill>
                            <a:srgbClr val="002060"/>
                          </a:solidFill>
                          <a:effectLst/>
                          <a:latin typeface="Calibri"/>
                          <a:ea typeface="Times New Roman"/>
                          <a:cs typeface="Times New Roman"/>
                        </a:rPr>
                        <a:t>sécurité et </a:t>
                      </a:r>
                      <a:r>
                        <a:rPr lang="fr-CA" sz="1500" b="1" i="1" dirty="0">
                          <a:solidFill>
                            <a:srgbClr val="002060"/>
                          </a:solidFill>
                          <a:effectLst/>
                          <a:latin typeface="Calibri"/>
                          <a:ea typeface="Times New Roman"/>
                          <a:cs typeface="Times New Roman"/>
                        </a:rPr>
                        <a:t>autres formateurs</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50520">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mn-lt"/>
                          <a:ea typeface="Times New Roman"/>
                          <a:cs typeface="Times New Roman"/>
                        </a:rPr>
                        <a:t>Module 6 : Formation</a:t>
                      </a:r>
                      <a:r>
                        <a:rPr lang="fr-CA" sz="1500" b="1" i="1" baseline="0" dirty="0" smtClean="0">
                          <a:solidFill>
                            <a:srgbClr val="002060"/>
                          </a:solidFill>
                          <a:effectLst/>
                          <a:latin typeface="+mn-lt"/>
                          <a:ea typeface="Times New Roman"/>
                          <a:cs typeface="Times New Roman"/>
                        </a:rPr>
                        <a:t> pour les e</a:t>
                      </a:r>
                      <a:r>
                        <a:rPr lang="fr-CA" sz="1500" b="1" i="1" dirty="0" smtClean="0">
                          <a:solidFill>
                            <a:srgbClr val="002060"/>
                          </a:solidFill>
                          <a:effectLst/>
                          <a:latin typeface="Calibri"/>
                          <a:ea typeface="Times New Roman"/>
                          <a:cs typeface="Times New Roman"/>
                        </a:rPr>
                        <a:t>xpéditeurs </a:t>
                      </a:r>
                      <a:r>
                        <a:rPr lang="fr-CA" sz="1500" b="1" i="1" dirty="0">
                          <a:solidFill>
                            <a:srgbClr val="002060"/>
                          </a:solidFill>
                          <a:effectLst/>
                          <a:latin typeface="Calibri"/>
                          <a:ea typeface="Times New Roman"/>
                          <a:cs typeface="Times New Roman"/>
                        </a:rPr>
                        <a:t>et </a:t>
                      </a:r>
                      <a:r>
                        <a:rPr lang="fr-CA" sz="1500" b="1" i="1" dirty="0" smtClean="0">
                          <a:solidFill>
                            <a:srgbClr val="002060"/>
                          </a:solidFill>
                          <a:effectLst/>
                          <a:latin typeface="Calibri"/>
                          <a:ea typeface="Times New Roman"/>
                          <a:cs typeface="Times New Roman"/>
                        </a:rPr>
                        <a:t>les</a:t>
                      </a:r>
                      <a:r>
                        <a:rPr lang="fr-CA" sz="1500" b="1" i="1" baseline="0" dirty="0" smtClean="0">
                          <a:solidFill>
                            <a:srgbClr val="002060"/>
                          </a:solidFill>
                          <a:effectLst/>
                          <a:latin typeface="Calibri"/>
                          <a:ea typeface="Times New Roman"/>
                          <a:cs typeface="Times New Roman"/>
                        </a:rPr>
                        <a:t> </a:t>
                      </a:r>
                      <a:r>
                        <a:rPr lang="fr-CA" sz="1500" b="1" i="1" dirty="0" smtClean="0">
                          <a:solidFill>
                            <a:srgbClr val="002060"/>
                          </a:solidFill>
                          <a:effectLst/>
                          <a:latin typeface="Calibri"/>
                          <a:ea typeface="Times New Roman"/>
                          <a:cs typeface="Times New Roman"/>
                        </a:rPr>
                        <a:t>réceptionnaires</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113155" algn="l"/>
                        </a:tabLst>
                      </a:pPr>
                      <a:r>
                        <a:rPr lang="fr-CA" sz="1500" b="1" i="1" dirty="0">
                          <a:solidFill>
                            <a:srgbClr val="002060"/>
                          </a:solidFill>
                          <a:effectLst/>
                          <a:latin typeface="Calibri"/>
                          <a:ea typeface="Times New Roman"/>
                          <a:cs typeface="Times New Roman"/>
                        </a:rPr>
                        <a:t>Expéditeurs et réceptionnaires</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57200">
                <a:tc>
                  <a:txBody>
                    <a:bodyPr/>
                    <a:lstStyle/>
                    <a:p>
                      <a:pPr marL="0" marR="0" indent="0" algn="l" defTabSz="914400" rtl="0" eaLnBrk="1" fontAlgn="auto" latinLnBrk="0" hangingPunct="1">
                        <a:lnSpc>
                          <a:spcPct val="115000"/>
                        </a:lnSpc>
                        <a:spcBef>
                          <a:spcPts val="0"/>
                        </a:spcBef>
                        <a:spcAft>
                          <a:spcPts val="0"/>
                        </a:spcAft>
                        <a:buClrTx/>
                        <a:buSzTx/>
                        <a:buFontTx/>
                        <a:buNone/>
                        <a:tabLst>
                          <a:tab pos="1113155" algn="l"/>
                        </a:tabLst>
                        <a:defRPr/>
                      </a:pPr>
                      <a:r>
                        <a:rPr lang="fr-CA" sz="1500" b="1" i="1" dirty="0" smtClean="0">
                          <a:solidFill>
                            <a:srgbClr val="002060"/>
                          </a:solidFill>
                          <a:effectLst/>
                          <a:latin typeface="+mn-lt"/>
                          <a:ea typeface="Times New Roman"/>
                          <a:cs typeface="Times New Roman"/>
                        </a:rPr>
                        <a:t>Module 7 : Gestion </a:t>
                      </a:r>
                      <a:r>
                        <a:rPr lang="fr-CA" sz="1500" b="1" i="1" dirty="0">
                          <a:solidFill>
                            <a:srgbClr val="002060"/>
                          </a:solidFill>
                          <a:effectLst/>
                          <a:latin typeface="Calibri"/>
                          <a:ea typeface="Times New Roman"/>
                          <a:cs typeface="Times New Roman"/>
                        </a:rPr>
                        <a:t>des troubles du sommeil </a:t>
                      </a:r>
                      <a:r>
                        <a:rPr lang="fr-CA" sz="1500" b="1" i="1" dirty="0" smtClean="0">
                          <a:solidFill>
                            <a:srgbClr val="002060"/>
                          </a:solidFill>
                          <a:effectLst/>
                          <a:latin typeface="Calibri"/>
                          <a:ea typeface="Times New Roman"/>
                          <a:cs typeface="Times New Roman"/>
                        </a:rPr>
                        <a:t>par les </a:t>
                      </a:r>
                      <a:r>
                        <a:rPr lang="fr-CA" sz="1500" b="1" i="1" dirty="0" smtClean="0">
                          <a:solidFill>
                            <a:srgbClr val="002060"/>
                          </a:solidFill>
                          <a:effectLst/>
                          <a:latin typeface="+mn-lt"/>
                          <a:ea typeface="Times New Roman"/>
                          <a:cs typeface="Times New Roman"/>
                        </a:rPr>
                        <a:t>entreprises</a:t>
                      </a:r>
                      <a:r>
                        <a:rPr lang="fr-CA" sz="1500" b="1" i="1" baseline="0" dirty="0" smtClean="0">
                          <a:solidFill>
                            <a:srgbClr val="002060"/>
                          </a:solidFill>
                          <a:effectLst/>
                          <a:latin typeface="+mn-lt"/>
                          <a:ea typeface="Times New Roman"/>
                          <a:cs typeface="Times New Roman"/>
                        </a:rPr>
                        <a:t> de transport routier</a:t>
                      </a:r>
                      <a:endParaRPr lang="en-US" sz="1500" b="1" i="1" dirty="0" smtClean="0">
                        <a:solidFill>
                          <a:srgbClr val="002060"/>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mn-lt"/>
                          <a:ea typeface="Times New Roman"/>
                          <a:cs typeface="Times New Roman"/>
                        </a:rPr>
                        <a:t>Dirigeants et gestionnaires</a:t>
                      </a:r>
                      <a:endParaRPr lang="en-US" sz="1500" b="1" i="1" dirty="0">
                        <a:solidFill>
                          <a:srgbClr val="002060"/>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57200">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mn-lt"/>
                          <a:ea typeface="Times New Roman"/>
                          <a:cs typeface="Times New Roman"/>
                        </a:rPr>
                        <a:t>Module 8 : Gestion </a:t>
                      </a:r>
                      <a:r>
                        <a:rPr lang="fr-CA" sz="1500" b="1" i="1" dirty="0">
                          <a:solidFill>
                            <a:srgbClr val="002060"/>
                          </a:solidFill>
                          <a:effectLst/>
                          <a:latin typeface="Calibri"/>
                          <a:ea typeface="Times New Roman"/>
                          <a:cs typeface="Times New Roman"/>
                        </a:rPr>
                        <a:t>des troubles du sommeil </a:t>
                      </a:r>
                      <a:r>
                        <a:rPr lang="fr-CA" sz="1500" b="1" i="1" dirty="0" smtClean="0">
                          <a:solidFill>
                            <a:srgbClr val="002060"/>
                          </a:solidFill>
                          <a:effectLst/>
                          <a:latin typeface="Calibri"/>
                          <a:ea typeface="Times New Roman"/>
                          <a:cs typeface="Times New Roman"/>
                        </a:rPr>
                        <a:t>par</a:t>
                      </a:r>
                      <a:r>
                        <a:rPr lang="fr-CA" sz="1500" b="1" i="1" baseline="0" dirty="0" smtClean="0">
                          <a:solidFill>
                            <a:srgbClr val="002060"/>
                          </a:solidFill>
                          <a:effectLst/>
                          <a:latin typeface="Calibri"/>
                          <a:ea typeface="Times New Roman"/>
                          <a:cs typeface="Times New Roman"/>
                        </a:rPr>
                        <a:t> l</a:t>
                      </a:r>
                      <a:r>
                        <a:rPr lang="fr-CA" sz="1500" b="1" i="1" dirty="0" smtClean="0">
                          <a:solidFill>
                            <a:srgbClr val="002060"/>
                          </a:solidFill>
                          <a:effectLst/>
                          <a:latin typeface="Calibri"/>
                          <a:ea typeface="Times New Roman"/>
                          <a:cs typeface="Times New Roman"/>
                        </a:rPr>
                        <a:t>es </a:t>
                      </a:r>
                      <a:r>
                        <a:rPr lang="fr-CA" sz="1500" b="1" i="1" dirty="0">
                          <a:solidFill>
                            <a:srgbClr val="002060"/>
                          </a:solidFill>
                          <a:effectLst/>
                          <a:latin typeface="Calibri"/>
                          <a:ea typeface="Times New Roman"/>
                          <a:cs typeface="Times New Roman"/>
                        </a:rPr>
                        <a:t>conducteurs</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113155" algn="l"/>
                        </a:tabLst>
                      </a:pPr>
                      <a:r>
                        <a:rPr lang="fr-CA" sz="1500" b="1" i="1" dirty="0">
                          <a:solidFill>
                            <a:srgbClr val="002060"/>
                          </a:solidFill>
                          <a:effectLst/>
                          <a:latin typeface="Calibri"/>
                          <a:ea typeface="Times New Roman"/>
                          <a:cs typeface="Times New Roman"/>
                        </a:rPr>
                        <a:t>Conducteurs</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81000">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mn-lt"/>
                          <a:ea typeface="Times New Roman"/>
                          <a:cs typeface="Times New Roman"/>
                        </a:rPr>
                        <a:t>Module 9 : Planification </a:t>
                      </a:r>
                      <a:r>
                        <a:rPr lang="fr-CA" sz="1500" b="1" i="1" dirty="0">
                          <a:solidFill>
                            <a:srgbClr val="002060"/>
                          </a:solidFill>
                          <a:effectLst/>
                          <a:latin typeface="Calibri"/>
                          <a:ea typeface="Times New Roman"/>
                          <a:cs typeface="Times New Roman"/>
                        </a:rPr>
                        <a:t>des horaires des conducteurs et outils</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113155" algn="l"/>
                        </a:tabLst>
                      </a:pPr>
                      <a:r>
                        <a:rPr lang="fr-CA" sz="1500" b="1" i="1" dirty="0">
                          <a:solidFill>
                            <a:srgbClr val="002060"/>
                          </a:solidFill>
                          <a:effectLst/>
                          <a:latin typeface="Calibri"/>
                          <a:ea typeface="Times New Roman"/>
                          <a:cs typeface="Times New Roman"/>
                        </a:rPr>
                        <a:t>Répartiteurs et </a:t>
                      </a:r>
                      <a:r>
                        <a:rPr lang="fr-CA" sz="1500" b="1" i="1" dirty="0" smtClean="0">
                          <a:solidFill>
                            <a:srgbClr val="002060"/>
                          </a:solidFill>
                          <a:effectLst/>
                          <a:latin typeface="Calibri"/>
                          <a:ea typeface="Times New Roman"/>
                          <a:cs typeface="Times New Roman"/>
                        </a:rPr>
                        <a:t>gestionnaires*</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81000">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mn-lt"/>
                          <a:ea typeface="Times New Roman"/>
                          <a:cs typeface="Times New Roman"/>
                        </a:rPr>
                        <a:t>Module 10 : Technologies </a:t>
                      </a:r>
                      <a:r>
                        <a:rPr lang="fr-CA" sz="1500" b="1" i="1" dirty="0">
                          <a:solidFill>
                            <a:srgbClr val="002060"/>
                          </a:solidFill>
                          <a:effectLst/>
                          <a:latin typeface="Calibri"/>
                          <a:ea typeface="Times New Roman"/>
                          <a:cs typeface="Times New Roman"/>
                        </a:rPr>
                        <a:t>de </a:t>
                      </a:r>
                      <a:r>
                        <a:rPr lang="fr-CA" sz="1500" b="1" i="1" dirty="0" smtClean="0">
                          <a:solidFill>
                            <a:srgbClr val="002060"/>
                          </a:solidFill>
                          <a:effectLst/>
                          <a:latin typeface="Calibri"/>
                          <a:ea typeface="Times New Roman"/>
                          <a:cs typeface="Times New Roman"/>
                        </a:rPr>
                        <a:t>détection et </a:t>
                      </a:r>
                      <a:r>
                        <a:rPr lang="fr-CA" sz="1500" b="1" i="1" dirty="0">
                          <a:solidFill>
                            <a:srgbClr val="002060"/>
                          </a:solidFill>
                          <a:effectLst/>
                          <a:latin typeface="Calibri"/>
                          <a:ea typeface="Times New Roman"/>
                          <a:cs typeface="Times New Roman"/>
                        </a:rPr>
                        <a:t>de gestion de la fatigue</a:t>
                      </a:r>
                      <a:endParaRPr lang="en-US" sz="1500" b="1" i="1" dirty="0">
                        <a:solidFill>
                          <a:srgbClr val="002060"/>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113155" algn="l"/>
                        </a:tabLst>
                      </a:pPr>
                      <a:r>
                        <a:rPr lang="fr-CA" sz="1500" b="1" i="1" dirty="0" smtClean="0">
                          <a:solidFill>
                            <a:srgbClr val="002060"/>
                          </a:solidFill>
                          <a:effectLst/>
                          <a:latin typeface="+mn-lt"/>
                          <a:ea typeface="Times New Roman"/>
                          <a:cs typeface="Times New Roman"/>
                        </a:rPr>
                        <a:t>Dirigeants et gestionnaires</a:t>
                      </a:r>
                      <a:endParaRPr lang="en-US" sz="1500" b="1" i="1" dirty="0">
                        <a:solidFill>
                          <a:srgbClr val="002060"/>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800" dirty="0"/>
              <a:t>Qu’est-ce que le sommeil</a:t>
            </a:r>
            <a:r>
              <a:rPr lang="fr-CA" sz="4800" dirty="0" smtClean="0"/>
              <a:t>?</a:t>
            </a:r>
            <a:r>
              <a:rPr lang="en-US" dirty="0" smtClean="0"/>
              <a:t/>
            </a:r>
            <a:br>
              <a:rPr lang="en-US" dirty="0" smtClean="0"/>
            </a:br>
            <a:endParaRPr lang="en-US" dirty="0"/>
          </a:p>
        </p:txBody>
      </p:sp>
      <p:sp>
        <p:nvSpPr>
          <p:cNvPr id="3"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r>
              <a:rPr lang="fr-CA" u="sng" dirty="0"/>
              <a:t>Sujets :</a:t>
            </a:r>
            <a:endParaRPr lang="en-US" dirty="0"/>
          </a:p>
          <a:p>
            <a:pPr fontAlgn="auto">
              <a:spcAft>
                <a:spcPts val="0"/>
              </a:spcAft>
              <a:buFont typeface="Arial" pitchFamily="34" charset="0"/>
              <a:buChar char="•"/>
              <a:defRPr/>
            </a:pPr>
            <a:r>
              <a:rPr lang="fr-CA" dirty="0"/>
              <a:t>Les caractéristiques principales du </a:t>
            </a:r>
            <a:r>
              <a:rPr lang="fr-CA" dirty="0" smtClean="0"/>
              <a:t>sommeil</a:t>
            </a:r>
            <a:endParaRPr lang="en-US" dirty="0"/>
          </a:p>
          <a:p>
            <a:pPr fontAlgn="auto">
              <a:spcAft>
                <a:spcPts val="0"/>
              </a:spcAft>
              <a:buFont typeface="Arial" pitchFamily="34" charset="0"/>
              <a:buChar char="•"/>
              <a:defRPr/>
            </a:pPr>
            <a:r>
              <a:rPr lang="fr-CA" dirty="0"/>
              <a:t>Les types de sommeil et stades du </a:t>
            </a:r>
            <a:r>
              <a:rPr lang="fr-CA" dirty="0" smtClean="0"/>
              <a:t>sommeil</a:t>
            </a:r>
            <a:endParaRPr lang="en-US" dirty="0"/>
          </a:p>
          <a:p>
            <a:pPr fontAlgn="auto">
              <a:spcAft>
                <a:spcPts val="0"/>
              </a:spcAft>
              <a:buFont typeface="Arial" pitchFamily="34" charset="0"/>
              <a:buChar char="•"/>
              <a:defRPr/>
            </a:pPr>
            <a:r>
              <a:rPr lang="fr-CA" dirty="0"/>
              <a:t>L’inertie du </a:t>
            </a:r>
            <a:r>
              <a:rPr lang="fr-CA" dirty="0" smtClean="0"/>
              <a:t>sommeil</a:t>
            </a:r>
            <a:endParaRPr lang="en-US" dirty="0"/>
          </a:p>
          <a:p>
            <a:pPr fontAlgn="auto">
              <a:spcAft>
                <a:spcPts val="0"/>
              </a:spcAft>
              <a:buFont typeface="Arial" pitchFamily="34" charset="0"/>
              <a:buChar char="•"/>
              <a:defRPr/>
            </a:pPr>
            <a:r>
              <a:rPr lang="fr-CA" dirty="0"/>
              <a:t>Le rapport entre l’âge et le </a:t>
            </a:r>
            <a:r>
              <a:rPr lang="fr-CA" dirty="0" smtClean="0"/>
              <a:t>sommeil</a:t>
            </a:r>
            <a:endParaRPr lang="en-US" dirty="0"/>
          </a:p>
          <a:p>
            <a:pPr fontAlgn="auto">
              <a:spcAft>
                <a:spcPts val="0"/>
              </a:spcAft>
              <a:buFont typeface="Arial" pitchFamily="34" charset="0"/>
              <a:buChar char="•"/>
              <a:defRPr/>
            </a:pPr>
            <a:r>
              <a:rPr lang="fr-CA" dirty="0"/>
              <a:t>Les facteurs affectant la qualité du </a:t>
            </a:r>
            <a:r>
              <a:rPr lang="fr-CA" dirty="0" smtClean="0"/>
              <a:t>sommeil</a:t>
            </a:r>
            <a:endParaRPr lang="en-US" dirty="0"/>
          </a:p>
        </p:txBody>
      </p:sp>
    </p:spTree>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pPr>
              <a:lnSpc>
                <a:spcPts val="4575"/>
              </a:lnSpc>
            </a:pPr>
            <a:r>
              <a:rPr lang="fr-CA" smtClean="0"/>
              <a:t>Caractéristiques clés du sommeil</a:t>
            </a:r>
            <a:endParaRPr lang="en-US" smtClean="0"/>
          </a:p>
        </p:txBody>
      </p:sp>
      <p:sp>
        <p:nvSpPr>
          <p:cNvPr id="3" name="Content Placeholder 2"/>
          <p:cNvSpPr>
            <a:spLocks noGrp="1"/>
          </p:cNvSpPr>
          <p:nvPr>
            <p:ph idx="1"/>
          </p:nvPr>
        </p:nvSpPr>
        <p:spPr>
          <a:xfrm>
            <a:off x="457200" y="1600200"/>
            <a:ext cx="6096000" cy="4525963"/>
          </a:xfrm>
        </p:spPr>
        <p:txBody>
          <a:bodyPr rtlCol="0">
            <a:normAutofit fontScale="92500" lnSpcReduction="10000"/>
          </a:bodyPr>
          <a:lstStyle/>
          <a:p>
            <a:pPr fontAlgn="auto">
              <a:spcAft>
                <a:spcPts val="0"/>
              </a:spcAft>
              <a:buFont typeface="Arial" pitchFamily="34" charset="0"/>
              <a:buChar char="•"/>
              <a:defRPr/>
            </a:pPr>
            <a:r>
              <a:rPr lang="fr-CA" dirty="0"/>
              <a:t>Le sommeil est nécessaire pour performer et se sentir bien, mais personne ne sait </a:t>
            </a:r>
            <a:r>
              <a:rPr lang="fr-CA" i="1" dirty="0"/>
              <a:t>exactement</a:t>
            </a:r>
            <a:r>
              <a:rPr lang="fr-CA" dirty="0"/>
              <a:t> comment ou pourquoi!</a:t>
            </a:r>
            <a:endParaRPr lang="en-US" dirty="0"/>
          </a:p>
          <a:p>
            <a:pPr fontAlgn="auto">
              <a:spcAft>
                <a:spcPts val="0"/>
              </a:spcAft>
              <a:buFont typeface="Arial" pitchFamily="34" charset="0"/>
              <a:buChar char="•"/>
              <a:defRPr/>
            </a:pPr>
            <a:r>
              <a:rPr lang="fr-CA" dirty="0"/>
              <a:t>Les cellules du cerveau se développent et des connexions sont établies pendant le sommeil.</a:t>
            </a:r>
            <a:endParaRPr lang="en-US" dirty="0"/>
          </a:p>
          <a:p>
            <a:pPr fontAlgn="auto">
              <a:spcAft>
                <a:spcPts val="0"/>
              </a:spcAft>
              <a:buFont typeface="Arial" pitchFamily="34" charset="0"/>
              <a:buChar char="•"/>
              <a:defRPr/>
            </a:pPr>
            <a:r>
              <a:rPr lang="fr-CA" dirty="0"/>
              <a:t>Le sommeil est différent du repos.</a:t>
            </a:r>
            <a:endParaRPr lang="en-US" dirty="0"/>
          </a:p>
          <a:p>
            <a:pPr fontAlgn="auto">
              <a:spcAft>
                <a:spcPts val="0"/>
              </a:spcAft>
              <a:buFont typeface="Arial" pitchFamily="34" charset="0"/>
              <a:buChar char="•"/>
              <a:defRPr/>
            </a:pPr>
            <a:r>
              <a:rPr lang="fr-CA" dirty="0"/>
              <a:t>Le sommeil est complexe : le cerveau ne fait pas que se reposer.</a:t>
            </a:r>
            <a:endParaRPr lang="en-US" dirty="0"/>
          </a:p>
        </p:txBody>
      </p:sp>
      <p:pic>
        <p:nvPicPr>
          <p:cNvPr id="116739" name="Picture 2"/>
          <p:cNvPicPr>
            <a:picLocks noChangeAspect="1" noChangeArrowheads="1"/>
          </p:cNvPicPr>
          <p:nvPr/>
        </p:nvPicPr>
        <p:blipFill>
          <a:blip r:embed="rId3" cstate="print"/>
          <a:srcRect/>
          <a:stretch>
            <a:fillRect/>
          </a:stretch>
        </p:blipFill>
        <p:spPr bwMode="auto">
          <a:xfrm>
            <a:off x="6629400" y="2035175"/>
            <a:ext cx="2286000" cy="342741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pPr>
              <a:lnSpc>
                <a:spcPts val="4575"/>
              </a:lnSpc>
            </a:pPr>
            <a:r>
              <a:rPr lang="fr-CA" sz="5400" smtClean="0"/>
              <a:t>Deux types de sommeil</a:t>
            </a:r>
            <a:endParaRPr lang="en-US" sz="5400" smtClean="0"/>
          </a:p>
        </p:txBody>
      </p:sp>
      <p:sp>
        <p:nvSpPr>
          <p:cNvPr id="3" name="Content Placeholder 2"/>
          <p:cNvSpPr>
            <a:spLocks noGrp="1"/>
          </p:cNvSpPr>
          <p:nvPr>
            <p:ph idx="1"/>
          </p:nvPr>
        </p:nvSpPr>
        <p:spPr>
          <a:xfrm>
            <a:off x="457200" y="1600200"/>
            <a:ext cx="8229600" cy="4953000"/>
          </a:xfrm>
        </p:spPr>
        <p:txBody>
          <a:bodyPr rtlCol="0">
            <a:normAutofit fontScale="85000" lnSpcReduction="10000"/>
          </a:bodyPr>
          <a:lstStyle/>
          <a:p>
            <a:pPr fontAlgn="auto">
              <a:spcAft>
                <a:spcPts val="0"/>
              </a:spcAft>
              <a:buFont typeface="Arial" pitchFamily="34" charset="0"/>
              <a:buChar char="•"/>
              <a:defRPr/>
            </a:pPr>
            <a:r>
              <a:rPr lang="fr-CA" dirty="0"/>
              <a:t>Sommeil lent (sans mouvements oculaires rapides) :</a:t>
            </a:r>
            <a:endParaRPr lang="en-US" sz="2800" dirty="0"/>
          </a:p>
          <a:p>
            <a:pPr lvl="1" fontAlgn="auto">
              <a:spcAft>
                <a:spcPts val="0"/>
              </a:spcAft>
              <a:buFont typeface="Arial" pitchFamily="34" charset="0"/>
              <a:buChar char="–"/>
              <a:defRPr/>
            </a:pPr>
            <a:r>
              <a:rPr lang="fr-CA" dirty="0"/>
              <a:t>L’activité du cerveau est réduite, mais elle fluctue.</a:t>
            </a:r>
            <a:endParaRPr lang="en-US" sz="2400" dirty="0"/>
          </a:p>
          <a:p>
            <a:pPr lvl="1" fontAlgn="auto">
              <a:spcAft>
                <a:spcPts val="0"/>
              </a:spcAft>
              <a:buFont typeface="Arial" pitchFamily="34" charset="0"/>
              <a:buChar char="–"/>
              <a:defRPr/>
            </a:pPr>
            <a:r>
              <a:rPr lang="fr-CA" dirty="0"/>
              <a:t>Il se compose de </a:t>
            </a:r>
            <a:r>
              <a:rPr lang="fr-CA" dirty="0" smtClean="0"/>
              <a:t>4 stades </a:t>
            </a:r>
            <a:r>
              <a:rPr lang="fr-CA" dirty="0"/>
              <a:t>de sommeil de profondeur différente et qui se répètent (4 à 5 cycles d’une durée approximative de 90 minutes pendant une nuit de sommeil</a:t>
            </a:r>
            <a:r>
              <a:rPr lang="fr-CA" dirty="0" smtClean="0"/>
              <a:t>). </a:t>
            </a:r>
            <a:endParaRPr lang="en-US" sz="2400" dirty="0"/>
          </a:p>
          <a:p>
            <a:pPr fontAlgn="auto">
              <a:spcAft>
                <a:spcPts val="0"/>
              </a:spcAft>
              <a:buFont typeface="Arial" pitchFamily="34" charset="0"/>
              <a:buChar char="•"/>
              <a:defRPr/>
            </a:pPr>
            <a:r>
              <a:rPr lang="fr-CA" dirty="0"/>
              <a:t>Sommeil </a:t>
            </a:r>
            <a:r>
              <a:rPr lang="fr-CA" dirty="0" smtClean="0"/>
              <a:t>paradoxal </a:t>
            </a:r>
            <a:r>
              <a:rPr lang="fr-CA" dirty="0"/>
              <a:t>(avec mouvements oculaires rapides) : </a:t>
            </a:r>
            <a:endParaRPr lang="en-US" sz="2800" dirty="0"/>
          </a:p>
          <a:p>
            <a:pPr lvl="1" fontAlgn="auto">
              <a:spcAft>
                <a:spcPts val="0"/>
              </a:spcAft>
              <a:buFont typeface="Arial" pitchFamily="34" charset="0"/>
              <a:buChar char="–"/>
              <a:defRPr/>
            </a:pPr>
            <a:r>
              <a:rPr lang="fr-CA" dirty="0"/>
              <a:t>Le cerveau est actif.</a:t>
            </a:r>
            <a:endParaRPr lang="en-US" sz="2400" dirty="0"/>
          </a:p>
          <a:p>
            <a:pPr lvl="1" fontAlgn="auto">
              <a:spcAft>
                <a:spcPts val="0"/>
              </a:spcAft>
              <a:buFont typeface="Arial" pitchFamily="34" charset="0"/>
              <a:buChar char="–"/>
              <a:defRPr/>
            </a:pPr>
            <a:r>
              <a:rPr lang="fr-CA" dirty="0"/>
              <a:t>On constate des mouvements </a:t>
            </a:r>
            <a:r>
              <a:rPr lang="fr-CA" dirty="0" smtClean="0"/>
              <a:t>oculaires                rapides</a:t>
            </a:r>
            <a:r>
              <a:rPr lang="fr-CA" dirty="0"/>
              <a:t>.</a:t>
            </a:r>
            <a:endParaRPr lang="en-US" sz="2400" dirty="0"/>
          </a:p>
          <a:p>
            <a:pPr lvl="1" fontAlgn="auto">
              <a:spcAft>
                <a:spcPts val="0"/>
              </a:spcAft>
              <a:buFont typeface="Arial" pitchFamily="34" charset="0"/>
              <a:buChar char="–"/>
              <a:defRPr/>
            </a:pPr>
            <a:r>
              <a:rPr lang="fr-CA" dirty="0"/>
              <a:t>Le sujet </a:t>
            </a:r>
            <a:r>
              <a:rPr lang="fr-CA" dirty="0" smtClean="0"/>
              <a:t>rêve.</a:t>
            </a:r>
            <a:endParaRPr lang="en-US" sz="2400" dirty="0"/>
          </a:p>
          <a:p>
            <a:pPr lvl="1" fontAlgn="auto">
              <a:spcAft>
                <a:spcPts val="0"/>
              </a:spcAft>
              <a:buFont typeface="Arial" pitchFamily="34" charset="0"/>
              <a:buChar char="–"/>
              <a:defRPr/>
            </a:pPr>
            <a:r>
              <a:rPr lang="fr-CA" dirty="0" smtClean="0"/>
              <a:t>Il </a:t>
            </a:r>
            <a:r>
              <a:rPr lang="fr-CA" dirty="0"/>
              <a:t>y a perte de tonus musculaire (paralysie). </a:t>
            </a:r>
            <a:endParaRPr lang="en-US" dirty="0"/>
          </a:p>
        </p:txBody>
      </p:sp>
      <p:pic>
        <p:nvPicPr>
          <p:cNvPr id="118787" name="Picture 2"/>
          <p:cNvPicPr>
            <a:picLocks noChangeAspect="1" noChangeArrowheads="1"/>
          </p:cNvPicPr>
          <p:nvPr/>
        </p:nvPicPr>
        <p:blipFill>
          <a:blip r:embed="rId3" cstate="print"/>
          <a:srcRect l="13000" t="2000" r="19000" b="6000"/>
          <a:stretch>
            <a:fillRect/>
          </a:stretch>
        </p:blipFill>
        <p:spPr bwMode="auto">
          <a:xfrm>
            <a:off x="6858000" y="4267200"/>
            <a:ext cx="1981200" cy="20097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pPr>
              <a:lnSpc>
                <a:spcPts val="4575"/>
              </a:lnSpc>
            </a:pPr>
            <a:r>
              <a:rPr lang="fr-CA" smtClean="0"/>
              <a:t>États et phases du sommeil</a:t>
            </a:r>
            <a:endParaRPr lang="en-US" smtClean="0"/>
          </a:p>
        </p:txBody>
      </p:sp>
      <p:pic>
        <p:nvPicPr>
          <p:cNvPr id="120834" name="Picture 2"/>
          <p:cNvPicPr>
            <a:picLocks noChangeAspect="1" noChangeArrowheads="1"/>
          </p:cNvPicPr>
          <p:nvPr/>
        </p:nvPicPr>
        <p:blipFill>
          <a:blip r:embed="rId3" cstate="print"/>
          <a:srcRect/>
          <a:stretch>
            <a:fillRect/>
          </a:stretch>
        </p:blipFill>
        <p:spPr bwMode="auto">
          <a:xfrm>
            <a:off x="914400" y="2209800"/>
            <a:ext cx="7332663" cy="343058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pPr>
              <a:lnSpc>
                <a:spcPts val="4575"/>
              </a:lnSpc>
            </a:pPr>
            <a:r>
              <a:rPr lang="fr-CA" smtClean="0"/>
              <a:t>Inertie du sommeil</a:t>
            </a:r>
            <a:endParaRPr lang="en-US" smtClean="0"/>
          </a:p>
        </p:txBody>
      </p:sp>
      <p:sp>
        <p:nvSpPr>
          <p:cNvPr id="3" name="Content Placeholder 2"/>
          <p:cNvSpPr>
            <a:spLocks noGrp="1"/>
          </p:cNvSpPr>
          <p:nvPr>
            <p:ph idx="1"/>
          </p:nvPr>
        </p:nvSpPr>
        <p:spPr>
          <a:xfrm>
            <a:off x="457200" y="1600200"/>
            <a:ext cx="5029200" cy="4525963"/>
          </a:xfrm>
        </p:spPr>
        <p:txBody>
          <a:bodyPr rtlCol="0">
            <a:normAutofit lnSpcReduction="10000"/>
          </a:bodyPr>
          <a:lstStyle/>
          <a:p>
            <a:pPr fontAlgn="auto">
              <a:spcAft>
                <a:spcPts val="0"/>
              </a:spcAft>
              <a:buFont typeface="Arial" pitchFamily="34" charset="0"/>
              <a:buChar char="•"/>
              <a:defRPr/>
            </a:pPr>
            <a:r>
              <a:rPr lang="fr-CA" dirty="0"/>
              <a:t>Elle se définit comme la somnolence au réveil.</a:t>
            </a:r>
            <a:endParaRPr lang="en-US" dirty="0"/>
          </a:p>
          <a:p>
            <a:pPr fontAlgn="auto">
              <a:spcAft>
                <a:spcPts val="0"/>
              </a:spcAft>
              <a:buFont typeface="Arial" pitchFamily="34" charset="0"/>
              <a:buChar char="•"/>
              <a:defRPr/>
            </a:pPr>
            <a:r>
              <a:rPr lang="fr-CA" dirty="0"/>
              <a:t>Elle peut durer 20 minutes ou plus.</a:t>
            </a:r>
            <a:endParaRPr lang="en-US" dirty="0"/>
          </a:p>
          <a:p>
            <a:pPr fontAlgn="auto">
              <a:spcAft>
                <a:spcPts val="0"/>
              </a:spcAft>
              <a:buFont typeface="Arial" pitchFamily="34" charset="0"/>
              <a:buChar char="•"/>
              <a:defRPr/>
            </a:pPr>
            <a:r>
              <a:rPr lang="fr-CA" dirty="0"/>
              <a:t>Elle peut affecter la conduite (particulièrement avant l’aube).</a:t>
            </a:r>
            <a:endParaRPr lang="en-US" dirty="0"/>
          </a:p>
          <a:p>
            <a:pPr fontAlgn="auto">
              <a:spcAft>
                <a:spcPts val="0"/>
              </a:spcAft>
              <a:buFont typeface="Arial" pitchFamily="34" charset="0"/>
              <a:buChar char="•"/>
              <a:defRPr/>
            </a:pPr>
            <a:r>
              <a:rPr lang="fr-CA" dirty="0"/>
              <a:t>La caféine aide à y mettre fin.</a:t>
            </a:r>
            <a:endParaRPr lang="en-US" dirty="0"/>
          </a:p>
        </p:txBody>
      </p:sp>
      <p:pic>
        <p:nvPicPr>
          <p:cNvPr id="122883" name="Picture 2"/>
          <p:cNvPicPr>
            <a:picLocks noChangeAspect="1" noChangeArrowheads="1"/>
          </p:cNvPicPr>
          <p:nvPr/>
        </p:nvPicPr>
        <p:blipFill>
          <a:blip r:embed="rId3" cstate="print"/>
          <a:srcRect/>
          <a:stretch>
            <a:fillRect/>
          </a:stretch>
        </p:blipFill>
        <p:spPr bwMode="auto">
          <a:xfrm>
            <a:off x="6248400" y="2057400"/>
            <a:ext cx="2357438" cy="35337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pPr>
              <a:lnSpc>
                <a:spcPts val="4575"/>
              </a:lnSpc>
            </a:pPr>
            <a:r>
              <a:rPr lang="fr-CA" smtClean="0"/>
              <a:t>Le rapport entre l’âge et le sommeil</a:t>
            </a:r>
            <a:endParaRPr lang="en-US" smtClean="0"/>
          </a:p>
        </p:txBody>
      </p:sp>
      <p:sp>
        <p:nvSpPr>
          <p:cNvPr id="3" name="Content Placeholder 2"/>
          <p:cNvSpPr>
            <a:spLocks noGrp="1"/>
          </p:cNvSpPr>
          <p:nvPr>
            <p:ph idx="1"/>
          </p:nvPr>
        </p:nvSpPr>
        <p:spPr>
          <a:xfrm>
            <a:off x="457200" y="1600200"/>
            <a:ext cx="5334000" cy="4876800"/>
          </a:xfrm>
        </p:spPr>
        <p:txBody>
          <a:bodyPr rtlCol="0">
            <a:normAutofit fontScale="70000" lnSpcReduction="20000"/>
          </a:bodyPr>
          <a:lstStyle/>
          <a:p>
            <a:pPr fontAlgn="auto">
              <a:spcAft>
                <a:spcPts val="0"/>
              </a:spcAft>
              <a:buFont typeface="Arial" pitchFamily="34" charset="0"/>
              <a:buChar char="•"/>
              <a:defRPr/>
            </a:pPr>
            <a:r>
              <a:rPr lang="fr-CA" dirty="0"/>
              <a:t>Les adultes ont besoin de sept à huit heures de sommeil.</a:t>
            </a:r>
            <a:endParaRPr lang="en-US" sz="2800" dirty="0"/>
          </a:p>
          <a:p>
            <a:pPr fontAlgn="auto">
              <a:spcAft>
                <a:spcPts val="0"/>
              </a:spcAft>
              <a:buFont typeface="Arial" pitchFamily="34" charset="0"/>
              <a:buChar char="•"/>
              <a:defRPr/>
            </a:pPr>
            <a:r>
              <a:rPr lang="fr-CA" dirty="0"/>
              <a:t>Les adolescents et les enfants ont plus besoin de sommeil.</a:t>
            </a:r>
            <a:endParaRPr lang="en-US" sz="2800" dirty="0"/>
          </a:p>
          <a:p>
            <a:pPr fontAlgn="auto">
              <a:spcAft>
                <a:spcPts val="0"/>
              </a:spcAft>
              <a:buFont typeface="Arial" pitchFamily="34" charset="0"/>
              <a:buChar char="•"/>
              <a:defRPr/>
            </a:pPr>
            <a:r>
              <a:rPr lang="fr-CA" dirty="0"/>
              <a:t>Les adultes plus âgés :</a:t>
            </a:r>
            <a:endParaRPr lang="en-US" sz="2800" dirty="0"/>
          </a:p>
          <a:p>
            <a:pPr lvl="1" fontAlgn="auto">
              <a:spcAft>
                <a:spcPts val="0"/>
              </a:spcAft>
              <a:buFont typeface="Arial" pitchFamily="34" charset="0"/>
              <a:buChar char="–"/>
              <a:defRPr/>
            </a:pPr>
            <a:r>
              <a:rPr lang="fr-CA" dirty="0"/>
              <a:t>ont un sommeil plus léger.</a:t>
            </a:r>
            <a:endParaRPr lang="en-US" sz="2400" dirty="0"/>
          </a:p>
          <a:p>
            <a:pPr lvl="1" fontAlgn="auto">
              <a:spcAft>
                <a:spcPts val="0"/>
              </a:spcAft>
              <a:buFont typeface="Arial" pitchFamily="34" charset="0"/>
              <a:buChar char="–"/>
              <a:defRPr/>
            </a:pPr>
            <a:r>
              <a:rPr lang="fr-CA" dirty="0"/>
              <a:t>ont un sommeil plus facilement perturbé.</a:t>
            </a:r>
            <a:endParaRPr lang="en-US" sz="2400" dirty="0"/>
          </a:p>
          <a:p>
            <a:pPr lvl="1" fontAlgn="auto">
              <a:spcAft>
                <a:spcPts val="0"/>
              </a:spcAft>
              <a:buFont typeface="Arial" pitchFamily="34" charset="0"/>
              <a:buChar char="–"/>
              <a:defRPr/>
            </a:pPr>
            <a:r>
              <a:rPr lang="fr-CA" dirty="0"/>
              <a:t>peuvent faire un plus grand nombre de siestes.</a:t>
            </a:r>
            <a:endParaRPr lang="en-US" sz="2400" dirty="0"/>
          </a:p>
          <a:p>
            <a:pPr lvl="1" fontAlgn="auto">
              <a:spcAft>
                <a:spcPts val="0"/>
              </a:spcAft>
              <a:buFont typeface="Arial" pitchFamily="34" charset="0"/>
              <a:buChar char="–"/>
              <a:defRPr/>
            </a:pPr>
            <a:r>
              <a:rPr lang="fr-CA" dirty="0"/>
              <a:t>ne sont </a:t>
            </a:r>
            <a:r>
              <a:rPr lang="fr-CA" i="1" dirty="0"/>
              <a:t>pas</a:t>
            </a:r>
            <a:r>
              <a:rPr lang="fr-CA" dirty="0"/>
              <a:t> plus susceptibles de s’endormir au volant.</a:t>
            </a:r>
            <a:endParaRPr lang="en-US" sz="2400" dirty="0"/>
          </a:p>
          <a:p>
            <a:pPr fontAlgn="auto">
              <a:spcAft>
                <a:spcPts val="0"/>
              </a:spcAft>
              <a:buFont typeface="Arial" pitchFamily="34" charset="0"/>
              <a:buChar char="•"/>
              <a:defRPr/>
            </a:pPr>
            <a:r>
              <a:rPr lang="fr-CA" dirty="0"/>
              <a:t>Les</a:t>
            </a:r>
            <a:r>
              <a:rPr lang="fr-CA" b="1" dirty="0"/>
              <a:t> jeunes hommes </a:t>
            </a:r>
            <a:r>
              <a:rPr lang="fr-CA" dirty="0"/>
              <a:t>(&lt; 30 ans) représentent le groupe le plus à risque d’avoir des accidents liés à l’endormissement au volant.</a:t>
            </a:r>
            <a:endParaRPr lang="en-US" sz="2800" dirty="0"/>
          </a:p>
          <a:p>
            <a:pPr fontAlgn="auto">
              <a:spcAft>
                <a:spcPts val="0"/>
              </a:spcAft>
              <a:buFont typeface="Arial" pitchFamily="34" charset="0"/>
              <a:buChar char="•"/>
              <a:defRPr/>
            </a:pPr>
            <a:r>
              <a:rPr lang="fr-CA" dirty="0"/>
              <a:t>Mais, </a:t>
            </a:r>
            <a:r>
              <a:rPr lang="fr-CA" b="1" i="1" dirty="0"/>
              <a:t>tout le monde</a:t>
            </a:r>
            <a:r>
              <a:rPr lang="fr-CA" dirty="0"/>
              <a:t> peut être à risque!</a:t>
            </a:r>
            <a:endParaRPr lang="en-US" dirty="0"/>
          </a:p>
        </p:txBody>
      </p:sp>
      <p:pic>
        <p:nvPicPr>
          <p:cNvPr id="124931" name="Picture 2"/>
          <p:cNvPicPr>
            <a:picLocks noChangeAspect="1" noChangeArrowheads="1"/>
          </p:cNvPicPr>
          <p:nvPr/>
        </p:nvPicPr>
        <p:blipFill>
          <a:blip r:embed="rId3" cstate="print"/>
          <a:srcRect/>
          <a:stretch>
            <a:fillRect/>
          </a:stretch>
        </p:blipFill>
        <p:spPr bwMode="auto">
          <a:xfrm>
            <a:off x="5943600" y="1752600"/>
            <a:ext cx="2755900" cy="1828800"/>
          </a:xfrm>
          <a:prstGeom prst="rect">
            <a:avLst/>
          </a:prstGeom>
          <a:noFill/>
          <a:ln w="9525">
            <a:noFill/>
            <a:miter lim="800000"/>
            <a:headEnd/>
            <a:tailEnd/>
          </a:ln>
        </p:spPr>
      </p:pic>
      <p:pic>
        <p:nvPicPr>
          <p:cNvPr id="124932" name="Picture 3"/>
          <p:cNvPicPr>
            <a:picLocks noChangeAspect="1" noChangeArrowheads="1"/>
          </p:cNvPicPr>
          <p:nvPr/>
        </p:nvPicPr>
        <p:blipFill>
          <a:blip r:embed="rId4" cstate="print"/>
          <a:srcRect/>
          <a:stretch>
            <a:fillRect/>
          </a:stretch>
        </p:blipFill>
        <p:spPr bwMode="auto">
          <a:xfrm>
            <a:off x="5873750" y="3886200"/>
            <a:ext cx="2895600" cy="191928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pPr>
              <a:lnSpc>
                <a:spcPts val="4575"/>
              </a:lnSpc>
            </a:pPr>
            <a:r>
              <a:rPr lang="fr-CA" smtClean="0"/>
              <a:t>Facteurs affectant la qualité du sommeil</a:t>
            </a:r>
            <a:endParaRPr lang="en-US" smtClean="0"/>
          </a:p>
        </p:txBody>
      </p:sp>
      <p:sp>
        <p:nvSpPr>
          <p:cNvPr id="3" name="Content Placeholder 2"/>
          <p:cNvSpPr>
            <a:spLocks noGrp="1"/>
          </p:cNvSpPr>
          <p:nvPr>
            <p:ph idx="1"/>
          </p:nvPr>
        </p:nvSpPr>
        <p:spPr>
          <a:xfrm>
            <a:off x="457200" y="1600200"/>
            <a:ext cx="5334000" cy="4724400"/>
          </a:xfrm>
        </p:spPr>
        <p:txBody>
          <a:bodyPr rtlCol="0">
            <a:normAutofit fontScale="77500" lnSpcReduction="20000"/>
          </a:bodyPr>
          <a:lstStyle/>
          <a:p>
            <a:pPr fontAlgn="auto">
              <a:spcAft>
                <a:spcPts val="0"/>
              </a:spcAft>
              <a:buFont typeface="Arial" pitchFamily="34" charset="0"/>
              <a:buChar char="•"/>
              <a:defRPr/>
            </a:pPr>
            <a:r>
              <a:rPr lang="fr-CA" dirty="0"/>
              <a:t>La quantité </a:t>
            </a:r>
            <a:r>
              <a:rPr lang="fr-CA" dirty="0" smtClean="0"/>
              <a:t>de sommeil affecte </a:t>
            </a:r>
            <a:r>
              <a:rPr lang="fr-CA" dirty="0"/>
              <a:t>s</a:t>
            </a:r>
            <a:r>
              <a:rPr lang="fr-CA" dirty="0" smtClean="0"/>
              <a:t>a </a:t>
            </a:r>
            <a:r>
              <a:rPr lang="fr-CA" dirty="0"/>
              <a:t>qualité. </a:t>
            </a:r>
            <a:endParaRPr lang="en-US" sz="2800" dirty="0"/>
          </a:p>
          <a:p>
            <a:pPr fontAlgn="auto">
              <a:spcAft>
                <a:spcPts val="0"/>
              </a:spcAft>
              <a:buFont typeface="Arial" pitchFamily="34" charset="0"/>
              <a:buChar char="•"/>
              <a:defRPr/>
            </a:pPr>
            <a:r>
              <a:rPr lang="fr-CA" dirty="0"/>
              <a:t>D’autres facteurs affectent la qualité du sommeil :</a:t>
            </a:r>
            <a:endParaRPr lang="en-US" sz="2800" dirty="0"/>
          </a:p>
          <a:p>
            <a:pPr lvl="1" fontAlgn="auto">
              <a:spcAft>
                <a:spcPts val="0"/>
              </a:spcAft>
              <a:buFont typeface="Arial" pitchFamily="34" charset="0"/>
              <a:buChar char="–"/>
              <a:defRPr/>
            </a:pPr>
            <a:r>
              <a:rPr lang="fr-CA" dirty="0"/>
              <a:t>Le confort du lit.</a:t>
            </a:r>
            <a:endParaRPr lang="en-US" sz="2400" dirty="0"/>
          </a:p>
          <a:p>
            <a:pPr lvl="1" fontAlgn="auto">
              <a:spcAft>
                <a:spcPts val="0"/>
              </a:spcAft>
              <a:buFont typeface="Arial" pitchFamily="34" charset="0"/>
              <a:buChar char="–"/>
              <a:defRPr/>
            </a:pPr>
            <a:r>
              <a:rPr lang="fr-CA" dirty="0"/>
              <a:t>L’obscurité de la pièce.</a:t>
            </a:r>
            <a:endParaRPr lang="en-US" sz="2400" dirty="0"/>
          </a:p>
          <a:p>
            <a:pPr lvl="1" fontAlgn="auto">
              <a:spcAft>
                <a:spcPts val="0"/>
              </a:spcAft>
              <a:buFont typeface="Arial" pitchFamily="34" charset="0"/>
              <a:buChar char="–"/>
              <a:defRPr/>
            </a:pPr>
            <a:r>
              <a:rPr lang="fr-CA" dirty="0"/>
              <a:t>L’heure du jour (sommeil plus profond durant les creux circadiens).</a:t>
            </a:r>
            <a:endParaRPr lang="en-US" sz="2400" dirty="0"/>
          </a:p>
          <a:p>
            <a:pPr lvl="1" fontAlgn="auto">
              <a:spcAft>
                <a:spcPts val="0"/>
              </a:spcAft>
              <a:buFont typeface="Arial" pitchFamily="34" charset="0"/>
              <a:buChar char="–"/>
              <a:defRPr/>
            </a:pPr>
            <a:r>
              <a:rPr lang="fr-CA" dirty="0"/>
              <a:t>Le bruit.</a:t>
            </a:r>
            <a:endParaRPr lang="en-US" sz="2400" dirty="0"/>
          </a:p>
          <a:p>
            <a:pPr lvl="1" fontAlgn="auto">
              <a:spcAft>
                <a:spcPts val="0"/>
              </a:spcAft>
              <a:buFont typeface="Arial" pitchFamily="34" charset="0"/>
              <a:buChar char="–"/>
              <a:defRPr/>
            </a:pPr>
            <a:r>
              <a:rPr lang="fr-CA" dirty="0"/>
              <a:t>La température (on dort mieux au frais</a:t>
            </a:r>
            <a:r>
              <a:rPr lang="fr-CA" dirty="0" smtClean="0"/>
              <a:t>).</a:t>
            </a:r>
            <a:endParaRPr lang="en-US" sz="2400" dirty="0"/>
          </a:p>
          <a:p>
            <a:pPr lvl="1" fontAlgn="auto">
              <a:spcAft>
                <a:spcPts val="0"/>
              </a:spcAft>
              <a:buFont typeface="Arial" pitchFamily="34" charset="0"/>
              <a:buChar char="–"/>
              <a:defRPr/>
            </a:pPr>
            <a:r>
              <a:rPr lang="fr-CA" dirty="0" smtClean="0"/>
              <a:t>Toute </a:t>
            </a:r>
            <a:r>
              <a:rPr lang="fr-CA" dirty="0"/>
              <a:t>autre chose qui peut vous réveiller.</a:t>
            </a:r>
            <a:endParaRPr lang="en-US" dirty="0"/>
          </a:p>
        </p:txBody>
      </p:sp>
      <p:pic>
        <p:nvPicPr>
          <p:cNvPr id="126979" name="Picture 3"/>
          <p:cNvPicPr>
            <a:picLocks noChangeAspect="1" noChangeArrowheads="1"/>
          </p:cNvPicPr>
          <p:nvPr/>
        </p:nvPicPr>
        <p:blipFill>
          <a:blip r:embed="rId3" cstate="print"/>
          <a:srcRect/>
          <a:stretch>
            <a:fillRect/>
          </a:stretch>
        </p:blipFill>
        <p:spPr bwMode="auto">
          <a:xfrm>
            <a:off x="6705600" y="1450975"/>
            <a:ext cx="2374900" cy="2435225"/>
          </a:xfrm>
          <a:prstGeom prst="rect">
            <a:avLst/>
          </a:prstGeom>
          <a:noFill/>
          <a:ln w="9525">
            <a:noFill/>
            <a:miter lim="800000"/>
            <a:headEnd/>
            <a:tailEnd/>
          </a:ln>
        </p:spPr>
      </p:pic>
      <p:pic>
        <p:nvPicPr>
          <p:cNvPr id="126980" name="Picture 2"/>
          <p:cNvPicPr>
            <a:picLocks noChangeAspect="1" noChangeArrowheads="1"/>
          </p:cNvPicPr>
          <p:nvPr/>
        </p:nvPicPr>
        <p:blipFill>
          <a:blip r:embed="rId4" cstate="print"/>
          <a:srcRect/>
          <a:stretch>
            <a:fillRect/>
          </a:stretch>
        </p:blipFill>
        <p:spPr bwMode="auto">
          <a:xfrm>
            <a:off x="6859588" y="3962400"/>
            <a:ext cx="1509712" cy="22637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800" dirty="0"/>
              <a:t>Facteurs affectant la vigilance et la performance</a:t>
            </a:r>
            <a:r>
              <a:rPr lang="en-US" sz="4900" dirty="0" smtClean="0"/>
              <a:t/>
            </a:r>
            <a:br>
              <a:rPr lang="en-US" sz="4900" dirty="0" smtClean="0"/>
            </a:br>
            <a:endParaRPr lang="en-US" sz="4900" dirty="0"/>
          </a:p>
        </p:txBody>
      </p:sp>
      <p:sp>
        <p:nvSpPr>
          <p:cNvPr id="3" name="Content Placeholder 2"/>
          <p:cNvSpPr>
            <a:spLocks noGrp="1"/>
          </p:cNvSpPr>
          <p:nvPr>
            <p:ph idx="1"/>
          </p:nvPr>
        </p:nvSpPr>
        <p:spPr/>
        <p:txBody>
          <a:bodyPr rtlCol="0">
            <a:normAutofit fontScale="77500" lnSpcReduction="20000"/>
          </a:bodyPr>
          <a:lstStyle/>
          <a:p>
            <a:pPr marL="0" indent="0" fontAlgn="auto">
              <a:spcAft>
                <a:spcPts val="0"/>
              </a:spcAft>
              <a:buFont typeface="Arial" pitchFamily="34" charset="0"/>
              <a:buNone/>
              <a:defRPr/>
            </a:pPr>
            <a:r>
              <a:rPr lang="fr-CA" u="sng" dirty="0"/>
              <a:t>Sujets :</a:t>
            </a:r>
            <a:endParaRPr lang="en-US" dirty="0"/>
          </a:p>
          <a:p>
            <a:pPr fontAlgn="auto">
              <a:spcAft>
                <a:spcPts val="0"/>
              </a:spcAft>
              <a:buFont typeface="Arial" pitchFamily="34" charset="0"/>
              <a:buChar char="•"/>
              <a:defRPr/>
            </a:pPr>
            <a:r>
              <a:rPr lang="fr-CA" dirty="0"/>
              <a:t>Révision : fatigue interne </a:t>
            </a:r>
            <a:r>
              <a:rPr lang="fr-CA" i="1" dirty="0"/>
              <a:t>versus</a:t>
            </a:r>
            <a:r>
              <a:rPr lang="fr-CA" dirty="0"/>
              <a:t> fatigue liée </a:t>
            </a:r>
            <a:br>
              <a:rPr lang="fr-CA" dirty="0"/>
            </a:br>
            <a:r>
              <a:rPr lang="fr-CA" dirty="0"/>
              <a:t>à la </a:t>
            </a:r>
            <a:r>
              <a:rPr lang="fr-CA" dirty="0" smtClean="0"/>
              <a:t>tâche</a:t>
            </a:r>
            <a:endParaRPr lang="en-US" dirty="0"/>
          </a:p>
          <a:p>
            <a:pPr fontAlgn="auto">
              <a:spcAft>
                <a:spcPts val="0"/>
              </a:spcAft>
              <a:buFont typeface="Arial" pitchFamily="34" charset="0"/>
              <a:buChar char="•"/>
              <a:defRPr/>
            </a:pPr>
            <a:r>
              <a:rPr lang="fr-CA" dirty="0"/>
              <a:t>Quantité et qualité de sommeil (à noter que le sommeil entrecoupé est beaucoup moins réparateur</a:t>
            </a:r>
            <a:r>
              <a:rPr lang="fr-CA" dirty="0" smtClean="0"/>
              <a:t>)</a:t>
            </a:r>
            <a:endParaRPr lang="en-US" dirty="0"/>
          </a:p>
          <a:p>
            <a:pPr fontAlgn="auto">
              <a:spcAft>
                <a:spcPts val="0"/>
              </a:spcAft>
              <a:buFont typeface="Arial" pitchFamily="34" charset="0"/>
              <a:buChar char="•"/>
              <a:defRPr/>
            </a:pPr>
            <a:r>
              <a:rPr lang="fr-CA" dirty="0"/>
              <a:t>Heure du jour (rythmes circadiens</a:t>
            </a:r>
            <a:r>
              <a:rPr lang="fr-CA" dirty="0" smtClean="0"/>
              <a:t>)</a:t>
            </a:r>
            <a:endParaRPr lang="en-US" dirty="0"/>
          </a:p>
          <a:p>
            <a:pPr fontAlgn="auto">
              <a:spcAft>
                <a:spcPts val="0"/>
              </a:spcAft>
              <a:buFont typeface="Arial" pitchFamily="34" charset="0"/>
              <a:buChar char="•"/>
              <a:defRPr/>
            </a:pPr>
            <a:r>
              <a:rPr lang="fr-CA" dirty="0" smtClean="0"/>
              <a:t>Période d’éveil</a:t>
            </a:r>
            <a:endParaRPr lang="en-US" dirty="0"/>
          </a:p>
          <a:p>
            <a:pPr fontAlgn="auto">
              <a:spcAft>
                <a:spcPts val="0"/>
              </a:spcAft>
              <a:buFont typeface="Arial" pitchFamily="34" charset="0"/>
              <a:buChar char="•"/>
              <a:defRPr/>
            </a:pPr>
            <a:r>
              <a:rPr lang="fr-CA" dirty="0"/>
              <a:t>Temps passé à la </a:t>
            </a:r>
            <a:r>
              <a:rPr lang="fr-CA" dirty="0" smtClean="0"/>
              <a:t>tâche</a:t>
            </a:r>
            <a:endParaRPr lang="en-US" dirty="0"/>
          </a:p>
          <a:p>
            <a:pPr fontAlgn="auto">
              <a:spcAft>
                <a:spcPts val="0"/>
              </a:spcAft>
              <a:buFont typeface="Arial" pitchFamily="34" charset="0"/>
              <a:buChar char="•"/>
              <a:defRPr/>
            </a:pPr>
            <a:r>
              <a:rPr lang="fr-CA" dirty="0"/>
              <a:t>Autres facteurs environnementaux et liés </a:t>
            </a:r>
            <a:br>
              <a:rPr lang="fr-CA" dirty="0"/>
            </a:br>
            <a:r>
              <a:rPr lang="fr-CA" dirty="0"/>
              <a:t>à la </a:t>
            </a:r>
            <a:r>
              <a:rPr lang="fr-CA" dirty="0" smtClean="0"/>
              <a:t>tâche</a:t>
            </a:r>
            <a:endParaRPr lang="en-US" dirty="0"/>
          </a:p>
          <a:p>
            <a:pPr fontAlgn="auto">
              <a:spcAft>
                <a:spcPts val="0"/>
              </a:spcAft>
              <a:buFont typeface="Arial" pitchFamily="34" charset="0"/>
              <a:buChar char="•"/>
              <a:defRPr/>
            </a:pPr>
            <a:r>
              <a:rPr lang="fr-CA" dirty="0"/>
              <a:t>Exigences de la tâche et attentes en matière de </a:t>
            </a:r>
            <a:r>
              <a:rPr lang="fr-CA" dirty="0" smtClean="0"/>
              <a:t>performance</a:t>
            </a:r>
            <a:endParaRPr lang="en-US" dirty="0" smtClean="0">
              <a:solidFill>
                <a:srgbClr val="002060"/>
              </a:solidFill>
            </a:endParaRPr>
          </a:p>
          <a:p>
            <a:pPr fontAlgn="auto">
              <a:spcAft>
                <a:spcPts val="0"/>
              </a:spcAft>
              <a:buFont typeface="Arial" pitchFamily="34" charset="0"/>
              <a:buNone/>
              <a:defRPr/>
            </a:pPr>
            <a:endParaRPr lang="en-US" dirty="0"/>
          </a:p>
        </p:txBody>
      </p:sp>
    </p:spTree>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Fatigue interne </a:t>
            </a:r>
            <a:r>
              <a:rPr lang="fr-CA" sz="4800" i="1" dirty="0"/>
              <a:t>versus</a:t>
            </a:r>
            <a:r>
              <a:rPr lang="fr-CA" sz="4800" dirty="0"/>
              <a:t> fatigue liée à la tâche (1 </a:t>
            </a:r>
            <a:r>
              <a:rPr lang="fr-CA" sz="4800" dirty="0" smtClean="0"/>
              <a:t>de </a:t>
            </a:r>
            <a:r>
              <a:rPr lang="fr-CA" sz="4800" dirty="0"/>
              <a:t>2)</a:t>
            </a:r>
            <a:endParaRPr lang="en-US" dirty="0"/>
          </a:p>
        </p:txBody>
      </p:sp>
      <p:sp>
        <p:nvSpPr>
          <p:cNvPr id="7" name="Espace réservé du contenu 6"/>
          <p:cNvSpPr>
            <a:spLocks noGrp="1"/>
          </p:cNvSpPr>
          <p:nvPr>
            <p:ph idx="1"/>
          </p:nvPr>
        </p:nvSpPr>
        <p:spPr/>
        <p:txBody>
          <a:bodyPr/>
          <a:lstStyle/>
          <a:p>
            <a:endParaRPr lang="fr-CA"/>
          </a:p>
        </p:txBody>
      </p:sp>
      <p:graphicFrame>
        <p:nvGraphicFramePr>
          <p:cNvPr id="8" name="Content Placeholder 5"/>
          <p:cNvGraphicFramePr>
            <a:graphicFrameLocks/>
          </p:cNvGraphicFramePr>
          <p:nvPr/>
        </p:nvGraphicFramePr>
        <p:xfrm>
          <a:off x="457200" y="1600200"/>
          <a:ext cx="8229600" cy="4495800"/>
        </p:xfrm>
        <a:graphic>
          <a:graphicData uri="http://schemas.openxmlformats.org/drawingml/2006/table">
            <a:tbl>
              <a:tblPr firstRow="1" bandRow="1"/>
              <a:tblGrid>
                <a:gridCol w="1447800"/>
                <a:gridCol w="2057400"/>
                <a:gridCol w="4724400"/>
              </a:tblGrid>
              <a:tr h="1061761">
                <a:tc>
                  <a:txBody>
                    <a:bodyPr/>
                    <a:lstStyle/>
                    <a:p>
                      <a:pPr marL="0" marR="0">
                        <a:lnSpc>
                          <a:spcPct val="115000"/>
                        </a:lnSpc>
                        <a:spcBef>
                          <a:spcPts val="0"/>
                        </a:spcBef>
                        <a:spcAft>
                          <a:spcPts val="0"/>
                        </a:spcAft>
                      </a:pPr>
                      <a:r>
                        <a:rPr lang="en-US" sz="1600" b="1" dirty="0">
                          <a:effectLst/>
                          <a:latin typeface="Calibri"/>
                          <a:ea typeface="Calibri"/>
                          <a:cs typeface="Times New Roman"/>
                        </a:rPr>
                        <a:t>Catégorie de fatigue</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600" b="1" dirty="0">
                          <a:effectLst/>
                          <a:latin typeface="Calibri"/>
                          <a:ea typeface="Calibri"/>
                          <a:cs typeface="Times New Roman"/>
                        </a:rPr>
                        <a:t>Source générale</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600" b="1" dirty="0">
                          <a:effectLst/>
                          <a:latin typeface="Calibri"/>
                          <a:ea typeface="Calibri"/>
                          <a:cs typeface="Times New Roman"/>
                        </a:rPr>
                        <a:t>Facteurs </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2135657">
                <a:tc>
                  <a:txBody>
                    <a:bodyPr/>
                    <a:lstStyle/>
                    <a:p>
                      <a:pPr marL="0" marR="0">
                        <a:lnSpc>
                          <a:spcPct val="115000"/>
                        </a:lnSpc>
                        <a:spcBef>
                          <a:spcPts val="0"/>
                        </a:spcBef>
                        <a:spcAft>
                          <a:spcPts val="0"/>
                        </a:spcAft>
                      </a:pPr>
                      <a:r>
                        <a:rPr lang="en-US" sz="1600" b="1" dirty="0">
                          <a:solidFill>
                            <a:schemeClr val="tx1"/>
                          </a:solidFill>
                          <a:effectLst/>
                          <a:latin typeface="Calibri"/>
                          <a:ea typeface="Calibri"/>
                          <a:cs typeface="Times New Roman"/>
                        </a:rPr>
                        <a:t>Fatigue </a:t>
                      </a:r>
                    </a:p>
                    <a:p>
                      <a:pPr marL="0" marR="0">
                        <a:lnSpc>
                          <a:spcPct val="115000"/>
                        </a:lnSpc>
                        <a:spcBef>
                          <a:spcPts val="0"/>
                        </a:spcBef>
                        <a:spcAft>
                          <a:spcPts val="0"/>
                        </a:spcAft>
                      </a:pPr>
                      <a:r>
                        <a:rPr lang="en-US" sz="1600" b="1" dirty="0">
                          <a:solidFill>
                            <a:schemeClr val="tx1"/>
                          </a:solidFill>
                          <a:effectLst/>
                          <a:latin typeface="Calibri"/>
                          <a:ea typeface="Calibri"/>
                          <a:cs typeface="Times New Roman"/>
                        </a:rPr>
                        <a:t>interne</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600" b="1" dirty="0" err="1" smtClean="0">
                          <a:solidFill>
                            <a:schemeClr val="tx1"/>
                          </a:solidFill>
                          <a:effectLst/>
                          <a:latin typeface="Calibri"/>
                          <a:ea typeface="Calibri"/>
                          <a:cs typeface="Times New Roman"/>
                        </a:rPr>
                        <a:t>Fonctionnement</a:t>
                      </a:r>
                      <a:r>
                        <a:rPr lang="en-US" sz="1600" b="1" dirty="0" smtClean="0">
                          <a:solidFill>
                            <a:schemeClr val="tx1"/>
                          </a:solidFill>
                          <a:effectLst/>
                          <a:latin typeface="Calibri"/>
                          <a:ea typeface="Calibri"/>
                          <a:cs typeface="Times New Roman"/>
                        </a:rPr>
                        <a:t> du </a:t>
                      </a:r>
                      <a:r>
                        <a:rPr lang="en-US" sz="1600" b="1" dirty="0">
                          <a:solidFill>
                            <a:schemeClr val="tx1"/>
                          </a:solidFill>
                          <a:effectLst/>
                          <a:latin typeface="Calibri"/>
                          <a:ea typeface="Calibri"/>
                          <a:cs typeface="Times New Roman"/>
                        </a:rPr>
                        <a:t>corps</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342900" marR="0" lvl="0" indent="-342900">
                        <a:lnSpc>
                          <a:spcPct val="115000"/>
                        </a:lnSpc>
                        <a:spcBef>
                          <a:spcPts val="0"/>
                        </a:spcBef>
                        <a:spcAft>
                          <a:spcPts val="0"/>
                        </a:spcAft>
                        <a:buFont typeface="Arial"/>
                        <a:buChar char="•"/>
                        <a:tabLst>
                          <a:tab pos="457200" algn="l"/>
                        </a:tabLst>
                      </a:pPr>
                      <a:r>
                        <a:rPr lang="en-US" sz="1600" b="1" dirty="0">
                          <a:solidFill>
                            <a:schemeClr val="tx1"/>
                          </a:solidFill>
                          <a:effectLst/>
                          <a:latin typeface="Calibri"/>
                          <a:ea typeface="Calibri"/>
                          <a:cs typeface="Times New Roman"/>
                        </a:rPr>
                        <a:t> Quantité de sommeil récent</a:t>
                      </a:r>
                    </a:p>
                    <a:p>
                      <a:pPr marL="342900" marR="0" lvl="0" indent="-342900">
                        <a:lnSpc>
                          <a:spcPct val="115000"/>
                        </a:lnSpc>
                        <a:spcBef>
                          <a:spcPts val="0"/>
                        </a:spcBef>
                        <a:spcAft>
                          <a:spcPts val="0"/>
                        </a:spcAft>
                        <a:buFont typeface="Arial"/>
                        <a:buChar char="•"/>
                        <a:tabLst>
                          <a:tab pos="457200" algn="l"/>
                        </a:tabLst>
                      </a:pPr>
                      <a:r>
                        <a:rPr lang="en-US" sz="1600" b="1" dirty="0">
                          <a:solidFill>
                            <a:schemeClr val="tx1"/>
                          </a:solidFill>
                          <a:effectLst/>
                          <a:latin typeface="Calibri"/>
                          <a:ea typeface="Calibri"/>
                          <a:cs typeface="Times New Roman"/>
                        </a:rPr>
                        <a:t> Heure du jour </a:t>
                      </a:r>
                    </a:p>
                    <a:p>
                      <a:pPr marL="342900" marR="0" lvl="0" indent="-342900">
                        <a:lnSpc>
                          <a:spcPct val="115000"/>
                        </a:lnSpc>
                        <a:spcBef>
                          <a:spcPts val="0"/>
                        </a:spcBef>
                        <a:spcAft>
                          <a:spcPts val="0"/>
                        </a:spcAft>
                        <a:buFont typeface="Arial"/>
                        <a:buChar char="•"/>
                        <a:tabLst>
                          <a:tab pos="457200" algn="l"/>
                        </a:tabLst>
                      </a:pPr>
                      <a:r>
                        <a:rPr lang="en-US" sz="1600" b="1" dirty="0" err="1" smtClean="0">
                          <a:solidFill>
                            <a:schemeClr val="tx1"/>
                          </a:solidFill>
                          <a:effectLst/>
                          <a:latin typeface="Calibri"/>
                          <a:ea typeface="Calibri"/>
                          <a:cs typeface="Times New Roman"/>
                        </a:rPr>
                        <a:t>Période</a:t>
                      </a:r>
                      <a:r>
                        <a:rPr lang="en-US" sz="1600" b="1" dirty="0" smtClean="0">
                          <a:solidFill>
                            <a:schemeClr val="tx1"/>
                          </a:solidFill>
                          <a:effectLst/>
                          <a:latin typeface="Calibri"/>
                          <a:ea typeface="Calibri"/>
                          <a:cs typeface="Times New Roman"/>
                        </a:rPr>
                        <a:t> </a:t>
                      </a:r>
                      <a:r>
                        <a:rPr lang="en-US" sz="1600" b="1" dirty="0" err="1" smtClean="0">
                          <a:solidFill>
                            <a:schemeClr val="tx1"/>
                          </a:solidFill>
                          <a:effectLst/>
                          <a:latin typeface="Calibri"/>
                          <a:ea typeface="Calibri"/>
                          <a:cs typeface="Times New Roman"/>
                        </a:rPr>
                        <a:t>d’éveil</a:t>
                      </a:r>
                      <a:endParaRPr lang="en-US" sz="1600" b="1" dirty="0">
                        <a:solidFill>
                          <a:schemeClr val="tx1"/>
                        </a:solidFill>
                        <a:effectLst/>
                        <a:latin typeface="Calibri"/>
                        <a:ea typeface="Calibri"/>
                        <a:cs typeface="Times New Roman"/>
                      </a:endParaRPr>
                    </a:p>
                    <a:p>
                      <a:pPr marL="342900" marR="0" lvl="0" indent="-342900">
                        <a:lnSpc>
                          <a:spcPct val="115000"/>
                        </a:lnSpc>
                        <a:spcBef>
                          <a:spcPts val="0"/>
                        </a:spcBef>
                        <a:spcAft>
                          <a:spcPts val="0"/>
                        </a:spcAft>
                        <a:buFont typeface="Arial"/>
                        <a:buChar char="•"/>
                        <a:tabLst>
                          <a:tab pos="457200" algn="l"/>
                        </a:tabLst>
                      </a:pPr>
                      <a:r>
                        <a:rPr lang="en-US" sz="1600" b="1" dirty="0">
                          <a:solidFill>
                            <a:schemeClr val="tx1"/>
                          </a:solidFill>
                          <a:effectLst/>
                          <a:latin typeface="Calibri"/>
                          <a:ea typeface="Calibri"/>
                          <a:cs typeface="Times New Roman"/>
                        </a:rPr>
                        <a:t> </a:t>
                      </a:r>
                      <a:r>
                        <a:rPr lang="fr-CA" sz="1600" b="1" dirty="0" smtClean="0">
                          <a:solidFill>
                            <a:schemeClr val="tx1"/>
                          </a:solidFill>
                          <a:effectLst/>
                          <a:latin typeface="Calibri"/>
                          <a:ea typeface="Calibri"/>
                          <a:cs typeface="Times New Roman"/>
                        </a:rPr>
                        <a:t>Consommation </a:t>
                      </a:r>
                      <a:r>
                        <a:rPr lang="fr-CA" sz="1600" b="1" dirty="0">
                          <a:solidFill>
                            <a:schemeClr val="tx1"/>
                          </a:solidFill>
                          <a:effectLst/>
                          <a:latin typeface="Calibri"/>
                          <a:ea typeface="Calibri"/>
                          <a:cs typeface="Times New Roman"/>
                        </a:rPr>
                        <a:t>de stimulants et d’autres drogues</a:t>
                      </a:r>
                      <a:endParaRPr lang="en-US" sz="1600" b="1" dirty="0">
                        <a:solidFill>
                          <a:schemeClr val="tx1"/>
                        </a:solidFill>
                        <a:effectLst/>
                        <a:latin typeface="Calibri"/>
                        <a:ea typeface="Calibri"/>
                        <a:cs typeface="Times New Roman"/>
                      </a:endParaRPr>
                    </a:p>
                    <a:p>
                      <a:pPr marL="342900" marR="0" lvl="0" indent="-342900">
                        <a:lnSpc>
                          <a:spcPct val="115000"/>
                        </a:lnSpc>
                        <a:spcBef>
                          <a:spcPts val="0"/>
                        </a:spcBef>
                        <a:spcAft>
                          <a:spcPts val="0"/>
                        </a:spcAft>
                        <a:buFont typeface="Arial"/>
                        <a:buChar char="•"/>
                        <a:tabLst>
                          <a:tab pos="457200" algn="l"/>
                        </a:tabLst>
                      </a:pPr>
                      <a:r>
                        <a:rPr lang="fr-CA" sz="1600" b="1" dirty="0">
                          <a:solidFill>
                            <a:schemeClr val="tx1"/>
                          </a:solidFill>
                          <a:effectLst/>
                          <a:latin typeface="Calibri"/>
                          <a:ea typeface="Calibri"/>
                          <a:cs typeface="Times New Roman"/>
                        </a:rPr>
                        <a:t> </a:t>
                      </a:r>
                      <a:r>
                        <a:rPr lang="en-US" sz="1600" b="1" dirty="0">
                          <a:solidFill>
                            <a:schemeClr val="tx1"/>
                          </a:solidFill>
                          <a:effectLst/>
                          <a:latin typeface="Calibri"/>
                          <a:ea typeface="Calibri"/>
                          <a:cs typeface="Times New Roman"/>
                        </a:rPr>
                        <a:t>Santé globale</a:t>
                      </a:r>
                    </a:p>
                    <a:p>
                      <a:pPr marL="342900" marR="0" lvl="0" indent="-342900">
                        <a:lnSpc>
                          <a:spcPct val="115000"/>
                        </a:lnSpc>
                        <a:spcBef>
                          <a:spcPts val="0"/>
                        </a:spcBef>
                        <a:spcAft>
                          <a:spcPts val="0"/>
                        </a:spcAft>
                        <a:buFont typeface="Arial"/>
                        <a:buChar char="•"/>
                        <a:tabLst>
                          <a:tab pos="457200" algn="l"/>
                        </a:tabLst>
                      </a:pPr>
                      <a:r>
                        <a:rPr lang="en-US" sz="1600" b="1" dirty="0">
                          <a:solidFill>
                            <a:schemeClr val="tx1"/>
                          </a:solidFill>
                          <a:effectLst/>
                          <a:latin typeface="Calibri"/>
                          <a:ea typeface="Calibri"/>
                          <a:cs typeface="Times New Roman"/>
                        </a:rPr>
                        <a:t> Humeur</a:t>
                      </a:r>
                    </a:p>
                    <a:p>
                      <a:pPr marL="342900" marR="0" lvl="0" indent="-342900">
                        <a:lnSpc>
                          <a:spcPct val="115000"/>
                        </a:lnSpc>
                        <a:spcBef>
                          <a:spcPts val="0"/>
                        </a:spcBef>
                        <a:spcAft>
                          <a:spcPts val="0"/>
                        </a:spcAft>
                        <a:buFont typeface="Arial"/>
                        <a:buChar char="•"/>
                        <a:tabLst>
                          <a:tab pos="457200" algn="l"/>
                        </a:tabLst>
                      </a:pPr>
                      <a:r>
                        <a:rPr lang="en-US" sz="1600" b="1" dirty="0">
                          <a:solidFill>
                            <a:schemeClr val="tx1"/>
                          </a:solidFill>
                          <a:effectLst/>
                          <a:latin typeface="Calibri"/>
                          <a:ea typeface="Calibri"/>
                          <a:cs typeface="Times New Roman"/>
                        </a:rPr>
                        <a:t> Différences individuelles</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298382">
                <a:tc>
                  <a:txBody>
                    <a:bodyPr/>
                    <a:lstStyle/>
                    <a:p>
                      <a:pPr marL="0" marR="0">
                        <a:lnSpc>
                          <a:spcPct val="115000"/>
                        </a:lnSpc>
                        <a:spcBef>
                          <a:spcPts val="0"/>
                        </a:spcBef>
                        <a:spcAft>
                          <a:spcPts val="0"/>
                        </a:spcAft>
                      </a:pPr>
                      <a:r>
                        <a:rPr lang="en-US" sz="1600" b="1" dirty="0">
                          <a:solidFill>
                            <a:schemeClr val="bg1">
                              <a:lumMod val="65000"/>
                            </a:schemeClr>
                          </a:solidFill>
                          <a:effectLst/>
                          <a:latin typeface="Calibri"/>
                          <a:ea typeface="Calibri"/>
                          <a:cs typeface="Times New Roman"/>
                        </a:rPr>
                        <a:t>Fatigue</a:t>
                      </a:r>
                    </a:p>
                    <a:p>
                      <a:pPr marL="0" marR="0">
                        <a:lnSpc>
                          <a:spcPct val="115000"/>
                        </a:lnSpc>
                        <a:spcBef>
                          <a:spcPts val="0"/>
                        </a:spcBef>
                        <a:spcAft>
                          <a:spcPts val="0"/>
                        </a:spcAft>
                      </a:pPr>
                      <a:r>
                        <a:rPr lang="en-US" sz="1600" b="1" dirty="0">
                          <a:solidFill>
                            <a:schemeClr val="bg1">
                              <a:lumMod val="65000"/>
                            </a:schemeClr>
                          </a:solidFill>
                          <a:effectLst/>
                          <a:latin typeface="Calibri"/>
                          <a:ea typeface="Calibri"/>
                          <a:cs typeface="Times New Roman"/>
                        </a:rPr>
                        <a:t>liée à la tâche</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endParaRPr lang="en-US" sz="1600" b="1" dirty="0">
                        <a:effectLst/>
                        <a:latin typeface="Calibri"/>
                        <a:ea typeface="Calibri"/>
                        <a:cs typeface="Times New Roman"/>
                      </a:endParaRP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342900" marR="0" lvl="0" indent="-342900">
                        <a:lnSpc>
                          <a:spcPct val="115000"/>
                        </a:lnSpc>
                        <a:spcBef>
                          <a:spcPts val="0"/>
                        </a:spcBef>
                        <a:spcAft>
                          <a:spcPts val="0"/>
                        </a:spcAft>
                        <a:buFont typeface="Arial"/>
                        <a:buNone/>
                        <a:tabLst>
                          <a:tab pos="457200" algn="l"/>
                        </a:tabLst>
                      </a:pPr>
                      <a:endParaRPr lang="en-US" sz="1600" b="1" dirty="0">
                        <a:effectLst/>
                        <a:latin typeface="Calibri"/>
                        <a:ea typeface="Calibri"/>
                        <a:cs typeface="Times New Roman"/>
                      </a:endParaRP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spTree>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p:cNvSpPr>
            <a:spLocks noGrp="1"/>
          </p:cNvSpPr>
          <p:nvPr>
            <p:ph type="title"/>
          </p:nvPr>
        </p:nvSpPr>
        <p:spPr/>
        <p:txBody>
          <a:bodyPr>
            <a:noAutofit/>
          </a:bodyPr>
          <a:lstStyle/>
          <a:p>
            <a:pPr>
              <a:lnSpc>
                <a:spcPts val="4575"/>
              </a:lnSpc>
            </a:pPr>
            <a:r>
              <a:rPr lang="fr-CA" sz="4300" dirty="0" smtClean="0"/>
              <a:t>Fatigue interne </a:t>
            </a:r>
            <a:r>
              <a:rPr lang="fr-CA" sz="4300" i="1" dirty="0" smtClean="0"/>
              <a:t>versus</a:t>
            </a:r>
            <a:r>
              <a:rPr lang="fr-CA" sz="4300" dirty="0" smtClean="0"/>
              <a:t> fatigue liée à la tâche (2 de 2)</a:t>
            </a:r>
            <a:endParaRPr lang="en-US" sz="4300" dirty="0" smtClean="0"/>
          </a:p>
        </p:txBody>
      </p:sp>
      <p:graphicFrame>
        <p:nvGraphicFramePr>
          <p:cNvPr id="6" name="Content Placeholder 5"/>
          <p:cNvGraphicFramePr>
            <a:graphicFrameLocks noGrp="1"/>
          </p:cNvGraphicFramePr>
          <p:nvPr>
            <p:ph idx="1"/>
          </p:nvPr>
        </p:nvGraphicFramePr>
        <p:xfrm>
          <a:off x="457200" y="1600200"/>
          <a:ext cx="8229600" cy="4495800"/>
        </p:xfrm>
        <a:graphic>
          <a:graphicData uri="http://schemas.openxmlformats.org/drawingml/2006/table">
            <a:tbl>
              <a:tblPr firstRow="1" bandRow="1"/>
              <a:tblGrid>
                <a:gridCol w="1447800"/>
                <a:gridCol w="2057400"/>
                <a:gridCol w="4724400"/>
              </a:tblGrid>
              <a:tr h="1061761">
                <a:tc>
                  <a:txBody>
                    <a:bodyPr/>
                    <a:lstStyle/>
                    <a:p>
                      <a:pPr marL="0" marR="0">
                        <a:lnSpc>
                          <a:spcPct val="115000"/>
                        </a:lnSpc>
                        <a:spcBef>
                          <a:spcPts val="0"/>
                        </a:spcBef>
                        <a:spcAft>
                          <a:spcPts val="0"/>
                        </a:spcAft>
                      </a:pPr>
                      <a:r>
                        <a:rPr lang="en-US" sz="1600" b="1" dirty="0">
                          <a:effectLst/>
                          <a:latin typeface="Calibri"/>
                          <a:ea typeface="Calibri"/>
                          <a:cs typeface="Times New Roman"/>
                        </a:rPr>
                        <a:t>Catégorie de fatigue</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600" b="1" dirty="0">
                          <a:effectLst/>
                          <a:latin typeface="Calibri"/>
                          <a:ea typeface="Calibri"/>
                          <a:cs typeface="Times New Roman"/>
                        </a:rPr>
                        <a:t>Source générale</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600" b="1" dirty="0">
                          <a:effectLst/>
                          <a:latin typeface="Calibri"/>
                          <a:ea typeface="Calibri"/>
                          <a:cs typeface="Times New Roman"/>
                        </a:rPr>
                        <a:t>Facteurs </a:t>
                      </a:r>
                      <a:endParaRPr lang="en-US" sz="1600" dirty="0">
                        <a:effectLst/>
                        <a:latin typeface="Calibri"/>
                        <a:ea typeface="Calibri"/>
                        <a:cs typeface="Times New Roman"/>
                      </a:endParaRPr>
                    </a:p>
                  </a:txBody>
                  <a:tcPr marL="85090" marR="850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2135657">
                <a:tc>
                  <a:txBody>
                    <a:bodyPr/>
                    <a:lstStyle/>
                    <a:p>
                      <a:pPr marL="0" marR="0">
                        <a:lnSpc>
                          <a:spcPct val="115000"/>
                        </a:lnSpc>
                        <a:spcBef>
                          <a:spcPts val="0"/>
                        </a:spcBef>
                        <a:spcAft>
                          <a:spcPts val="0"/>
                        </a:spcAft>
                      </a:pPr>
                      <a:r>
                        <a:rPr lang="en-US" sz="1600" dirty="0">
                          <a:solidFill>
                            <a:schemeClr val="bg1">
                              <a:lumMod val="50000"/>
                            </a:schemeClr>
                          </a:solidFill>
                          <a:effectLst/>
                          <a:latin typeface="Calibri"/>
                          <a:ea typeface="Calibri"/>
                          <a:cs typeface="Times New Roman"/>
                        </a:rPr>
                        <a:t>Fatigue </a:t>
                      </a:r>
                    </a:p>
                    <a:p>
                      <a:pPr marL="0" marR="0">
                        <a:lnSpc>
                          <a:spcPct val="115000"/>
                        </a:lnSpc>
                        <a:spcBef>
                          <a:spcPts val="0"/>
                        </a:spcBef>
                        <a:spcAft>
                          <a:spcPts val="0"/>
                        </a:spcAft>
                      </a:pPr>
                      <a:r>
                        <a:rPr lang="en-US" sz="1600" dirty="0">
                          <a:solidFill>
                            <a:schemeClr val="bg1">
                              <a:lumMod val="50000"/>
                            </a:schemeClr>
                          </a:solidFill>
                          <a:effectLst/>
                          <a:latin typeface="Calibri"/>
                          <a:ea typeface="Calibri"/>
                          <a:cs typeface="Times New Roman"/>
                        </a:rPr>
                        <a:t>interne</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600" dirty="0" err="1" smtClean="0">
                          <a:solidFill>
                            <a:schemeClr val="bg1">
                              <a:lumMod val="50000"/>
                            </a:schemeClr>
                          </a:solidFill>
                          <a:effectLst/>
                          <a:latin typeface="Calibri"/>
                          <a:ea typeface="Calibri"/>
                          <a:cs typeface="Times New Roman"/>
                        </a:rPr>
                        <a:t>Fonctionnement</a:t>
                      </a:r>
                      <a:r>
                        <a:rPr lang="en-US" sz="1600" dirty="0" smtClean="0">
                          <a:solidFill>
                            <a:schemeClr val="bg1">
                              <a:lumMod val="50000"/>
                            </a:schemeClr>
                          </a:solidFill>
                          <a:effectLst/>
                          <a:latin typeface="Calibri"/>
                          <a:ea typeface="Calibri"/>
                          <a:cs typeface="Times New Roman"/>
                        </a:rPr>
                        <a:t> du </a:t>
                      </a:r>
                      <a:r>
                        <a:rPr lang="en-US" sz="1600" dirty="0">
                          <a:solidFill>
                            <a:schemeClr val="bg1">
                              <a:lumMod val="50000"/>
                            </a:schemeClr>
                          </a:solidFill>
                          <a:effectLst/>
                          <a:latin typeface="Calibri"/>
                          <a:ea typeface="Calibri"/>
                          <a:cs typeface="Times New Roman"/>
                        </a:rPr>
                        <a:t>corps</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342900" marR="0" lvl="0" indent="-342900">
                        <a:lnSpc>
                          <a:spcPct val="115000"/>
                        </a:lnSpc>
                        <a:spcBef>
                          <a:spcPts val="0"/>
                        </a:spcBef>
                        <a:spcAft>
                          <a:spcPts val="0"/>
                        </a:spcAft>
                        <a:buFont typeface="Arial"/>
                        <a:buChar char="•"/>
                        <a:tabLst>
                          <a:tab pos="457200" algn="l"/>
                        </a:tabLst>
                      </a:pPr>
                      <a:r>
                        <a:rPr lang="en-US" sz="1600" dirty="0">
                          <a:solidFill>
                            <a:schemeClr val="bg1">
                              <a:lumMod val="50000"/>
                            </a:schemeClr>
                          </a:solidFill>
                          <a:effectLst/>
                          <a:latin typeface="Calibri"/>
                          <a:ea typeface="Calibri"/>
                          <a:cs typeface="Times New Roman"/>
                        </a:rPr>
                        <a:t> Quantité de sommeil récent</a:t>
                      </a:r>
                    </a:p>
                    <a:p>
                      <a:pPr marL="342900" marR="0" lvl="0" indent="-342900">
                        <a:lnSpc>
                          <a:spcPct val="115000"/>
                        </a:lnSpc>
                        <a:spcBef>
                          <a:spcPts val="0"/>
                        </a:spcBef>
                        <a:spcAft>
                          <a:spcPts val="0"/>
                        </a:spcAft>
                        <a:buFont typeface="Arial"/>
                        <a:buChar char="•"/>
                        <a:tabLst>
                          <a:tab pos="457200" algn="l"/>
                        </a:tabLst>
                      </a:pPr>
                      <a:r>
                        <a:rPr lang="en-US" sz="1600" dirty="0">
                          <a:solidFill>
                            <a:schemeClr val="bg1">
                              <a:lumMod val="50000"/>
                            </a:schemeClr>
                          </a:solidFill>
                          <a:effectLst/>
                          <a:latin typeface="Calibri"/>
                          <a:ea typeface="Calibri"/>
                          <a:cs typeface="Times New Roman"/>
                        </a:rPr>
                        <a:t> Heure du jour </a:t>
                      </a:r>
                    </a:p>
                    <a:p>
                      <a:pPr marL="342900" marR="0" lvl="0" indent="-342900">
                        <a:lnSpc>
                          <a:spcPct val="115000"/>
                        </a:lnSpc>
                        <a:spcBef>
                          <a:spcPts val="0"/>
                        </a:spcBef>
                        <a:spcAft>
                          <a:spcPts val="0"/>
                        </a:spcAft>
                        <a:buFont typeface="Arial"/>
                        <a:buChar char="•"/>
                        <a:tabLst>
                          <a:tab pos="457200" algn="l"/>
                        </a:tabLst>
                      </a:pPr>
                      <a:r>
                        <a:rPr lang="en-US" sz="1600" dirty="0" err="1" smtClean="0">
                          <a:solidFill>
                            <a:schemeClr val="bg1">
                              <a:lumMod val="50000"/>
                            </a:schemeClr>
                          </a:solidFill>
                          <a:effectLst/>
                          <a:latin typeface="Calibri"/>
                          <a:ea typeface="Calibri"/>
                          <a:cs typeface="Times New Roman"/>
                        </a:rPr>
                        <a:t>Période</a:t>
                      </a:r>
                      <a:r>
                        <a:rPr lang="en-US" sz="1600" dirty="0" smtClean="0">
                          <a:solidFill>
                            <a:schemeClr val="bg1">
                              <a:lumMod val="50000"/>
                            </a:schemeClr>
                          </a:solidFill>
                          <a:effectLst/>
                          <a:latin typeface="Calibri"/>
                          <a:ea typeface="Calibri"/>
                          <a:cs typeface="Times New Roman"/>
                        </a:rPr>
                        <a:t> </a:t>
                      </a:r>
                      <a:r>
                        <a:rPr lang="en-US" sz="1600" dirty="0" err="1" smtClean="0">
                          <a:solidFill>
                            <a:schemeClr val="bg1">
                              <a:lumMod val="50000"/>
                            </a:schemeClr>
                          </a:solidFill>
                          <a:effectLst/>
                          <a:latin typeface="Calibri"/>
                          <a:ea typeface="Calibri"/>
                          <a:cs typeface="Times New Roman"/>
                        </a:rPr>
                        <a:t>d’éveil</a:t>
                      </a:r>
                      <a:endParaRPr lang="en-US" sz="1600" dirty="0">
                        <a:solidFill>
                          <a:schemeClr val="bg1">
                            <a:lumMod val="50000"/>
                          </a:schemeClr>
                        </a:solidFill>
                        <a:effectLst/>
                        <a:latin typeface="Calibri"/>
                        <a:ea typeface="Calibri"/>
                        <a:cs typeface="Times New Roman"/>
                      </a:endParaRPr>
                    </a:p>
                    <a:p>
                      <a:pPr marL="342900" marR="0" lvl="0" indent="-342900">
                        <a:lnSpc>
                          <a:spcPct val="115000"/>
                        </a:lnSpc>
                        <a:spcBef>
                          <a:spcPts val="0"/>
                        </a:spcBef>
                        <a:spcAft>
                          <a:spcPts val="0"/>
                        </a:spcAft>
                        <a:buFont typeface="Arial"/>
                        <a:buChar char="•"/>
                        <a:tabLst>
                          <a:tab pos="457200" algn="l"/>
                        </a:tabLst>
                      </a:pPr>
                      <a:r>
                        <a:rPr lang="en-US" sz="1600" dirty="0">
                          <a:solidFill>
                            <a:schemeClr val="bg1">
                              <a:lumMod val="50000"/>
                            </a:schemeClr>
                          </a:solidFill>
                          <a:effectLst/>
                          <a:latin typeface="Calibri"/>
                          <a:ea typeface="Calibri"/>
                          <a:cs typeface="Times New Roman"/>
                        </a:rPr>
                        <a:t> </a:t>
                      </a:r>
                      <a:r>
                        <a:rPr lang="fr-CA" sz="1600" dirty="0" smtClean="0">
                          <a:solidFill>
                            <a:schemeClr val="bg1">
                              <a:lumMod val="50000"/>
                            </a:schemeClr>
                          </a:solidFill>
                          <a:effectLst/>
                          <a:latin typeface="Calibri"/>
                          <a:ea typeface="Calibri"/>
                          <a:cs typeface="Times New Roman"/>
                        </a:rPr>
                        <a:t>Consommation </a:t>
                      </a:r>
                      <a:r>
                        <a:rPr lang="fr-CA" sz="1600" dirty="0">
                          <a:solidFill>
                            <a:schemeClr val="bg1">
                              <a:lumMod val="50000"/>
                            </a:schemeClr>
                          </a:solidFill>
                          <a:effectLst/>
                          <a:latin typeface="Calibri"/>
                          <a:ea typeface="Calibri"/>
                          <a:cs typeface="Times New Roman"/>
                        </a:rPr>
                        <a:t>de stimulants et d’autres drogues</a:t>
                      </a:r>
                      <a:endParaRPr lang="en-US" sz="1600" dirty="0">
                        <a:solidFill>
                          <a:schemeClr val="bg1">
                            <a:lumMod val="50000"/>
                          </a:schemeClr>
                        </a:solidFill>
                        <a:effectLst/>
                        <a:latin typeface="Calibri"/>
                        <a:ea typeface="Calibri"/>
                        <a:cs typeface="Times New Roman"/>
                      </a:endParaRPr>
                    </a:p>
                    <a:p>
                      <a:pPr marL="342900" marR="0" lvl="0" indent="-342900">
                        <a:lnSpc>
                          <a:spcPct val="115000"/>
                        </a:lnSpc>
                        <a:spcBef>
                          <a:spcPts val="0"/>
                        </a:spcBef>
                        <a:spcAft>
                          <a:spcPts val="0"/>
                        </a:spcAft>
                        <a:buFont typeface="Arial"/>
                        <a:buChar char="•"/>
                        <a:tabLst>
                          <a:tab pos="457200" algn="l"/>
                        </a:tabLst>
                      </a:pPr>
                      <a:r>
                        <a:rPr lang="fr-CA" sz="1600" dirty="0">
                          <a:solidFill>
                            <a:schemeClr val="bg1">
                              <a:lumMod val="50000"/>
                            </a:schemeClr>
                          </a:solidFill>
                          <a:effectLst/>
                          <a:latin typeface="Calibri"/>
                          <a:ea typeface="Calibri"/>
                          <a:cs typeface="Times New Roman"/>
                        </a:rPr>
                        <a:t> </a:t>
                      </a:r>
                      <a:r>
                        <a:rPr lang="en-US" sz="1600" dirty="0">
                          <a:solidFill>
                            <a:schemeClr val="bg1">
                              <a:lumMod val="50000"/>
                            </a:schemeClr>
                          </a:solidFill>
                          <a:effectLst/>
                          <a:latin typeface="Calibri"/>
                          <a:ea typeface="Calibri"/>
                          <a:cs typeface="Times New Roman"/>
                        </a:rPr>
                        <a:t>Santé globale</a:t>
                      </a:r>
                    </a:p>
                    <a:p>
                      <a:pPr marL="342900" marR="0" lvl="0" indent="-342900">
                        <a:lnSpc>
                          <a:spcPct val="115000"/>
                        </a:lnSpc>
                        <a:spcBef>
                          <a:spcPts val="0"/>
                        </a:spcBef>
                        <a:spcAft>
                          <a:spcPts val="0"/>
                        </a:spcAft>
                        <a:buFont typeface="Arial"/>
                        <a:buChar char="•"/>
                        <a:tabLst>
                          <a:tab pos="457200" algn="l"/>
                        </a:tabLst>
                      </a:pPr>
                      <a:r>
                        <a:rPr lang="en-US" sz="1600" dirty="0">
                          <a:solidFill>
                            <a:schemeClr val="bg1">
                              <a:lumMod val="50000"/>
                            </a:schemeClr>
                          </a:solidFill>
                          <a:effectLst/>
                          <a:latin typeface="Calibri"/>
                          <a:ea typeface="Calibri"/>
                          <a:cs typeface="Times New Roman"/>
                        </a:rPr>
                        <a:t> Humeur</a:t>
                      </a:r>
                    </a:p>
                    <a:p>
                      <a:pPr marL="342900" marR="0" lvl="0" indent="-342900">
                        <a:lnSpc>
                          <a:spcPct val="115000"/>
                        </a:lnSpc>
                        <a:spcBef>
                          <a:spcPts val="0"/>
                        </a:spcBef>
                        <a:spcAft>
                          <a:spcPts val="0"/>
                        </a:spcAft>
                        <a:buFont typeface="Arial"/>
                        <a:buChar char="•"/>
                        <a:tabLst>
                          <a:tab pos="457200" algn="l"/>
                        </a:tabLst>
                      </a:pPr>
                      <a:r>
                        <a:rPr lang="en-US" sz="1600" dirty="0">
                          <a:solidFill>
                            <a:schemeClr val="bg1">
                              <a:lumMod val="50000"/>
                            </a:schemeClr>
                          </a:solidFill>
                          <a:effectLst/>
                          <a:latin typeface="Calibri"/>
                          <a:ea typeface="Calibri"/>
                          <a:cs typeface="Times New Roman"/>
                        </a:rPr>
                        <a:t> Différences individuelles</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298382">
                <a:tc>
                  <a:txBody>
                    <a:bodyPr/>
                    <a:lstStyle/>
                    <a:p>
                      <a:pPr marL="0" marR="0">
                        <a:lnSpc>
                          <a:spcPct val="115000"/>
                        </a:lnSpc>
                        <a:spcBef>
                          <a:spcPts val="0"/>
                        </a:spcBef>
                        <a:spcAft>
                          <a:spcPts val="0"/>
                        </a:spcAft>
                      </a:pPr>
                      <a:r>
                        <a:rPr lang="en-US" sz="1600" b="1" dirty="0">
                          <a:effectLst/>
                          <a:latin typeface="Calibri"/>
                          <a:ea typeface="Calibri"/>
                          <a:cs typeface="Times New Roman"/>
                        </a:rPr>
                        <a:t>Fatigue</a:t>
                      </a:r>
                    </a:p>
                    <a:p>
                      <a:pPr marL="0" marR="0">
                        <a:lnSpc>
                          <a:spcPct val="115000"/>
                        </a:lnSpc>
                        <a:spcBef>
                          <a:spcPts val="0"/>
                        </a:spcBef>
                        <a:spcAft>
                          <a:spcPts val="0"/>
                        </a:spcAft>
                      </a:pPr>
                      <a:r>
                        <a:rPr lang="en-US" sz="1600" b="1" dirty="0">
                          <a:effectLst/>
                          <a:latin typeface="Calibri"/>
                          <a:ea typeface="Calibri"/>
                          <a:cs typeface="Times New Roman"/>
                        </a:rPr>
                        <a:t>liée à la tâche</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600" b="1" dirty="0">
                          <a:effectLst/>
                          <a:latin typeface="Calibri"/>
                          <a:ea typeface="Calibri"/>
                          <a:cs typeface="Times New Roman"/>
                        </a:rPr>
                        <a:t>Tâche (conduite,</a:t>
                      </a:r>
                    </a:p>
                    <a:p>
                      <a:pPr marL="0" marR="0">
                        <a:lnSpc>
                          <a:spcPct val="115000"/>
                        </a:lnSpc>
                        <a:spcBef>
                          <a:spcPts val="0"/>
                        </a:spcBef>
                        <a:spcAft>
                          <a:spcPts val="0"/>
                        </a:spcAft>
                      </a:pPr>
                      <a:r>
                        <a:rPr lang="en-US" sz="1600" b="1" dirty="0">
                          <a:effectLst/>
                          <a:latin typeface="Calibri"/>
                          <a:ea typeface="Calibri"/>
                          <a:cs typeface="Times New Roman"/>
                        </a:rPr>
                        <a:t>autre travail)</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342900" marR="0" lvl="0" indent="-342900">
                        <a:lnSpc>
                          <a:spcPct val="115000"/>
                        </a:lnSpc>
                        <a:spcBef>
                          <a:spcPts val="0"/>
                        </a:spcBef>
                        <a:spcAft>
                          <a:spcPts val="0"/>
                        </a:spcAft>
                        <a:buFont typeface="Arial"/>
                        <a:buChar char="•"/>
                        <a:tabLst>
                          <a:tab pos="457200" algn="l"/>
                        </a:tabLst>
                      </a:pPr>
                      <a:r>
                        <a:rPr lang="fr-CA" sz="1600" b="1" dirty="0">
                          <a:effectLst/>
                          <a:latin typeface="Calibri"/>
                          <a:ea typeface="Calibri"/>
                          <a:cs typeface="Times New Roman"/>
                        </a:rPr>
                        <a:t> Temps passé à la tâche </a:t>
                      </a:r>
                      <a:br>
                        <a:rPr lang="fr-CA" sz="1600" b="1" dirty="0">
                          <a:effectLst/>
                          <a:latin typeface="Calibri"/>
                          <a:ea typeface="Calibri"/>
                          <a:cs typeface="Times New Roman"/>
                        </a:rPr>
                      </a:br>
                      <a:r>
                        <a:rPr lang="fr-CA" sz="1600" b="1" dirty="0">
                          <a:effectLst/>
                          <a:latin typeface="Calibri"/>
                          <a:ea typeface="Calibri"/>
                          <a:cs typeface="Times New Roman"/>
                        </a:rPr>
                        <a:t>(ex. : les heures de conduite)</a:t>
                      </a:r>
                      <a:endParaRPr lang="en-US" sz="1600" b="1" dirty="0">
                        <a:effectLst/>
                        <a:latin typeface="Calibri"/>
                        <a:ea typeface="Calibri"/>
                        <a:cs typeface="Times New Roman"/>
                      </a:endParaRPr>
                    </a:p>
                    <a:p>
                      <a:pPr marL="342900" marR="0" lvl="0" indent="-342900">
                        <a:lnSpc>
                          <a:spcPct val="115000"/>
                        </a:lnSpc>
                        <a:spcBef>
                          <a:spcPts val="0"/>
                        </a:spcBef>
                        <a:spcAft>
                          <a:spcPts val="0"/>
                        </a:spcAft>
                        <a:buFont typeface="Arial"/>
                        <a:buChar char="•"/>
                        <a:tabLst>
                          <a:tab pos="457200" algn="l"/>
                        </a:tabLst>
                      </a:pPr>
                      <a:r>
                        <a:rPr lang="fr-CA" sz="1600" b="1" dirty="0">
                          <a:effectLst/>
                          <a:latin typeface="Calibri"/>
                          <a:ea typeface="Calibri"/>
                          <a:cs typeface="Times New Roman"/>
                        </a:rPr>
                        <a:t> </a:t>
                      </a:r>
                      <a:r>
                        <a:rPr lang="en-US" sz="1600" b="1" dirty="0">
                          <a:effectLst/>
                          <a:latin typeface="Calibri"/>
                          <a:ea typeface="Calibri"/>
                          <a:cs typeface="Times New Roman"/>
                        </a:rPr>
                        <a:t>Complexité de la tâche</a:t>
                      </a:r>
                    </a:p>
                    <a:p>
                      <a:pPr marL="342900" marR="0" lvl="0" indent="-342900">
                        <a:lnSpc>
                          <a:spcPct val="115000"/>
                        </a:lnSpc>
                        <a:spcBef>
                          <a:spcPts val="0"/>
                        </a:spcBef>
                        <a:spcAft>
                          <a:spcPts val="0"/>
                        </a:spcAft>
                        <a:buFont typeface="Arial"/>
                        <a:buChar char="•"/>
                        <a:tabLst>
                          <a:tab pos="457200" algn="l"/>
                        </a:tabLst>
                      </a:pPr>
                      <a:r>
                        <a:rPr lang="en-US" sz="1600" b="1" dirty="0">
                          <a:effectLst/>
                          <a:latin typeface="Calibri"/>
                          <a:ea typeface="Calibri"/>
                          <a:cs typeface="Times New Roman"/>
                        </a:rPr>
                        <a:t> Monotonie de la tâche</a:t>
                      </a:r>
                    </a:p>
                  </a:txBody>
                  <a:tcPr marL="85090" marR="850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600200"/>
          <a:ext cx="8458200" cy="4876800"/>
        </p:xfrm>
        <a:graphic>
          <a:graphicData uri="http://schemas.openxmlformats.org/drawingml/2006/table">
            <a:tbl>
              <a:tblPr firstRow="1" bandRow="1">
                <a:tableStyleId>{3B4B98B0-60AC-42C2-AFA5-B58CD77FA1E5}</a:tableStyleId>
              </a:tblPr>
              <a:tblGrid>
                <a:gridCol w="2819400"/>
                <a:gridCol w="2819400"/>
                <a:gridCol w="2819400"/>
              </a:tblGrid>
              <a:tr h="4876800">
                <a:tc>
                  <a:txBody>
                    <a:bodyPr/>
                    <a:lstStyle/>
                    <a:p>
                      <a:r>
                        <a:rPr lang="fr-FR" sz="2000" dirty="0" smtClean="0">
                          <a:solidFill>
                            <a:srgbClr val="006600"/>
                          </a:solidFill>
                        </a:rPr>
                        <a:t>Introduction </a:t>
                      </a:r>
                    </a:p>
                    <a:p>
                      <a:pPr marL="0" indent="0">
                        <a:buFont typeface="Arial" pitchFamily="34" charset="0"/>
                        <a:buChar char="•"/>
                      </a:pPr>
                      <a:r>
                        <a:rPr lang="fr-FR" sz="1800" dirty="0" smtClean="0">
                          <a:solidFill>
                            <a:schemeClr val="tx2">
                              <a:lumMod val="75000"/>
                            </a:schemeClr>
                          </a:solidFill>
                        </a:rPr>
                        <a:t> Présentation du module</a:t>
                      </a:r>
                    </a:p>
                    <a:p>
                      <a:pPr marL="0" indent="0">
                        <a:buFont typeface="Arial" pitchFamily="34" charset="0"/>
                        <a:buChar char="•"/>
                      </a:pPr>
                      <a:r>
                        <a:rPr lang="fr-FR" sz="1800" dirty="0" smtClean="0">
                          <a:solidFill>
                            <a:schemeClr val="tx2">
                              <a:lumMod val="75000"/>
                            </a:schemeClr>
                          </a:solidFill>
                        </a:rPr>
                        <a:t> Sommeil, vigilance, bien-être et performance</a:t>
                      </a:r>
                    </a:p>
                    <a:p>
                      <a:endParaRPr lang="fr-FR" sz="2000" dirty="0" smtClean="0">
                        <a:solidFill>
                          <a:srgbClr val="006600"/>
                        </a:solidFill>
                      </a:endParaRPr>
                    </a:p>
                    <a:p>
                      <a:pPr>
                        <a:buFont typeface="Arial" pitchFamily="34" charset="0"/>
                        <a:buNone/>
                      </a:pPr>
                      <a:endParaRPr lang="en-US" sz="2000" dirty="0" smtClean="0"/>
                    </a:p>
                    <a:p>
                      <a:pPr>
                        <a:buFont typeface="Arial" pitchFamily="34" charset="0"/>
                        <a:buNone/>
                      </a:pPr>
                      <a:r>
                        <a:rPr lang="fr-FR" sz="2000" u="none" dirty="0" smtClean="0">
                          <a:solidFill>
                            <a:srgbClr val="006600"/>
                          </a:solidFill>
                        </a:rPr>
                        <a:t>Leçon 1 :</a:t>
                      </a:r>
                      <a:r>
                        <a:rPr lang="fr-FR" sz="2000" u="none" baseline="0" dirty="0" smtClean="0">
                          <a:solidFill>
                            <a:srgbClr val="006600"/>
                          </a:solidFill>
                        </a:rPr>
                        <a:t> </a:t>
                      </a:r>
                      <a:r>
                        <a:rPr lang="fr-FR" sz="1800" u="none" dirty="0" smtClean="0">
                          <a:solidFill>
                            <a:srgbClr val="006600"/>
                          </a:solidFill>
                        </a:rPr>
                        <a:t>Caractéristiques de la fatigue et des accidents dus à la fatigue</a:t>
                      </a:r>
                    </a:p>
                    <a:p>
                      <a:pPr marL="0" indent="0">
                        <a:buFont typeface="Arial" pitchFamily="34" charset="0"/>
                        <a:buChar char="•"/>
                      </a:pPr>
                      <a:r>
                        <a:rPr lang="fr-FR" sz="1800" u="none" dirty="0" smtClean="0">
                          <a:solidFill>
                            <a:schemeClr val="tx2">
                              <a:lumMod val="75000"/>
                            </a:schemeClr>
                          </a:solidFill>
                        </a:rPr>
                        <a:t> Définition de la fatigue</a:t>
                      </a:r>
                    </a:p>
                    <a:p>
                      <a:pPr marL="0" indent="0">
                        <a:buFont typeface="Arial" pitchFamily="34" charset="0"/>
                        <a:buChar char="•"/>
                      </a:pPr>
                      <a:r>
                        <a:rPr lang="fr-FR" sz="1800" u="none" dirty="0" smtClean="0">
                          <a:solidFill>
                            <a:schemeClr val="tx2">
                              <a:lumMod val="75000"/>
                            </a:schemeClr>
                          </a:solidFill>
                        </a:rPr>
                        <a:t> Caractéristiques de la fatigue</a:t>
                      </a:r>
                    </a:p>
                    <a:p>
                      <a:pPr marL="0" indent="0">
                        <a:buFont typeface="Arial" pitchFamily="34" charset="0"/>
                        <a:buChar char="•"/>
                      </a:pPr>
                      <a:r>
                        <a:rPr lang="fr-FR" sz="1800" u="none" dirty="0" smtClean="0">
                          <a:solidFill>
                            <a:schemeClr val="tx2">
                              <a:lumMod val="75000"/>
                            </a:schemeClr>
                          </a:solidFill>
                        </a:rPr>
                        <a:t> Accidents dus à la fatigue</a:t>
                      </a:r>
                    </a:p>
                  </a:txBody>
                  <a:tcPr marL="85134" marR="85134"/>
                </a:tc>
                <a:tc>
                  <a:txBody>
                    <a:bodyPr/>
                    <a:lstStyle/>
                    <a:p>
                      <a:r>
                        <a:rPr lang="fr-FR" sz="2000" u="none" dirty="0" smtClean="0">
                          <a:solidFill>
                            <a:srgbClr val="006600"/>
                          </a:solidFill>
                        </a:rPr>
                        <a:t>Leçon 2 : Le sommeil et les autres facteurs ayant un effet sur la vigilance</a:t>
                      </a:r>
                    </a:p>
                    <a:p>
                      <a:pPr marL="0" indent="0">
                        <a:buFont typeface="Arial" pitchFamily="34" charset="0"/>
                        <a:buChar char="•"/>
                      </a:pPr>
                      <a:r>
                        <a:rPr lang="fr-FR" sz="1800" u="none" dirty="0" smtClean="0">
                          <a:solidFill>
                            <a:schemeClr val="tx2">
                              <a:lumMod val="75000"/>
                            </a:schemeClr>
                          </a:solidFill>
                        </a:rPr>
                        <a:t> Définition du sommeil </a:t>
                      </a:r>
                    </a:p>
                    <a:p>
                      <a:pPr marL="0" indent="0">
                        <a:buFont typeface="Arial" pitchFamily="34" charset="0"/>
                        <a:buChar char="•"/>
                      </a:pPr>
                      <a:r>
                        <a:rPr lang="fr-FR" sz="1800" u="none" dirty="0" smtClean="0">
                          <a:solidFill>
                            <a:schemeClr val="tx2">
                              <a:lumMod val="75000"/>
                            </a:schemeClr>
                          </a:solidFill>
                        </a:rPr>
                        <a:t> Facteurs ayant un effet sur la vigilance et la performance</a:t>
                      </a:r>
                    </a:p>
                    <a:p>
                      <a:pPr marL="0" indent="0">
                        <a:buFont typeface="Arial" pitchFamily="34" charset="0"/>
                        <a:buChar char="•"/>
                      </a:pPr>
                      <a:r>
                        <a:rPr lang="fr-FR" sz="1800" u="none" dirty="0" smtClean="0">
                          <a:solidFill>
                            <a:schemeClr val="tx2">
                              <a:lumMod val="75000"/>
                            </a:schemeClr>
                          </a:solidFill>
                        </a:rPr>
                        <a:t> Différences individuelles en matière de sensibilité à la fatigue</a:t>
                      </a:r>
                    </a:p>
                    <a:p>
                      <a:pPr>
                        <a:buFont typeface="Arial" pitchFamily="34" charset="0"/>
                        <a:buNone/>
                      </a:pPr>
                      <a:endParaRPr lang="en-US" sz="2000" u="none" dirty="0" smtClean="0"/>
                    </a:p>
                    <a:p>
                      <a:r>
                        <a:rPr lang="fr-FR" sz="2000" u="none" dirty="0" smtClean="0">
                          <a:solidFill>
                            <a:srgbClr val="006600"/>
                          </a:solidFill>
                        </a:rPr>
                        <a:t>Leçon 3 : Santé, bien-être, drogues et médicaments</a:t>
                      </a:r>
                    </a:p>
                    <a:p>
                      <a:pPr marL="0" indent="0">
                        <a:buFont typeface="Arial" pitchFamily="34" charset="0"/>
                        <a:buChar char="•"/>
                      </a:pPr>
                      <a:r>
                        <a:rPr lang="fr-FR" sz="1800" u="none" dirty="0" smtClean="0">
                          <a:solidFill>
                            <a:schemeClr val="tx2">
                              <a:lumMod val="75000"/>
                            </a:schemeClr>
                          </a:solidFill>
                        </a:rPr>
                        <a:t> Santé et bien-être</a:t>
                      </a:r>
                    </a:p>
                    <a:p>
                      <a:pPr marL="0" indent="0">
                        <a:buFont typeface="Arial" pitchFamily="34" charset="0"/>
                        <a:buChar char="•"/>
                      </a:pPr>
                      <a:r>
                        <a:rPr lang="fr-FR" sz="1800" u="none" dirty="0" smtClean="0">
                          <a:solidFill>
                            <a:schemeClr val="tx2">
                              <a:lumMod val="75000"/>
                            </a:schemeClr>
                          </a:solidFill>
                        </a:rPr>
                        <a:t> Drogues et médicaments</a:t>
                      </a:r>
                    </a:p>
                  </a:txBody>
                  <a:tcPr marL="85134" marR="85134"/>
                </a:tc>
                <a:tc>
                  <a:txBody>
                    <a:bodyPr/>
                    <a:lstStyle/>
                    <a:p>
                      <a:r>
                        <a:rPr lang="fr-FR" sz="2000" u="none" dirty="0" smtClean="0">
                          <a:solidFill>
                            <a:srgbClr val="006600"/>
                          </a:solidFill>
                        </a:rPr>
                        <a:t>Leçon 4 : Vigilance et conduite d’un véhicule lourd</a:t>
                      </a:r>
                    </a:p>
                    <a:p>
                      <a:pPr marL="0" indent="0">
                        <a:buFont typeface="Arial" pitchFamily="34" charset="0"/>
                        <a:buChar char="•"/>
                      </a:pPr>
                      <a:r>
                        <a:rPr lang="fr-FR" sz="1800" u="none" dirty="0" smtClean="0">
                          <a:solidFill>
                            <a:schemeClr val="tx2">
                              <a:lumMod val="75000"/>
                            </a:schemeClr>
                          </a:solidFill>
                        </a:rPr>
                        <a:t> Amélioration du sommeil et de la vigilance</a:t>
                      </a:r>
                    </a:p>
                    <a:p>
                      <a:pPr marL="0" indent="0">
                        <a:buFont typeface="Arial" pitchFamily="34" charset="0"/>
                        <a:buChar char="•"/>
                      </a:pPr>
                      <a:r>
                        <a:rPr lang="fr-FR" sz="1800" u="none" dirty="0" smtClean="0">
                          <a:solidFill>
                            <a:schemeClr val="tx2">
                              <a:lumMod val="75000"/>
                            </a:schemeClr>
                          </a:solidFill>
                        </a:rPr>
                        <a:t> Planification de l’horaire et heures de service</a:t>
                      </a:r>
                    </a:p>
                    <a:p>
                      <a:pPr marL="0" indent="0">
                        <a:buFont typeface="Arial" pitchFamily="34" charset="0"/>
                        <a:buChar char="•"/>
                      </a:pPr>
                      <a:r>
                        <a:rPr lang="fr-FR" sz="1800" u="none" dirty="0" smtClean="0">
                          <a:solidFill>
                            <a:schemeClr val="tx2">
                              <a:lumMod val="75000"/>
                            </a:schemeClr>
                          </a:solidFill>
                        </a:rPr>
                        <a:t> Conduite en équipe</a:t>
                      </a:r>
                    </a:p>
                    <a:p>
                      <a:pPr>
                        <a:buFont typeface="Arial" pitchFamily="34" charset="0"/>
                        <a:buNone/>
                      </a:pPr>
                      <a:endParaRPr lang="en-US" sz="2000" dirty="0" smtClean="0"/>
                    </a:p>
                    <a:p>
                      <a:r>
                        <a:rPr lang="fr-FR" sz="2000" u="none" baseline="0" dirty="0" smtClean="0">
                          <a:solidFill>
                            <a:srgbClr val="006600"/>
                          </a:solidFill>
                        </a:rPr>
                        <a:t>Conclusion</a:t>
                      </a:r>
                    </a:p>
                    <a:p>
                      <a:pPr marL="0" indent="0">
                        <a:buFont typeface="Arial" pitchFamily="34" charset="0"/>
                        <a:buChar char="•"/>
                      </a:pPr>
                      <a:r>
                        <a:rPr lang="fr-FR" sz="1800" u="none" baseline="0" dirty="0" smtClean="0">
                          <a:solidFill>
                            <a:schemeClr val="tx2">
                              <a:lumMod val="75000"/>
                            </a:schemeClr>
                          </a:solidFill>
                        </a:rPr>
                        <a:t> Révision</a:t>
                      </a:r>
                    </a:p>
                    <a:p>
                      <a:pPr marL="0" indent="0">
                        <a:buFont typeface="Arial" pitchFamily="34" charset="0"/>
                        <a:buChar char="•"/>
                      </a:pPr>
                      <a:r>
                        <a:rPr lang="fr-FR" sz="1800" u="none" baseline="0" dirty="0" smtClean="0">
                          <a:solidFill>
                            <a:schemeClr val="tx2">
                              <a:lumMod val="75000"/>
                            </a:schemeClr>
                          </a:solidFill>
                        </a:rPr>
                        <a:t> Examen du module</a:t>
                      </a:r>
                    </a:p>
                  </a:txBody>
                  <a:tcPr marL="85134" marR="85134"/>
                </a:tc>
              </a:tr>
            </a:tbl>
          </a:graphicData>
        </a:graphic>
      </p:graphicFrame>
      <p:sp>
        <p:nvSpPr>
          <p:cNvPr id="26631" name="Title 2"/>
          <p:cNvSpPr>
            <a:spLocks noGrp="1"/>
          </p:cNvSpPr>
          <p:nvPr>
            <p:ph type="title"/>
          </p:nvPr>
        </p:nvSpPr>
        <p:spPr/>
        <p:txBody>
          <a:bodyPr/>
          <a:lstStyle/>
          <a:p>
            <a:pPr>
              <a:lnSpc>
                <a:spcPts val="4575"/>
              </a:lnSpc>
            </a:pPr>
            <a:r>
              <a:rPr lang="fr-CA" dirty="0" smtClean="0"/>
              <a:t>Module 3 : Présentation </a:t>
            </a:r>
            <a:endParaRPr lang="en-US" dirty="0" smtClean="0"/>
          </a:p>
        </p:txBody>
      </p:sp>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p:nvPr>
        </p:nvSpPr>
        <p:spPr/>
        <p:txBody>
          <a:bodyPr/>
          <a:lstStyle/>
          <a:p>
            <a:pPr>
              <a:lnSpc>
                <a:spcPts val="4575"/>
              </a:lnSpc>
            </a:pPr>
            <a:r>
              <a:rPr lang="fr-CA" sz="5400" dirty="0" smtClean="0"/>
              <a:t>Quantité de sommeil</a:t>
            </a:r>
            <a:endParaRPr lang="en-US" sz="5400" dirty="0" smtClean="0"/>
          </a:p>
        </p:txBody>
      </p:sp>
      <p:sp>
        <p:nvSpPr>
          <p:cNvPr id="135170" name="Content Placeholder 2"/>
          <p:cNvSpPr>
            <a:spLocks noGrp="1"/>
          </p:cNvSpPr>
          <p:nvPr>
            <p:ph idx="1"/>
          </p:nvPr>
        </p:nvSpPr>
        <p:spPr/>
        <p:txBody>
          <a:bodyPr/>
          <a:lstStyle/>
          <a:p>
            <a:r>
              <a:rPr lang="fr-CA" dirty="0" smtClean="0"/>
              <a:t>Importance de la dernière période principale de sommeil (ex. : la nuit précédente)</a:t>
            </a:r>
            <a:endParaRPr lang="en-US" dirty="0" smtClean="0"/>
          </a:p>
          <a:p>
            <a:r>
              <a:rPr lang="fr-CA" dirty="0" smtClean="0"/>
              <a:t>Les récentes périodes de sommeil (ex. : les nuits précédentes, y compris la fin de semaine précédente)</a:t>
            </a:r>
            <a:endParaRPr lang="en-US" dirty="0" smtClean="0"/>
          </a:p>
          <a:p>
            <a:r>
              <a:rPr lang="fr-CA" dirty="0" smtClean="0"/>
              <a:t>Les siestes</a:t>
            </a:r>
            <a:endParaRPr lang="en-US" dirty="0" smtClean="0"/>
          </a:p>
        </p:txBody>
      </p:sp>
      <p:pic>
        <p:nvPicPr>
          <p:cNvPr id="135171" name="Picture 2"/>
          <p:cNvPicPr>
            <a:picLocks noChangeAspect="1" noChangeArrowheads="1"/>
          </p:cNvPicPr>
          <p:nvPr/>
        </p:nvPicPr>
        <p:blipFill>
          <a:blip r:embed="rId3" cstate="print"/>
          <a:srcRect/>
          <a:stretch>
            <a:fillRect/>
          </a:stretch>
        </p:blipFill>
        <p:spPr bwMode="auto">
          <a:xfrm>
            <a:off x="5867400" y="4203700"/>
            <a:ext cx="3022600" cy="20034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eaLnBrk="1" fontAlgn="auto" hangingPunct="1">
              <a:spcAft>
                <a:spcPts val="0"/>
              </a:spcAft>
              <a:defRPr/>
            </a:pPr>
            <a:r>
              <a:rPr lang="fr-CA" sz="3600" dirty="0"/>
              <a:t>Effets progressifs et cumulatifs de différentes quantités de sommeil sur la performance</a:t>
            </a:r>
            <a:r>
              <a:rPr lang="en-US" dirty="0" smtClean="0"/>
              <a:t/>
            </a:r>
            <a:br>
              <a:rPr lang="en-US" dirty="0" smtClean="0"/>
            </a:br>
            <a:endParaRPr lang="en-US" dirty="0"/>
          </a:p>
        </p:txBody>
      </p:sp>
      <p:pic>
        <p:nvPicPr>
          <p:cNvPr id="12291" name="Chart 3"/>
          <p:cNvPicPr>
            <a:picLocks noChangeArrowheads="1"/>
          </p:cNvPicPr>
          <p:nvPr/>
        </p:nvPicPr>
        <p:blipFill>
          <a:blip r:embed="rId3" cstate="print"/>
          <a:srcRect/>
          <a:stretch>
            <a:fillRect/>
          </a:stretch>
        </p:blipFill>
        <p:spPr bwMode="auto">
          <a:xfrm>
            <a:off x="1444625" y="1597025"/>
            <a:ext cx="6711950" cy="45053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p:txBody>
          <a:bodyPr/>
          <a:lstStyle/>
          <a:p>
            <a:pPr>
              <a:lnSpc>
                <a:spcPts val="4575"/>
              </a:lnSpc>
            </a:pPr>
            <a:r>
              <a:rPr lang="fr-CA" dirty="0" smtClean="0"/>
              <a:t>Siestes</a:t>
            </a:r>
            <a:r>
              <a:rPr lang="en-US" dirty="0" smtClean="0"/>
              <a:t> </a:t>
            </a:r>
          </a:p>
        </p:txBody>
      </p:sp>
      <p:sp>
        <p:nvSpPr>
          <p:cNvPr id="3" name="Content Placeholder 2"/>
          <p:cNvSpPr>
            <a:spLocks noGrp="1"/>
          </p:cNvSpPr>
          <p:nvPr>
            <p:ph idx="1"/>
          </p:nvPr>
        </p:nvSpPr>
        <p:spPr>
          <a:xfrm>
            <a:off x="404813" y="1447800"/>
            <a:ext cx="8205787" cy="4967287"/>
          </a:xfrm>
        </p:spPr>
        <p:txBody>
          <a:bodyPr rtlCol="0">
            <a:normAutofit fontScale="77500" lnSpcReduction="20000"/>
          </a:bodyPr>
          <a:lstStyle/>
          <a:p>
            <a:pPr fontAlgn="auto">
              <a:spcAft>
                <a:spcPts val="0"/>
              </a:spcAft>
              <a:buFont typeface="Arial" pitchFamily="34" charset="0"/>
              <a:buChar char="•"/>
              <a:defRPr/>
            </a:pPr>
            <a:r>
              <a:rPr lang="fr-CA" dirty="0"/>
              <a:t>Une sieste de 20 minutes est le meilleur remède à la somnolence sur la route!</a:t>
            </a:r>
            <a:endParaRPr lang="en-US" sz="2800" dirty="0"/>
          </a:p>
          <a:p>
            <a:pPr fontAlgn="auto">
              <a:spcAft>
                <a:spcPts val="0"/>
              </a:spcAft>
              <a:buFont typeface="Arial" pitchFamily="34" charset="0"/>
              <a:buChar char="•"/>
              <a:defRPr/>
            </a:pPr>
            <a:r>
              <a:rPr lang="fr-CA" dirty="0"/>
              <a:t>Une sieste peut grandement améliorer la vigilance et la performance du conducteur pendant approximativement deux heures. </a:t>
            </a:r>
            <a:endParaRPr lang="en-US" sz="2800" dirty="0"/>
          </a:p>
          <a:p>
            <a:pPr fontAlgn="auto">
              <a:spcAft>
                <a:spcPts val="0"/>
              </a:spcAft>
              <a:buFont typeface="Arial" pitchFamily="34" charset="0"/>
              <a:buChar char="•"/>
              <a:defRPr/>
            </a:pPr>
            <a:r>
              <a:rPr lang="fr-CA" dirty="0"/>
              <a:t>Dans une étude de la NASA sur les pilotes de ligne, les siestes planifiées ont réduit l’assoupissement subséquent de 50 % et les erreurs de 34 </a:t>
            </a:r>
            <a:r>
              <a:rPr lang="fr-CA" dirty="0" smtClean="0"/>
              <a:t>%. </a:t>
            </a:r>
            <a:endParaRPr lang="en-US" sz="2800" dirty="0"/>
          </a:p>
          <a:p>
            <a:pPr fontAlgn="auto">
              <a:spcAft>
                <a:spcPts val="0"/>
              </a:spcAft>
              <a:buFont typeface="Arial" pitchFamily="34" charset="0"/>
              <a:buChar char="•"/>
              <a:defRPr/>
            </a:pPr>
            <a:r>
              <a:rPr lang="fr-CA" dirty="0"/>
              <a:t>La durée optimale de la sieste est de 20 à 40 minutes. </a:t>
            </a:r>
            <a:endParaRPr lang="en-US" sz="2800" dirty="0"/>
          </a:p>
          <a:p>
            <a:pPr fontAlgn="auto">
              <a:spcAft>
                <a:spcPts val="0"/>
              </a:spcAft>
              <a:buFont typeface="Arial" pitchFamily="34" charset="0"/>
              <a:buChar char="•"/>
              <a:defRPr/>
            </a:pPr>
            <a:r>
              <a:rPr lang="fr-CA" dirty="0"/>
              <a:t>Deux mises en garde :</a:t>
            </a:r>
            <a:endParaRPr lang="en-US" sz="2800" dirty="0"/>
          </a:p>
          <a:p>
            <a:pPr lvl="1" fontAlgn="auto">
              <a:spcAft>
                <a:spcPts val="0"/>
              </a:spcAft>
              <a:buFont typeface="Arial" pitchFamily="34" charset="0"/>
              <a:buChar char="–"/>
              <a:defRPr/>
            </a:pPr>
            <a:r>
              <a:rPr lang="fr-CA" dirty="0"/>
              <a:t>Il faut se méfier de la somnolence au réveil </a:t>
            </a:r>
            <a:r>
              <a:rPr lang="fr-CA" dirty="0" smtClean="0"/>
              <a:t>après           une </a:t>
            </a:r>
            <a:r>
              <a:rPr lang="fr-CA" dirty="0"/>
              <a:t>sieste (inertie du sommeil), </a:t>
            </a:r>
            <a:r>
              <a:rPr lang="fr-CA" dirty="0" smtClean="0"/>
              <a:t>particulièrement après 	     une </a:t>
            </a:r>
            <a:r>
              <a:rPr lang="fr-CA" dirty="0"/>
              <a:t>plus longue sieste.</a:t>
            </a:r>
            <a:endParaRPr lang="en-US" sz="2400" dirty="0"/>
          </a:p>
          <a:p>
            <a:pPr lvl="1" fontAlgn="auto">
              <a:spcAft>
                <a:spcPts val="0"/>
              </a:spcAft>
              <a:buFont typeface="Arial" pitchFamily="34" charset="0"/>
              <a:buChar char="–"/>
              <a:defRPr/>
            </a:pPr>
            <a:r>
              <a:rPr lang="fr-CA" dirty="0"/>
              <a:t>Les siestes plus longues peuvent perturber </a:t>
            </a:r>
            <a:r>
              <a:rPr lang="fr-CA" dirty="0" smtClean="0"/>
              <a:t>la                prochaine </a:t>
            </a:r>
            <a:r>
              <a:rPr lang="fr-CA" dirty="0"/>
              <a:t>période principale de sommeil. </a:t>
            </a:r>
            <a:endParaRPr lang="en-US" dirty="0"/>
          </a:p>
        </p:txBody>
      </p:sp>
      <p:pic>
        <p:nvPicPr>
          <p:cNvPr id="138243" name="Picture 2"/>
          <p:cNvPicPr>
            <a:picLocks noChangeAspect="1" noChangeArrowheads="1"/>
          </p:cNvPicPr>
          <p:nvPr/>
        </p:nvPicPr>
        <p:blipFill>
          <a:blip r:embed="rId3" cstate="print"/>
          <a:srcRect/>
          <a:stretch>
            <a:fillRect/>
          </a:stretch>
        </p:blipFill>
        <p:spPr bwMode="auto">
          <a:xfrm>
            <a:off x="7162800" y="4495800"/>
            <a:ext cx="1389062" cy="198278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p:nvPr>
        </p:nvSpPr>
        <p:spPr/>
        <p:txBody>
          <a:bodyPr/>
          <a:lstStyle/>
          <a:p>
            <a:pPr>
              <a:lnSpc>
                <a:spcPts val="4575"/>
              </a:lnSpc>
            </a:pPr>
            <a:r>
              <a:rPr lang="fr-CA" smtClean="0"/>
              <a:t>Moments de la journée</a:t>
            </a:r>
            <a:endParaRPr lang="en-US" smtClean="0"/>
          </a:p>
        </p:txBody>
      </p:sp>
      <p:sp>
        <p:nvSpPr>
          <p:cNvPr id="3" name="Content Placeholder 2"/>
          <p:cNvSpPr>
            <a:spLocks noGrp="1"/>
          </p:cNvSpPr>
          <p:nvPr>
            <p:ph idx="1"/>
          </p:nvPr>
        </p:nvSpPr>
        <p:spPr>
          <a:xfrm>
            <a:off x="457200" y="1600200"/>
            <a:ext cx="8229600" cy="4648200"/>
          </a:xfrm>
        </p:spPr>
        <p:txBody>
          <a:bodyPr rtlCol="0">
            <a:normAutofit fontScale="85000" lnSpcReduction="20000"/>
          </a:bodyPr>
          <a:lstStyle/>
          <a:p>
            <a:pPr fontAlgn="auto">
              <a:spcAft>
                <a:spcPts val="0"/>
              </a:spcAft>
              <a:buFont typeface="Arial" pitchFamily="34" charset="0"/>
              <a:buNone/>
              <a:defRPr/>
            </a:pPr>
            <a:r>
              <a:rPr lang="fr-CA" u="sng" dirty="0"/>
              <a:t>Rythmes circadiens :</a:t>
            </a:r>
            <a:endParaRPr lang="en-US" sz="2800" u="sng" dirty="0"/>
          </a:p>
          <a:p>
            <a:pPr fontAlgn="auto">
              <a:spcAft>
                <a:spcPts val="0"/>
              </a:spcAft>
              <a:buFont typeface="Arial" pitchFamily="34" charset="0"/>
              <a:buChar char="•"/>
              <a:defRPr/>
            </a:pPr>
            <a:r>
              <a:rPr lang="fr-CA" dirty="0"/>
              <a:t>Ils gèrent des fonctions physiologiques</a:t>
            </a:r>
            <a:r>
              <a:rPr lang="fr-CA" dirty="0" smtClean="0"/>
              <a:t>,                  par </a:t>
            </a:r>
            <a:r>
              <a:rPr lang="fr-CA" dirty="0"/>
              <a:t>exemple :</a:t>
            </a:r>
            <a:endParaRPr lang="en-US" sz="2800" dirty="0"/>
          </a:p>
          <a:p>
            <a:pPr lvl="1" fontAlgn="auto">
              <a:spcAft>
                <a:spcPts val="0"/>
              </a:spcAft>
              <a:buFont typeface="Arial" pitchFamily="34" charset="0"/>
              <a:buChar char="–"/>
              <a:defRPr/>
            </a:pPr>
            <a:r>
              <a:rPr lang="fr-CA" dirty="0"/>
              <a:t>Température du corps.</a:t>
            </a:r>
            <a:endParaRPr lang="en-US" sz="2400" dirty="0"/>
          </a:p>
          <a:p>
            <a:pPr lvl="1" fontAlgn="auto">
              <a:spcAft>
                <a:spcPts val="0"/>
              </a:spcAft>
              <a:buFont typeface="Arial" pitchFamily="34" charset="0"/>
              <a:buChar char="–"/>
              <a:defRPr/>
            </a:pPr>
            <a:r>
              <a:rPr lang="fr-CA" dirty="0"/>
              <a:t>Sécrétion d’hormones.</a:t>
            </a:r>
            <a:endParaRPr lang="en-US" sz="2400" dirty="0"/>
          </a:p>
          <a:p>
            <a:pPr fontAlgn="auto">
              <a:spcAft>
                <a:spcPts val="0"/>
              </a:spcAft>
              <a:buFont typeface="Arial" pitchFamily="34" charset="0"/>
              <a:buChar char="•"/>
              <a:defRPr/>
            </a:pPr>
            <a:r>
              <a:rPr lang="fr-CA" dirty="0"/>
              <a:t>Ils sont contrôlés par le cerveau.</a:t>
            </a:r>
            <a:endParaRPr lang="en-US" sz="2800" dirty="0"/>
          </a:p>
          <a:p>
            <a:pPr fontAlgn="auto">
              <a:spcAft>
                <a:spcPts val="0"/>
              </a:spcAft>
              <a:buFont typeface="Arial" pitchFamily="34" charset="0"/>
              <a:buChar char="•"/>
              <a:defRPr/>
            </a:pPr>
            <a:r>
              <a:rPr lang="fr-CA" dirty="0"/>
              <a:t>Ils existent chez presque tous les animaux.</a:t>
            </a:r>
            <a:endParaRPr lang="en-US" sz="2800" dirty="0"/>
          </a:p>
          <a:p>
            <a:pPr fontAlgn="auto">
              <a:spcAft>
                <a:spcPts val="0"/>
              </a:spcAft>
              <a:buFont typeface="Arial" pitchFamily="34" charset="0"/>
              <a:buChar char="•"/>
              <a:defRPr/>
            </a:pPr>
            <a:r>
              <a:rPr lang="fr-CA" dirty="0"/>
              <a:t>Ils résistent aux changements (comme le décalage horaire). </a:t>
            </a:r>
            <a:endParaRPr lang="en-US" sz="2800" dirty="0"/>
          </a:p>
          <a:p>
            <a:pPr fontAlgn="auto">
              <a:spcAft>
                <a:spcPts val="0"/>
              </a:spcAft>
              <a:buFont typeface="Arial" pitchFamily="34" charset="0"/>
              <a:buChar char="•"/>
              <a:defRPr/>
            </a:pPr>
            <a:r>
              <a:rPr lang="fr-CA" dirty="0"/>
              <a:t>Ils se manifestent même si vous avez suffisamment de sommeil.</a:t>
            </a:r>
            <a:endParaRPr lang="en-US" sz="2800" dirty="0"/>
          </a:p>
          <a:p>
            <a:pPr fontAlgn="auto">
              <a:spcAft>
                <a:spcPts val="0"/>
              </a:spcAft>
              <a:buFont typeface="Arial" pitchFamily="34" charset="0"/>
              <a:buChar char="•"/>
              <a:defRPr/>
            </a:pPr>
            <a:r>
              <a:rPr lang="fr-CA" dirty="0"/>
              <a:t>Ils sont affectés par la lumière et la noirceur.</a:t>
            </a:r>
            <a:endParaRPr lang="en-US" sz="6000" dirty="0"/>
          </a:p>
        </p:txBody>
      </p:sp>
      <p:pic>
        <p:nvPicPr>
          <p:cNvPr id="140291" name="Picture 3"/>
          <p:cNvPicPr>
            <a:picLocks noChangeAspect="1" noChangeArrowheads="1"/>
          </p:cNvPicPr>
          <p:nvPr/>
        </p:nvPicPr>
        <p:blipFill>
          <a:blip r:embed="rId3" cstate="print"/>
          <a:srcRect l="20000" t="6000" r="17000" b="6000"/>
          <a:stretch>
            <a:fillRect/>
          </a:stretch>
        </p:blipFill>
        <p:spPr bwMode="auto">
          <a:xfrm>
            <a:off x="6965950" y="1600200"/>
            <a:ext cx="2036763" cy="21336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lnSpc>
                <a:spcPts val="4575"/>
              </a:lnSpc>
            </a:pPr>
            <a:r>
              <a:rPr lang="fr-CA" smtClean="0"/>
              <a:t>Rythme circadien quotidien</a:t>
            </a:r>
            <a:endParaRPr lang="en-US" smtClean="0"/>
          </a:p>
        </p:txBody>
      </p:sp>
      <p:pic>
        <p:nvPicPr>
          <p:cNvPr id="12291" name="Chart 3"/>
          <p:cNvPicPr>
            <a:picLocks noChangeArrowheads="1"/>
          </p:cNvPicPr>
          <p:nvPr/>
        </p:nvPicPr>
        <p:blipFill>
          <a:blip r:embed="rId3" cstate="print"/>
          <a:srcRect/>
          <a:stretch>
            <a:fillRect/>
          </a:stretch>
        </p:blipFill>
        <p:spPr bwMode="auto">
          <a:xfrm>
            <a:off x="1450975" y="1755775"/>
            <a:ext cx="6473825" cy="41878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Effets des rythmes circadiens sur nos vies et notre travail</a:t>
            </a:r>
            <a:endParaRPr lang="en-US" sz="4800" dirty="0"/>
          </a:p>
        </p:txBody>
      </p:sp>
      <p:sp>
        <p:nvSpPr>
          <p:cNvPr id="144386" name="Content Placeholder 3"/>
          <p:cNvSpPr>
            <a:spLocks noGrp="1"/>
          </p:cNvSpPr>
          <p:nvPr>
            <p:ph idx="1"/>
          </p:nvPr>
        </p:nvSpPr>
        <p:spPr/>
        <p:txBody>
          <a:bodyPr/>
          <a:lstStyle/>
          <a:p>
            <a:r>
              <a:rPr lang="fr-CA" sz="2000" dirty="0" smtClean="0"/>
              <a:t>Les périodes de performance de pointe comprennent :</a:t>
            </a:r>
            <a:endParaRPr lang="en-US" sz="2000" dirty="0" smtClean="0"/>
          </a:p>
          <a:p>
            <a:pPr lvl="1"/>
            <a:r>
              <a:rPr lang="fr-CA" sz="1800" dirty="0" smtClean="0"/>
              <a:t>le matin après 8 h (peut varier selon les gens). </a:t>
            </a:r>
            <a:endParaRPr lang="en-US" sz="1800" dirty="0" smtClean="0"/>
          </a:p>
          <a:p>
            <a:pPr lvl="1"/>
            <a:r>
              <a:rPr lang="fr-CA" sz="1800" dirty="0" smtClean="0"/>
              <a:t>le soir jusque vers 21 h.</a:t>
            </a:r>
            <a:endParaRPr lang="en-US" sz="1800" dirty="0" smtClean="0"/>
          </a:p>
          <a:p>
            <a:r>
              <a:rPr lang="fr-CA" sz="2000" dirty="0" smtClean="0"/>
              <a:t>Il y a deux creux circadiens :</a:t>
            </a:r>
            <a:endParaRPr lang="en-US" sz="2000" dirty="0" smtClean="0"/>
          </a:p>
          <a:p>
            <a:pPr lvl="1"/>
            <a:r>
              <a:rPr lang="fr-CA" sz="1800" dirty="0" smtClean="0"/>
              <a:t>important : entre 0 h et 7 h. </a:t>
            </a:r>
            <a:endParaRPr lang="en-US" sz="1800" dirty="0" smtClean="0"/>
          </a:p>
          <a:p>
            <a:pPr lvl="1"/>
            <a:r>
              <a:rPr lang="fr-CA" sz="1800" dirty="0" smtClean="0"/>
              <a:t>moyen : entre 13 h et 15 h (ex. : après le dîner).</a:t>
            </a:r>
            <a:endParaRPr lang="en-US" sz="1800" dirty="0" smtClean="0"/>
          </a:p>
          <a:p>
            <a:r>
              <a:rPr lang="fr-CA" sz="2000" dirty="0" smtClean="0"/>
              <a:t>Une perturbation circadienne (ex. : un changement de fuseau horaire ou de quart de travail) peut être difficile. </a:t>
            </a:r>
            <a:endParaRPr lang="en-US" sz="2000" dirty="0" smtClean="0"/>
          </a:p>
          <a:p>
            <a:r>
              <a:rPr lang="fr-CA" sz="2000" dirty="0" smtClean="0"/>
              <a:t>Un déficit de sommeil accentue l’effet des creux circadiens sur l’état de vigilance. </a:t>
            </a:r>
            <a:endParaRPr lang="en-US" sz="2000" dirty="0" smtClean="0"/>
          </a:p>
          <a:p>
            <a:r>
              <a:rPr lang="fr-CA" sz="2000" dirty="0" smtClean="0"/>
              <a:t>Certaines personnes sont des « coqs » et d’autres des « hiboux ».</a:t>
            </a:r>
            <a:endParaRPr lang="en-US" sz="2000" dirty="0" smtClean="0"/>
          </a:p>
          <a:p>
            <a:r>
              <a:rPr lang="fr-CA" sz="2000" dirty="0" smtClean="0"/>
              <a:t>La performance est presque toujours meilleure durant les périodes de pointe du rythme circadien. </a:t>
            </a:r>
            <a:endParaRPr lang="en-US" sz="2000" dirty="0" smtClean="0"/>
          </a:p>
        </p:txBody>
      </p:sp>
      <p:pic>
        <p:nvPicPr>
          <p:cNvPr id="144387" name="Picture 2"/>
          <p:cNvPicPr>
            <a:picLocks noChangeAspect="1" noChangeArrowheads="1"/>
          </p:cNvPicPr>
          <p:nvPr/>
        </p:nvPicPr>
        <p:blipFill>
          <a:blip r:embed="rId3" cstate="print"/>
          <a:srcRect/>
          <a:stretch>
            <a:fillRect/>
          </a:stretch>
        </p:blipFill>
        <p:spPr bwMode="auto">
          <a:xfrm>
            <a:off x="6781800" y="1828800"/>
            <a:ext cx="2057400" cy="15430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p:nvPr>
        </p:nvSpPr>
        <p:spPr/>
        <p:txBody>
          <a:bodyPr/>
          <a:lstStyle/>
          <a:p>
            <a:pPr>
              <a:lnSpc>
                <a:spcPts val="4575"/>
              </a:lnSpc>
            </a:pPr>
            <a:r>
              <a:rPr lang="fr-CA" sz="5400" dirty="0" smtClean="0"/>
              <a:t>Période d’éveil</a:t>
            </a:r>
            <a:endParaRPr lang="en-US" sz="5400" dirty="0" smtClean="0"/>
          </a:p>
        </p:txBody>
      </p:sp>
      <p:sp>
        <p:nvSpPr>
          <p:cNvPr id="3" name="Content Placeholder 2"/>
          <p:cNvSpPr>
            <a:spLocks noGrp="1"/>
          </p:cNvSpPr>
          <p:nvPr>
            <p:ph idx="1"/>
          </p:nvPr>
        </p:nvSpPr>
        <p:spPr>
          <a:xfrm>
            <a:off x="457200" y="1600200"/>
            <a:ext cx="8229600" cy="4800600"/>
          </a:xfrm>
        </p:spPr>
        <p:txBody>
          <a:bodyPr rtlCol="0">
            <a:normAutofit fontScale="85000" lnSpcReduction="10000"/>
          </a:bodyPr>
          <a:lstStyle/>
          <a:p>
            <a:pPr fontAlgn="auto">
              <a:spcAft>
                <a:spcPts val="0"/>
              </a:spcAft>
              <a:buFont typeface="Arial" pitchFamily="34" charset="0"/>
              <a:buChar char="•"/>
              <a:defRPr/>
            </a:pPr>
            <a:r>
              <a:rPr lang="fr-CA" dirty="0"/>
              <a:t>« 16 heures d’éveil » est la règle à la base des heures de service.</a:t>
            </a:r>
            <a:endParaRPr lang="en-US" sz="2800" dirty="0"/>
          </a:p>
          <a:p>
            <a:pPr fontAlgn="auto">
              <a:spcAft>
                <a:spcPts val="0"/>
              </a:spcAft>
              <a:buFont typeface="Arial" pitchFamily="34" charset="0"/>
              <a:buChar char="•"/>
              <a:defRPr/>
            </a:pPr>
            <a:r>
              <a:rPr lang="fr-CA" dirty="0"/>
              <a:t>Une étude en laboratoire a comparé les effets sur la vigilance de longues périodes d’éveil à ceux de l’alcool (taux d’alcoolémie) :</a:t>
            </a:r>
            <a:endParaRPr lang="en-US" sz="2800" dirty="0"/>
          </a:p>
          <a:p>
            <a:pPr lvl="1" fontAlgn="auto">
              <a:spcAft>
                <a:spcPts val="0"/>
              </a:spcAft>
              <a:buFont typeface="Arial" pitchFamily="34" charset="0"/>
              <a:buChar char="–"/>
              <a:defRPr/>
            </a:pPr>
            <a:r>
              <a:rPr lang="fr-CA" dirty="0"/>
              <a:t>Plus de 17 heures d’éveil ≈ alcoolémie de 0,05 mg/100 ml.</a:t>
            </a:r>
            <a:endParaRPr lang="en-US" sz="2400" dirty="0"/>
          </a:p>
          <a:p>
            <a:pPr lvl="1" fontAlgn="auto">
              <a:spcAft>
                <a:spcPts val="0"/>
              </a:spcAft>
              <a:buFont typeface="Arial" pitchFamily="34" charset="0"/>
              <a:buChar char="–"/>
              <a:defRPr/>
            </a:pPr>
            <a:r>
              <a:rPr lang="fr-CA" dirty="0"/>
              <a:t>Plus de 24 heures d’éveil ≈ alcoolémie de 0,1 mg/100 ml.</a:t>
            </a:r>
            <a:endParaRPr lang="en-US" sz="2400" dirty="0"/>
          </a:p>
          <a:p>
            <a:pPr fontAlgn="auto">
              <a:spcAft>
                <a:spcPts val="0"/>
              </a:spcAft>
              <a:buFont typeface="Arial" pitchFamily="34" charset="0"/>
              <a:buChar char="•"/>
              <a:defRPr/>
            </a:pPr>
            <a:r>
              <a:rPr lang="fr-CA" dirty="0"/>
              <a:t>D’autres facteurs affectent le temps d’éveil :</a:t>
            </a:r>
            <a:endParaRPr lang="en-US" sz="2800" dirty="0"/>
          </a:p>
          <a:p>
            <a:pPr lvl="1" fontAlgn="auto">
              <a:spcAft>
                <a:spcPts val="0"/>
              </a:spcAft>
              <a:buFont typeface="Arial" pitchFamily="34" charset="0"/>
              <a:buChar char="–"/>
              <a:defRPr/>
            </a:pPr>
            <a:r>
              <a:rPr lang="fr-CA" dirty="0"/>
              <a:t>Siestes.</a:t>
            </a:r>
            <a:endParaRPr lang="en-US" sz="2400" dirty="0"/>
          </a:p>
          <a:p>
            <a:pPr lvl="1" fontAlgn="auto">
              <a:spcAft>
                <a:spcPts val="0"/>
              </a:spcAft>
              <a:buFont typeface="Arial" pitchFamily="34" charset="0"/>
              <a:buChar char="–"/>
              <a:defRPr/>
            </a:pPr>
            <a:r>
              <a:rPr lang="fr-CA" dirty="0"/>
              <a:t>Rythmes circadiens.</a:t>
            </a:r>
            <a:endParaRPr lang="en-US" sz="2400" dirty="0"/>
          </a:p>
          <a:p>
            <a:pPr lvl="1" fontAlgn="auto">
              <a:spcAft>
                <a:spcPts val="0"/>
              </a:spcAft>
              <a:buFont typeface="Arial" pitchFamily="34" charset="0"/>
              <a:buChar char="–"/>
              <a:defRPr/>
            </a:pPr>
            <a:r>
              <a:rPr lang="fr-CA" dirty="0"/>
              <a:t>Inertie du sommeil (somnolence). </a:t>
            </a:r>
            <a:endParaRPr lang="en-US" dirty="0"/>
          </a:p>
        </p:txBody>
      </p:sp>
      <p:sp>
        <p:nvSpPr>
          <p:cNvPr id="146435" name="TextBox 4"/>
          <p:cNvSpPr txBox="1">
            <a:spLocks noChangeArrowheads="1"/>
          </p:cNvSpPr>
          <p:nvPr/>
        </p:nvSpPr>
        <p:spPr bwMode="auto">
          <a:xfrm>
            <a:off x="6553200" y="4876800"/>
            <a:ext cx="2286000" cy="1200150"/>
          </a:xfrm>
          <a:prstGeom prst="rect">
            <a:avLst/>
          </a:prstGeom>
          <a:noFill/>
          <a:ln w="9525">
            <a:noFill/>
            <a:miter lim="800000"/>
            <a:headEnd/>
            <a:tailEnd/>
          </a:ln>
        </p:spPr>
        <p:txBody>
          <a:bodyPr>
            <a:spAutoFit/>
          </a:bodyPr>
          <a:lstStyle/>
          <a:p>
            <a:pPr algn="ctr"/>
            <a:r>
              <a:rPr lang="en-US" sz="3600" dirty="0">
                <a:solidFill>
                  <a:srgbClr val="C00000"/>
                </a:solidFill>
                <a:latin typeface="Impact" pitchFamily="34" charset="0"/>
              </a:rPr>
              <a:t>16 HEURES</a:t>
            </a:r>
          </a:p>
          <a:p>
            <a:pPr algn="ctr"/>
            <a:r>
              <a:rPr lang="en-US" sz="3600" dirty="0" smtClean="0">
                <a:solidFill>
                  <a:srgbClr val="C00000"/>
                </a:solidFill>
                <a:latin typeface="Impact" pitchFamily="34" charset="0"/>
              </a:rPr>
              <a:t>D’</a:t>
            </a:r>
            <a:r>
              <a:rPr lang="en-US" sz="3600" dirty="0" smtClean="0">
                <a:solidFill>
                  <a:srgbClr val="C00000"/>
                </a:solidFill>
                <a:latin typeface="Impact" pitchFamily="34" charset="0"/>
                <a:ea typeface="Calibri" pitchFamily="34" charset="0"/>
                <a:cs typeface="Times New Roman" pitchFamily="18" charset="0"/>
              </a:rPr>
              <a:t>É</a:t>
            </a:r>
            <a:r>
              <a:rPr lang="en-US" sz="3600" dirty="0" smtClean="0">
                <a:solidFill>
                  <a:srgbClr val="C00000"/>
                </a:solidFill>
                <a:latin typeface="Impact" pitchFamily="34" charset="0"/>
              </a:rPr>
              <a:t>VEIL</a:t>
            </a:r>
            <a:endParaRPr lang="en-US" sz="3600" dirty="0">
              <a:solidFill>
                <a:srgbClr val="C00000"/>
              </a:solidFill>
              <a:latin typeface="Impact" pitchFamily="34" charset="0"/>
            </a:endParaRPr>
          </a:p>
        </p:txBody>
      </p:sp>
    </p:spTree>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p:txBody>
          <a:bodyPr/>
          <a:lstStyle/>
          <a:p>
            <a:pPr>
              <a:lnSpc>
                <a:spcPts val="4575"/>
              </a:lnSpc>
            </a:pPr>
            <a:r>
              <a:rPr lang="fr-CA" smtClean="0"/>
              <a:t>Temps passé à la tâche (heures de conduite ou de travail)</a:t>
            </a:r>
            <a:endParaRPr lang="en-US" smtClean="0"/>
          </a:p>
        </p:txBody>
      </p:sp>
      <p:sp>
        <p:nvSpPr>
          <p:cNvPr id="148482" name="Content Placeholder 2"/>
          <p:cNvSpPr>
            <a:spLocks noGrp="1"/>
          </p:cNvSpPr>
          <p:nvPr>
            <p:ph idx="1"/>
          </p:nvPr>
        </p:nvSpPr>
        <p:spPr>
          <a:xfrm>
            <a:off x="457200" y="1600200"/>
            <a:ext cx="5638800" cy="4525963"/>
          </a:xfrm>
        </p:spPr>
        <p:txBody>
          <a:bodyPr/>
          <a:lstStyle/>
          <a:p>
            <a:r>
              <a:rPr lang="fr-CA" sz="2600" smtClean="0"/>
              <a:t>Certaines études montrent l’augmentation des risques d’accident après de longues heures de conduite.</a:t>
            </a:r>
            <a:endParaRPr lang="en-US" sz="2600" smtClean="0"/>
          </a:p>
          <a:p>
            <a:r>
              <a:rPr lang="fr-CA" sz="2600" smtClean="0"/>
              <a:t>Différents facteurs augmentent les effets du temps passé à la tâche :</a:t>
            </a:r>
            <a:endParaRPr lang="en-US" sz="2600" smtClean="0"/>
          </a:p>
          <a:p>
            <a:pPr lvl="1"/>
            <a:r>
              <a:rPr lang="fr-CA" sz="2400" smtClean="0"/>
              <a:t>Difficulté de la tâche.</a:t>
            </a:r>
            <a:endParaRPr lang="en-US" sz="2400" smtClean="0"/>
          </a:p>
          <a:p>
            <a:pPr lvl="1"/>
            <a:r>
              <a:rPr lang="fr-CA" sz="2400" smtClean="0"/>
              <a:t>Monotonie de la tâche.</a:t>
            </a:r>
            <a:endParaRPr lang="en-US" sz="2400" smtClean="0"/>
          </a:p>
          <a:p>
            <a:pPr lvl="1"/>
            <a:r>
              <a:rPr lang="fr-CA" sz="2400" smtClean="0"/>
              <a:t>Autres facteurs liés à la vigilance (ceux déjà discutés).</a:t>
            </a:r>
            <a:endParaRPr lang="en-US" sz="2400" smtClean="0"/>
          </a:p>
          <a:p>
            <a:r>
              <a:rPr lang="fr-CA" sz="2600" smtClean="0"/>
              <a:t>La solution est de prendre des pauses (avec sieste lorsque cela est possible).</a:t>
            </a:r>
            <a:endParaRPr lang="en-US" sz="2600" smtClean="0"/>
          </a:p>
        </p:txBody>
      </p:sp>
      <p:pic>
        <p:nvPicPr>
          <p:cNvPr id="148483" name="Picture 2"/>
          <p:cNvPicPr>
            <a:picLocks noChangeAspect="1" noChangeArrowheads="1"/>
          </p:cNvPicPr>
          <p:nvPr/>
        </p:nvPicPr>
        <p:blipFill>
          <a:blip r:embed="rId3" cstate="print"/>
          <a:srcRect/>
          <a:stretch>
            <a:fillRect/>
          </a:stretch>
        </p:blipFill>
        <p:spPr bwMode="auto">
          <a:xfrm>
            <a:off x="6248400" y="2057400"/>
            <a:ext cx="2289175" cy="1571625"/>
          </a:xfrm>
          <a:prstGeom prst="rect">
            <a:avLst/>
          </a:prstGeom>
          <a:noFill/>
          <a:ln w="9525">
            <a:noFill/>
            <a:miter lim="800000"/>
            <a:headEnd/>
            <a:tailEnd/>
          </a:ln>
        </p:spPr>
      </p:pic>
      <p:pic>
        <p:nvPicPr>
          <p:cNvPr id="148484" name="Picture 3"/>
          <p:cNvPicPr>
            <a:picLocks noChangeAspect="1" noChangeArrowheads="1"/>
          </p:cNvPicPr>
          <p:nvPr/>
        </p:nvPicPr>
        <p:blipFill>
          <a:blip r:embed="rId4" cstate="print"/>
          <a:srcRect/>
          <a:stretch>
            <a:fillRect/>
          </a:stretch>
        </p:blipFill>
        <p:spPr bwMode="auto">
          <a:xfrm>
            <a:off x="6191250" y="4114800"/>
            <a:ext cx="2405063" cy="15954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a:off x="2208213" y="1790700"/>
            <a:ext cx="4876800" cy="4953000"/>
          </a:xfrm>
          <a:prstGeom prst="arc">
            <a:avLst>
              <a:gd name="adj1" fmla="val 10714997"/>
              <a:gd name="adj2" fmla="val 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0" name="5-Point Star 9"/>
          <p:cNvSpPr/>
          <p:nvPr/>
        </p:nvSpPr>
        <p:spPr>
          <a:xfrm>
            <a:off x="4411663" y="1528763"/>
            <a:ext cx="469900" cy="52387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0531" name="Title 1"/>
          <p:cNvSpPr>
            <a:spLocks noGrp="1"/>
          </p:cNvSpPr>
          <p:nvPr>
            <p:ph type="title"/>
          </p:nvPr>
        </p:nvSpPr>
        <p:spPr/>
        <p:txBody>
          <a:bodyPr/>
          <a:lstStyle/>
          <a:p>
            <a:pPr>
              <a:lnSpc>
                <a:spcPts val="4575"/>
              </a:lnSpc>
            </a:pPr>
            <a:r>
              <a:rPr lang="fr-CA" smtClean="0"/>
              <a:t>Exigences de la tâche et performance</a:t>
            </a:r>
            <a:endParaRPr lang="en-US" smtClean="0"/>
          </a:p>
        </p:txBody>
      </p:sp>
      <p:cxnSp>
        <p:nvCxnSpPr>
          <p:cNvPr id="14" name="Straight Arrow Connector 13"/>
          <p:cNvCxnSpPr/>
          <p:nvPr/>
        </p:nvCxnSpPr>
        <p:spPr>
          <a:xfrm flipV="1">
            <a:off x="1981200" y="1600200"/>
            <a:ext cx="0" cy="312420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176463" y="5029200"/>
            <a:ext cx="5105400" cy="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1714500"/>
            <a:ext cx="677108" cy="2895600"/>
          </a:xfrm>
          <a:prstGeom prst="rect">
            <a:avLst/>
          </a:prstGeom>
          <a:noFill/>
        </p:spPr>
        <p:txBody>
          <a:bodyPr vert="vert270">
            <a:spAutoFit/>
          </a:bodyPr>
          <a:lstStyle/>
          <a:p>
            <a:pPr algn="ctr" fontAlgn="auto">
              <a:spcBef>
                <a:spcPts val="0"/>
              </a:spcBef>
              <a:spcAft>
                <a:spcPts val="0"/>
              </a:spcAft>
              <a:defRPr/>
            </a:pPr>
            <a:r>
              <a:rPr lang="en-US" sz="3200" b="1" dirty="0">
                <a:latin typeface="+mn-lt"/>
              </a:rPr>
              <a:t>Performance</a:t>
            </a:r>
          </a:p>
        </p:txBody>
      </p:sp>
      <p:sp>
        <p:nvSpPr>
          <p:cNvPr id="19" name="TextBox 18"/>
          <p:cNvSpPr txBox="1"/>
          <p:nvPr/>
        </p:nvSpPr>
        <p:spPr>
          <a:xfrm rot="5400000">
            <a:off x="4460474" y="3461182"/>
            <a:ext cx="677108" cy="4270343"/>
          </a:xfrm>
          <a:prstGeom prst="rect">
            <a:avLst/>
          </a:prstGeom>
          <a:noFill/>
        </p:spPr>
        <p:txBody>
          <a:bodyPr vert="vert270">
            <a:spAutoFit/>
          </a:bodyPr>
          <a:lstStyle/>
          <a:p>
            <a:pPr algn="ctr" fontAlgn="auto">
              <a:spcBef>
                <a:spcPts val="0"/>
              </a:spcBef>
              <a:spcAft>
                <a:spcPts val="0"/>
              </a:spcAft>
              <a:defRPr/>
            </a:pPr>
            <a:r>
              <a:rPr lang="en-US" sz="3200" b="1" dirty="0">
                <a:latin typeface="+mn-lt"/>
              </a:rPr>
              <a:t>Exigences de la tâche</a:t>
            </a:r>
          </a:p>
        </p:txBody>
      </p:sp>
    </p:spTree>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dirty="0"/>
              <a:t>Facteurs environnementaux affectant la vigilance</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fr-CA" dirty="0"/>
              <a:t>Conditions routières</a:t>
            </a:r>
            <a:endParaRPr lang="en-US" dirty="0"/>
          </a:p>
          <a:p>
            <a:pPr fontAlgn="auto">
              <a:spcAft>
                <a:spcPts val="0"/>
              </a:spcAft>
              <a:buFont typeface="Arial" pitchFamily="34" charset="0"/>
              <a:buChar char="•"/>
              <a:defRPr/>
            </a:pPr>
            <a:r>
              <a:rPr lang="fr-CA" dirty="0"/>
              <a:t>Météo</a:t>
            </a:r>
            <a:endParaRPr lang="en-US" dirty="0"/>
          </a:p>
          <a:p>
            <a:pPr fontAlgn="auto">
              <a:spcAft>
                <a:spcPts val="0"/>
              </a:spcAft>
              <a:buFont typeface="Arial" pitchFamily="34" charset="0"/>
              <a:buChar char="•"/>
              <a:defRPr/>
            </a:pPr>
            <a:r>
              <a:rPr lang="fr-CA" dirty="0"/>
              <a:t>Agresseurs environnementaux </a:t>
            </a:r>
            <a:br>
              <a:rPr lang="fr-CA" dirty="0"/>
            </a:br>
            <a:r>
              <a:rPr lang="fr-CA" dirty="0"/>
              <a:t>(chaleur, bruit, vibration)</a:t>
            </a:r>
            <a:endParaRPr lang="en-US" dirty="0"/>
          </a:p>
          <a:p>
            <a:pPr fontAlgn="auto">
              <a:spcAft>
                <a:spcPts val="0"/>
              </a:spcAft>
              <a:buFont typeface="Arial" pitchFamily="34" charset="0"/>
              <a:buChar char="•"/>
              <a:defRPr/>
            </a:pPr>
            <a:r>
              <a:rPr lang="fr-CA" dirty="0"/>
              <a:t>Caractéristiques de conception du véhicule</a:t>
            </a:r>
            <a:endParaRPr lang="en-US" dirty="0"/>
          </a:p>
          <a:p>
            <a:pPr fontAlgn="auto">
              <a:spcAft>
                <a:spcPts val="0"/>
              </a:spcAft>
              <a:buFont typeface="Arial" pitchFamily="34" charset="0"/>
              <a:buChar char="•"/>
              <a:defRPr/>
            </a:pPr>
            <a:r>
              <a:rPr lang="fr-CA" dirty="0"/>
              <a:t>Clarté/obscurité</a:t>
            </a:r>
            <a:endParaRPr lang="en-US" dirty="0"/>
          </a:p>
          <a:p>
            <a:pPr fontAlgn="auto">
              <a:spcAft>
                <a:spcPts val="0"/>
              </a:spcAft>
              <a:buFont typeface="Arial" pitchFamily="34" charset="0"/>
              <a:buChar char="•"/>
              <a:defRPr/>
            </a:pPr>
            <a:r>
              <a:rPr lang="fr-CA" dirty="0"/>
              <a:t>Interactions sociales</a:t>
            </a:r>
            <a:endParaRPr lang="en-US" dirty="0"/>
          </a:p>
          <a:p>
            <a:pPr fontAlgn="auto">
              <a:spcAft>
                <a:spcPts val="0"/>
              </a:spcAft>
              <a:buFont typeface="Arial" pitchFamily="34" charset="0"/>
              <a:buChar char="•"/>
              <a:defRPr/>
            </a:pPr>
            <a:r>
              <a:rPr lang="fr-CA" dirty="0"/>
              <a:t>Autre stimulation</a:t>
            </a:r>
            <a:endParaRPr lang="en-US" dirty="0"/>
          </a:p>
        </p:txBody>
      </p:sp>
      <p:pic>
        <p:nvPicPr>
          <p:cNvPr id="152579" name="Picture 2"/>
          <p:cNvPicPr>
            <a:picLocks noChangeAspect="1" noChangeArrowheads="1"/>
          </p:cNvPicPr>
          <p:nvPr/>
        </p:nvPicPr>
        <p:blipFill>
          <a:blip r:embed="rId3" cstate="print"/>
          <a:srcRect/>
          <a:stretch>
            <a:fillRect/>
          </a:stretch>
        </p:blipFill>
        <p:spPr bwMode="auto">
          <a:xfrm>
            <a:off x="5943600" y="4343400"/>
            <a:ext cx="2854325" cy="189388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a:lnSpc>
                <a:spcPts val="4575"/>
              </a:lnSpc>
            </a:pPr>
            <a:r>
              <a:rPr lang="fr-CA" sz="3600" dirty="0" smtClean="0"/>
              <a:t>Objectifs d’apprentissage </a:t>
            </a:r>
            <a:endParaRPr lang="en-US" sz="3600" dirty="0" smtClean="0"/>
          </a:p>
        </p:txBody>
      </p:sp>
      <p:sp>
        <p:nvSpPr>
          <p:cNvPr id="3" name="Content Placeholder 2"/>
          <p:cNvSpPr>
            <a:spLocks noGrp="1"/>
          </p:cNvSpPr>
          <p:nvPr>
            <p:ph idx="1"/>
          </p:nvPr>
        </p:nvSpPr>
        <p:spPr>
          <a:xfrm>
            <a:off x="457200" y="1600200"/>
            <a:ext cx="6099175" cy="4724400"/>
          </a:xfrm>
        </p:spPr>
        <p:txBody>
          <a:bodyPr rtlCol="0">
            <a:normAutofit fontScale="92500" lnSpcReduction="10000"/>
          </a:bodyPr>
          <a:lstStyle/>
          <a:p>
            <a:pPr fontAlgn="auto">
              <a:spcAft>
                <a:spcPts val="0"/>
              </a:spcAft>
              <a:buFont typeface="Arial" pitchFamily="34" charset="0"/>
              <a:buChar char="•"/>
              <a:defRPr/>
            </a:pPr>
            <a:r>
              <a:rPr lang="fr-CA" sz="2800" b="1" i="1" dirty="0"/>
              <a:t>Savoir :</a:t>
            </a:r>
            <a:r>
              <a:rPr lang="fr-CA" sz="2800" dirty="0"/>
              <a:t> Connaître les principaux faits et principes en matière de gestion de la </a:t>
            </a:r>
            <a:r>
              <a:rPr lang="fr-CA" sz="2800" dirty="0" smtClean="0"/>
              <a:t>fatigue : la </a:t>
            </a:r>
            <a:r>
              <a:rPr lang="fr-CA" sz="2800" dirty="0"/>
              <a:t>vigilance, </a:t>
            </a:r>
            <a:r>
              <a:rPr lang="fr-CA" sz="2800" dirty="0" smtClean="0"/>
              <a:t>le </a:t>
            </a:r>
            <a:r>
              <a:rPr lang="fr-CA" sz="2800" dirty="0"/>
              <a:t>sommeil et le bien-être du </a:t>
            </a:r>
            <a:r>
              <a:rPr lang="fr-CA" sz="2800" dirty="0" smtClean="0"/>
              <a:t>conducteur</a:t>
            </a:r>
            <a:endParaRPr lang="en-US" sz="2800" dirty="0"/>
          </a:p>
          <a:p>
            <a:pPr fontAlgn="auto">
              <a:spcAft>
                <a:spcPts val="0"/>
              </a:spcAft>
              <a:buFont typeface="Arial" pitchFamily="34" charset="0"/>
              <a:buChar char="•"/>
              <a:defRPr/>
            </a:pPr>
            <a:r>
              <a:rPr lang="fr-CA" sz="2800" b="1" i="1" dirty="0"/>
              <a:t>Compétence :</a:t>
            </a:r>
            <a:r>
              <a:rPr lang="fr-CA" sz="2800" dirty="0"/>
              <a:t> Utiliser ce savoir pour mieux gérer les exigences de votre travail et de votre </a:t>
            </a:r>
            <a:r>
              <a:rPr lang="fr-CA" sz="2800" dirty="0" smtClean="0"/>
              <a:t>vie</a:t>
            </a:r>
            <a:endParaRPr lang="en-US" sz="2800" dirty="0"/>
          </a:p>
          <a:p>
            <a:pPr fontAlgn="auto">
              <a:spcAft>
                <a:spcPts val="0"/>
              </a:spcAft>
              <a:buFont typeface="Arial" pitchFamily="34" charset="0"/>
              <a:buChar char="•"/>
              <a:defRPr/>
            </a:pPr>
            <a:r>
              <a:rPr lang="fr-CA" sz="2800" b="1" i="1" dirty="0"/>
              <a:t>Attitude :</a:t>
            </a:r>
            <a:r>
              <a:rPr lang="fr-CA" sz="2800" dirty="0"/>
              <a:t> Considérer le sommeil, la vigilance et le bien-être comme des facteurs majeurs de votre performance au volant, de votre sécurité et </a:t>
            </a:r>
            <a:r>
              <a:rPr lang="fr-CA" sz="2800" dirty="0" smtClean="0"/>
              <a:t>de votre bonheur</a:t>
            </a:r>
            <a:endParaRPr lang="en-US" dirty="0"/>
          </a:p>
        </p:txBody>
      </p:sp>
      <p:pic>
        <p:nvPicPr>
          <p:cNvPr id="28675" name="Picture 2"/>
          <p:cNvPicPr>
            <a:picLocks noChangeAspect="1" noChangeArrowheads="1"/>
          </p:cNvPicPr>
          <p:nvPr/>
        </p:nvPicPr>
        <p:blipFill>
          <a:blip r:embed="rId3" cstate="print"/>
          <a:srcRect/>
          <a:stretch>
            <a:fillRect/>
          </a:stretch>
        </p:blipFill>
        <p:spPr bwMode="auto">
          <a:xfrm>
            <a:off x="6553200" y="2239963"/>
            <a:ext cx="2068513" cy="3078162"/>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800" dirty="0"/>
              <a:t>Différences dans le niveau </a:t>
            </a:r>
            <a:r>
              <a:rPr lang="fr-CA" sz="4800" dirty="0" smtClean="0"/>
              <a:t>de </a:t>
            </a:r>
            <a:r>
              <a:rPr lang="fr-CA" sz="4800" dirty="0"/>
              <a:t>sensibilité à la </a:t>
            </a:r>
            <a:r>
              <a:rPr lang="fr-CA" sz="4800" dirty="0" smtClean="0"/>
              <a:t>fatigue</a:t>
            </a:r>
            <a:r>
              <a:rPr lang="en-US" dirty="0" smtClean="0"/>
              <a:t/>
            </a:r>
            <a:br>
              <a:rPr lang="en-US" dirty="0" smtClean="0"/>
            </a:br>
            <a:endParaRPr lang="en-US" dirty="0"/>
          </a:p>
        </p:txBody>
      </p:sp>
      <p:sp>
        <p:nvSpPr>
          <p:cNvPr id="3" name="Content Placeholder 2"/>
          <p:cNvSpPr>
            <a:spLocks noGrp="1"/>
          </p:cNvSpPr>
          <p:nvPr>
            <p:ph idx="1"/>
          </p:nvPr>
        </p:nvSpPr>
        <p:spPr/>
        <p:txBody>
          <a:bodyPr rtlCol="0">
            <a:normAutofit fontScale="92500" lnSpcReduction="20000"/>
          </a:bodyPr>
          <a:lstStyle/>
          <a:p>
            <a:pPr marL="0" indent="0" fontAlgn="auto">
              <a:spcAft>
                <a:spcPts val="0"/>
              </a:spcAft>
              <a:buFont typeface="Arial" pitchFamily="34" charset="0"/>
              <a:buNone/>
              <a:defRPr/>
            </a:pPr>
            <a:r>
              <a:rPr lang="fr-CA" u="sng" dirty="0"/>
              <a:t>Sujets :</a:t>
            </a:r>
            <a:endParaRPr lang="en-US" sz="2800" dirty="0"/>
          </a:p>
          <a:p>
            <a:pPr fontAlgn="auto">
              <a:spcAft>
                <a:spcPts val="0"/>
              </a:spcAft>
              <a:buFont typeface="Arial" pitchFamily="34" charset="0"/>
              <a:buChar char="•"/>
              <a:defRPr/>
            </a:pPr>
            <a:r>
              <a:rPr lang="fr-CA" dirty="0"/>
              <a:t>Signes de différences </a:t>
            </a:r>
            <a:r>
              <a:rPr lang="fr-CA" dirty="0" smtClean="0"/>
              <a:t>individuelles </a:t>
            </a:r>
            <a:endParaRPr lang="en-US" sz="2800" dirty="0"/>
          </a:p>
          <a:p>
            <a:pPr fontAlgn="auto">
              <a:spcAft>
                <a:spcPts val="0"/>
              </a:spcAft>
              <a:buFont typeface="Arial" pitchFamily="34" charset="0"/>
              <a:buChar char="•"/>
              <a:defRPr/>
            </a:pPr>
            <a:r>
              <a:rPr lang="fr-CA" dirty="0" smtClean="0"/>
              <a:t>Causes</a:t>
            </a:r>
            <a:endParaRPr lang="en-US" sz="2800" dirty="0"/>
          </a:p>
          <a:p>
            <a:pPr fontAlgn="auto">
              <a:spcAft>
                <a:spcPts val="0"/>
              </a:spcAft>
              <a:buFont typeface="Arial" pitchFamily="34" charset="0"/>
              <a:buChar char="•"/>
              <a:defRPr/>
            </a:pPr>
            <a:r>
              <a:rPr lang="fr-CA" dirty="0"/>
              <a:t>Troubles </a:t>
            </a:r>
            <a:r>
              <a:rPr lang="fr-CA" dirty="0" smtClean="0"/>
              <a:t>du </a:t>
            </a:r>
            <a:r>
              <a:rPr lang="fr-CA" dirty="0"/>
              <a:t>sommeil :</a:t>
            </a:r>
            <a:endParaRPr lang="en-US" sz="2800" dirty="0"/>
          </a:p>
          <a:p>
            <a:pPr lvl="1" fontAlgn="auto">
              <a:spcAft>
                <a:spcPts val="0"/>
              </a:spcAft>
              <a:buFont typeface="Arial" pitchFamily="34" charset="0"/>
              <a:buChar char="–"/>
              <a:defRPr/>
            </a:pPr>
            <a:r>
              <a:rPr lang="fr-CA" dirty="0"/>
              <a:t>Apnée obstructive du </a:t>
            </a:r>
            <a:r>
              <a:rPr lang="fr-CA" dirty="0" smtClean="0"/>
              <a:t>sommeil</a:t>
            </a:r>
            <a:endParaRPr lang="en-US" sz="2400" dirty="0"/>
          </a:p>
          <a:p>
            <a:pPr lvl="1" fontAlgn="auto">
              <a:spcAft>
                <a:spcPts val="0"/>
              </a:spcAft>
              <a:buFont typeface="Arial" pitchFamily="34" charset="0"/>
              <a:buChar char="–"/>
              <a:defRPr/>
            </a:pPr>
            <a:r>
              <a:rPr lang="fr-CA" dirty="0" smtClean="0"/>
              <a:t>Insomnie</a:t>
            </a:r>
            <a:endParaRPr lang="en-US" sz="2400" dirty="0"/>
          </a:p>
          <a:p>
            <a:pPr lvl="1" fontAlgn="auto">
              <a:spcAft>
                <a:spcPts val="0"/>
              </a:spcAft>
              <a:buFont typeface="Arial" pitchFamily="34" charset="0"/>
              <a:buChar char="–"/>
              <a:defRPr/>
            </a:pPr>
            <a:r>
              <a:rPr lang="fr-CA" dirty="0" smtClean="0"/>
              <a:t>Autres </a:t>
            </a:r>
            <a:r>
              <a:rPr lang="fr-CA" dirty="0"/>
              <a:t>:</a:t>
            </a:r>
            <a:endParaRPr lang="en-US" sz="2400" dirty="0"/>
          </a:p>
          <a:p>
            <a:pPr lvl="2" fontAlgn="auto">
              <a:spcAft>
                <a:spcPts val="0"/>
              </a:spcAft>
              <a:buFont typeface="Arial" pitchFamily="34" charset="0"/>
              <a:buChar char="•"/>
              <a:defRPr/>
            </a:pPr>
            <a:r>
              <a:rPr lang="fr-CA" dirty="0" smtClean="0"/>
              <a:t>Narcolepsie</a:t>
            </a:r>
            <a:endParaRPr lang="en-US" sz="2000" dirty="0"/>
          </a:p>
          <a:p>
            <a:pPr lvl="2" fontAlgn="auto">
              <a:spcAft>
                <a:spcPts val="0"/>
              </a:spcAft>
              <a:buFont typeface="Arial" pitchFamily="34" charset="0"/>
              <a:buChar char="•"/>
              <a:defRPr/>
            </a:pPr>
            <a:r>
              <a:rPr lang="fr-CA" dirty="0"/>
              <a:t>Syndrome des jambes sans </a:t>
            </a:r>
            <a:r>
              <a:rPr lang="fr-CA" dirty="0" smtClean="0"/>
              <a:t>repos</a:t>
            </a:r>
            <a:endParaRPr lang="en-US" sz="2000" dirty="0"/>
          </a:p>
          <a:p>
            <a:pPr fontAlgn="auto">
              <a:spcAft>
                <a:spcPts val="0"/>
              </a:spcAft>
              <a:buFont typeface="Arial" pitchFamily="34" charset="0"/>
              <a:buChar char="•"/>
              <a:defRPr/>
            </a:pPr>
            <a:r>
              <a:rPr lang="fr-CA" dirty="0"/>
              <a:t>Êtes-</a:t>
            </a:r>
            <a:r>
              <a:rPr lang="fr-CA" b="1" i="1" dirty="0"/>
              <a:t>vous </a:t>
            </a:r>
            <a:r>
              <a:rPr lang="fr-CA" dirty="0"/>
              <a:t>très tolérant à la fatigue?</a:t>
            </a:r>
            <a:endParaRPr lang="en-US" dirty="0"/>
          </a:p>
        </p:txBody>
      </p:sp>
    </p:spTree>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lnSpc>
                <a:spcPts val="4575"/>
              </a:lnSpc>
            </a:pPr>
            <a:r>
              <a:rPr lang="fr-CA" sz="2800" smtClean="0"/>
              <a:t>Signes de différences individuelles chez 10 conducteurs de véhicules lors d’une étude sur la sécurité</a:t>
            </a:r>
            <a:endParaRPr lang="en-US" sz="2800" smtClean="0"/>
          </a:p>
        </p:txBody>
      </p:sp>
      <p:pic>
        <p:nvPicPr>
          <p:cNvPr id="12291" name="Chart 4"/>
          <p:cNvPicPr>
            <a:picLocks noChangeArrowheads="1"/>
          </p:cNvPicPr>
          <p:nvPr/>
        </p:nvPicPr>
        <p:blipFill>
          <a:blip r:embed="rId3" cstate="print"/>
          <a:srcRect/>
          <a:stretch>
            <a:fillRect/>
          </a:stretch>
        </p:blipFill>
        <p:spPr bwMode="auto">
          <a:xfrm>
            <a:off x="987425" y="1603375"/>
            <a:ext cx="7010400" cy="42608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rtlCol="0">
            <a:normAutofit fontScale="90000"/>
          </a:bodyPr>
          <a:lstStyle/>
          <a:p>
            <a:pPr fontAlgn="auto">
              <a:spcAft>
                <a:spcPts val="0"/>
              </a:spcAft>
              <a:defRPr/>
            </a:pPr>
            <a:r>
              <a:rPr lang="fr-CA" sz="3600" dirty="0"/>
              <a:t>Différences individuelles selon une étude sur la fatigue et la vigilance des conducteurs</a:t>
            </a:r>
            <a:r>
              <a:rPr lang="en-US" dirty="0" smtClean="0"/>
              <a:t/>
            </a:r>
            <a:br>
              <a:rPr lang="en-US" dirty="0" smtClean="0"/>
            </a:br>
            <a:endParaRPr lang="en-US" dirty="0"/>
          </a:p>
        </p:txBody>
      </p:sp>
      <p:sp>
        <p:nvSpPr>
          <p:cNvPr id="157698" name="AutoShape 2" descr="Diff&amp;#233rences individuelles "/>
          <p:cNvSpPr>
            <a:spLocks noChangeAspect="1" noChangeArrowheads="1"/>
          </p:cNvSpPr>
          <p:nvPr/>
        </p:nvSpPr>
        <p:spPr bwMode="auto">
          <a:xfrm>
            <a:off x="63500" y="-136525"/>
            <a:ext cx="3181350" cy="2047875"/>
          </a:xfrm>
          <a:prstGeom prst="rect">
            <a:avLst/>
          </a:prstGeom>
          <a:noFill/>
          <a:ln w="9525">
            <a:noFill/>
            <a:miter lim="800000"/>
            <a:headEnd/>
            <a:tailEnd/>
          </a:ln>
        </p:spPr>
        <p:txBody>
          <a:bodyPr/>
          <a:lstStyle/>
          <a:p>
            <a:endParaRPr lang="fr-FR">
              <a:latin typeface="Calibri" pitchFamily="34" charset="0"/>
            </a:endParaRPr>
          </a:p>
        </p:txBody>
      </p:sp>
      <p:sp>
        <p:nvSpPr>
          <p:cNvPr id="157699" name="AutoShape 4" descr="Diff&amp;#233rences individuelles "/>
          <p:cNvSpPr>
            <a:spLocks noChangeAspect="1" noChangeArrowheads="1"/>
          </p:cNvSpPr>
          <p:nvPr/>
        </p:nvSpPr>
        <p:spPr bwMode="auto">
          <a:xfrm>
            <a:off x="215900" y="15875"/>
            <a:ext cx="3181350" cy="2047875"/>
          </a:xfrm>
          <a:prstGeom prst="rect">
            <a:avLst/>
          </a:prstGeom>
          <a:noFill/>
          <a:ln w="9525">
            <a:noFill/>
            <a:miter lim="800000"/>
            <a:headEnd/>
            <a:tailEnd/>
          </a:ln>
        </p:spPr>
        <p:txBody>
          <a:bodyPr/>
          <a:lstStyle/>
          <a:p>
            <a:endParaRPr lang="fr-FR">
              <a:latin typeface="Calibri" pitchFamily="34" charset="0"/>
            </a:endParaRPr>
          </a:p>
        </p:txBody>
      </p:sp>
      <p:graphicFrame>
        <p:nvGraphicFramePr>
          <p:cNvPr id="7" name="Chart 3"/>
          <p:cNvGraphicFramePr/>
          <p:nvPr>
            <p:extLst>
              <p:ext uri="{D42A27DB-BD31-4B8C-83A1-F6EECF244321}">
                <p14:modId xmlns="" xmlns:p14="http://schemas.microsoft.com/office/powerpoint/2010/main" val="4209158328"/>
              </p:ext>
            </p:extLst>
          </p:nvPr>
        </p:nvGraphicFramePr>
        <p:xfrm>
          <a:off x="609600" y="1295400"/>
          <a:ext cx="7924800" cy="5105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p:nvPr>
        </p:nvSpPr>
        <p:spPr/>
        <p:txBody>
          <a:bodyPr/>
          <a:lstStyle/>
          <a:p>
            <a:pPr>
              <a:lnSpc>
                <a:spcPts val="4575"/>
              </a:lnSpc>
            </a:pPr>
            <a:r>
              <a:rPr lang="fr-CA" sz="3200" smtClean="0"/>
              <a:t>Comment expliquer les différences individuelles dans la tolérance ou la sensibilité à la fatigue? </a:t>
            </a:r>
            <a:endParaRPr lang="en-US" sz="3200" smtClean="0"/>
          </a:p>
        </p:txBody>
      </p:sp>
      <p:sp>
        <p:nvSpPr>
          <p:cNvPr id="159746" name="Content Placeholder 2"/>
          <p:cNvSpPr>
            <a:spLocks noGrp="1"/>
          </p:cNvSpPr>
          <p:nvPr>
            <p:ph idx="1"/>
          </p:nvPr>
        </p:nvSpPr>
        <p:spPr/>
        <p:txBody>
          <a:bodyPr/>
          <a:lstStyle/>
          <a:p>
            <a:r>
              <a:rPr lang="fr-CA" dirty="0" smtClean="0"/>
              <a:t>Différences dans les comportements liés au sommeil</a:t>
            </a:r>
            <a:endParaRPr lang="en-US" dirty="0" smtClean="0"/>
          </a:p>
          <a:p>
            <a:r>
              <a:rPr lang="fr-CA" dirty="0" smtClean="0"/>
              <a:t>Différences en matière de santé et de condition physique</a:t>
            </a:r>
            <a:endParaRPr lang="en-US" dirty="0" smtClean="0"/>
          </a:p>
          <a:p>
            <a:r>
              <a:rPr lang="fr-CA" dirty="0" smtClean="0"/>
              <a:t>Consommation de médicaments</a:t>
            </a:r>
            <a:endParaRPr lang="en-US" dirty="0" smtClean="0"/>
          </a:p>
          <a:p>
            <a:r>
              <a:rPr lang="fr-CA" dirty="0" smtClean="0"/>
              <a:t>Variations naturelles, génétiques</a:t>
            </a:r>
            <a:endParaRPr lang="en-US" dirty="0" smtClean="0"/>
          </a:p>
          <a:p>
            <a:r>
              <a:rPr lang="fr-CA" dirty="0" smtClean="0"/>
              <a:t>Troubles du sommeil, notamment          l’apnée obstructive du sommeil (AOS)</a:t>
            </a:r>
            <a:endParaRPr lang="en-US" dirty="0" smtClean="0">
              <a:solidFill>
                <a:srgbClr val="002060"/>
              </a:solidFill>
            </a:endParaRPr>
          </a:p>
        </p:txBody>
      </p:sp>
      <p:pic>
        <p:nvPicPr>
          <p:cNvPr id="159747" name="Picture 2"/>
          <p:cNvPicPr>
            <a:picLocks noChangeAspect="1" noChangeArrowheads="1"/>
          </p:cNvPicPr>
          <p:nvPr/>
        </p:nvPicPr>
        <p:blipFill>
          <a:blip r:embed="rId3" cstate="print"/>
          <a:srcRect/>
          <a:stretch>
            <a:fillRect/>
          </a:stretch>
        </p:blipFill>
        <p:spPr bwMode="auto">
          <a:xfrm>
            <a:off x="7239000" y="2744788"/>
            <a:ext cx="1830388" cy="27432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rtlCol="0">
            <a:normAutofit fontScale="90000"/>
          </a:bodyPr>
          <a:lstStyle/>
          <a:p>
            <a:pPr fontAlgn="auto">
              <a:spcAft>
                <a:spcPts val="0"/>
              </a:spcAft>
              <a:defRPr/>
            </a:pPr>
            <a:r>
              <a:rPr lang="fr-CA" dirty="0"/>
              <a:t>Qu’est-ce que l’apnée obstructive du sommeil (AOS)?</a:t>
            </a:r>
            <a:endParaRPr lang="en-US" dirty="0"/>
          </a:p>
        </p:txBody>
      </p:sp>
      <p:sp>
        <p:nvSpPr>
          <p:cNvPr id="9" name="Content Placeholder 8"/>
          <p:cNvSpPr>
            <a:spLocks noGrp="1"/>
          </p:cNvSpPr>
          <p:nvPr>
            <p:ph idx="1"/>
          </p:nvPr>
        </p:nvSpPr>
        <p:spPr>
          <a:xfrm>
            <a:off x="457200" y="1600200"/>
            <a:ext cx="5867400" cy="4778375"/>
          </a:xfrm>
        </p:spPr>
        <p:txBody>
          <a:bodyPr rtlCol="0">
            <a:normAutofit fontScale="85000" lnSpcReduction="20000"/>
          </a:bodyPr>
          <a:lstStyle/>
          <a:p>
            <a:pPr fontAlgn="auto">
              <a:spcAft>
                <a:spcPts val="0"/>
              </a:spcAft>
              <a:buFont typeface="Arial" pitchFamily="34" charset="0"/>
              <a:buChar char="•"/>
              <a:defRPr/>
            </a:pPr>
            <a:r>
              <a:rPr lang="fr-CA" b="1" dirty="0"/>
              <a:t>Apnée</a:t>
            </a:r>
            <a:r>
              <a:rPr lang="fr-CA" dirty="0"/>
              <a:t> = arrêt de la respiration durant plus de 10 </a:t>
            </a:r>
            <a:r>
              <a:rPr lang="fr-CA" dirty="0" smtClean="0"/>
              <a:t>secondes</a:t>
            </a:r>
            <a:endParaRPr lang="en-US" sz="2800" dirty="0"/>
          </a:p>
          <a:p>
            <a:pPr fontAlgn="auto">
              <a:spcAft>
                <a:spcPts val="0"/>
              </a:spcAft>
              <a:buFont typeface="Arial" pitchFamily="34" charset="0"/>
              <a:buChar char="•"/>
              <a:defRPr/>
            </a:pPr>
            <a:r>
              <a:rPr lang="fr-CA" dirty="0"/>
              <a:t>AOS = la respiration s’arrête à plusieurs reprises durant le sommeil en raison de la fermeture des voies respiratoires</a:t>
            </a:r>
            <a:r>
              <a:rPr lang="fr-CA" dirty="0" smtClean="0"/>
              <a:t>.</a:t>
            </a:r>
            <a:endParaRPr lang="en-US" sz="2800" dirty="0"/>
          </a:p>
          <a:p>
            <a:pPr fontAlgn="auto">
              <a:spcAft>
                <a:spcPts val="0"/>
              </a:spcAft>
              <a:buFont typeface="Arial" pitchFamily="34" charset="0"/>
              <a:buChar char="•"/>
              <a:defRPr/>
            </a:pPr>
            <a:r>
              <a:rPr lang="fr-CA" dirty="0"/>
              <a:t>Taux d’apnées par heure :</a:t>
            </a:r>
            <a:endParaRPr lang="en-US" sz="2800" dirty="0"/>
          </a:p>
          <a:p>
            <a:pPr lvl="1" fontAlgn="auto">
              <a:spcAft>
                <a:spcPts val="0"/>
              </a:spcAft>
              <a:buFont typeface="Arial" pitchFamily="34" charset="0"/>
              <a:buChar char="–"/>
              <a:defRPr/>
            </a:pPr>
            <a:r>
              <a:rPr lang="fr-CA" dirty="0"/>
              <a:t>&lt; 5 = </a:t>
            </a:r>
            <a:r>
              <a:rPr lang="fr-CA" dirty="0" smtClean="0"/>
              <a:t>normal</a:t>
            </a:r>
            <a:endParaRPr lang="en-US" sz="2400" dirty="0"/>
          </a:p>
          <a:p>
            <a:pPr lvl="1" fontAlgn="auto">
              <a:spcAft>
                <a:spcPts val="0"/>
              </a:spcAft>
              <a:buFont typeface="Arial" pitchFamily="34" charset="0"/>
              <a:buChar char="–"/>
              <a:defRPr/>
            </a:pPr>
            <a:r>
              <a:rPr lang="fr-CA" u="sng" dirty="0"/>
              <a:t>&gt;</a:t>
            </a:r>
            <a:r>
              <a:rPr lang="fr-CA" dirty="0"/>
              <a:t> 5 = </a:t>
            </a:r>
            <a:r>
              <a:rPr lang="fr-CA" dirty="0" smtClean="0"/>
              <a:t>AOS</a:t>
            </a:r>
            <a:endParaRPr lang="en-US" sz="2400" dirty="0"/>
          </a:p>
          <a:p>
            <a:pPr fontAlgn="auto">
              <a:spcAft>
                <a:spcPts val="0"/>
              </a:spcAft>
              <a:buFont typeface="Arial" pitchFamily="34" charset="0"/>
              <a:buChar char="•"/>
              <a:defRPr/>
            </a:pPr>
            <a:r>
              <a:rPr lang="fr-CA" dirty="0"/>
              <a:t>Gravité de l’AOS (légère, </a:t>
            </a:r>
            <a:r>
              <a:rPr lang="fr-CA" dirty="0" smtClean="0"/>
              <a:t>modérée, </a:t>
            </a:r>
            <a:r>
              <a:rPr lang="fr-CA" dirty="0"/>
              <a:t>grave) selon le </a:t>
            </a:r>
            <a:r>
              <a:rPr lang="fr-CA" dirty="0" smtClean="0"/>
              <a:t>taux</a:t>
            </a:r>
            <a:endParaRPr lang="en-US" sz="2800" dirty="0"/>
          </a:p>
          <a:p>
            <a:pPr fontAlgn="auto">
              <a:spcAft>
                <a:spcPts val="0"/>
              </a:spcAft>
              <a:buFont typeface="Arial" pitchFamily="34" charset="0"/>
              <a:buChar char="•"/>
              <a:defRPr/>
            </a:pPr>
            <a:r>
              <a:rPr lang="fr-CA" dirty="0"/>
              <a:t>AOS grave = jusqu’à 100 apnées par heure! </a:t>
            </a:r>
            <a:endParaRPr lang="en-US" dirty="0"/>
          </a:p>
        </p:txBody>
      </p:sp>
      <p:pic>
        <p:nvPicPr>
          <p:cNvPr id="161795" name="Content Placeholder 5"/>
          <p:cNvPicPr>
            <a:picLocks noGrp="1" noChangeAspect="1"/>
          </p:cNvPicPr>
          <p:nvPr>
            <p:ph sz="half" idx="4294967295"/>
          </p:nvPr>
        </p:nvPicPr>
        <p:blipFill>
          <a:blip r:embed="rId3" cstate="print"/>
          <a:srcRect/>
          <a:stretch>
            <a:fillRect/>
          </a:stretch>
        </p:blipFill>
        <p:spPr>
          <a:xfrm>
            <a:off x="6324600" y="1524000"/>
            <a:ext cx="2678113" cy="2286000"/>
          </a:xfrm>
        </p:spPr>
      </p:pic>
      <p:pic>
        <p:nvPicPr>
          <p:cNvPr id="161796" name="Picture 6"/>
          <p:cNvPicPr>
            <a:picLocks noChangeAspect="1"/>
          </p:cNvPicPr>
          <p:nvPr/>
        </p:nvPicPr>
        <p:blipFill>
          <a:blip r:embed="rId4" cstate="print"/>
          <a:srcRect/>
          <a:stretch>
            <a:fillRect/>
          </a:stretch>
        </p:blipFill>
        <p:spPr bwMode="auto">
          <a:xfrm>
            <a:off x="6343650" y="3810000"/>
            <a:ext cx="2625725" cy="2241550"/>
          </a:xfrm>
          <a:prstGeom prst="rect">
            <a:avLst/>
          </a:prstGeom>
          <a:noFill/>
          <a:ln w="9525">
            <a:noFill/>
            <a:miter lim="800000"/>
            <a:headEnd/>
            <a:tailEnd/>
          </a:ln>
        </p:spPr>
      </p:pic>
      <p:sp>
        <p:nvSpPr>
          <p:cNvPr id="161797" name="Rectangle 7"/>
          <p:cNvSpPr>
            <a:spLocks noChangeArrowheads="1"/>
          </p:cNvSpPr>
          <p:nvPr/>
        </p:nvSpPr>
        <p:spPr bwMode="auto">
          <a:xfrm>
            <a:off x="6096000" y="6118225"/>
            <a:ext cx="2895600" cy="261610"/>
          </a:xfrm>
          <a:prstGeom prst="rect">
            <a:avLst/>
          </a:prstGeom>
          <a:noFill/>
          <a:ln w="9525">
            <a:noFill/>
            <a:miter lim="800000"/>
            <a:headEnd/>
            <a:tailEnd/>
          </a:ln>
        </p:spPr>
        <p:txBody>
          <a:bodyPr wrap="square">
            <a:spAutoFit/>
          </a:bodyPr>
          <a:lstStyle/>
          <a:p>
            <a:r>
              <a:rPr lang="en-US" sz="1100" dirty="0" err="1" smtClean="0">
                <a:latin typeface="Calibri" pitchFamily="34" charset="0"/>
              </a:rPr>
              <a:t>Utilisé</a:t>
            </a:r>
            <a:r>
              <a:rPr lang="en-US" sz="1100" dirty="0" smtClean="0">
                <a:latin typeface="Calibri" pitchFamily="34" charset="0"/>
              </a:rPr>
              <a:t> </a:t>
            </a:r>
            <a:r>
              <a:rPr lang="en-US" sz="1100" dirty="0">
                <a:latin typeface="Calibri" pitchFamily="34" charset="0"/>
              </a:rPr>
              <a:t>avec </a:t>
            </a:r>
            <a:r>
              <a:rPr lang="en-US" sz="1100" dirty="0" err="1" smtClean="0">
                <a:latin typeface="Calibri" pitchFamily="34" charset="0"/>
              </a:rPr>
              <a:t>l’autorisation</a:t>
            </a:r>
            <a:r>
              <a:rPr lang="en-US" sz="1100" dirty="0" smtClean="0">
                <a:latin typeface="Calibri" pitchFamily="34" charset="0"/>
              </a:rPr>
              <a:t> de </a:t>
            </a:r>
            <a:r>
              <a:rPr lang="en-US" sz="1100" dirty="0" err="1" smtClean="0">
                <a:latin typeface="Calibri" pitchFamily="34" charset="0"/>
              </a:rPr>
              <a:t>ResMed</a:t>
            </a:r>
            <a:r>
              <a:rPr lang="en-US" sz="1100" dirty="0" smtClean="0"/>
              <a:t>, © 2011</a:t>
            </a:r>
            <a:endParaRPr lang="en-US" sz="1100" dirty="0">
              <a:latin typeface="Calibri" pitchFamily="34" charset="0"/>
            </a:endParaRPr>
          </a:p>
        </p:txBody>
      </p:sp>
    </p:spTree>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a:spLocks noGrp="1"/>
          </p:cNvSpPr>
          <p:nvPr>
            <p:ph type="title"/>
          </p:nvPr>
        </p:nvSpPr>
        <p:spPr/>
        <p:txBody>
          <a:bodyPr/>
          <a:lstStyle/>
          <a:p>
            <a:pPr>
              <a:lnSpc>
                <a:spcPts val="4575"/>
              </a:lnSpc>
            </a:pPr>
            <a:r>
              <a:rPr lang="fr-CA" smtClean="0"/>
              <a:t>Facteurs de risque de l’AOS et signes avant-coureurs</a:t>
            </a:r>
            <a:endParaRPr lang="en-US" smtClean="0"/>
          </a:p>
        </p:txBody>
      </p:sp>
      <p:sp>
        <p:nvSpPr>
          <p:cNvPr id="163842" name="Content Placeholder 2"/>
          <p:cNvSpPr>
            <a:spLocks noGrp="1"/>
          </p:cNvSpPr>
          <p:nvPr>
            <p:ph idx="1"/>
          </p:nvPr>
        </p:nvSpPr>
        <p:spPr>
          <a:xfrm>
            <a:off x="457200" y="1524000"/>
            <a:ext cx="8686800" cy="4525963"/>
          </a:xfrm>
        </p:spPr>
        <p:txBody>
          <a:bodyPr/>
          <a:lstStyle/>
          <a:p>
            <a:r>
              <a:rPr lang="fr-CA" sz="2400" dirty="0" smtClean="0"/>
              <a:t>Risque plus élevé :</a:t>
            </a:r>
            <a:endParaRPr lang="en-US" sz="2400" dirty="0" smtClean="0"/>
          </a:p>
          <a:p>
            <a:pPr lvl="1"/>
            <a:r>
              <a:rPr lang="fr-CA" sz="1700" dirty="0" smtClean="0"/>
              <a:t>Personnes obèses ou ayant un excédent de poids</a:t>
            </a:r>
            <a:endParaRPr lang="en-US" sz="1700" dirty="0" smtClean="0"/>
          </a:p>
          <a:p>
            <a:pPr lvl="1"/>
            <a:r>
              <a:rPr lang="fr-CA" sz="1700" dirty="0" smtClean="0"/>
              <a:t>Hommes</a:t>
            </a:r>
            <a:endParaRPr lang="en-US" sz="1700" dirty="0" smtClean="0"/>
          </a:p>
          <a:p>
            <a:pPr lvl="1"/>
            <a:r>
              <a:rPr lang="fr-CA" sz="1700" dirty="0" smtClean="0"/>
              <a:t>Personnes de 40 ans ou plus</a:t>
            </a:r>
            <a:endParaRPr lang="en-US" sz="1700" dirty="0" smtClean="0"/>
          </a:p>
          <a:p>
            <a:pPr lvl="1"/>
            <a:r>
              <a:rPr lang="fr-CA" sz="1700" dirty="0" smtClean="0"/>
              <a:t>Cou large (&gt; 43 cm pour les hommes, &gt; 40 cm pour les femmes)</a:t>
            </a:r>
            <a:endParaRPr lang="en-US" sz="1700" dirty="0" smtClean="0"/>
          </a:p>
          <a:p>
            <a:pPr lvl="1"/>
            <a:r>
              <a:rPr lang="fr-CA" sz="1700" dirty="0" smtClean="0"/>
              <a:t>Menton renfoncé, petite mâchoire ou </a:t>
            </a:r>
            <a:r>
              <a:rPr lang="fr-CA" sz="1700" dirty="0" err="1" smtClean="0"/>
              <a:t>surocclusion</a:t>
            </a:r>
            <a:r>
              <a:rPr lang="fr-CA" sz="1700" dirty="0" smtClean="0"/>
              <a:t> </a:t>
            </a:r>
            <a:br>
              <a:rPr lang="fr-CA" sz="1700" dirty="0" smtClean="0"/>
            </a:br>
            <a:r>
              <a:rPr lang="fr-CA" sz="1700" dirty="0" smtClean="0"/>
              <a:t>prononcée (une mâchoire plus grande que l’autre)</a:t>
            </a:r>
            <a:endParaRPr lang="en-US" sz="1700" dirty="0" smtClean="0"/>
          </a:p>
          <a:p>
            <a:pPr lvl="1"/>
            <a:r>
              <a:rPr lang="fr-CA" sz="1700" dirty="0" smtClean="0"/>
              <a:t>Antécédents familiaux</a:t>
            </a:r>
            <a:endParaRPr lang="en-US" sz="1700" dirty="0" smtClean="0"/>
          </a:p>
          <a:p>
            <a:r>
              <a:rPr lang="fr-CA" sz="2400" dirty="0" smtClean="0"/>
              <a:t>Effets physiques et signes avant-coureurs :</a:t>
            </a:r>
            <a:endParaRPr lang="en-US" sz="2400" dirty="0" smtClean="0"/>
          </a:p>
          <a:p>
            <a:pPr lvl="1"/>
            <a:r>
              <a:rPr lang="fr-CA" sz="1700" dirty="0" smtClean="0"/>
              <a:t>Somnolence excessive pendant le jour et performance réduite</a:t>
            </a:r>
            <a:endParaRPr lang="en-US" sz="1700" dirty="0" smtClean="0"/>
          </a:p>
          <a:p>
            <a:pPr lvl="1"/>
            <a:r>
              <a:rPr lang="fr-CA" sz="1700" dirty="0" smtClean="0"/>
              <a:t>Ronflement</a:t>
            </a:r>
            <a:endParaRPr lang="en-US" sz="1700" dirty="0" smtClean="0"/>
          </a:p>
          <a:p>
            <a:pPr lvl="1"/>
            <a:r>
              <a:rPr lang="fr-CA" sz="1700" dirty="0" smtClean="0"/>
              <a:t>Tension artérielle élevée (hypertension)</a:t>
            </a:r>
            <a:endParaRPr lang="en-US" sz="1700" dirty="0" smtClean="0"/>
          </a:p>
          <a:p>
            <a:pPr lvl="1"/>
            <a:r>
              <a:rPr lang="fr-CA" sz="1700" dirty="0" smtClean="0"/>
              <a:t>Diabète</a:t>
            </a:r>
            <a:endParaRPr lang="en-US" sz="1700" dirty="0" smtClean="0"/>
          </a:p>
          <a:p>
            <a:pPr lvl="1"/>
            <a:r>
              <a:rPr lang="fr-CA" sz="1700" dirty="0" smtClean="0"/>
              <a:t>Aggravation de l’obésité</a:t>
            </a:r>
            <a:endParaRPr lang="en-US" sz="1700" dirty="0" smtClean="0"/>
          </a:p>
        </p:txBody>
      </p:sp>
      <p:pic>
        <p:nvPicPr>
          <p:cNvPr id="163843" name="Picture 2"/>
          <p:cNvPicPr>
            <a:picLocks noChangeAspect="1" noChangeArrowheads="1"/>
          </p:cNvPicPr>
          <p:nvPr/>
        </p:nvPicPr>
        <p:blipFill>
          <a:blip r:embed="rId3" cstate="print"/>
          <a:srcRect/>
          <a:stretch>
            <a:fillRect/>
          </a:stretch>
        </p:blipFill>
        <p:spPr bwMode="auto">
          <a:xfrm>
            <a:off x="7010400" y="1692275"/>
            <a:ext cx="1797050" cy="26924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a:xfrm>
            <a:off x="457200" y="228600"/>
            <a:ext cx="8229600" cy="1143000"/>
          </a:xfrm>
        </p:spPr>
        <p:txBody>
          <a:bodyPr/>
          <a:lstStyle/>
          <a:p>
            <a:pPr>
              <a:lnSpc>
                <a:spcPts val="4575"/>
              </a:lnSpc>
            </a:pPr>
            <a:r>
              <a:rPr lang="fr-CA" sz="5400" smtClean="0"/>
              <a:t>L’AOS et la conduite</a:t>
            </a:r>
            <a:endParaRPr lang="en-US" sz="5400" smtClean="0"/>
          </a:p>
        </p:txBody>
      </p:sp>
      <p:sp>
        <p:nvSpPr>
          <p:cNvPr id="3" name="Content Placeholder 2"/>
          <p:cNvSpPr>
            <a:spLocks noGrp="1"/>
          </p:cNvSpPr>
          <p:nvPr>
            <p:ph idx="1"/>
          </p:nvPr>
        </p:nvSpPr>
        <p:spPr>
          <a:xfrm>
            <a:off x="457200" y="1600200"/>
            <a:ext cx="5715000" cy="4525963"/>
          </a:xfrm>
        </p:spPr>
        <p:txBody>
          <a:bodyPr rtlCol="0">
            <a:normAutofit fontScale="77500" lnSpcReduction="20000"/>
          </a:bodyPr>
          <a:lstStyle/>
          <a:p>
            <a:pPr fontAlgn="auto">
              <a:spcAft>
                <a:spcPts val="0"/>
              </a:spcAft>
              <a:buFont typeface="Arial" pitchFamily="34" charset="0"/>
              <a:buChar char="•"/>
              <a:defRPr/>
            </a:pPr>
            <a:r>
              <a:rPr lang="fr-CA" dirty="0"/>
              <a:t>Des études sur des conducteurs de véhicules non commerciaux souffrant d’AOS suggèrent un risque d’accident de deux à sept fois plus élevé.</a:t>
            </a:r>
            <a:endParaRPr lang="en-US" dirty="0"/>
          </a:p>
          <a:p>
            <a:pPr fontAlgn="auto">
              <a:spcAft>
                <a:spcPts val="0"/>
              </a:spcAft>
              <a:buFont typeface="Arial" pitchFamily="34" charset="0"/>
              <a:buChar char="•"/>
              <a:defRPr/>
            </a:pPr>
            <a:r>
              <a:rPr lang="fr-CA" dirty="0"/>
              <a:t>L’AOS peut entraîner une interdiction de conduire un véhicule lourd en raison de l’état de santé si elle n’est pas traitée (bien qu’elle soit souvent non diagnostiquée et non décelée pendant le processus de qualification).</a:t>
            </a:r>
            <a:endParaRPr lang="en-US" dirty="0"/>
          </a:p>
          <a:p>
            <a:pPr fontAlgn="auto">
              <a:spcAft>
                <a:spcPts val="0"/>
              </a:spcAft>
              <a:buFont typeface="Arial" pitchFamily="34" charset="0"/>
              <a:buChar char="•"/>
              <a:defRPr/>
            </a:pPr>
            <a:r>
              <a:rPr lang="fr-CA" dirty="0"/>
              <a:t>Il est démontré que 28 % des conducteurs de véhicules lourds souffrent d’AOS légère à grave.</a:t>
            </a:r>
            <a:endParaRPr lang="en-US" dirty="0"/>
          </a:p>
        </p:txBody>
      </p:sp>
      <p:pic>
        <p:nvPicPr>
          <p:cNvPr id="165891" name="Picture 2"/>
          <p:cNvPicPr>
            <a:picLocks noChangeAspect="1" noChangeArrowheads="1"/>
          </p:cNvPicPr>
          <p:nvPr/>
        </p:nvPicPr>
        <p:blipFill>
          <a:blip r:embed="rId3" cstate="print"/>
          <a:srcRect/>
          <a:stretch>
            <a:fillRect/>
          </a:stretch>
        </p:blipFill>
        <p:spPr bwMode="auto">
          <a:xfrm>
            <a:off x="6477000" y="1820863"/>
            <a:ext cx="2286000" cy="34258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pPr>
              <a:lnSpc>
                <a:spcPts val="4575"/>
              </a:lnSpc>
            </a:pPr>
            <a:r>
              <a:rPr lang="fr-CA" smtClean="0"/>
              <a:t>Dépistage et traitement de l’AOS</a:t>
            </a:r>
            <a:endParaRPr lang="en-US" smtClean="0"/>
          </a:p>
        </p:txBody>
      </p:sp>
      <p:sp>
        <p:nvSpPr>
          <p:cNvPr id="3" name="Content Placeholder 2"/>
          <p:cNvSpPr>
            <a:spLocks noGrp="1"/>
          </p:cNvSpPr>
          <p:nvPr>
            <p:ph idx="1"/>
          </p:nvPr>
        </p:nvSpPr>
        <p:spPr>
          <a:xfrm>
            <a:off x="457200" y="1600200"/>
            <a:ext cx="6019800" cy="4648200"/>
          </a:xfrm>
        </p:spPr>
        <p:txBody>
          <a:bodyPr rtlCol="0">
            <a:normAutofit fontScale="85000" lnSpcReduction="20000"/>
          </a:bodyPr>
          <a:lstStyle/>
          <a:p>
            <a:pPr fontAlgn="auto">
              <a:spcAft>
                <a:spcPts val="0"/>
              </a:spcAft>
              <a:buFont typeface="Arial" pitchFamily="34" charset="0"/>
              <a:buChar char="•"/>
              <a:defRPr/>
            </a:pPr>
            <a:r>
              <a:rPr lang="fr-CA" dirty="0"/>
              <a:t>Il faut commencer par diagnostiquer l’AOS :</a:t>
            </a:r>
            <a:endParaRPr lang="en-US" sz="2800" dirty="0"/>
          </a:p>
          <a:p>
            <a:pPr lvl="1" fontAlgn="auto">
              <a:spcAft>
                <a:spcPts val="0"/>
              </a:spcAft>
              <a:buFont typeface="Arial" pitchFamily="34" charset="0"/>
              <a:buChar char="–"/>
              <a:defRPr/>
            </a:pPr>
            <a:r>
              <a:rPr lang="fr-CA" dirty="0"/>
              <a:t>Évaluation du risque.</a:t>
            </a:r>
            <a:endParaRPr lang="en-US" sz="2400" dirty="0"/>
          </a:p>
          <a:p>
            <a:pPr lvl="1" fontAlgn="auto">
              <a:spcAft>
                <a:spcPts val="0"/>
              </a:spcAft>
              <a:buFont typeface="Arial" pitchFamily="34" charset="0"/>
              <a:buChar char="–"/>
              <a:defRPr/>
            </a:pPr>
            <a:r>
              <a:rPr lang="fr-CA" dirty="0"/>
              <a:t>Test de sommeil.</a:t>
            </a:r>
            <a:endParaRPr lang="en-US" sz="2400" dirty="0"/>
          </a:p>
          <a:p>
            <a:pPr fontAlgn="auto">
              <a:spcAft>
                <a:spcPts val="0"/>
              </a:spcAft>
              <a:buFont typeface="Arial" pitchFamily="34" charset="0"/>
              <a:buChar char="•"/>
              <a:defRPr/>
            </a:pPr>
            <a:r>
              <a:rPr lang="fr-CA" dirty="0"/>
              <a:t>Les traitements peuvent être très efficaces s’ils sont suivis, comme :</a:t>
            </a:r>
            <a:endParaRPr lang="en-US" sz="2800" dirty="0"/>
          </a:p>
          <a:p>
            <a:pPr lvl="1" fontAlgn="auto">
              <a:spcAft>
                <a:spcPts val="0"/>
              </a:spcAft>
              <a:buFont typeface="Arial" pitchFamily="34" charset="0"/>
              <a:buChar char="–"/>
              <a:defRPr/>
            </a:pPr>
            <a:r>
              <a:rPr lang="fr-CA" dirty="0"/>
              <a:t>un appareil à pression d’air positive continue (CPAP). </a:t>
            </a:r>
            <a:endParaRPr lang="en-US" sz="2400" dirty="0"/>
          </a:p>
          <a:p>
            <a:pPr lvl="1" fontAlgn="auto">
              <a:spcAft>
                <a:spcPts val="0"/>
              </a:spcAft>
              <a:buFont typeface="Arial" pitchFamily="34" charset="0"/>
              <a:buChar char="–"/>
              <a:defRPr/>
            </a:pPr>
            <a:r>
              <a:rPr lang="fr-CA" dirty="0"/>
              <a:t>une réduction du poids et des modifications des habitudes de vie.</a:t>
            </a:r>
            <a:endParaRPr lang="en-US" sz="2400" dirty="0"/>
          </a:p>
          <a:p>
            <a:pPr fontAlgn="auto">
              <a:spcAft>
                <a:spcPts val="0"/>
              </a:spcAft>
              <a:buFont typeface="Arial" pitchFamily="34" charset="0"/>
              <a:buChar char="•"/>
              <a:defRPr/>
            </a:pPr>
            <a:r>
              <a:rPr lang="fr-CA" dirty="0"/>
              <a:t>Le module 8 de ce programme offre une formation supplémentaire aux conducteurs.</a:t>
            </a:r>
            <a:endParaRPr lang="en-US" sz="6000" dirty="0"/>
          </a:p>
        </p:txBody>
      </p:sp>
      <p:pic>
        <p:nvPicPr>
          <p:cNvPr id="167939" name="Picture 2"/>
          <p:cNvPicPr>
            <a:picLocks noChangeAspect="1" noChangeArrowheads="1"/>
          </p:cNvPicPr>
          <p:nvPr/>
        </p:nvPicPr>
        <p:blipFill>
          <a:blip r:embed="rId3" cstate="print"/>
          <a:srcRect/>
          <a:stretch>
            <a:fillRect/>
          </a:stretch>
        </p:blipFill>
        <p:spPr bwMode="auto">
          <a:xfrm>
            <a:off x="6172200" y="4191000"/>
            <a:ext cx="2803525" cy="18605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7" name="Picture 2"/>
          <p:cNvPicPr>
            <a:picLocks noChangeAspect="1" noChangeArrowheads="1"/>
          </p:cNvPicPr>
          <p:nvPr/>
        </p:nvPicPr>
        <p:blipFill>
          <a:blip r:embed="rId3" cstate="print"/>
          <a:srcRect/>
          <a:stretch>
            <a:fillRect/>
          </a:stretch>
        </p:blipFill>
        <p:spPr bwMode="auto">
          <a:xfrm>
            <a:off x="7162800" y="3795713"/>
            <a:ext cx="1677988" cy="2516187"/>
          </a:xfrm>
          <a:prstGeom prst="rect">
            <a:avLst/>
          </a:prstGeom>
          <a:noFill/>
          <a:ln w="9525">
            <a:noFill/>
            <a:miter lim="800000"/>
            <a:headEnd/>
            <a:tailEnd/>
          </a:ln>
        </p:spPr>
      </p:pic>
      <p:sp>
        <p:nvSpPr>
          <p:cNvPr id="169985" name="Title 1"/>
          <p:cNvSpPr>
            <a:spLocks noGrp="1"/>
          </p:cNvSpPr>
          <p:nvPr>
            <p:ph type="title"/>
          </p:nvPr>
        </p:nvSpPr>
        <p:spPr/>
        <p:txBody>
          <a:bodyPr/>
          <a:lstStyle/>
          <a:p>
            <a:pPr>
              <a:lnSpc>
                <a:spcPts val="4575"/>
              </a:lnSpc>
            </a:pPr>
            <a:r>
              <a:rPr lang="fr-CA" sz="5400" smtClean="0"/>
              <a:t>Insomnie</a:t>
            </a:r>
            <a:r>
              <a:rPr lang="en-US" sz="4000" b="1" smtClean="0">
                <a:solidFill>
                  <a:srgbClr val="002060"/>
                </a:solidFill>
              </a:rPr>
              <a:t> </a:t>
            </a:r>
            <a:endParaRPr lang="en-US" smtClean="0"/>
          </a:p>
        </p:txBody>
      </p:sp>
      <p:sp>
        <p:nvSpPr>
          <p:cNvPr id="169986" name="Content Placeholder 2"/>
          <p:cNvSpPr>
            <a:spLocks noGrp="1"/>
          </p:cNvSpPr>
          <p:nvPr>
            <p:ph idx="1"/>
          </p:nvPr>
        </p:nvSpPr>
        <p:spPr>
          <a:xfrm>
            <a:off x="509588" y="1524000"/>
            <a:ext cx="8189912" cy="4724400"/>
          </a:xfrm>
        </p:spPr>
        <p:txBody>
          <a:bodyPr/>
          <a:lstStyle/>
          <a:p>
            <a:r>
              <a:rPr lang="fr-CA" sz="2400" dirty="0" smtClean="0"/>
              <a:t>Incapacité à s’endormir ou à rester endormi.</a:t>
            </a:r>
            <a:endParaRPr lang="en-US" sz="2400" dirty="0" smtClean="0"/>
          </a:p>
          <a:p>
            <a:r>
              <a:rPr lang="fr-CA" sz="2400" dirty="0" smtClean="0"/>
              <a:t>Trouble du sommeil très commun, souvent lié au stress.</a:t>
            </a:r>
            <a:endParaRPr lang="en-US" sz="2400" dirty="0" smtClean="0"/>
          </a:p>
          <a:p>
            <a:r>
              <a:rPr lang="fr-CA" sz="2400" dirty="0" smtClean="0"/>
              <a:t>Habituellement pas une maladie, bien qu’elle puisse l’être. </a:t>
            </a:r>
            <a:endParaRPr lang="en-US" sz="2400" dirty="0" smtClean="0"/>
          </a:p>
          <a:p>
            <a:r>
              <a:rPr lang="fr-CA" sz="2400" dirty="0" smtClean="0"/>
              <a:t>Paradoxe : on utilise souvent des somnifères pour la traiter, mais elle est souvent liée à leur utilisation excessive.</a:t>
            </a:r>
            <a:endParaRPr lang="en-US" sz="2400" dirty="0" smtClean="0"/>
          </a:p>
          <a:p>
            <a:r>
              <a:rPr lang="fr-CA" sz="2400" dirty="0" smtClean="0"/>
              <a:t>Mesures pour réduire l’insomnie :</a:t>
            </a:r>
            <a:endParaRPr lang="en-US" sz="2400" dirty="0" smtClean="0"/>
          </a:p>
          <a:p>
            <a:pPr lvl="1"/>
            <a:r>
              <a:rPr lang="fr-CA" sz="2000" dirty="0" smtClean="0"/>
              <a:t>Diminuer la caféine (quantité et choix du moment).</a:t>
            </a:r>
            <a:endParaRPr lang="en-US" sz="2000" dirty="0" smtClean="0"/>
          </a:p>
          <a:p>
            <a:pPr lvl="1"/>
            <a:r>
              <a:rPr lang="fr-CA" sz="2000" dirty="0" smtClean="0"/>
              <a:t>Avoir une routine de détente précédant le moment    		  d’aller au lit.</a:t>
            </a:r>
            <a:endParaRPr lang="en-US" sz="2000" dirty="0" smtClean="0"/>
          </a:p>
          <a:p>
            <a:pPr lvl="1"/>
            <a:r>
              <a:rPr lang="fr-CA" sz="2000" dirty="0" smtClean="0"/>
              <a:t>Dormir dans une chambre à coucher complètement        	  obscure.</a:t>
            </a:r>
            <a:endParaRPr lang="en-US" sz="2000" dirty="0" smtClean="0"/>
          </a:p>
        </p:txBody>
      </p:sp>
    </p:spTree>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pPr>
              <a:lnSpc>
                <a:spcPts val="4575"/>
              </a:lnSpc>
            </a:pPr>
            <a:r>
              <a:rPr lang="fr-CA" sz="5400" smtClean="0"/>
              <a:t>Autres troubles du sommeil</a:t>
            </a:r>
            <a:endParaRPr lang="en-US" sz="5400" smtClean="0"/>
          </a:p>
        </p:txBody>
      </p:sp>
      <p:sp>
        <p:nvSpPr>
          <p:cNvPr id="176130" name="Content Placeholder 2"/>
          <p:cNvSpPr>
            <a:spLocks noGrp="1"/>
          </p:cNvSpPr>
          <p:nvPr>
            <p:ph idx="1"/>
          </p:nvPr>
        </p:nvSpPr>
        <p:spPr>
          <a:xfrm>
            <a:off x="457200" y="1524000"/>
            <a:ext cx="8686800" cy="4876800"/>
          </a:xfrm>
        </p:spPr>
        <p:txBody>
          <a:bodyPr rtlCol="0">
            <a:normAutofit fontScale="85000" lnSpcReduction="20000"/>
          </a:bodyPr>
          <a:lstStyle/>
          <a:p>
            <a:pPr fontAlgn="auto">
              <a:spcAft>
                <a:spcPts val="0"/>
              </a:spcAft>
              <a:buFont typeface="Arial" pitchFamily="34" charset="0"/>
              <a:buChar char="•"/>
              <a:defRPr/>
            </a:pPr>
            <a:r>
              <a:rPr lang="fr-CA" dirty="0"/>
              <a:t>Syndrome des jambes sans repos :</a:t>
            </a:r>
            <a:endParaRPr lang="en-US" sz="2800" dirty="0"/>
          </a:p>
          <a:p>
            <a:pPr lvl="1" fontAlgn="auto">
              <a:spcAft>
                <a:spcPts val="0"/>
              </a:spcAft>
              <a:buFont typeface="Arial" pitchFamily="34" charset="0"/>
              <a:buChar char="–"/>
              <a:defRPr/>
            </a:pPr>
            <a:r>
              <a:rPr lang="fr-CA" dirty="0"/>
              <a:t>Affecte environ </a:t>
            </a:r>
            <a:r>
              <a:rPr lang="fr-CA" b="1" dirty="0"/>
              <a:t>5 %</a:t>
            </a:r>
            <a:r>
              <a:rPr lang="fr-CA" dirty="0"/>
              <a:t> des adultes.</a:t>
            </a:r>
            <a:endParaRPr lang="en-US" sz="2400" dirty="0"/>
          </a:p>
          <a:p>
            <a:pPr lvl="1" fontAlgn="auto">
              <a:spcAft>
                <a:spcPts val="0"/>
              </a:spcAft>
              <a:buFont typeface="Arial" pitchFamily="34" charset="0"/>
              <a:buChar char="–"/>
              <a:defRPr/>
            </a:pPr>
            <a:r>
              <a:rPr lang="fr-CA" dirty="0"/>
              <a:t>Est habituellement bénin. </a:t>
            </a:r>
            <a:endParaRPr lang="en-US" sz="2400" dirty="0"/>
          </a:p>
          <a:p>
            <a:pPr lvl="1" fontAlgn="auto">
              <a:spcAft>
                <a:spcPts val="0"/>
              </a:spcAft>
              <a:buFont typeface="Arial" pitchFamily="34" charset="0"/>
              <a:buChar char="–"/>
              <a:defRPr/>
            </a:pPr>
            <a:r>
              <a:rPr lang="fr-CA" dirty="0"/>
              <a:t>Cause des picotements ou un autre malaise des jambes entraînant un mouvement excessif.</a:t>
            </a:r>
            <a:endParaRPr lang="en-US" sz="2400" dirty="0"/>
          </a:p>
          <a:p>
            <a:pPr lvl="1" fontAlgn="auto">
              <a:spcAft>
                <a:spcPts val="0"/>
              </a:spcAft>
              <a:buFont typeface="Arial" pitchFamily="34" charset="0"/>
              <a:buChar char="–"/>
              <a:defRPr/>
            </a:pPr>
            <a:r>
              <a:rPr lang="fr-CA" dirty="0"/>
              <a:t>Empêche de se détendre pour dormir.</a:t>
            </a:r>
            <a:endParaRPr lang="en-US" sz="2400" dirty="0"/>
          </a:p>
          <a:p>
            <a:pPr fontAlgn="auto">
              <a:spcAft>
                <a:spcPts val="0"/>
              </a:spcAft>
              <a:buFont typeface="Arial" pitchFamily="34" charset="0"/>
              <a:buChar char="•"/>
              <a:defRPr/>
            </a:pPr>
            <a:r>
              <a:rPr lang="fr-CA" dirty="0"/>
              <a:t>Narcolepsie :</a:t>
            </a:r>
            <a:endParaRPr lang="en-US" sz="2800" dirty="0"/>
          </a:p>
          <a:p>
            <a:pPr lvl="1" fontAlgn="auto">
              <a:spcAft>
                <a:spcPts val="0"/>
              </a:spcAft>
              <a:buFont typeface="Arial" pitchFamily="34" charset="0"/>
              <a:buChar char="–"/>
              <a:defRPr/>
            </a:pPr>
            <a:r>
              <a:rPr lang="fr-CA" dirty="0"/>
              <a:t>Se présente sous la forme d’une « crise d’engourdissement ».</a:t>
            </a:r>
            <a:endParaRPr lang="en-US" sz="2400" dirty="0"/>
          </a:p>
          <a:p>
            <a:pPr lvl="1" fontAlgn="auto">
              <a:spcAft>
                <a:spcPts val="0"/>
              </a:spcAft>
              <a:buFont typeface="Arial" pitchFamily="34" charset="0"/>
              <a:buChar char="–"/>
              <a:defRPr/>
            </a:pPr>
            <a:r>
              <a:rPr lang="fr-CA" dirty="0"/>
              <a:t>Provoque un endormissement soudain.</a:t>
            </a:r>
            <a:endParaRPr lang="en-US" sz="2400" dirty="0"/>
          </a:p>
          <a:p>
            <a:pPr lvl="1" fontAlgn="auto">
              <a:spcAft>
                <a:spcPts val="0"/>
              </a:spcAft>
              <a:buFont typeface="Arial" pitchFamily="34" charset="0"/>
              <a:buChar char="–"/>
              <a:defRPr/>
            </a:pPr>
            <a:r>
              <a:rPr lang="fr-CA" dirty="0"/>
              <a:t>Dure de quelques secondes à 30 minutes.</a:t>
            </a:r>
            <a:endParaRPr lang="en-US" sz="2400" dirty="0"/>
          </a:p>
          <a:p>
            <a:pPr lvl="1" fontAlgn="auto">
              <a:spcAft>
                <a:spcPts val="0"/>
              </a:spcAft>
              <a:buFont typeface="Arial" pitchFamily="34" charset="0"/>
              <a:buChar char="–"/>
              <a:defRPr/>
            </a:pPr>
            <a:r>
              <a:rPr lang="fr-CA" dirty="0"/>
              <a:t>Est extrêmement dangereuse, mais rare.</a:t>
            </a:r>
            <a:endParaRPr lang="en-US" sz="2400" dirty="0"/>
          </a:p>
          <a:p>
            <a:pPr fontAlgn="auto">
              <a:spcAft>
                <a:spcPts val="0"/>
              </a:spcAft>
              <a:buFont typeface="Arial" pitchFamily="34" charset="0"/>
              <a:buChar char="•"/>
              <a:defRPr/>
            </a:pPr>
            <a:r>
              <a:rPr lang="fr-CA" dirty="0"/>
              <a:t>Autres (ex. : somnambulisme, </a:t>
            </a:r>
            <a:r>
              <a:rPr lang="fr-FR" dirty="0" smtClean="0"/>
              <a:t>trouble du rythme veille-sommeil</a:t>
            </a:r>
            <a:r>
              <a:rPr lang="fr-CA" dirty="0" smtClean="0"/>
              <a:t>).</a:t>
            </a:r>
            <a:endParaRPr lang="en-US" sz="5400" dirty="0" smtClean="0"/>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4"/>
          <p:cNvSpPr>
            <a:spLocks noGrp="1"/>
          </p:cNvSpPr>
          <p:nvPr>
            <p:ph type="title"/>
          </p:nvPr>
        </p:nvSpPr>
        <p:spPr/>
        <p:txBody>
          <a:bodyPr/>
          <a:lstStyle/>
          <a:p>
            <a:pPr>
              <a:lnSpc>
                <a:spcPts val="4575"/>
              </a:lnSpc>
            </a:pPr>
            <a:r>
              <a:rPr lang="fr-CA" smtClean="0"/>
              <a:t>Sigles</a:t>
            </a:r>
            <a:endParaRPr lang="en-US" smtClean="0"/>
          </a:p>
        </p:txBody>
      </p:sp>
      <p:sp>
        <p:nvSpPr>
          <p:cNvPr id="30722" name="Content Placeholder 5"/>
          <p:cNvSpPr>
            <a:spLocks noGrp="1"/>
          </p:cNvSpPr>
          <p:nvPr>
            <p:ph idx="1"/>
          </p:nvPr>
        </p:nvSpPr>
        <p:spPr/>
        <p:txBody>
          <a:bodyPr/>
          <a:lstStyle/>
          <a:p>
            <a:pPr>
              <a:buFont typeface="Arial" charset="0"/>
              <a:buNone/>
            </a:pPr>
            <a:r>
              <a:rPr lang="fr-FR" b="1" dirty="0" smtClean="0"/>
              <a:t>AOS    </a:t>
            </a:r>
            <a:r>
              <a:rPr lang="fr-FR" dirty="0" smtClean="0"/>
              <a:t>Apnée obstructive du sommeil</a:t>
            </a:r>
          </a:p>
          <a:p>
            <a:pPr>
              <a:buFont typeface="Arial" charset="0"/>
              <a:buNone/>
            </a:pPr>
            <a:r>
              <a:rPr lang="fr-FR" b="1" dirty="0" smtClean="0"/>
              <a:t>HDS    </a:t>
            </a:r>
            <a:r>
              <a:rPr lang="fr-FR" dirty="0" smtClean="0"/>
              <a:t>Heures de service </a:t>
            </a:r>
          </a:p>
          <a:p>
            <a:pPr>
              <a:buFont typeface="Arial" charset="0"/>
              <a:buNone/>
            </a:pPr>
            <a:r>
              <a:rPr lang="fr-FR" b="1" dirty="0" smtClean="0"/>
              <a:t>IMC    </a:t>
            </a:r>
            <a:r>
              <a:rPr lang="fr-FR" dirty="0" smtClean="0"/>
              <a:t>Indice de masse corporelle</a:t>
            </a:r>
          </a:p>
          <a:p>
            <a:pPr>
              <a:buFont typeface="Arial" charset="0"/>
              <a:buNone/>
            </a:pPr>
            <a:r>
              <a:rPr lang="fr-FR" b="1" dirty="0" smtClean="0"/>
              <a:t>PGF     </a:t>
            </a:r>
            <a:r>
              <a:rPr lang="fr-FR" dirty="0" smtClean="0"/>
              <a:t>Programme de gestion de la fatigue</a:t>
            </a:r>
          </a:p>
          <a:p>
            <a:pPr>
              <a:buFont typeface="Arial" charset="0"/>
              <a:buNone/>
            </a:pPr>
            <a:r>
              <a:rPr lang="fr-FR" b="1" dirty="0" smtClean="0"/>
              <a:t>PNAGF  </a:t>
            </a:r>
            <a:r>
              <a:rPr lang="fr-FR" dirty="0" smtClean="0"/>
              <a:t>Programme nord-américain de gestion 		de la fatigue</a:t>
            </a:r>
          </a:p>
          <a:p>
            <a:pPr>
              <a:buFont typeface="Arial" charset="0"/>
              <a:buNone/>
            </a:pPr>
            <a:endParaRPr lang="fr-FR" b="1" dirty="0" smtClean="0"/>
          </a:p>
        </p:txBody>
      </p:sp>
      <p:pic>
        <p:nvPicPr>
          <p:cNvPr id="30723" name="Picture 7"/>
          <p:cNvPicPr>
            <a:picLocks noChangeAspect="1" noChangeArrowheads="1"/>
          </p:cNvPicPr>
          <p:nvPr/>
        </p:nvPicPr>
        <p:blipFill>
          <a:blip r:embed="rId3" cstate="print"/>
          <a:srcRect/>
          <a:stretch>
            <a:fillRect/>
          </a:stretch>
        </p:blipFill>
        <p:spPr bwMode="auto">
          <a:xfrm>
            <a:off x="7696200" y="4579938"/>
            <a:ext cx="1395413" cy="1744662"/>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p:cNvSpPr>
            <a:spLocks noGrp="1"/>
          </p:cNvSpPr>
          <p:nvPr>
            <p:ph type="title"/>
          </p:nvPr>
        </p:nvSpPr>
        <p:spPr/>
        <p:txBody>
          <a:bodyPr/>
          <a:lstStyle/>
          <a:p>
            <a:pPr>
              <a:lnSpc>
                <a:spcPts val="4575"/>
              </a:lnSpc>
            </a:pPr>
            <a:r>
              <a:rPr lang="fr-CA" smtClean="0"/>
              <a:t>Symptômes généraux des troubles du sommeil</a:t>
            </a:r>
            <a:endParaRPr lang="en-US" smtClean="0"/>
          </a:p>
        </p:txBody>
      </p:sp>
      <p:sp>
        <p:nvSpPr>
          <p:cNvPr id="174082" name="Content Placeholder 2"/>
          <p:cNvSpPr>
            <a:spLocks noGrp="1"/>
          </p:cNvSpPr>
          <p:nvPr>
            <p:ph idx="1"/>
          </p:nvPr>
        </p:nvSpPr>
        <p:spPr>
          <a:xfrm>
            <a:off x="457200" y="1600200"/>
            <a:ext cx="5867400" cy="4525963"/>
          </a:xfrm>
        </p:spPr>
        <p:txBody>
          <a:bodyPr/>
          <a:lstStyle/>
          <a:p>
            <a:r>
              <a:rPr lang="fr-CA" sz="2400" smtClean="0"/>
              <a:t>Les différents troubles du sommeil </a:t>
            </a:r>
            <a:br>
              <a:rPr lang="fr-CA" sz="2400" smtClean="0"/>
            </a:br>
            <a:r>
              <a:rPr lang="fr-CA" sz="2400" smtClean="0"/>
              <a:t>ont des symptômes différents, mais certains signes leur sont communs :</a:t>
            </a:r>
            <a:endParaRPr lang="en-US" sz="2400" smtClean="0"/>
          </a:p>
          <a:p>
            <a:pPr lvl="1"/>
            <a:r>
              <a:rPr lang="fr-CA" sz="2000" smtClean="0"/>
              <a:t>Somnolence excessive durant le jour.</a:t>
            </a:r>
            <a:endParaRPr lang="en-US" sz="2000" smtClean="0"/>
          </a:p>
          <a:p>
            <a:pPr lvl="1"/>
            <a:r>
              <a:rPr lang="fr-CA" sz="2000" smtClean="0"/>
              <a:t>Problèmes importants de la capacité à s’endormir :</a:t>
            </a:r>
            <a:endParaRPr lang="en-US" sz="2000" smtClean="0"/>
          </a:p>
          <a:p>
            <a:pPr lvl="2"/>
            <a:r>
              <a:rPr lang="fr-CA" sz="1600" smtClean="0"/>
              <a:t>Endormissement presque immédiat, presque n’importe où.</a:t>
            </a:r>
            <a:endParaRPr lang="en-US" sz="1600" smtClean="0"/>
          </a:p>
          <a:p>
            <a:pPr lvl="2"/>
            <a:r>
              <a:rPr lang="fr-CA" sz="1600" smtClean="0"/>
              <a:t>Incapacité à dormir pendant une longue période, même dans des conditions idéales.</a:t>
            </a:r>
            <a:endParaRPr lang="en-US" sz="1600" smtClean="0"/>
          </a:p>
          <a:p>
            <a:pPr lvl="1"/>
            <a:r>
              <a:rPr lang="fr-CA" sz="2000" smtClean="0"/>
              <a:t>Ronflement fort, irrégulier, particulièrement avec halètement.</a:t>
            </a:r>
            <a:endParaRPr lang="en-US" sz="2000" smtClean="0"/>
          </a:p>
        </p:txBody>
      </p:sp>
      <p:pic>
        <p:nvPicPr>
          <p:cNvPr id="174083" name="Picture 2"/>
          <p:cNvPicPr>
            <a:picLocks noChangeAspect="1" noChangeArrowheads="1"/>
          </p:cNvPicPr>
          <p:nvPr/>
        </p:nvPicPr>
        <p:blipFill>
          <a:blip r:embed="rId3" cstate="print"/>
          <a:srcRect/>
          <a:stretch>
            <a:fillRect/>
          </a:stretch>
        </p:blipFill>
        <p:spPr bwMode="auto">
          <a:xfrm>
            <a:off x="5851525" y="1600200"/>
            <a:ext cx="2768600" cy="18383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p:txBody>
          <a:bodyPr/>
          <a:lstStyle/>
          <a:p>
            <a:pPr>
              <a:lnSpc>
                <a:spcPts val="4575"/>
              </a:lnSpc>
            </a:pPr>
            <a:r>
              <a:rPr lang="fr-CA" sz="4000" dirty="0" smtClean="0"/>
              <a:t>Êtes-vous très sensible à la fatigue?</a:t>
            </a:r>
            <a:endParaRPr lang="en-US" sz="4000" dirty="0" smtClean="0"/>
          </a:p>
        </p:txBody>
      </p:sp>
      <p:sp>
        <p:nvSpPr>
          <p:cNvPr id="180226" name="Content Placeholder 2"/>
          <p:cNvSpPr>
            <a:spLocks noGrp="1"/>
          </p:cNvSpPr>
          <p:nvPr>
            <p:ph idx="1"/>
          </p:nvPr>
        </p:nvSpPr>
        <p:spPr>
          <a:xfrm>
            <a:off x="457200" y="1447800"/>
            <a:ext cx="7162800" cy="4953000"/>
          </a:xfrm>
        </p:spPr>
        <p:txBody>
          <a:bodyPr rtlCol="0">
            <a:normAutofit fontScale="70000" lnSpcReduction="20000"/>
          </a:bodyPr>
          <a:lstStyle/>
          <a:p>
            <a:pPr fontAlgn="auto">
              <a:spcAft>
                <a:spcPts val="0"/>
              </a:spcAft>
              <a:buFont typeface="Arial" pitchFamily="34" charset="0"/>
              <a:buChar char="•"/>
              <a:defRPr/>
            </a:pPr>
            <a:r>
              <a:rPr lang="fr-CA" b="1" dirty="0" smtClean="0"/>
              <a:t>La plupart des personnes les plus sensibles à la fatigue ne le savent pas.</a:t>
            </a:r>
            <a:endParaRPr lang="fr-CA" sz="2800" dirty="0" smtClean="0"/>
          </a:p>
          <a:p>
            <a:pPr fontAlgn="auto">
              <a:spcAft>
                <a:spcPts val="0"/>
              </a:spcAft>
              <a:buFont typeface="Arial" pitchFamily="34" charset="0"/>
              <a:buChar char="•"/>
              <a:defRPr/>
            </a:pPr>
            <a:r>
              <a:rPr lang="fr-CA" dirty="0" smtClean="0"/>
              <a:t>Il y a des raisons à cela :</a:t>
            </a:r>
            <a:endParaRPr lang="fr-CA" sz="2800" dirty="0" smtClean="0"/>
          </a:p>
          <a:p>
            <a:pPr lvl="1" fontAlgn="auto">
              <a:spcAft>
                <a:spcPts val="0"/>
              </a:spcAft>
              <a:buFont typeface="Arial" pitchFamily="34" charset="0"/>
              <a:buChar char="–"/>
              <a:defRPr/>
            </a:pPr>
            <a:r>
              <a:rPr lang="fr-CA" dirty="0" smtClean="0"/>
              <a:t>Il y a un biais d’autoévaluation.</a:t>
            </a:r>
            <a:endParaRPr lang="fr-CA" sz="2400" dirty="0" smtClean="0"/>
          </a:p>
          <a:p>
            <a:pPr lvl="1" fontAlgn="auto">
              <a:spcAft>
                <a:spcPts val="0"/>
              </a:spcAft>
              <a:buFont typeface="Arial" pitchFamily="34" charset="0"/>
              <a:buChar char="–"/>
              <a:defRPr/>
            </a:pPr>
            <a:r>
              <a:rPr lang="fr-CA" dirty="0" smtClean="0"/>
              <a:t>La conduite se fait principalement de façon solitaire.</a:t>
            </a:r>
            <a:endParaRPr lang="fr-CA" sz="2400" dirty="0" smtClean="0"/>
          </a:p>
          <a:p>
            <a:pPr lvl="1" fontAlgn="auto">
              <a:spcAft>
                <a:spcPts val="0"/>
              </a:spcAft>
              <a:buFont typeface="Arial" pitchFamily="34" charset="0"/>
              <a:buChar char="–"/>
              <a:defRPr/>
            </a:pPr>
            <a:r>
              <a:rPr lang="fr-CA" dirty="0" smtClean="0"/>
              <a:t>Les autoévaluations subjectives de la vigilance sont mauvaises.</a:t>
            </a:r>
            <a:endParaRPr lang="fr-CA" sz="2400" dirty="0" smtClean="0"/>
          </a:p>
          <a:p>
            <a:pPr lvl="1" fontAlgn="auto">
              <a:spcAft>
                <a:spcPts val="0"/>
              </a:spcAft>
              <a:buFont typeface="Arial" pitchFamily="34" charset="0"/>
              <a:buChar char="–"/>
              <a:defRPr/>
            </a:pPr>
            <a:r>
              <a:rPr lang="fr-CA" dirty="0" smtClean="0"/>
              <a:t>La plupart des troubles du sommeil ne sont pas diagnostiqués.</a:t>
            </a:r>
            <a:endParaRPr lang="fr-CA" sz="2400" dirty="0" smtClean="0"/>
          </a:p>
          <a:p>
            <a:pPr fontAlgn="auto">
              <a:spcAft>
                <a:spcPts val="0"/>
              </a:spcAft>
              <a:buFont typeface="Arial" pitchFamily="34" charset="0"/>
              <a:buChar char="•"/>
              <a:defRPr/>
            </a:pPr>
            <a:r>
              <a:rPr lang="fr-CA" dirty="0" smtClean="0"/>
              <a:t>La solution : soyez honnête avec vous-même :</a:t>
            </a:r>
            <a:endParaRPr lang="fr-CA" sz="2800" dirty="0" smtClean="0"/>
          </a:p>
          <a:p>
            <a:pPr lvl="1" fontAlgn="auto">
              <a:spcAft>
                <a:spcPts val="0"/>
              </a:spcAft>
              <a:buFont typeface="Arial" pitchFamily="34" charset="0"/>
              <a:buChar char="–"/>
              <a:defRPr/>
            </a:pPr>
            <a:r>
              <a:rPr lang="fr-CA" dirty="0" smtClean="0"/>
              <a:t>Faites attention aux :</a:t>
            </a:r>
            <a:endParaRPr lang="fr-CA" sz="2400" dirty="0" smtClean="0"/>
          </a:p>
          <a:p>
            <a:pPr lvl="2" fontAlgn="auto">
              <a:spcAft>
                <a:spcPts val="0"/>
              </a:spcAft>
              <a:buFont typeface="Arial" pitchFamily="34" charset="0"/>
              <a:buChar char="•"/>
              <a:defRPr/>
            </a:pPr>
            <a:r>
              <a:rPr lang="fr-CA" dirty="0" smtClean="0"/>
              <a:t>signes de fatigue chronique.</a:t>
            </a:r>
            <a:endParaRPr lang="fr-CA" sz="2000" dirty="0" smtClean="0"/>
          </a:p>
          <a:p>
            <a:pPr lvl="2" fontAlgn="auto">
              <a:spcAft>
                <a:spcPts val="0"/>
              </a:spcAft>
              <a:buFont typeface="Arial" pitchFamily="34" charset="0"/>
              <a:buChar char="•"/>
              <a:defRPr/>
            </a:pPr>
            <a:r>
              <a:rPr lang="fr-CA" dirty="0" smtClean="0"/>
              <a:t>signes objectifs de fatigue pendant la conduite.</a:t>
            </a:r>
            <a:endParaRPr lang="fr-CA" sz="2000" dirty="0" smtClean="0"/>
          </a:p>
          <a:p>
            <a:pPr lvl="2" fontAlgn="auto">
              <a:spcAft>
                <a:spcPts val="0"/>
              </a:spcAft>
              <a:buFont typeface="Arial" pitchFamily="34" charset="0"/>
              <a:buChar char="•"/>
              <a:defRPr/>
            </a:pPr>
            <a:r>
              <a:rPr lang="fr-CA" dirty="0" smtClean="0"/>
              <a:t>symptômes de l’AOS et facteurs de risque.</a:t>
            </a:r>
            <a:endParaRPr lang="fr-CA" sz="2000" dirty="0" smtClean="0"/>
          </a:p>
          <a:p>
            <a:pPr lvl="1" fontAlgn="auto">
              <a:spcAft>
                <a:spcPts val="0"/>
              </a:spcAft>
              <a:buFont typeface="Arial" pitchFamily="34" charset="0"/>
              <a:buChar char="–"/>
              <a:defRPr/>
            </a:pPr>
            <a:r>
              <a:rPr lang="fr-CA" dirty="0" smtClean="0"/>
              <a:t>Considérez tout incident lié à la somnolence au volant comme étant un </a:t>
            </a:r>
            <a:r>
              <a:rPr lang="fr-CA" b="1" dirty="0" smtClean="0"/>
              <a:t>avertissement</a:t>
            </a:r>
            <a:r>
              <a:rPr lang="fr-CA" dirty="0" smtClean="0"/>
              <a:t>!</a:t>
            </a:r>
            <a:endParaRPr lang="en-US" dirty="0" smtClean="0"/>
          </a:p>
        </p:txBody>
      </p:sp>
      <p:pic>
        <p:nvPicPr>
          <p:cNvPr id="176131" name="Picture 2"/>
          <p:cNvPicPr>
            <a:picLocks noChangeAspect="1" noChangeArrowheads="1"/>
          </p:cNvPicPr>
          <p:nvPr/>
        </p:nvPicPr>
        <p:blipFill>
          <a:blip r:embed="rId3" cstate="print"/>
          <a:srcRect/>
          <a:stretch>
            <a:fillRect/>
          </a:stretch>
        </p:blipFill>
        <p:spPr bwMode="auto">
          <a:xfrm>
            <a:off x="7391400" y="3581400"/>
            <a:ext cx="1468438" cy="22098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4"/>
          <p:cNvSpPr>
            <a:spLocks noGrp="1"/>
          </p:cNvSpPr>
          <p:nvPr>
            <p:ph type="title"/>
          </p:nvPr>
        </p:nvSpPr>
        <p:spPr/>
        <p:txBody>
          <a:bodyPr/>
          <a:lstStyle/>
          <a:p>
            <a:pPr>
              <a:lnSpc>
                <a:spcPts val="4575"/>
              </a:lnSpc>
            </a:pPr>
            <a:r>
              <a:rPr lang="fr-CA" smtClean="0"/>
              <a:t>Leçon 2 : Évaluation des acquis </a:t>
            </a:r>
            <a:endParaRPr lang="en-US" smtClean="0"/>
          </a:p>
        </p:txBody>
      </p:sp>
      <p:sp>
        <p:nvSpPr>
          <p:cNvPr id="178178" name="Content Placeholder 2"/>
          <p:cNvSpPr>
            <a:spLocks noGrp="1"/>
          </p:cNvSpPr>
          <p:nvPr>
            <p:ph idx="1"/>
          </p:nvPr>
        </p:nvSpPr>
        <p:spPr/>
        <p:txBody>
          <a:bodyPr/>
          <a:lstStyle/>
          <a:p>
            <a:pPr marL="514350" indent="-514350">
              <a:buFont typeface="Calibri" pitchFamily="34" charset="0"/>
              <a:buAutoNum type="arabicPeriod"/>
            </a:pPr>
            <a:r>
              <a:rPr lang="fr-CA" dirty="0" smtClean="0"/>
              <a:t>Lequel des énoncés suivants sur le sommeil paradoxal est vrai?</a:t>
            </a:r>
            <a:endParaRPr lang="en-US" sz="2800" dirty="0" smtClean="0"/>
          </a:p>
          <a:p>
            <a:pPr marL="971550" lvl="1" indent="-514350">
              <a:buFont typeface="Calibri" pitchFamily="34" charset="0"/>
              <a:buAutoNum type="alphaLcParenR"/>
            </a:pPr>
            <a:r>
              <a:rPr lang="fr-CA" dirty="0" smtClean="0"/>
              <a:t>Il occupe la majorité de la durée de votre sommeil.</a:t>
            </a:r>
            <a:endParaRPr lang="en-US" sz="2400" dirty="0" smtClean="0"/>
          </a:p>
          <a:p>
            <a:pPr marL="971550" lvl="1" indent="-514350">
              <a:buFont typeface="Calibri" pitchFamily="34" charset="0"/>
              <a:buAutoNum type="alphaLcParenR"/>
            </a:pPr>
            <a:r>
              <a:rPr lang="fr-CA" dirty="0" smtClean="0"/>
              <a:t>Il comprend quatre stades qui se répètent, de sommeil léger à profond.</a:t>
            </a:r>
            <a:endParaRPr lang="en-US" sz="2400" dirty="0" smtClean="0"/>
          </a:p>
          <a:p>
            <a:pPr marL="971550" lvl="1" indent="-514350">
              <a:buFont typeface="Calibri" pitchFamily="34" charset="0"/>
              <a:buAutoNum type="alphaLcParenR"/>
            </a:pPr>
            <a:r>
              <a:rPr lang="fr-CA" dirty="0" smtClean="0"/>
              <a:t>Le cerveau est actif.</a:t>
            </a:r>
            <a:endParaRPr lang="en-US" sz="2400" dirty="0" smtClean="0"/>
          </a:p>
          <a:p>
            <a:pPr marL="971550" lvl="1" indent="-514350">
              <a:buFont typeface="Calibri" pitchFamily="34" charset="0"/>
              <a:buAutoNum type="alphaLcParenR"/>
            </a:pPr>
            <a:r>
              <a:rPr lang="fr-CA" dirty="0" smtClean="0"/>
              <a:t>On se tourne et se retourne souvent. </a:t>
            </a:r>
            <a:endParaRPr lang="en-US" dirty="0" smtClean="0"/>
          </a:p>
        </p:txBody>
      </p:sp>
    </p:spTree>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4"/>
          <p:cNvSpPr>
            <a:spLocks noGrp="1"/>
          </p:cNvSpPr>
          <p:nvPr>
            <p:ph type="title"/>
          </p:nvPr>
        </p:nvSpPr>
        <p:spPr/>
        <p:txBody>
          <a:bodyPr rtlCol="0">
            <a:normAutofit fontScale="90000"/>
          </a:bodyPr>
          <a:lstStyle/>
          <a:p>
            <a:pPr fontAlgn="auto">
              <a:spcAft>
                <a:spcPts val="0"/>
              </a:spcAft>
              <a:defRPr/>
            </a:pPr>
            <a:r>
              <a:rPr lang="fr-CA" dirty="0"/>
              <a:t>Leçon 2 : Évaluation des acquis (suite)</a:t>
            </a:r>
            <a:endParaRPr lang="en-US" dirty="0"/>
          </a:p>
        </p:txBody>
      </p:sp>
      <p:sp>
        <p:nvSpPr>
          <p:cNvPr id="180226" name="Content Placeholder 2"/>
          <p:cNvSpPr>
            <a:spLocks noGrp="1"/>
          </p:cNvSpPr>
          <p:nvPr>
            <p:ph idx="1"/>
          </p:nvPr>
        </p:nvSpPr>
        <p:spPr/>
        <p:txBody>
          <a:bodyPr/>
          <a:lstStyle/>
          <a:p>
            <a:pPr marL="514350" indent="-514350">
              <a:buFont typeface="Calibri" pitchFamily="34" charset="0"/>
              <a:buAutoNum type="arabicPeriod" startAt="2"/>
            </a:pPr>
            <a:r>
              <a:rPr lang="fr-CA" dirty="0" smtClean="0"/>
              <a:t>Jean a besoin d’environ sept heures de sommeil chaque jour, mais pendant plusieurs nuits, il ne dort que six heures. Nous pouvons dire que Jean :</a:t>
            </a:r>
            <a:endParaRPr lang="en-US" sz="2800" dirty="0" smtClean="0"/>
          </a:p>
          <a:p>
            <a:pPr marL="971550" lvl="1" indent="-514350">
              <a:buFont typeface="Calibri" pitchFamily="34" charset="0"/>
              <a:buAutoNum type="alphaLcParenR"/>
            </a:pPr>
            <a:r>
              <a:rPr lang="fr-CA" dirty="0" smtClean="0"/>
              <a:t>a un rythme circadien perturbé.</a:t>
            </a:r>
            <a:endParaRPr lang="en-US" sz="2400" dirty="0" smtClean="0"/>
          </a:p>
          <a:p>
            <a:pPr marL="971550" lvl="1" indent="-514350">
              <a:buFont typeface="Calibri" pitchFamily="34" charset="0"/>
              <a:buAutoNum type="alphaLcParenR"/>
            </a:pPr>
            <a:r>
              <a:rPr lang="fr-CA" dirty="0" smtClean="0"/>
              <a:t>a une dette de sommeil.</a:t>
            </a:r>
            <a:endParaRPr lang="en-US" sz="2400" dirty="0" smtClean="0"/>
          </a:p>
          <a:p>
            <a:pPr marL="971550" lvl="1" indent="-514350">
              <a:buFont typeface="Calibri" pitchFamily="34" charset="0"/>
              <a:buAutoNum type="alphaLcParenR"/>
            </a:pPr>
            <a:r>
              <a:rPr lang="fr-CA" dirty="0" smtClean="0"/>
              <a:t>a un trouble du sommeil.</a:t>
            </a:r>
            <a:endParaRPr lang="en-US" sz="2400" dirty="0" smtClean="0"/>
          </a:p>
          <a:p>
            <a:pPr marL="971550" lvl="1" indent="-514350">
              <a:buFont typeface="Calibri" pitchFamily="34" charset="0"/>
              <a:buAutoNum type="alphaLcParenR"/>
            </a:pPr>
            <a:r>
              <a:rPr lang="fr-CA" dirty="0" smtClean="0"/>
              <a:t>souffre d’inertie du sommeil.</a:t>
            </a:r>
            <a:endParaRPr lang="en-US" dirty="0" smtClean="0"/>
          </a:p>
        </p:txBody>
      </p:sp>
    </p:spTree>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4"/>
          <p:cNvSpPr>
            <a:spLocks noGrp="1"/>
          </p:cNvSpPr>
          <p:nvPr>
            <p:ph type="title"/>
          </p:nvPr>
        </p:nvSpPr>
        <p:spPr/>
        <p:txBody>
          <a:bodyPr rtlCol="0">
            <a:normAutofit fontScale="90000"/>
          </a:bodyPr>
          <a:lstStyle/>
          <a:p>
            <a:pPr fontAlgn="auto">
              <a:spcAft>
                <a:spcPts val="0"/>
              </a:spcAft>
              <a:defRPr/>
            </a:pPr>
            <a:r>
              <a:rPr lang="fr-CA" dirty="0"/>
              <a:t>Leçon 2 : Évaluation des acquis (suite) </a:t>
            </a:r>
            <a:endParaRPr lang="en-US" dirty="0"/>
          </a:p>
        </p:txBody>
      </p:sp>
      <p:sp>
        <p:nvSpPr>
          <p:cNvPr id="182274" name="Content Placeholder 2"/>
          <p:cNvSpPr>
            <a:spLocks noGrp="1"/>
          </p:cNvSpPr>
          <p:nvPr>
            <p:ph idx="1"/>
          </p:nvPr>
        </p:nvSpPr>
        <p:spPr/>
        <p:txBody>
          <a:bodyPr/>
          <a:lstStyle/>
          <a:p>
            <a:pPr marL="514350" indent="-514350">
              <a:buFont typeface="Calibri" pitchFamily="34" charset="0"/>
              <a:buAutoNum type="arabicPeriod" startAt="3"/>
            </a:pPr>
            <a:r>
              <a:rPr lang="fr-CA" dirty="0" smtClean="0"/>
              <a:t>Lequel des énoncés suivants sur les rythmes circadiens est vrai?</a:t>
            </a:r>
            <a:endParaRPr lang="en-US" sz="2800" dirty="0" smtClean="0"/>
          </a:p>
          <a:p>
            <a:pPr marL="971550" lvl="1" indent="-514350">
              <a:buFont typeface="Calibri" pitchFamily="34" charset="0"/>
              <a:buAutoNum type="alphaLcParenR"/>
            </a:pPr>
            <a:r>
              <a:rPr lang="fr-CA" dirty="0" smtClean="0"/>
              <a:t>Ils sont contrôlés par le cerveau.</a:t>
            </a:r>
            <a:endParaRPr lang="en-US" sz="2400" dirty="0" smtClean="0"/>
          </a:p>
          <a:p>
            <a:pPr marL="971550" lvl="1" indent="-514350">
              <a:buFont typeface="Calibri" pitchFamily="34" charset="0"/>
              <a:buAutoNum type="alphaLcParenR"/>
            </a:pPr>
            <a:r>
              <a:rPr lang="fr-CA" dirty="0" smtClean="0"/>
              <a:t>Ils peuvent être complètement modifiés en une journée ou deux.</a:t>
            </a:r>
            <a:endParaRPr lang="en-US" sz="2400" dirty="0" smtClean="0"/>
          </a:p>
          <a:p>
            <a:pPr marL="971550" lvl="1" indent="-514350">
              <a:buFont typeface="Calibri" pitchFamily="34" charset="0"/>
              <a:buAutoNum type="alphaLcParenR"/>
            </a:pPr>
            <a:r>
              <a:rPr lang="fr-CA" dirty="0" smtClean="0"/>
              <a:t>Ils ne sont pas affectés par l’obscurité et la clarté.</a:t>
            </a:r>
          </a:p>
          <a:p>
            <a:pPr marL="971550" lvl="1" indent="-514350">
              <a:buFont typeface="Calibri" pitchFamily="34" charset="0"/>
              <a:buAutoNum type="alphaLcParenR"/>
            </a:pPr>
            <a:r>
              <a:rPr lang="fr-CA" dirty="0" smtClean="0"/>
              <a:t>La performance des hiboux (oiseaux de nuit) est habituellement meilleure la nuit que le jour. </a:t>
            </a:r>
            <a:endParaRPr lang="en-US" dirty="0" smtClean="0"/>
          </a:p>
        </p:txBody>
      </p:sp>
    </p:spTree>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4"/>
          <p:cNvSpPr>
            <a:spLocks noGrp="1"/>
          </p:cNvSpPr>
          <p:nvPr>
            <p:ph type="title"/>
          </p:nvPr>
        </p:nvSpPr>
        <p:spPr/>
        <p:txBody>
          <a:bodyPr rtlCol="0">
            <a:normAutofit fontScale="90000"/>
          </a:bodyPr>
          <a:lstStyle/>
          <a:p>
            <a:pPr fontAlgn="auto">
              <a:spcAft>
                <a:spcPts val="0"/>
              </a:spcAft>
              <a:defRPr/>
            </a:pPr>
            <a:r>
              <a:rPr lang="fr-CA" dirty="0"/>
              <a:t>Leçon 2 : Évaluation des acquis (suite</a:t>
            </a:r>
            <a:r>
              <a:rPr lang="fr-CA" dirty="0" smtClean="0"/>
              <a:t>) </a:t>
            </a:r>
            <a:endParaRPr lang="en-US" dirty="0"/>
          </a:p>
        </p:txBody>
      </p:sp>
      <p:sp>
        <p:nvSpPr>
          <p:cNvPr id="184322" name="Content Placeholder 2"/>
          <p:cNvSpPr>
            <a:spLocks noGrp="1"/>
          </p:cNvSpPr>
          <p:nvPr>
            <p:ph idx="1"/>
          </p:nvPr>
        </p:nvSpPr>
        <p:spPr/>
        <p:txBody>
          <a:bodyPr/>
          <a:lstStyle/>
          <a:p>
            <a:pPr marL="514350" indent="-514350">
              <a:buFont typeface="Calibri" pitchFamily="34" charset="0"/>
              <a:buAutoNum type="arabicPeriod" startAt="4"/>
            </a:pPr>
            <a:r>
              <a:rPr lang="fr-CA" smtClean="0"/>
              <a:t>Laquelle des maladies suivantes est la plus associée à une diminution d’oxygène au cerveau?</a:t>
            </a:r>
            <a:endParaRPr lang="en-US" sz="2800" smtClean="0"/>
          </a:p>
          <a:p>
            <a:pPr marL="971550" lvl="1" indent="-514350">
              <a:buFont typeface="Calibri" pitchFamily="34" charset="0"/>
              <a:buAutoNum type="alphaLcParenR"/>
            </a:pPr>
            <a:r>
              <a:rPr lang="fr-CA" smtClean="0"/>
              <a:t>L’apnée obstructive du sommeil (AOS).</a:t>
            </a:r>
            <a:endParaRPr lang="en-US" sz="2400" smtClean="0"/>
          </a:p>
          <a:p>
            <a:pPr marL="971550" lvl="1" indent="-514350">
              <a:buFont typeface="Calibri" pitchFamily="34" charset="0"/>
              <a:buAutoNum type="alphaLcParenR"/>
            </a:pPr>
            <a:r>
              <a:rPr lang="fr-CA" smtClean="0"/>
              <a:t>L’insomnie.</a:t>
            </a:r>
            <a:endParaRPr lang="en-US" sz="2400" smtClean="0"/>
          </a:p>
          <a:p>
            <a:pPr marL="971550" lvl="1" indent="-514350">
              <a:buFont typeface="Calibri" pitchFamily="34" charset="0"/>
              <a:buAutoNum type="alphaLcParenR"/>
            </a:pPr>
            <a:r>
              <a:rPr lang="fr-CA" smtClean="0"/>
              <a:t>La narcolepsie.</a:t>
            </a:r>
            <a:endParaRPr lang="en-US" sz="2400" smtClean="0"/>
          </a:p>
          <a:p>
            <a:pPr marL="971550" lvl="1" indent="-514350">
              <a:buFont typeface="Calibri" pitchFamily="34" charset="0"/>
              <a:buAutoNum type="alphaLcParenR"/>
            </a:pPr>
            <a:r>
              <a:rPr lang="fr-CA" smtClean="0"/>
              <a:t>Le syndrome des jambes sans repos.</a:t>
            </a:r>
            <a:endParaRPr lang="en-US" smtClean="0"/>
          </a:p>
        </p:txBody>
      </p:sp>
    </p:spTree>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4"/>
          <p:cNvSpPr>
            <a:spLocks noGrp="1"/>
          </p:cNvSpPr>
          <p:nvPr>
            <p:ph type="title"/>
          </p:nvPr>
        </p:nvSpPr>
        <p:spPr/>
        <p:txBody>
          <a:bodyPr rtlCol="0">
            <a:normAutofit fontScale="90000"/>
          </a:bodyPr>
          <a:lstStyle/>
          <a:p>
            <a:pPr fontAlgn="auto">
              <a:spcAft>
                <a:spcPts val="0"/>
              </a:spcAft>
              <a:defRPr/>
            </a:pPr>
            <a:r>
              <a:rPr lang="fr-CA" dirty="0"/>
              <a:t>Leçon 2 : Évaluation des acquis (suite</a:t>
            </a:r>
            <a:r>
              <a:rPr lang="fr-CA" dirty="0" smtClean="0"/>
              <a:t>) </a:t>
            </a:r>
            <a:endParaRPr lang="en-US" dirty="0"/>
          </a:p>
        </p:txBody>
      </p:sp>
      <p:sp>
        <p:nvSpPr>
          <p:cNvPr id="186370" name="Content Placeholder 2"/>
          <p:cNvSpPr>
            <a:spLocks noGrp="1"/>
          </p:cNvSpPr>
          <p:nvPr>
            <p:ph idx="1"/>
          </p:nvPr>
        </p:nvSpPr>
        <p:spPr/>
        <p:txBody>
          <a:bodyPr/>
          <a:lstStyle/>
          <a:p>
            <a:pPr marL="514350" indent="-514350">
              <a:buFont typeface="Calibri" pitchFamily="34" charset="0"/>
              <a:buAutoNum type="arabicPeriod" startAt="5"/>
            </a:pPr>
            <a:r>
              <a:rPr lang="fr-CA" smtClean="0"/>
              <a:t>Lequel des éléments suivants n’est </a:t>
            </a:r>
            <a:r>
              <a:rPr lang="fr-CA" b="1" smtClean="0"/>
              <a:t>PAS</a:t>
            </a:r>
            <a:r>
              <a:rPr lang="fr-CA" smtClean="0"/>
              <a:t> un facteur de risque ou un signe avant-coureur de l’apnée obstructive du sommeil (AOS)?</a:t>
            </a:r>
            <a:endParaRPr lang="en-US" sz="2800" smtClean="0"/>
          </a:p>
          <a:p>
            <a:pPr marL="971550" lvl="1" indent="-514350">
              <a:buFont typeface="Calibri" pitchFamily="34" charset="0"/>
              <a:buAutoNum type="alphaLcParenR"/>
            </a:pPr>
            <a:r>
              <a:rPr lang="fr-CA" smtClean="0"/>
              <a:t>Être un homme de plus de 40 ans.</a:t>
            </a:r>
            <a:endParaRPr lang="en-US" sz="2400" smtClean="0"/>
          </a:p>
          <a:p>
            <a:pPr marL="971550" lvl="1" indent="-514350">
              <a:buFont typeface="Calibri" pitchFamily="34" charset="0"/>
              <a:buAutoNum type="alphaLcParenR"/>
            </a:pPr>
            <a:r>
              <a:rPr lang="fr-CA" smtClean="0"/>
              <a:t>Être obèse.</a:t>
            </a:r>
            <a:endParaRPr lang="en-US" sz="2400" smtClean="0"/>
          </a:p>
          <a:p>
            <a:pPr marL="971550" lvl="1" indent="-514350">
              <a:buFont typeface="Calibri" pitchFamily="34" charset="0"/>
              <a:buAutoNum type="alphaLcParenR"/>
            </a:pPr>
            <a:r>
              <a:rPr lang="fr-CA" smtClean="0"/>
              <a:t>Ronfler fort.</a:t>
            </a:r>
            <a:endParaRPr lang="en-US" sz="2400" smtClean="0"/>
          </a:p>
          <a:p>
            <a:pPr marL="971550" lvl="1" indent="-514350">
              <a:buFont typeface="Calibri" pitchFamily="34" charset="0"/>
              <a:buAutoNum type="alphaLcParenR"/>
            </a:pPr>
            <a:r>
              <a:rPr lang="fr-CA" smtClean="0"/>
              <a:t>Avoir un petit cou.</a:t>
            </a:r>
            <a:endParaRPr lang="en-US" smtClean="0"/>
          </a:p>
        </p:txBody>
      </p:sp>
    </p:spTree>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age2.jpg"/>
          <p:cNvPicPr>
            <a:picLocks noChangeAspect="1"/>
          </p:cNvPicPr>
          <p:nvPr/>
        </p:nvPicPr>
        <p:blipFill>
          <a:blip r:embed="rId3" cstate="print"/>
          <a:stretch>
            <a:fillRect/>
          </a:stretch>
        </p:blipFill>
        <p:spPr>
          <a:xfrm>
            <a:off x="0" y="0"/>
            <a:ext cx="9144000" cy="6858000"/>
          </a:xfrm>
          <a:prstGeom prst="rect">
            <a:avLst/>
          </a:prstGeom>
        </p:spPr>
      </p:pic>
      <p:sp>
        <p:nvSpPr>
          <p:cNvPr id="6" name="Slide Number Placeholder 5"/>
          <p:cNvSpPr>
            <a:spLocks noGrp="1"/>
          </p:cNvSpPr>
          <p:nvPr>
            <p:ph type="sldNum" sz="quarter" idx="11"/>
          </p:nvPr>
        </p:nvSpPr>
        <p:spPr/>
        <p:txBody>
          <a:bodyPr/>
          <a:lstStyle/>
          <a:p>
            <a:pPr>
              <a:defRPr/>
            </a:pPr>
            <a:fld id="{7EEF21FB-F5F1-4B24-84A0-562FB4E64FD6}" type="slidenum">
              <a:rPr lang="en-US" smtClean="0"/>
              <a:pPr>
                <a:defRPr/>
              </a:pPr>
              <a:t>87</a:t>
            </a:fld>
            <a:endParaRPr lang="en-US" dirty="0"/>
          </a:p>
        </p:txBody>
      </p:sp>
      <p:sp>
        <p:nvSpPr>
          <p:cNvPr id="7" name="Rectangle 6"/>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8417" name="Title 4"/>
          <p:cNvSpPr>
            <a:spLocks noGrp="1"/>
          </p:cNvSpPr>
          <p:nvPr>
            <p:ph type="ctrTitle"/>
          </p:nvPr>
        </p:nvSpPr>
        <p:spPr>
          <a:xfrm>
            <a:off x="-7938" y="1752600"/>
            <a:ext cx="9144001" cy="1524000"/>
          </a:xfrm>
          <a:solidFill>
            <a:srgbClr val="C00000">
              <a:alpha val="59999"/>
            </a:srgbClr>
          </a:solidFill>
          <a:ln w="9525" cmpd="sng"/>
        </p:spPr>
        <p:txBody>
          <a:bodyPr/>
          <a:lstStyle/>
          <a:p>
            <a:r>
              <a:rPr lang="fr-CA" smtClean="0"/>
              <a:t>Leçon 3 : Santé, bien-être, drogues et médicaments</a:t>
            </a:r>
            <a:endParaRPr lang="en-US" smtClean="0"/>
          </a:p>
        </p:txBody>
      </p:sp>
    </p:spTree>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fr-CA" sz="4800" dirty="0"/>
              <a:t>Santé et </a:t>
            </a:r>
            <a:r>
              <a:rPr lang="fr-CA" sz="4800" dirty="0" smtClean="0"/>
              <a:t>bien-être</a:t>
            </a:r>
            <a:r>
              <a:rPr lang="en-US" dirty="0" smtClean="0"/>
              <a:t/>
            </a:r>
            <a:br>
              <a:rPr lang="en-US" dirty="0" smtClean="0"/>
            </a:br>
            <a:endParaRPr lang="en-US" dirty="0"/>
          </a:p>
        </p:txBody>
      </p:sp>
      <p:sp>
        <p:nvSpPr>
          <p:cNvPr id="3" name="Content Placeholder 2"/>
          <p:cNvSpPr>
            <a:spLocks noGrp="1"/>
          </p:cNvSpPr>
          <p:nvPr>
            <p:ph idx="1"/>
          </p:nvPr>
        </p:nvSpPr>
        <p:spPr/>
        <p:txBody>
          <a:bodyPr rtlCol="0">
            <a:normAutofit fontScale="85000" lnSpcReduction="20000"/>
          </a:bodyPr>
          <a:lstStyle/>
          <a:p>
            <a:pPr marL="0" indent="0" fontAlgn="auto">
              <a:spcAft>
                <a:spcPts val="0"/>
              </a:spcAft>
              <a:buFont typeface="Arial" pitchFamily="34" charset="0"/>
              <a:buNone/>
              <a:defRPr/>
            </a:pPr>
            <a:r>
              <a:rPr lang="fr-CA" u="sng" dirty="0"/>
              <a:t>Sujets :</a:t>
            </a:r>
            <a:endParaRPr lang="en-US" dirty="0"/>
          </a:p>
          <a:p>
            <a:pPr fontAlgn="auto">
              <a:spcAft>
                <a:spcPts val="0"/>
              </a:spcAft>
              <a:buFont typeface="Arial" pitchFamily="34" charset="0"/>
              <a:buChar char="•"/>
              <a:defRPr/>
            </a:pPr>
            <a:r>
              <a:rPr lang="fr-CA" dirty="0"/>
              <a:t>Importance du </a:t>
            </a:r>
            <a:r>
              <a:rPr lang="fr-CA" dirty="0" smtClean="0"/>
              <a:t>bien-être</a:t>
            </a:r>
            <a:endParaRPr lang="en-US" dirty="0"/>
          </a:p>
          <a:p>
            <a:pPr fontAlgn="auto">
              <a:spcAft>
                <a:spcPts val="0"/>
              </a:spcAft>
              <a:buFont typeface="Arial" pitchFamily="34" charset="0"/>
              <a:buChar char="•"/>
              <a:defRPr/>
            </a:pPr>
            <a:r>
              <a:rPr lang="fr-CA" dirty="0" smtClean="0"/>
              <a:t>Piliers </a:t>
            </a:r>
            <a:r>
              <a:rPr lang="fr-CA" dirty="0"/>
              <a:t>du </a:t>
            </a:r>
            <a:r>
              <a:rPr lang="fr-CA" dirty="0" smtClean="0"/>
              <a:t>bien-être</a:t>
            </a:r>
            <a:endParaRPr lang="en-US" dirty="0"/>
          </a:p>
          <a:p>
            <a:pPr fontAlgn="auto">
              <a:spcAft>
                <a:spcPts val="0"/>
              </a:spcAft>
              <a:buFont typeface="Arial" pitchFamily="34" charset="0"/>
              <a:buChar char="•"/>
              <a:defRPr/>
            </a:pPr>
            <a:r>
              <a:rPr lang="fr-CA" dirty="0"/>
              <a:t>Régime alimentaire et </a:t>
            </a:r>
            <a:r>
              <a:rPr lang="fr-CA" dirty="0" smtClean="0"/>
              <a:t>nutrition</a:t>
            </a:r>
            <a:endParaRPr lang="en-US" dirty="0"/>
          </a:p>
          <a:p>
            <a:pPr fontAlgn="auto">
              <a:spcAft>
                <a:spcPts val="0"/>
              </a:spcAft>
              <a:buFont typeface="Arial" pitchFamily="34" charset="0"/>
              <a:buChar char="•"/>
              <a:defRPr/>
            </a:pPr>
            <a:r>
              <a:rPr lang="fr-CA" dirty="0" smtClean="0"/>
              <a:t>Exercice</a:t>
            </a:r>
            <a:endParaRPr lang="en-US" dirty="0"/>
          </a:p>
          <a:p>
            <a:pPr fontAlgn="auto">
              <a:spcAft>
                <a:spcPts val="0"/>
              </a:spcAft>
              <a:buFont typeface="Arial" pitchFamily="34" charset="0"/>
              <a:buChar char="•"/>
              <a:defRPr/>
            </a:pPr>
            <a:r>
              <a:rPr lang="fr-CA" dirty="0" smtClean="0"/>
              <a:t>Poids</a:t>
            </a:r>
            <a:endParaRPr lang="en-US" dirty="0"/>
          </a:p>
          <a:p>
            <a:pPr fontAlgn="auto">
              <a:spcAft>
                <a:spcPts val="0"/>
              </a:spcAft>
              <a:buFont typeface="Arial" pitchFamily="34" charset="0"/>
              <a:buChar char="•"/>
              <a:defRPr/>
            </a:pPr>
            <a:r>
              <a:rPr lang="fr-CA" dirty="0" smtClean="0"/>
              <a:t>Tabac</a:t>
            </a:r>
            <a:endParaRPr lang="en-US" dirty="0"/>
          </a:p>
          <a:p>
            <a:pPr fontAlgn="auto">
              <a:spcAft>
                <a:spcPts val="0"/>
              </a:spcAft>
              <a:buFont typeface="Arial" pitchFamily="34" charset="0"/>
              <a:buChar char="•"/>
              <a:defRPr/>
            </a:pPr>
            <a:r>
              <a:rPr lang="fr-CA" dirty="0" smtClean="0"/>
              <a:t>Stress</a:t>
            </a:r>
            <a:endParaRPr lang="en-US" dirty="0"/>
          </a:p>
          <a:p>
            <a:pPr fontAlgn="auto">
              <a:spcAft>
                <a:spcPts val="0"/>
              </a:spcAft>
              <a:buFont typeface="Arial" pitchFamily="34" charset="0"/>
              <a:buChar char="•"/>
              <a:defRPr/>
            </a:pPr>
            <a:r>
              <a:rPr lang="fr-CA" dirty="0"/>
              <a:t>Relations </a:t>
            </a:r>
            <a:r>
              <a:rPr lang="fr-CA" dirty="0" smtClean="0"/>
              <a:t>interpersonnelles</a:t>
            </a:r>
            <a:endParaRPr lang="en-US" dirty="0"/>
          </a:p>
          <a:p>
            <a:pPr fontAlgn="auto">
              <a:spcAft>
                <a:spcPts val="0"/>
              </a:spcAft>
              <a:buFont typeface="Arial" pitchFamily="34" charset="0"/>
              <a:buChar char="•"/>
              <a:defRPr/>
            </a:pPr>
            <a:r>
              <a:rPr lang="fr-CA" dirty="0"/>
              <a:t>Étapes du changement du </a:t>
            </a:r>
            <a:r>
              <a:rPr lang="fr-CA" dirty="0" smtClean="0"/>
              <a:t>comportement</a:t>
            </a:r>
            <a:endParaRPr lang="en-US" dirty="0"/>
          </a:p>
        </p:txBody>
      </p:sp>
    </p:spTree>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fr-CA" sz="4800" dirty="0"/>
              <a:t>Santé et bien-être : pourquoi êtes-vous concerné par ces sujets?</a:t>
            </a:r>
            <a:endParaRPr lang="en-US" sz="4800" dirty="0"/>
          </a:p>
        </p:txBody>
      </p:sp>
      <p:sp>
        <p:nvSpPr>
          <p:cNvPr id="3" name="Content Placeholder 2"/>
          <p:cNvSpPr>
            <a:spLocks noGrp="1"/>
          </p:cNvSpPr>
          <p:nvPr>
            <p:ph idx="1"/>
          </p:nvPr>
        </p:nvSpPr>
        <p:spPr>
          <a:xfrm>
            <a:off x="457200" y="1600200"/>
            <a:ext cx="5562600" cy="4525963"/>
          </a:xfrm>
        </p:spPr>
        <p:txBody>
          <a:bodyPr rtlCol="0">
            <a:normAutofit fontScale="85000" lnSpcReduction="20000"/>
          </a:bodyPr>
          <a:lstStyle/>
          <a:p>
            <a:pPr fontAlgn="auto">
              <a:spcAft>
                <a:spcPts val="0"/>
              </a:spcAft>
              <a:buFont typeface="Arial" pitchFamily="34" charset="0"/>
              <a:buChar char="•"/>
              <a:defRPr/>
            </a:pPr>
            <a:r>
              <a:rPr lang="fr-CA" dirty="0"/>
              <a:t>Votre santé influe :</a:t>
            </a:r>
            <a:endParaRPr lang="en-US" dirty="0"/>
          </a:p>
          <a:p>
            <a:pPr lvl="1" fontAlgn="auto">
              <a:spcAft>
                <a:spcPts val="0"/>
              </a:spcAft>
              <a:buFont typeface="Arial" pitchFamily="34" charset="0"/>
              <a:buChar char="–"/>
              <a:defRPr/>
            </a:pPr>
            <a:r>
              <a:rPr lang="fr-CA" dirty="0"/>
              <a:t>sur votre mine et votre état </a:t>
            </a:r>
            <a:r>
              <a:rPr lang="fr-CA" dirty="0" smtClean="0"/>
              <a:t>psychologique</a:t>
            </a:r>
            <a:r>
              <a:rPr lang="fr-CA" dirty="0" smtClean="0">
                <a:solidFill>
                  <a:srgbClr val="FF0000"/>
                </a:solidFill>
              </a:rPr>
              <a:t>. </a:t>
            </a:r>
            <a:endParaRPr lang="en-US" dirty="0">
              <a:solidFill>
                <a:srgbClr val="FF0000"/>
              </a:solidFill>
            </a:endParaRPr>
          </a:p>
          <a:p>
            <a:pPr lvl="1" fontAlgn="auto">
              <a:spcAft>
                <a:spcPts val="0"/>
              </a:spcAft>
              <a:buFont typeface="Arial" pitchFamily="34" charset="0"/>
              <a:buChar char="–"/>
              <a:defRPr/>
            </a:pPr>
            <a:r>
              <a:rPr lang="fr-CA" dirty="0"/>
              <a:t>sur votre vigilance et votre performance de </a:t>
            </a:r>
            <a:r>
              <a:rPr lang="fr-CA" dirty="0" smtClean="0"/>
              <a:t>conduite</a:t>
            </a:r>
            <a:r>
              <a:rPr lang="fr-CA" dirty="0" smtClean="0">
                <a:solidFill>
                  <a:srgbClr val="FF0000"/>
                </a:solidFill>
              </a:rPr>
              <a:t>.</a:t>
            </a:r>
            <a:endParaRPr lang="en-US" dirty="0">
              <a:solidFill>
                <a:srgbClr val="FF0000"/>
              </a:solidFill>
            </a:endParaRPr>
          </a:p>
          <a:p>
            <a:pPr lvl="1" fontAlgn="auto">
              <a:spcAft>
                <a:spcPts val="0"/>
              </a:spcAft>
              <a:buFont typeface="Arial" pitchFamily="34" charset="0"/>
              <a:buChar char="–"/>
              <a:defRPr/>
            </a:pPr>
            <a:r>
              <a:rPr lang="fr-CA" dirty="0"/>
              <a:t>sur votre persistance au </a:t>
            </a:r>
            <a:r>
              <a:rPr lang="fr-CA" dirty="0" smtClean="0"/>
              <a:t>travail</a:t>
            </a:r>
            <a:r>
              <a:rPr lang="fr-CA" dirty="0" smtClean="0">
                <a:solidFill>
                  <a:srgbClr val="FF0000"/>
                </a:solidFill>
              </a:rPr>
              <a:t>.</a:t>
            </a:r>
            <a:endParaRPr lang="en-US" dirty="0">
              <a:solidFill>
                <a:srgbClr val="FF0000"/>
              </a:solidFill>
            </a:endParaRPr>
          </a:p>
          <a:p>
            <a:pPr lvl="1" fontAlgn="auto">
              <a:spcAft>
                <a:spcPts val="0"/>
              </a:spcAft>
              <a:buFont typeface="Arial" pitchFamily="34" charset="0"/>
              <a:buChar char="–"/>
              <a:defRPr/>
            </a:pPr>
            <a:r>
              <a:rPr lang="fr-CA" dirty="0"/>
              <a:t>sur votre espérance de vie.</a:t>
            </a:r>
            <a:endParaRPr lang="en-US" dirty="0"/>
          </a:p>
          <a:p>
            <a:pPr fontAlgn="auto">
              <a:spcAft>
                <a:spcPts val="0"/>
              </a:spcAft>
              <a:buFont typeface="Arial" pitchFamily="34" charset="0"/>
              <a:buChar char="•"/>
              <a:defRPr/>
            </a:pPr>
            <a:r>
              <a:rPr lang="fr-CA" dirty="0"/>
              <a:t>Certains comportements nuisibles à la santé sont </a:t>
            </a:r>
            <a:r>
              <a:rPr lang="fr-CA" b="1" i="1" dirty="0"/>
              <a:t>deux fois</a:t>
            </a:r>
            <a:r>
              <a:rPr lang="fr-CA" dirty="0"/>
              <a:t> plus fréquents environ chez les conducteurs professionnels que dans l’ensemble de la population.</a:t>
            </a:r>
            <a:endParaRPr lang="en-US" dirty="0"/>
          </a:p>
        </p:txBody>
      </p:sp>
      <p:pic>
        <p:nvPicPr>
          <p:cNvPr id="192515" name="Picture 2"/>
          <p:cNvPicPr>
            <a:picLocks noChangeAspect="1" noChangeArrowheads="1"/>
          </p:cNvPicPr>
          <p:nvPr/>
        </p:nvPicPr>
        <p:blipFill>
          <a:blip r:embed="rId3" cstate="print"/>
          <a:srcRect/>
          <a:stretch>
            <a:fillRect/>
          </a:stretch>
        </p:blipFill>
        <p:spPr bwMode="auto">
          <a:xfrm>
            <a:off x="5692775" y="1706563"/>
            <a:ext cx="3070225" cy="20383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a:lnSpc>
                <a:spcPts val="4575"/>
              </a:lnSpc>
            </a:pPr>
            <a:r>
              <a:rPr lang="fr-CA" smtClean="0"/>
              <a:t>Sommeil, vigilance, bien-être et performance</a:t>
            </a:r>
            <a:endParaRPr lang="en-US" smtClean="0"/>
          </a:p>
        </p:txBody>
      </p:sp>
      <p:sp>
        <p:nvSpPr>
          <p:cNvPr id="3"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r>
              <a:rPr lang="fr-CA" u="sng" dirty="0"/>
              <a:t>Sujets :</a:t>
            </a:r>
            <a:endParaRPr lang="en-US" dirty="0"/>
          </a:p>
          <a:p>
            <a:pPr fontAlgn="auto">
              <a:spcAft>
                <a:spcPts val="0"/>
              </a:spcAft>
              <a:buFont typeface="Arial" pitchFamily="34" charset="0"/>
              <a:buChar char="•"/>
              <a:defRPr/>
            </a:pPr>
            <a:r>
              <a:rPr lang="fr-CA" dirty="0"/>
              <a:t>Importance pour la santé et la sécurité </a:t>
            </a:r>
            <a:br>
              <a:rPr lang="fr-CA" dirty="0"/>
            </a:br>
            <a:r>
              <a:rPr lang="fr-CA" dirty="0"/>
              <a:t>du </a:t>
            </a:r>
            <a:r>
              <a:rPr lang="fr-CA" dirty="0" smtClean="0"/>
              <a:t>conducteur</a:t>
            </a:r>
            <a:endParaRPr lang="en-US" dirty="0"/>
          </a:p>
          <a:p>
            <a:pPr fontAlgn="auto">
              <a:spcAft>
                <a:spcPts val="0"/>
              </a:spcAft>
              <a:buFont typeface="Arial" pitchFamily="34" charset="0"/>
              <a:buChar char="•"/>
              <a:defRPr/>
            </a:pPr>
            <a:r>
              <a:rPr lang="fr-CA" dirty="0"/>
              <a:t>Définition de la </a:t>
            </a:r>
            <a:r>
              <a:rPr lang="fr-CA" dirty="0" smtClean="0"/>
              <a:t>vigilance</a:t>
            </a:r>
            <a:endParaRPr lang="en-US" dirty="0"/>
          </a:p>
          <a:p>
            <a:pPr fontAlgn="auto">
              <a:spcAft>
                <a:spcPts val="0"/>
              </a:spcAft>
              <a:buFont typeface="Arial" pitchFamily="34" charset="0"/>
              <a:buChar char="•"/>
              <a:defRPr/>
            </a:pPr>
            <a:r>
              <a:rPr lang="fr-CA" dirty="0"/>
              <a:t>Définition du </a:t>
            </a:r>
            <a:r>
              <a:rPr lang="fr-CA" dirty="0" smtClean="0"/>
              <a:t>bien-être</a:t>
            </a:r>
            <a:endParaRPr lang="en-US" dirty="0"/>
          </a:p>
          <a:p>
            <a:pPr fontAlgn="auto">
              <a:spcAft>
                <a:spcPts val="0"/>
              </a:spcAft>
              <a:buFont typeface="Arial" pitchFamily="34" charset="0"/>
              <a:buChar char="•"/>
              <a:defRPr/>
            </a:pPr>
            <a:r>
              <a:rPr lang="fr-CA" dirty="0"/>
              <a:t>Un sommeil réparateur : la </a:t>
            </a:r>
            <a:r>
              <a:rPr lang="fr-CA" dirty="0" smtClean="0"/>
              <a:t>clé</a:t>
            </a:r>
            <a:endParaRPr lang="en-US" dirty="0"/>
          </a:p>
          <a:p>
            <a:pPr fontAlgn="auto">
              <a:spcAft>
                <a:spcPts val="0"/>
              </a:spcAft>
              <a:buFont typeface="Arial" pitchFamily="34" charset="0"/>
              <a:buChar char="•"/>
              <a:defRPr/>
            </a:pPr>
            <a:r>
              <a:rPr lang="fr-CA" dirty="0"/>
              <a:t>Hygiène du sommeil et </a:t>
            </a:r>
            <a:r>
              <a:rPr lang="fr-CA" dirty="0" smtClean="0"/>
              <a:t>autogestion </a:t>
            </a:r>
            <a:endParaRPr lang="en-US" dirty="0" smtClean="0">
              <a:solidFill>
                <a:srgbClr val="002060"/>
              </a:solidFill>
            </a:endParaRPr>
          </a:p>
          <a:p>
            <a:pPr fontAlgn="auto">
              <a:spcAft>
                <a:spcPts val="0"/>
              </a:spcAft>
              <a:buFont typeface="Arial" pitchFamily="34" charset="0"/>
              <a:buNone/>
              <a:defRPr/>
            </a:pPr>
            <a:endParaRPr lang="en-US" dirty="0"/>
          </a:p>
        </p:txBody>
      </p:sp>
    </p:spTree>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p:txBody>
          <a:bodyPr/>
          <a:lstStyle/>
          <a:p>
            <a:pPr>
              <a:lnSpc>
                <a:spcPts val="4575"/>
              </a:lnSpc>
            </a:pPr>
            <a:r>
              <a:rPr lang="fr-CA" dirty="0" smtClean="0"/>
              <a:t>Piliers du bien-être</a:t>
            </a:r>
            <a:endParaRPr lang="en-US" dirty="0" smtClean="0"/>
          </a:p>
        </p:txBody>
      </p:sp>
      <p:grpSp>
        <p:nvGrpSpPr>
          <p:cNvPr id="194562" name="Group 9"/>
          <p:cNvGrpSpPr>
            <a:grpSpLocks/>
          </p:cNvGrpSpPr>
          <p:nvPr/>
        </p:nvGrpSpPr>
        <p:grpSpPr bwMode="auto">
          <a:xfrm>
            <a:off x="2214563" y="1676400"/>
            <a:ext cx="4795837" cy="4605338"/>
            <a:chOff x="2214563" y="1676400"/>
            <a:chExt cx="4795837" cy="4604732"/>
          </a:xfrm>
        </p:grpSpPr>
        <p:pic>
          <p:nvPicPr>
            <p:cNvPr id="194563" name="Picture 2"/>
            <p:cNvPicPr>
              <a:picLocks noChangeAspect="1" noChangeArrowheads="1"/>
            </p:cNvPicPr>
            <p:nvPr/>
          </p:nvPicPr>
          <p:blipFill>
            <a:blip r:embed="rId3" cstate="print"/>
            <a:srcRect/>
            <a:stretch>
              <a:fillRect/>
            </a:stretch>
          </p:blipFill>
          <p:spPr bwMode="auto">
            <a:xfrm>
              <a:off x="2214563" y="1676400"/>
              <a:ext cx="4795837" cy="4604732"/>
            </a:xfrm>
            <a:prstGeom prst="rect">
              <a:avLst/>
            </a:prstGeom>
            <a:noFill/>
            <a:ln w="9525">
              <a:noFill/>
              <a:miter lim="800000"/>
              <a:headEnd/>
              <a:tailEnd/>
            </a:ln>
          </p:spPr>
        </p:pic>
        <p:sp>
          <p:nvSpPr>
            <p:cNvPr id="194564" name="TextBox 11"/>
            <p:cNvSpPr txBox="1">
              <a:spLocks noChangeArrowheads="1"/>
            </p:cNvSpPr>
            <p:nvPr/>
          </p:nvSpPr>
          <p:spPr bwMode="auto">
            <a:xfrm>
              <a:off x="2920521" y="2309150"/>
              <a:ext cx="1295400" cy="584775"/>
            </a:xfrm>
            <a:prstGeom prst="rect">
              <a:avLst/>
            </a:prstGeom>
            <a:noFill/>
            <a:ln w="9525">
              <a:noFill/>
              <a:miter lim="800000"/>
              <a:headEnd/>
              <a:tailEnd/>
            </a:ln>
          </p:spPr>
          <p:txBody>
            <a:bodyPr>
              <a:spAutoFit/>
            </a:bodyPr>
            <a:lstStyle/>
            <a:p>
              <a:pPr algn="ctr"/>
              <a:r>
                <a:rPr lang="en-US" sz="1600" b="1">
                  <a:solidFill>
                    <a:schemeClr val="bg1"/>
                  </a:solidFill>
                  <a:latin typeface="Calibri" pitchFamily="34" charset="0"/>
                </a:rPr>
                <a:t>Bonne alimentation</a:t>
              </a:r>
            </a:p>
          </p:txBody>
        </p:sp>
        <p:sp>
          <p:nvSpPr>
            <p:cNvPr id="194565" name="TextBox 12"/>
            <p:cNvSpPr txBox="1">
              <a:spLocks noChangeArrowheads="1"/>
            </p:cNvSpPr>
            <p:nvPr/>
          </p:nvSpPr>
          <p:spPr bwMode="auto">
            <a:xfrm>
              <a:off x="5194458" y="2351459"/>
              <a:ext cx="1295400" cy="338554"/>
            </a:xfrm>
            <a:prstGeom prst="rect">
              <a:avLst/>
            </a:prstGeom>
            <a:noFill/>
            <a:ln w="9525">
              <a:noFill/>
              <a:miter lim="800000"/>
              <a:headEnd/>
              <a:tailEnd/>
            </a:ln>
          </p:spPr>
          <p:txBody>
            <a:bodyPr>
              <a:spAutoFit/>
            </a:bodyPr>
            <a:lstStyle/>
            <a:p>
              <a:pPr algn="ctr"/>
              <a:r>
                <a:rPr lang="en-US" sz="1600" b="1" dirty="0" err="1">
                  <a:solidFill>
                    <a:schemeClr val="bg1"/>
                  </a:solidFill>
                  <a:latin typeface="Calibri" pitchFamily="34" charset="0"/>
                </a:rPr>
                <a:t>Exercice</a:t>
              </a:r>
              <a:endParaRPr lang="en-US" sz="1600" b="1" dirty="0">
                <a:solidFill>
                  <a:schemeClr val="bg1"/>
                </a:solidFill>
                <a:latin typeface="Calibri" pitchFamily="34" charset="0"/>
              </a:endParaRPr>
            </a:p>
          </p:txBody>
        </p:sp>
        <p:sp>
          <p:nvSpPr>
            <p:cNvPr id="194566" name="TextBox 13"/>
            <p:cNvSpPr txBox="1">
              <a:spLocks noChangeArrowheads="1"/>
            </p:cNvSpPr>
            <p:nvPr/>
          </p:nvSpPr>
          <p:spPr bwMode="auto">
            <a:xfrm>
              <a:off x="2385029" y="4106921"/>
              <a:ext cx="1295400" cy="584775"/>
            </a:xfrm>
            <a:prstGeom prst="rect">
              <a:avLst/>
            </a:prstGeom>
            <a:noFill/>
            <a:ln w="9525">
              <a:noFill/>
              <a:miter lim="800000"/>
              <a:headEnd/>
              <a:tailEnd/>
            </a:ln>
          </p:spPr>
          <p:txBody>
            <a:bodyPr>
              <a:spAutoFit/>
            </a:bodyPr>
            <a:lstStyle/>
            <a:p>
              <a:pPr algn="ctr"/>
              <a:r>
                <a:rPr lang="en-US" sz="1600" b="1">
                  <a:solidFill>
                    <a:schemeClr val="bg1"/>
                  </a:solidFill>
                  <a:latin typeface="Calibri" pitchFamily="34" charset="0"/>
                </a:rPr>
                <a:t>Relations agr</a:t>
              </a:r>
              <a:r>
                <a:rPr lang="en-US" sz="1600" b="1">
                  <a:solidFill>
                    <a:schemeClr val="bg1"/>
                  </a:solidFill>
                  <a:latin typeface="Calibri" pitchFamily="34" charset="0"/>
                  <a:cs typeface="Arial" charset="0"/>
                </a:rPr>
                <a:t>éables</a:t>
              </a:r>
              <a:endParaRPr lang="en-US" sz="1600" b="1">
                <a:solidFill>
                  <a:schemeClr val="bg1"/>
                </a:solidFill>
                <a:latin typeface="Calibri" pitchFamily="34" charset="0"/>
              </a:endParaRPr>
            </a:p>
          </p:txBody>
        </p:sp>
        <p:sp>
          <p:nvSpPr>
            <p:cNvPr id="194567" name="TextBox 14"/>
            <p:cNvSpPr txBox="1">
              <a:spLocks noChangeArrowheads="1"/>
            </p:cNvSpPr>
            <p:nvPr/>
          </p:nvSpPr>
          <p:spPr bwMode="auto">
            <a:xfrm>
              <a:off x="3773106" y="4940449"/>
              <a:ext cx="1600200" cy="830997"/>
            </a:xfrm>
            <a:prstGeom prst="rect">
              <a:avLst/>
            </a:prstGeom>
            <a:noFill/>
            <a:ln w="9525">
              <a:noFill/>
              <a:miter lim="800000"/>
              <a:headEnd/>
              <a:tailEnd/>
            </a:ln>
          </p:spPr>
          <p:txBody>
            <a:bodyPr>
              <a:spAutoFit/>
            </a:bodyPr>
            <a:lstStyle/>
            <a:p>
              <a:pPr algn="ctr"/>
              <a:r>
                <a:rPr lang="en-US" sz="1600" b="1">
                  <a:solidFill>
                    <a:schemeClr val="bg1"/>
                  </a:solidFill>
                  <a:latin typeface="Calibri" pitchFamily="34" charset="0"/>
                </a:rPr>
                <a:t>Autres comportements favorables</a:t>
              </a:r>
            </a:p>
          </p:txBody>
        </p:sp>
        <p:sp>
          <p:nvSpPr>
            <p:cNvPr id="194568" name="TextBox 15"/>
            <p:cNvSpPr txBox="1">
              <a:spLocks noChangeArrowheads="1"/>
            </p:cNvSpPr>
            <p:nvPr/>
          </p:nvSpPr>
          <p:spPr bwMode="auto">
            <a:xfrm>
              <a:off x="5486400" y="4187896"/>
              <a:ext cx="1295400" cy="338554"/>
            </a:xfrm>
            <a:prstGeom prst="rect">
              <a:avLst/>
            </a:prstGeom>
            <a:noFill/>
            <a:ln w="9525">
              <a:noFill/>
              <a:miter lim="800000"/>
              <a:headEnd/>
              <a:tailEnd/>
            </a:ln>
          </p:spPr>
          <p:txBody>
            <a:bodyPr>
              <a:spAutoFit/>
            </a:bodyPr>
            <a:lstStyle/>
            <a:p>
              <a:pPr algn="ctr"/>
              <a:r>
                <a:rPr lang="en-US" sz="1600" b="1">
                  <a:solidFill>
                    <a:schemeClr val="bg1"/>
                  </a:solidFill>
                  <a:latin typeface="Calibri" pitchFamily="34" charset="0"/>
                </a:rPr>
                <a:t>Sommeil</a:t>
              </a:r>
            </a:p>
          </p:txBody>
        </p:sp>
        <p:sp>
          <p:nvSpPr>
            <p:cNvPr id="194569" name="TextBox 16"/>
            <p:cNvSpPr txBox="1">
              <a:spLocks noChangeArrowheads="1"/>
            </p:cNvSpPr>
            <p:nvPr/>
          </p:nvSpPr>
          <p:spPr bwMode="auto">
            <a:xfrm>
              <a:off x="3959025" y="3524905"/>
              <a:ext cx="1295400" cy="400110"/>
            </a:xfrm>
            <a:prstGeom prst="rect">
              <a:avLst/>
            </a:prstGeom>
            <a:noFill/>
            <a:ln w="9525">
              <a:noFill/>
              <a:miter lim="800000"/>
              <a:headEnd/>
              <a:tailEnd/>
            </a:ln>
          </p:spPr>
          <p:txBody>
            <a:bodyPr>
              <a:spAutoFit/>
            </a:bodyPr>
            <a:lstStyle/>
            <a:p>
              <a:pPr algn="ctr"/>
              <a:r>
                <a:rPr lang="en-US" sz="2000" b="1">
                  <a:solidFill>
                    <a:schemeClr val="bg1"/>
                  </a:solidFill>
                  <a:latin typeface="Calibri" pitchFamily="34" charset="0"/>
                </a:rPr>
                <a:t>BIEN-</a:t>
              </a:r>
              <a:r>
                <a:rPr lang="en-US" sz="2000" b="1">
                  <a:solidFill>
                    <a:schemeClr val="bg1"/>
                  </a:solidFill>
                  <a:latin typeface="Calibri" pitchFamily="34" charset="0"/>
                  <a:cs typeface="Arial" charset="0"/>
                </a:rPr>
                <a:t>ÊTRE</a:t>
              </a:r>
              <a:endParaRPr lang="en-US" sz="2000" b="1">
                <a:solidFill>
                  <a:schemeClr val="bg1"/>
                </a:solidFill>
                <a:latin typeface="Calibri" pitchFamily="34" charset="0"/>
              </a:endParaRPr>
            </a:p>
          </p:txBody>
        </p:sp>
      </p:grpSp>
    </p:spTree>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304800" y="274638"/>
            <a:ext cx="8458200" cy="1143000"/>
          </a:xfrm>
        </p:spPr>
        <p:txBody>
          <a:bodyPr rtlCol="0">
            <a:normAutofit fontScale="90000"/>
          </a:bodyPr>
          <a:lstStyle/>
          <a:p>
            <a:pPr fontAlgn="auto">
              <a:spcAft>
                <a:spcPts val="0"/>
              </a:spcAft>
              <a:defRPr/>
            </a:pPr>
            <a:r>
              <a:rPr lang="fr-CA" dirty="0"/>
              <a:t>Régime alimentaire et nutrition (1 de 2)</a:t>
            </a:r>
            <a:endParaRPr lang="en-US" dirty="0"/>
          </a:p>
        </p:txBody>
      </p:sp>
      <p:sp>
        <p:nvSpPr>
          <p:cNvPr id="3" name="Content Placeholder 2"/>
          <p:cNvSpPr>
            <a:spLocks noGrp="1"/>
          </p:cNvSpPr>
          <p:nvPr>
            <p:ph idx="1"/>
          </p:nvPr>
        </p:nvSpPr>
        <p:spPr>
          <a:xfrm>
            <a:off x="457200" y="1600200"/>
            <a:ext cx="6096000" cy="4525963"/>
          </a:xfrm>
        </p:spPr>
        <p:txBody>
          <a:bodyPr rtlCol="0">
            <a:normAutofit fontScale="92500" lnSpcReduction="20000"/>
          </a:bodyPr>
          <a:lstStyle/>
          <a:p>
            <a:pPr fontAlgn="auto">
              <a:spcAft>
                <a:spcPts val="0"/>
              </a:spcAft>
              <a:buFont typeface="Arial" pitchFamily="34" charset="0"/>
              <a:buChar char="•"/>
              <a:defRPr/>
            </a:pPr>
            <a:r>
              <a:rPr lang="fr-CA" sz="2800" dirty="0"/>
              <a:t>En général, les gens mangent trop, trop de gras et trop de sel.</a:t>
            </a:r>
            <a:endParaRPr lang="en-US" sz="2800" dirty="0"/>
          </a:p>
          <a:p>
            <a:pPr fontAlgn="auto">
              <a:spcAft>
                <a:spcPts val="0"/>
              </a:spcAft>
              <a:buFont typeface="Arial" pitchFamily="34" charset="0"/>
              <a:buChar char="•"/>
              <a:defRPr/>
            </a:pPr>
            <a:r>
              <a:rPr lang="fr-CA" sz="2800" dirty="0"/>
              <a:t>Les plats préférés des conducteurs sont le bifteck et les hamburgers</a:t>
            </a:r>
            <a:r>
              <a:rPr lang="fr-CA" sz="2800" dirty="0" smtClean="0"/>
              <a:t>. </a:t>
            </a:r>
            <a:endParaRPr lang="en-US" sz="2800" dirty="0"/>
          </a:p>
          <a:p>
            <a:pPr fontAlgn="auto">
              <a:spcAft>
                <a:spcPts val="0"/>
              </a:spcAft>
              <a:buFont typeface="Arial" pitchFamily="34" charset="0"/>
              <a:buChar char="•"/>
              <a:defRPr/>
            </a:pPr>
            <a:r>
              <a:rPr lang="fr-CA" sz="2800" dirty="0"/>
              <a:t>Les principales causes de décès sont</a:t>
            </a:r>
            <a:br>
              <a:rPr lang="fr-CA" sz="2800" dirty="0"/>
            </a:br>
            <a:r>
              <a:rPr lang="fr-CA" sz="2800" dirty="0"/>
              <a:t>associées à l’alimentation.</a:t>
            </a:r>
            <a:endParaRPr lang="en-US" sz="2800" dirty="0"/>
          </a:p>
          <a:p>
            <a:pPr fontAlgn="auto">
              <a:spcAft>
                <a:spcPts val="0"/>
              </a:spcAft>
              <a:buFont typeface="Arial" pitchFamily="34" charset="0"/>
              <a:buChar char="•"/>
              <a:defRPr/>
            </a:pPr>
            <a:r>
              <a:rPr lang="fr-CA" sz="2800" dirty="0"/>
              <a:t>De nombreux aliments transformés et la friture nuisent à la santé.</a:t>
            </a:r>
            <a:endParaRPr lang="en-US" sz="2800" dirty="0"/>
          </a:p>
          <a:p>
            <a:pPr fontAlgn="auto">
              <a:spcAft>
                <a:spcPts val="0"/>
              </a:spcAft>
              <a:buFont typeface="Arial" pitchFamily="34" charset="0"/>
              <a:buChar char="•"/>
              <a:defRPr/>
            </a:pPr>
            <a:r>
              <a:rPr lang="fr-CA" sz="2800" u="sng" dirty="0">
                <a:solidFill>
                  <a:srgbClr val="006600"/>
                </a:solidFill>
              </a:rPr>
              <a:t>Une nourriture saine comprend :</a:t>
            </a:r>
            <a:r>
              <a:rPr lang="fr-CA" sz="2800" dirty="0">
                <a:solidFill>
                  <a:srgbClr val="006600"/>
                </a:solidFill>
              </a:rPr>
              <a:t> céréales, fruits, légumes, produits laitiers faibles en gras, viandes maigres, poissons, noix.</a:t>
            </a:r>
            <a:endParaRPr lang="en-US" sz="2800" dirty="0">
              <a:solidFill>
                <a:srgbClr val="006600"/>
              </a:solidFill>
            </a:endParaRPr>
          </a:p>
        </p:txBody>
      </p:sp>
      <p:pic>
        <p:nvPicPr>
          <p:cNvPr id="196611" name="Picture 2"/>
          <p:cNvPicPr>
            <a:picLocks noChangeAspect="1" noChangeArrowheads="1"/>
          </p:cNvPicPr>
          <p:nvPr/>
        </p:nvPicPr>
        <p:blipFill>
          <a:blip r:embed="rId3" cstate="print"/>
          <a:srcRect/>
          <a:stretch>
            <a:fillRect/>
          </a:stretch>
        </p:blipFill>
        <p:spPr bwMode="auto">
          <a:xfrm>
            <a:off x="6332538" y="1677988"/>
            <a:ext cx="2638425" cy="1751012"/>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a:xfrm>
            <a:off x="381000" y="274638"/>
            <a:ext cx="8355013" cy="1143000"/>
          </a:xfrm>
        </p:spPr>
        <p:txBody>
          <a:bodyPr rtlCol="0">
            <a:normAutofit fontScale="90000"/>
          </a:bodyPr>
          <a:lstStyle/>
          <a:p>
            <a:pPr fontAlgn="auto">
              <a:spcAft>
                <a:spcPts val="0"/>
              </a:spcAft>
              <a:defRPr/>
            </a:pPr>
            <a:r>
              <a:rPr lang="fr-CA" dirty="0"/>
              <a:t>Régime alimentaire et nutrition (2 de 2) </a:t>
            </a:r>
            <a:endParaRPr lang="en-US" dirty="0"/>
          </a:p>
        </p:txBody>
      </p:sp>
      <p:sp>
        <p:nvSpPr>
          <p:cNvPr id="202754" name="Content Placeholder 2"/>
          <p:cNvSpPr>
            <a:spLocks noGrp="1"/>
          </p:cNvSpPr>
          <p:nvPr>
            <p:ph idx="1"/>
          </p:nvPr>
        </p:nvSpPr>
        <p:spPr>
          <a:xfrm>
            <a:off x="457200" y="1600200"/>
            <a:ext cx="6019800" cy="4525963"/>
          </a:xfrm>
        </p:spPr>
        <p:txBody>
          <a:bodyPr rtlCol="0">
            <a:normAutofit fontScale="92500"/>
          </a:bodyPr>
          <a:lstStyle/>
          <a:p>
            <a:pPr marL="0" indent="0" fontAlgn="auto">
              <a:spcAft>
                <a:spcPts val="0"/>
              </a:spcAft>
              <a:buFont typeface="Arial" pitchFamily="34" charset="0"/>
              <a:buNone/>
              <a:defRPr/>
            </a:pPr>
            <a:r>
              <a:rPr lang="fr-CA" sz="2800" u="sng" dirty="0"/>
              <a:t>Objectifs simples :</a:t>
            </a:r>
            <a:endParaRPr lang="en-US" sz="2800" dirty="0"/>
          </a:p>
          <a:p>
            <a:pPr fontAlgn="auto">
              <a:spcAft>
                <a:spcPts val="0"/>
              </a:spcAft>
              <a:buFont typeface="Arial" pitchFamily="34" charset="0"/>
              <a:buChar char="•"/>
              <a:defRPr/>
            </a:pPr>
            <a:r>
              <a:rPr lang="fr-CA" sz="2800" dirty="0"/>
              <a:t>Mangez cinq portions de fruits ou de légumes chaque jour.</a:t>
            </a:r>
            <a:endParaRPr lang="en-US" sz="2800" dirty="0"/>
          </a:p>
          <a:p>
            <a:pPr fontAlgn="auto">
              <a:spcAft>
                <a:spcPts val="0"/>
              </a:spcAft>
              <a:buFont typeface="Arial" pitchFamily="34" charset="0"/>
              <a:buChar char="•"/>
              <a:defRPr/>
            </a:pPr>
            <a:r>
              <a:rPr lang="fr-CA" sz="2800" dirty="0"/>
              <a:t>Remplacez le mauvais gras (ex. : </a:t>
            </a:r>
            <a:r>
              <a:rPr lang="fr-CA" sz="2800" dirty="0" smtClean="0"/>
              <a:t>croustilles</a:t>
            </a:r>
            <a:r>
              <a:rPr lang="fr-CA" sz="2800" dirty="0"/>
              <a:t>) par du bon gras (ex. : </a:t>
            </a:r>
            <a:r>
              <a:rPr lang="fr-CA" sz="2800" dirty="0" smtClean="0"/>
              <a:t>noix</a:t>
            </a:r>
            <a:r>
              <a:rPr lang="fr-CA" sz="2800" dirty="0"/>
              <a:t>).</a:t>
            </a:r>
            <a:endParaRPr lang="en-US" sz="2800" dirty="0"/>
          </a:p>
          <a:p>
            <a:pPr fontAlgn="auto">
              <a:spcAft>
                <a:spcPts val="0"/>
              </a:spcAft>
              <a:buFont typeface="Arial" pitchFamily="34" charset="0"/>
              <a:buChar char="•"/>
              <a:defRPr/>
            </a:pPr>
            <a:r>
              <a:rPr lang="fr-CA" sz="2800" dirty="0"/>
              <a:t>Remplacez les mauvaises calories (ex. : </a:t>
            </a:r>
            <a:r>
              <a:rPr lang="fr-CA" sz="2800" dirty="0" smtClean="0"/>
              <a:t>sucreries</a:t>
            </a:r>
            <a:r>
              <a:rPr lang="fr-CA" sz="2800" dirty="0"/>
              <a:t>, </a:t>
            </a:r>
            <a:r>
              <a:rPr lang="fr-CA" sz="2800" dirty="0" smtClean="0"/>
              <a:t>pommes </a:t>
            </a:r>
            <a:r>
              <a:rPr lang="fr-CA" sz="2800" dirty="0"/>
              <a:t>de terre) par de bonnes calories (ex. : </a:t>
            </a:r>
            <a:r>
              <a:rPr lang="fr-CA" sz="2800" dirty="0" smtClean="0"/>
              <a:t>grains </a:t>
            </a:r>
            <a:r>
              <a:rPr lang="fr-CA" sz="2800" dirty="0"/>
              <a:t>entiers).</a:t>
            </a:r>
            <a:endParaRPr lang="en-US" sz="2800" dirty="0"/>
          </a:p>
          <a:p>
            <a:pPr fontAlgn="auto">
              <a:spcAft>
                <a:spcPts val="0"/>
              </a:spcAft>
              <a:buFont typeface="Arial" pitchFamily="34" charset="0"/>
              <a:buChar char="•"/>
              <a:defRPr/>
            </a:pPr>
            <a:r>
              <a:rPr lang="fr-CA" sz="2800" dirty="0"/>
              <a:t>Buvez de l’eau plutôt que des boissons sucrées.</a:t>
            </a:r>
            <a:endParaRPr lang="en-US" sz="2800" dirty="0" smtClean="0"/>
          </a:p>
        </p:txBody>
      </p:sp>
      <p:pic>
        <p:nvPicPr>
          <p:cNvPr id="198659" name="Picture 2"/>
          <p:cNvPicPr>
            <a:picLocks noChangeAspect="1" noChangeArrowheads="1"/>
          </p:cNvPicPr>
          <p:nvPr/>
        </p:nvPicPr>
        <p:blipFill>
          <a:blip r:embed="rId3" cstate="print"/>
          <a:srcRect/>
          <a:stretch>
            <a:fillRect/>
          </a:stretch>
        </p:blipFill>
        <p:spPr bwMode="auto">
          <a:xfrm>
            <a:off x="6553200" y="4038600"/>
            <a:ext cx="2298700" cy="1524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p:txBody>
          <a:bodyPr/>
          <a:lstStyle/>
          <a:p>
            <a:pPr>
              <a:lnSpc>
                <a:spcPts val="4575"/>
              </a:lnSpc>
            </a:pPr>
            <a:r>
              <a:rPr lang="fr-CA" sz="5400" smtClean="0"/>
              <a:t>Exercice (1 de 2)</a:t>
            </a:r>
            <a:endParaRPr lang="en-US" sz="5400" smtClean="0"/>
          </a:p>
        </p:txBody>
      </p:sp>
      <p:sp>
        <p:nvSpPr>
          <p:cNvPr id="3" name="Content Placeholder 2"/>
          <p:cNvSpPr>
            <a:spLocks noGrp="1"/>
          </p:cNvSpPr>
          <p:nvPr>
            <p:ph idx="1"/>
          </p:nvPr>
        </p:nvSpPr>
        <p:spPr>
          <a:xfrm>
            <a:off x="457200" y="1600200"/>
            <a:ext cx="6096000" cy="4800600"/>
          </a:xfrm>
        </p:spPr>
        <p:txBody>
          <a:bodyPr rtlCol="0">
            <a:normAutofit fontScale="77500" lnSpcReduction="20000"/>
          </a:bodyPr>
          <a:lstStyle/>
          <a:p>
            <a:pPr fontAlgn="auto">
              <a:spcAft>
                <a:spcPts val="0"/>
              </a:spcAft>
              <a:buFont typeface="Arial" pitchFamily="34" charset="0"/>
              <a:buChar char="•"/>
              <a:defRPr/>
            </a:pPr>
            <a:r>
              <a:rPr lang="fr-CA" dirty="0" smtClean="0"/>
              <a:t>Recommandation </a:t>
            </a:r>
            <a:r>
              <a:rPr lang="fr-CA" dirty="0"/>
              <a:t>:</a:t>
            </a:r>
            <a:endParaRPr lang="en-US" sz="2800" dirty="0"/>
          </a:p>
          <a:p>
            <a:pPr lvl="1" fontAlgn="auto">
              <a:spcAft>
                <a:spcPts val="0"/>
              </a:spcAft>
              <a:buFont typeface="Arial" pitchFamily="34" charset="0"/>
              <a:buChar char="–"/>
              <a:defRPr/>
            </a:pPr>
            <a:r>
              <a:rPr lang="fr-CA" dirty="0"/>
              <a:t>2,5 heures par semaine d’exercices d’aérobie (ex. : marche rapide).</a:t>
            </a:r>
            <a:endParaRPr lang="en-US" sz="2400" dirty="0"/>
          </a:p>
          <a:p>
            <a:pPr lvl="1" fontAlgn="auto">
              <a:spcAft>
                <a:spcPts val="0"/>
              </a:spcAft>
              <a:buFont typeface="Arial" pitchFamily="34" charset="0"/>
              <a:buChar char="–"/>
              <a:defRPr/>
            </a:pPr>
            <a:r>
              <a:rPr lang="fr-CA" dirty="0"/>
              <a:t>Des exercices de renforcement musculaire</a:t>
            </a:r>
            <a:r>
              <a:rPr lang="fr-CA" b="1" dirty="0"/>
              <a:t> </a:t>
            </a:r>
            <a:r>
              <a:rPr lang="fr-CA" dirty="0"/>
              <a:t>deux fois par semaine (ex. : poids et haltères, extension des bras).</a:t>
            </a:r>
            <a:endParaRPr lang="en-US" sz="2400" dirty="0"/>
          </a:p>
          <a:p>
            <a:pPr fontAlgn="auto">
              <a:spcAft>
                <a:spcPts val="0"/>
              </a:spcAft>
              <a:buFont typeface="Arial" pitchFamily="34" charset="0"/>
              <a:buChar char="•"/>
              <a:defRPr/>
            </a:pPr>
            <a:r>
              <a:rPr lang="fr-CA" dirty="0"/>
              <a:t>Avantages :</a:t>
            </a:r>
            <a:endParaRPr lang="en-US" sz="2800" dirty="0"/>
          </a:p>
          <a:p>
            <a:pPr lvl="1" fontAlgn="auto">
              <a:spcAft>
                <a:spcPts val="0"/>
              </a:spcAft>
              <a:buFont typeface="Arial" pitchFamily="34" charset="0"/>
              <a:buChar char="–"/>
              <a:defRPr/>
            </a:pPr>
            <a:r>
              <a:rPr lang="fr-CA" dirty="0"/>
              <a:t>Amélioration de la digestion.</a:t>
            </a:r>
            <a:endParaRPr lang="en-US" sz="2400" dirty="0"/>
          </a:p>
          <a:p>
            <a:pPr lvl="1" fontAlgn="auto">
              <a:spcAft>
                <a:spcPts val="0"/>
              </a:spcAft>
              <a:buFont typeface="Arial" pitchFamily="34" charset="0"/>
              <a:buChar char="–"/>
              <a:defRPr/>
            </a:pPr>
            <a:r>
              <a:rPr lang="fr-CA" dirty="0"/>
              <a:t>Perte de poids.</a:t>
            </a:r>
            <a:endParaRPr lang="en-US" sz="2400" dirty="0"/>
          </a:p>
          <a:p>
            <a:pPr lvl="1" fontAlgn="auto">
              <a:spcAft>
                <a:spcPts val="0"/>
              </a:spcAft>
              <a:buFont typeface="Arial" pitchFamily="34" charset="0"/>
              <a:buChar char="–"/>
              <a:defRPr/>
            </a:pPr>
            <a:r>
              <a:rPr lang="fr-CA" dirty="0"/>
              <a:t>Augmentation du tonus musculaire, de la bonne humeur et de l’estime de soi.</a:t>
            </a:r>
            <a:endParaRPr lang="en-US" sz="2400" dirty="0"/>
          </a:p>
          <a:p>
            <a:pPr lvl="1" fontAlgn="auto">
              <a:spcAft>
                <a:spcPts val="0"/>
              </a:spcAft>
              <a:buFont typeface="Arial" pitchFamily="34" charset="0"/>
              <a:buChar char="–"/>
              <a:defRPr/>
            </a:pPr>
            <a:r>
              <a:rPr lang="fr-CA" dirty="0"/>
              <a:t>Diminution du stress.</a:t>
            </a:r>
            <a:endParaRPr lang="en-US" sz="2400" dirty="0"/>
          </a:p>
          <a:p>
            <a:pPr lvl="1" fontAlgn="auto">
              <a:spcAft>
                <a:spcPts val="0"/>
              </a:spcAft>
              <a:buFont typeface="Arial" pitchFamily="34" charset="0"/>
              <a:buChar char="–"/>
              <a:defRPr/>
            </a:pPr>
            <a:r>
              <a:rPr lang="fr-CA" dirty="0"/>
              <a:t>Amélioration du sommeil (si l’exercice est fait plus de trois heures avant le coucher). </a:t>
            </a:r>
            <a:endParaRPr lang="en-US" sz="2400" dirty="0"/>
          </a:p>
          <a:p>
            <a:pPr lvl="1" fontAlgn="auto">
              <a:spcAft>
                <a:spcPts val="0"/>
              </a:spcAft>
              <a:buFont typeface="Arial" pitchFamily="34" charset="0"/>
              <a:buChar char="–"/>
              <a:defRPr/>
            </a:pPr>
            <a:r>
              <a:rPr lang="fr-CA" dirty="0" smtClean="0"/>
              <a:t>Réduction </a:t>
            </a:r>
            <a:r>
              <a:rPr lang="fr-CA" dirty="0"/>
              <a:t>des risques de maladie.</a:t>
            </a:r>
            <a:endParaRPr lang="en-US" dirty="0"/>
          </a:p>
        </p:txBody>
      </p:sp>
      <p:pic>
        <p:nvPicPr>
          <p:cNvPr id="200707" name="Picture 2"/>
          <p:cNvPicPr>
            <a:picLocks noChangeAspect="1" noChangeArrowheads="1"/>
          </p:cNvPicPr>
          <p:nvPr/>
        </p:nvPicPr>
        <p:blipFill>
          <a:blip r:embed="rId3" cstate="print"/>
          <a:srcRect/>
          <a:stretch>
            <a:fillRect/>
          </a:stretch>
        </p:blipFill>
        <p:spPr bwMode="auto">
          <a:xfrm>
            <a:off x="6705600" y="2209800"/>
            <a:ext cx="1976438" cy="296068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pPr>
              <a:lnSpc>
                <a:spcPts val="4575"/>
              </a:lnSpc>
            </a:pPr>
            <a:r>
              <a:rPr lang="fr-CA" sz="5400" smtClean="0"/>
              <a:t>Exercice (2 de 2)</a:t>
            </a:r>
            <a:endParaRPr lang="en-US" sz="5400" smtClean="0"/>
          </a:p>
        </p:txBody>
      </p:sp>
      <p:sp>
        <p:nvSpPr>
          <p:cNvPr id="3" name="Content Placeholder 2"/>
          <p:cNvSpPr>
            <a:spLocks noGrp="1"/>
          </p:cNvSpPr>
          <p:nvPr>
            <p:ph idx="1"/>
          </p:nvPr>
        </p:nvSpPr>
        <p:spPr>
          <a:xfrm>
            <a:off x="457200" y="1600200"/>
            <a:ext cx="5715000" cy="4800600"/>
          </a:xfrm>
        </p:spPr>
        <p:txBody>
          <a:bodyPr rtlCol="0">
            <a:normAutofit fontScale="85000" lnSpcReduction="20000"/>
          </a:bodyPr>
          <a:lstStyle/>
          <a:p>
            <a:pPr marL="0" indent="0" fontAlgn="auto">
              <a:spcAft>
                <a:spcPts val="0"/>
              </a:spcAft>
              <a:buFont typeface="Arial" pitchFamily="34" charset="0"/>
              <a:buNone/>
              <a:defRPr/>
            </a:pPr>
            <a:r>
              <a:rPr lang="fr-CA" u="sng" dirty="0"/>
              <a:t>Stratégies :</a:t>
            </a:r>
            <a:endParaRPr lang="en-US" dirty="0"/>
          </a:p>
          <a:p>
            <a:pPr fontAlgn="auto">
              <a:spcAft>
                <a:spcPts val="0"/>
              </a:spcAft>
              <a:buFont typeface="Arial" pitchFamily="34" charset="0"/>
              <a:buChar char="•"/>
              <a:defRPr/>
            </a:pPr>
            <a:r>
              <a:rPr lang="fr-CA" dirty="0"/>
              <a:t>Marchez 10 minutes, au moins 2 fois par jour.</a:t>
            </a:r>
            <a:endParaRPr lang="en-US" dirty="0"/>
          </a:p>
          <a:p>
            <a:pPr fontAlgn="auto">
              <a:spcAft>
                <a:spcPts val="0"/>
              </a:spcAft>
              <a:buFont typeface="Arial" pitchFamily="34" charset="0"/>
              <a:buChar char="•"/>
              <a:defRPr/>
            </a:pPr>
            <a:r>
              <a:rPr lang="fr-CA" dirty="0"/>
              <a:t>Faites des exercices plus énergiques les fins de semaine. </a:t>
            </a:r>
            <a:endParaRPr lang="en-US" dirty="0"/>
          </a:p>
          <a:p>
            <a:pPr fontAlgn="auto">
              <a:spcAft>
                <a:spcPts val="0"/>
              </a:spcAft>
              <a:buFont typeface="Arial" pitchFamily="34" charset="0"/>
              <a:buChar char="•"/>
              <a:defRPr/>
            </a:pPr>
            <a:r>
              <a:rPr lang="fr-CA" dirty="0"/>
              <a:t>Apportez en voyage votre matériel d’exercice.</a:t>
            </a:r>
            <a:endParaRPr lang="en-US" dirty="0"/>
          </a:p>
          <a:p>
            <a:pPr fontAlgn="auto">
              <a:spcAft>
                <a:spcPts val="0"/>
              </a:spcAft>
              <a:buFont typeface="Arial" pitchFamily="34" charset="0"/>
              <a:buChar char="•"/>
              <a:defRPr/>
            </a:pPr>
            <a:r>
              <a:rPr lang="fr-CA" dirty="0"/>
              <a:t>Tenez un registre de vos exercices.</a:t>
            </a:r>
            <a:endParaRPr lang="en-US" dirty="0"/>
          </a:p>
          <a:p>
            <a:pPr fontAlgn="auto">
              <a:spcAft>
                <a:spcPts val="0"/>
              </a:spcAft>
              <a:buFont typeface="Arial" pitchFamily="34" charset="0"/>
              <a:buChar char="•"/>
              <a:defRPr/>
            </a:pPr>
            <a:r>
              <a:rPr lang="fr-CA" dirty="0"/>
              <a:t>Fixez-vous des objectifs quotidiens et hebdomadaires.</a:t>
            </a:r>
            <a:endParaRPr lang="en-US" dirty="0"/>
          </a:p>
          <a:p>
            <a:pPr fontAlgn="auto">
              <a:spcAft>
                <a:spcPts val="0"/>
              </a:spcAft>
              <a:buFont typeface="Arial" pitchFamily="34" charset="0"/>
              <a:buChar char="•"/>
              <a:defRPr/>
            </a:pPr>
            <a:r>
              <a:rPr lang="fr-CA" dirty="0"/>
              <a:t>Trouvez ce que vous aimez et faites-le.</a:t>
            </a:r>
            <a:endParaRPr lang="en-US" sz="2800" dirty="0"/>
          </a:p>
        </p:txBody>
      </p:sp>
      <p:pic>
        <p:nvPicPr>
          <p:cNvPr id="202755" name="Picture 2"/>
          <p:cNvPicPr>
            <a:picLocks noChangeAspect="1" noChangeArrowheads="1"/>
          </p:cNvPicPr>
          <p:nvPr/>
        </p:nvPicPr>
        <p:blipFill>
          <a:blip r:embed="rId3" cstate="print"/>
          <a:srcRect/>
          <a:stretch>
            <a:fillRect/>
          </a:stretch>
        </p:blipFill>
        <p:spPr bwMode="auto">
          <a:xfrm>
            <a:off x="6248400" y="1981200"/>
            <a:ext cx="2767013" cy="1835150"/>
          </a:xfrm>
          <a:prstGeom prst="rect">
            <a:avLst/>
          </a:prstGeom>
          <a:noFill/>
          <a:ln w="9525">
            <a:noFill/>
            <a:miter lim="800000"/>
            <a:headEnd/>
            <a:tailEnd/>
          </a:ln>
        </p:spPr>
      </p:pic>
      <p:pic>
        <p:nvPicPr>
          <p:cNvPr id="202756" name="Picture 2" descr="C:\Users\Leslie\AppData\Local\Microsoft\Windows\Temporary Internet Files\Content.IE5\ZL9N0XT9\MP900411746[1].jpg"/>
          <p:cNvPicPr>
            <a:picLocks noChangeAspect="1" noChangeArrowheads="1"/>
          </p:cNvPicPr>
          <p:nvPr/>
        </p:nvPicPr>
        <p:blipFill>
          <a:blip r:embed="rId4" cstate="print"/>
          <a:srcRect/>
          <a:stretch>
            <a:fillRect/>
          </a:stretch>
        </p:blipFill>
        <p:spPr bwMode="auto">
          <a:xfrm>
            <a:off x="6477000" y="4038600"/>
            <a:ext cx="2514600" cy="25146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a:lnSpc>
                <a:spcPts val="4575"/>
              </a:lnSpc>
            </a:pPr>
            <a:r>
              <a:rPr lang="fr-CA" sz="5400" smtClean="0"/>
              <a:t>Poids</a:t>
            </a:r>
            <a:r>
              <a:rPr lang="en-US" sz="4900" smtClean="0"/>
              <a:t> </a:t>
            </a:r>
            <a:endParaRPr lang="en-US" smtClean="0"/>
          </a:p>
        </p:txBody>
      </p:sp>
      <p:sp>
        <p:nvSpPr>
          <p:cNvPr id="204802" name="Content Placeholder 2"/>
          <p:cNvSpPr>
            <a:spLocks noGrp="1"/>
          </p:cNvSpPr>
          <p:nvPr>
            <p:ph idx="1"/>
          </p:nvPr>
        </p:nvSpPr>
        <p:spPr>
          <a:xfrm>
            <a:off x="533400" y="1463675"/>
            <a:ext cx="8229600" cy="5318125"/>
          </a:xfrm>
        </p:spPr>
        <p:txBody>
          <a:bodyPr/>
          <a:lstStyle/>
          <a:p>
            <a:r>
              <a:rPr lang="fr-CA" sz="2300" dirty="0" smtClean="0"/>
              <a:t>Conducteurs :</a:t>
            </a:r>
            <a:endParaRPr lang="en-US" sz="2300" dirty="0" smtClean="0"/>
          </a:p>
          <a:p>
            <a:pPr lvl="1"/>
            <a:r>
              <a:rPr lang="fr-CA" sz="2100" dirty="0" smtClean="0"/>
              <a:t>Obésité : environ 50 %</a:t>
            </a:r>
            <a:endParaRPr lang="en-US" sz="2100" dirty="0" smtClean="0"/>
          </a:p>
          <a:p>
            <a:pPr lvl="1"/>
            <a:r>
              <a:rPr lang="fr-CA" sz="2100" dirty="0" smtClean="0"/>
              <a:t>Embonpoint : environ 25 %</a:t>
            </a:r>
            <a:endParaRPr lang="en-US" sz="2100" dirty="0" smtClean="0"/>
          </a:p>
          <a:p>
            <a:r>
              <a:rPr lang="fr-CA" sz="2300" dirty="0" smtClean="0"/>
              <a:t>Indice de masse corporelle (IMC) :</a:t>
            </a:r>
            <a:endParaRPr lang="en-US" sz="2300" dirty="0" smtClean="0"/>
          </a:p>
          <a:p>
            <a:pPr lvl="1"/>
            <a:r>
              <a:rPr lang="fr-CA" sz="2100" dirty="0" smtClean="0"/>
              <a:t>Poids (kg)/taille</a:t>
            </a:r>
            <a:r>
              <a:rPr lang="fr-CA" sz="2100" baseline="30000" dirty="0" smtClean="0"/>
              <a:t>2</a:t>
            </a:r>
            <a:r>
              <a:rPr lang="fr-CA" sz="2100" dirty="0" smtClean="0"/>
              <a:t> (m</a:t>
            </a:r>
            <a:r>
              <a:rPr lang="fr-CA" sz="2100" baseline="30000" dirty="0" smtClean="0"/>
              <a:t>2</a:t>
            </a:r>
            <a:r>
              <a:rPr lang="fr-CA" sz="2100" dirty="0" smtClean="0"/>
              <a:t>)</a:t>
            </a:r>
            <a:endParaRPr lang="en-US" sz="2100" dirty="0" smtClean="0"/>
          </a:p>
          <a:p>
            <a:pPr lvl="1"/>
            <a:r>
              <a:rPr lang="fr-CA" sz="2100" dirty="0" smtClean="0"/>
              <a:t>Échelle :</a:t>
            </a:r>
            <a:endParaRPr lang="en-US" sz="2100" dirty="0" smtClean="0"/>
          </a:p>
          <a:p>
            <a:pPr lvl="2"/>
            <a:r>
              <a:rPr lang="fr-CA" sz="1900" dirty="0" smtClean="0"/>
              <a:t>&lt; 25 = poids normal</a:t>
            </a:r>
            <a:endParaRPr lang="en-US" sz="1900" dirty="0" smtClean="0"/>
          </a:p>
          <a:p>
            <a:pPr lvl="2"/>
            <a:r>
              <a:rPr lang="fr-CA" sz="1900" dirty="0" smtClean="0"/>
              <a:t>25-30 = embonpoint</a:t>
            </a:r>
            <a:endParaRPr lang="en-US" sz="1900" dirty="0" smtClean="0"/>
          </a:p>
          <a:p>
            <a:pPr lvl="2"/>
            <a:r>
              <a:rPr lang="fr-CA" sz="1900" dirty="0" smtClean="0"/>
              <a:t>&gt; 30 = obésité</a:t>
            </a:r>
            <a:endParaRPr lang="en-US" sz="1900" dirty="0" smtClean="0"/>
          </a:p>
          <a:p>
            <a:r>
              <a:rPr lang="fr-CA" sz="2300" dirty="0" smtClean="0"/>
              <a:t>L’embonpoint et l’obésité augmentent les risques suivants : maladies du cœur, hypertension, diabète, AOS, autres maladies, et même certains cancers</a:t>
            </a:r>
            <a:endParaRPr lang="en-US" sz="2300" dirty="0" smtClean="0"/>
          </a:p>
          <a:p>
            <a:r>
              <a:rPr lang="fr-CA" sz="2300" dirty="0" smtClean="0"/>
              <a:t>Stratégies : alimentation équilibrée et exercice</a:t>
            </a:r>
            <a:endParaRPr lang="en-US" sz="2300" b="1" dirty="0" smtClean="0"/>
          </a:p>
        </p:txBody>
      </p:sp>
      <p:pic>
        <p:nvPicPr>
          <p:cNvPr id="204803" name="Picture 2"/>
          <p:cNvPicPr>
            <a:picLocks noChangeAspect="1" noChangeArrowheads="1"/>
          </p:cNvPicPr>
          <p:nvPr/>
        </p:nvPicPr>
        <p:blipFill>
          <a:blip r:embed="rId3" cstate="print"/>
          <a:srcRect/>
          <a:stretch>
            <a:fillRect/>
          </a:stretch>
        </p:blipFill>
        <p:spPr bwMode="auto">
          <a:xfrm>
            <a:off x="5257800" y="1600200"/>
            <a:ext cx="1890713" cy="1779588"/>
          </a:xfrm>
          <a:prstGeom prst="rect">
            <a:avLst/>
          </a:prstGeom>
          <a:noFill/>
          <a:ln w="9525">
            <a:noFill/>
            <a:miter lim="800000"/>
            <a:headEnd/>
            <a:tailEnd/>
          </a:ln>
        </p:spPr>
      </p:pic>
      <p:pic>
        <p:nvPicPr>
          <p:cNvPr id="204804" name="Picture 3"/>
          <p:cNvPicPr>
            <a:picLocks noChangeAspect="1" noChangeArrowheads="1"/>
          </p:cNvPicPr>
          <p:nvPr/>
        </p:nvPicPr>
        <p:blipFill>
          <a:blip r:embed="rId4" cstate="print"/>
          <a:srcRect/>
          <a:stretch>
            <a:fillRect/>
          </a:stretch>
        </p:blipFill>
        <p:spPr bwMode="auto">
          <a:xfrm>
            <a:off x="7239000" y="2819400"/>
            <a:ext cx="1570038" cy="209391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a:lnSpc>
                <a:spcPts val="4575"/>
              </a:lnSpc>
            </a:pPr>
            <a:r>
              <a:rPr lang="fr-CA" smtClean="0"/>
              <a:t>Tabagisme</a:t>
            </a:r>
            <a:endParaRPr lang="en-US" smtClean="0"/>
          </a:p>
        </p:txBody>
      </p:sp>
      <p:sp>
        <p:nvSpPr>
          <p:cNvPr id="210946" name="Content Placeholder 2"/>
          <p:cNvSpPr>
            <a:spLocks noGrp="1"/>
          </p:cNvSpPr>
          <p:nvPr>
            <p:ph idx="1"/>
          </p:nvPr>
        </p:nvSpPr>
        <p:spPr>
          <a:xfrm>
            <a:off x="457200" y="1447800"/>
            <a:ext cx="8205788" cy="4800600"/>
          </a:xfrm>
        </p:spPr>
        <p:txBody>
          <a:bodyPr rtlCol="0">
            <a:normAutofit fontScale="70000" lnSpcReduction="20000"/>
          </a:bodyPr>
          <a:lstStyle/>
          <a:p>
            <a:pPr fontAlgn="auto">
              <a:spcAft>
                <a:spcPts val="0"/>
              </a:spcAft>
              <a:buFont typeface="Arial" pitchFamily="34" charset="0"/>
              <a:buChar char="•"/>
              <a:defRPr/>
            </a:pPr>
            <a:r>
              <a:rPr lang="fr-CA" dirty="0"/>
              <a:t>Le tabagisme est la principale cause évitable de maladie, de décès et d’invalidité. </a:t>
            </a:r>
            <a:endParaRPr lang="en-US" sz="2800" dirty="0"/>
          </a:p>
          <a:p>
            <a:pPr fontAlgn="auto">
              <a:spcAft>
                <a:spcPts val="0"/>
              </a:spcAft>
              <a:buFont typeface="Arial" pitchFamily="34" charset="0"/>
              <a:buChar char="•"/>
              <a:defRPr/>
            </a:pPr>
            <a:r>
              <a:rPr lang="fr-CA" dirty="0"/>
              <a:t>Alors qu’environ 20 % des Américains fument, presque </a:t>
            </a:r>
            <a:r>
              <a:rPr lang="fr-CA" b="1" dirty="0"/>
              <a:t>la moitié</a:t>
            </a:r>
            <a:r>
              <a:rPr lang="fr-CA" dirty="0"/>
              <a:t> des conducteurs professionnels sont des fumeurs.</a:t>
            </a:r>
            <a:endParaRPr lang="en-US" sz="2800" dirty="0"/>
          </a:p>
          <a:p>
            <a:pPr fontAlgn="auto">
              <a:spcAft>
                <a:spcPts val="0"/>
              </a:spcAft>
              <a:buFont typeface="Arial" pitchFamily="34" charset="0"/>
              <a:buChar char="•"/>
              <a:defRPr/>
            </a:pPr>
            <a:r>
              <a:rPr lang="fr-CA" dirty="0"/>
              <a:t>Fumer cause le cancer des poumons, les bronchopneumopathies chroniques obstructives, d’autres maladies pulmonaires et plusieurs autres problèmes de santé.</a:t>
            </a:r>
            <a:endParaRPr lang="en-US" sz="2800" dirty="0"/>
          </a:p>
          <a:p>
            <a:pPr fontAlgn="auto">
              <a:spcAft>
                <a:spcPts val="0"/>
              </a:spcAft>
              <a:buFont typeface="Arial" pitchFamily="34" charset="0"/>
              <a:buChar char="•"/>
              <a:defRPr/>
            </a:pPr>
            <a:r>
              <a:rPr lang="fr-CA" dirty="0"/>
              <a:t>Il en coûte plus de 1 000 $ par an en frais médicaux pour chaque fumeur.</a:t>
            </a:r>
            <a:endParaRPr lang="en-US" sz="2800" dirty="0"/>
          </a:p>
          <a:p>
            <a:pPr fontAlgn="auto">
              <a:spcAft>
                <a:spcPts val="0"/>
              </a:spcAft>
              <a:buFont typeface="Arial" pitchFamily="34" charset="0"/>
              <a:buChar char="•"/>
              <a:defRPr/>
            </a:pPr>
            <a:r>
              <a:rPr lang="fr-CA" dirty="0"/>
              <a:t>Le tabagisme réduit la circulation de l’oxygène au cerveau et aggrave l’AOS.</a:t>
            </a:r>
            <a:endParaRPr lang="en-US" sz="2800" dirty="0"/>
          </a:p>
          <a:p>
            <a:pPr fontAlgn="auto">
              <a:spcAft>
                <a:spcPts val="0"/>
              </a:spcAft>
              <a:buFont typeface="Arial" pitchFamily="34" charset="0"/>
              <a:buChar char="•"/>
              <a:defRPr/>
            </a:pPr>
            <a:r>
              <a:rPr lang="fr-CA" dirty="0"/>
              <a:t>La stratégie : </a:t>
            </a:r>
            <a:r>
              <a:rPr lang="fr-CA" b="1" i="1" dirty="0"/>
              <a:t>ARRÊTER DE FUMER!!</a:t>
            </a:r>
            <a:endParaRPr lang="en-US" sz="2800" dirty="0"/>
          </a:p>
          <a:p>
            <a:pPr lvl="1" fontAlgn="auto">
              <a:spcAft>
                <a:spcPts val="0"/>
              </a:spcAft>
              <a:buFont typeface="Arial" pitchFamily="34" charset="0"/>
              <a:buChar char="–"/>
              <a:defRPr/>
            </a:pPr>
            <a:r>
              <a:rPr lang="fr-CA" dirty="0"/>
              <a:t>Voyez votre médecin.</a:t>
            </a:r>
            <a:endParaRPr lang="en-US" sz="2400" dirty="0"/>
          </a:p>
          <a:p>
            <a:pPr lvl="1" fontAlgn="auto">
              <a:spcAft>
                <a:spcPts val="0"/>
              </a:spcAft>
              <a:buFont typeface="Arial" pitchFamily="34" charset="0"/>
              <a:buChar char="–"/>
              <a:defRPr/>
            </a:pPr>
            <a:r>
              <a:rPr lang="fr-CA" dirty="0"/>
              <a:t>Appelez la ligne j’Arrête (1 866 J’ARRÊTE).</a:t>
            </a:r>
            <a:endParaRPr lang="en-US" sz="2400" dirty="0"/>
          </a:p>
          <a:p>
            <a:pPr lvl="1" fontAlgn="auto">
              <a:spcAft>
                <a:spcPts val="0"/>
              </a:spcAft>
              <a:buFont typeface="Arial" pitchFamily="34" charset="0"/>
              <a:buChar char="–"/>
              <a:defRPr/>
            </a:pPr>
            <a:r>
              <a:rPr lang="fr-CA" dirty="0"/>
              <a:t>Cliquez sur www.jarrete.qc.ca; </a:t>
            </a:r>
            <a:r>
              <a:rPr lang="fr-CA" dirty="0" smtClean="0"/>
              <a:t>www.hc-sc.gc.ca. </a:t>
            </a:r>
            <a:endParaRPr lang="en-US" sz="5000" dirty="0" smtClean="0"/>
          </a:p>
        </p:txBody>
      </p:sp>
      <p:pic>
        <p:nvPicPr>
          <p:cNvPr id="206851" name="Picture 3"/>
          <p:cNvPicPr>
            <a:picLocks noChangeAspect="1" noChangeArrowheads="1"/>
          </p:cNvPicPr>
          <p:nvPr/>
        </p:nvPicPr>
        <p:blipFill>
          <a:blip r:embed="rId3" cstate="print"/>
          <a:srcRect/>
          <a:stretch>
            <a:fillRect/>
          </a:stretch>
        </p:blipFill>
        <p:spPr bwMode="auto">
          <a:xfrm>
            <a:off x="6526213" y="4724400"/>
            <a:ext cx="2376487" cy="1254125"/>
          </a:xfrm>
          <a:prstGeom prst="rect">
            <a:avLst/>
          </a:prstGeom>
          <a:noFill/>
          <a:ln w="9525">
            <a:noFill/>
            <a:miter lim="800000"/>
            <a:headEnd/>
            <a:tailEnd/>
          </a:ln>
        </p:spPr>
      </p:pic>
      <p:cxnSp>
        <p:nvCxnSpPr>
          <p:cNvPr id="5" name="Straight Connector 4"/>
          <p:cNvCxnSpPr/>
          <p:nvPr/>
        </p:nvCxnSpPr>
        <p:spPr>
          <a:xfrm flipV="1">
            <a:off x="6526213" y="4876800"/>
            <a:ext cx="2376487" cy="1101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526213" y="4876800"/>
            <a:ext cx="2376487" cy="1101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pPr>
              <a:lnSpc>
                <a:spcPts val="4575"/>
              </a:lnSpc>
            </a:pPr>
            <a:r>
              <a:rPr lang="fr-CA" smtClean="0"/>
              <a:t>Stress (1 de 2)</a:t>
            </a:r>
            <a:endParaRPr lang="en-US" smtClean="0"/>
          </a:p>
        </p:txBody>
      </p:sp>
      <p:sp>
        <p:nvSpPr>
          <p:cNvPr id="3" name="Content Placeholder 2"/>
          <p:cNvSpPr>
            <a:spLocks noGrp="1"/>
          </p:cNvSpPr>
          <p:nvPr>
            <p:ph idx="1"/>
          </p:nvPr>
        </p:nvSpPr>
        <p:spPr/>
        <p:txBody>
          <a:bodyPr rtlCol="0">
            <a:normAutofit lnSpcReduction="10000"/>
          </a:bodyPr>
          <a:lstStyle/>
          <a:p>
            <a:pPr marL="0" indent="0" fontAlgn="auto">
              <a:spcAft>
                <a:spcPts val="0"/>
              </a:spcAft>
              <a:buFont typeface="Arial" pitchFamily="34" charset="0"/>
              <a:buNone/>
              <a:defRPr/>
            </a:pPr>
            <a:r>
              <a:rPr lang="fr-CA" u="sng" dirty="0"/>
              <a:t>Symptômes :</a:t>
            </a:r>
            <a:endParaRPr lang="en-US" dirty="0"/>
          </a:p>
          <a:p>
            <a:pPr fontAlgn="auto">
              <a:spcAft>
                <a:spcPts val="0"/>
              </a:spcAft>
              <a:buFont typeface="Arial" pitchFamily="34" charset="0"/>
              <a:buChar char="•"/>
              <a:defRPr/>
            </a:pPr>
            <a:r>
              <a:rPr lang="fr-CA" dirty="0" smtClean="0"/>
              <a:t>Migraines</a:t>
            </a:r>
            <a:endParaRPr lang="en-US" dirty="0"/>
          </a:p>
          <a:p>
            <a:pPr fontAlgn="auto">
              <a:spcAft>
                <a:spcPts val="0"/>
              </a:spcAft>
              <a:buFont typeface="Arial" pitchFamily="34" charset="0"/>
              <a:buChar char="•"/>
              <a:defRPr/>
            </a:pPr>
            <a:r>
              <a:rPr lang="fr-CA" dirty="0"/>
              <a:t>Sommeil </a:t>
            </a:r>
            <a:r>
              <a:rPr lang="fr-CA" dirty="0" smtClean="0"/>
              <a:t>agité</a:t>
            </a:r>
            <a:endParaRPr lang="en-US" dirty="0"/>
          </a:p>
          <a:p>
            <a:pPr fontAlgn="auto">
              <a:spcAft>
                <a:spcPts val="0"/>
              </a:spcAft>
              <a:buFont typeface="Arial" pitchFamily="34" charset="0"/>
              <a:buChar char="•"/>
              <a:defRPr/>
            </a:pPr>
            <a:r>
              <a:rPr lang="fr-CA" dirty="0"/>
              <a:t>Difficulté à se </a:t>
            </a:r>
            <a:r>
              <a:rPr lang="fr-CA" dirty="0" smtClean="0"/>
              <a:t>concentrer</a:t>
            </a:r>
            <a:endParaRPr lang="en-US" dirty="0"/>
          </a:p>
          <a:p>
            <a:pPr fontAlgn="auto">
              <a:spcAft>
                <a:spcPts val="0"/>
              </a:spcAft>
              <a:buFont typeface="Arial" pitchFamily="34" charset="0"/>
              <a:buChar char="•"/>
              <a:defRPr/>
            </a:pPr>
            <a:r>
              <a:rPr lang="fr-CA" dirty="0" smtClean="0"/>
              <a:t>Irritabilité</a:t>
            </a:r>
            <a:endParaRPr lang="en-US" dirty="0"/>
          </a:p>
          <a:p>
            <a:pPr fontAlgn="auto">
              <a:spcAft>
                <a:spcPts val="0"/>
              </a:spcAft>
              <a:buFont typeface="Arial" pitchFamily="34" charset="0"/>
              <a:buChar char="•"/>
              <a:defRPr/>
            </a:pPr>
            <a:r>
              <a:rPr lang="fr-CA" dirty="0"/>
              <a:t>Maux de </a:t>
            </a:r>
            <a:r>
              <a:rPr lang="fr-CA" dirty="0" smtClean="0"/>
              <a:t>ventre</a:t>
            </a:r>
            <a:endParaRPr lang="en-US" dirty="0"/>
          </a:p>
          <a:p>
            <a:pPr fontAlgn="auto">
              <a:spcAft>
                <a:spcPts val="0"/>
              </a:spcAft>
              <a:buFont typeface="Arial" pitchFamily="34" charset="0"/>
              <a:buChar char="•"/>
              <a:defRPr/>
            </a:pPr>
            <a:r>
              <a:rPr lang="fr-CA" dirty="0"/>
              <a:t>Insatisfaction au </a:t>
            </a:r>
            <a:r>
              <a:rPr lang="fr-CA" dirty="0" smtClean="0"/>
              <a:t>travail</a:t>
            </a:r>
            <a:endParaRPr lang="en-US" dirty="0"/>
          </a:p>
          <a:p>
            <a:pPr fontAlgn="auto">
              <a:spcAft>
                <a:spcPts val="0"/>
              </a:spcAft>
              <a:buFont typeface="Arial" pitchFamily="34" charset="0"/>
              <a:buChar char="•"/>
              <a:defRPr/>
            </a:pPr>
            <a:r>
              <a:rPr lang="fr-CA" dirty="0" smtClean="0"/>
              <a:t>Déprime</a:t>
            </a:r>
            <a:endParaRPr lang="en-US" dirty="0" smtClean="0"/>
          </a:p>
        </p:txBody>
      </p:sp>
      <p:pic>
        <p:nvPicPr>
          <p:cNvPr id="208899" name="Picture 1"/>
          <p:cNvPicPr>
            <a:picLocks noChangeAspect="1" noChangeArrowheads="1"/>
          </p:cNvPicPr>
          <p:nvPr/>
        </p:nvPicPr>
        <p:blipFill>
          <a:blip r:embed="rId3" cstate="print"/>
          <a:srcRect/>
          <a:stretch>
            <a:fillRect/>
          </a:stretch>
        </p:blipFill>
        <p:spPr bwMode="auto">
          <a:xfrm>
            <a:off x="5815013" y="1500188"/>
            <a:ext cx="3051175" cy="2290762"/>
          </a:xfrm>
          <a:prstGeom prst="rect">
            <a:avLst/>
          </a:prstGeom>
          <a:noFill/>
          <a:ln w="9525">
            <a:noFill/>
            <a:miter lim="800000"/>
            <a:headEnd/>
            <a:tailEnd/>
          </a:ln>
        </p:spPr>
      </p:pic>
      <p:pic>
        <p:nvPicPr>
          <p:cNvPr id="208900" name="Picture 2"/>
          <p:cNvPicPr>
            <a:picLocks noChangeAspect="1" noChangeArrowheads="1"/>
          </p:cNvPicPr>
          <p:nvPr/>
        </p:nvPicPr>
        <p:blipFill>
          <a:blip r:embed="rId4" cstate="print"/>
          <a:srcRect/>
          <a:stretch>
            <a:fillRect/>
          </a:stretch>
        </p:blipFill>
        <p:spPr bwMode="auto">
          <a:xfrm>
            <a:off x="5029200" y="3886200"/>
            <a:ext cx="3032125" cy="21669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a:lnSpc>
                <a:spcPts val="4575"/>
              </a:lnSpc>
            </a:pPr>
            <a:r>
              <a:rPr lang="fr-CA" smtClean="0"/>
              <a:t>Stress (2 de 2)</a:t>
            </a:r>
            <a:endParaRPr lang="en-US" smtClean="0"/>
          </a:p>
        </p:txBody>
      </p:sp>
      <p:sp>
        <p:nvSpPr>
          <p:cNvPr id="3" name="Content Placeholder 2"/>
          <p:cNvSpPr>
            <a:spLocks noGrp="1"/>
          </p:cNvSpPr>
          <p:nvPr>
            <p:ph idx="1"/>
          </p:nvPr>
        </p:nvSpPr>
        <p:spPr>
          <a:xfrm>
            <a:off x="533400" y="1525588"/>
            <a:ext cx="8382000" cy="4724400"/>
          </a:xfrm>
        </p:spPr>
        <p:txBody>
          <a:bodyPr rtlCol="0">
            <a:normAutofit fontScale="77500" lnSpcReduction="20000"/>
          </a:bodyPr>
          <a:lstStyle/>
          <a:p>
            <a:pPr marL="0" indent="0" fontAlgn="auto">
              <a:spcAft>
                <a:spcPts val="0"/>
              </a:spcAft>
              <a:buFont typeface="Arial" pitchFamily="34" charset="0"/>
              <a:buNone/>
              <a:defRPr/>
            </a:pPr>
            <a:r>
              <a:rPr lang="fr-CA" u="sng" dirty="0"/>
              <a:t>Stratégies :</a:t>
            </a:r>
            <a:endParaRPr lang="en-US" sz="2800" dirty="0"/>
          </a:p>
          <a:p>
            <a:pPr fontAlgn="auto">
              <a:spcAft>
                <a:spcPts val="0"/>
              </a:spcAft>
              <a:buFont typeface="Arial" pitchFamily="34" charset="0"/>
              <a:buChar char="•"/>
              <a:defRPr/>
            </a:pPr>
            <a:r>
              <a:rPr lang="fr-CA" dirty="0"/>
              <a:t>Ayez de bons comportements et une attitude optimiste. </a:t>
            </a:r>
            <a:endParaRPr lang="en-US" sz="2800" dirty="0"/>
          </a:p>
          <a:p>
            <a:pPr fontAlgn="auto">
              <a:spcAft>
                <a:spcPts val="0"/>
              </a:spcAft>
              <a:buFont typeface="Arial" pitchFamily="34" charset="0"/>
              <a:buChar char="•"/>
              <a:defRPr/>
            </a:pPr>
            <a:r>
              <a:rPr lang="fr-CA" dirty="0"/>
              <a:t>Gardez un juste milieu entre travail et vie personnelle.</a:t>
            </a:r>
            <a:endParaRPr lang="en-US" sz="2800" dirty="0"/>
          </a:p>
          <a:p>
            <a:pPr fontAlgn="auto">
              <a:spcAft>
                <a:spcPts val="0"/>
              </a:spcAft>
              <a:buFont typeface="Arial" pitchFamily="34" charset="0"/>
              <a:buChar char="•"/>
              <a:defRPr/>
            </a:pPr>
            <a:r>
              <a:rPr lang="fr-CA" dirty="0"/>
              <a:t>Trouvez vos intérêts personnels.</a:t>
            </a:r>
            <a:endParaRPr lang="en-US" sz="2800" dirty="0"/>
          </a:p>
          <a:p>
            <a:pPr fontAlgn="auto">
              <a:spcAft>
                <a:spcPts val="0"/>
              </a:spcAft>
              <a:buFont typeface="Arial" pitchFamily="34" charset="0"/>
              <a:buChar char="•"/>
              <a:defRPr/>
            </a:pPr>
            <a:r>
              <a:rPr lang="fr-CA" dirty="0"/>
              <a:t>Ayez un réseau de soutien.</a:t>
            </a:r>
            <a:endParaRPr lang="en-US" sz="2800" dirty="0"/>
          </a:p>
          <a:p>
            <a:pPr fontAlgn="auto">
              <a:spcAft>
                <a:spcPts val="0"/>
              </a:spcAft>
              <a:buFont typeface="Arial" pitchFamily="34" charset="0"/>
              <a:buChar char="•"/>
              <a:defRPr/>
            </a:pPr>
            <a:r>
              <a:rPr lang="fr-CA" dirty="0"/>
              <a:t>Tentez d’améliorer votre milieu de travail.</a:t>
            </a:r>
            <a:endParaRPr lang="en-US" sz="2800" dirty="0"/>
          </a:p>
          <a:p>
            <a:pPr fontAlgn="auto">
              <a:spcAft>
                <a:spcPts val="0"/>
              </a:spcAft>
              <a:buFont typeface="Arial" pitchFamily="34" charset="0"/>
              <a:buChar char="•"/>
              <a:defRPr/>
            </a:pPr>
            <a:r>
              <a:rPr lang="fr-CA" dirty="0"/>
              <a:t>Prenez la relaxation très au sérieux! </a:t>
            </a:r>
            <a:r>
              <a:rPr lang="fr-CA" dirty="0" smtClean="0"/>
              <a:t>Trouvez              le </a:t>
            </a:r>
            <a:r>
              <a:rPr lang="fr-CA" dirty="0"/>
              <a:t>moyen qui vous convient le mieux :</a:t>
            </a:r>
            <a:endParaRPr lang="en-US" sz="2800" dirty="0"/>
          </a:p>
          <a:p>
            <a:pPr lvl="1" fontAlgn="auto">
              <a:spcAft>
                <a:spcPts val="0"/>
              </a:spcAft>
              <a:buFont typeface="Arial" pitchFamily="34" charset="0"/>
              <a:buChar char="–"/>
              <a:defRPr/>
            </a:pPr>
            <a:r>
              <a:rPr lang="fr-CA" dirty="0"/>
              <a:t>Respiration abdominale.</a:t>
            </a:r>
            <a:endParaRPr lang="en-US" sz="2400" dirty="0"/>
          </a:p>
          <a:p>
            <a:pPr lvl="1" fontAlgn="auto">
              <a:spcAft>
                <a:spcPts val="0"/>
              </a:spcAft>
              <a:buFont typeface="Arial" pitchFamily="34" charset="0"/>
              <a:buChar char="–"/>
              <a:defRPr/>
            </a:pPr>
            <a:r>
              <a:rPr lang="fr-CA" dirty="0"/>
              <a:t>Courtes promenades de santé.</a:t>
            </a:r>
            <a:endParaRPr lang="en-US" sz="2400" dirty="0"/>
          </a:p>
          <a:p>
            <a:pPr lvl="1" fontAlgn="auto">
              <a:spcAft>
                <a:spcPts val="0"/>
              </a:spcAft>
              <a:buFont typeface="Arial" pitchFamily="34" charset="0"/>
              <a:buChar char="–"/>
              <a:defRPr/>
            </a:pPr>
            <a:r>
              <a:rPr lang="fr-CA" dirty="0"/>
              <a:t>Méditation.</a:t>
            </a:r>
            <a:endParaRPr lang="en-US" sz="2400" dirty="0"/>
          </a:p>
          <a:p>
            <a:pPr lvl="1" fontAlgn="auto">
              <a:spcAft>
                <a:spcPts val="0"/>
              </a:spcAft>
              <a:buFont typeface="Arial" pitchFamily="34" charset="0"/>
              <a:buChar char="–"/>
              <a:defRPr/>
            </a:pPr>
            <a:r>
              <a:rPr lang="fr-CA" dirty="0" smtClean="0"/>
              <a:t>Lecture.</a:t>
            </a:r>
            <a:endParaRPr lang="en-US" sz="2400" dirty="0"/>
          </a:p>
          <a:p>
            <a:pPr lvl="1" fontAlgn="auto">
              <a:spcAft>
                <a:spcPts val="0"/>
              </a:spcAft>
              <a:buFont typeface="Arial" pitchFamily="34" charset="0"/>
              <a:buChar char="–"/>
              <a:defRPr/>
            </a:pPr>
            <a:r>
              <a:rPr lang="fr-CA" dirty="0" smtClean="0"/>
              <a:t>Etc</a:t>
            </a:r>
            <a:r>
              <a:rPr lang="fr-CA" dirty="0"/>
              <a:t>.</a:t>
            </a:r>
            <a:endParaRPr lang="en-US" dirty="0"/>
          </a:p>
        </p:txBody>
      </p:sp>
      <p:pic>
        <p:nvPicPr>
          <p:cNvPr id="210947" name="Picture 2"/>
          <p:cNvPicPr>
            <a:picLocks noChangeAspect="1" noChangeArrowheads="1"/>
          </p:cNvPicPr>
          <p:nvPr/>
        </p:nvPicPr>
        <p:blipFill>
          <a:blip r:embed="rId3" cstate="print"/>
          <a:srcRect/>
          <a:stretch>
            <a:fillRect/>
          </a:stretch>
        </p:blipFill>
        <p:spPr bwMode="auto">
          <a:xfrm>
            <a:off x="7162800" y="3429000"/>
            <a:ext cx="1790700" cy="268446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rtlCol="0">
            <a:normAutofit fontScale="90000"/>
          </a:bodyPr>
          <a:lstStyle/>
          <a:p>
            <a:pPr fontAlgn="auto">
              <a:spcAft>
                <a:spcPts val="0"/>
              </a:spcAft>
              <a:defRPr/>
            </a:pPr>
            <a:r>
              <a:rPr lang="fr-CA" dirty="0"/>
              <a:t>Relations personnelles : famille et amis</a:t>
            </a:r>
            <a:endParaRPr lang="en-US" dirty="0"/>
          </a:p>
        </p:txBody>
      </p:sp>
      <p:sp>
        <p:nvSpPr>
          <p:cNvPr id="3" name="Content Placeholder 2"/>
          <p:cNvSpPr>
            <a:spLocks noGrp="1"/>
          </p:cNvSpPr>
          <p:nvPr>
            <p:ph idx="1"/>
          </p:nvPr>
        </p:nvSpPr>
        <p:spPr>
          <a:xfrm>
            <a:off x="457200" y="1524000"/>
            <a:ext cx="6248400" cy="4953000"/>
          </a:xfrm>
        </p:spPr>
        <p:txBody>
          <a:bodyPr rtlCol="0">
            <a:normAutofit fontScale="77500" lnSpcReduction="20000"/>
          </a:bodyPr>
          <a:lstStyle/>
          <a:p>
            <a:pPr fontAlgn="auto">
              <a:spcAft>
                <a:spcPts val="0"/>
              </a:spcAft>
              <a:buFont typeface="Arial" pitchFamily="34" charset="0"/>
              <a:buChar char="•"/>
              <a:defRPr/>
            </a:pPr>
            <a:r>
              <a:rPr lang="fr-CA" dirty="0"/>
              <a:t>Sondage auprès de conducteurs : </a:t>
            </a:r>
            <a:r>
              <a:rPr lang="fr-CA" b="1" dirty="0"/>
              <a:t>ne pas passer suffisamment de temps en famille </a:t>
            </a:r>
            <a:r>
              <a:rPr lang="fr-CA" dirty="0"/>
              <a:t>est leur souci prédominant en matière de santé et de bien-être.</a:t>
            </a:r>
            <a:endParaRPr lang="en-US" sz="2800" dirty="0"/>
          </a:p>
          <a:p>
            <a:pPr fontAlgn="auto">
              <a:spcAft>
                <a:spcPts val="0"/>
              </a:spcAft>
              <a:buFont typeface="Arial" pitchFamily="34" charset="0"/>
              <a:buChar char="•"/>
              <a:defRPr/>
            </a:pPr>
            <a:r>
              <a:rPr lang="fr-CA" dirty="0"/>
              <a:t>Les problèmes familiaux et personnels du conducteur aboutissent parfois à une conduite dangereuse et à des accidents.</a:t>
            </a:r>
            <a:endParaRPr lang="en-US" sz="2800" dirty="0"/>
          </a:p>
          <a:p>
            <a:pPr fontAlgn="auto">
              <a:spcAft>
                <a:spcPts val="0"/>
              </a:spcAft>
              <a:buFont typeface="Arial" pitchFamily="34" charset="0"/>
              <a:buChar char="•"/>
              <a:defRPr/>
            </a:pPr>
            <a:r>
              <a:rPr lang="fr-CA" dirty="0"/>
              <a:t>Quelques stratégies à adopter :</a:t>
            </a:r>
            <a:endParaRPr lang="en-US" sz="2800" dirty="0"/>
          </a:p>
          <a:p>
            <a:pPr lvl="1" fontAlgn="auto">
              <a:spcAft>
                <a:spcPts val="0"/>
              </a:spcAft>
              <a:buFont typeface="Arial" pitchFamily="34" charset="0"/>
              <a:buChar char="–"/>
              <a:defRPr/>
            </a:pPr>
            <a:r>
              <a:rPr lang="fr-CA" dirty="0"/>
              <a:t>Restez en contact avec vos proches, communiquez.</a:t>
            </a:r>
            <a:endParaRPr lang="en-US" sz="2400" dirty="0"/>
          </a:p>
          <a:p>
            <a:pPr lvl="1" fontAlgn="auto">
              <a:spcAft>
                <a:spcPts val="0"/>
              </a:spcAft>
              <a:buFont typeface="Arial" pitchFamily="34" charset="0"/>
              <a:buChar char="–"/>
              <a:defRPr/>
            </a:pPr>
            <a:r>
              <a:rPr lang="fr-CA" dirty="0"/>
              <a:t>Appréciez et cultivez chaque relation.</a:t>
            </a:r>
            <a:endParaRPr lang="en-US" sz="2400" dirty="0"/>
          </a:p>
          <a:p>
            <a:pPr lvl="1" fontAlgn="auto">
              <a:spcAft>
                <a:spcPts val="0"/>
              </a:spcAft>
              <a:buFont typeface="Arial" pitchFamily="34" charset="0"/>
              <a:buChar char="–"/>
              <a:defRPr/>
            </a:pPr>
            <a:r>
              <a:rPr lang="fr-CA" dirty="0"/>
              <a:t>Passez de bons moments en compagnie des gens que vous aimez.</a:t>
            </a:r>
            <a:endParaRPr lang="en-US" sz="2400" dirty="0"/>
          </a:p>
          <a:p>
            <a:pPr lvl="1" fontAlgn="auto">
              <a:spcAft>
                <a:spcPts val="0"/>
              </a:spcAft>
              <a:buFont typeface="Arial" pitchFamily="34" charset="0"/>
              <a:buChar char="–"/>
              <a:defRPr/>
            </a:pPr>
            <a:r>
              <a:rPr lang="fr-CA" dirty="0" smtClean="0"/>
              <a:t>Positivez.</a:t>
            </a:r>
            <a:endParaRPr lang="en-US" sz="2400" dirty="0"/>
          </a:p>
          <a:p>
            <a:pPr lvl="1" fontAlgn="auto">
              <a:spcAft>
                <a:spcPts val="0"/>
              </a:spcAft>
              <a:buFont typeface="Arial" pitchFamily="34" charset="0"/>
              <a:buChar char="–"/>
              <a:defRPr/>
            </a:pPr>
            <a:r>
              <a:rPr lang="fr-CA" dirty="0" smtClean="0"/>
              <a:t>Soyez </a:t>
            </a:r>
            <a:r>
              <a:rPr lang="fr-CA" dirty="0"/>
              <a:t>encourageant. </a:t>
            </a:r>
            <a:endParaRPr lang="en-US" dirty="0"/>
          </a:p>
        </p:txBody>
      </p:sp>
      <p:pic>
        <p:nvPicPr>
          <p:cNvPr id="212995" name="Picture 1"/>
          <p:cNvPicPr>
            <a:picLocks noChangeAspect="1" noChangeArrowheads="1"/>
          </p:cNvPicPr>
          <p:nvPr/>
        </p:nvPicPr>
        <p:blipFill>
          <a:blip r:embed="rId3" cstate="print"/>
          <a:srcRect/>
          <a:stretch>
            <a:fillRect/>
          </a:stretch>
        </p:blipFill>
        <p:spPr bwMode="auto">
          <a:xfrm>
            <a:off x="6856413" y="1600200"/>
            <a:ext cx="2133600" cy="2133600"/>
          </a:xfrm>
          <a:prstGeom prst="rect">
            <a:avLst/>
          </a:prstGeom>
          <a:noFill/>
          <a:ln w="9525">
            <a:noFill/>
            <a:miter lim="800000"/>
            <a:headEnd/>
            <a:tailEnd/>
          </a:ln>
        </p:spPr>
      </p:pic>
      <p:pic>
        <p:nvPicPr>
          <p:cNvPr id="212996" name="Picture 2"/>
          <p:cNvPicPr>
            <a:picLocks noChangeAspect="1" noChangeArrowheads="1"/>
          </p:cNvPicPr>
          <p:nvPr/>
        </p:nvPicPr>
        <p:blipFill>
          <a:blip r:embed="rId4" cstate="print"/>
          <a:srcRect/>
          <a:stretch>
            <a:fillRect/>
          </a:stretch>
        </p:blipFill>
        <p:spPr bwMode="auto">
          <a:xfrm>
            <a:off x="6604000" y="4572000"/>
            <a:ext cx="2386013" cy="15827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84FC06-C637-40C0-AEF7-893696CCD259}">
  <ds:schemaRefs>
    <ds:schemaRef ds:uri="http://purl.org/dc/dcmitype/"/>
    <ds:schemaRef ds:uri="http://www.w3.org/XML/1998/namespace"/>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10536E0A-D854-4A99-9C91-6F6D1B7D0472}">
  <ds:schemaRefs>
    <ds:schemaRef ds:uri="http://schemas.microsoft.com/sharepoint/v3/contenttype/forms"/>
  </ds:schemaRefs>
</ds:datastoreItem>
</file>

<file path=customXml/itemProps3.xml><?xml version="1.0" encoding="utf-8"?>
<ds:datastoreItem xmlns:ds="http://schemas.openxmlformats.org/officeDocument/2006/customXml" ds:itemID="{3CBB4727-64F4-495A-A4D6-0DBB3A9148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40960</TotalTime>
  <Words>12380</Words>
  <Application>Microsoft Office PowerPoint</Application>
  <PresentationFormat>Affichage à l'écran (4:3)</PresentationFormat>
  <Paragraphs>1943</Paragraphs>
  <Slides>160</Slides>
  <Notes>160</Notes>
  <HiddenSlides>0</HiddenSlides>
  <MMClips>0</MMClips>
  <ScaleCrop>false</ScaleCrop>
  <HeadingPairs>
    <vt:vector size="4" baseType="variant">
      <vt:variant>
        <vt:lpstr>Thème</vt:lpstr>
      </vt:variant>
      <vt:variant>
        <vt:i4>1</vt:i4>
      </vt:variant>
      <vt:variant>
        <vt:lpstr>Titres des diapositives</vt:lpstr>
      </vt:variant>
      <vt:variant>
        <vt:i4>160</vt:i4>
      </vt:variant>
    </vt:vector>
  </HeadingPairs>
  <TitlesOfParts>
    <vt:vector size="161" baseType="lpstr">
      <vt:lpstr>Office Theme</vt:lpstr>
      <vt:lpstr> Module 3 : Formation des conducteurs </vt:lpstr>
      <vt:lpstr>Introduction</vt:lpstr>
      <vt:lpstr>Sujets de l’introduction</vt:lpstr>
      <vt:lpstr>Programme nord-américain de gestion de la fatigue (PNAGF)</vt:lpstr>
      <vt:lpstr>Programme de formation PNAGF </vt:lpstr>
      <vt:lpstr>Module 3 : Présentation </vt:lpstr>
      <vt:lpstr>Objectifs d’apprentissage </vt:lpstr>
      <vt:lpstr>Sigles</vt:lpstr>
      <vt:lpstr>Sommeil, vigilance, bien-être et performance</vt:lpstr>
      <vt:lpstr>Importance pour la santé</vt:lpstr>
      <vt:lpstr>Importance pour la sécurité</vt:lpstr>
      <vt:lpstr>Vigilance, bien-être et sommeil</vt:lpstr>
      <vt:lpstr>Un sommeil réparateur : clé de voûte de la performance et du bonheur</vt:lpstr>
      <vt:lpstr>Un défi et une responsabilité</vt:lpstr>
      <vt:lpstr>Leçon 1 : Caractéristiques de la fatigue  et des accidents causés par la fatigue </vt:lpstr>
      <vt:lpstr> Qu’est-ce que la fatigue?</vt:lpstr>
      <vt:lpstr> La fatigue provoque : </vt:lpstr>
      <vt:lpstr>Fatigue interne versus fatigue liée à la tâche</vt:lpstr>
      <vt:lpstr> Fatigue interne versus fatigue liée à la tâche </vt:lpstr>
      <vt:lpstr>SOMMEIL L’antidote le plus important contre la fatigue  </vt:lpstr>
      <vt:lpstr> Les caractéristiques de la fatigue </vt:lpstr>
      <vt:lpstr>Fatigue aiguë versus fatigue chronique</vt:lpstr>
      <vt:lpstr> Les signes et symptômes de la fatigue (1 de 2)   </vt:lpstr>
      <vt:lpstr>Les signes et symptômes de la fatigue (2 de 2)</vt:lpstr>
      <vt:lpstr>Évaluations subjectives versus évaluations objectives </vt:lpstr>
      <vt:lpstr>Allez-vous vous endormir dans les deux prochaines minutes? </vt:lpstr>
      <vt:lpstr>De nombreux conducteurs qui s’endorment au volant ne ressentent jamais la somnolence</vt:lpstr>
      <vt:lpstr>Seulement 11 % des conducteurs avaient dormi 8 heures ou plus la nuit précédant l’accident</vt:lpstr>
      <vt:lpstr>Les signes objectifs de somnolence pendant la conduite (1 de 2)</vt:lpstr>
      <vt:lpstr>Les signes objectifs de somnolence pendant la conduite (2 de 2)</vt:lpstr>
      <vt:lpstr>Effets d’un manque de sommeil sur la santé (1 de 2)</vt:lpstr>
      <vt:lpstr>Effets d’un manque de sommeil sur la santé (2 de 2)</vt:lpstr>
      <vt:lpstr>Souffrez-vous d’un manque de sommeil chronique?</vt:lpstr>
      <vt:lpstr>La dette de sommeil</vt:lpstr>
      <vt:lpstr>La récupération d’un manque de sommeil</vt:lpstr>
      <vt:lpstr> Accidents causés par la fatigue  </vt:lpstr>
      <vt:lpstr>Accidents causés par la fatigue</vt:lpstr>
      <vt:lpstr>Cause principale : manque de sommeil</vt:lpstr>
      <vt:lpstr>Taux relatif d’accidents selon l’heure de la journée</vt:lpstr>
      <vt:lpstr>La fatigue peut être en cause dans les accidents en raison des deux éléments suivants :</vt:lpstr>
      <vt:lpstr>Combien d’accidents de véhicules lourds sont liés à la fatigue?</vt:lpstr>
      <vt:lpstr>Les accidents mortels pour le conducteur</vt:lpstr>
      <vt:lpstr>La difficulté à évaluer les accidents liés à la fatigue</vt:lpstr>
      <vt:lpstr>Leçon 1 : Évaluation des acquis</vt:lpstr>
      <vt:lpstr>Leçon 1 : Évaluation des acquis (suite)</vt:lpstr>
      <vt:lpstr>Leçon 1 : Évaluation des acquis (suite)</vt:lpstr>
      <vt:lpstr>Leçon 1 : Évaluation des acquis (suite)</vt:lpstr>
      <vt:lpstr>Leçon 1 : Évaluation des acquis (suite)</vt:lpstr>
      <vt:lpstr>Leçon 2 : Le sommeil et les autres facteurs affectant la vigilance</vt:lpstr>
      <vt:lpstr> Qu’est-ce que le sommeil? </vt:lpstr>
      <vt:lpstr>Caractéristiques clés du sommeil</vt:lpstr>
      <vt:lpstr>Deux types de sommeil</vt:lpstr>
      <vt:lpstr>États et phases du sommeil</vt:lpstr>
      <vt:lpstr>Inertie du sommeil</vt:lpstr>
      <vt:lpstr>Le rapport entre l’âge et le sommeil</vt:lpstr>
      <vt:lpstr>Facteurs affectant la qualité du sommeil</vt:lpstr>
      <vt:lpstr> Facteurs affectant la vigilance et la performance </vt:lpstr>
      <vt:lpstr>Fatigue interne versus fatigue liée à la tâche (1 de 2)</vt:lpstr>
      <vt:lpstr>Fatigue interne versus fatigue liée à la tâche (2 de 2)</vt:lpstr>
      <vt:lpstr>Quantité de sommeil</vt:lpstr>
      <vt:lpstr>Effets progressifs et cumulatifs de différentes quantités de sommeil sur la performance </vt:lpstr>
      <vt:lpstr>Siestes </vt:lpstr>
      <vt:lpstr>Moments de la journée</vt:lpstr>
      <vt:lpstr>Rythme circadien quotidien</vt:lpstr>
      <vt:lpstr>Effets des rythmes circadiens sur nos vies et notre travail</vt:lpstr>
      <vt:lpstr>Période d’éveil</vt:lpstr>
      <vt:lpstr>Temps passé à la tâche (heures de conduite ou de travail)</vt:lpstr>
      <vt:lpstr>Exigences de la tâche et performance</vt:lpstr>
      <vt:lpstr>Facteurs environnementaux affectant la vigilance</vt:lpstr>
      <vt:lpstr> Différences dans le niveau de sensibilité à la fatigue </vt:lpstr>
      <vt:lpstr>Signes de différences individuelles chez 10 conducteurs de véhicules lors d’une étude sur la sécurité</vt:lpstr>
      <vt:lpstr>Différences individuelles selon une étude sur la fatigue et la vigilance des conducteurs </vt:lpstr>
      <vt:lpstr>Comment expliquer les différences individuelles dans la tolérance ou la sensibilité à la fatigue? </vt:lpstr>
      <vt:lpstr>Qu’est-ce que l’apnée obstructive du sommeil (AOS)?</vt:lpstr>
      <vt:lpstr>Facteurs de risque de l’AOS et signes avant-coureurs</vt:lpstr>
      <vt:lpstr>L’AOS et la conduite</vt:lpstr>
      <vt:lpstr>Dépistage et traitement de l’AOS</vt:lpstr>
      <vt:lpstr>Insomnie </vt:lpstr>
      <vt:lpstr>Autres troubles du sommeil</vt:lpstr>
      <vt:lpstr>Symptômes généraux des troubles du sommeil</vt:lpstr>
      <vt:lpstr>Êtes-vous très sensible à la fatigue?</vt:lpstr>
      <vt:lpstr>Leçon 2 : Évaluation des acquis </vt:lpstr>
      <vt:lpstr>Leçon 2 : Évaluation des acquis (suite)</vt:lpstr>
      <vt:lpstr>Leçon 2 : Évaluation des acquis (suite) </vt:lpstr>
      <vt:lpstr>Leçon 2 : Évaluation des acquis (suite) </vt:lpstr>
      <vt:lpstr>Leçon 2 : Évaluation des acquis (suite) </vt:lpstr>
      <vt:lpstr>Leçon 3 : Santé, bien-être, drogues et médicaments</vt:lpstr>
      <vt:lpstr> Santé et bien-être </vt:lpstr>
      <vt:lpstr>Santé et bien-être : pourquoi êtes-vous concerné par ces sujets?</vt:lpstr>
      <vt:lpstr>Piliers du bien-être</vt:lpstr>
      <vt:lpstr>Régime alimentaire et nutrition (1 de 2)</vt:lpstr>
      <vt:lpstr>Régime alimentaire et nutrition (2 de 2) </vt:lpstr>
      <vt:lpstr>Exercice (1 de 2)</vt:lpstr>
      <vt:lpstr>Exercice (2 de 2)</vt:lpstr>
      <vt:lpstr>Poids </vt:lpstr>
      <vt:lpstr>Tabagisme</vt:lpstr>
      <vt:lpstr>Stress (1 de 2)</vt:lpstr>
      <vt:lpstr>Stress (2 de 2)</vt:lpstr>
      <vt:lpstr>Relations personnelles : famille et amis</vt:lpstr>
      <vt:lpstr>Les étapes d’un changement de comportement</vt:lpstr>
      <vt:lpstr>Drogues et médicaments</vt:lpstr>
      <vt:lpstr>Caféine</vt:lpstr>
      <vt:lpstr>Consommation de caféine</vt:lpstr>
      <vt:lpstr>La caféine et le sommeil</vt:lpstr>
      <vt:lpstr>Deux stimulants nuisibles</vt:lpstr>
      <vt:lpstr>Aides au sommeil : suppléments alimentaires et tisanes</vt:lpstr>
      <vt:lpstr>Somnifères (1 de 2)</vt:lpstr>
      <vt:lpstr>Somnifères (2 de 2)</vt:lpstr>
      <vt:lpstr>D’autres médicaments ont des effets secondaires de fatigue</vt:lpstr>
      <vt:lpstr>L’alcool n’est pas un somnifère</vt:lpstr>
      <vt:lpstr>Leçon 3 : Évaluation des acquis</vt:lpstr>
      <vt:lpstr>Leçon 3 : Évaluation des acquis (suite)</vt:lpstr>
      <vt:lpstr>Leçon 3 : Évaluation des acquis (suite)</vt:lpstr>
      <vt:lpstr>Leçon 3 : Évaluation des acquis (suite)</vt:lpstr>
      <vt:lpstr>Leçon 3 : Évaluation des acquis (suite)</vt:lpstr>
      <vt:lpstr>Leçon 4 : Vigilance et conduite de véhicule lourd</vt:lpstr>
      <vt:lpstr> Amélioration du sommeil et de la vigilance </vt:lpstr>
      <vt:lpstr>Obstacles à la gestion de la fatigue (1 de 2)</vt:lpstr>
      <vt:lpstr>Obstacles à la gestion de la fatigue (2 de 2)</vt:lpstr>
      <vt:lpstr>Stratégies générales pour vaincre ces obstacles</vt:lpstr>
      <vt:lpstr>Stratégies à la maison</vt:lpstr>
      <vt:lpstr>Stratégies sur la route</vt:lpstr>
      <vt:lpstr>Conduite de nuit</vt:lpstr>
      <vt:lpstr>S’adapter à un quart de travail et aux changements de fuseau horaire</vt:lpstr>
      <vt:lpstr>Planification de l’horaire et heures de service (HDS)</vt:lpstr>
      <vt:lpstr>Pratiques élémentaires de planification de l’horaire en fonction du cycle sommeil-repos</vt:lpstr>
      <vt:lpstr>Régularité de l’horaire</vt:lpstr>
      <vt:lpstr>Décalage d’horaire vers l’avant</vt:lpstr>
      <vt:lpstr>Décalage d’horaire vers l’arrière</vt:lpstr>
      <vt:lpstr>Réglementation américaine sur les heures de service (HDS) – Véhicules lourds</vt:lpstr>
      <vt:lpstr>Réglementation américaine sur les heures de service (HDS) – Autobus</vt:lpstr>
      <vt:lpstr>Réglementation canadienne – Véhicules lourds et autobus</vt:lpstr>
      <vt:lpstr>Diapositive 133</vt:lpstr>
      <vt:lpstr>Diapositive 134</vt:lpstr>
      <vt:lpstr>Diapositive 135</vt:lpstr>
      <vt:lpstr>La réglementation sur les heures de service (HDS) : avantages</vt:lpstr>
      <vt:lpstr>Diapositive 137</vt:lpstr>
      <vt:lpstr>Les responsabilités du conducteur</vt:lpstr>
      <vt:lpstr>Conduite en équipe </vt:lpstr>
      <vt:lpstr>Conduite en équipe : avantages</vt:lpstr>
      <vt:lpstr>Conduite en équipe : inconvénients</vt:lpstr>
      <vt:lpstr>Principales règles américaines pour l’utilisation de la couchette</vt:lpstr>
      <vt:lpstr>Principales règles canadiennes pour l’utilisation de la couchette</vt:lpstr>
      <vt:lpstr>Utilisation conforme et sécuritaire de la couchette</vt:lpstr>
      <vt:lpstr>Façons d’améliorer la conduite en équipe</vt:lpstr>
      <vt:lpstr>Leçon 4 : Évaluation des acquis</vt:lpstr>
      <vt:lpstr>Leçon 4 : Évaluation des acquis (suite)</vt:lpstr>
      <vt:lpstr>Leçon 4 : Évaluation des acquis (suite)</vt:lpstr>
      <vt:lpstr>Leçon 4 : Évaluation des acquis (suite)</vt:lpstr>
      <vt:lpstr>Leçon 4 : Évaluation des acquis (suite)</vt:lpstr>
      <vt:lpstr>Conclusion : Bilan et résumé</vt:lpstr>
      <vt:lpstr> Révision </vt:lpstr>
      <vt:lpstr>Révision : Termes et concepts clés relatifs à la fatigue (1 de 2)</vt:lpstr>
      <vt:lpstr>Révision : Termes et concepts clés relatifs à la fatigue (2 de 2)</vt:lpstr>
      <vt:lpstr>Mythes sur la fatigue (1 de 2)</vt:lpstr>
      <vt:lpstr>Mythes sur la fatigue (2 de 2)</vt:lpstr>
      <vt:lpstr>Saine gestion de la fatigue (1 de 2)</vt:lpstr>
      <vt:lpstr>Saine gestion de la fatigue (2 de 2)</vt:lpstr>
      <vt:lpstr>Mauvaise gestion de la fatigue </vt:lpstr>
      <vt:lpstr>Examen du module 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cok08</cp:lastModifiedBy>
  <cp:revision>1302</cp:revision>
  <cp:lastPrinted>2012-01-25T17:22:50Z</cp:lastPrinted>
  <dcterms:created xsi:type="dcterms:W3CDTF">2011-09-07T19:34:03Z</dcterms:created>
  <dcterms:modified xsi:type="dcterms:W3CDTF">2013-06-28T12:39:49Z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