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3"/>
  </p:notesMasterIdLst>
  <p:handoutMasterIdLst>
    <p:handoutMasterId r:id="rId94"/>
  </p:handoutMasterIdLst>
  <p:sldIdLst>
    <p:sldId id="256" r:id="rId5"/>
    <p:sldId id="347" r:id="rId6"/>
    <p:sldId id="260" r:id="rId7"/>
    <p:sldId id="259" r:id="rId8"/>
    <p:sldId id="322" r:id="rId9"/>
    <p:sldId id="348" r:id="rId10"/>
    <p:sldId id="258" r:id="rId11"/>
    <p:sldId id="346" r:id="rId12"/>
    <p:sldId id="321" r:id="rId13"/>
    <p:sldId id="339" r:id="rId14"/>
    <p:sldId id="338" r:id="rId15"/>
    <p:sldId id="341" r:id="rId16"/>
    <p:sldId id="275" r:id="rId17"/>
    <p:sldId id="350" r:id="rId18"/>
    <p:sldId id="351" r:id="rId19"/>
    <p:sldId id="262" r:id="rId20"/>
    <p:sldId id="263" r:id="rId21"/>
    <p:sldId id="264" r:id="rId22"/>
    <p:sldId id="265" r:id="rId23"/>
    <p:sldId id="266" r:id="rId24"/>
    <p:sldId id="267" r:id="rId25"/>
    <p:sldId id="268" r:id="rId26"/>
    <p:sldId id="269" r:id="rId27"/>
    <p:sldId id="270" r:id="rId28"/>
    <p:sldId id="271" r:id="rId29"/>
    <p:sldId id="276" r:id="rId30"/>
    <p:sldId id="352" r:id="rId31"/>
    <p:sldId id="353" r:id="rId32"/>
    <p:sldId id="277" r:id="rId33"/>
    <p:sldId id="278" r:id="rId34"/>
    <p:sldId id="326" r:id="rId35"/>
    <p:sldId id="328" r:id="rId36"/>
    <p:sldId id="342" r:id="rId37"/>
    <p:sldId id="329" r:id="rId38"/>
    <p:sldId id="279" r:id="rId39"/>
    <p:sldId id="280" r:id="rId40"/>
    <p:sldId id="331" r:id="rId41"/>
    <p:sldId id="333" r:id="rId42"/>
    <p:sldId id="281" r:id="rId43"/>
    <p:sldId id="354" r:id="rId44"/>
    <p:sldId id="355" r:id="rId45"/>
    <p:sldId id="282" r:id="rId46"/>
    <p:sldId id="335" r:id="rId47"/>
    <p:sldId id="349" r:id="rId48"/>
    <p:sldId id="283" r:id="rId49"/>
    <p:sldId id="284" r:id="rId50"/>
    <p:sldId id="285" r:id="rId51"/>
    <p:sldId id="286" r:id="rId52"/>
    <p:sldId id="343" r:id="rId53"/>
    <p:sldId id="287" r:id="rId54"/>
    <p:sldId id="344" r:id="rId55"/>
    <p:sldId id="288" r:id="rId56"/>
    <p:sldId id="289" r:id="rId57"/>
    <p:sldId id="290" r:id="rId58"/>
    <p:sldId id="291" r:id="rId59"/>
    <p:sldId id="292" r:id="rId60"/>
    <p:sldId id="293" r:id="rId61"/>
    <p:sldId id="294" r:id="rId62"/>
    <p:sldId id="295" r:id="rId63"/>
    <p:sldId id="296" r:id="rId64"/>
    <p:sldId id="297" r:id="rId65"/>
    <p:sldId id="356" r:id="rId66"/>
    <p:sldId id="357" r:id="rId67"/>
    <p:sldId id="298" r:id="rId68"/>
    <p:sldId id="299" r:id="rId69"/>
    <p:sldId id="300" r:id="rId70"/>
    <p:sldId id="337"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58" r:id="rId85"/>
    <p:sldId id="359" r:id="rId86"/>
    <p:sldId id="314" r:id="rId87"/>
    <p:sldId id="315" r:id="rId88"/>
    <p:sldId id="316" r:id="rId89"/>
    <p:sldId id="317" r:id="rId90"/>
    <p:sldId id="345" r:id="rId91"/>
    <p:sldId id="336"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ickman" initials="j" lastIdx="12" clrIdx="0"/>
  <p:cmAuthor id="1" name="Matt Camden" initials="MC" lastIdx="1" clrIdx="1"/>
  <p:cmAuthor id="2" name="mcs2319"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58792" autoAdjust="0"/>
  </p:normalViewPr>
  <p:slideViewPr>
    <p:cSldViewPr>
      <p:cViewPr varScale="1">
        <p:scale>
          <a:sx n="65" d="100"/>
          <a:sy n="65" d="100"/>
        </p:scale>
        <p:origin x="-2508" y="-9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71E4D-9211-4029-A7AC-B2C4E20987D2}" type="doc">
      <dgm:prSet loTypeId="urn:microsoft.com/office/officeart/2005/8/layout/cycle2" loCatId="cycle" qsTypeId="urn:microsoft.com/office/officeart/2005/8/quickstyle/3d1" qsCatId="3D" csTypeId="urn:microsoft.com/office/officeart/2005/8/colors/colorful1#1" csCatId="colorful" phldr="1"/>
      <dgm:spPr/>
      <dgm:t>
        <a:bodyPr/>
        <a:lstStyle/>
        <a:p>
          <a:endParaRPr lang="en-US"/>
        </a:p>
      </dgm:t>
    </dgm:pt>
    <dgm:pt modelId="{1C6001BA-A465-4148-8D4E-2328076A1C46}">
      <dgm:prSet phldrT="[Text]" custT="1"/>
      <dgm:spPr/>
      <dgm:t>
        <a:bodyPr/>
        <a:lstStyle/>
        <a:p>
          <a:r>
            <a:rPr lang="en-US" sz="2200" dirty="0" smtClean="0"/>
            <a:t>Safety Culture</a:t>
          </a:r>
          <a:endParaRPr lang="en-US" sz="2200" dirty="0"/>
        </a:p>
      </dgm:t>
    </dgm:pt>
    <dgm:pt modelId="{18A9A8F0-8F4D-46DC-819A-4A03CAA17FCA}" type="parTrans" cxnId="{94E73AF6-CB39-41BB-BFC6-5E0D1B22873A}">
      <dgm:prSet/>
      <dgm:spPr/>
      <dgm:t>
        <a:bodyPr/>
        <a:lstStyle/>
        <a:p>
          <a:endParaRPr lang="en-US"/>
        </a:p>
      </dgm:t>
    </dgm:pt>
    <dgm:pt modelId="{3C8308B3-6A19-4F01-B537-665DB0DE8713}" type="sibTrans" cxnId="{94E73AF6-CB39-41BB-BFC6-5E0D1B22873A}">
      <dgm:prSet/>
      <dgm:spPr>
        <a:solidFill>
          <a:schemeClr val="accent1">
            <a:lumMod val="60000"/>
            <a:lumOff val="40000"/>
          </a:schemeClr>
        </a:solidFill>
        <a:effectLst>
          <a:innerShdw blurRad="63500" dist="50800" dir="16200000">
            <a:prstClr val="black">
              <a:alpha val="50000"/>
            </a:prstClr>
          </a:innerShdw>
        </a:effectLst>
        <a:scene3d>
          <a:camera prst="orthographicFront"/>
          <a:lightRig rig="flat" dir="t"/>
        </a:scene3d>
      </dgm:spPr>
      <dgm:t>
        <a:bodyPr/>
        <a:lstStyle/>
        <a:p>
          <a:endParaRPr lang="en-US"/>
        </a:p>
      </dgm:t>
    </dgm:pt>
    <dgm:pt modelId="{CCD512CE-95B2-4A93-A00C-A37648C53F08}">
      <dgm:prSet phldrT="[Text]" custT="1"/>
      <dgm:spPr/>
      <dgm:t>
        <a:bodyPr/>
        <a:lstStyle/>
        <a:p>
          <a:r>
            <a:rPr lang="en-US" sz="2400" b="1" dirty="0" smtClean="0"/>
            <a:t>Behavior</a:t>
          </a:r>
          <a:endParaRPr lang="en-US" sz="2400" b="1" dirty="0"/>
        </a:p>
      </dgm:t>
    </dgm:pt>
    <dgm:pt modelId="{C94378B4-5B31-4A8B-891C-5290C56D4CD0}" type="parTrans" cxnId="{7AFEC98D-7317-4269-AA81-826E2F133B13}">
      <dgm:prSet/>
      <dgm:spPr/>
      <dgm:t>
        <a:bodyPr/>
        <a:lstStyle/>
        <a:p>
          <a:endParaRPr lang="en-US"/>
        </a:p>
      </dgm:t>
    </dgm:pt>
    <dgm:pt modelId="{6A3395DC-A858-492B-87CD-1767BFDB0569}" type="sibTrans" cxnId="{7AFEC98D-7317-4269-AA81-826E2F133B13}">
      <dgm:prSet/>
      <dgm:spPr>
        <a:solidFill>
          <a:schemeClr val="tx1"/>
        </a:solidFill>
      </dgm:spPr>
      <dgm:t>
        <a:bodyPr/>
        <a:lstStyle/>
        <a:p>
          <a:endParaRPr lang="en-US"/>
        </a:p>
      </dgm:t>
    </dgm:pt>
    <dgm:pt modelId="{53DEDC3A-8CF7-4EDA-8C1D-454EED5B679D}">
      <dgm:prSet phldrT="[Text]" custT="1"/>
      <dgm:spPr/>
      <dgm:t>
        <a:bodyPr/>
        <a:lstStyle/>
        <a:p>
          <a:r>
            <a:rPr lang="en-US" sz="2400" b="1" dirty="0" smtClean="0"/>
            <a:t>Person</a:t>
          </a:r>
          <a:endParaRPr lang="en-US" sz="2400" b="1" baseline="0" dirty="0"/>
        </a:p>
      </dgm:t>
    </dgm:pt>
    <dgm:pt modelId="{F7FE5BE8-BF94-4B0A-8C73-8FF6230A06AB}" type="parTrans" cxnId="{3EC6D0C9-5823-40D2-9F11-7B72EECD1354}">
      <dgm:prSet/>
      <dgm:spPr/>
      <dgm:t>
        <a:bodyPr/>
        <a:lstStyle/>
        <a:p>
          <a:endParaRPr lang="en-US"/>
        </a:p>
      </dgm:t>
    </dgm:pt>
    <dgm:pt modelId="{846D0C0B-46C3-4EDA-B18B-7B2F73E722B3}" type="sibTrans" cxnId="{3EC6D0C9-5823-40D2-9F11-7B72EECD1354}">
      <dgm:prSet/>
      <dgm:spPr>
        <a:solidFill>
          <a:schemeClr val="tx1"/>
        </a:solidFill>
      </dgm:spPr>
      <dgm:t>
        <a:bodyPr/>
        <a:lstStyle/>
        <a:p>
          <a:endParaRPr lang="en-US"/>
        </a:p>
      </dgm:t>
    </dgm:pt>
    <dgm:pt modelId="{62304CF3-9013-41C1-B947-6B47CB7D30FA}">
      <dgm:prSet phldrT="[Text]" custT="1"/>
      <dgm:spPr/>
      <dgm:t>
        <a:bodyPr/>
        <a:lstStyle/>
        <a:p>
          <a:r>
            <a:rPr lang="en-US" sz="1900" b="1" dirty="0" smtClean="0"/>
            <a:t>Environment</a:t>
          </a:r>
          <a:endParaRPr lang="en-US" sz="1900" b="1" dirty="0"/>
        </a:p>
      </dgm:t>
    </dgm:pt>
    <dgm:pt modelId="{E80B09A9-02A5-4C68-9C7D-07D72CF84793}" type="parTrans" cxnId="{3A4D3569-F5BF-46F5-8F74-FA4E343AD919}">
      <dgm:prSet/>
      <dgm:spPr/>
      <dgm:t>
        <a:bodyPr/>
        <a:lstStyle/>
        <a:p>
          <a:endParaRPr lang="en-US"/>
        </a:p>
      </dgm:t>
    </dgm:pt>
    <dgm:pt modelId="{6265DDC1-2C29-4A47-B1D3-E0654EFCD836}" type="sibTrans" cxnId="{3A4D3569-F5BF-46F5-8F74-FA4E343AD919}">
      <dgm:prSet/>
      <dgm:spPr>
        <a:solidFill>
          <a:schemeClr val="accent1">
            <a:lumMod val="60000"/>
            <a:lumOff val="40000"/>
          </a:schemeClr>
        </a:solidFill>
        <a:effectLst>
          <a:outerShdw blurRad="50800" dist="38100" dir="5400000" algn="t" rotWithShape="0">
            <a:prstClr val="black">
              <a:alpha val="40000"/>
            </a:prstClr>
          </a:outerShdw>
        </a:effectLst>
        <a:scene3d>
          <a:camera prst="orthographicFront"/>
          <a:lightRig rig="flat" dir="t"/>
        </a:scene3d>
        <a:sp3d z="-80000" prstMaterial="plastic">
          <a:bevelT w="50800" h="50800" prst="angle"/>
          <a:bevelB w="25400" h="25400" prst="angle"/>
        </a:sp3d>
      </dgm:spPr>
      <dgm:t>
        <a:bodyPr/>
        <a:lstStyle/>
        <a:p>
          <a:endParaRPr lang="en-US"/>
        </a:p>
      </dgm:t>
    </dgm:pt>
    <dgm:pt modelId="{6E407916-9978-4602-AD49-EBA7CA082BEB}" type="pres">
      <dgm:prSet presAssocID="{39871E4D-9211-4029-A7AC-B2C4E20987D2}" presName="cycle" presStyleCnt="0">
        <dgm:presLayoutVars>
          <dgm:dir/>
          <dgm:resizeHandles val="exact"/>
        </dgm:presLayoutVars>
      </dgm:prSet>
      <dgm:spPr/>
      <dgm:t>
        <a:bodyPr/>
        <a:lstStyle/>
        <a:p>
          <a:endParaRPr lang="en-US"/>
        </a:p>
      </dgm:t>
    </dgm:pt>
    <dgm:pt modelId="{B3553E63-0910-465C-9727-CF96B9798BA9}" type="pres">
      <dgm:prSet presAssocID="{1C6001BA-A465-4148-8D4E-2328076A1C46}" presName="node" presStyleLbl="node1" presStyleIdx="0" presStyleCnt="4" custScaleX="80365" custScaleY="80365" custRadScaleRad="41286" custRadScaleInc="396483">
        <dgm:presLayoutVars>
          <dgm:bulletEnabled val="1"/>
        </dgm:presLayoutVars>
      </dgm:prSet>
      <dgm:spPr/>
      <dgm:t>
        <a:bodyPr/>
        <a:lstStyle/>
        <a:p>
          <a:endParaRPr lang="en-US"/>
        </a:p>
      </dgm:t>
    </dgm:pt>
    <dgm:pt modelId="{78253CC4-51B7-46B0-A15F-B2401B8C2772}" type="pres">
      <dgm:prSet presAssocID="{3C8308B3-6A19-4F01-B537-665DB0DE8713}" presName="sibTrans" presStyleLbl="sibTrans2D1" presStyleIdx="0" presStyleCnt="4" custScaleX="154898" custScaleY="63427"/>
      <dgm:spPr>
        <a:prstGeom prst="leftRightArrow">
          <a:avLst/>
        </a:prstGeom>
      </dgm:spPr>
      <dgm:t>
        <a:bodyPr/>
        <a:lstStyle/>
        <a:p>
          <a:endParaRPr lang="en-US"/>
        </a:p>
      </dgm:t>
    </dgm:pt>
    <dgm:pt modelId="{4C72034E-C053-4C30-A11D-063B835621E6}" type="pres">
      <dgm:prSet presAssocID="{3C8308B3-6A19-4F01-B537-665DB0DE8713}" presName="connectorText" presStyleLbl="sibTrans2D1" presStyleIdx="0" presStyleCnt="4"/>
      <dgm:spPr/>
      <dgm:t>
        <a:bodyPr/>
        <a:lstStyle/>
        <a:p>
          <a:endParaRPr lang="en-US"/>
        </a:p>
      </dgm:t>
    </dgm:pt>
    <dgm:pt modelId="{8C6339E5-0786-4128-9348-1E4519C566F3}" type="pres">
      <dgm:prSet presAssocID="{CCD512CE-95B2-4A93-A00C-A37648C53F08}" presName="node" presStyleLbl="node1" presStyleIdx="1" presStyleCnt="4" custScaleX="118155" custScaleY="118155" custRadScaleRad="156548" custRadScaleInc="72683">
        <dgm:presLayoutVars>
          <dgm:bulletEnabled val="1"/>
        </dgm:presLayoutVars>
      </dgm:prSet>
      <dgm:spPr/>
      <dgm:t>
        <a:bodyPr/>
        <a:lstStyle/>
        <a:p>
          <a:endParaRPr lang="en-US"/>
        </a:p>
      </dgm:t>
    </dgm:pt>
    <dgm:pt modelId="{75BA6E7F-8E63-4E1E-A9D2-BA0BE1AF874F}" type="pres">
      <dgm:prSet presAssocID="{6A3395DC-A858-492B-87CD-1767BFDB0569}" presName="sibTrans" presStyleLbl="sibTrans2D1" presStyleIdx="1" presStyleCnt="4" custScaleX="153819" custLinFactNeighborX="-1217" custLinFactNeighborY="51972"/>
      <dgm:spPr>
        <a:prstGeom prst="leftRightArrow">
          <a:avLst/>
        </a:prstGeom>
      </dgm:spPr>
      <dgm:t>
        <a:bodyPr/>
        <a:lstStyle/>
        <a:p>
          <a:endParaRPr lang="en-US"/>
        </a:p>
      </dgm:t>
    </dgm:pt>
    <dgm:pt modelId="{A3B9B4AD-6DCA-4955-9D85-BB53B101048E}" type="pres">
      <dgm:prSet presAssocID="{6A3395DC-A858-492B-87CD-1767BFDB0569}" presName="connectorText" presStyleLbl="sibTrans2D1" presStyleIdx="1" presStyleCnt="4"/>
      <dgm:spPr/>
      <dgm:t>
        <a:bodyPr/>
        <a:lstStyle/>
        <a:p>
          <a:endParaRPr lang="en-US"/>
        </a:p>
      </dgm:t>
    </dgm:pt>
    <dgm:pt modelId="{CAC241FA-1DDE-4789-9149-E4BE9DF8165E}" type="pres">
      <dgm:prSet presAssocID="{53DEDC3A-8CF7-4EDA-8C1D-454EED5B679D}" presName="node" presStyleLbl="node1" presStyleIdx="2" presStyleCnt="4" custScaleX="111383" custScaleY="111383" custRadScaleRad="149992" custRadScaleInc="122643">
        <dgm:presLayoutVars>
          <dgm:bulletEnabled val="1"/>
        </dgm:presLayoutVars>
      </dgm:prSet>
      <dgm:spPr/>
      <dgm:t>
        <a:bodyPr/>
        <a:lstStyle/>
        <a:p>
          <a:endParaRPr lang="en-US"/>
        </a:p>
      </dgm:t>
    </dgm:pt>
    <dgm:pt modelId="{7092048E-8414-40A9-91AE-887069532F88}" type="pres">
      <dgm:prSet presAssocID="{846D0C0B-46C3-4EDA-B18B-7B2F73E722B3}" presName="sibTrans" presStyleLbl="sibTrans2D1" presStyleIdx="2" presStyleCnt="4" custAng="184820" custScaleX="201909" custScaleY="94143" custLinFactNeighborX="-48885" custLinFactNeighborY="-62268"/>
      <dgm:spPr>
        <a:prstGeom prst="leftRightArrow">
          <a:avLst/>
        </a:prstGeom>
      </dgm:spPr>
      <dgm:t>
        <a:bodyPr/>
        <a:lstStyle/>
        <a:p>
          <a:endParaRPr lang="en-US"/>
        </a:p>
      </dgm:t>
    </dgm:pt>
    <dgm:pt modelId="{E9772164-1D56-424B-830A-7F79A5BA7B9A}" type="pres">
      <dgm:prSet presAssocID="{846D0C0B-46C3-4EDA-B18B-7B2F73E722B3}" presName="connectorText" presStyleLbl="sibTrans2D1" presStyleIdx="2" presStyleCnt="4"/>
      <dgm:spPr/>
      <dgm:t>
        <a:bodyPr/>
        <a:lstStyle/>
        <a:p>
          <a:endParaRPr lang="en-US"/>
        </a:p>
      </dgm:t>
    </dgm:pt>
    <dgm:pt modelId="{77A37EEF-2B2E-4720-A4E3-D6630F7EFEA1}" type="pres">
      <dgm:prSet presAssocID="{62304CF3-9013-41C1-B947-6B47CB7D30FA}" presName="node" presStyleLbl="node1" presStyleIdx="3" presStyleCnt="4" custScaleX="119578" custScaleY="124264" custRadScaleRad="86730" custRadScaleInc="198440">
        <dgm:presLayoutVars>
          <dgm:bulletEnabled val="1"/>
        </dgm:presLayoutVars>
      </dgm:prSet>
      <dgm:spPr/>
      <dgm:t>
        <a:bodyPr/>
        <a:lstStyle/>
        <a:p>
          <a:endParaRPr lang="en-US"/>
        </a:p>
      </dgm:t>
    </dgm:pt>
    <dgm:pt modelId="{5F9BE5EE-B760-4CBB-A570-9971C29DCB27}" type="pres">
      <dgm:prSet presAssocID="{6265DDC1-2C29-4A47-B1D3-E0654EFCD836}" presName="sibTrans" presStyleLbl="sibTrans2D1" presStyleIdx="3" presStyleCnt="4" custAng="19888513" custScaleX="92678" custScaleY="100796" custLinFactX="-124481" custLinFactY="100000" custLinFactNeighborX="-200000" custLinFactNeighborY="131034" custRadScaleRad="40967" custRadScaleInc="-2147483648"/>
      <dgm:spPr>
        <a:prstGeom prst="upDownArrow">
          <a:avLst/>
        </a:prstGeom>
      </dgm:spPr>
      <dgm:t>
        <a:bodyPr/>
        <a:lstStyle/>
        <a:p>
          <a:endParaRPr lang="en-US"/>
        </a:p>
      </dgm:t>
    </dgm:pt>
    <dgm:pt modelId="{AA519EB2-3B50-45FA-AA8B-CDB376791846}" type="pres">
      <dgm:prSet presAssocID="{6265DDC1-2C29-4A47-B1D3-E0654EFCD836}" presName="connectorText" presStyleLbl="sibTrans2D1" presStyleIdx="3" presStyleCnt="4"/>
      <dgm:spPr/>
      <dgm:t>
        <a:bodyPr/>
        <a:lstStyle/>
        <a:p>
          <a:endParaRPr lang="en-US"/>
        </a:p>
      </dgm:t>
    </dgm:pt>
  </dgm:ptLst>
  <dgm:cxnLst>
    <dgm:cxn modelId="{52BC3A41-CA29-4753-90D1-6A45881E1E1B}" type="presOf" srcId="{CCD512CE-95B2-4A93-A00C-A37648C53F08}" destId="{8C6339E5-0786-4128-9348-1E4519C566F3}" srcOrd="0" destOrd="0" presId="urn:microsoft.com/office/officeart/2005/8/layout/cycle2"/>
    <dgm:cxn modelId="{8AB2C20B-AB0C-4D6A-B1CD-F0F761AF7DEC}" type="presOf" srcId="{846D0C0B-46C3-4EDA-B18B-7B2F73E722B3}" destId="{E9772164-1D56-424B-830A-7F79A5BA7B9A}" srcOrd="1" destOrd="0" presId="urn:microsoft.com/office/officeart/2005/8/layout/cycle2"/>
    <dgm:cxn modelId="{F42F4A4A-9FF2-497A-B16D-793FF81DEE03}" type="presOf" srcId="{1C6001BA-A465-4148-8D4E-2328076A1C46}" destId="{B3553E63-0910-465C-9727-CF96B9798BA9}" srcOrd="0" destOrd="0" presId="urn:microsoft.com/office/officeart/2005/8/layout/cycle2"/>
    <dgm:cxn modelId="{45807D59-4819-4479-B9E1-DBDC9DBB3BD6}" type="presOf" srcId="{846D0C0B-46C3-4EDA-B18B-7B2F73E722B3}" destId="{7092048E-8414-40A9-91AE-887069532F88}" srcOrd="0" destOrd="0" presId="urn:microsoft.com/office/officeart/2005/8/layout/cycle2"/>
    <dgm:cxn modelId="{3A4D3569-F5BF-46F5-8F74-FA4E343AD919}" srcId="{39871E4D-9211-4029-A7AC-B2C4E20987D2}" destId="{62304CF3-9013-41C1-B947-6B47CB7D30FA}" srcOrd="3" destOrd="0" parTransId="{E80B09A9-02A5-4C68-9C7D-07D72CF84793}" sibTransId="{6265DDC1-2C29-4A47-B1D3-E0654EFCD836}"/>
    <dgm:cxn modelId="{EF26BFE7-8E52-4A05-A29E-421FD64724BC}" type="presOf" srcId="{62304CF3-9013-41C1-B947-6B47CB7D30FA}" destId="{77A37EEF-2B2E-4720-A4E3-D6630F7EFEA1}" srcOrd="0" destOrd="0" presId="urn:microsoft.com/office/officeart/2005/8/layout/cycle2"/>
    <dgm:cxn modelId="{E6A94A33-475D-435B-989C-1058C8E07A61}" type="presOf" srcId="{39871E4D-9211-4029-A7AC-B2C4E20987D2}" destId="{6E407916-9978-4602-AD49-EBA7CA082BEB}" srcOrd="0" destOrd="0" presId="urn:microsoft.com/office/officeart/2005/8/layout/cycle2"/>
    <dgm:cxn modelId="{DC814171-EF3A-4996-BAF9-C49A87ED89D2}" type="presOf" srcId="{53DEDC3A-8CF7-4EDA-8C1D-454EED5B679D}" destId="{CAC241FA-1DDE-4789-9149-E4BE9DF8165E}" srcOrd="0" destOrd="0" presId="urn:microsoft.com/office/officeart/2005/8/layout/cycle2"/>
    <dgm:cxn modelId="{EFE03A82-73FF-4219-99EB-C56F4A0D9DE9}" type="presOf" srcId="{6265DDC1-2C29-4A47-B1D3-E0654EFCD836}" destId="{AA519EB2-3B50-45FA-AA8B-CDB376791846}" srcOrd="1" destOrd="0" presId="urn:microsoft.com/office/officeart/2005/8/layout/cycle2"/>
    <dgm:cxn modelId="{BA12961C-9A91-4B10-8569-AE0F1A080251}" type="presOf" srcId="{6A3395DC-A858-492B-87CD-1767BFDB0569}" destId="{75BA6E7F-8E63-4E1E-A9D2-BA0BE1AF874F}" srcOrd="0" destOrd="0" presId="urn:microsoft.com/office/officeart/2005/8/layout/cycle2"/>
    <dgm:cxn modelId="{0ECA08D7-EF4C-4C1F-933C-41901D4060CF}" type="presOf" srcId="{3C8308B3-6A19-4F01-B537-665DB0DE8713}" destId="{4C72034E-C053-4C30-A11D-063B835621E6}" srcOrd="1" destOrd="0" presId="urn:microsoft.com/office/officeart/2005/8/layout/cycle2"/>
    <dgm:cxn modelId="{7AFEC98D-7317-4269-AA81-826E2F133B13}" srcId="{39871E4D-9211-4029-A7AC-B2C4E20987D2}" destId="{CCD512CE-95B2-4A93-A00C-A37648C53F08}" srcOrd="1" destOrd="0" parTransId="{C94378B4-5B31-4A8B-891C-5290C56D4CD0}" sibTransId="{6A3395DC-A858-492B-87CD-1767BFDB0569}"/>
    <dgm:cxn modelId="{3EC6D0C9-5823-40D2-9F11-7B72EECD1354}" srcId="{39871E4D-9211-4029-A7AC-B2C4E20987D2}" destId="{53DEDC3A-8CF7-4EDA-8C1D-454EED5B679D}" srcOrd="2" destOrd="0" parTransId="{F7FE5BE8-BF94-4B0A-8C73-8FF6230A06AB}" sibTransId="{846D0C0B-46C3-4EDA-B18B-7B2F73E722B3}"/>
    <dgm:cxn modelId="{AC85762C-E6FD-4901-B3EF-0CA13B22C25F}" type="presOf" srcId="{3C8308B3-6A19-4F01-B537-665DB0DE8713}" destId="{78253CC4-51B7-46B0-A15F-B2401B8C2772}" srcOrd="0" destOrd="0" presId="urn:microsoft.com/office/officeart/2005/8/layout/cycle2"/>
    <dgm:cxn modelId="{2E0188F7-00EE-471D-9C94-ED218A0CB8AB}" type="presOf" srcId="{6265DDC1-2C29-4A47-B1D3-E0654EFCD836}" destId="{5F9BE5EE-B760-4CBB-A570-9971C29DCB27}" srcOrd="0" destOrd="0" presId="urn:microsoft.com/office/officeart/2005/8/layout/cycle2"/>
    <dgm:cxn modelId="{94E73AF6-CB39-41BB-BFC6-5E0D1B22873A}" srcId="{39871E4D-9211-4029-A7AC-B2C4E20987D2}" destId="{1C6001BA-A465-4148-8D4E-2328076A1C46}" srcOrd="0" destOrd="0" parTransId="{18A9A8F0-8F4D-46DC-819A-4A03CAA17FCA}" sibTransId="{3C8308B3-6A19-4F01-B537-665DB0DE8713}"/>
    <dgm:cxn modelId="{448978C0-B8D3-4E72-A1AF-9BF8858FAC52}" type="presOf" srcId="{6A3395DC-A858-492B-87CD-1767BFDB0569}" destId="{A3B9B4AD-6DCA-4955-9D85-BB53B101048E}" srcOrd="1" destOrd="0" presId="urn:microsoft.com/office/officeart/2005/8/layout/cycle2"/>
    <dgm:cxn modelId="{82CC83CB-BB35-4CCB-BE10-81C83849080A}" type="presParOf" srcId="{6E407916-9978-4602-AD49-EBA7CA082BEB}" destId="{B3553E63-0910-465C-9727-CF96B9798BA9}" srcOrd="0" destOrd="0" presId="urn:microsoft.com/office/officeart/2005/8/layout/cycle2"/>
    <dgm:cxn modelId="{5731E5C5-641D-4C48-A94C-F1119DF3B67C}" type="presParOf" srcId="{6E407916-9978-4602-AD49-EBA7CA082BEB}" destId="{78253CC4-51B7-46B0-A15F-B2401B8C2772}" srcOrd="1" destOrd="0" presId="urn:microsoft.com/office/officeart/2005/8/layout/cycle2"/>
    <dgm:cxn modelId="{18ECC062-7861-4167-AB15-0AC72D8B1B0F}" type="presParOf" srcId="{78253CC4-51B7-46B0-A15F-B2401B8C2772}" destId="{4C72034E-C053-4C30-A11D-063B835621E6}" srcOrd="0" destOrd="0" presId="urn:microsoft.com/office/officeart/2005/8/layout/cycle2"/>
    <dgm:cxn modelId="{8CF5438B-57F5-4906-B96F-EE9C37A0D8BB}" type="presParOf" srcId="{6E407916-9978-4602-AD49-EBA7CA082BEB}" destId="{8C6339E5-0786-4128-9348-1E4519C566F3}" srcOrd="2" destOrd="0" presId="urn:microsoft.com/office/officeart/2005/8/layout/cycle2"/>
    <dgm:cxn modelId="{15C983FD-294F-4DB7-95E1-4968C1C3C440}" type="presParOf" srcId="{6E407916-9978-4602-AD49-EBA7CA082BEB}" destId="{75BA6E7F-8E63-4E1E-A9D2-BA0BE1AF874F}" srcOrd="3" destOrd="0" presId="urn:microsoft.com/office/officeart/2005/8/layout/cycle2"/>
    <dgm:cxn modelId="{0725FD84-F458-41EE-9610-0712CD07A4E8}" type="presParOf" srcId="{75BA6E7F-8E63-4E1E-A9D2-BA0BE1AF874F}" destId="{A3B9B4AD-6DCA-4955-9D85-BB53B101048E}" srcOrd="0" destOrd="0" presId="urn:microsoft.com/office/officeart/2005/8/layout/cycle2"/>
    <dgm:cxn modelId="{5CE4061E-35FF-4E2A-8FFA-700528E89C75}" type="presParOf" srcId="{6E407916-9978-4602-AD49-EBA7CA082BEB}" destId="{CAC241FA-1DDE-4789-9149-E4BE9DF8165E}" srcOrd="4" destOrd="0" presId="urn:microsoft.com/office/officeart/2005/8/layout/cycle2"/>
    <dgm:cxn modelId="{F1667328-30BA-4555-92C5-B7509F00D363}" type="presParOf" srcId="{6E407916-9978-4602-AD49-EBA7CA082BEB}" destId="{7092048E-8414-40A9-91AE-887069532F88}" srcOrd="5" destOrd="0" presId="urn:microsoft.com/office/officeart/2005/8/layout/cycle2"/>
    <dgm:cxn modelId="{9F148FFD-6C96-4BB9-AB16-A69149BDD13C}" type="presParOf" srcId="{7092048E-8414-40A9-91AE-887069532F88}" destId="{E9772164-1D56-424B-830A-7F79A5BA7B9A}" srcOrd="0" destOrd="0" presId="urn:microsoft.com/office/officeart/2005/8/layout/cycle2"/>
    <dgm:cxn modelId="{B79BABA0-B0DA-44C8-BF64-7C82916CDCF7}" type="presParOf" srcId="{6E407916-9978-4602-AD49-EBA7CA082BEB}" destId="{77A37EEF-2B2E-4720-A4E3-D6630F7EFEA1}" srcOrd="6" destOrd="0" presId="urn:microsoft.com/office/officeart/2005/8/layout/cycle2"/>
    <dgm:cxn modelId="{40AB6CC3-B2EB-4C06-A132-A57E009EF843}" type="presParOf" srcId="{6E407916-9978-4602-AD49-EBA7CA082BEB}" destId="{5F9BE5EE-B760-4CBB-A570-9971C29DCB27}" srcOrd="7" destOrd="0" presId="urn:microsoft.com/office/officeart/2005/8/layout/cycle2"/>
    <dgm:cxn modelId="{30FF0BC6-F2BB-49E8-AE9A-C89372E89285}" type="presParOf" srcId="{5F9BE5EE-B760-4CBB-A570-9971C29DCB27}" destId="{AA519EB2-3B50-45FA-AA8B-CDB376791846}" srcOrd="0" destOrd="0" presId="urn:microsoft.com/office/officeart/2005/8/layout/cycle2"/>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25425-1978-43E9-8B7B-3F6F2B2C2B57}" type="doc">
      <dgm:prSet loTypeId="urn:microsoft.com/office/officeart/2005/8/layout/process2" loCatId="process" qsTypeId="urn:microsoft.com/office/officeart/2005/8/quickstyle/3d1" qsCatId="3D" csTypeId="urn:microsoft.com/office/officeart/2005/8/colors/colorful1#2" csCatId="colorful" phldr="1"/>
      <dgm:spPr/>
    </dgm:pt>
    <dgm:pt modelId="{0DFC050D-45FB-4B29-8E65-12F0E26B1020}">
      <dgm:prSet phldrT="[Text]" custT="1"/>
      <dgm:spPr/>
      <dgm:t>
        <a:bodyPr/>
        <a:lstStyle/>
        <a:p>
          <a:r>
            <a:rPr lang="en-US" sz="1600" dirty="0" smtClean="0"/>
            <a:t>Collect and analyze data</a:t>
          </a:r>
          <a:endParaRPr lang="en-US" sz="1600" dirty="0"/>
        </a:p>
      </dgm:t>
    </dgm:pt>
    <dgm:pt modelId="{42264F62-CCAB-438A-B8F4-3590C49CFBBC}" type="parTrans" cxnId="{C34CF74E-CC3E-4052-8762-6ACC9837BD7B}">
      <dgm:prSet/>
      <dgm:spPr/>
      <dgm:t>
        <a:bodyPr/>
        <a:lstStyle/>
        <a:p>
          <a:endParaRPr lang="en-US"/>
        </a:p>
      </dgm:t>
    </dgm:pt>
    <dgm:pt modelId="{D425A4D1-6887-4B47-8529-C6E50386D064}" type="sibTrans" cxnId="{C34CF74E-CC3E-4052-8762-6ACC9837BD7B}">
      <dgm:prSet/>
      <dgm:spPr/>
      <dgm:t>
        <a:bodyPr/>
        <a:lstStyle/>
        <a:p>
          <a:endParaRPr lang="en-US"/>
        </a:p>
      </dgm:t>
    </dgm:pt>
    <dgm:pt modelId="{60F51F35-CE8C-4DD8-A048-AA5DF57FDA82}">
      <dgm:prSet phldrT="[Text]" custT="1"/>
      <dgm:spPr/>
      <dgm:t>
        <a:bodyPr/>
        <a:lstStyle/>
        <a:p>
          <a:r>
            <a:rPr lang="en-US" sz="1600" dirty="0" smtClean="0"/>
            <a:t>ID fatigue risk</a:t>
          </a:r>
          <a:endParaRPr lang="en-US" sz="1600" dirty="0"/>
        </a:p>
      </dgm:t>
    </dgm:pt>
    <dgm:pt modelId="{FF55389C-DA90-4E35-B4EF-F980BE8D9348}" type="parTrans" cxnId="{446FFAAE-AAE0-4640-BC38-C59A212EF910}">
      <dgm:prSet/>
      <dgm:spPr/>
      <dgm:t>
        <a:bodyPr/>
        <a:lstStyle/>
        <a:p>
          <a:endParaRPr lang="en-US"/>
        </a:p>
      </dgm:t>
    </dgm:pt>
    <dgm:pt modelId="{223B0E93-72C6-4F5B-BBF5-C09D3D56E397}" type="sibTrans" cxnId="{446FFAAE-AAE0-4640-BC38-C59A212EF910}">
      <dgm:prSet/>
      <dgm:spPr/>
      <dgm:t>
        <a:bodyPr/>
        <a:lstStyle/>
        <a:p>
          <a:endParaRPr lang="en-US"/>
        </a:p>
      </dgm:t>
    </dgm:pt>
    <dgm:pt modelId="{661F0749-78B2-41BF-BF94-3413AE63651B}">
      <dgm:prSet phldrT="[Text]" custT="1"/>
      <dgm:spPr/>
      <dgm:t>
        <a:bodyPr/>
        <a:lstStyle/>
        <a:p>
          <a:r>
            <a:rPr lang="en-US" sz="1600" dirty="0" smtClean="0"/>
            <a:t>ID where FRMS apply</a:t>
          </a:r>
          <a:endParaRPr lang="en-US" sz="1600" dirty="0"/>
        </a:p>
      </dgm:t>
    </dgm:pt>
    <dgm:pt modelId="{6EBC4D45-F24C-4213-BD65-5603D547D00E}" type="sibTrans" cxnId="{FF1FF42D-A357-42F9-8E3D-5810CF2A82B0}">
      <dgm:prSet/>
      <dgm:spPr/>
      <dgm:t>
        <a:bodyPr/>
        <a:lstStyle/>
        <a:p>
          <a:endParaRPr lang="en-US"/>
        </a:p>
      </dgm:t>
    </dgm:pt>
    <dgm:pt modelId="{0054E61E-B1E0-445D-B16E-9E5A9EC25C88}" type="parTrans" cxnId="{FF1FF42D-A357-42F9-8E3D-5810CF2A82B0}">
      <dgm:prSet/>
      <dgm:spPr/>
      <dgm:t>
        <a:bodyPr/>
        <a:lstStyle/>
        <a:p>
          <a:endParaRPr lang="en-US"/>
        </a:p>
      </dgm:t>
    </dgm:pt>
    <dgm:pt modelId="{AA21861C-9B55-4307-B691-81817B7775DC}">
      <dgm:prSet custT="1"/>
      <dgm:spPr/>
      <dgm:t>
        <a:bodyPr/>
        <a:lstStyle/>
        <a:p>
          <a:r>
            <a:rPr lang="en-US" sz="1600" dirty="0" smtClean="0"/>
            <a:t>Assess safety risk</a:t>
          </a:r>
          <a:endParaRPr lang="en-US" sz="1600" dirty="0"/>
        </a:p>
      </dgm:t>
    </dgm:pt>
    <dgm:pt modelId="{66010C48-F558-4C28-9CF3-A4563DFB2E8F}" type="parTrans" cxnId="{F8695608-D61A-4AB1-91AC-AA5B96FE71AD}">
      <dgm:prSet/>
      <dgm:spPr/>
      <dgm:t>
        <a:bodyPr/>
        <a:lstStyle/>
        <a:p>
          <a:endParaRPr lang="en-US"/>
        </a:p>
      </dgm:t>
    </dgm:pt>
    <dgm:pt modelId="{30C34B42-D154-4F97-8A80-5BE50B0D51FF}" type="sibTrans" cxnId="{F8695608-D61A-4AB1-91AC-AA5B96FE71AD}">
      <dgm:prSet/>
      <dgm:spPr/>
      <dgm:t>
        <a:bodyPr/>
        <a:lstStyle/>
        <a:p>
          <a:endParaRPr lang="en-US"/>
        </a:p>
      </dgm:t>
    </dgm:pt>
    <dgm:pt modelId="{688616C2-A4D0-40FD-9929-B9E03D0BFA25}">
      <dgm:prSet custT="1"/>
      <dgm:spPr/>
      <dgm:t>
        <a:bodyPr/>
        <a:lstStyle/>
        <a:p>
          <a:r>
            <a:rPr lang="en-US" sz="1600" dirty="0" smtClean="0"/>
            <a:t>Set measures and countermeasures</a:t>
          </a:r>
          <a:endParaRPr lang="en-US" sz="1600" dirty="0"/>
        </a:p>
      </dgm:t>
    </dgm:pt>
    <dgm:pt modelId="{2CB54A8D-0291-46AB-91D0-921A90FB9BBF}" type="parTrans" cxnId="{ECB16C2C-A2EC-4E80-83D9-2E1E0E94E45D}">
      <dgm:prSet/>
      <dgm:spPr/>
      <dgm:t>
        <a:bodyPr/>
        <a:lstStyle/>
        <a:p>
          <a:endParaRPr lang="en-US"/>
        </a:p>
      </dgm:t>
    </dgm:pt>
    <dgm:pt modelId="{EC891B5A-9AF2-4041-88AD-84D58FA039DE}" type="sibTrans" cxnId="{ECB16C2C-A2EC-4E80-83D9-2E1E0E94E45D}">
      <dgm:prSet/>
      <dgm:spPr/>
      <dgm:t>
        <a:bodyPr/>
        <a:lstStyle/>
        <a:p>
          <a:endParaRPr lang="en-US"/>
        </a:p>
      </dgm:t>
    </dgm:pt>
    <dgm:pt modelId="{1AC7DB1F-E048-4293-8819-2052B44F2598}">
      <dgm:prSet/>
      <dgm:spPr/>
      <dgm:t>
        <a:bodyPr/>
        <a:lstStyle/>
        <a:p>
          <a:r>
            <a:rPr lang="en-US" dirty="0" smtClean="0"/>
            <a:t>Effectiveness  evaluation</a:t>
          </a:r>
          <a:endParaRPr lang="en-US" dirty="0"/>
        </a:p>
      </dgm:t>
    </dgm:pt>
    <dgm:pt modelId="{4E26D929-7C67-4F1F-B3A7-B8773B4D0643}" type="parTrans" cxnId="{9580682B-4E43-416D-8F23-529494CFB938}">
      <dgm:prSet/>
      <dgm:spPr/>
      <dgm:t>
        <a:bodyPr/>
        <a:lstStyle/>
        <a:p>
          <a:endParaRPr lang="en-US"/>
        </a:p>
      </dgm:t>
    </dgm:pt>
    <dgm:pt modelId="{C1583649-0A9F-41E6-83C4-A067C48671B9}" type="sibTrans" cxnId="{9580682B-4E43-416D-8F23-529494CFB938}">
      <dgm:prSet/>
      <dgm:spPr/>
      <dgm:t>
        <a:bodyPr/>
        <a:lstStyle/>
        <a:p>
          <a:endParaRPr lang="en-US"/>
        </a:p>
      </dgm:t>
    </dgm:pt>
    <dgm:pt modelId="{135CCE1F-95CC-4080-9879-8B2308CBC74C}" type="pres">
      <dgm:prSet presAssocID="{CE625425-1978-43E9-8B7B-3F6F2B2C2B57}" presName="linearFlow" presStyleCnt="0">
        <dgm:presLayoutVars>
          <dgm:resizeHandles val="exact"/>
        </dgm:presLayoutVars>
      </dgm:prSet>
      <dgm:spPr/>
    </dgm:pt>
    <dgm:pt modelId="{18A5BEE0-7AB3-4041-8EC7-895D696B6F72}" type="pres">
      <dgm:prSet presAssocID="{661F0749-78B2-41BF-BF94-3413AE63651B}" presName="node" presStyleLbl="node1" presStyleIdx="0" presStyleCnt="6" custLinFactNeighborX="-533" custLinFactNeighborY="-675">
        <dgm:presLayoutVars>
          <dgm:bulletEnabled val="1"/>
        </dgm:presLayoutVars>
      </dgm:prSet>
      <dgm:spPr/>
      <dgm:t>
        <a:bodyPr/>
        <a:lstStyle/>
        <a:p>
          <a:endParaRPr lang="en-US"/>
        </a:p>
      </dgm:t>
    </dgm:pt>
    <dgm:pt modelId="{D6B778BD-ED7E-4C32-8B73-8358483CEE0E}" type="pres">
      <dgm:prSet presAssocID="{6EBC4D45-F24C-4213-BD65-5603D547D00E}" presName="sibTrans" presStyleLbl="sibTrans2D1" presStyleIdx="0" presStyleCnt="5"/>
      <dgm:spPr/>
      <dgm:t>
        <a:bodyPr/>
        <a:lstStyle/>
        <a:p>
          <a:endParaRPr lang="en-US"/>
        </a:p>
      </dgm:t>
    </dgm:pt>
    <dgm:pt modelId="{08967B5F-341A-432D-9617-33FCB131AA7A}" type="pres">
      <dgm:prSet presAssocID="{6EBC4D45-F24C-4213-BD65-5603D547D00E}" presName="connectorText" presStyleLbl="sibTrans2D1" presStyleIdx="0" presStyleCnt="5"/>
      <dgm:spPr/>
      <dgm:t>
        <a:bodyPr/>
        <a:lstStyle/>
        <a:p>
          <a:endParaRPr lang="en-US"/>
        </a:p>
      </dgm:t>
    </dgm:pt>
    <dgm:pt modelId="{FB396760-75F2-4FC1-9D64-525DAE4A4456}" type="pres">
      <dgm:prSet presAssocID="{0DFC050D-45FB-4B29-8E65-12F0E26B1020}" presName="node" presStyleLbl="node1" presStyleIdx="1" presStyleCnt="6">
        <dgm:presLayoutVars>
          <dgm:bulletEnabled val="1"/>
        </dgm:presLayoutVars>
      </dgm:prSet>
      <dgm:spPr/>
      <dgm:t>
        <a:bodyPr/>
        <a:lstStyle/>
        <a:p>
          <a:endParaRPr lang="en-US"/>
        </a:p>
      </dgm:t>
    </dgm:pt>
    <dgm:pt modelId="{8F547235-45FF-430F-A849-E687EB0B16E7}" type="pres">
      <dgm:prSet presAssocID="{D425A4D1-6887-4B47-8529-C6E50386D064}" presName="sibTrans" presStyleLbl="sibTrans2D1" presStyleIdx="1" presStyleCnt="5"/>
      <dgm:spPr/>
      <dgm:t>
        <a:bodyPr/>
        <a:lstStyle/>
        <a:p>
          <a:endParaRPr lang="en-US"/>
        </a:p>
      </dgm:t>
    </dgm:pt>
    <dgm:pt modelId="{451134A3-9EBF-4BF7-A785-6FAE92373CCD}" type="pres">
      <dgm:prSet presAssocID="{D425A4D1-6887-4B47-8529-C6E50386D064}" presName="connectorText" presStyleLbl="sibTrans2D1" presStyleIdx="1" presStyleCnt="5"/>
      <dgm:spPr/>
      <dgm:t>
        <a:bodyPr/>
        <a:lstStyle/>
        <a:p>
          <a:endParaRPr lang="en-US"/>
        </a:p>
      </dgm:t>
    </dgm:pt>
    <dgm:pt modelId="{FC6FCA5A-58FF-4D3D-8260-5A0D3B312BB9}" type="pres">
      <dgm:prSet presAssocID="{60F51F35-CE8C-4DD8-A048-AA5DF57FDA82}" presName="node" presStyleLbl="node1" presStyleIdx="2" presStyleCnt="6">
        <dgm:presLayoutVars>
          <dgm:bulletEnabled val="1"/>
        </dgm:presLayoutVars>
      </dgm:prSet>
      <dgm:spPr/>
      <dgm:t>
        <a:bodyPr/>
        <a:lstStyle/>
        <a:p>
          <a:endParaRPr lang="en-US"/>
        </a:p>
      </dgm:t>
    </dgm:pt>
    <dgm:pt modelId="{6C62CE8F-14C1-46A2-B14F-DC7E1E36D0A1}" type="pres">
      <dgm:prSet presAssocID="{223B0E93-72C6-4F5B-BBF5-C09D3D56E397}" presName="sibTrans" presStyleLbl="sibTrans2D1" presStyleIdx="2" presStyleCnt="5"/>
      <dgm:spPr/>
      <dgm:t>
        <a:bodyPr/>
        <a:lstStyle/>
        <a:p>
          <a:endParaRPr lang="en-US"/>
        </a:p>
      </dgm:t>
    </dgm:pt>
    <dgm:pt modelId="{889F0325-71CF-4F1B-B6B5-8FDD22350937}" type="pres">
      <dgm:prSet presAssocID="{223B0E93-72C6-4F5B-BBF5-C09D3D56E397}" presName="connectorText" presStyleLbl="sibTrans2D1" presStyleIdx="2" presStyleCnt="5"/>
      <dgm:spPr/>
      <dgm:t>
        <a:bodyPr/>
        <a:lstStyle/>
        <a:p>
          <a:endParaRPr lang="en-US"/>
        </a:p>
      </dgm:t>
    </dgm:pt>
    <dgm:pt modelId="{DA6033C5-EF56-4B0F-98AA-D5A86A73C13D}" type="pres">
      <dgm:prSet presAssocID="{AA21861C-9B55-4307-B691-81817B7775DC}" presName="node" presStyleLbl="node1" presStyleIdx="3" presStyleCnt="6">
        <dgm:presLayoutVars>
          <dgm:bulletEnabled val="1"/>
        </dgm:presLayoutVars>
      </dgm:prSet>
      <dgm:spPr/>
      <dgm:t>
        <a:bodyPr/>
        <a:lstStyle/>
        <a:p>
          <a:endParaRPr lang="en-US"/>
        </a:p>
      </dgm:t>
    </dgm:pt>
    <dgm:pt modelId="{C83EC878-7505-439E-AA50-F734E2152A61}" type="pres">
      <dgm:prSet presAssocID="{30C34B42-D154-4F97-8A80-5BE50B0D51FF}" presName="sibTrans" presStyleLbl="sibTrans2D1" presStyleIdx="3" presStyleCnt="5"/>
      <dgm:spPr/>
      <dgm:t>
        <a:bodyPr/>
        <a:lstStyle/>
        <a:p>
          <a:endParaRPr lang="en-US"/>
        </a:p>
      </dgm:t>
    </dgm:pt>
    <dgm:pt modelId="{188DFDB8-CEB7-4376-8758-3803C6985F0A}" type="pres">
      <dgm:prSet presAssocID="{30C34B42-D154-4F97-8A80-5BE50B0D51FF}" presName="connectorText" presStyleLbl="sibTrans2D1" presStyleIdx="3" presStyleCnt="5"/>
      <dgm:spPr/>
      <dgm:t>
        <a:bodyPr/>
        <a:lstStyle/>
        <a:p>
          <a:endParaRPr lang="en-US"/>
        </a:p>
      </dgm:t>
    </dgm:pt>
    <dgm:pt modelId="{6CA9D158-5D76-4BBB-844A-31CA05343713}" type="pres">
      <dgm:prSet presAssocID="{688616C2-A4D0-40FD-9929-B9E03D0BFA25}" presName="node" presStyleLbl="node1" presStyleIdx="4" presStyleCnt="6">
        <dgm:presLayoutVars>
          <dgm:bulletEnabled val="1"/>
        </dgm:presLayoutVars>
      </dgm:prSet>
      <dgm:spPr/>
      <dgm:t>
        <a:bodyPr/>
        <a:lstStyle/>
        <a:p>
          <a:endParaRPr lang="en-US"/>
        </a:p>
      </dgm:t>
    </dgm:pt>
    <dgm:pt modelId="{E3843362-0CE8-4E22-A536-4A725F6A8CD9}" type="pres">
      <dgm:prSet presAssocID="{EC891B5A-9AF2-4041-88AD-84D58FA039DE}" presName="sibTrans" presStyleLbl="sibTrans2D1" presStyleIdx="4" presStyleCnt="5"/>
      <dgm:spPr/>
      <dgm:t>
        <a:bodyPr/>
        <a:lstStyle/>
        <a:p>
          <a:endParaRPr lang="en-US"/>
        </a:p>
      </dgm:t>
    </dgm:pt>
    <dgm:pt modelId="{41EFFCDE-F3E5-44B9-B645-86D1D636799A}" type="pres">
      <dgm:prSet presAssocID="{EC891B5A-9AF2-4041-88AD-84D58FA039DE}" presName="connectorText" presStyleLbl="sibTrans2D1" presStyleIdx="4" presStyleCnt="5"/>
      <dgm:spPr/>
      <dgm:t>
        <a:bodyPr/>
        <a:lstStyle/>
        <a:p>
          <a:endParaRPr lang="en-US"/>
        </a:p>
      </dgm:t>
    </dgm:pt>
    <dgm:pt modelId="{894353E6-9D38-43AD-B388-2AC4FAE8A332}" type="pres">
      <dgm:prSet presAssocID="{1AC7DB1F-E048-4293-8819-2052B44F2598}" presName="node" presStyleLbl="node1" presStyleIdx="5" presStyleCnt="6">
        <dgm:presLayoutVars>
          <dgm:bulletEnabled val="1"/>
        </dgm:presLayoutVars>
      </dgm:prSet>
      <dgm:spPr/>
      <dgm:t>
        <a:bodyPr/>
        <a:lstStyle/>
        <a:p>
          <a:endParaRPr lang="en-US"/>
        </a:p>
      </dgm:t>
    </dgm:pt>
  </dgm:ptLst>
  <dgm:cxnLst>
    <dgm:cxn modelId="{C2AB290A-32AF-4AAD-85C4-EC76C908E029}" type="presOf" srcId="{223B0E93-72C6-4F5B-BBF5-C09D3D56E397}" destId="{889F0325-71CF-4F1B-B6B5-8FDD22350937}" srcOrd="1" destOrd="0" presId="urn:microsoft.com/office/officeart/2005/8/layout/process2"/>
    <dgm:cxn modelId="{9580682B-4E43-416D-8F23-529494CFB938}" srcId="{CE625425-1978-43E9-8B7B-3F6F2B2C2B57}" destId="{1AC7DB1F-E048-4293-8819-2052B44F2598}" srcOrd="5" destOrd="0" parTransId="{4E26D929-7C67-4F1F-B3A7-B8773B4D0643}" sibTransId="{C1583649-0A9F-41E6-83C4-A067C48671B9}"/>
    <dgm:cxn modelId="{D0BFF4C4-D472-4604-B4F0-E64F397CD4F7}" type="presOf" srcId="{30C34B42-D154-4F97-8A80-5BE50B0D51FF}" destId="{188DFDB8-CEB7-4376-8758-3803C6985F0A}" srcOrd="1" destOrd="0" presId="urn:microsoft.com/office/officeart/2005/8/layout/process2"/>
    <dgm:cxn modelId="{C34CF74E-CC3E-4052-8762-6ACC9837BD7B}" srcId="{CE625425-1978-43E9-8B7B-3F6F2B2C2B57}" destId="{0DFC050D-45FB-4B29-8E65-12F0E26B1020}" srcOrd="1" destOrd="0" parTransId="{42264F62-CCAB-438A-B8F4-3590C49CFBBC}" sibTransId="{D425A4D1-6887-4B47-8529-C6E50386D064}"/>
    <dgm:cxn modelId="{A472EB8C-6297-4B9B-B815-9B5D0F8C4E3E}" type="presOf" srcId="{1AC7DB1F-E048-4293-8819-2052B44F2598}" destId="{894353E6-9D38-43AD-B388-2AC4FAE8A332}" srcOrd="0" destOrd="0" presId="urn:microsoft.com/office/officeart/2005/8/layout/process2"/>
    <dgm:cxn modelId="{5A6E179E-76BD-4FD7-A10F-E4F5790CF54D}" type="presOf" srcId="{EC891B5A-9AF2-4041-88AD-84D58FA039DE}" destId="{E3843362-0CE8-4E22-A536-4A725F6A8CD9}" srcOrd="0" destOrd="0" presId="urn:microsoft.com/office/officeart/2005/8/layout/process2"/>
    <dgm:cxn modelId="{4B09664A-F6DD-438A-B91F-809AC15969FB}" type="presOf" srcId="{EC891B5A-9AF2-4041-88AD-84D58FA039DE}" destId="{41EFFCDE-F3E5-44B9-B645-86D1D636799A}" srcOrd="1" destOrd="0" presId="urn:microsoft.com/office/officeart/2005/8/layout/process2"/>
    <dgm:cxn modelId="{E63EAC22-8F06-4303-91F4-DD0ED7C7C00A}" type="presOf" srcId="{661F0749-78B2-41BF-BF94-3413AE63651B}" destId="{18A5BEE0-7AB3-4041-8EC7-895D696B6F72}" srcOrd="0" destOrd="0" presId="urn:microsoft.com/office/officeart/2005/8/layout/process2"/>
    <dgm:cxn modelId="{83995E41-99CC-4B38-B501-6CE44F06DD56}" type="presOf" srcId="{688616C2-A4D0-40FD-9929-B9E03D0BFA25}" destId="{6CA9D158-5D76-4BBB-844A-31CA05343713}" srcOrd="0" destOrd="0" presId="urn:microsoft.com/office/officeart/2005/8/layout/process2"/>
    <dgm:cxn modelId="{138BB6E0-6930-41D2-98BC-69712714DF4F}" type="presOf" srcId="{D425A4D1-6887-4B47-8529-C6E50386D064}" destId="{8F547235-45FF-430F-A849-E687EB0B16E7}" srcOrd="0" destOrd="0" presId="urn:microsoft.com/office/officeart/2005/8/layout/process2"/>
    <dgm:cxn modelId="{6DA0A54A-05C1-4961-87FB-5A7C20875248}" type="presOf" srcId="{6EBC4D45-F24C-4213-BD65-5603D547D00E}" destId="{D6B778BD-ED7E-4C32-8B73-8358483CEE0E}" srcOrd="0" destOrd="0" presId="urn:microsoft.com/office/officeart/2005/8/layout/process2"/>
    <dgm:cxn modelId="{406FA949-9A05-44E0-8F82-B7C11719E63F}" type="presOf" srcId="{60F51F35-CE8C-4DD8-A048-AA5DF57FDA82}" destId="{FC6FCA5A-58FF-4D3D-8260-5A0D3B312BB9}" srcOrd="0" destOrd="0" presId="urn:microsoft.com/office/officeart/2005/8/layout/process2"/>
    <dgm:cxn modelId="{1870DF66-05D9-41B9-B456-5E684B7CC2CA}" type="presOf" srcId="{30C34B42-D154-4F97-8A80-5BE50B0D51FF}" destId="{C83EC878-7505-439E-AA50-F734E2152A61}" srcOrd="0" destOrd="0" presId="urn:microsoft.com/office/officeart/2005/8/layout/process2"/>
    <dgm:cxn modelId="{446FFAAE-AAE0-4640-BC38-C59A212EF910}" srcId="{CE625425-1978-43E9-8B7B-3F6F2B2C2B57}" destId="{60F51F35-CE8C-4DD8-A048-AA5DF57FDA82}" srcOrd="2" destOrd="0" parTransId="{FF55389C-DA90-4E35-B4EF-F980BE8D9348}" sibTransId="{223B0E93-72C6-4F5B-BBF5-C09D3D56E397}"/>
    <dgm:cxn modelId="{ECB16C2C-A2EC-4E80-83D9-2E1E0E94E45D}" srcId="{CE625425-1978-43E9-8B7B-3F6F2B2C2B57}" destId="{688616C2-A4D0-40FD-9929-B9E03D0BFA25}" srcOrd="4" destOrd="0" parTransId="{2CB54A8D-0291-46AB-91D0-921A90FB9BBF}" sibTransId="{EC891B5A-9AF2-4041-88AD-84D58FA039DE}"/>
    <dgm:cxn modelId="{F8695608-D61A-4AB1-91AC-AA5B96FE71AD}" srcId="{CE625425-1978-43E9-8B7B-3F6F2B2C2B57}" destId="{AA21861C-9B55-4307-B691-81817B7775DC}" srcOrd="3" destOrd="0" parTransId="{66010C48-F558-4C28-9CF3-A4563DFB2E8F}" sibTransId="{30C34B42-D154-4F97-8A80-5BE50B0D51FF}"/>
    <dgm:cxn modelId="{9E7A3572-6D77-4CE6-9F55-7CB25B68F662}" type="presOf" srcId="{D425A4D1-6887-4B47-8529-C6E50386D064}" destId="{451134A3-9EBF-4BF7-A785-6FAE92373CCD}" srcOrd="1" destOrd="0" presId="urn:microsoft.com/office/officeart/2005/8/layout/process2"/>
    <dgm:cxn modelId="{3630F414-201A-4181-8BC3-E73B16CBFE47}" type="presOf" srcId="{CE625425-1978-43E9-8B7B-3F6F2B2C2B57}" destId="{135CCE1F-95CC-4080-9879-8B2308CBC74C}" srcOrd="0" destOrd="0" presId="urn:microsoft.com/office/officeart/2005/8/layout/process2"/>
    <dgm:cxn modelId="{E3329FFE-BCEF-4F4A-A32E-8D7E16AC4126}" type="presOf" srcId="{0DFC050D-45FB-4B29-8E65-12F0E26B1020}" destId="{FB396760-75F2-4FC1-9D64-525DAE4A4456}" srcOrd="0" destOrd="0" presId="urn:microsoft.com/office/officeart/2005/8/layout/process2"/>
    <dgm:cxn modelId="{FF1FF42D-A357-42F9-8E3D-5810CF2A82B0}" srcId="{CE625425-1978-43E9-8B7B-3F6F2B2C2B57}" destId="{661F0749-78B2-41BF-BF94-3413AE63651B}" srcOrd="0" destOrd="0" parTransId="{0054E61E-B1E0-445D-B16E-9E5A9EC25C88}" sibTransId="{6EBC4D45-F24C-4213-BD65-5603D547D00E}"/>
    <dgm:cxn modelId="{522DB650-C08E-49A6-A883-F8DAB9D913E1}" type="presOf" srcId="{6EBC4D45-F24C-4213-BD65-5603D547D00E}" destId="{08967B5F-341A-432D-9617-33FCB131AA7A}" srcOrd="1" destOrd="0" presId="urn:microsoft.com/office/officeart/2005/8/layout/process2"/>
    <dgm:cxn modelId="{604F1408-4915-4B49-820C-91B7A286DA95}" type="presOf" srcId="{AA21861C-9B55-4307-B691-81817B7775DC}" destId="{DA6033C5-EF56-4B0F-98AA-D5A86A73C13D}" srcOrd="0" destOrd="0" presId="urn:microsoft.com/office/officeart/2005/8/layout/process2"/>
    <dgm:cxn modelId="{99938DBE-D2BC-4323-B174-C8DA79DA29CF}" type="presOf" srcId="{223B0E93-72C6-4F5B-BBF5-C09D3D56E397}" destId="{6C62CE8F-14C1-46A2-B14F-DC7E1E36D0A1}" srcOrd="0" destOrd="0" presId="urn:microsoft.com/office/officeart/2005/8/layout/process2"/>
    <dgm:cxn modelId="{2A69C36D-9AB3-4177-9EE9-3E6CF17C3457}" type="presParOf" srcId="{135CCE1F-95CC-4080-9879-8B2308CBC74C}" destId="{18A5BEE0-7AB3-4041-8EC7-895D696B6F72}" srcOrd="0" destOrd="0" presId="urn:microsoft.com/office/officeart/2005/8/layout/process2"/>
    <dgm:cxn modelId="{5A296240-902A-4644-908C-722FE5E93CB0}" type="presParOf" srcId="{135CCE1F-95CC-4080-9879-8B2308CBC74C}" destId="{D6B778BD-ED7E-4C32-8B73-8358483CEE0E}" srcOrd="1" destOrd="0" presId="urn:microsoft.com/office/officeart/2005/8/layout/process2"/>
    <dgm:cxn modelId="{C87AB3C4-0D6A-4AE3-8C26-00E6D387C14C}" type="presParOf" srcId="{D6B778BD-ED7E-4C32-8B73-8358483CEE0E}" destId="{08967B5F-341A-432D-9617-33FCB131AA7A}" srcOrd="0" destOrd="0" presId="urn:microsoft.com/office/officeart/2005/8/layout/process2"/>
    <dgm:cxn modelId="{1C241A5A-0F98-4C02-B900-8DAA1B59A461}" type="presParOf" srcId="{135CCE1F-95CC-4080-9879-8B2308CBC74C}" destId="{FB396760-75F2-4FC1-9D64-525DAE4A4456}" srcOrd="2" destOrd="0" presId="urn:microsoft.com/office/officeart/2005/8/layout/process2"/>
    <dgm:cxn modelId="{EC2B5D30-FE49-43C3-8F5D-D657D196C779}" type="presParOf" srcId="{135CCE1F-95CC-4080-9879-8B2308CBC74C}" destId="{8F547235-45FF-430F-A849-E687EB0B16E7}" srcOrd="3" destOrd="0" presId="urn:microsoft.com/office/officeart/2005/8/layout/process2"/>
    <dgm:cxn modelId="{022D2436-3ACE-4305-B9AB-94033B9480A2}" type="presParOf" srcId="{8F547235-45FF-430F-A849-E687EB0B16E7}" destId="{451134A3-9EBF-4BF7-A785-6FAE92373CCD}" srcOrd="0" destOrd="0" presId="urn:microsoft.com/office/officeart/2005/8/layout/process2"/>
    <dgm:cxn modelId="{EAD4270F-986B-42BC-9AFF-858F7AEBC7C4}" type="presParOf" srcId="{135CCE1F-95CC-4080-9879-8B2308CBC74C}" destId="{FC6FCA5A-58FF-4D3D-8260-5A0D3B312BB9}" srcOrd="4" destOrd="0" presId="urn:microsoft.com/office/officeart/2005/8/layout/process2"/>
    <dgm:cxn modelId="{7160B9BB-BBC9-492D-9102-AA1E8798CA8E}" type="presParOf" srcId="{135CCE1F-95CC-4080-9879-8B2308CBC74C}" destId="{6C62CE8F-14C1-46A2-B14F-DC7E1E36D0A1}" srcOrd="5" destOrd="0" presId="urn:microsoft.com/office/officeart/2005/8/layout/process2"/>
    <dgm:cxn modelId="{CACA4B8C-93A3-41C6-A818-D2BEB0F885A8}" type="presParOf" srcId="{6C62CE8F-14C1-46A2-B14F-DC7E1E36D0A1}" destId="{889F0325-71CF-4F1B-B6B5-8FDD22350937}" srcOrd="0" destOrd="0" presId="urn:microsoft.com/office/officeart/2005/8/layout/process2"/>
    <dgm:cxn modelId="{31EF85EA-20F7-403A-9BF9-693D003FCB9C}" type="presParOf" srcId="{135CCE1F-95CC-4080-9879-8B2308CBC74C}" destId="{DA6033C5-EF56-4B0F-98AA-D5A86A73C13D}" srcOrd="6" destOrd="0" presId="urn:microsoft.com/office/officeart/2005/8/layout/process2"/>
    <dgm:cxn modelId="{6DFF6F3C-B12C-4F36-B90F-C581D698F8A0}" type="presParOf" srcId="{135CCE1F-95CC-4080-9879-8B2308CBC74C}" destId="{C83EC878-7505-439E-AA50-F734E2152A61}" srcOrd="7" destOrd="0" presId="urn:microsoft.com/office/officeart/2005/8/layout/process2"/>
    <dgm:cxn modelId="{C2D5A531-FACA-4F4E-BCDE-C5D47A6A9CC5}" type="presParOf" srcId="{C83EC878-7505-439E-AA50-F734E2152A61}" destId="{188DFDB8-CEB7-4376-8758-3803C6985F0A}" srcOrd="0" destOrd="0" presId="urn:microsoft.com/office/officeart/2005/8/layout/process2"/>
    <dgm:cxn modelId="{1DCF96F5-CC4C-4013-9EA8-09D77DB4D785}" type="presParOf" srcId="{135CCE1F-95CC-4080-9879-8B2308CBC74C}" destId="{6CA9D158-5D76-4BBB-844A-31CA05343713}" srcOrd="8" destOrd="0" presId="urn:microsoft.com/office/officeart/2005/8/layout/process2"/>
    <dgm:cxn modelId="{448E8EB7-9629-4660-8F09-EF7400F10588}" type="presParOf" srcId="{135CCE1F-95CC-4080-9879-8B2308CBC74C}" destId="{E3843362-0CE8-4E22-A536-4A725F6A8CD9}" srcOrd="9" destOrd="0" presId="urn:microsoft.com/office/officeart/2005/8/layout/process2"/>
    <dgm:cxn modelId="{F77046A5-F21B-40F1-851B-2E60DF4B5A13}" type="presParOf" srcId="{E3843362-0CE8-4E22-A536-4A725F6A8CD9}" destId="{41EFFCDE-F3E5-44B9-B645-86D1D636799A}" srcOrd="0" destOrd="0" presId="urn:microsoft.com/office/officeart/2005/8/layout/process2"/>
    <dgm:cxn modelId="{7CAD59EC-F7B7-42E3-9924-DD633DEA926F}" type="presParOf" srcId="{135CCE1F-95CC-4080-9879-8B2308CBC74C}" destId="{894353E6-9D38-43AD-B388-2AC4FAE8A332}"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53E63-0910-465C-9727-CF96B9798BA9}">
      <dsp:nvSpPr>
        <dsp:cNvPr id="0" name=""/>
        <dsp:cNvSpPr/>
      </dsp:nvSpPr>
      <dsp:spPr>
        <a:xfrm>
          <a:off x="3125749" y="2527089"/>
          <a:ext cx="1294110" cy="129411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Safety Culture</a:t>
          </a:r>
          <a:endParaRPr lang="en-US" sz="2200" kern="1200" dirty="0"/>
        </a:p>
      </dsp:txBody>
      <dsp:txXfrm>
        <a:off x="3315267" y="2716607"/>
        <a:ext cx="915074" cy="915074"/>
      </dsp:txXfrm>
    </dsp:sp>
    <dsp:sp modelId="{78253CC4-51B7-46B0-A15F-B2401B8C2772}">
      <dsp:nvSpPr>
        <dsp:cNvPr id="0" name=""/>
        <dsp:cNvSpPr/>
      </dsp:nvSpPr>
      <dsp:spPr>
        <a:xfrm rot="1101157">
          <a:off x="4424494" y="3320535"/>
          <a:ext cx="618292" cy="344708"/>
        </a:xfrm>
        <a:prstGeom prst="leftRightArrow">
          <a:avLst/>
        </a:prstGeom>
        <a:solidFill>
          <a:schemeClr val="accent1">
            <a:lumMod val="60000"/>
            <a:lumOff val="40000"/>
          </a:schemeClr>
        </a:solidFill>
        <a:ln>
          <a:noFill/>
        </a:ln>
        <a:effectLst>
          <a:innerShdw blurRad="63500" dist="50800" dir="16200000">
            <a:prstClr val="black">
              <a:alpha val="50000"/>
            </a:prst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27124" y="3373197"/>
        <a:ext cx="514880" cy="206824"/>
      </dsp:txXfrm>
    </dsp:sp>
    <dsp:sp modelId="{8C6339E5-0786-4128-9348-1E4519C566F3}">
      <dsp:nvSpPr>
        <dsp:cNvPr id="0" name=""/>
        <dsp:cNvSpPr/>
      </dsp:nvSpPr>
      <dsp:spPr>
        <a:xfrm>
          <a:off x="5053388" y="2963231"/>
          <a:ext cx="1902639" cy="190263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Behavior</a:t>
          </a:r>
          <a:endParaRPr lang="en-US" sz="2400" b="1" kern="1200" dirty="0"/>
        </a:p>
      </dsp:txBody>
      <dsp:txXfrm>
        <a:off x="5332023" y="3241866"/>
        <a:ext cx="1345369" cy="1345369"/>
      </dsp:txXfrm>
    </dsp:sp>
    <dsp:sp modelId="{75BA6E7F-8E63-4E1E-A9D2-BA0BE1AF874F}">
      <dsp:nvSpPr>
        <dsp:cNvPr id="0" name=""/>
        <dsp:cNvSpPr/>
      </dsp:nvSpPr>
      <dsp:spPr>
        <a:xfrm rot="10786041">
          <a:off x="2798423" y="3934070"/>
          <a:ext cx="2044727" cy="543473"/>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2961464" y="4042434"/>
        <a:ext cx="1881685" cy="326083"/>
      </dsp:txXfrm>
    </dsp:sp>
    <dsp:sp modelId="{CAC241FA-1DDE-4789-9149-E4BE9DF8165E}">
      <dsp:nvSpPr>
        <dsp:cNvPr id="0" name=""/>
        <dsp:cNvSpPr/>
      </dsp:nvSpPr>
      <dsp:spPr>
        <a:xfrm>
          <a:off x="751706" y="3035444"/>
          <a:ext cx="1793590" cy="179359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Person</a:t>
          </a:r>
          <a:endParaRPr lang="en-US" sz="2400" b="1" kern="1200" baseline="0" dirty="0"/>
        </a:p>
      </dsp:txBody>
      <dsp:txXfrm>
        <a:off x="1014371" y="3298109"/>
        <a:ext cx="1268260" cy="1268260"/>
      </dsp:txXfrm>
    </dsp:sp>
    <dsp:sp modelId="{7092048E-8414-40A9-91AE-887069532F88}">
      <dsp:nvSpPr>
        <dsp:cNvPr id="0" name=""/>
        <dsp:cNvSpPr/>
      </dsp:nvSpPr>
      <dsp:spPr>
        <a:xfrm rot="18511295">
          <a:off x="1289200" y="1929972"/>
          <a:ext cx="1834579" cy="511642"/>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1318148" y="2092344"/>
        <a:ext cx="1681086" cy="306986"/>
      </dsp:txXfrm>
    </dsp:sp>
    <dsp:sp modelId="{77A37EEF-2B2E-4720-A4E3-D6630F7EFEA1}">
      <dsp:nvSpPr>
        <dsp:cNvPr id="0" name=""/>
        <dsp:cNvSpPr/>
      </dsp:nvSpPr>
      <dsp:spPr>
        <a:xfrm>
          <a:off x="2772377" y="0"/>
          <a:ext cx="1925554" cy="20010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Environment</a:t>
          </a:r>
          <a:endParaRPr lang="en-US" sz="1900" b="1" kern="1200" dirty="0"/>
        </a:p>
      </dsp:txBody>
      <dsp:txXfrm>
        <a:off x="3054368" y="293041"/>
        <a:ext cx="1361572" cy="1414930"/>
      </dsp:txXfrm>
    </dsp:sp>
    <dsp:sp modelId="{5F9BE5EE-B760-4CBB-A570-9971C29DCB27}">
      <dsp:nvSpPr>
        <dsp:cNvPr id="0" name=""/>
        <dsp:cNvSpPr/>
      </dsp:nvSpPr>
      <dsp:spPr>
        <a:xfrm rot="3628972">
          <a:off x="2722316" y="3237832"/>
          <a:ext cx="258571" cy="547799"/>
        </a:xfrm>
        <a:prstGeom prst="upDownArrow">
          <a:avLst/>
        </a:prstGeom>
        <a:solidFill>
          <a:schemeClr val="accent1">
            <a:lumMod val="60000"/>
            <a:lumOff val="40000"/>
          </a:schemeClr>
        </a:solidFill>
        <a:ln>
          <a:noFill/>
        </a:ln>
        <a:effectLst>
          <a:outerShdw blurRad="50800" dist="38100" dir="5400000" algn="t" rotWithShape="0">
            <a:prstClr val="black">
              <a:alpha val="40000"/>
            </a:prstClr>
          </a:outerShdw>
        </a:effectLst>
        <a:scene3d>
          <a:camera prst="orthographicFront"/>
          <a:lightRig rig="flat" dir="t"/>
        </a:scene3d>
        <a:sp3d z="-80000" prstMaterial="plastic">
          <a:bevelT w="50800" h="50800" prst="angle"/>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741993" y="3313641"/>
        <a:ext cx="181000" cy="328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BEE0-7AB3-4041-8EC7-895D696B6F72}">
      <dsp:nvSpPr>
        <dsp:cNvPr id="0" name=""/>
        <dsp:cNvSpPr/>
      </dsp:nvSpPr>
      <dsp:spPr>
        <a:xfrm>
          <a:off x="2206317" y="2358"/>
          <a:ext cx="2268778" cy="5671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 where FRMS apply</a:t>
          </a:r>
          <a:endParaRPr lang="en-US" sz="1600" kern="1200" dirty="0"/>
        </a:p>
      </dsp:txBody>
      <dsp:txXfrm>
        <a:off x="2222930" y="18971"/>
        <a:ext cx="2235552" cy="533968"/>
      </dsp:txXfrm>
    </dsp:sp>
    <dsp:sp modelId="{D6B778BD-ED7E-4C32-8B73-8358483CEE0E}">
      <dsp:nvSpPr>
        <dsp:cNvPr id="0" name=""/>
        <dsp:cNvSpPr/>
      </dsp:nvSpPr>
      <dsp:spPr>
        <a:xfrm rot="5351251">
          <a:off x="3239676" y="584689"/>
          <a:ext cx="214155" cy="25523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69726" y="605233"/>
        <a:ext cx="153143" cy="149909"/>
      </dsp:txXfrm>
    </dsp:sp>
    <dsp:sp modelId="{FB396760-75F2-4FC1-9D64-525DAE4A4456}">
      <dsp:nvSpPr>
        <dsp:cNvPr id="0" name=""/>
        <dsp:cNvSpPr/>
      </dsp:nvSpPr>
      <dsp:spPr>
        <a:xfrm>
          <a:off x="2218410" y="855064"/>
          <a:ext cx="2268778" cy="56719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Collect and analyze data</a:t>
          </a:r>
          <a:endParaRPr lang="en-US" sz="1600" kern="1200" dirty="0"/>
        </a:p>
      </dsp:txBody>
      <dsp:txXfrm>
        <a:off x="2235023" y="871677"/>
        <a:ext cx="2235552" cy="533968"/>
      </dsp:txXfrm>
    </dsp:sp>
    <dsp:sp modelId="{8F547235-45FF-430F-A849-E687EB0B16E7}">
      <dsp:nvSpPr>
        <dsp:cNvPr id="0" name=""/>
        <dsp:cNvSpPr/>
      </dsp:nvSpPr>
      <dsp:spPr>
        <a:xfrm rot="5400000">
          <a:off x="3246450" y="1436439"/>
          <a:ext cx="212698" cy="25523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76228" y="1457709"/>
        <a:ext cx="153143" cy="148889"/>
      </dsp:txXfrm>
    </dsp:sp>
    <dsp:sp modelId="{FC6FCA5A-58FF-4D3D-8260-5A0D3B312BB9}">
      <dsp:nvSpPr>
        <dsp:cNvPr id="0" name=""/>
        <dsp:cNvSpPr/>
      </dsp:nvSpPr>
      <dsp:spPr>
        <a:xfrm>
          <a:off x="2218410" y="1705856"/>
          <a:ext cx="2268778" cy="56719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 fatigue risk</a:t>
          </a:r>
          <a:endParaRPr lang="en-US" sz="1600" kern="1200" dirty="0"/>
        </a:p>
      </dsp:txBody>
      <dsp:txXfrm>
        <a:off x="2235023" y="1722469"/>
        <a:ext cx="2235552" cy="533968"/>
      </dsp:txXfrm>
    </dsp:sp>
    <dsp:sp modelId="{6C62CE8F-14C1-46A2-B14F-DC7E1E36D0A1}">
      <dsp:nvSpPr>
        <dsp:cNvPr id="0" name=""/>
        <dsp:cNvSpPr/>
      </dsp:nvSpPr>
      <dsp:spPr>
        <a:xfrm rot="5400000">
          <a:off x="3246450" y="2287231"/>
          <a:ext cx="212698" cy="25523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76228" y="2308501"/>
        <a:ext cx="153143" cy="148889"/>
      </dsp:txXfrm>
    </dsp:sp>
    <dsp:sp modelId="{DA6033C5-EF56-4B0F-98AA-D5A86A73C13D}">
      <dsp:nvSpPr>
        <dsp:cNvPr id="0" name=""/>
        <dsp:cNvSpPr/>
      </dsp:nvSpPr>
      <dsp:spPr>
        <a:xfrm>
          <a:off x="2218410" y="2556648"/>
          <a:ext cx="2268778" cy="56719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 safety risk</a:t>
          </a:r>
          <a:endParaRPr lang="en-US" sz="1600" kern="1200" dirty="0"/>
        </a:p>
      </dsp:txBody>
      <dsp:txXfrm>
        <a:off x="2235023" y="2573261"/>
        <a:ext cx="2235552" cy="533968"/>
      </dsp:txXfrm>
    </dsp:sp>
    <dsp:sp modelId="{C83EC878-7505-439E-AA50-F734E2152A61}">
      <dsp:nvSpPr>
        <dsp:cNvPr id="0" name=""/>
        <dsp:cNvSpPr/>
      </dsp:nvSpPr>
      <dsp:spPr>
        <a:xfrm rot="5400000">
          <a:off x="3246450" y="3138023"/>
          <a:ext cx="212698" cy="25523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76228" y="3159293"/>
        <a:ext cx="153143" cy="148889"/>
      </dsp:txXfrm>
    </dsp:sp>
    <dsp:sp modelId="{6CA9D158-5D76-4BBB-844A-31CA05343713}">
      <dsp:nvSpPr>
        <dsp:cNvPr id="0" name=""/>
        <dsp:cNvSpPr/>
      </dsp:nvSpPr>
      <dsp:spPr>
        <a:xfrm>
          <a:off x="2218410" y="3407440"/>
          <a:ext cx="2268778" cy="56719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Set measures and countermeasures</a:t>
          </a:r>
          <a:endParaRPr lang="en-US" sz="1600" kern="1200" dirty="0"/>
        </a:p>
      </dsp:txBody>
      <dsp:txXfrm>
        <a:off x="2235023" y="3424053"/>
        <a:ext cx="2235552" cy="533968"/>
      </dsp:txXfrm>
    </dsp:sp>
    <dsp:sp modelId="{E3843362-0CE8-4E22-A536-4A725F6A8CD9}">
      <dsp:nvSpPr>
        <dsp:cNvPr id="0" name=""/>
        <dsp:cNvSpPr/>
      </dsp:nvSpPr>
      <dsp:spPr>
        <a:xfrm rot="5400000">
          <a:off x="3246450" y="3988815"/>
          <a:ext cx="212698" cy="25523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76228" y="4010085"/>
        <a:ext cx="153143" cy="148889"/>
      </dsp:txXfrm>
    </dsp:sp>
    <dsp:sp modelId="{894353E6-9D38-43AD-B388-2AC4FAE8A332}">
      <dsp:nvSpPr>
        <dsp:cNvPr id="0" name=""/>
        <dsp:cNvSpPr/>
      </dsp:nvSpPr>
      <dsp:spPr>
        <a:xfrm>
          <a:off x="2218410" y="4258232"/>
          <a:ext cx="2268778" cy="5671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Effectiveness  evaluation</a:t>
          </a:r>
          <a:endParaRPr lang="en-US" sz="1600" kern="1200" dirty="0"/>
        </a:p>
      </dsp:txBody>
      <dsp:txXfrm>
        <a:off x="2235023" y="4274845"/>
        <a:ext cx="2235552" cy="5339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FD87EE-8A9F-425C-A2C8-0B7D7FD39678}" type="datetimeFigureOut">
              <a:rPr lang="en-US" smtClean="0"/>
              <a:pPr/>
              <a:t>12/7/2012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F2A6CC-2421-4166-895F-42523D90EC8D}" type="slidenum">
              <a:rPr lang="en-US" smtClean="0"/>
              <a:pPr/>
              <a:t>‹#›</a:t>
            </a:fld>
            <a:endParaRPr lang="en-US"/>
          </a:p>
        </p:txBody>
      </p:sp>
    </p:spTree>
    <p:extLst>
      <p:ext uri="{BB962C8B-B14F-4D97-AF65-F5344CB8AC3E}">
        <p14:creationId xmlns:p14="http://schemas.microsoft.com/office/powerpoint/2010/main" val="265577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FDECA-B4A8-4246-8870-E3B65A8FDA2B}" type="datetimeFigureOut">
              <a:rPr lang="en-US" smtClean="0"/>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DECDE-6C9B-48CB-9CEF-BDC402B9B028}" type="slidenum">
              <a:rPr lang="en-US" smtClean="0"/>
              <a:pPr/>
              <a:t>‹#›</a:t>
            </a:fld>
            <a:endParaRPr lang="en-US"/>
          </a:p>
        </p:txBody>
      </p:sp>
    </p:spTree>
    <p:extLst>
      <p:ext uri="{BB962C8B-B14F-4D97-AF65-F5344CB8AC3E}">
        <p14:creationId xmlns:p14="http://schemas.microsoft.com/office/powerpoint/2010/main" val="163143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sleep.pitt.edu/content.asp?id=1484&amp;subid=2316"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p>
          <a:p>
            <a:r>
              <a:rPr lang="en-US" b="0" dirty="0" smtClean="0"/>
              <a:t>“Module 2 covers Safety Culture and Management Practices.”</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p>
          <a:p>
            <a:pPr>
              <a:buFont typeface="Arial" pitchFamily="34" charset="0"/>
              <a:buNone/>
            </a:pPr>
            <a:r>
              <a:rPr lang="en-US" dirty="0" smtClean="0"/>
              <a:t>“Your organization’s greatest</a:t>
            </a:r>
            <a:r>
              <a:rPr lang="en-US" baseline="0" dirty="0" smtClean="0"/>
              <a:t> asset is your employees. It is under this assumption that enhancing your organization’s safety culture and implementing the FMP will strengthen your greatest asset, and in turn, increase your bottom line. When you can get the most out of your employees, you can get the most out of your organization. It is safe to say that when your drivers are fatigued, you are not getting the most out of them. Furthermore, consequences from driver fatigue can impact your bottom line negatively, such as: fines, property damage from fatigue-related crashes, injuries, loss of customers, audits, reduced revenue, etc. This FMP will help you reduce driver fatigue, improve your safety culture, and raise your bottom line.</a:t>
            </a:r>
          </a:p>
          <a:p>
            <a:pPr>
              <a:buFont typeface="Arial" pitchFamily="34" charset="0"/>
              <a:buNone/>
            </a:pPr>
            <a:r>
              <a:rPr lang="en-US" baseline="0" dirty="0" smtClean="0"/>
              <a:t> </a:t>
            </a:r>
          </a:p>
          <a:p>
            <a:pPr>
              <a:buFont typeface="Arial" pitchFamily="34" charset="0"/>
              <a:buNone/>
            </a:pPr>
            <a:r>
              <a:rPr lang="en-US" baseline="0" dirty="0" smtClean="0"/>
              <a:t>As you know, there are many aspects of driver safety, and fatigue management is only one. Thus, it is important to integrate this FMP into your existing driver health and wellness program, and use these safety culture suggestions to enhance your entire safety culture. In other words, e</a:t>
            </a:r>
            <a:r>
              <a:rPr lang="en-US" dirty="0" smtClean="0"/>
              <a:t>ven though this module specifically</a:t>
            </a:r>
            <a:r>
              <a:rPr lang="en-US" baseline="0" dirty="0" smtClean="0"/>
              <a:t> discusses fatigue and how fatigue management is incorporated into safety culture, all the techniques and topics reviewed in this module can be applied to all safety initiatives. </a:t>
            </a:r>
          </a:p>
          <a:p>
            <a:pPr>
              <a:buFont typeface="Arial" pitchFamily="34" charset="0"/>
              <a:buNone/>
            </a:pPr>
            <a:endParaRPr lang="en-US" baseline="0" dirty="0" smtClean="0"/>
          </a:p>
          <a:p>
            <a:pPr>
              <a:buFont typeface="Arial" pitchFamily="34" charset="0"/>
              <a:buNone/>
            </a:pPr>
            <a:r>
              <a:rPr lang="en-US" baseline="0" dirty="0" smtClean="0"/>
              <a:t>As a last note on this module, not all of these suggestions may be appropriate for your workplace. This module only provides examples for your consideration when beginning the development of your FMP. For example, group meetings are often mentioned in this module, and many companies may not hold group meetings because of their size. In this case, use the strategies suggested for one-on-one meetings.”</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Your organization’s greatest</a:t>
            </a:r>
            <a:r>
              <a:rPr lang="en-US" baseline="0" dirty="0" smtClean="0"/>
              <a:t> asset is your employees. It is under this assumption that enhancing your organization’s safety culture and implementing the FMP will strength your greatest asset, and in turn, increase your bottom line. When you can get the most out of your employees, you can get the most out of your organization. It is safe to say that when your drivers are fatigued, you are not getting the most out of them. Furthermore, consequences from driver fatigue can impact your bottom line, such as: fines, property damage from fatigue-related crashes, injuries, loss of customers, audits, reduced revenue, etc. This FMP will help you reduce driver fatigue, improve your safety culture, and raise your bottom line. </a:t>
            </a:r>
          </a:p>
          <a:p>
            <a:pPr marL="171450" indent="-171450">
              <a:buFont typeface="Arial" pitchFamily="34" charset="0"/>
              <a:buChar char="•"/>
            </a:pPr>
            <a:r>
              <a:rPr lang="en-US" baseline="0" dirty="0" smtClean="0"/>
              <a:t>As you know, there are many aspects of driver safety, and fatigue management is only one. Thus, it is important to integrate this FMP into your existing driver health and wellness program, and use these safety culture suggestions to enhance your entire safety culture. In other words, e</a:t>
            </a:r>
            <a:r>
              <a:rPr lang="en-US" dirty="0" smtClean="0"/>
              <a:t>ven though this module specifically</a:t>
            </a:r>
            <a:r>
              <a:rPr lang="en-US" baseline="0" dirty="0" smtClean="0"/>
              <a:t> discusses fatigue and how fatigue is incorporated into safety culture, all the techniques and topics reviewed in this module can be applied to all safety initiatives. </a:t>
            </a:r>
          </a:p>
          <a:p>
            <a:pPr marL="171450" indent="-171450">
              <a:buFont typeface="Arial" pitchFamily="34" charset="0"/>
              <a:buChar char="•"/>
            </a:pPr>
            <a:r>
              <a:rPr lang="en-US" baseline="0" dirty="0" smtClean="0"/>
              <a:t>As a last note on this module, not all of these suggestions may be appropriate for your workplace. This module only provides examples for your consideration when beginning the development of your FMP. For example, group meetings are often mentioned in this module, and many companies may not hold group meetings because of their size. In this case, use the strategies suggested for one-on-one face meetings.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p>
          <a:p>
            <a:r>
              <a:rPr lang="en-US" dirty="0" smtClean="0"/>
              <a:t>“The fatigue risk management system (FRMS) extends</a:t>
            </a:r>
            <a:r>
              <a:rPr lang="en-US" baseline="0" dirty="0" smtClean="0"/>
              <a:t> safety culture to the management of fatigue. It presents a process for measuring, mitigating, and managing the risk for fatigue. Although this model is specifically designed for fatigue, it follows the same principles as we will discuss today in this lesson. </a:t>
            </a:r>
          </a:p>
          <a:p>
            <a:endParaRPr lang="en-US" baseline="0" dirty="0" smtClean="0"/>
          </a:p>
          <a:p>
            <a:pPr>
              <a:buFont typeface="Arial" pitchFamily="34" charset="0"/>
              <a:buNone/>
            </a:pPr>
            <a:r>
              <a:rPr lang="en-US" dirty="0" smtClean="0"/>
              <a:t>The first step is to identify where</a:t>
            </a:r>
            <a:r>
              <a:rPr lang="en-US" baseline="0" dirty="0" smtClean="0"/>
              <a:t> FRMS may apply within the organization. Then fatigue data needs to be collected and analyzed to identify where fatigue hazards exist. Once these hazards have been identified, safety risk should </a:t>
            </a:r>
            <a:r>
              <a:rPr lang="en-US" b="0" baseline="0" dirty="0" smtClean="0"/>
              <a:t>be</a:t>
            </a:r>
            <a:r>
              <a:rPr lang="en-US" b="1" baseline="0" dirty="0" smtClean="0"/>
              <a:t> </a:t>
            </a:r>
            <a:r>
              <a:rPr lang="en-US" baseline="0" dirty="0" smtClean="0"/>
              <a:t>assessed. In other words, some hazards create greater safety risk than other hazards, and those fatigue hazards with the greatest safety risk should be identified and targeted first. Policies and procedures need to be developed to addresses these safety risks. After safety risk has been identified and policies and procedures developed, fatigue performance measures and countermeasures should be developed and tracked. Finally, the FRMS should be evaluated for effectiveness and to identify areas in need of improvement. </a:t>
            </a:r>
          </a:p>
          <a:p>
            <a:pPr>
              <a:buFont typeface="Arial" pitchFamily="34" charset="0"/>
              <a:buNone/>
            </a:pPr>
            <a:endParaRPr lang="en-US" baseline="0" dirty="0" smtClean="0"/>
          </a:p>
          <a:p>
            <a:pPr>
              <a:buFont typeface="Arial" pitchFamily="34" charset="0"/>
              <a:buNone/>
            </a:pPr>
            <a:r>
              <a:rPr lang="en-US" baseline="0" dirty="0" smtClean="0"/>
              <a:t>This process touches on all aspects of the corporate culture change process that will be discussed in Lesson 4 </a:t>
            </a:r>
            <a:r>
              <a:rPr lang="en-US" b="0" baseline="0" dirty="0" smtClean="0"/>
              <a:t>later.</a:t>
            </a:r>
            <a:r>
              <a:rPr lang="en-US" baseline="0" dirty="0" smtClean="0"/>
              <a:t> In that lesson, we will discuss how to build a safety culture specifically to manage fatigue.”</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The fatigue risk management system (FRMS) extends</a:t>
            </a:r>
            <a:r>
              <a:rPr lang="en-US" baseline="0" dirty="0" smtClean="0"/>
              <a:t> safety culture to the management of fatigue. It presents a process for measuring, mitigating, and managing the risk for fatigue. Although this model is specifically designed for fatigue, it follows the same principles as we will discuss today in this lesson. </a:t>
            </a:r>
          </a:p>
          <a:p>
            <a:pPr marL="171450" indent="-171450">
              <a:buFont typeface="Arial" pitchFamily="34" charset="0"/>
              <a:buChar char="•"/>
            </a:pPr>
            <a:r>
              <a:rPr lang="en-US" dirty="0" smtClean="0"/>
              <a:t>The first step is to identify where</a:t>
            </a:r>
            <a:r>
              <a:rPr lang="en-US" baseline="0" dirty="0" smtClean="0"/>
              <a:t> FRMS may apply within the organization. Then fatigue data needs to be collected and analyzed to identify where fatigue hazards exist. Once these hazards have been identified, safety risk should </a:t>
            </a:r>
            <a:r>
              <a:rPr lang="en-US" baseline="0" dirty="0" err="1" smtClean="0"/>
              <a:t>br</a:t>
            </a:r>
            <a:r>
              <a:rPr lang="en-US" baseline="0" dirty="0" smtClean="0"/>
              <a:t> assessed. In other words, some hazards create greater safety risk than other hazards, and those fatigue hazards with the greatest safety risk should be identified and targeted first. Policies and procedures need to be developed to addresses these safety risky. After safety risk has been identified and policies and procedures developed, fatigue performance measures and countermeasures should be developed and tracked. Finally, the FRMS should be evaluated for effectiveness and to identify areas in need of improvement. </a:t>
            </a:r>
          </a:p>
          <a:p>
            <a:pPr marL="171450" indent="-171450">
              <a:buFont typeface="Arial" pitchFamily="34" charset="0"/>
              <a:buChar char="•"/>
            </a:pPr>
            <a:r>
              <a:rPr lang="en-US" baseline="0" dirty="0" smtClean="0"/>
              <a:t>This process touches on all aspects of the corporate culture change process that will be discussed in Lesson 4 below. In that lesson, we will specifically discuss how to build a safety culture specifically to manage fatigue.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p>
          <a:p>
            <a:r>
              <a:rPr lang="en-US" dirty="0" smtClean="0"/>
              <a:t>“There</a:t>
            </a:r>
            <a:r>
              <a:rPr lang="en-US" baseline="0" dirty="0" smtClean="0"/>
              <a:t> are six core components of FRMS. The first component is a fatigue management policy. An example of this would be a </a:t>
            </a:r>
            <a:r>
              <a:rPr lang="en-US" dirty="0" smtClean="0"/>
              <a:t>statement</a:t>
            </a:r>
            <a:r>
              <a:rPr lang="en-US" baseline="0" dirty="0" smtClean="0"/>
              <a:t> from top management reiterating the organization’s commitment to fatigue management and describing individual responsibilities. The second component are the fatigue risk management procedures. These are specific procedures for identifying, managing, and evaluating driver fatigue. The third component is fatigue management training and education. This education will ensure all drivers and key personnel understand the importance of fatigue management and effective ways to perform it. The fourth component is in reporting fatigue. This component includes formal and informal processes for reporting driver fatigue and the use of correct fatigue management techniques. The fifth component of FRMS is investigating the role of fatigue in crashes. This investigation includes a formal, documented process for investigating how (if any) driver fatigue contributes to crashes. Finally, the last component of FRMS is a program evaluation. This is a  process for evaluating the effectiveness of the fatigue risk management system, and, if necessary, revising the system for more effectiveness.” </a:t>
            </a:r>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Fatigue Management policy: statement</a:t>
            </a:r>
            <a:r>
              <a:rPr lang="en-US" baseline="0" dirty="0" smtClean="0"/>
              <a:t> from top management reiterating the organization’s commitment to fatigue management and describing individual responsibilities. </a:t>
            </a:r>
          </a:p>
          <a:p>
            <a:pPr marL="171450" indent="-171450">
              <a:buFont typeface="Arial" pitchFamily="34" charset="0"/>
              <a:buChar char="•"/>
            </a:pPr>
            <a:r>
              <a:rPr lang="en-US" baseline="0" dirty="0" smtClean="0"/>
              <a:t>Fatigue risk management procedures: specific procedures for identifying, managing, and evaluating driver fatigue.</a:t>
            </a:r>
          </a:p>
          <a:p>
            <a:pPr marL="171450" indent="-171450">
              <a:buFont typeface="Arial" pitchFamily="34" charset="0"/>
              <a:buChar char="•"/>
            </a:pPr>
            <a:r>
              <a:rPr lang="en-US" baseline="0" dirty="0" smtClean="0"/>
              <a:t>Fatigue management training and education: make sure all drivers and key personnel understand the importance of fatigue management and effective ways to manage it. </a:t>
            </a:r>
          </a:p>
          <a:p>
            <a:pPr marL="171450" indent="-171450">
              <a:buFont typeface="Arial" pitchFamily="34" charset="0"/>
              <a:buChar char="•"/>
            </a:pPr>
            <a:r>
              <a:rPr lang="en-US" baseline="0" dirty="0" smtClean="0"/>
              <a:t>Reporting fatigue: formal and informal process for reporting driver fatigue and the use of correct fatigue management techniques. </a:t>
            </a:r>
          </a:p>
          <a:p>
            <a:pPr marL="171450" indent="-171450">
              <a:buFont typeface="Arial" pitchFamily="34" charset="0"/>
              <a:buChar char="•"/>
            </a:pPr>
            <a:r>
              <a:rPr lang="en-US" baseline="0" dirty="0" smtClean="0"/>
              <a:t>Investigating role of fatigue in crashes: formal, documented process for investigating how (if any) driver fatigue contributed to crashes. </a:t>
            </a:r>
          </a:p>
          <a:p>
            <a:pPr marL="171450" indent="-171450">
              <a:buFont typeface="Arial" pitchFamily="34" charset="0"/>
              <a:buChar char="•"/>
            </a:pPr>
            <a:r>
              <a:rPr lang="en-US" baseline="0" dirty="0" smtClean="0"/>
              <a:t>Program Evaluation: process for evaluating the effectiveness of the fatigue risk management system, and, if necessary, revise the system for more effectiveness. </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Correct Answer: B</a:t>
            </a:r>
          </a:p>
          <a:p>
            <a:r>
              <a:rPr lang="en-US" baseline="0" dirty="0" smtClean="0"/>
              <a:t>#2. Correct Answer: D</a:t>
            </a:r>
          </a:p>
        </p:txBody>
      </p:sp>
      <p:sp>
        <p:nvSpPr>
          <p:cNvPr id="4" name="Slide Number Placeholder 3"/>
          <p:cNvSpPr>
            <a:spLocks noGrp="1"/>
          </p:cNvSpPr>
          <p:nvPr>
            <p:ph type="sldNum" sz="quarter" idx="10"/>
          </p:nvPr>
        </p:nvSpPr>
        <p:spPr/>
        <p:txBody>
          <a:bodyPr/>
          <a:lstStyle/>
          <a:p>
            <a:fld id="{C56DECDE-6C9B-48CB-9CEF-BDC402B9B02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Correct Answer: C</a:t>
            </a:r>
          </a:p>
          <a:p>
            <a:r>
              <a:rPr lang="en-US" dirty="0" smtClean="0"/>
              <a:t>#4. Correct Answer: 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Correct Answer: 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0" baseline="0" dirty="0" smtClean="0"/>
              <a:t>“Lesson 2 looks at corporate responsibilities and roles in FMP implementation.”</a:t>
            </a:r>
          </a:p>
          <a:p>
            <a:endParaRPr lang="en-US" b="1" baseline="0" dirty="0" smtClean="0"/>
          </a:p>
          <a:p>
            <a:pPr marL="0" indent="0">
              <a:buFont typeface="Arial" pitchFamily="34" charset="0"/>
              <a:buNone/>
            </a:pPr>
            <a:r>
              <a:rPr lang="en-US" baseline="0" dirty="0" smtClean="0"/>
              <a:t>______________________________________</a:t>
            </a:r>
          </a:p>
          <a:p>
            <a:r>
              <a:rPr lang="en-US" baseline="0" dirty="0" smtClean="0"/>
              <a:t>Topic Outline for Lesson 2:</a:t>
            </a:r>
          </a:p>
          <a:p>
            <a:pPr marL="171450" indent="-171450">
              <a:buFont typeface="Arial" pitchFamily="34" charset="0"/>
              <a:buChar char="•"/>
            </a:pPr>
            <a:r>
              <a:rPr lang="en-US" baseline="0" dirty="0" smtClean="0"/>
              <a:t> Safety and driver fatigue is everyone’s responsibility </a:t>
            </a:r>
          </a:p>
          <a:p>
            <a:pPr marL="628650" lvl="1" indent="-171450">
              <a:buFont typeface="Arial" pitchFamily="34" charset="0"/>
              <a:buChar char="•"/>
            </a:pPr>
            <a:r>
              <a:rPr lang="en-US" baseline="0" dirty="0" smtClean="0"/>
              <a:t>Importance of a shared responsibility for fatigue</a:t>
            </a:r>
          </a:p>
          <a:p>
            <a:pPr marL="171450" indent="-171450">
              <a:buFont typeface="Arial" pitchFamily="34" charset="0"/>
              <a:buChar char="•"/>
            </a:pPr>
            <a:r>
              <a:rPr lang="en-US" baseline="0" dirty="0" smtClean="0"/>
              <a:t> Management’s commitment to reducing fatigue</a:t>
            </a:r>
          </a:p>
          <a:p>
            <a:pPr marL="628650" lvl="1" indent="-171450">
              <a:buFont typeface="Arial" pitchFamily="34" charset="0"/>
              <a:buChar char="•"/>
            </a:pPr>
            <a:r>
              <a:rPr lang="en-US" baseline="0" dirty="0" smtClean="0"/>
              <a:t>Importance of management’s commitment to driver fatigue</a:t>
            </a:r>
          </a:p>
          <a:p>
            <a:pPr marL="628650" lvl="1" indent="-171450">
              <a:buFont typeface="Arial" pitchFamily="34" charset="0"/>
              <a:buChar char="•"/>
            </a:pPr>
            <a:r>
              <a:rPr lang="en-US" baseline="0" dirty="0" smtClean="0"/>
              <a:t>Discussion on how management’s commitment to driver fatigue can be shown</a:t>
            </a:r>
          </a:p>
          <a:p>
            <a:pPr marL="628650" lvl="1" indent="-171450">
              <a:buFont typeface="Arial" pitchFamily="34" charset="0"/>
              <a:buChar char="•"/>
            </a:pPr>
            <a:r>
              <a:rPr lang="en-US" baseline="0" dirty="0" smtClean="0"/>
              <a:t>Safety/fatigue leadership</a:t>
            </a:r>
          </a:p>
          <a:p>
            <a:pPr marL="171450" lvl="0" indent="-171450">
              <a:buFont typeface="Arial" pitchFamily="34" charset="0"/>
              <a:buChar char="•"/>
            </a:pPr>
            <a:r>
              <a:rPr lang="en-US" baseline="0" dirty="0" smtClean="0"/>
              <a:t> Communication concerning fatigue </a:t>
            </a:r>
          </a:p>
          <a:p>
            <a:pPr marL="628650" lvl="1" indent="-171450">
              <a:buFont typeface="Arial" pitchFamily="34" charset="0"/>
              <a:buChar char="•"/>
            </a:pPr>
            <a:r>
              <a:rPr lang="en-US" baseline="0" dirty="0" smtClean="0"/>
              <a:t>How to maintain fatigue communication</a:t>
            </a:r>
          </a:p>
          <a:p>
            <a:pPr lvl="1">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Narration: </a:t>
            </a:r>
          </a:p>
          <a:p>
            <a:pPr>
              <a:buFont typeface="Arial" pitchFamily="34" charset="0"/>
              <a:buNone/>
            </a:pPr>
            <a:r>
              <a:rPr lang="en-US" baseline="0" dirty="0" smtClean="0"/>
              <a:t>“Everyone has a role in creating a positive safety culture, regardless of their position in the organization. For example, management creates policies and procedures that either increase or decrease opportunities for safety performance, including driver fatigue. Management also is responsible for rewarding safe behavior. Employees have individual knowledge, skills, abilities, motivation, beliefs, and attitudes that relate to fatigue. </a:t>
            </a:r>
          </a:p>
          <a:p>
            <a:pPr>
              <a:buFont typeface="Arial" pitchFamily="34" charset="0"/>
              <a:buNone/>
            </a:pPr>
            <a:endParaRPr lang="en-US" baseline="0" dirty="0" smtClean="0"/>
          </a:p>
          <a:p>
            <a:pPr lvl="0">
              <a:buFont typeface="Arial" pitchFamily="34" charset="0"/>
              <a:buNone/>
            </a:pPr>
            <a:r>
              <a:rPr lang="en-US" baseline="0" dirty="0" smtClean="0"/>
              <a:t>Creating a positive safety culture involves providing employees with the power and ability to create the safety culture with support of management. This will help to create bottom-up involvement in the FMP with top-down support. </a:t>
            </a:r>
          </a:p>
          <a:p>
            <a:pPr lvl="0">
              <a:buFont typeface="Arial" pitchFamily="34" charset="0"/>
              <a:buNone/>
            </a:pPr>
            <a:endParaRPr lang="en-US" baseline="0" dirty="0" smtClean="0"/>
          </a:p>
          <a:p>
            <a:pPr lvl="0">
              <a:buFont typeface="Arial" pitchFamily="34" charset="0"/>
              <a:buNone/>
            </a:pPr>
            <a:r>
              <a:rPr lang="en-US" baseline="0" dirty="0" smtClean="0"/>
              <a:t>Finally, a positive safety culture can only be achieved when all levels of the organization work together to increase safety and are responsible for safe performance. In other words, effective fatigue management does not view driver fatigue as the sole responsibility of the driver. Instead, management, drivers, drivers’ families, dispatchers, and shippers/receivers all share responsibility for driver fatigue. All need to take responsibility for their contribution to driver fatigue, and ultimately become fatigue management leaders.” </a:t>
            </a:r>
          </a:p>
          <a:p>
            <a:pPr>
              <a:buFont typeface="Arial" pitchFamily="34" charset="0"/>
              <a:buNone/>
            </a:pPr>
            <a:endParaRPr lang="en-US" b="1" baseline="0" dirty="0" smtClean="0"/>
          </a:p>
          <a:p>
            <a:pPr marL="0" indent="0">
              <a:buFont typeface="Arial" pitchFamily="34" charset="0"/>
              <a:buNone/>
            </a:pPr>
            <a:r>
              <a:rPr lang="en-US" baseline="0" dirty="0" smtClean="0"/>
              <a:t>______________________________________</a:t>
            </a:r>
          </a:p>
          <a:p>
            <a:pPr>
              <a:buFont typeface="Arial" pitchFamily="34" charset="0"/>
              <a:buNone/>
            </a:pPr>
            <a:r>
              <a:rPr lang="en-US" baseline="0" dirty="0" smtClean="0"/>
              <a:t>Key Points:</a:t>
            </a:r>
          </a:p>
          <a:p>
            <a:pPr marL="171450" indent="-171450">
              <a:buFont typeface="Arial" pitchFamily="34" charset="0"/>
              <a:buChar char="•"/>
            </a:pPr>
            <a:r>
              <a:rPr lang="en-US" baseline="0" dirty="0" smtClean="0"/>
              <a:t>Everyone needs to be a fatigue management leader.</a:t>
            </a:r>
          </a:p>
          <a:p>
            <a:pPr marL="171450" indent="-171450">
              <a:buFont typeface="Arial" pitchFamily="34" charset="0"/>
              <a:buChar char="•"/>
            </a:pPr>
            <a:r>
              <a:rPr lang="en-US" baseline="0" dirty="0" smtClean="0"/>
              <a:t>Everyone has a role in creating a positive safety culture, regardless of their position in the organization. </a:t>
            </a:r>
          </a:p>
          <a:p>
            <a:pPr marL="628650" lvl="1" indent="-171450">
              <a:buFont typeface="Arial" pitchFamily="34" charset="0"/>
              <a:buChar char="•"/>
            </a:pPr>
            <a:r>
              <a:rPr lang="en-US" baseline="0" dirty="0" smtClean="0"/>
              <a:t>Management creates policies and procedures that either increase or decrease opportunities for safety performance, including driver fatigue. </a:t>
            </a:r>
          </a:p>
          <a:p>
            <a:pPr marL="628650" lvl="1" indent="-171450">
              <a:buFont typeface="Arial" pitchFamily="34" charset="0"/>
              <a:buChar char="•"/>
            </a:pPr>
            <a:r>
              <a:rPr lang="en-US" baseline="0" dirty="0" smtClean="0"/>
              <a:t>Management rewards safe and/or at-risk behavior.</a:t>
            </a:r>
          </a:p>
          <a:p>
            <a:pPr marL="628650" lvl="1" indent="-171450">
              <a:buFont typeface="Arial" pitchFamily="34" charset="0"/>
              <a:buChar char="•"/>
            </a:pPr>
            <a:r>
              <a:rPr lang="en-US" baseline="0" dirty="0" smtClean="0"/>
              <a:t>Employees have individual KSAs, motivation, beliefs, and attitudes that relate to fatigue. </a:t>
            </a:r>
          </a:p>
          <a:p>
            <a:pPr marL="171450" lvl="0" indent="-171450">
              <a:buFont typeface="Arial" pitchFamily="34" charset="0"/>
              <a:buChar char="•"/>
            </a:pPr>
            <a:r>
              <a:rPr lang="en-US" baseline="0" dirty="0" smtClean="0"/>
              <a:t>Creating a positive safety culture involves providing employees with the power and ability to create the safety culture with support of management. </a:t>
            </a:r>
          </a:p>
          <a:p>
            <a:pPr marL="171450" lvl="0" indent="-171450">
              <a:buFont typeface="Arial" pitchFamily="34" charset="0"/>
              <a:buChar char="•"/>
            </a:pPr>
            <a:r>
              <a:rPr lang="en-US" baseline="0" dirty="0" smtClean="0"/>
              <a:t>A positive safety culture can only be achieved when all levels of the organization work together to increase safety and are responsible for safe performance. In other words, effective fatigue management does not view driver fatigue as the sole responsibility of the driver. Instead, management, drivers, drivers’ families, dispatchers, and shippers/receivers all share responsibility for driver fatigue. All need to take responsibility for their contribution to driver fatigue.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“Approval from management motivates employees. Approval (or disapproval) can be in the form of pay, punishment, promotions, and management visibility. This is why is it important for employees to know management supports and believes in all safety initiatives, including the FMP. So how can you show your commitment to fatigue management?  The following seven suggestions for driving home your commitment to fatigue management are discussed in depth on the next slides. These seven suggestions are: prioritize safety over production, maintain a high profile for fatigue in meetings, personally attend fatigue meetings, hold face-to-face meetings with employees that feature fatigue as a topic, include safety or fatigue contracts in job descriptions, be a fatigue management leader, and emphasize the need for continued improvement and evaluation of the FMP.”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Approval from management motivates employees. Approval (or disapproval) can be in the form of pay, punishment, promotions, and management visibility. This is why is it important for employees to know management supports and believes in safety initiatives, including the FMP.</a:t>
            </a:r>
          </a:p>
          <a:p>
            <a:pPr marL="171450" indent="-171450">
              <a:buFont typeface="Arial" pitchFamily="34" charset="0"/>
              <a:buChar char="•"/>
            </a:pPr>
            <a:r>
              <a:rPr lang="en-US" baseline="0" dirty="0" smtClean="0"/>
              <a:t>Allowing employees to design, develop, and implement fatigue programs creates a sense of ownership, trust, and commitment to the FMP.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Ensure employees understand management’s commitment to decrease driver fatigue through</a:t>
            </a:r>
            <a:r>
              <a:rPr lang="en-US" baseline="0" dirty="0" smtClean="0"/>
              <a:t> the following methods….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a:buFont typeface="Arial" pitchFamily="34" charset="0"/>
              <a:buChar char="•"/>
            </a:pP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Narration:</a:t>
            </a:r>
            <a:r>
              <a:rPr lang="en-US" baseline="0" dirty="0" smtClean="0"/>
              <a:t> </a:t>
            </a:r>
          </a:p>
          <a:p>
            <a:r>
              <a:rPr lang="en-US" baseline="0" dirty="0" smtClean="0"/>
              <a:t>“Obviously, production drives your organization. However, when your drivers get hurt, production decreases. Thus, it is just as important to keep your drivers safe. In some cases, increased job performance, or productivity, may actually come at the expense of driver fatigue. For example, the risky decision to drive while fatigued may be rewarded, or at least not punished, to increase production. This may suggest that production is more important than safety and driver fatigue. </a:t>
            </a:r>
          </a:p>
          <a:p>
            <a:endParaRPr lang="en-US" baseline="0" dirty="0" smtClean="0"/>
          </a:p>
          <a:p>
            <a:r>
              <a:rPr lang="en-US" baseline="0" dirty="0" smtClean="0"/>
              <a:t>To drive home the point that you are committed to fatigue management, hold driver safety on the same level as production. Create measures of fatigue management and reward drivers that routinely perform safely. This will help show fatigue management is valued, and that driver fatigue should not be compromised to increase production.” </a:t>
            </a:r>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Creating measures of safe fatigue performance and rewarding employees that routinely perform safely helps to show that fatigue management is valued, and that driver fatigue should be not be compromised to increase production.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a:t>
            </a:r>
          </a:p>
          <a:p>
            <a:r>
              <a:rPr lang="en-US" dirty="0" smtClean="0"/>
              <a:t>“This is a list of abbreviations</a:t>
            </a:r>
            <a:r>
              <a:rPr lang="en-US" baseline="0" dirty="0" smtClean="0"/>
              <a:t> and acronyms that appear throughout this module. You may print this page for your reference throughout the module.”</a:t>
            </a:r>
          </a:p>
          <a:p>
            <a:endParaRPr lang="en-US" dirty="0" smtClean="0"/>
          </a:p>
          <a:p>
            <a:pPr marL="0" indent="0">
              <a:buFont typeface="Arial" pitchFamily="34" charset="0"/>
              <a:buNone/>
            </a:pPr>
            <a:r>
              <a:rPr lang="en-US" baseline="0" dirty="0" smtClean="0"/>
              <a:t>______________________________________</a:t>
            </a:r>
          </a:p>
          <a:p>
            <a:r>
              <a:rPr lang="en-US" dirty="0" smtClean="0"/>
              <a:t>Notes:</a:t>
            </a:r>
          </a:p>
          <a:p>
            <a:endParaRPr lang="en-US" dirty="0" smtClean="0"/>
          </a:p>
          <a:p>
            <a:r>
              <a:rPr lang="en-US" dirty="0" smtClean="0"/>
              <a:t>Instructors, please print this</a:t>
            </a:r>
            <a:r>
              <a:rPr lang="en-US" baseline="0" dirty="0" smtClean="0"/>
              <a:t> page for students to reference throughout the module.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“M</a:t>
            </a:r>
            <a:r>
              <a:rPr lang="en-US" baseline="0" dirty="0" smtClean="0"/>
              <a:t>any organizations use the terms “</a:t>
            </a:r>
            <a:r>
              <a:rPr lang="en-US" i="0" baseline="0" dirty="0" smtClean="0"/>
              <a:t>value”</a:t>
            </a:r>
            <a:r>
              <a:rPr lang="en-US" i="1" baseline="0" dirty="0" smtClean="0"/>
              <a:t> </a:t>
            </a:r>
            <a:r>
              <a:rPr lang="en-US" i="0" baseline="0" dirty="0" smtClean="0"/>
              <a:t> and</a:t>
            </a:r>
            <a:r>
              <a:rPr lang="en-US" i="1" baseline="0" dirty="0" smtClean="0"/>
              <a:t> “</a:t>
            </a:r>
            <a:r>
              <a:rPr lang="en-US" i="0" baseline="0" dirty="0" smtClean="0"/>
              <a:t>priority”  synonymously, however, both terms have different connotations. Organizational values endure overtime, and priorities can be adjusted. The following paragraphs taken from Geller (2001, p.46) help to illustrate the difference between priorities and values:</a:t>
            </a:r>
          </a:p>
          <a:p>
            <a:pPr marL="457200"/>
            <a:endParaRPr lang="en-US" i="0" baseline="0" dirty="0" smtClean="0"/>
          </a:p>
          <a:p>
            <a:pPr marL="457200"/>
            <a:r>
              <a:rPr lang="en-US" i="0" baseline="0" dirty="0" smtClean="0"/>
              <a:t>“Think about a typical workday morning. We all follow a prioritized agenda, often a standard routine, before traveling to work. Some people eat a healthy breakfast, read the morning newspaper, take a shower, and wash dishes. Others wake up early enough to go for a morning jog before work. Some grab a roll and a cup of coffee, and leave their home in disarray until they get back in the evening. </a:t>
            </a:r>
          </a:p>
          <a:p>
            <a:pPr marL="457200"/>
            <a:endParaRPr lang="en-US" i="0" baseline="0" dirty="0" smtClean="0"/>
          </a:p>
          <a:p>
            <a:pPr marL="457200"/>
            <a:r>
              <a:rPr lang="en-US" i="0" baseline="0" dirty="0" smtClean="0"/>
              <a:t>In each of these scenarios the agenda – the priorities – are different. Yet, there is one common activity. It is not a priority but a basic value. Do you know what it is?</a:t>
            </a:r>
          </a:p>
          <a:p>
            <a:pPr marL="457200"/>
            <a:endParaRPr lang="en-US" i="0" baseline="0" dirty="0" smtClean="0"/>
          </a:p>
          <a:p>
            <a:pPr marL="457200"/>
            <a:r>
              <a:rPr lang="en-US" i="0" baseline="0" dirty="0" smtClean="0"/>
              <a:t>One morning you wake up late. Perhaps your alarm clock failed. You have only 15 minutes to prepare for work. Your morning routine changed drastically. Priorities must be rearranged. You might skip breakfast, a shower, or a shave. Yet every morning schedule still has one item in common. It is not a priority, capable of being dropped from a routine owing to time constraints or a new agenda. No, this particular morning activity represents a </a:t>
            </a:r>
            <a:r>
              <a:rPr lang="en-US" i="1" baseline="0" dirty="0" smtClean="0"/>
              <a:t>value</a:t>
            </a:r>
            <a:r>
              <a:rPr lang="en-US" i="0" baseline="0" dirty="0" smtClean="0"/>
              <a:t> which we have been taught as infants, and it is never compromised. Have you guessed it by now? Yes, this common link in everyone’s morning routine, regardless of time constraints, is ‘getting dressed’.”</a:t>
            </a:r>
          </a:p>
          <a:p>
            <a:pPr marL="457200"/>
            <a:endParaRPr lang="en-US" i="0" baseline="0" dirty="0" smtClean="0"/>
          </a:p>
          <a:p>
            <a:pPr marL="0">
              <a:buFont typeface="Arial" pitchFamily="34" charset="0"/>
              <a:buNone/>
            </a:pPr>
            <a:r>
              <a:rPr lang="en-US" i="0" baseline="0" dirty="0" smtClean="0"/>
              <a:t>Reducing driver fatigue should be considered a value, just as “getting dressed” is in the previous example. No new deadline or increased stress on productivity should compromise the safety of an organization’s workers. In truth, production will decrease if a work</a:t>
            </a:r>
            <a:r>
              <a:rPr lang="en-US" b="0" i="0" baseline="0" dirty="0" smtClean="0"/>
              <a:t>er</a:t>
            </a:r>
            <a:r>
              <a:rPr lang="en-US" i="0" baseline="0" dirty="0" smtClean="0"/>
              <a:t> gets hurt from neglecting fatigue procedures. </a:t>
            </a:r>
          </a:p>
          <a:p>
            <a:pPr marL="0">
              <a:buFont typeface="Arial" pitchFamily="34" charset="0"/>
              <a:buNone/>
            </a:pPr>
            <a:endParaRPr lang="en-US" i="0" baseline="0" dirty="0" smtClean="0"/>
          </a:p>
          <a:p>
            <a:pPr>
              <a:buFont typeface="Arial" pitchFamily="34" charset="0"/>
              <a:buNone/>
            </a:pPr>
            <a:r>
              <a:rPr lang="en-US" baseline="0" dirty="0" smtClean="0"/>
              <a:t>Discussing fatigue first or second in meetings will help drive home the point that management values fatigue management. This helps to keep fatigue in the minds of everyone, and discussing fatigue in meetings helps to develop understanding of how fatigue is important to all functions and tasks in the organization.” </a:t>
            </a:r>
            <a:endParaRPr lang="en-US" dirty="0" smtClean="0"/>
          </a:p>
          <a:p>
            <a:endParaRPr lang="en-US" b="1"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Although</a:t>
            </a:r>
            <a:r>
              <a:rPr lang="en-US" baseline="0" dirty="0" smtClean="0"/>
              <a:t> many organizations use </a:t>
            </a:r>
            <a:r>
              <a:rPr lang="en-US" i="1" baseline="0" dirty="0" smtClean="0"/>
              <a:t>value </a:t>
            </a:r>
            <a:r>
              <a:rPr lang="en-US" i="0" baseline="0" dirty="0" smtClean="0"/>
              <a:t> and</a:t>
            </a:r>
            <a:r>
              <a:rPr lang="en-US" i="1" baseline="0" dirty="0" smtClean="0"/>
              <a:t> priority</a:t>
            </a:r>
            <a:r>
              <a:rPr lang="en-US" i="0" baseline="0" dirty="0" smtClean="0"/>
              <a:t>  as synonymous, both terms have different connotations. Organizational values endure overtime, and priorities can be adjusted. The following paragraphs taken from Geller (2001, p.46) helps to illustrate the difference between priorities and values:</a:t>
            </a:r>
          </a:p>
          <a:p>
            <a:endParaRPr lang="en-US" i="0" baseline="0" dirty="0" smtClean="0"/>
          </a:p>
          <a:p>
            <a:pPr marL="457200"/>
            <a:r>
              <a:rPr lang="en-US" i="0" baseline="0" dirty="0" smtClean="0"/>
              <a:t>“Think about a typical workday morning. We all follow a prioritized agenda, often a standard routine, before traveling to work. Some people eat a healthy breakfast, read the morning newspaper, take a shower, and wash dishes. Others wake up early enough to go for a morning jog before work. Some grab a roll and a cup of coffee, and leave their home in disarray until they get back in the evening. </a:t>
            </a:r>
          </a:p>
          <a:p>
            <a:pPr marL="457200"/>
            <a:endParaRPr lang="en-US" i="0" baseline="0" dirty="0" smtClean="0"/>
          </a:p>
          <a:p>
            <a:pPr marL="457200"/>
            <a:r>
              <a:rPr lang="en-US" i="0" baseline="0" dirty="0" smtClean="0"/>
              <a:t>In each of these scenarios the agenda – the priorities – are different. Yet, there is one common activity. It is not a priority but a basic value. Do you know what it is?</a:t>
            </a:r>
          </a:p>
          <a:p>
            <a:pPr marL="457200"/>
            <a:endParaRPr lang="en-US" i="0" baseline="0" dirty="0" smtClean="0"/>
          </a:p>
          <a:p>
            <a:pPr marL="457200"/>
            <a:r>
              <a:rPr lang="en-US" i="0" baseline="0" dirty="0" smtClean="0"/>
              <a:t>One morning you wake up late. Perhaps your alarm clock failed. You have only 15 minutes to prepare for work. Your morning routine changed drastically. Priorities must be rearranged. You might skip breakfast, a shower, or a shave. Yet every morning schedule still has one item in common. It is not a priority, capable of being dropped from a routine owing to time constraints or a new agenda. No, this particular morning activity represents a </a:t>
            </a:r>
            <a:r>
              <a:rPr lang="en-US" i="1" baseline="0" dirty="0" smtClean="0"/>
              <a:t>value</a:t>
            </a:r>
            <a:r>
              <a:rPr lang="en-US" i="0" baseline="0" dirty="0" smtClean="0"/>
              <a:t> which we have been taught as infants, and it is never compromised. Have you guessed it by now? Yes, this common link in everyone’s morning routine, regardless of time constraints, is ‘getting dressed’.”</a:t>
            </a:r>
          </a:p>
          <a:p>
            <a:pPr marL="457200"/>
            <a:endParaRPr lang="en-US" i="0" baseline="0" dirty="0" smtClean="0"/>
          </a:p>
          <a:p>
            <a:pPr marL="171450" indent="-171450">
              <a:buFont typeface="Arial" pitchFamily="34" charset="0"/>
              <a:buChar char="•"/>
            </a:pPr>
            <a:r>
              <a:rPr lang="en-US" i="0" baseline="0" dirty="0" smtClean="0"/>
              <a:t>Reducing driver fatigue should be considered a value, just as “getting dressed” is in the previous example. No new deadline or increased stress on productivity should compromise the safety of an organization’s workers. In truth, production will decrease if a worker get hurts from neglecting fatigue procedures. </a:t>
            </a:r>
          </a:p>
          <a:p>
            <a:pPr marL="171450" indent="-171450">
              <a:buFont typeface="Arial" pitchFamily="34" charset="0"/>
              <a:buChar char="•"/>
            </a:pPr>
            <a:r>
              <a:rPr lang="en-US" i="0" baseline="0" dirty="0" smtClean="0"/>
              <a:t>Safe work is involved in all programs and jobs. Thus, safety and fatigue should be linked to all programs and activities. Describe how reducing driver fatigue can be hindered or supported in all programs, and support education and training that can reduce driver fatigue. </a:t>
            </a:r>
            <a:endParaRPr lang="en-US" baseline="0" dirty="0" smtClean="0"/>
          </a:p>
          <a:p>
            <a:pPr marL="171450" indent="-171450">
              <a:buFont typeface="Arial" pitchFamily="34" charset="0"/>
              <a:buChar char="•"/>
            </a:pPr>
            <a:r>
              <a:rPr lang="en-US" baseline="0" dirty="0" smtClean="0"/>
              <a:t>Discuss fatigue first or second in meetings. This helps to keep fatigue in the minds of everyone. Discussing fatigue in meetings helps to develop understanding of how fatigue is important to all functions and tasks in the organization.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“Your attendance and participation in fatigue meetings drives home management’s interest and commitment to reducing driver fatigue. This allows opportunities to change or align policies and procedures to encourage the continuance of reduced fatigue. These meetings allow you to recognize and acknowledge drivers’ fatigue management efforts, provide feedback to drivers on their progress, prompt correct fatigue management behaviors, receive feedback from drivers concerning what is and isn’t good about the FMP, observe factors that contribute to decisions to drive while fatigued, and have face-to-face communications with drivers.” </a:t>
            </a:r>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Management attendance and participation in fatigue meetings drives home management’s interest and commitment to reducing driver fatigue. This allows opportunities to change or align consequences and antecedents to encourage the continuance of reduced fatigue. </a:t>
            </a:r>
          </a:p>
          <a:p>
            <a:pPr marL="171450" indent="-171450">
              <a:buFont typeface="Arial" pitchFamily="34" charset="0"/>
              <a:buChar char="•"/>
            </a:pPr>
            <a:r>
              <a:rPr lang="en-US" dirty="0" smtClean="0"/>
              <a:t>Participation more important than visibility</a:t>
            </a:r>
          </a:p>
          <a:p>
            <a:pPr marL="171450" indent="-171450">
              <a:buFont typeface="Arial" pitchFamily="34" charset="0"/>
              <a:buChar char="•"/>
            </a:pPr>
            <a:r>
              <a:rPr lang="en-US" dirty="0" smtClean="0"/>
              <a:t>Attendance in meetings keeps fatigue in the minds of employees</a:t>
            </a:r>
          </a:p>
          <a:p>
            <a:pPr marL="628650" lvl="1" indent="-171450">
              <a:buFont typeface="Arial" pitchFamily="34" charset="0"/>
              <a:buChar char="•"/>
            </a:pPr>
            <a:r>
              <a:rPr lang="en-US" dirty="0" smtClean="0"/>
              <a:t>Management’s commitment to decrease fatigue is visible</a:t>
            </a:r>
          </a:p>
          <a:p>
            <a:pPr marL="628650" lvl="1" indent="-171450">
              <a:buFont typeface="Arial" pitchFamily="34" charset="0"/>
              <a:buChar char="•"/>
            </a:pPr>
            <a:r>
              <a:rPr lang="en-US" dirty="0" smtClean="0"/>
              <a:t>Personal communication and visibility builds trust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endParaRPr lang="en-US" baseline="0" dirty="0" smtClean="0"/>
          </a:p>
          <a:p>
            <a:r>
              <a:rPr lang="en-US" baseline="0" dirty="0" smtClean="0"/>
              <a:t>“Face-to-face meetings with drivers where fatigue is discussed are an excellent way to show your commitment to fatigue management. They allow drivers to see your enthusiasm for reducing driver fatigue and reinforce the position that safety is a value. These meetings can be informal or formal and can take place in an office, at terminal locations, in driver lounges, in hallways, etc. Face-to-face meetings will allow you to provide praise and recognition to drivers who are actively involved in fatigue management. They allow you to provide corrective fatigue-related feedback privately to drivers outside of a group setting. Furthermore, they allow you to hear criticisms of the FMP directly from drivers, and gives you the chance to find opportunities to address their concerns. Finally, these meetings are a great method to help drivers develop their own fatigue-related goals.”</a:t>
            </a:r>
          </a:p>
          <a:p>
            <a:endParaRPr lang="en-US" baseline="0" dirty="0" smtClean="0"/>
          </a:p>
          <a:p>
            <a:pPr marL="0" indent="0">
              <a:buFont typeface="Arial" pitchFamily="34" charset="0"/>
              <a:buNone/>
            </a:pPr>
            <a:r>
              <a:rPr lang="en-US" baseline="0" dirty="0" smtClean="0"/>
              <a:t>_____________________________________</a:t>
            </a:r>
          </a:p>
          <a:p>
            <a:r>
              <a:rPr lang="en-US" baseline="0" dirty="0" smtClean="0"/>
              <a:t>Face-to-face meeting with drivers can be at terminal locations, driver lounge, etc.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pPr>
              <a:buFont typeface="Arial" pitchFamily="34" charset="0"/>
              <a:buNone/>
            </a:pPr>
            <a:r>
              <a:rPr lang="en-US" dirty="0" smtClean="0"/>
              <a:t>“Safety/fatigue contracts describe all</a:t>
            </a:r>
            <a:r>
              <a:rPr lang="en-US" baseline="0" dirty="0" smtClean="0"/>
              <a:t> necessary information concerning how to safety perform all aspects of a job. Including this information in a job description immediately educates employees </a:t>
            </a:r>
            <a:r>
              <a:rPr lang="en-US" b="0" baseline="0" dirty="0" smtClean="0"/>
              <a:t>in</a:t>
            </a:r>
            <a:r>
              <a:rPr lang="en-US" b="1" baseline="0" dirty="0" smtClean="0"/>
              <a:t> </a:t>
            </a:r>
            <a:r>
              <a:rPr lang="en-US" baseline="0" dirty="0" smtClean="0"/>
              <a:t>how to perform safely with specific descriptions of safe and fatigue-related behavior. This also drives home the point that fatigue management is valued in your organization, provides accountability for fatigued driving, and helps drivers understand that non-fatigued driving is an essential job requirement. </a:t>
            </a:r>
          </a:p>
          <a:p>
            <a:pPr>
              <a:buFont typeface="Arial" pitchFamily="34" charset="0"/>
              <a:buNone/>
            </a:pPr>
            <a:endParaRPr lang="en-US" baseline="0" dirty="0" smtClean="0"/>
          </a:p>
          <a:p>
            <a:pPr>
              <a:buFont typeface="Arial" pitchFamily="34" charset="0"/>
              <a:buNone/>
            </a:pPr>
            <a:r>
              <a:rPr lang="en-US" baseline="0" dirty="0" smtClean="0"/>
              <a:t>Fatigue-related items in the safety contract should outline the FMP policy and strategies to decrease fatigue, as well as, procedures on self-reporting fatigue, participation in fatigue-related meetings, providing feedback on fatigue-related performance measures, and the development of fatigue-related goals.” </a:t>
            </a:r>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Safety/fatigue contracts describe all</a:t>
            </a:r>
            <a:r>
              <a:rPr lang="en-US" baseline="0" dirty="0" smtClean="0"/>
              <a:t> necessary information concerning how to safety perform all aspects of a job. Including this information in a job description immediately educates employees in how to perform safely with specific descriptions of safe and fatigue-related behavior. </a:t>
            </a:r>
          </a:p>
          <a:p>
            <a:pPr marL="171450" indent="-171450">
              <a:buFont typeface="Arial" pitchFamily="34" charset="0"/>
              <a:buChar char="•"/>
            </a:pPr>
            <a:r>
              <a:rPr lang="en-US" baseline="0" dirty="0" smtClean="0"/>
              <a:t>Fatigue-related items in the safety contract should outline the FMP policy and strategies to decrease fatigue, as well as, procedures on:</a:t>
            </a:r>
          </a:p>
          <a:p>
            <a:pPr marL="628650" lvl="1" indent="-171450">
              <a:buFont typeface="Arial" pitchFamily="34" charset="0"/>
              <a:buChar char="•"/>
            </a:pPr>
            <a:r>
              <a:rPr lang="en-US" baseline="0" dirty="0" smtClean="0"/>
              <a:t>Self-reporting fatigue,</a:t>
            </a:r>
          </a:p>
          <a:p>
            <a:pPr marL="628650" lvl="1" indent="-171450">
              <a:buFont typeface="Arial" pitchFamily="34" charset="0"/>
              <a:buChar char="•"/>
            </a:pPr>
            <a:r>
              <a:rPr lang="en-US" baseline="0" dirty="0" smtClean="0"/>
              <a:t>Participation in fatigue-related meetings, </a:t>
            </a:r>
          </a:p>
          <a:p>
            <a:pPr marL="628650" lvl="1" indent="-171450">
              <a:buFont typeface="Arial" pitchFamily="34" charset="0"/>
              <a:buChar char="•"/>
            </a:pPr>
            <a:r>
              <a:rPr lang="en-US" baseline="0" dirty="0" smtClean="0"/>
              <a:t>Feedback concerning fatigue-related performance measures,</a:t>
            </a:r>
          </a:p>
          <a:p>
            <a:pPr marL="628650" lvl="1" indent="-171450">
              <a:buFont typeface="Arial" pitchFamily="34" charset="0"/>
              <a:buChar char="•"/>
            </a:pPr>
            <a:r>
              <a:rPr lang="en-US" baseline="0" dirty="0" smtClean="0"/>
              <a:t>The development of fatigue-related goals.</a:t>
            </a: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a:buFont typeface="Arial" pitchFamily="34" charset="0"/>
              <a:buNone/>
            </a:pPr>
            <a:r>
              <a:rPr lang="en-US" baseline="0" dirty="0" smtClean="0"/>
              <a:t>“When leaders perform safely and adhere to fatigue rules, others are more likely to perform safely, accept, and adhere to those rules. Often, leaders are assumed to be managers. Although managers need to champion driver fatigue, other employees tend to naturally take a leadership role. While some drivers may naturally take a leadership role in the FMP, the goal in a positive safety culture is to have ALL employees become fatigue management leaders that take responsibility for their fatigue and the fatigue of their coworkers. These employees are a powerful tool to reach other employees that are resistant to change. It is critical to identify these drivers and seek their involvement in the FMP. </a:t>
            </a:r>
          </a:p>
          <a:p>
            <a:pPr>
              <a:buFont typeface="Arial" pitchFamily="34" charset="0"/>
              <a:buNone/>
            </a:pPr>
            <a:endParaRPr lang="en-US" baseline="0" dirty="0" smtClean="0"/>
          </a:p>
          <a:p>
            <a:pPr>
              <a:buFont typeface="Arial" pitchFamily="34" charset="0"/>
              <a:buNone/>
            </a:pPr>
            <a:r>
              <a:rPr lang="en-US" baseline="0" dirty="0" smtClean="0"/>
              <a:t>To identify drivers that are fatigue management leaders, it is important to understand characteristics common to safety and fatigue management leaders. These individuals not only hold themselves accountable for fatigue management, but they hold others accountable as well. They strive to educate, not train others on fatigue management. Training involves instructing others </a:t>
            </a:r>
            <a:r>
              <a:rPr lang="en-US" i="1" baseline="0" dirty="0" smtClean="0"/>
              <a:t>how</a:t>
            </a:r>
            <a:r>
              <a:rPr lang="en-US" i="0" baseline="0" dirty="0" smtClean="0"/>
              <a:t> to manage fatigue, while education involves instructing others </a:t>
            </a:r>
            <a:r>
              <a:rPr lang="en-US" i="1" baseline="0" dirty="0" smtClean="0"/>
              <a:t>why</a:t>
            </a:r>
            <a:r>
              <a:rPr lang="en-US" i="0" baseline="0" dirty="0" smtClean="0"/>
              <a:t> they need to manage fatigue. Leaders also actively listen to criticism and concerns first before speaking. They do their best to understand the feedback being given before trying to come up with a response. Fatigue management leaders promote ownership of the FMP by encouraging other to be involved by providing feedback and participating in fatigue meetings.  They allow others to develop their own methods to manage fatigue without telling them they have to do it in a specific way. Finally, they are confident that fatigue management will be performed. They have no doubts that others will do their best to manage their fatigue.”</a:t>
            </a:r>
          </a:p>
          <a:p>
            <a:pPr>
              <a:buFont typeface="Arial" pitchFamily="34" charset="0"/>
              <a:buNone/>
            </a:pPr>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When leaders perform safely and adhere to fatigue rules, others are more likely to perform safely, accept and adhere to fatigue rules. </a:t>
            </a:r>
          </a:p>
          <a:p>
            <a:pPr marL="171450" indent="-171450">
              <a:buFont typeface="Arial" pitchFamily="34" charset="0"/>
              <a:buChar char="•"/>
            </a:pPr>
            <a:r>
              <a:rPr lang="en-US" baseline="0" dirty="0" smtClean="0"/>
              <a:t>Often, leaders are assumed to be managers. Although managers need to champion driver fatigue, other employees tend to naturally take a leadership role. These employees are a powerful tool to reach other employees that are resistant to change. </a:t>
            </a:r>
          </a:p>
          <a:p>
            <a:pPr marL="171450" indent="-171450">
              <a:buFont typeface="Arial" pitchFamily="34" charset="0"/>
              <a:buChar char="•"/>
            </a:pPr>
            <a:r>
              <a:rPr lang="en-US" baseline="0" dirty="0" smtClean="0"/>
              <a:t>A goal in a positive safety culture is to have all employees become fatigue leaders that take responsibility for their fatigue and the fatigue of their coworkers. </a:t>
            </a:r>
          </a:p>
          <a:p>
            <a:pPr marL="171450" indent="-171450">
              <a:buFont typeface="Arial" pitchFamily="34" charset="0"/>
              <a:buChar char="•"/>
            </a:pPr>
            <a:r>
              <a:rPr lang="en-US" baseline="0" dirty="0" smtClean="0"/>
              <a:t>Fatigue leaders should do the following….</a:t>
            </a:r>
          </a:p>
        </p:txBody>
      </p:sp>
      <p:sp>
        <p:nvSpPr>
          <p:cNvPr id="4" name="Slide Number Placeholder 3"/>
          <p:cNvSpPr>
            <a:spLocks noGrp="1"/>
          </p:cNvSpPr>
          <p:nvPr>
            <p:ph type="sldNum" sz="quarter" idx="10"/>
          </p:nvPr>
        </p:nvSpPr>
        <p:spPr/>
        <p:txBody>
          <a:bodyPr/>
          <a:lstStyle/>
          <a:p>
            <a:fld id="{C56DECDE-6C9B-48CB-9CEF-BDC402B9B0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endParaRPr lang="en-US" dirty="0" smtClean="0"/>
          </a:p>
          <a:p>
            <a:pPr>
              <a:buFont typeface="Arial" pitchFamily="34" charset="0"/>
              <a:buNone/>
            </a:pPr>
            <a:r>
              <a:rPr lang="en-US" dirty="0" smtClean="0"/>
              <a:t>“Ongoing</a:t>
            </a:r>
            <a:r>
              <a:rPr lang="en-US" baseline="0" dirty="0" smtClean="0"/>
              <a:t> formal and informal </a:t>
            </a:r>
            <a:r>
              <a:rPr lang="en-US" dirty="0" smtClean="0"/>
              <a:t>communication concerning safety</a:t>
            </a:r>
            <a:r>
              <a:rPr lang="en-US" baseline="0" dirty="0" smtClean="0"/>
              <a:t> and the FMP is critical in the development, implementation, and evaluation process. This communication will function to keep fatigue in the forefront of all employees’ minds and help to encourage acceptance. Maintaining both formal and informal channels will help to build trust in the FMP and allow valuable feedback concerning the implementation and effectiveness of the FMP to be received and evaluated. This feedback will help to ensure all levels of the organization are on the same page when it comes to the FMP. </a:t>
            </a:r>
          </a:p>
          <a:p>
            <a:pPr>
              <a:buFont typeface="Arial" pitchFamily="34" charset="0"/>
              <a:buNone/>
            </a:pPr>
            <a:endParaRPr lang="en-US" baseline="0" dirty="0" smtClean="0"/>
          </a:p>
          <a:p>
            <a:pPr>
              <a:buFont typeface="Arial" pitchFamily="34" charset="0"/>
              <a:buNone/>
            </a:pPr>
            <a:r>
              <a:rPr lang="en-US" baseline="0" dirty="0" smtClean="0"/>
              <a:t>Also, allow the employees most affected by the FMP to assist in developing the lines and methods of communication. This will help develop trust and provide employees with a sense of ownership in the FMP. While not all drivers, or even the majority of drivers, will help to develop communication strategies, some will be interested. Allowing these drivers this opportunity will help gain trust from drivers in the FMP.”</a:t>
            </a:r>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Ongoing</a:t>
            </a:r>
            <a:r>
              <a:rPr lang="en-US" baseline="0" dirty="0" smtClean="0"/>
              <a:t> formal and informal </a:t>
            </a:r>
            <a:r>
              <a:rPr lang="en-US" dirty="0" smtClean="0"/>
              <a:t>communication concerning safety</a:t>
            </a:r>
            <a:r>
              <a:rPr lang="en-US" baseline="0" dirty="0" smtClean="0"/>
              <a:t> and the FMP is critical in the development, implementation, and evaluation process. This communication will function to keep fatigue in the forefront of all employees’ minds, and help to encourage acceptance. Maintaining both formal and informal channels will help to build trust in the FMP and allow valuable feedback concerning the implementation and effectiveness of the FMP to be received and evaluated. This feedback will help to ensure all levels of the organization are on the same page when it comes to the FMP. </a:t>
            </a:r>
          </a:p>
          <a:p>
            <a:pPr marL="171450" indent="-171450">
              <a:buFont typeface="Arial" pitchFamily="34" charset="0"/>
              <a:buChar char="•"/>
            </a:pPr>
            <a:r>
              <a:rPr lang="en-US" baseline="0" dirty="0" smtClean="0"/>
              <a:t>Allow the employees most affected by the FMP to assist in developing the lines and methods of communication. This will help develop trust and provide employees with a sense of ownership in the FMP. While not all drivers (or even the majority of drivers) will help to develop communication strategies, some will be interested. Allowing these drivers this opportunity will help gain trust from drivers in the FMP.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Correct Answer: B</a:t>
            </a:r>
          </a:p>
          <a:p>
            <a:r>
              <a:rPr lang="en-US" baseline="0" dirty="0" smtClean="0"/>
              <a:t>#2. Correct Answer: 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0" dirty="0" smtClean="0"/>
              <a:t> Correct Answer: C</a:t>
            </a:r>
          </a:p>
          <a:p>
            <a:r>
              <a:rPr lang="en-US" baseline="0" dirty="0" smtClean="0"/>
              <a:t>#4. Correct Answer: 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a:t>
            </a:r>
            <a:r>
              <a:rPr lang="en-US" baseline="0" dirty="0" smtClean="0"/>
              <a:t> Correct Answer: 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Narration: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“Lesson 3 focuses on strategies for engaging and empowering staff and generating commitment in the FMP.”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indent="0">
              <a:buFont typeface="Arial" pitchFamily="34" charset="0"/>
              <a:buNone/>
            </a:pPr>
            <a:r>
              <a:rPr lang="en-US" baseline="0" dirty="0" smtClean="0"/>
              <a:t>______________________________________</a:t>
            </a:r>
          </a:p>
          <a:p>
            <a:r>
              <a:rPr lang="en-US" baseline="0" dirty="0" smtClean="0"/>
              <a:t>Topic Outline for Lesson 3:</a:t>
            </a:r>
          </a:p>
          <a:p>
            <a:pPr>
              <a:buFont typeface="Arial" pitchFamily="34" charset="0"/>
              <a:buChar char="•"/>
            </a:pPr>
            <a:r>
              <a:rPr lang="en-US" baseline="0" dirty="0" smtClean="0"/>
              <a:t> Empowerment</a:t>
            </a:r>
          </a:p>
          <a:p>
            <a:pPr lvl="1">
              <a:buFont typeface="Arial" pitchFamily="34" charset="0"/>
              <a:buChar char="•"/>
            </a:pPr>
            <a:r>
              <a:rPr lang="en-US" baseline="0" dirty="0" smtClean="0"/>
              <a:t>Definition</a:t>
            </a:r>
          </a:p>
          <a:p>
            <a:pPr lvl="1">
              <a:buFont typeface="Arial" pitchFamily="34" charset="0"/>
              <a:buChar char="•"/>
            </a:pPr>
            <a:r>
              <a:rPr lang="en-US" baseline="0" dirty="0" smtClean="0"/>
              <a:t>Importance of Empowerment</a:t>
            </a:r>
          </a:p>
          <a:p>
            <a:pPr lvl="1">
              <a:buFont typeface="Arial" pitchFamily="34" charset="0"/>
              <a:buChar char="•"/>
            </a:pPr>
            <a:r>
              <a:rPr lang="en-US" baseline="0" dirty="0" smtClean="0"/>
              <a:t>Strategies for increasing empowerment</a:t>
            </a:r>
          </a:p>
          <a:p>
            <a:pPr>
              <a:buFont typeface="Arial" pitchFamily="34" charset="0"/>
              <a:buChar char="•"/>
            </a:pPr>
            <a:r>
              <a:rPr lang="en-US" baseline="0" dirty="0" smtClean="0"/>
              <a:t> Delegation of Responsibility for fatigue</a:t>
            </a:r>
          </a:p>
          <a:p>
            <a:pPr lvl="1">
              <a:buFont typeface="Arial" pitchFamily="34" charset="0"/>
              <a:buChar char="•"/>
            </a:pPr>
            <a:r>
              <a:rPr lang="en-US" baseline="0" dirty="0" smtClean="0"/>
              <a:t> Why delegate responsibility for fatigue</a:t>
            </a:r>
          </a:p>
          <a:p>
            <a:pPr>
              <a:buFont typeface="Arial" pitchFamily="34" charset="0"/>
              <a:buChar char="•"/>
            </a:pPr>
            <a:r>
              <a:rPr lang="en-US" baseline="0" dirty="0" smtClean="0"/>
              <a:t> Encouraging Commitment to the Organization</a:t>
            </a:r>
          </a:p>
          <a:p>
            <a:pPr lvl="1">
              <a:buFont typeface="Arial" pitchFamily="34" charset="0"/>
              <a:buChar char="•"/>
            </a:pPr>
            <a:r>
              <a:rPr lang="en-US" baseline="0" dirty="0" smtClean="0"/>
              <a:t>Definition of organizational commitment</a:t>
            </a:r>
          </a:p>
          <a:p>
            <a:pPr lvl="1">
              <a:buFont typeface="Arial" pitchFamily="34" charset="0"/>
              <a:buChar char="•"/>
            </a:pPr>
            <a:r>
              <a:rPr lang="en-US" baseline="0" dirty="0" smtClean="0"/>
              <a:t>Why is organizational commitment information</a:t>
            </a:r>
          </a:p>
          <a:p>
            <a:pPr lvl="1">
              <a:buFont typeface="Arial" pitchFamily="34" charset="0"/>
              <a:buChar char="•"/>
            </a:pPr>
            <a:r>
              <a:rPr lang="en-US" baseline="0" dirty="0" smtClean="0"/>
              <a:t>Strategies for increasing organizational commitment</a:t>
            </a: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endParaRPr lang="en-US" dirty="0" smtClean="0"/>
          </a:p>
          <a:p>
            <a:r>
              <a:rPr lang="en-US" sz="1200" kern="1200" dirty="0" smtClean="0">
                <a:solidFill>
                  <a:schemeClr val="tx1"/>
                </a:solidFill>
                <a:effectLst/>
                <a:latin typeface="+mn-lt"/>
                <a:ea typeface="+mn-ea"/>
                <a:cs typeface="+mn-cs"/>
              </a:rPr>
              <a:t>“The goal of this module is to educate motor carrier executives, transportation directors, and safety managers so that they better understand how various safety culture components can be used to implement and maintain a successful Fatigue Management Program, or FMP. Thus, this module is purely educational. Specific resources, tools, and examples for implementing and managing the FMP are provided in the implementation manual.</a:t>
            </a:r>
          </a:p>
          <a:p>
            <a:r>
              <a:rPr lang="en-US" sz="1200" kern="1200" dirty="0" smtClean="0">
                <a:solidFill>
                  <a:schemeClr val="tx1"/>
                </a:solidFill>
                <a:effectLst/>
                <a:latin typeface="+mn-lt"/>
                <a:ea typeface="+mn-ea"/>
                <a:cs typeface="+mn-cs"/>
              </a:rPr>
              <a:t>There are six lessons included in the module. The first lesson introduces the concept of safety culture and management practices. The second lesson discusses corporate responsibility and roles in implementing the FMP. The third lesson discusses the benefits of employee empowerment and organizational commitment in the FMP. The fourth lesson provides a guide to the process of corporate culture change for a successful FMP. Lesson 5 reviews example performance measures that are applicable to the FMP. Finally, the last lesson is a summary of this module.”</a:t>
            </a:r>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baseline="0" dirty="0" smtClean="0"/>
              <a:t>“</a:t>
            </a:r>
            <a:r>
              <a:rPr lang="en-US" dirty="0" smtClean="0"/>
              <a:t>Employee empowerment is often</a:t>
            </a:r>
            <a:r>
              <a:rPr lang="en-US" baseline="0" dirty="0" smtClean="0"/>
              <a:t> discussed in business literature as a key to successful management initiatives and safety programs. However, there are a number of different meanings to the term “empowerment.” Most management definitions center around a shared responsibility, authority, and control. Other definitions focus on an employee’s perceptions of personal involvement and worth to an organization. In terms of the FMP, management can empower employees by sharing organizational and FMP information and knowledge that allows them to make decisions to directly influence the design, development, and implementation of the FMP.”</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a:t>
            </a:r>
            <a:r>
              <a:rPr lang="en-US" baseline="0" dirty="0" smtClean="0"/>
              <a:t> Points:</a:t>
            </a:r>
          </a:p>
          <a:p>
            <a:pPr marL="171450" indent="-171450">
              <a:buFont typeface="Arial" pitchFamily="34" charset="0"/>
              <a:buChar char="•"/>
            </a:pPr>
            <a:r>
              <a:rPr lang="en-US" dirty="0" smtClean="0"/>
              <a:t>Employee empowerment is often</a:t>
            </a:r>
            <a:r>
              <a:rPr lang="en-US" baseline="0" dirty="0" smtClean="0"/>
              <a:t> discussed in business literature as a key to successful management initiatives and safety programs. However, there are a number of different meanings to the term “empowerment.” Most management definitions centered around a shared responsibility, authority, and control. Other definitions focus on an employee’s perceptions of personal involvement and worth to an organization. In terms of the FMP, management can empower employees by sharing organizational and FMP information and knowledge that allows them to make decisions to directly influence the design, development, and implementation of the FMP.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endParaRPr lang="en-US" dirty="0" smtClean="0"/>
          </a:p>
          <a:p>
            <a:pPr>
              <a:buFont typeface="Arial" pitchFamily="34" charset="0"/>
              <a:buNone/>
            </a:pPr>
            <a:r>
              <a:rPr lang="en-US" dirty="0" smtClean="0"/>
              <a:t>“Why</a:t>
            </a:r>
            <a:r>
              <a:rPr lang="en-US" baseline="0" dirty="0" smtClean="0"/>
              <a:t> is empowerment important?  Research has shown that empowerment may be related to and impact an increase in cost control, organizational flexibility, and product quality and sales. These objective outcome measures may be the result of an increased perception of personal control, job satisfaction, motivation, organizational citizenship behavior, and recognition. Furthermore, empowerment has been related to a decrease in turnover and absenteeism. </a:t>
            </a:r>
          </a:p>
          <a:p>
            <a:pPr>
              <a:buFont typeface="Arial" pitchFamily="34" charset="0"/>
              <a:buNone/>
            </a:pPr>
            <a:endParaRPr lang="en-US" baseline="0" dirty="0" smtClean="0"/>
          </a:p>
          <a:p>
            <a:pPr>
              <a:buFont typeface="Arial" pitchFamily="34" charset="0"/>
              <a:buNone/>
            </a:pPr>
            <a:r>
              <a:rPr lang="en-US" baseline="0" dirty="0" smtClean="0"/>
              <a:t>Why is empowerment important to the FMP? Empowering employees to make FMP-related decisions should increase acceptance of the program by building trust and ownership. Providing employees with information and knowledge related to the FMP will help to develop a sense of shared responsibility for the health and wellness of themselves and their co-workers.” </a:t>
            </a:r>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Why</a:t>
            </a:r>
            <a:r>
              <a:rPr lang="en-US" baseline="0" dirty="0" smtClean="0"/>
              <a:t> is empowerment important?  Research has shown that empowerment may be related to and impact an increase in cost control, organizational flexibility, and product quality and sales. These objective outcome measures may be the result of an increased perception of personal control, job satisfaction, motivation, and organizational citizenship behavior, and recognition. Furthermore, empowerment has been related to a decrease in turnover and absenteeism. </a:t>
            </a:r>
          </a:p>
          <a:p>
            <a:pPr marL="171450" indent="-171450">
              <a:buFont typeface="Arial" pitchFamily="34" charset="0"/>
              <a:buChar char="•"/>
            </a:pPr>
            <a:r>
              <a:rPr lang="en-US" baseline="0" dirty="0" smtClean="0"/>
              <a:t>Why is empowerment important to the FMP? Empowering employees to make FMP-related decisions should increase acceptance of the program by building trust and ownership. Providing employees with information and knowledge related to the FMP will help to develop a sense of shared responsibility for the health and wellness of themselves and their co-workers.  </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endParaRPr lang="en-US" baseline="0" dirty="0" smtClean="0"/>
          </a:p>
          <a:p>
            <a:pPr>
              <a:buFont typeface="Arial" pitchFamily="34" charset="0"/>
              <a:buNone/>
            </a:pPr>
            <a:r>
              <a:rPr lang="en-US" baseline="0" dirty="0" smtClean="0"/>
              <a:t>“There are three factors that influence an employee’s sense of empowerment. The first, self-efficacy, is a belief that, “I can do it myself.” This is developed by providing employees with the knowledge, skills, and tools required to complete the task. For example, management needs to ensure employees have the required education to know why it is important to reduce fatigue while driving and the skills required to effectively reduce their fatigue while driving. </a:t>
            </a:r>
          </a:p>
          <a:p>
            <a:pPr>
              <a:buFont typeface="Arial" pitchFamily="34" charset="0"/>
              <a:buNone/>
            </a:pPr>
            <a:endParaRPr lang="en-US" baseline="0" dirty="0" smtClean="0"/>
          </a:p>
          <a:p>
            <a:pPr>
              <a:buFont typeface="Arial" pitchFamily="34" charset="0"/>
              <a:buNone/>
            </a:pPr>
            <a:r>
              <a:rPr lang="en-US" baseline="0" dirty="0" smtClean="0"/>
              <a:t>The second factor, personal control, is a belief that, “I am in control.” Personal control is developed by providing employees with opportunities to directly influence decisions and outcomes in the organization. In terms of the FMP, personal control can be developed by eliciting and addressing specific feedback regarding the FMP development and supporting participation in FMP-related meetings and the steering committee. </a:t>
            </a:r>
          </a:p>
          <a:p>
            <a:pPr>
              <a:buFont typeface="Arial" pitchFamily="34" charset="0"/>
              <a:buNone/>
            </a:pPr>
            <a:endParaRPr lang="en-US" baseline="0" dirty="0" smtClean="0"/>
          </a:p>
          <a:p>
            <a:pPr>
              <a:buFont typeface="Arial" pitchFamily="34" charset="0"/>
              <a:buNone/>
            </a:pPr>
            <a:r>
              <a:rPr lang="en-US" baseline="0" dirty="0" smtClean="0"/>
              <a:t>Finally, optimism, is a personal belief that, “I expect the best.” Management can help to foster personal optimism in the FMP by actively listening to program feedback and work to address and incorporate that feedback into the development and implementation of the FMP.”</a:t>
            </a:r>
          </a:p>
          <a:p>
            <a:pPr>
              <a:buFont typeface="Arial" pitchFamily="34" charset="0"/>
              <a:buNone/>
            </a:pPr>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There are three factors that influence an employees sense of empowerment (Geller, 2001):</a:t>
            </a:r>
          </a:p>
          <a:p>
            <a:pPr marL="628650" lvl="1" indent="-171450">
              <a:buFont typeface="Arial" pitchFamily="34" charset="0"/>
              <a:buChar char="•"/>
            </a:pPr>
            <a:r>
              <a:rPr lang="en-US" baseline="0" dirty="0" smtClean="0"/>
              <a:t>The first, self-effectiveness </a:t>
            </a:r>
            <a:r>
              <a:rPr lang="en-US" i="1" baseline="0" dirty="0" smtClean="0">
                <a:solidFill>
                  <a:srgbClr val="FF0000"/>
                </a:solidFill>
              </a:rPr>
              <a:t>(self-efficacy?), </a:t>
            </a:r>
            <a:r>
              <a:rPr lang="en-US" baseline="0" dirty="0" smtClean="0"/>
              <a:t>is a belief that, “I can do it myself.” This is developed by providing employees with the knowledge, skills, and tools required to complete the task. For example, management needs to ensure employees have the required education to know why it is important to reduce fatigue while driving and the skills required to effectively reduce their fatigue while driving. </a:t>
            </a:r>
          </a:p>
          <a:p>
            <a:pPr marL="628650" lvl="1" indent="-171450">
              <a:buFont typeface="Arial" pitchFamily="34" charset="0"/>
              <a:buChar char="•"/>
            </a:pPr>
            <a:r>
              <a:rPr lang="en-US" baseline="0" dirty="0" smtClean="0"/>
              <a:t>The second, personal control, is a belief that, “I am in control.” Personal control is developed by providing employees with opportunities to directly influence decisions and outcomes in the organization. In terms of the FMP, personal control can be developed by eliciting and addressing specific feedback regarding the FMP development and supporting participation in FMP-related meetings and the steering committee. </a:t>
            </a:r>
          </a:p>
          <a:p>
            <a:pPr marL="628650" lvl="1" indent="-171450">
              <a:buFont typeface="Arial" pitchFamily="34" charset="0"/>
              <a:buChar char="•"/>
            </a:pPr>
            <a:r>
              <a:rPr lang="en-US" baseline="0" dirty="0" smtClean="0"/>
              <a:t>Finally, optimism, is a personal belief that, “I expect the best.” Optimism is the personal belief that one’s actions will benefit decisions and actions. Management can help to foster personal optimism in the FMP by actively listening to program feedback and work to address and incorporate that feedback into the development and implementation of the FMP. </a:t>
            </a:r>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baseline="0" dirty="0" smtClean="0"/>
              <a:t>Narration</a:t>
            </a:r>
            <a:r>
              <a:rPr lang="en-US" b="1" dirty="0" smtClean="0"/>
              <a:t>: </a:t>
            </a:r>
            <a:endParaRPr lang="en-US" dirty="0" smtClean="0"/>
          </a:p>
          <a:p>
            <a:r>
              <a:rPr lang="en-US" dirty="0" smtClean="0"/>
              <a:t>“Here</a:t>
            </a:r>
            <a:r>
              <a:rPr lang="en-US" baseline="0" dirty="0" smtClean="0"/>
              <a:t> are several strategies for increasing employees’ sense of empowerment. These strategies are based on the three factors discussed on the previous slide. </a:t>
            </a:r>
          </a:p>
          <a:p>
            <a:endParaRPr lang="en-US" baseline="0" dirty="0" smtClean="0"/>
          </a:p>
          <a:p>
            <a:r>
              <a:rPr lang="en-US" baseline="0" dirty="0" smtClean="0"/>
              <a:t>The first strategy for increasing employee empowerment is to provide a sense of trust that employees will do a good job. Make them believe that they can manage their fatigue and will be able to accomplish fatigue-related goals. This helps drivers increase their self-efficacy and optimism, or the belief that they can do it themselves and do it well. If you recall, this is also a characteristic of a safety or fatigue management leader. </a:t>
            </a:r>
          </a:p>
          <a:p>
            <a:endParaRPr lang="en-US" baseline="0" dirty="0" smtClean="0"/>
          </a:p>
          <a:p>
            <a:r>
              <a:rPr lang="en-US" baseline="0" dirty="0" smtClean="0"/>
              <a:t>The second strategy is to provide supportive feedback concerning correct fatigue management behaviors. This gives drivers encouragement to continue with the FMP and reinforces their efforts to reduce their fatigue. </a:t>
            </a:r>
          </a:p>
          <a:p>
            <a:endParaRPr lang="en-US" baseline="0" dirty="0" smtClean="0"/>
          </a:p>
          <a:p>
            <a:r>
              <a:rPr lang="en-US" baseline="0" dirty="0" smtClean="0"/>
              <a:t>The third strategy is to actively listen to employees before offering advice or feedback. This shows you value their opinion and want to hear what they have to say. </a:t>
            </a:r>
          </a:p>
          <a:p>
            <a:endParaRPr lang="en-US" baseline="0" dirty="0" smtClean="0"/>
          </a:p>
          <a:p>
            <a:r>
              <a:rPr lang="en-US" baseline="0" dirty="0" smtClean="0"/>
              <a:t>The fourth strategy is to allow drivers to develop their own fatigue-related goals. When drivers develop their own goals, instead of being assigned goals, they are more likely to strive to achieve them. They will also be more proud when the goals are achieved. </a:t>
            </a:r>
          </a:p>
          <a:p>
            <a:endParaRPr lang="en-US" baseline="0" dirty="0" smtClean="0"/>
          </a:p>
          <a:p>
            <a:r>
              <a:rPr lang="en-US" baseline="0" dirty="0" smtClean="0"/>
              <a:t>Finally, the last strategy is to allow employees to develop their own strategies for increasing fatigue management behaviors while reducing their fatigued driving. Similar to the previous strategy, this help drivers increase their sense of self-efficacy and personal control.”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33</a:t>
            </a:fld>
            <a:endParaRPr lang="en-US"/>
          </a:p>
        </p:txBody>
      </p:sp>
    </p:spTree>
    <p:extLst>
      <p:ext uri="{BB962C8B-B14F-4D97-AF65-F5344CB8AC3E}">
        <p14:creationId xmlns:p14="http://schemas.microsoft.com/office/powerpoint/2010/main" val="3943931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endParaRPr lang="en-US" baseline="0" dirty="0" smtClean="0"/>
          </a:p>
          <a:p>
            <a:pPr>
              <a:buFont typeface="Arial" pitchFamily="34" charset="0"/>
              <a:buNone/>
            </a:pPr>
            <a:r>
              <a:rPr lang="en-US" baseline="0" dirty="0" smtClean="0"/>
              <a:t>“One of the most beneficial aspects of empowerment is that it counteracts the tendency of employees to resist new programs or changes. New programs that are supported, developed, or owned by employees are more likely to succeed than programs not supported or developed by  employees. Empowerment helps employees to develop the ownership, support, and trust of these new programs. An FMP is likely new to your organization, and empowered employees will help make the transition more successful. Moreover, empowered drivers will help to draw in other drivers who were more reluctant to change. Finally, empowerment will help to develop more accountability in the program.”</a:t>
            </a:r>
          </a:p>
          <a:p>
            <a:pPr>
              <a:buFont typeface="Arial" pitchFamily="34" charset="0"/>
              <a:buNone/>
            </a:pPr>
            <a:endParaRPr lang="en-US"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One of the most beneficial aspects of empowerment is to counteract the tendency of employees to resist new programs or changes. New programs or changed that are supported, developed, or owned by employees are more likely to succeed than programs not supported or developed by the employees. Empowerment helped employees to develop the ownership and support of these new programs. An FMP is likely new to your organization, and empowered employee will help make the transition more successful.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pPr>
              <a:buFont typeface="Arial" pitchFamily="34" charset="0"/>
              <a:buNone/>
            </a:pPr>
            <a:r>
              <a:rPr lang="en-US" dirty="0" smtClean="0"/>
              <a:t>“To</a:t>
            </a:r>
            <a:r>
              <a:rPr lang="en-US" baseline="0" dirty="0" smtClean="0"/>
              <a:t> increase perceptions of empowerment in the development of the FMP, it’s important to delegate responsibility for safety and the FMP to those employees most impacted by it. When management delegates responsibility for safety, and in this case, the FMP, each employee will come to feel responsible for the safety of themselves and their coworkers. </a:t>
            </a:r>
          </a:p>
          <a:p>
            <a:pPr>
              <a:buFont typeface="Arial" pitchFamily="34" charset="0"/>
              <a:buNone/>
            </a:pPr>
            <a:endParaRPr lang="en-US" dirty="0" smtClean="0"/>
          </a:p>
          <a:p>
            <a:pPr>
              <a:buFont typeface="Arial" pitchFamily="34" charset="0"/>
              <a:buNone/>
            </a:pPr>
            <a:r>
              <a:rPr lang="en-US" dirty="0" smtClean="0"/>
              <a:t>Why is it important to delegate responsibility for fatigue? Delegating</a:t>
            </a:r>
            <a:r>
              <a:rPr lang="en-US" baseline="0" dirty="0" smtClean="0"/>
              <a:t> responsibility for fatigue management tends to get drivers to go out of their way to commit themselves to helping their co-workers. Furthermore, performance tends to increase when employees’ responsibilities to safety are well defined in safety contracts and in the FMP policies and procedures. Providing those employees most affected by the FMP with responsibility of the program will create a sense of ownership and be more likely to follow the policies and procedures, provide more feedback, and offer less resistance.” </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To</a:t>
            </a:r>
            <a:r>
              <a:rPr lang="en-US" baseline="0" dirty="0" smtClean="0"/>
              <a:t> increase perceptions of empowerment in the development of the FMP, it’s important to delegate responsibility for safety and the FMP to those employees most impacted by the FMP. When management delegates responsibility for safety, and in this case, the FMP, each employee will come to feel responsible for the safety of themselves and their coworkers. </a:t>
            </a:r>
          </a:p>
          <a:p>
            <a:pPr marL="171450" indent="-171450">
              <a:buFont typeface="Arial" pitchFamily="34" charset="0"/>
              <a:buChar char="•"/>
            </a:pPr>
            <a:r>
              <a:rPr lang="en-US" dirty="0" smtClean="0"/>
              <a:t>Why is it important to delegate responsibility for fatigue?</a:t>
            </a:r>
          </a:p>
          <a:p>
            <a:pPr marL="628650" lvl="1" indent="-171450">
              <a:buFont typeface="Arial" pitchFamily="34" charset="0"/>
              <a:buChar char="•"/>
            </a:pPr>
            <a:r>
              <a:rPr lang="en-US" dirty="0" smtClean="0"/>
              <a:t>Employees tend</a:t>
            </a:r>
            <a:r>
              <a:rPr lang="en-US" baseline="0" dirty="0" smtClean="0"/>
              <a:t> to go out of their way to commit themselves to helping their co-workers. </a:t>
            </a:r>
          </a:p>
          <a:p>
            <a:pPr marL="628650" lvl="1" indent="-171450">
              <a:buFont typeface="Arial" pitchFamily="34" charset="0"/>
              <a:buChar char="•"/>
            </a:pPr>
            <a:r>
              <a:rPr lang="en-US" baseline="0" dirty="0" smtClean="0"/>
              <a:t>Performance tends to increase when each employee’s responsibilities to safety are well-defined in safety contracts and the FMP policies and procedures. </a:t>
            </a:r>
          </a:p>
          <a:p>
            <a:pPr marL="628650" lvl="1" indent="-171450">
              <a:buFont typeface="Arial" pitchFamily="34" charset="0"/>
              <a:buChar char="•"/>
            </a:pPr>
            <a:r>
              <a:rPr lang="en-US" baseline="0" dirty="0" smtClean="0"/>
              <a:t>Providing those employees most affected by the FMP with responsibility of the program will create a sense of ownership of the program and be more likely to follow the policies and procedures, provide more feedback, and offer less resistance.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dirty="0" smtClean="0"/>
              <a:t>“Empowerment</a:t>
            </a:r>
            <a:r>
              <a:rPr lang="en-US" baseline="0" dirty="0" smtClean="0"/>
              <a:t> also tends to lead to an increase in organizational commitment. In its simplest form, organizational commitment is focused on an attachment to an organization and an employee’s willingness to work and stay employed with that organization. However, organizational commitment also can imply how much an employee is willing to invest in the organization and how much the employee is willing to “go beyond the call of duty” to help the organization and their coworkers. </a:t>
            </a:r>
          </a:p>
          <a:p>
            <a:pPr>
              <a:buFont typeface="Arial" pitchFamily="34" charset="0"/>
              <a:buNone/>
            </a:pPr>
            <a:endParaRPr lang="en-US" baseline="0" dirty="0" smtClean="0"/>
          </a:p>
          <a:p>
            <a:pPr>
              <a:buFont typeface="Arial" pitchFamily="34" charset="0"/>
              <a:buNone/>
            </a:pPr>
            <a:r>
              <a:rPr lang="en-US" baseline="0" dirty="0" smtClean="0"/>
              <a:t>There are three bases for commitment in a organization. The first is how much a driver identifies with the organization and is loyal to it. The second is how much the driver has invested himself in the organization, such as job tenure or status. The third is how much the driver feels obligated to contribute to the organization’s success.  </a:t>
            </a:r>
          </a:p>
          <a:p>
            <a:pPr>
              <a:buFont typeface="Arial" pitchFamily="34" charset="0"/>
              <a:buChar char="•"/>
            </a:pPr>
            <a:endParaRPr lang="en-US" baseline="0" dirty="0" smtClean="0"/>
          </a:p>
          <a:p>
            <a:pPr>
              <a:buFont typeface="Arial" pitchFamily="34" charset="0"/>
              <a:buNone/>
            </a:pPr>
            <a:r>
              <a:rPr lang="en-US" baseline="0" dirty="0" smtClean="0"/>
              <a:t>Commitment can be to different levels of the organization, such as the </a:t>
            </a:r>
            <a:r>
              <a:rPr lang="en-US" dirty="0" smtClean="0"/>
              <a:t>organization as a whole, top management, group, group supervisor, work team, etc. An employee can be committed to one level and not the other. For</a:t>
            </a:r>
            <a:r>
              <a:rPr lang="en-US" baseline="0" dirty="0" smtClean="0"/>
              <a:t> example, an employee can be committed to his or her specific work team and not top management or the organization as a whole.”</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Empowerment</a:t>
            </a:r>
            <a:r>
              <a:rPr lang="en-US" baseline="0" dirty="0" smtClean="0"/>
              <a:t> also tends to lead to an increase in organizational commitment. </a:t>
            </a:r>
          </a:p>
          <a:p>
            <a:pPr marL="171450" indent="-171450">
              <a:buFont typeface="Arial" pitchFamily="34" charset="0"/>
              <a:buChar char="•"/>
            </a:pPr>
            <a:r>
              <a:rPr lang="en-US" baseline="0" dirty="0" smtClean="0"/>
              <a:t>In its simplest form, organizational commitment is focused on an attachment to an organization, and an employee’s willingness to work and stay employed with that organization. However, organization commitment also can imply how much an employee is willing to invest in the organization and how much the employee is willing to “go beyond the call of duty” to help the organization and their coworkers. </a:t>
            </a:r>
          </a:p>
          <a:p>
            <a:pPr marL="171450" indent="-171450">
              <a:buFont typeface="Arial" pitchFamily="34" charset="0"/>
              <a:buChar char="•"/>
            </a:pPr>
            <a:r>
              <a:rPr lang="en-US" baseline="0" dirty="0" smtClean="0"/>
              <a:t>There are three bases for commitment in a organization. </a:t>
            </a:r>
          </a:p>
          <a:p>
            <a:pPr marL="685800" lvl="1" indent="-228600">
              <a:buFont typeface="+mj-lt"/>
              <a:buAutoNum type="arabicPeriod"/>
            </a:pPr>
            <a:r>
              <a:rPr lang="en-US" baseline="0" dirty="0" smtClean="0"/>
              <a:t>How much a driver identifies with the organization and are loyal to it. </a:t>
            </a:r>
          </a:p>
          <a:p>
            <a:pPr marL="685800" lvl="1" indent="-228600">
              <a:buFont typeface="+mj-lt"/>
              <a:buAutoNum type="arabicPeriod"/>
            </a:pPr>
            <a:r>
              <a:rPr lang="en-US" baseline="0" dirty="0" smtClean="0"/>
              <a:t>How much the driver has invested themselves to the organization (e.g., job tenure/status). </a:t>
            </a:r>
          </a:p>
          <a:p>
            <a:pPr marL="685800" lvl="1" indent="-228600">
              <a:buFont typeface="+mj-lt"/>
              <a:buAutoNum type="arabicPeriod"/>
            </a:pPr>
            <a:r>
              <a:rPr lang="en-US" baseline="0" dirty="0" smtClean="0"/>
              <a:t>How much the driver feels obligated to contribute to the organization’s success. </a:t>
            </a:r>
          </a:p>
          <a:p>
            <a:pPr marL="171450" indent="-171450">
              <a:buFont typeface="Arial" pitchFamily="34" charset="0"/>
              <a:buChar char="•"/>
            </a:pPr>
            <a:r>
              <a:rPr lang="en-US" baseline="0" dirty="0" smtClean="0"/>
              <a:t>Commitment can be to different levels of the organization </a:t>
            </a:r>
            <a:r>
              <a:rPr lang="en-US" dirty="0" smtClean="0"/>
              <a:t>(e.g., organization as a whole, top management, group, group supervisor, work team, etc.). An employee can be committed to one level and not the other. For</a:t>
            </a:r>
            <a:r>
              <a:rPr lang="en-US" baseline="0" dirty="0" smtClean="0"/>
              <a:t> example, an employee can be committed to his or her specific work team and not top management or the organization as a whole.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r>
              <a:rPr lang="en-US" baseline="0" dirty="0" smtClean="0"/>
              <a:t>“Some of the benefits associated with a high organizational commitment include increased job satisfaction, increased performance, increased involvement in the organization, decreased job stress, decreased resistance to change, and decreased turnover and absenteeism. As you can see, i</a:t>
            </a:r>
            <a:r>
              <a:rPr lang="en-US" dirty="0" smtClean="0"/>
              <a:t>ncreasing</a:t>
            </a:r>
            <a:r>
              <a:rPr lang="en-US" baseline="0" dirty="0" smtClean="0"/>
              <a:t> drivers’ commitment to the organization can be a powerful tool to increase the success of the FMP. When drivers are committed to the organization, they may become more involved in the development and implementation of the FMP, they will be less likely to resist FMP implementation, and will be more likely to actively engage in fatigue management.”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endParaRPr lang="en-US" dirty="0" smtClean="0"/>
          </a:p>
          <a:p>
            <a:pPr>
              <a:buFont typeface="Arial" pitchFamily="34" charset="0"/>
              <a:buNone/>
            </a:pPr>
            <a:r>
              <a:rPr lang="en-US" dirty="0" smtClean="0"/>
              <a:t>“One of the best ways to increase organizational commitment</a:t>
            </a:r>
            <a:r>
              <a:rPr lang="en-US" baseline="0" dirty="0" smtClean="0"/>
              <a:t> is to empower employees to make decisions with the support from their supervisor and management. In other words, the employees will believe that the organization and supervisor are on their side. As part of this, management and supervisors should allow employees to develop their own personal goals in regards to the FMP. Once goals are set, rewards and praise should be used for the achievement of those goals.</a:t>
            </a:r>
          </a:p>
          <a:p>
            <a:pPr>
              <a:buFont typeface="Arial" pitchFamily="34" charset="0"/>
              <a:buNone/>
            </a:pPr>
            <a:r>
              <a:rPr lang="en-US" baseline="0" dirty="0" smtClean="0"/>
              <a:t> </a:t>
            </a:r>
          </a:p>
          <a:p>
            <a:pPr>
              <a:buFont typeface="Arial" pitchFamily="34" charset="0"/>
              <a:buNone/>
            </a:pPr>
            <a:r>
              <a:rPr lang="en-US" baseline="0" dirty="0" smtClean="0"/>
              <a:t>Another way to increase organizational commitment is for you to encourage participation in FMP development and decision-making. Once employees are empowered to make these decisions and trust management will support the decisions, employees will begin to have increased perceptions of belonging and commitment to the FMP and the organization in general. </a:t>
            </a:r>
          </a:p>
          <a:p>
            <a:pPr>
              <a:buFont typeface="Arial" pitchFamily="34" charset="0"/>
              <a:buNone/>
            </a:pPr>
            <a:endParaRPr lang="en-US" baseline="0" dirty="0" smtClean="0"/>
          </a:p>
          <a:p>
            <a:pPr>
              <a:buFont typeface="Arial" pitchFamily="34" charset="0"/>
              <a:buNone/>
            </a:pPr>
            <a:r>
              <a:rPr lang="en-US" baseline="0" dirty="0" smtClean="0"/>
              <a:t>Finally, you should ensure sufficient training and education on the FMP is available to employees. This will help show drivers that you are committed to their success on the job and their well-being. This in turn, will likely increase their commitment to you.”  </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One of the best ways to increase organizational commitment</a:t>
            </a:r>
            <a:r>
              <a:rPr lang="en-US" baseline="0" dirty="0" smtClean="0"/>
              <a:t> is to empower employees to make decisions with the support from their supervisor and management. In other words, the employees will believe that the organization and supervisor are on their side. As part of this, management and supervisor should allow employees to develop their own personal goals in regards to the FMP.</a:t>
            </a:r>
          </a:p>
          <a:p>
            <a:pPr marL="171450" indent="-171450">
              <a:buFont typeface="Arial" pitchFamily="34" charset="0"/>
              <a:buChar char="•"/>
            </a:pPr>
            <a:r>
              <a:rPr lang="en-US" baseline="0" dirty="0" smtClean="0"/>
              <a:t>Once goals are set, rewards should be used for the achievement of those goals. </a:t>
            </a:r>
          </a:p>
          <a:p>
            <a:pPr marL="171450" indent="-171450">
              <a:buFont typeface="Arial" pitchFamily="34" charset="0"/>
              <a:buChar char="•"/>
            </a:pPr>
            <a:r>
              <a:rPr lang="en-US" baseline="0" dirty="0" smtClean="0"/>
              <a:t>Management should encourage participation in FMP development and decision making. Once employees are empowered to make these decisions and trust management will support the decisions, employees will begin to have increased perceptions of belonging and commitment to the FMP and the organization in general. </a:t>
            </a:r>
          </a:p>
          <a:p>
            <a:pPr marL="171450" indent="-171450">
              <a:buFont typeface="Arial" pitchFamily="34" charset="0"/>
              <a:buChar char="•"/>
            </a:pPr>
            <a:r>
              <a:rPr lang="en-US" baseline="0" dirty="0" smtClean="0"/>
              <a:t>Finally, management should ensure sufficient training and education on the FMP is available to employees.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Correct Answer: C</a:t>
            </a:r>
          </a:p>
          <a:p>
            <a:r>
              <a:rPr lang="en-US" baseline="0" dirty="0" smtClean="0"/>
              <a:t>#2. Correct Answer: 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a:t>
            </a:r>
            <a:r>
              <a:rPr lang="en-US" dirty="0" smtClean="0"/>
              <a:t> </a:t>
            </a:r>
          </a:p>
          <a:p>
            <a:r>
              <a:rPr lang="en-US" dirty="0" smtClean="0"/>
              <a:t>“After</a:t>
            </a:r>
            <a:r>
              <a:rPr lang="en-US" baseline="0" dirty="0" smtClean="0"/>
              <a:t> completing this module, you will be able to do the following: define safety culture; identify the relationship between safety culture and fatigue; understand the importance of management’s commitment to the FMP; realize</a:t>
            </a:r>
            <a:r>
              <a:rPr lang="en-US" dirty="0" smtClean="0"/>
              <a:t> the importance of commercial motor vehicle,</a:t>
            </a:r>
            <a:r>
              <a:rPr lang="en-US" baseline="0" dirty="0" smtClean="0"/>
              <a:t> or CMV, driver commitment to the FMP; identify the importance of empowering CMV drivers; describe the importance of fatigue communication in your organization; create top management “buy-in”; and build CMV driver trust in the FMP.” </a:t>
            </a:r>
            <a:endParaRPr lang="en-US" dirty="0" smtClean="0"/>
          </a:p>
          <a:p>
            <a:endParaRPr lang="en-US" baseline="0" dirty="0" smtClean="0"/>
          </a:p>
          <a:p>
            <a:pPr marL="0" indent="0">
              <a:buFont typeface="Arial" pitchFamily="34" charset="0"/>
              <a:buNone/>
            </a:pPr>
            <a:r>
              <a:rPr lang="en-US" baseline="0" dirty="0" smtClean="0"/>
              <a:t>______________________________________</a:t>
            </a:r>
          </a:p>
          <a:p>
            <a:r>
              <a:rPr lang="en-US" dirty="0" smtClean="0"/>
              <a:t>Key Points:</a:t>
            </a:r>
          </a:p>
          <a:p>
            <a:endParaRPr lang="en-US" dirty="0" smtClean="0"/>
          </a:p>
          <a:p>
            <a:r>
              <a:rPr lang="en-US" dirty="0" smtClean="0"/>
              <a:t>After</a:t>
            </a:r>
            <a:r>
              <a:rPr lang="en-US" baseline="0" dirty="0" smtClean="0"/>
              <a:t> completing this module, you will be able to do the following….</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0" dirty="0" smtClean="0"/>
              <a:t> Correct Answer: A</a:t>
            </a:r>
          </a:p>
          <a:p>
            <a:r>
              <a:rPr lang="en-US" baseline="0" dirty="0" smtClean="0"/>
              <a:t>#4. Correct Answer: 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a:t>
            </a:r>
            <a:r>
              <a:rPr lang="en-US" baseline="0" dirty="0" smtClean="0"/>
              <a:t> Correct Answer: A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“Lesson 4 </a:t>
            </a:r>
            <a:r>
              <a:rPr lang="en-US" b="0" baseline="0" dirty="0" smtClean="0"/>
              <a:t>brings together the information already discussed on safety culture, and will focus specifically on how to develop the FMP.”</a:t>
            </a:r>
          </a:p>
          <a:p>
            <a:endParaRPr lang="en-US" b="1" dirty="0" smtClean="0"/>
          </a:p>
          <a:p>
            <a:pPr marL="0" indent="0">
              <a:buFont typeface="Arial" pitchFamily="34" charset="0"/>
              <a:buNone/>
            </a:pPr>
            <a:r>
              <a:rPr lang="en-US" baseline="0" dirty="0" smtClean="0"/>
              <a:t>______________________________________</a:t>
            </a:r>
          </a:p>
          <a:p>
            <a:r>
              <a:rPr lang="en-US" dirty="0" smtClean="0"/>
              <a:t>Topic Outline for Lesson 4:</a:t>
            </a:r>
          </a:p>
          <a:p>
            <a:pPr>
              <a:buFont typeface="Arial" pitchFamily="34" charset="0"/>
              <a:buChar char="•"/>
            </a:pPr>
            <a:r>
              <a:rPr lang="en-US" dirty="0" smtClean="0"/>
              <a:t> Process for corporate</a:t>
            </a:r>
            <a:r>
              <a:rPr lang="en-US" baseline="0" dirty="0" smtClean="0"/>
              <a:t> culture change</a:t>
            </a:r>
          </a:p>
          <a:p>
            <a:pPr>
              <a:buFont typeface="Arial" pitchFamily="34" charset="0"/>
              <a:buChar char="•"/>
            </a:pPr>
            <a:r>
              <a:rPr lang="en-US" dirty="0" smtClean="0"/>
              <a:t> Explanation</a:t>
            </a:r>
            <a:r>
              <a:rPr lang="en-US" baseline="0" dirty="0" smtClean="0"/>
              <a:t> of each step involved in the step-by-step guide to corporate culture change</a:t>
            </a:r>
          </a:p>
          <a:p>
            <a:pPr>
              <a:buFont typeface="Arial" pitchFamily="34" charset="0"/>
              <a:buChar char="•"/>
            </a:pPr>
            <a:r>
              <a:rPr lang="en-US" baseline="0" dirty="0" smtClean="0"/>
              <a:t> Strategies for each step involved in the step-by-step guide to corporate culture change </a:t>
            </a:r>
            <a:endParaRPr lang="en-US" dirty="0" smtClean="0"/>
          </a:p>
          <a:p>
            <a:pPr>
              <a:buFont typeface="Arial" pitchFamily="34" charset="0"/>
              <a:buChar char="•"/>
            </a:pPr>
            <a:endParaRPr lang="en-US" baseline="0" dirty="0" smtClean="0"/>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endParaRPr lang="en-US" baseline="0" dirty="0" smtClean="0"/>
          </a:p>
          <a:p>
            <a:pPr>
              <a:buFont typeface="Arial" pitchFamily="34" charset="0"/>
              <a:buNone/>
            </a:pPr>
            <a:r>
              <a:rPr lang="en-US" baseline="0" dirty="0" smtClean="0"/>
              <a:t>“Organizational culture change is never easy to accomplish. Management often seeks quick actions to solve problems or challenges in the organization. However, challenges that are rooted in the organizational culture take a lot of methodical and purposeful development and implementation. Thus, culture change takes time. Many aspects of the FMP contradict what your organization may have done in the past, thus, organizational change to support the FMP will take a lot of time, energy, and effort. By following these steps, the organizational fatigue culture can change. </a:t>
            </a:r>
          </a:p>
          <a:p>
            <a:pPr>
              <a:buFont typeface="Arial" pitchFamily="34" charset="0"/>
              <a:buNone/>
            </a:pPr>
            <a:endParaRPr lang="en-US" baseline="0" dirty="0" smtClean="0"/>
          </a:p>
          <a:p>
            <a:pPr>
              <a:buFont typeface="Arial" pitchFamily="34" charset="0"/>
              <a:buNone/>
            </a:pPr>
            <a:r>
              <a:rPr lang="en-US" baseline="0" dirty="0" smtClean="0"/>
              <a:t>These steps include: creating top management “buy-in”, building drivers’ trust, conducting bench marking, training management on the FMP, creating an FMP steering committee, developing a fatigue management safety vision, defining roles in terms of the FMP….”</a:t>
            </a:r>
          </a:p>
          <a:p>
            <a:pPr>
              <a:buFont typeface="Arial" pitchFamily="34" charset="0"/>
              <a:buNone/>
            </a:pPr>
            <a:endParaRPr lang="en-US" b="1"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This lesson brings together the information already discussed on safety culture, and will focus specifically on how to develop the FMP. </a:t>
            </a:r>
          </a:p>
          <a:p>
            <a:pPr marL="171450" indent="-171450">
              <a:buFont typeface="Arial" pitchFamily="34" charset="0"/>
              <a:buChar char="•"/>
            </a:pPr>
            <a:r>
              <a:rPr lang="en-US" baseline="0" dirty="0" smtClean="0"/>
              <a:t>Organizational culture change is never easy to change. Management often seeks quick actions to solve problems or challenges in the organization. However, challenges that are rooted in the organizational culture take a lot of methodical and purposeful development and implementation. Thus, culture change takes time. Many aspects of the FMP contradict what your organization may have done in the past, thus, organizational change to support the FMP will take a lot of time, energy, and effort. By following these steps, the organizational fatigue culture can change. </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endParaRPr lang="en-US" baseline="0" dirty="0" smtClean="0"/>
          </a:p>
          <a:p>
            <a:pPr>
              <a:buFont typeface="Arial" pitchFamily="34" charset="0"/>
              <a:buNone/>
            </a:pPr>
            <a:r>
              <a:rPr lang="en-US" baseline="0" dirty="0" smtClean="0"/>
              <a:t>“…Developing accountability, developing measures for the FMP, developing policies for recognition, ensuring awareness and education of drivers,  holding a kick-off celebration, implementing the FMP, measuring fatigue management performance, and finally providing continued support for the FMP.”</a:t>
            </a:r>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This lesson brings together the information already discussed on safety culture, and will focus specifically on how to develop the FMP. </a:t>
            </a:r>
          </a:p>
          <a:p>
            <a:pPr marL="171450" indent="-171450">
              <a:buFont typeface="Arial" pitchFamily="34" charset="0"/>
              <a:buChar char="•"/>
            </a:pPr>
            <a:r>
              <a:rPr lang="en-US" baseline="0" dirty="0" smtClean="0"/>
              <a:t>Organizational culture change is never easy to change. Management often seeks quick actions to solve problems or challenges in the organization. However, challenges that are rooted in the organizational culture take a lot of methodical and purposeful development and implementation. Thus, culture change takes time. Many aspects of the FMP contradict what your organization may have done in the past, thus, organizational change to support the FMP will take a lot of time, energy, and effort. By following these steps, the organizational fatigue culture can change. </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dirty="0" smtClean="0"/>
              <a:t>“Rarely</a:t>
            </a:r>
            <a:r>
              <a:rPr lang="en-US" baseline="0" dirty="0" smtClean="0"/>
              <a:t> does a new initiative or program succeed without top management’s support or “buy-in.” Typically, the programs supported and pushed by management are those programs that are carried out. Similarly, programs not fully supported by top management often have short life spans. </a:t>
            </a:r>
          </a:p>
          <a:p>
            <a:pPr>
              <a:buFont typeface="Arial" pitchFamily="34" charset="0"/>
              <a:buNone/>
            </a:pPr>
            <a:endParaRPr lang="en-US" baseline="0" dirty="0" smtClean="0"/>
          </a:p>
          <a:p>
            <a:pPr>
              <a:buFont typeface="Arial" pitchFamily="34" charset="0"/>
              <a:buNone/>
            </a:pPr>
            <a:r>
              <a:rPr lang="en-US" baseline="0" dirty="0" smtClean="0"/>
              <a:t>Especially during periods of organizational change or with the initiation of a new program, employees look to their supervisors and management for direction and guidance. Thus, it is critical for management to show full support for all new programs. With the FMP, it’s critical for management to show enthusiasm and commitment to the success of the program. Although top management support, commitment, and involvement does not guarantee the success of the FMP, they are the essential foundation on which the FMP will be built. </a:t>
            </a:r>
          </a:p>
          <a:p>
            <a:pPr>
              <a:buFont typeface="Arial" pitchFamily="34" charset="0"/>
              <a:buNone/>
            </a:pPr>
            <a:endParaRPr lang="en-US" baseline="0" dirty="0" smtClean="0"/>
          </a:p>
          <a:p>
            <a:pPr>
              <a:buFont typeface="Arial" pitchFamily="34" charset="0"/>
              <a:buNone/>
            </a:pPr>
            <a:r>
              <a:rPr lang="en-US" baseline="0" dirty="0" smtClean="0"/>
              <a:t>FMP management “buy-in” should be created through on-going, supportive face-to-face interactions with those employees most impacted by the FMP. These interactions need to be sincere, and lip service should be avoided. These interactions are an opportunity to provide positive feedback, praise, and recognition for being involved in the FMP development, meetings, discussions, goal achievement, etc. </a:t>
            </a:r>
          </a:p>
          <a:p>
            <a:pPr>
              <a:buFont typeface="Arial" pitchFamily="34" charset="0"/>
              <a:buNone/>
            </a:pPr>
            <a:endParaRPr lang="en-US" baseline="0" dirty="0" smtClean="0"/>
          </a:p>
          <a:p>
            <a:pPr>
              <a:buFont typeface="Arial" pitchFamily="34" charset="0"/>
              <a:buNone/>
            </a:pPr>
            <a:r>
              <a:rPr lang="en-US" baseline="0" dirty="0" smtClean="0"/>
              <a:t>Management also needs to attend and participate in all meetings where the FMP is discussed. In these meetings, management should emphasize the benefits of the FMP and the expectation of its success. Furthermore, this helps management to be fully involved in the development of the FMP.”</a:t>
            </a:r>
          </a:p>
          <a:p>
            <a:pPr>
              <a:buFont typeface="Arial" pitchFamily="34" charset="0"/>
              <a:buNone/>
            </a:pPr>
            <a:r>
              <a:rPr lang="en-US" baseline="0" dirty="0" smtClean="0"/>
              <a:t> </a:t>
            </a:r>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Rarely</a:t>
            </a:r>
            <a:r>
              <a:rPr lang="en-US" baseline="0" dirty="0" smtClean="0"/>
              <a:t> does a new initiative or program succeed without top management’s support or “buy-in.” Typically, the programs supported and pushed by management are those programs that are carried out. Similarly, programs not fully supported by top management often have short life spans. </a:t>
            </a:r>
          </a:p>
          <a:p>
            <a:pPr marL="171450" indent="-171450">
              <a:buFont typeface="Arial" pitchFamily="34" charset="0"/>
              <a:buChar char="•"/>
            </a:pPr>
            <a:r>
              <a:rPr lang="en-US" baseline="0" dirty="0" smtClean="0"/>
              <a:t>Especially during periods of organizational change or with the initiation of a new program, employees look to their supervisors and management for direction and guidance. Thus, it is critical for management to show full support for all new programs. With the FMP, its critical for management to show enthusiasm and commitment to the success of the program. Although top management support, commitment, and involvement does not guarantee the success of the FMP, they are the essential foundation on which the FMP will be built. </a:t>
            </a:r>
          </a:p>
          <a:p>
            <a:pPr marL="171450" indent="-171450">
              <a:buFont typeface="Arial" pitchFamily="34" charset="0"/>
              <a:buChar char="•"/>
            </a:pPr>
            <a:r>
              <a:rPr lang="en-US" baseline="0" dirty="0" smtClean="0"/>
              <a:t>FMP management “buy-in” should be accomplished by on-going, supportive face-to-face interactions with those employees most impacted by the FMP. These interactions need to be sincere and lip service should be avoided. These interactions are an opportunity to provide positive feedback, praise, and recognition for being involved in FMP development, meetings, discussions, goal achievement, etc. </a:t>
            </a:r>
          </a:p>
          <a:p>
            <a:pPr marL="171450" indent="-171450">
              <a:buFont typeface="Arial" pitchFamily="34" charset="0"/>
              <a:buChar char="•"/>
            </a:pPr>
            <a:r>
              <a:rPr lang="en-US" baseline="0" dirty="0" smtClean="0"/>
              <a:t>Management also needs to attend and participate in all meetings where the FMP is discussed. In these meetings, management should emphasize the benefits of the FMP and the expectation of its success. Furthermore, this helps management to be fully involved in the development of the FMP. </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a:buFont typeface="Arial" pitchFamily="34" charset="0"/>
              <a:buNone/>
            </a:pPr>
            <a:r>
              <a:rPr lang="en-US" baseline="0" dirty="0" smtClean="0"/>
              <a:t>“Demonstrating management’s “buy-in” to the FMP helps to build trust between those most impacted by the FMP and management, and this is one of the most powerful techniques to help reduce the resistance to FMP implementation. In addition to visibly showing management “buy-in”, the following techniques should be used to help develop employee trust in the FMP. Seek participation from all levels of employees in the design and development of the FMP.  Including as many types of positions as possible in the development will help to increase employees’ sense of ownership. This will also allow concerns from different levels of the organization to be considered in the development. </a:t>
            </a:r>
          </a:p>
          <a:p>
            <a:pPr>
              <a:buFont typeface="Arial" pitchFamily="34" charset="0"/>
              <a:buNone/>
            </a:pPr>
            <a:endParaRPr lang="en-US" baseline="0" dirty="0" smtClean="0"/>
          </a:p>
          <a:p>
            <a:pPr>
              <a:buFont typeface="Arial" pitchFamily="34" charset="0"/>
              <a:buNone/>
            </a:pPr>
            <a:r>
              <a:rPr lang="en-US" baseline="0" dirty="0" smtClean="0"/>
              <a:t>You should also ask for specific feedback regarding employees’ concerns, perceived benefits, challenges, etc. about the FMP, and address and incorporate themes from that feedback into the development of the FMP. In addition to collecting and addressing feedback, create as many opportunities for employees to make choices and decisions in the development of the FMP.  Opportunities for choice include, but are not limited to, participation in the FMP steering committee, ideas for the incentive and reward structure, input on which measures should be used to assess FMP effectiveness and goal accomplishment, means to provide feedback, and training and education required for a better understanding of the FMP.</a:t>
            </a:r>
          </a:p>
          <a:p>
            <a:pPr>
              <a:buFont typeface="Arial" pitchFamily="34" charset="0"/>
              <a:buNone/>
            </a:pPr>
            <a:endParaRPr lang="en-US" baseline="0" dirty="0" smtClean="0"/>
          </a:p>
          <a:p>
            <a:pPr>
              <a:buFont typeface="Arial" pitchFamily="34" charset="0"/>
              <a:buNone/>
            </a:pPr>
            <a:r>
              <a:rPr lang="en-US" baseline="0" dirty="0" smtClean="0"/>
              <a:t>As discussed before, management needs to consider safety a value, not a priority. Thus, reducing driver fatigue needs to be considered a value that is related to all other functions in the organization. </a:t>
            </a:r>
          </a:p>
          <a:p>
            <a:pPr>
              <a:buFont typeface="Arial" pitchFamily="34" charset="0"/>
              <a:buNone/>
            </a:pPr>
            <a:endParaRPr lang="en-US" baseline="0" dirty="0" smtClean="0"/>
          </a:p>
          <a:p>
            <a:pPr>
              <a:buFont typeface="Arial" pitchFamily="34" charset="0"/>
              <a:buNone/>
            </a:pPr>
            <a:r>
              <a:rPr lang="en-US" baseline="0" dirty="0" smtClean="0"/>
              <a:t>Finally, management needs to follow the FMP just like other employees. This helps to model appropriate behavior and visibly shows that management believes in the program.”</a:t>
            </a:r>
          </a:p>
          <a:p>
            <a:pPr lvl="1">
              <a:buFont typeface="Arial" pitchFamily="34" charset="0"/>
              <a:buChar char="•"/>
            </a:pPr>
            <a:endParaRPr lang="en-US"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Demonstrating management’s “buy-in” to the FMP helps to build trust between those most impacted by the FMP and management, and this is one of the most powerful techniques to help reduce the resistance to FMP implementation. </a:t>
            </a:r>
          </a:p>
          <a:p>
            <a:pPr marL="171450" indent="-171450">
              <a:buFont typeface="Arial" pitchFamily="34" charset="0"/>
              <a:buChar char="•"/>
            </a:pPr>
            <a:r>
              <a:rPr lang="en-US" baseline="0" dirty="0" smtClean="0"/>
              <a:t>In addition to visibly showing management “buy-in”, the following techniques should be used to help develop employee trust in the FMP and with management:</a:t>
            </a:r>
          </a:p>
          <a:p>
            <a:pPr marL="628650" lvl="1" indent="-171450">
              <a:buFont typeface="Arial" pitchFamily="34" charset="0"/>
              <a:buChar char="•"/>
            </a:pPr>
            <a:r>
              <a:rPr lang="en-US" baseline="0" dirty="0" smtClean="0"/>
              <a:t>Seek participation from all levels of employees in the design and development of the FMP.  Including as many types of positions as possible in the development will help to increase employees’ senses of ownership. This will also allow concerns from different levels of the organization to be considered in the FMP development. </a:t>
            </a:r>
          </a:p>
          <a:p>
            <a:pPr marL="628650" lvl="1" indent="-171450">
              <a:buFont typeface="Arial" pitchFamily="34" charset="0"/>
              <a:buChar char="•"/>
            </a:pPr>
            <a:r>
              <a:rPr lang="en-US" baseline="0" dirty="0" smtClean="0"/>
              <a:t>Ask for specific feedback regarding employees’ concerns, perceived benefits, challenges, etc. about the FMP, and address and incorporate themes from that feedback into the development of the FMP. </a:t>
            </a:r>
          </a:p>
          <a:p>
            <a:pPr marL="628650" lvl="1" indent="-171450">
              <a:buFont typeface="Arial" pitchFamily="34" charset="0"/>
              <a:buChar char="•"/>
            </a:pPr>
            <a:r>
              <a:rPr lang="en-US" baseline="0" dirty="0" smtClean="0"/>
              <a:t>In addition to collecting and addressing feedback, create as many opportunities for employees to make choices and decisions in the development of the FMP.  Opportunities for choice include, but are not limited to, participation in the FMP steering committee, ideas for the incentive and reward structure, input on which measures should be used to assess FMP effectiveness and goal accomplishment, means to provide feedback, and training and education required for a better understanding of the FMP.</a:t>
            </a:r>
          </a:p>
          <a:p>
            <a:pPr marL="628650" lvl="1" indent="-171450">
              <a:buFont typeface="Arial" pitchFamily="34" charset="0"/>
              <a:buChar char="•"/>
            </a:pPr>
            <a:r>
              <a:rPr lang="en-US" baseline="0" dirty="0" smtClean="0"/>
              <a:t>As discussed above, management needs to consider safety a value, not a priority. Thus, reducing driver fatigue needs to be considered a value that is related to all other functions in the organization. </a:t>
            </a:r>
          </a:p>
          <a:p>
            <a:pPr marL="628650" lvl="1" indent="-171450">
              <a:buFont typeface="Arial" pitchFamily="34" charset="0"/>
              <a:buChar char="•"/>
            </a:pPr>
            <a:r>
              <a:rPr lang="en-US" baseline="0" dirty="0" smtClean="0"/>
              <a:t>Finally, management needs to following the FMP just like other employees. This helps to model appropriate behavior and visibly shows that management believes in the program. </a:t>
            </a: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dirty="0" smtClean="0"/>
              <a:t>“Before</a:t>
            </a:r>
            <a:r>
              <a:rPr lang="en-US" baseline="0" dirty="0" smtClean="0"/>
              <a:t> creating a steering committee to champion the FMP, it is important to evaluate the current state of driver fatigue management in your organization. For example, the following questions can be asked. What does your organization do to prevent driver fatigue now? Do drivers alert management if they are fatigued?  If so, how does management respond? These questions will help to determine which fatigue management areas are in need of improvement, and creates a starting place for the development of the FMP. </a:t>
            </a:r>
          </a:p>
          <a:p>
            <a:pPr>
              <a:buFont typeface="Arial" pitchFamily="34" charset="0"/>
              <a:buNone/>
            </a:pPr>
            <a:endParaRPr lang="en-US" baseline="0" dirty="0" smtClean="0"/>
          </a:p>
          <a:p>
            <a:pPr>
              <a:buFont typeface="Arial" pitchFamily="34" charset="0"/>
              <a:buNone/>
            </a:pPr>
            <a:r>
              <a:rPr lang="en-US" baseline="0" dirty="0" smtClean="0"/>
              <a:t>Additionally, review the latest fatigue management literature on best practices to identify those techniques that may be applicable to your organization.”</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Before</a:t>
            </a:r>
            <a:r>
              <a:rPr lang="en-US" baseline="0" dirty="0" smtClean="0"/>
              <a:t> creating a steering committee to champion the FMP, it is important to evaluate the current state of driver fatigue management in your organization. For example, the following questions can be asked. What does your organization do to prevent driver fatigue? Do drivers alert management if they are fatigued?  If so, how does management respond? These questions will help to determine which fatigue management areas are in need of improvement, and creates a starting place for the development of the FMP. </a:t>
            </a:r>
          </a:p>
          <a:p>
            <a:pPr marL="171450" indent="-171450">
              <a:buFont typeface="Arial" pitchFamily="34" charset="0"/>
              <a:buChar char="•"/>
            </a:pPr>
            <a:r>
              <a:rPr lang="en-US" baseline="0" dirty="0" smtClean="0"/>
              <a:t>Review the latest fatigue management literature on best practices to identify those techniques that may be applicable to your organization.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“Before discussing the FMP with employees, management needs to be educated and trained on the concepts behind an FMP, why the FMP is important, and training on the best FMP practices. This training is important because it is critical for you to fully understand FMP concepts before developing and implementing the FMP tailored to your organization.” </a:t>
            </a:r>
            <a:endParaRPr lang="en-US" dirty="0" smtClean="0"/>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r>
              <a:rPr lang="en-US" baseline="0" dirty="0" smtClean="0"/>
              <a:t>Before discussing the FMP with employees, management needs to be educated and trained on the concepts behind an FMP, why the FMP is important, and training on the best FMP practices.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endParaRPr lang="en-US" baseline="0" dirty="0" smtClean="0"/>
          </a:p>
          <a:p>
            <a:r>
              <a:rPr lang="en-US" baseline="0" dirty="0" smtClean="0"/>
              <a:t>“This training should include information on how to provide supportive and corrective feedback, become leaders in FMP development, provide rewards, praise, and recognition for drivers’ goal accomplishment, and effective communication strategies to discuss the FMP.”</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p>
          <a:p>
            <a:r>
              <a:rPr lang="en-US" dirty="0" smtClean="0"/>
              <a:t>“Additionally,</a:t>
            </a:r>
            <a:r>
              <a:rPr lang="en-US" baseline="0" dirty="0" smtClean="0"/>
              <a:t> you will be able to: c</a:t>
            </a:r>
            <a:r>
              <a:rPr lang="en-US" dirty="0" smtClean="0"/>
              <a:t>onduct FMP benchmarking; create</a:t>
            </a:r>
            <a:r>
              <a:rPr lang="en-US" baseline="0" dirty="0" smtClean="0"/>
              <a:t> an FMP steering committee; develop a safety vision within the context of the FMP; instill CMV driver accountability; create policies for CMV driver recognition; identify the difference between process and outcome measures; and identify performance measures to assess the effectiveness of the FMP.”</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endParaRPr lang="en-US" dirty="0" smtClean="0"/>
          </a:p>
          <a:p>
            <a:r>
              <a:rPr lang="en-US" dirty="0" smtClean="0"/>
              <a:t>After</a:t>
            </a:r>
            <a:r>
              <a:rPr lang="en-US" baseline="0" dirty="0" smtClean="0"/>
              <a:t> completing this module, you will be able to do the following….</a:t>
            </a:r>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endParaRPr lang="en-US" dirty="0" smtClean="0"/>
          </a:p>
          <a:p>
            <a:r>
              <a:rPr lang="en-US" dirty="0" smtClean="0"/>
              <a:t>“The</a:t>
            </a:r>
            <a:r>
              <a:rPr lang="en-US" baseline="0" dirty="0" smtClean="0"/>
              <a:t> FMP steering committee is charged with the development of the FMP, oversight of the program once it’s implemented, and any support necessary for employees. As previously mentioned, the steering committee should consist of employees from all levels of the organization, and especially those employees most affected by the FMP. A driver advisory council on the steering committee will help demonstrate the importance of driver input and suggestions into the FMP and will help fleet “buy-in” of the final FMP. It is also important to have employees with different experiences on the steering committee. In general, the steering committee should represent the general population of the organization.” </a:t>
            </a:r>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r>
              <a:rPr lang="en-US" dirty="0" smtClean="0"/>
              <a:t>The</a:t>
            </a:r>
            <a:r>
              <a:rPr lang="en-US" baseline="0" dirty="0" smtClean="0"/>
              <a:t> FMP steering committee is charged with the development of the FMP, oversight of the programs once it’s implemented, and any support to employees. As previously mentioned, the steering committee should consist of employees from all levels of the organization, and especially those employees most affected by the FMP. A driver advisory council on the steering committee will help demonstrate the importance of driver input and suggestions into the FMP and will help fleet “buy-in” of the final FMP. It is also important to have employees with different experiences on the steering committee. In general, the steering committee should represent the general population of the organization.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dirty="0" smtClean="0"/>
              <a:t>“When assembling the steering committee it</a:t>
            </a:r>
            <a:r>
              <a:rPr lang="en-US" baseline="0" dirty="0" smtClean="0"/>
              <a:t> is important to select members carefully. The following questions should be asked to ensure the proper people are on the committee. You will need to know: what is the mission of the steering committee; the ground rules for how the steering committee will operate; the proposed authority of the steering committee; limitations placed on the steering committee; the priorities of the committee; and which people are best suited to provide insight, regulation, and administration.”</a:t>
            </a:r>
          </a:p>
          <a:p>
            <a:endParaRPr lang="en-US" dirty="0" smtClean="0"/>
          </a:p>
          <a:p>
            <a:pPr marL="0" indent="0">
              <a:buFont typeface="Arial" pitchFamily="34" charset="0"/>
              <a:buNone/>
            </a:pPr>
            <a:r>
              <a:rPr lang="en-US" baseline="0" dirty="0" smtClean="0"/>
              <a:t>______________________________________</a:t>
            </a:r>
          </a:p>
          <a:p>
            <a:r>
              <a:rPr lang="en-US" dirty="0" smtClean="0"/>
              <a:t>Questions to consider when creating the steering</a:t>
            </a:r>
            <a:r>
              <a:rPr lang="en-US" baseline="0" dirty="0" smtClean="0"/>
              <a:t> committee.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a:buFont typeface="Arial" pitchFamily="34" charset="0"/>
              <a:buNone/>
            </a:pPr>
            <a:r>
              <a:rPr lang="en-US" baseline="0" dirty="0" smtClean="0"/>
              <a:t>“The first task the steering committee is responsible for is developing the safety vision. The FMP steering committee’s vision will guide the entire process of development, implementation, and evaluation. It’s critical to develop the vision first, and then use it in all phases of FMP development. In developing the safety vision of the steering committee, it is important to know: the purpose of the FMP; how the FMP will affect the future of your organization; the ideal outcome of the FMP; the current state of driver fatigue in your organization; and the steps needed to reach your ideal FMP outcome.” </a:t>
            </a:r>
          </a:p>
          <a:p>
            <a:pPr>
              <a:buFont typeface="Arial" pitchFamily="34" charset="0"/>
              <a:buNone/>
            </a:pPr>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a:t>
            </a:r>
          </a:p>
          <a:p>
            <a:endParaRPr lang="en-US" baseline="0" dirty="0" smtClean="0"/>
          </a:p>
          <a:p>
            <a:pPr marL="171450" indent="-171450">
              <a:buFont typeface="Arial" pitchFamily="34" charset="0"/>
              <a:buChar char="•"/>
            </a:pPr>
            <a:r>
              <a:rPr lang="en-US" baseline="0" dirty="0" smtClean="0"/>
              <a:t>The first task the steering committee is responsible for is developing the safety vision. </a:t>
            </a:r>
          </a:p>
          <a:p>
            <a:pPr marL="171450" indent="-171450">
              <a:buFont typeface="Arial" pitchFamily="34" charset="0"/>
              <a:buChar char="•"/>
            </a:pPr>
            <a:r>
              <a:rPr lang="en-US" baseline="0" dirty="0" smtClean="0"/>
              <a:t>The FMP steering committee’s vision will guide the development of the entire process of development, implementation, and evaluation. It’s critical to develop this first, and then use it in all phases of FMP development. </a:t>
            </a:r>
          </a:p>
          <a:p>
            <a:pPr marL="171450" indent="-171450">
              <a:buFont typeface="Arial" pitchFamily="34" charset="0"/>
              <a:buChar char="•"/>
            </a:pPr>
            <a:r>
              <a:rPr lang="en-US" baseline="0" dirty="0" smtClean="0"/>
              <a:t>Questions to consider when developing the safety vision.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“Once the FMP steering committee has developed its vision, roles in developing the FMP can be assigned. When defining roles, it</a:t>
            </a:r>
            <a:r>
              <a:rPr lang="en-US" baseline="0" dirty="0" smtClean="0"/>
              <a:t> is important to consider each committee member’s strengths and why they were selected to the steering committee in the first place. To properly assign roles to members ask yourself who has the most knowledge of current fatigue management practices, what members can receive the most comprehensive support and feedback from drivers, who knows principles associated with driver training and education, and who has knowledge of program and financial administration.”</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pPr>
              <a:buFont typeface="Arial" pitchFamily="34" charset="0"/>
              <a:buNone/>
            </a:pPr>
            <a:r>
              <a:rPr lang="en-US" baseline="0" dirty="0" smtClean="0"/>
              <a:t>“When it comes to fatigue, it is important that drivers transition from other-directed responsibility and accountability to self-directed responsibility. To achieve self-directed responsibility and accountability, the following strategies have been successful. You should make sure to recognize and acknowledge drivers’ participation in the development of the FMP. Another important strategy to develop self-accountability is to only hold drivers accountable for those things they can directly control. For example, don’t hold drivers solely accountable if dispatch contributed to the driver becoming fatigued. </a:t>
            </a:r>
          </a:p>
          <a:p>
            <a:pPr>
              <a:buFont typeface="Arial" pitchFamily="34" charset="0"/>
              <a:buNone/>
            </a:pPr>
            <a:endParaRPr lang="en-US" baseline="0" dirty="0" smtClean="0"/>
          </a:p>
          <a:p>
            <a:pPr>
              <a:buFont typeface="Arial" pitchFamily="34" charset="0"/>
              <a:buNone/>
            </a:pPr>
            <a:r>
              <a:rPr lang="en-US" baseline="0" dirty="0" smtClean="0"/>
              <a:t>A third strategy for developing self-accountability is to help drivers set SMART goals. SMART goals are specific, motivational, achievable, relevant, and </a:t>
            </a:r>
            <a:r>
              <a:rPr lang="en-US" baseline="0" dirty="0" err="1" smtClean="0"/>
              <a:t>trackable</a:t>
            </a:r>
            <a:r>
              <a:rPr lang="en-US" baseline="0" dirty="0" smtClean="0"/>
              <a:t>. These goals specifically identify a relevant task that needs improvement and what level of performance is needed to achieve the goal. For goals to motivate drivers to change their behavior, they should be tied to specific rewards, such as praise and recognition. Finally, these goals must be perceived as achievable. When setting goals, it is best to set small, yet challenging, goals. </a:t>
            </a:r>
          </a:p>
          <a:p>
            <a:pPr>
              <a:buFont typeface="Arial" pitchFamily="34" charset="0"/>
              <a:buNone/>
            </a:pPr>
            <a:endParaRPr lang="en-US" baseline="0" dirty="0" smtClean="0"/>
          </a:p>
          <a:p>
            <a:pPr>
              <a:buFont typeface="Arial" pitchFamily="34" charset="0"/>
              <a:buNone/>
            </a:pPr>
            <a:r>
              <a:rPr lang="en-US" baseline="0" dirty="0" smtClean="0"/>
              <a:t>A fourth strategy for developing self-accountability is to provide drivers with feedback on their progression toward goal accomplishment, and offer suggestions for  improvement and praise for success. </a:t>
            </a:r>
          </a:p>
          <a:p>
            <a:pPr>
              <a:buFont typeface="Arial" pitchFamily="34" charset="0"/>
              <a:buNone/>
            </a:pPr>
            <a:endParaRPr lang="en-US" baseline="0" dirty="0" smtClean="0"/>
          </a:p>
          <a:p>
            <a:pPr>
              <a:buFont typeface="Arial" pitchFamily="34" charset="0"/>
              <a:buNone/>
            </a:pPr>
            <a:r>
              <a:rPr lang="en-US" baseline="0" dirty="0" smtClean="0"/>
              <a:t>The fifth strategy is to do “fact-finding” investigations, not “fault-finding” investigations. In other words, don’t simply investigate incidents to find fault. Investigate incidents to identify the facts, and then offer suggestions to make sure mistakes do not happen again. </a:t>
            </a:r>
          </a:p>
          <a:p>
            <a:pPr>
              <a:buFont typeface="Arial" pitchFamily="34" charset="0"/>
              <a:buNone/>
            </a:pPr>
            <a:endParaRPr lang="en-US" baseline="0" dirty="0" smtClean="0"/>
          </a:p>
          <a:p>
            <a:pPr>
              <a:buFont typeface="Arial" pitchFamily="34" charset="0"/>
              <a:buNone/>
            </a:pPr>
            <a:r>
              <a:rPr lang="en-US" baseline="0" dirty="0" smtClean="0"/>
              <a:t>Finally, focus on process measures instead of outcome measures because the behaviors targeted by process measures are more in the control of drivers. These measures will be discussed in more detail in the following lesson.” </a:t>
            </a:r>
          </a:p>
          <a:p>
            <a:pPr>
              <a:buFont typeface="Arial" pitchFamily="34" charset="0"/>
              <a:buNone/>
            </a:pPr>
            <a:endParaRPr lang="en-US" baseline="0"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baseline="0" dirty="0" smtClean="0"/>
              <a:t>When it comes to fatigue, it is important that drivers transition from other directed responsibility and accountability to self-directed responsibility. To achieve self-directed responsibility and accountability, the following strategies have been successful. </a:t>
            </a:r>
          </a:p>
          <a:p>
            <a:pPr marL="628650" lvl="1" indent="-171450">
              <a:buFont typeface="Arial" pitchFamily="34" charset="0"/>
              <a:buChar char="•"/>
            </a:pPr>
            <a:r>
              <a:rPr lang="en-US" baseline="0" dirty="0" smtClean="0"/>
              <a:t>Recognize and acknowledge participation in the development of the FMP. </a:t>
            </a:r>
          </a:p>
          <a:p>
            <a:pPr marL="628650" lvl="1" indent="-171450">
              <a:buFont typeface="Arial" pitchFamily="34" charset="0"/>
              <a:buChar char="•"/>
            </a:pPr>
            <a:r>
              <a:rPr lang="en-US" baseline="0" dirty="0" smtClean="0"/>
              <a:t>Only hold driver accountable for those things in their control.</a:t>
            </a:r>
          </a:p>
          <a:p>
            <a:pPr marL="628650" lvl="1" indent="-171450">
              <a:buFont typeface="Arial" pitchFamily="34" charset="0"/>
              <a:buChar char="•"/>
            </a:pPr>
            <a:r>
              <a:rPr lang="en-US" baseline="0" dirty="0" smtClean="0"/>
              <a:t>Help drivers develop SMART goals.</a:t>
            </a:r>
          </a:p>
          <a:p>
            <a:pPr marL="628650" lvl="1" indent="-171450">
              <a:buFont typeface="Arial" pitchFamily="34" charset="0"/>
              <a:buChar char="•"/>
            </a:pPr>
            <a:r>
              <a:rPr lang="en-US" baseline="0" dirty="0" smtClean="0"/>
              <a:t>Provide feedback on drivers’ progression toward goal accomplishment. Offer suggestions for improvement and praise for success. </a:t>
            </a:r>
          </a:p>
          <a:p>
            <a:pPr marL="628650" lvl="1" indent="-171450">
              <a:buFont typeface="Arial" pitchFamily="34" charset="0"/>
              <a:buChar char="•"/>
            </a:pPr>
            <a:r>
              <a:rPr lang="en-US" baseline="0" dirty="0" smtClean="0"/>
              <a:t>Don’t investigate incidents to find fault. Investigate to identify the facts, and then offer suggestions to make sure mistakes do not happen again. </a:t>
            </a:r>
          </a:p>
          <a:p>
            <a:pPr marL="628650" lvl="1" indent="-171450">
              <a:buFont typeface="Arial" pitchFamily="34" charset="0"/>
              <a:buChar char="•"/>
            </a:pPr>
            <a:r>
              <a:rPr lang="en-US" baseline="0" dirty="0" smtClean="0"/>
              <a:t>Focus on process measures instead of outcome measures because the behaviors targeted by process measures are more in the control of drivers.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a:buFont typeface="Arial" pitchFamily="34" charset="0"/>
              <a:buNone/>
            </a:pPr>
            <a:r>
              <a:rPr lang="en-US" baseline="0" dirty="0" smtClean="0"/>
              <a:t>“</a:t>
            </a:r>
            <a:r>
              <a:rPr lang="en-US" dirty="0" smtClean="0"/>
              <a:t>As with any program, the key question is, “is</a:t>
            </a:r>
            <a:r>
              <a:rPr lang="en-US" baseline="0" dirty="0" smtClean="0"/>
              <a:t> it </a:t>
            </a:r>
            <a:r>
              <a:rPr lang="en-US" dirty="0" smtClean="0"/>
              <a:t> working?” The FMP is no different. In order to answer</a:t>
            </a:r>
            <a:r>
              <a:rPr lang="en-US" baseline="0" dirty="0" smtClean="0"/>
              <a:t> this question, the steering committee needs to determine which measures will indicate success and which measures will help to develop more accountability for fatigue. As described in Lesson 5, there are two types of measures, process measures and outcome measures. Process measures are performance-based measures that focus on the actual at-risk behavior, such as exceeding allowable number of hours driving without a break. Outcome measures are outcome-based measures that focus on the result of a combination of behaviors, such as zero fatigued-related crashes.</a:t>
            </a:r>
          </a:p>
          <a:p>
            <a:pPr>
              <a:buFont typeface="Arial" pitchFamily="34" charset="0"/>
              <a:buNone/>
            </a:pPr>
            <a:endParaRPr lang="en-US" baseline="0" dirty="0" smtClean="0"/>
          </a:p>
          <a:p>
            <a:pPr>
              <a:buFont typeface="Arial" pitchFamily="34" charset="0"/>
              <a:buNone/>
            </a:pPr>
            <a:r>
              <a:rPr lang="en-US" baseline="0" dirty="0" smtClean="0"/>
              <a:t>Process measures should be the primary focus in developing recognition and rewards for goal achievement because they are in control of driver, and they can be easily defined, tracked, and can be related to both individual and group goals. For group goals, group performance measures should be developed, and for individual goals, personal performance measures should be developed. </a:t>
            </a:r>
          </a:p>
          <a:p>
            <a:pPr>
              <a:buFont typeface="Arial" pitchFamily="34" charset="0"/>
              <a:buNone/>
            </a:pPr>
            <a:r>
              <a:rPr lang="en-US" baseline="0" dirty="0" smtClean="0"/>
              <a:t> </a:t>
            </a:r>
          </a:p>
          <a:p>
            <a:pPr lvl="0">
              <a:buFont typeface="Arial" pitchFamily="34" charset="0"/>
              <a:buNone/>
            </a:pPr>
            <a:r>
              <a:rPr lang="en-US" baseline="0" dirty="0" smtClean="0"/>
              <a:t>When developing measures, the following questions should be considered: who will conduct the measurement; how frequently will the FMP’s impact be measured; what type of data will be needed to evaluate the effectiveness of the FMP; how will data be recorded and summarized; what costs will be associated with the measurement process; what benefits are expected with the FMP; and are these benefits guaranteed or are they just a possibility.”</a:t>
            </a:r>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dirty="0" smtClean="0"/>
              <a:t>As with any program, the key question is, “Did it work?” The FMP is no different. In order to answer</a:t>
            </a:r>
            <a:r>
              <a:rPr lang="en-US" baseline="0" dirty="0" smtClean="0"/>
              <a:t> this question, the steering committee needs to determine which measures will indicate success and which measures will help to develop more accountability for fatigue.  </a:t>
            </a:r>
          </a:p>
          <a:p>
            <a:pPr marL="171450" indent="-171450">
              <a:buFont typeface="Arial" pitchFamily="34" charset="0"/>
              <a:buChar char="•"/>
            </a:pPr>
            <a:r>
              <a:rPr lang="en-US" baseline="0" dirty="0" smtClean="0"/>
              <a:t>As described in the Lesson 5, there are two types of measures, process measures and outcome measures. Process measure should be the primary focus in developing recognition and rewards for goal achievement. </a:t>
            </a:r>
          </a:p>
          <a:p>
            <a:pPr marL="628650" lvl="1" indent="-171450">
              <a:buFont typeface="Arial" pitchFamily="34" charset="0"/>
              <a:buChar char="•"/>
            </a:pPr>
            <a:r>
              <a:rPr lang="en-US" baseline="0" dirty="0" smtClean="0"/>
              <a:t>Process measures: performance-based measures that focus on the actual at-risk behavior (e.g., exceeding allowable number of hours driving without a break). </a:t>
            </a:r>
          </a:p>
          <a:p>
            <a:pPr marL="628650" lvl="1" indent="-171450">
              <a:buFont typeface="Arial" pitchFamily="34" charset="0"/>
              <a:buChar char="•"/>
            </a:pPr>
            <a:r>
              <a:rPr lang="en-US" baseline="0" dirty="0" smtClean="0"/>
              <a:t>Outcome measures: outcome-based measures that focus on the result of a combination of behaviors (e.g., zero crashes). </a:t>
            </a:r>
          </a:p>
          <a:p>
            <a:pPr marL="171450" lvl="0" indent="-171450">
              <a:buFont typeface="Arial" pitchFamily="34" charset="0"/>
              <a:buChar char="•"/>
            </a:pPr>
            <a:r>
              <a:rPr lang="en-US" baseline="0" dirty="0" smtClean="0"/>
              <a:t>When developing rewards, the following questions should be considered:</a:t>
            </a:r>
          </a:p>
          <a:p>
            <a:pPr marL="628650" lvl="1" indent="-171450">
              <a:buFont typeface="Arial" pitchFamily="34" charset="0"/>
              <a:buChar char="•"/>
            </a:pPr>
            <a:r>
              <a:rPr lang="en-US" baseline="0" dirty="0" smtClean="0"/>
              <a:t>Who will conduct the measurement?</a:t>
            </a:r>
          </a:p>
          <a:p>
            <a:pPr marL="628650" lvl="1" indent="-171450">
              <a:buFont typeface="Arial" pitchFamily="34" charset="0"/>
              <a:buChar char="•"/>
            </a:pPr>
            <a:r>
              <a:rPr lang="en-US" baseline="0" dirty="0" smtClean="0"/>
              <a:t>What specifically is going to measured?</a:t>
            </a:r>
          </a:p>
          <a:p>
            <a:pPr marL="628650" lvl="1" indent="-171450">
              <a:buFont typeface="Arial" pitchFamily="34" charset="0"/>
              <a:buChar char="•"/>
            </a:pPr>
            <a:r>
              <a:rPr lang="en-US" baseline="0" dirty="0" smtClean="0"/>
              <a:t>How frequently will the FMP’s impact be measured?</a:t>
            </a:r>
          </a:p>
          <a:p>
            <a:pPr marL="628650" lvl="1" indent="-171450">
              <a:buFont typeface="Arial" pitchFamily="34" charset="0"/>
              <a:buChar char="•"/>
            </a:pPr>
            <a:r>
              <a:rPr lang="en-US" baseline="0" dirty="0" smtClean="0"/>
              <a:t>What type of data will be need to evaluate the effectiveness of the FMP?</a:t>
            </a:r>
          </a:p>
          <a:p>
            <a:pPr marL="628650" lvl="1" indent="-171450">
              <a:buFont typeface="Arial" pitchFamily="34" charset="0"/>
              <a:buChar char="•"/>
            </a:pPr>
            <a:r>
              <a:rPr lang="en-US" baseline="0" dirty="0" smtClean="0"/>
              <a:t>How will the data be recorded and summarized?</a:t>
            </a:r>
          </a:p>
          <a:p>
            <a:pPr marL="628650" lvl="1" indent="-171450">
              <a:buFont typeface="Arial" pitchFamily="34" charset="0"/>
              <a:buChar char="•"/>
            </a:pPr>
            <a:r>
              <a:rPr lang="en-US" baseline="0" dirty="0" smtClean="0"/>
              <a:t>What costs will be associated with the measurement process?</a:t>
            </a:r>
          </a:p>
          <a:p>
            <a:pPr marL="628650" lvl="1" indent="-171450">
              <a:buFont typeface="Arial" pitchFamily="34" charset="0"/>
              <a:buChar char="•"/>
            </a:pPr>
            <a:r>
              <a:rPr lang="en-US" dirty="0" smtClean="0"/>
              <a:t>What benefits are expected</a:t>
            </a:r>
            <a:r>
              <a:rPr lang="en-US" baseline="0" dirty="0" smtClean="0"/>
              <a:t> of the FMP?  Are these benefits real or just a possibility?</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pPr>
              <a:buFont typeface="Arial" pitchFamily="34" charset="0"/>
              <a:buNone/>
            </a:pPr>
            <a:r>
              <a:rPr lang="en-US" baseline="0" dirty="0" smtClean="0"/>
              <a:t>“</a:t>
            </a:r>
            <a:r>
              <a:rPr lang="en-US" dirty="0" smtClean="0"/>
              <a:t>Recognition</a:t>
            </a:r>
            <a:r>
              <a:rPr lang="en-US" baseline="0" dirty="0" smtClean="0"/>
              <a:t> for FMP involvement and goal accomplishment is a powerful technique. </a:t>
            </a:r>
            <a:r>
              <a:rPr lang="en-US" dirty="0" smtClean="0"/>
              <a:t>Recognition</a:t>
            </a:r>
            <a:r>
              <a:rPr lang="en-US" baseline="0" dirty="0" smtClean="0"/>
              <a:t> should be based on the measures developed in the previous step and should be for participation in the FMP development, implementation, and evaluation. All policies for recognition need to be well-defined, and all employees need to be educated on these policies before implementing the FMP. This education ensures that all employees know what behaviors will be recognized. </a:t>
            </a:r>
          </a:p>
          <a:p>
            <a:pPr>
              <a:buFont typeface="Arial" pitchFamily="34" charset="0"/>
              <a:buNone/>
            </a:pPr>
            <a:endParaRPr lang="en-US" baseline="0" dirty="0" smtClean="0"/>
          </a:p>
          <a:p>
            <a:pPr>
              <a:buFont typeface="Arial" pitchFamily="34" charset="0"/>
              <a:buNone/>
            </a:pPr>
            <a:r>
              <a:rPr lang="en-US" baseline="0" dirty="0" smtClean="0"/>
              <a:t>Rules for earning recognition need to be achievable, yet motivating. In other words, goals need to be set high enough that the employees need to challenged, but not too high so that they are never accomplished. </a:t>
            </a:r>
          </a:p>
          <a:p>
            <a:pPr>
              <a:buFont typeface="Arial" pitchFamily="34" charset="0"/>
              <a:buNone/>
            </a:pPr>
            <a:endParaRPr lang="en-US" baseline="0" dirty="0" smtClean="0"/>
          </a:p>
          <a:p>
            <a:pPr>
              <a:buFont typeface="Arial" pitchFamily="34" charset="0"/>
              <a:buNone/>
            </a:pPr>
            <a:r>
              <a:rPr lang="en-US" baseline="0" dirty="0" smtClean="0"/>
              <a:t>Finally, separate rules for individual and group recognition should be developed, and group recognition should not be based on an individual’s failure. In other words, the group recognition should not be withheld because one person did not accomplish a goal, or one person failed to reach a specific level of performance. Group recognition needs to be based on the cumulative effort of the group. If one person’s injury or mistake causes the group to lose their </a:t>
            </a:r>
            <a:r>
              <a:rPr lang="en-US" b="0" baseline="0" dirty="0" smtClean="0"/>
              <a:t>recognition</a:t>
            </a:r>
            <a:r>
              <a:rPr lang="en-US" baseline="0" dirty="0" smtClean="0"/>
              <a:t>, there is pressure to not report the mistake.” </a:t>
            </a:r>
          </a:p>
          <a:p>
            <a:pPr>
              <a:buFont typeface="Arial" pitchFamily="34" charset="0"/>
              <a:buNone/>
            </a:pPr>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Recognition</a:t>
            </a:r>
            <a:r>
              <a:rPr lang="en-US" baseline="0" dirty="0" smtClean="0"/>
              <a:t> for FMP involvement and goal accomplishment is a powerful technique. </a:t>
            </a:r>
            <a:r>
              <a:rPr lang="en-US" dirty="0" smtClean="0"/>
              <a:t>Recognition</a:t>
            </a:r>
            <a:r>
              <a:rPr lang="en-US" baseline="0" dirty="0" smtClean="0"/>
              <a:t> should be based on the measures developed in the previous step and should be for participation in the FMP development, implementation, and evaluation. All policies for recognition need to be well-defined and all employees need to be educated on these policies before implementing the FMP. This education ensures that all employees know what behaviors will be recognized. </a:t>
            </a:r>
          </a:p>
          <a:p>
            <a:pPr marL="171450" indent="-171450">
              <a:buFont typeface="Arial" pitchFamily="34" charset="0"/>
              <a:buChar char="•"/>
            </a:pPr>
            <a:r>
              <a:rPr lang="en-US" baseline="0" dirty="0" smtClean="0"/>
              <a:t>Rules for earning recognition need to be achievable, yet motivating. In other words, goals need to be set high enough that the employees need to be challenged, but not too high so that they are never accomplished. </a:t>
            </a:r>
          </a:p>
          <a:p>
            <a:pPr marL="171450" indent="-171450">
              <a:buFont typeface="Arial" pitchFamily="34" charset="0"/>
              <a:buChar char="•"/>
            </a:pPr>
            <a:r>
              <a:rPr lang="en-US" baseline="0" dirty="0" smtClean="0"/>
              <a:t>Separate rules for individual and group recognition should be developed, and group recognition should not be based on an individual’s failure. In other words, the group recognition should not be withheld because one person did not accomplish a goal or one person failed to reach a specific level of performance. If one person’s injury or mistake causes the group to lose their recognition, there is pressure to not report the mistake. This is a problem often associated with the use of outcome-based measures and why process-based measures should be used.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a:buFont typeface="Arial" pitchFamily="34" charset="0"/>
              <a:buNone/>
            </a:pPr>
            <a:r>
              <a:rPr lang="en-US" dirty="0" smtClean="0"/>
              <a:t>“A</a:t>
            </a:r>
            <a:r>
              <a:rPr lang="en-US" baseline="0" dirty="0" smtClean="0"/>
              <a:t> major responsibility of the steering committee is to ensure all employees know the principles, policies, and procedures of the FMP. Making employees aware of the reasons for developing and implementing the FMP should help reduce resistance because employees will know why it is important to reduce fatigue and increase driver health and wellness. </a:t>
            </a:r>
          </a:p>
          <a:p>
            <a:pPr>
              <a:buFont typeface="Arial" pitchFamily="34" charset="0"/>
              <a:buNone/>
            </a:pPr>
            <a:endParaRPr lang="en-US" baseline="0" dirty="0" smtClean="0"/>
          </a:p>
          <a:p>
            <a:pPr>
              <a:buFont typeface="Arial" pitchFamily="34" charset="0"/>
              <a:buNone/>
            </a:pPr>
            <a:r>
              <a:rPr lang="en-US" baseline="0" dirty="0" smtClean="0"/>
              <a:t>Once all employees understand the importance of the FMP, a kick-off celebration/meeting at the start of the FMP implementation will develop trust in the process by visibly showing top management’s support of the FMP. It is a great time for employees to discuss concerns and questions with top management. This meeting will also provide an opportunity to ensure all employees understand why the FMP was developed and how it is going to operate.” </a:t>
            </a:r>
            <a:endParaRPr lang="en-US" dirty="0" smtClean="0"/>
          </a:p>
          <a:p>
            <a:endParaRPr lang="en-US" baseline="0"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A</a:t>
            </a:r>
            <a:r>
              <a:rPr lang="en-US" baseline="0" dirty="0" smtClean="0"/>
              <a:t> major responsibility of the steering committee is to ensure all employees know the principles, policies, and procedures of the FMP. Making employees aware of the reasons for developing and implementing the FMP should help reduce resistance because employees will know why it is important to reduce fatigue and increase driver health and wellness. </a:t>
            </a:r>
          </a:p>
          <a:p>
            <a:pPr marL="171450" indent="-171450">
              <a:buFont typeface="Arial" pitchFamily="34" charset="0"/>
              <a:buChar char="•"/>
            </a:pPr>
            <a:r>
              <a:rPr lang="en-US" dirty="0" smtClean="0"/>
              <a:t>A</a:t>
            </a:r>
            <a:r>
              <a:rPr lang="en-US" baseline="0" dirty="0" smtClean="0"/>
              <a:t> kick-off celebration/meeting at the start of FMP implementation will develop trust in the process by visibly showing top management’s support of the FMP. It is also a great time for employees to discuss concerns and questions with top management. This meeting will also provide an opportunity to ensure all employees understand why the FMP was developed and how it is going to operate.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0" baseline="0" dirty="0" smtClean="0"/>
              <a:t>“</a:t>
            </a:r>
            <a:r>
              <a:rPr lang="en-US" b="0" dirty="0" smtClean="0"/>
              <a:t>Only after all</a:t>
            </a:r>
            <a:r>
              <a:rPr lang="en-US" b="0" baseline="0" dirty="0" smtClean="0"/>
              <a:t> the previous steps have been completed should the FMP actually be implemented. When implementing the FMP, it is</a:t>
            </a:r>
            <a:r>
              <a:rPr lang="en-US" b="1" baseline="0" dirty="0" smtClean="0"/>
              <a:t> </a:t>
            </a:r>
            <a:r>
              <a:rPr lang="en-US" b="0" baseline="0" dirty="0" smtClean="0"/>
              <a:t>essential for management to keep all lines of communication open. This is important to show your continued support for the FMP and ensure drivers you are concerned about their impressions of the FMP. Part of keeping the lines of communication open is to continue attending and participating in fatigue-related meetings and having informal fatigue discussions with drivers.”</a:t>
            </a:r>
            <a:endParaRPr lang="en-US" b="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pPr>
              <a:buFont typeface="Arial" pitchFamily="34" charset="0"/>
              <a:buNone/>
            </a:pPr>
            <a:r>
              <a:rPr lang="en-US" dirty="0" smtClean="0"/>
              <a:t>“Measurement</a:t>
            </a:r>
            <a:r>
              <a:rPr lang="en-US" baseline="0" dirty="0" smtClean="0"/>
              <a:t> is the key to sustaining the FMP and any other new process or program. Measuring the impact of the FMP will help identify which aspects of the program are successful and which areas are still in need of improvement. Measurement also will help to identify those individuals that have not accepted the program or are having difficulty with it. </a:t>
            </a:r>
          </a:p>
          <a:p>
            <a:pPr>
              <a:buFont typeface="Arial" pitchFamily="34" charset="0"/>
              <a:buNone/>
            </a:pPr>
            <a:endParaRPr lang="en-US" baseline="0" dirty="0" smtClean="0"/>
          </a:p>
          <a:p>
            <a:pPr>
              <a:buFont typeface="Arial" pitchFamily="34" charset="0"/>
              <a:buNone/>
            </a:pPr>
            <a:r>
              <a:rPr lang="en-US" baseline="0" dirty="0" smtClean="0"/>
              <a:t>As stated before, the steering committee should have predefined process and outcome measures to help gauge the success of the program. These measures should include both quantitative and qualitative data. In other words, it’s important to have measures of drivers’ opinions and perceptions of the FMP, also known as qualitative measures, and measures that focus on frequency of fatigue-related behaviors, or quantitative measures. The measures should be used to measure performance to help identify reductions in driver fatigue.”</a:t>
            </a:r>
          </a:p>
          <a:p>
            <a:pPr>
              <a:buFont typeface="Arial" pitchFamily="34" charset="0"/>
              <a:buChar char="•"/>
            </a:pPr>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Measurement</a:t>
            </a:r>
            <a:r>
              <a:rPr lang="en-US" baseline="0" dirty="0" smtClean="0"/>
              <a:t> is the key to sustaining the FMP and any other new process or program. Measuring the impact of the FMP will help identify which aspects of the program are successful and which areas are still in need of improvement. Measurement also will help to identify those individuals that have not accepted the program or are having difficulty. </a:t>
            </a:r>
          </a:p>
          <a:p>
            <a:pPr marL="171450" indent="-171450">
              <a:buFont typeface="Arial" pitchFamily="34" charset="0"/>
              <a:buChar char="•"/>
            </a:pPr>
            <a:r>
              <a:rPr lang="en-US" baseline="0" dirty="0" smtClean="0"/>
              <a:t>As stated before, the steering committee should have predefined process and outcome measures to help gauge the success of the program. The measures should be used to measure performance to help identify reductions in driver fatigue.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a:t>
            </a:r>
          </a:p>
          <a:p>
            <a:r>
              <a:rPr lang="en-US" b="0" dirty="0" smtClean="0"/>
              <a:t>“We begin</a:t>
            </a:r>
            <a:r>
              <a:rPr lang="en-US" b="0" baseline="0" dirty="0" smtClean="0"/>
              <a:t> by introducing the concept of safety culture.”</a:t>
            </a:r>
            <a:endParaRPr lang="en-US" b="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pPr>
              <a:buFont typeface="Arial" pitchFamily="34" charset="0"/>
              <a:buNone/>
            </a:pPr>
            <a:r>
              <a:rPr lang="en-US" baseline="0" dirty="0" smtClean="0"/>
              <a:t>“</a:t>
            </a:r>
            <a:r>
              <a:rPr lang="en-US" dirty="0" smtClean="0"/>
              <a:t>Management’s continued</a:t>
            </a:r>
            <a:r>
              <a:rPr lang="en-US" baseline="0" dirty="0" smtClean="0"/>
              <a:t> support helps to sustain the enthusiasm for the FMP. To help employees believe management continues to support the FMP, maintain both formal and informal communication channels, remain active in fatigue-related discussions, and actively listen to all feedback. If employees discuss problems or concerns regarding the FMP, ask for their help in addressing the problem and in developing possible solutions. </a:t>
            </a:r>
          </a:p>
          <a:p>
            <a:pPr>
              <a:buFont typeface="Arial" pitchFamily="34" charset="0"/>
              <a:buNone/>
            </a:pPr>
            <a:endParaRPr lang="en-US" baseline="0" dirty="0" smtClean="0"/>
          </a:p>
          <a:p>
            <a:pPr>
              <a:buFont typeface="Arial" pitchFamily="34" charset="0"/>
              <a:buNone/>
            </a:pPr>
            <a:r>
              <a:rPr lang="en-US" baseline="0" dirty="0" smtClean="0"/>
              <a:t>Management’s support will also be seen when predefined rules for earning rewards and/or recognition are followed. This allows employees to develop trust that their accomplishments and hard work will be recognized. </a:t>
            </a:r>
          </a:p>
          <a:p>
            <a:pPr>
              <a:buFont typeface="Arial" pitchFamily="34" charset="0"/>
              <a:buNone/>
            </a:pPr>
            <a:endParaRPr lang="en-US" baseline="0" dirty="0" smtClean="0"/>
          </a:p>
          <a:p>
            <a:pPr>
              <a:buFont typeface="Arial" pitchFamily="34" charset="0"/>
              <a:buNone/>
            </a:pPr>
            <a:r>
              <a:rPr lang="en-US" baseline="0" dirty="0" smtClean="0"/>
              <a:t>Finally, post weekly or monthly charts tracking the progress towards the accomplishment of group goals. This will show that fatigue management is being tracked and that reducing driver fatigue is valued.” </a:t>
            </a:r>
          </a:p>
          <a:p>
            <a:pPr>
              <a:buFont typeface="Arial" pitchFamily="34" charset="0"/>
              <a:buNone/>
            </a:pPr>
            <a:endParaRPr lang="en-US" baseline="0" dirty="0" smtClean="0"/>
          </a:p>
          <a:p>
            <a:pPr marL="0" indent="0">
              <a:buFont typeface="Arial" pitchFamily="34" charset="0"/>
              <a:buNone/>
            </a:pPr>
            <a:r>
              <a:rPr lang="en-US" baseline="0" dirty="0" smtClean="0"/>
              <a:t>______________________________________</a:t>
            </a:r>
          </a:p>
          <a:p>
            <a:r>
              <a:rPr lang="en-US" b="0" dirty="0" smtClean="0"/>
              <a:t>Key</a:t>
            </a:r>
            <a:r>
              <a:rPr lang="en-US" b="1" dirty="0" smtClean="0"/>
              <a:t> </a:t>
            </a:r>
            <a:r>
              <a:rPr lang="en-US" dirty="0" smtClean="0"/>
              <a:t>Points:</a:t>
            </a:r>
          </a:p>
          <a:p>
            <a:pPr marL="171450" indent="-171450">
              <a:buFont typeface="Arial" pitchFamily="34" charset="0"/>
              <a:buChar char="•"/>
            </a:pPr>
            <a:r>
              <a:rPr lang="en-US" dirty="0" smtClean="0"/>
              <a:t>Management’s continued</a:t>
            </a:r>
            <a:r>
              <a:rPr lang="en-US" baseline="0" dirty="0" smtClean="0"/>
              <a:t> support helps to sustain the enthusiasm for the FMP. To help employees to believe management does continue to support the FMP, maintaining both formal and informal communication channels and actively listen to all feedback. If employees discuss problems or concerns regarding the FMP, ask for their help in addressing the problem in developing possible solutions. </a:t>
            </a:r>
          </a:p>
          <a:p>
            <a:pPr marL="171450" indent="-171450">
              <a:buFont typeface="Arial" pitchFamily="34" charset="0"/>
              <a:buChar char="•"/>
            </a:pPr>
            <a:r>
              <a:rPr lang="en-US" baseline="0" dirty="0" smtClean="0"/>
              <a:t>Management’s support will also be seen when predefined rules for earning rewards and/or recognition are followed. This allows employees to develop trust that their accomplishments and hard work will be recognized. </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Correct Answer: D</a:t>
            </a:r>
          </a:p>
          <a:p>
            <a:r>
              <a:rPr lang="en-US" dirty="0" smtClean="0"/>
              <a:t>#2. Correct Answer: B</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Correct Answer: C</a:t>
            </a:r>
          </a:p>
          <a:p>
            <a:r>
              <a:rPr lang="en-US" dirty="0" smtClean="0"/>
              <a:t>#4. Correct Answer: 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Correct Answer: C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a:t>
            </a:r>
          </a:p>
          <a:p>
            <a:r>
              <a:rPr lang="en-US" b="0" dirty="0" smtClean="0"/>
              <a:t>“Lesson 5 looks at performance measures to gauge the efficacy of the FMP.”</a:t>
            </a:r>
          </a:p>
          <a:p>
            <a:endParaRPr lang="en-US" b="1" dirty="0" smtClean="0"/>
          </a:p>
          <a:p>
            <a:pPr marL="0" indent="0">
              <a:buFont typeface="Arial" pitchFamily="34" charset="0"/>
              <a:buNone/>
            </a:pPr>
            <a:r>
              <a:rPr lang="en-US" baseline="0" dirty="0" smtClean="0"/>
              <a:t>______________________________________</a:t>
            </a:r>
          </a:p>
          <a:p>
            <a:r>
              <a:rPr lang="en-US" dirty="0" smtClean="0"/>
              <a:t>Topic Outline for Lesson 5:</a:t>
            </a:r>
          </a:p>
          <a:p>
            <a:pPr marL="171450" indent="-171450">
              <a:buFont typeface="Arial" pitchFamily="34" charset="0"/>
              <a:buChar char="•"/>
            </a:pPr>
            <a:r>
              <a:rPr lang="en-US" dirty="0" smtClean="0"/>
              <a:t> Introduction</a:t>
            </a:r>
            <a:r>
              <a:rPr lang="en-US" baseline="0" dirty="0" smtClean="0"/>
              <a:t> to p</a:t>
            </a:r>
            <a:r>
              <a:rPr lang="en-US" dirty="0" smtClean="0"/>
              <a:t>erformance measurement</a:t>
            </a:r>
          </a:p>
          <a:p>
            <a:pPr marL="628650" lvl="1" indent="-171450">
              <a:buFont typeface="Arial" pitchFamily="34" charset="0"/>
              <a:buChar char="•"/>
            </a:pPr>
            <a:r>
              <a:rPr lang="en-US" dirty="0" smtClean="0"/>
              <a:t>Importance of measurement </a:t>
            </a:r>
          </a:p>
          <a:p>
            <a:pPr marL="628650" lvl="1" indent="-171450">
              <a:buFont typeface="Arial" pitchFamily="34" charset="0"/>
              <a:buChar char="•"/>
            </a:pPr>
            <a:r>
              <a:rPr lang="en-US" dirty="0" smtClean="0"/>
              <a:t>Types of measurement</a:t>
            </a:r>
          </a:p>
          <a:p>
            <a:pPr marL="171450" indent="-171450">
              <a:buFont typeface="Arial" pitchFamily="34" charset="0"/>
              <a:buChar char="•"/>
            </a:pPr>
            <a:r>
              <a:rPr lang="en-US" baseline="0" dirty="0" smtClean="0"/>
              <a:t> Process measures</a:t>
            </a:r>
          </a:p>
          <a:p>
            <a:pPr marL="628650" lvl="1" indent="-171450">
              <a:buFont typeface="Arial" pitchFamily="34" charset="0"/>
              <a:buChar char="•"/>
            </a:pPr>
            <a:r>
              <a:rPr lang="en-US" baseline="0" dirty="0" smtClean="0"/>
              <a:t>Definition</a:t>
            </a:r>
          </a:p>
          <a:p>
            <a:pPr marL="628650" lvl="1" indent="-171450">
              <a:buFont typeface="Arial" pitchFamily="34" charset="0"/>
              <a:buChar char="•"/>
            </a:pPr>
            <a:r>
              <a:rPr lang="en-US" baseline="0" dirty="0" smtClean="0"/>
              <a:t>Why process-based measures</a:t>
            </a:r>
          </a:p>
          <a:p>
            <a:pPr marL="628650" lvl="1" indent="-171450">
              <a:buFont typeface="Arial" pitchFamily="34" charset="0"/>
              <a:buChar char="•"/>
            </a:pPr>
            <a:r>
              <a:rPr lang="en-US" baseline="0" dirty="0" smtClean="0"/>
              <a:t>Areas of the FMP where process-based measures should be developed</a:t>
            </a:r>
          </a:p>
          <a:p>
            <a:pPr marL="628650" lvl="1" indent="-171450">
              <a:buFont typeface="Arial" pitchFamily="34" charset="0"/>
              <a:buChar char="•"/>
            </a:pPr>
            <a:r>
              <a:rPr lang="en-US" baseline="0" dirty="0" smtClean="0"/>
              <a:t>Example process-based measures for each area</a:t>
            </a:r>
          </a:p>
          <a:p>
            <a:pPr marL="171450" lvl="0" indent="-171450">
              <a:buFont typeface="Arial" pitchFamily="34" charset="0"/>
              <a:buChar char="•"/>
            </a:pPr>
            <a:r>
              <a:rPr lang="en-US" baseline="0" dirty="0" smtClean="0"/>
              <a:t>Outcome measures</a:t>
            </a:r>
          </a:p>
          <a:p>
            <a:pPr marL="628650" lvl="1" indent="-171450">
              <a:buFont typeface="Arial" pitchFamily="34" charset="0"/>
              <a:buChar char="•"/>
            </a:pPr>
            <a:r>
              <a:rPr lang="en-US" baseline="0" dirty="0" smtClean="0"/>
              <a:t>Definition</a:t>
            </a:r>
          </a:p>
          <a:p>
            <a:pPr marL="628650" lvl="1" indent="-171450">
              <a:buFont typeface="Arial" pitchFamily="34" charset="0"/>
              <a:buChar char="•"/>
            </a:pPr>
            <a:r>
              <a:rPr lang="en-US" baseline="0" dirty="0" smtClean="0"/>
              <a:t>Why outcome-based measures</a:t>
            </a:r>
          </a:p>
          <a:p>
            <a:pPr marL="628650" lvl="1" indent="-171450">
              <a:buFont typeface="Arial" pitchFamily="34" charset="0"/>
              <a:buChar char="•"/>
            </a:pPr>
            <a:r>
              <a:rPr lang="en-US" baseline="0" dirty="0" smtClean="0"/>
              <a:t>Areas of the FMP where outcome-based measures should be developed</a:t>
            </a:r>
          </a:p>
          <a:p>
            <a:pPr marL="628650" lvl="1" indent="-171450">
              <a:buFont typeface="Arial" pitchFamily="34" charset="0"/>
              <a:buChar char="•"/>
            </a:pPr>
            <a:r>
              <a:rPr lang="en-US" baseline="0" dirty="0" smtClean="0"/>
              <a:t>Example outcome-based measures for each area</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pPr>
              <a:buFont typeface="Arial" pitchFamily="34" charset="0"/>
              <a:buNone/>
            </a:pPr>
            <a:r>
              <a:rPr lang="en-US" dirty="0" smtClean="0"/>
              <a:t>“Measurement</a:t>
            </a:r>
            <a:r>
              <a:rPr lang="en-US" baseline="0" dirty="0" smtClean="0"/>
              <a:t> is critical in performance improvement programs. If behaviors are not measured and recorded, it is impossible to know whether the FMP is actually changing drivers fatigue management behaviors. Before implementing any behavior change program, it is important to know the current level of performance. As the FMP is implemented, tracking fatigue-related behavior will help to identify if the FMP is improving fatigue management behaviors compared to their previous level. </a:t>
            </a:r>
          </a:p>
          <a:p>
            <a:pPr>
              <a:buFont typeface="Arial" pitchFamily="34" charset="0"/>
              <a:buNone/>
            </a:pPr>
            <a:endParaRPr lang="en-US" baseline="0" dirty="0" smtClean="0"/>
          </a:p>
          <a:p>
            <a:pPr>
              <a:buFont typeface="Arial" pitchFamily="34" charset="0"/>
              <a:buNone/>
            </a:pPr>
            <a:r>
              <a:rPr lang="en-US" baseline="0" dirty="0" smtClean="0"/>
              <a:t>Measurement also allows managers to track FMP-related behaviors so that rewards and recognition can be provided when employees reach predefined goals. Additionally, measurement can identify employees that are having difficulty and are in need of help in reaching goals. As a last resort, any discipline required should tie into existing policies involving discipline, such as log book violations, late deliveries, reporting late to work, etc.</a:t>
            </a:r>
          </a:p>
          <a:p>
            <a:pPr>
              <a:buFont typeface="Arial" pitchFamily="34" charset="0"/>
              <a:buNone/>
            </a:pPr>
            <a:endParaRPr lang="en-US" baseline="0" dirty="0" smtClean="0"/>
          </a:p>
          <a:p>
            <a:pPr>
              <a:buFont typeface="Arial" pitchFamily="34" charset="0"/>
              <a:buNone/>
            </a:pPr>
            <a:r>
              <a:rPr lang="en-US" baseline="0" dirty="0" smtClean="0"/>
              <a:t>Before developing measures, it is important to operationally define FMP-behaviors. In other words, it is important to define the specific processes or behaviors so that there is not misunderstanding. For example, if one of the behaviors of interest is that a driver gets a sufficient amount of sleep in between trips, it is important to define what is meant as </a:t>
            </a:r>
            <a:r>
              <a:rPr lang="en-US" i="1" baseline="0" dirty="0" smtClean="0"/>
              <a:t>adequate sleep</a:t>
            </a:r>
            <a:r>
              <a:rPr lang="en-US" i="0" baseline="0" dirty="0" smtClean="0"/>
              <a:t>. </a:t>
            </a:r>
          </a:p>
          <a:p>
            <a:pPr>
              <a:buFont typeface="Arial" pitchFamily="34" charset="0"/>
              <a:buNone/>
            </a:pPr>
            <a:endParaRPr lang="en-US" i="0" baseline="0" dirty="0" smtClean="0"/>
          </a:p>
          <a:p>
            <a:pPr>
              <a:buFont typeface="Arial" pitchFamily="34" charset="0"/>
              <a:buNone/>
            </a:pPr>
            <a:r>
              <a:rPr lang="en-US" i="0" baseline="0" dirty="0" smtClean="0"/>
              <a:t>Finally, there are two types of measurements, process and outcome measures. Process measures focus on the specific behaviors themselves, and outcome measures focus on the outcomes or the result of a number of behaviors.”</a:t>
            </a:r>
          </a:p>
          <a:p>
            <a:pPr>
              <a:buFont typeface="Arial" pitchFamily="34" charset="0"/>
              <a:buNone/>
            </a:pPr>
            <a:endParaRPr lang="en-US" i="0" baseline="0"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Measurement</a:t>
            </a:r>
            <a:r>
              <a:rPr lang="en-US" baseline="0" dirty="0" smtClean="0"/>
              <a:t> is critical in performance improvement programs. If behaviors are not measured and recorded, it is impossible to know whether the FMP is working. Before implementing any behavior change program, it is important to know what the current level of performance is. As the FMP is implemented, tracking fatigue-related behavior will help to identify if the FMP is changing behavior compared to previous levels of performance. </a:t>
            </a:r>
          </a:p>
          <a:p>
            <a:pPr marL="171450" indent="-171450">
              <a:buFont typeface="Arial" pitchFamily="34" charset="0"/>
              <a:buChar char="•"/>
            </a:pPr>
            <a:r>
              <a:rPr lang="en-US" baseline="0" dirty="0" smtClean="0"/>
              <a:t>Measurement also allows managers to track FMP-related behaviors so that rewards and recognition can be provided when employees reach predefined goals. Measurement can also identify employees that are having difficulty and are in need of help in reaching goals. As a last resort, any discipline required should tie into existing policies involving discipline (e.g., log book violations, late deliveries, reporting late to work, etc.). </a:t>
            </a:r>
          </a:p>
          <a:p>
            <a:pPr marL="171450" indent="-171450">
              <a:buFont typeface="Arial" pitchFamily="34" charset="0"/>
              <a:buChar char="•"/>
            </a:pPr>
            <a:r>
              <a:rPr lang="en-US" baseline="0" dirty="0" smtClean="0"/>
              <a:t>Before developing measures, it is important to operationally define FMP-behaviors. In other words, it is important to define the specific processes or behaviors so that there is not misunderstanding. For example, if one of the behaviors of interest is that a driver gets a sufficient amount of sleep in-between trips, it is important to define what is meant as </a:t>
            </a:r>
            <a:r>
              <a:rPr lang="en-US" i="1" baseline="0" dirty="0" smtClean="0"/>
              <a:t>adequate sleep</a:t>
            </a:r>
            <a:r>
              <a:rPr lang="en-US" i="0" baseline="0" dirty="0" smtClean="0"/>
              <a:t>. </a:t>
            </a:r>
          </a:p>
          <a:p>
            <a:pPr marL="171450" indent="-171450">
              <a:buFont typeface="Arial" pitchFamily="34" charset="0"/>
              <a:buChar char="•"/>
            </a:pPr>
            <a:r>
              <a:rPr lang="en-US" i="0" baseline="0" dirty="0" smtClean="0"/>
              <a:t>Finally, there are two types of measurements, process and outcome measures. Process measure focus on the specific behaviors themselves, and outcome measures focus on the outcomes or the result of a number of behaviors.   </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baseline="0" dirty="0" smtClean="0"/>
              <a:t>“The first types of measures are process measures. Process measures focus on the occurrence of specific behaviors and are performance-based. In other words, process measures record and track the actual performance of FMP-related behavior, such the number of times fatigue-related feedback was provided to drivers. </a:t>
            </a:r>
          </a:p>
          <a:p>
            <a:pPr>
              <a:buFont typeface="Arial" pitchFamily="34" charset="0"/>
              <a:buNone/>
            </a:pPr>
            <a:endParaRPr lang="en-US" baseline="0" dirty="0" smtClean="0"/>
          </a:p>
          <a:p>
            <a:pPr>
              <a:buFont typeface="Arial" pitchFamily="34" charset="0"/>
              <a:buNone/>
            </a:pPr>
            <a:r>
              <a:rPr lang="en-US" baseline="0" dirty="0" smtClean="0"/>
              <a:t>Research has shown that process-based programs can increase safety behaviors in transportation. The use of rewards tied to process-based measures have been found to increase safety belt use and decrease hard braking events and speeding. Other research on process-based incentive programs has significantly increased targeted and non-targeted safety-related behaviors. For example, drivers increased safety-related driving behaviors that were not directly targeted by the incentive/reward program.</a:t>
            </a:r>
          </a:p>
          <a:p>
            <a:pPr>
              <a:buFont typeface="Arial" pitchFamily="34" charset="0"/>
              <a:buNone/>
            </a:pPr>
            <a:r>
              <a:rPr lang="en-US" baseline="0" dirty="0" smtClean="0"/>
              <a:t> </a:t>
            </a:r>
          </a:p>
          <a:p>
            <a:pPr>
              <a:buFont typeface="Arial" pitchFamily="34" charset="0"/>
              <a:buNone/>
            </a:pPr>
            <a:r>
              <a:rPr lang="en-US" baseline="0" dirty="0" smtClean="0"/>
              <a:t>Process measures in the FMP may target how well drivers and management follow the FMP policies and procedures, how well the FMP policies and procedures were implemented, how well the information on the FMP was conveyed to the drivers and other employees, and subjective perceptions and opinions of the FMP. These four target areas are example</a:t>
            </a:r>
            <a:r>
              <a:rPr lang="en-US" b="0" baseline="0" dirty="0" smtClean="0"/>
              <a:t>s of</a:t>
            </a:r>
            <a:r>
              <a:rPr lang="en-US" b="1" baseline="0" dirty="0" smtClean="0"/>
              <a:t> </a:t>
            </a:r>
            <a:r>
              <a:rPr lang="en-US" baseline="0" dirty="0" smtClean="0"/>
              <a:t>process measurements and are discussed in more detail in the next four slides.”</a:t>
            </a:r>
          </a:p>
          <a:p>
            <a:endParaRPr lang="en-US" dirty="0" smtClean="0"/>
          </a:p>
          <a:p>
            <a:pPr marL="0" indent="0">
              <a:buFont typeface="Arial" pitchFamily="34" charset="0"/>
              <a:buNone/>
            </a:pPr>
            <a:r>
              <a:rPr lang="en-US" baseline="0" dirty="0" smtClean="0"/>
              <a:t>______________________________________</a:t>
            </a:r>
          </a:p>
          <a:p>
            <a:r>
              <a:rPr lang="en-US" dirty="0" smtClean="0"/>
              <a:t>Key</a:t>
            </a:r>
            <a:r>
              <a:rPr lang="en-US" baseline="0" dirty="0" smtClean="0"/>
              <a:t> Points:</a:t>
            </a:r>
          </a:p>
          <a:p>
            <a:pPr marL="171450" indent="-171450">
              <a:buFont typeface="Arial" pitchFamily="34" charset="0"/>
              <a:buChar char="•"/>
            </a:pPr>
            <a:r>
              <a:rPr lang="en-US" baseline="0" dirty="0" smtClean="0"/>
              <a:t>The first type of measurements are process measures. Process measures focus on the occurrence of specific behaviors and are performance-based. In other words, process measures record and track the actual performance of FMP-related behavior, such the number of times fatigue-related feedback was provided to drivers. </a:t>
            </a:r>
          </a:p>
          <a:p>
            <a:pPr marL="171450" indent="-171450">
              <a:buFont typeface="Arial" pitchFamily="34" charset="0"/>
              <a:buChar char="•"/>
            </a:pPr>
            <a:r>
              <a:rPr lang="en-US" baseline="0" dirty="0" smtClean="0"/>
              <a:t>Research has shown that process-based programs </a:t>
            </a:r>
            <a:r>
              <a:rPr lang="en-US" i="1" baseline="0" dirty="0" smtClean="0"/>
              <a:t>result in </a:t>
            </a:r>
            <a:r>
              <a:rPr lang="en-US" baseline="0" dirty="0" smtClean="0"/>
              <a:t>increased safety behaviors in transportation. The use of rewards tied to process-based measures have been found to increase safety belt use and decrease hard braking events and speeding. Other research on process-based incentive programs have significantly increased targeted and non-targeted safety-related behaviors (i.e., drivers increased safety-related driving behaviors that were not directly targeted by the incentive/reward program). </a:t>
            </a:r>
          </a:p>
          <a:p>
            <a:pPr marL="171450" indent="-171450">
              <a:buFont typeface="Arial" pitchFamily="34" charset="0"/>
              <a:buChar char="•"/>
            </a:pPr>
            <a:r>
              <a:rPr lang="en-US" baseline="0" dirty="0" smtClean="0"/>
              <a:t>Process measures in the FMP may target how well drivers and management follow the FMP policies and procedures, how well the FMP policies and procedures were implemented, how well the information on the FMP was conveyed to the drivers and other employees, and subjective perceptions and opinions of the FMP. </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“One important measurement that needs to be tracked is how well the FMP policies and procedures are being followed. Obviously, these have to be followed in order for the program to be successful. Some process measures that can be used to track how well drivers and other employees are following FMP policies and procedures are: </a:t>
            </a:r>
          </a:p>
          <a:p>
            <a:endParaRPr lang="en-US" baseline="0" dirty="0" smtClean="0"/>
          </a:p>
          <a:p>
            <a:pPr marL="228600" indent="-228600">
              <a:buAutoNum type="arabicPeriod"/>
            </a:pPr>
            <a:r>
              <a:rPr lang="en-US" dirty="0" smtClean="0"/>
              <a:t>If a driver has been instructed by a doctor to exercise a certain amount of times per week, you can compare the amount of time a</a:t>
            </a:r>
            <a:r>
              <a:rPr lang="en-US" baseline="0" dirty="0" smtClean="0"/>
              <a:t> driver exercises per week versus the amount of exercise prescribed by the driver’s doctor. </a:t>
            </a:r>
          </a:p>
          <a:p>
            <a:pPr marL="228600" indent="-228600">
              <a:buAutoNum type="arabicPeriod"/>
            </a:pPr>
            <a:r>
              <a:rPr lang="en-US" dirty="0" smtClean="0"/>
              <a:t>How many</a:t>
            </a:r>
            <a:r>
              <a:rPr lang="en-US" baseline="0" dirty="0" smtClean="0"/>
              <a:t> safety meetings were attended?  This can show how much drivers are “buying into” the FMP. </a:t>
            </a:r>
          </a:p>
          <a:p>
            <a:pPr marL="228600" indent="-228600">
              <a:buAutoNum type="arabicPeriod"/>
            </a:pPr>
            <a:r>
              <a:rPr lang="en-US" baseline="0" dirty="0" smtClean="0"/>
              <a:t>How much fatigue management feedback did the driver provide, and how much feedback was given to the driver concerning their fatigue management? </a:t>
            </a:r>
          </a:p>
          <a:p>
            <a:pPr marL="228600" indent="-228600">
              <a:buAutoNum type="arabicPeriod"/>
            </a:pPr>
            <a:r>
              <a:rPr lang="en-US" baseline="0" dirty="0" smtClean="0"/>
              <a:t>If a doctor identified a driver that is experiencing sleep apnea, you can track if the driver uses the CPAP provided? If so, what percentage of time was the CPAP used?”</a:t>
            </a:r>
            <a:endParaRPr lang="en-US" dirty="0" smtClean="0"/>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Process measures that are related to the how well the FMP policies and procedures are followed are….</a:t>
            </a:r>
          </a:p>
          <a:p>
            <a:endParaRPr lang="en-US" baseline="0" dirty="0" smtClean="0"/>
          </a:p>
          <a:p>
            <a:pPr marL="228600" indent="-228600">
              <a:buAutoNum type="arabicPeriod"/>
            </a:pPr>
            <a:r>
              <a:rPr lang="en-US" dirty="0" smtClean="0"/>
              <a:t>Compare the amount of time a</a:t>
            </a:r>
            <a:r>
              <a:rPr lang="en-US" baseline="0" dirty="0" smtClean="0"/>
              <a:t> driver exercises per week versus the amount of exercise prescribed by the driver’s doctor. </a:t>
            </a:r>
          </a:p>
          <a:p>
            <a:pPr marL="228600" indent="-228600">
              <a:buAutoNum type="arabicPeriod"/>
            </a:pPr>
            <a:r>
              <a:rPr lang="en-US" dirty="0" smtClean="0"/>
              <a:t>How many</a:t>
            </a:r>
            <a:r>
              <a:rPr lang="en-US" baseline="0" dirty="0" smtClean="0"/>
              <a:t> safety meetings were attended?  </a:t>
            </a:r>
          </a:p>
          <a:p>
            <a:pPr marL="228600" indent="-228600">
              <a:buAutoNum type="arabicPeriod"/>
            </a:pPr>
            <a:r>
              <a:rPr lang="en-US" baseline="0" dirty="0" smtClean="0"/>
              <a:t>How much fatigue management feedback did the driver provide?  How much feedback was given to the driver concerning their fatigue management?</a:t>
            </a:r>
          </a:p>
          <a:p>
            <a:pPr marL="228600" indent="-228600">
              <a:buAutoNum type="arabicPeriod"/>
            </a:pPr>
            <a:r>
              <a:rPr lang="en-US" baseline="0" dirty="0" smtClean="0"/>
              <a:t>Was the driver using the CPAP provided (if necessary)? If so, what percentage of time was the CPAP used?</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dirty="0" smtClean="0"/>
              <a:t>“Not only is</a:t>
            </a:r>
            <a:r>
              <a:rPr lang="en-US" baseline="0" dirty="0" smtClean="0"/>
              <a:t> it important to measure if the FMP policies and procedures are be followed, you also may want to know if the policies and procedures were actually implemented as intended. There are a number of specific behaviors that influence if the policies are implemented correctly. Some of these process measures are: the number of concerns raised by drivers that are addressed in the development of the FMP; the amount of feedback provided by employees that indicated a resistance to implementing the FMP; the number of employees who earn recognition for fatigue management; and the GPS tracking of trucks for miles traveled, idle time, engine off time, on-duty hours, and driving hours.” </a:t>
            </a:r>
          </a:p>
          <a:p>
            <a:endParaRPr lang="en-US" dirty="0" smtClean="0"/>
          </a:p>
          <a:p>
            <a:pPr marL="0" indent="0">
              <a:buFont typeface="Arial" pitchFamily="34" charset="0"/>
              <a:buNone/>
            </a:pPr>
            <a:r>
              <a:rPr lang="en-US" baseline="0" dirty="0" smtClean="0"/>
              <a:t>______________________________________</a:t>
            </a:r>
          </a:p>
          <a:p>
            <a:r>
              <a:rPr lang="en-US" dirty="0" smtClean="0"/>
              <a:t>Some specific process measures that will help determine if the FMP policies</a:t>
            </a:r>
            <a:r>
              <a:rPr lang="en-US" baseline="0" dirty="0" smtClean="0"/>
              <a:t> and procedures are implemented correctly are….</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“As discussed throughout this module, it is important for management to communicate with employees about the FMP. Some process measures to identify if this communication was effective are: tracking the number of employees that understand why the FMP was implemented; how many fatigue-related meetings did management attend; the number of employees that offer feedback on the FMP; and the number of individual, face-to-face meetings management had with employees to discuss the FMP.”  </a:t>
            </a:r>
          </a:p>
          <a:p>
            <a:endParaRPr lang="en-US" baseline="0" dirty="0" smtClean="0"/>
          </a:p>
          <a:p>
            <a:pPr marL="0" indent="0">
              <a:buFont typeface="Arial" pitchFamily="34" charset="0"/>
              <a:buNone/>
            </a:pPr>
            <a:r>
              <a:rPr lang="en-US" baseline="0" dirty="0" smtClean="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specific measures that may indicate if management has communicated the necessary information are…</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“Most people agree that is it much easier to “experience” safety culture than to actually define it. However, safety culture can be thought of as a “lens” </a:t>
            </a:r>
            <a:r>
              <a:rPr lang="en-US" b="0" baseline="0" dirty="0" smtClean="0"/>
              <a:t>through</a:t>
            </a:r>
            <a:r>
              <a:rPr lang="en-US" b="1" baseline="0" dirty="0" smtClean="0"/>
              <a:t> </a:t>
            </a:r>
            <a:r>
              <a:rPr lang="en-US" baseline="0" dirty="0" smtClean="0"/>
              <a:t>which employees see how an organization feels about safety. With that said, the exact definition of safety culture is highly debated, but most definitions include some form of shared beliefs and attitudes of safety across employees. </a:t>
            </a:r>
          </a:p>
          <a:p>
            <a:endParaRPr lang="en-US" baseline="0" dirty="0" smtClean="0"/>
          </a:p>
          <a:p>
            <a:r>
              <a:rPr lang="en-US" baseline="0" dirty="0" smtClean="0"/>
              <a:t>While it is hard to define safety culture, it’s easier to see common characteristics in organizations with successful safety cultures. The first commonly seen characteristic is that safety is considered a value, not a priority. Values never change, but priorities can be shifted over time. Similarly, the second characteristic is that safety becomes part of a company’s identity in successful safety cultures. In other words, safety is at the heart of the organization and it is at the core of all workplace practices. The third common characteristic is that the responsibility for safety is shared by everyone in the organization. All employees in these organizations feel responsible not only for their own safety, but for the safety of their co-workers. These employees are committed to improving safety for everyone.”</a:t>
            </a:r>
          </a:p>
          <a:p>
            <a:endParaRPr lang="en-US" baseline="0" dirty="0" smtClean="0">
              <a:solidFill>
                <a:srgbClr val="FFFF00"/>
              </a:solidFill>
            </a:endParaRPr>
          </a:p>
          <a:p>
            <a:pPr marL="0" indent="0">
              <a:buFont typeface="Arial" pitchFamily="34" charset="0"/>
              <a:buNone/>
            </a:pPr>
            <a:r>
              <a:rPr lang="en-US" baseline="0" dirty="0" smtClean="0"/>
              <a:t>______________________________________</a:t>
            </a:r>
          </a:p>
          <a:p>
            <a:r>
              <a:rPr lang="en-US" baseline="0" dirty="0" smtClean="0"/>
              <a:t>Key Points:</a:t>
            </a:r>
          </a:p>
          <a:p>
            <a:pPr marL="171450" indent="-171450">
              <a:buFont typeface="Arial" pitchFamily="34" charset="0"/>
              <a:buChar char="•"/>
            </a:pPr>
            <a:r>
              <a:rPr lang="en-US" baseline="0" dirty="0" smtClean="0"/>
              <a:t>Much easier to “experience” safety culture than to define safety culture. Simply, safety culture is a “lens” in which an employee sees how an organization feels about safety. </a:t>
            </a:r>
          </a:p>
          <a:p>
            <a:pPr marL="171450" indent="-171450">
              <a:buFont typeface="Arial" pitchFamily="34" charset="0"/>
              <a:buChar char="•"/>
            </a:pPr>
            <a:r>
              <a:rPr lang="en-US" baseline="0" dirty="0" smtClean="0"/>
              <a:t>The exact definition of safety culture is highly debated. However, most definitions of safety culture include shared beliefs and values across employees.</a:t>
            </a:r>
          </a:p>
          <a:p>
            <a:pPr marL="171450" indent="-171450">
              <a:buFont typeface="Arial" pitchFamily="34" charset="0"/>
              <a:buChar char="•"/>
            </a:pPr>
            <a:r>
              <a:rPr lang="en-US" baseline="0" dirty="0" smtClean="0"/>
              <a:t>Characteristics of successful safety cultures:</a:t>
            </a:r>
          </a:p>
          <a:p>
            <a:pPr marL="628650" lvl="1" indent="-171450">
              <a:buFont typeface="Arial" pitchFamily="34" charset="0"/>
              <a:buChar char="•"/>
            </a:pPr>
            <a:r>
              <a:rPr lang="en-US" baseline="0" dirty="0" smtClean="0"/>
              <a:t>Safety is a value.  Values never change, but priorities can be shifted over time. </a:t>
            </a:r>
          </a:p>
          <a:p>
            <a:pPr marL="628650" lvl="1" indent="-171450">
              <a:buFont typeface="Arial" pitchFamily="34" charset="0"/>
              <a:buChar char="•"/>
            </a:pPr>
            <a:r>
              <a:rPr lang="en-US" baseline="0" dirty="0" smtClean="0"/>
              <a:t>Safety needs to become part of a company’s identity. Safety is at the core of workplace practices. </a:t>
            </a:r>
          </a:p>
          <a:p>
            <a:pPr marL="628650" lvl="1" indent="-171450">
              <a:buFont typeface="Arial" pitchFamily="34" charset="0"/>
              <a:buChar char="•"/>
            </a:pPr>
            <a:r>
              <a:rPr lang="en-US" baseline="0" dirty="0" smtClean="0"/>
              <a:t>Responsibility for safety needs to be shared by everyone in the organization. All employees must be committed to their own safety as well as helping others perform their jobs safely. </a:t>
            </a: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“It is important to gather both quantitative and qualitative measures of the FMP. Many of the measures already mentioned are quantitative measures that track actual behaviors. However, qualitative data is just as important. One qualitative area that is important to the FMP is how do drivers, management, and dispatchers perceive or feel about the FMP. These measures may indicate how well the FMP was developed and implemented and are usually gathered in a brief survey. Some measures that will help to identify subjective perceptions and opinions of the FMP are: the percentage of employees who believe management supports the FMP; the percentage of employees who believe the FMP is a good idea; the percentage of employees who believe the policies and procedures in the FMP are fair; the percentage of employees who believe recognition for fatigue-related goal accomplishment is provided; and the percentage of employees who feel their concerns were considered during the development of the FMP.”</a:t>
            </a:r>
          </a:p>
          <a:p>
            <a:endParaRPr lang="en-US" baseline="0" dirty="0" smtClean="0"/>
          </a:p>
          <a:p>
            <a:pPr marL="0" indent="0">
              <a:buFont typeface="Arial" pitchFamily="34" charset="0"/>
              <a:buNone/>
            </a:pPr>
            <a:r>
              <a:rPr lang="en-US" baseline="0" dirty="0" smtClean="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process measures of employees’ perceptions and opinions include…</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dirty="0" smtClean="0"/>
              <a:t>“In</a:t>
            </a:r>
            <a:r>
              <a:rPr lang="en-US" baseline="0" dirty="0" smtClean="0"/>
              <a:t> comparison to process measures, outcome measures focus on the results or outcome of the occurrence of behavior or behaviors. Many of these measures are not actually in full control of the driver. For example, crashes may not be solely a result of fatigue.  There may have been a number of other environmental factors that influenced the crash. </a:t>
            </a:r>
          </a:p>
          <a:p>
            <a:pPr>
              <a:buFont typeface="Arial" pitchFamily="34" charset="0"/>
              <a:buNone/>
            </a:pPr>
            <a:endParaRPr lang="en-US" dirty="0" smtClean="0"/>
          </a:p>
          <a:p>
            <a:pPr>
              <a:buFont typeface="Arial" pitchFamily="34" charset="0"/>
              <a:buNone/>
            </a:pPr>
            <a:r>
              <a:rPr lang="en-US" dirty="0" smtClean="0"/>
              <a:t>Some</a:t>
            </a:r>
            <a:r>
              <a:rPr lang="en-US" baseline="0" dirty="0" smtClean="0"/>
              <a:t> </a:t>
            </a:r>
            <a:r>
              <a:rPr lang="en-US" b="0" baseline="0" dirty="0" smtClean="0"/>
              <a:t>examples of </a:t>
            </a:r>
            <a:r>
              <a:rPr lang="en-US" baseline="0" dirty="0" smtClean="0"/>
              <a:t>outcome measures for the FMP may be: a driver’s sleep duration and quality, driver alertness, job satisfaction, injuries, driving violations, crashes, and the number of sick days used.”</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In</a:t>
            </a:r>
            <a:r>
              <a:rPr lang="en-US" baseline="0" dirty="0" smtClean="0"/>
              <a:t> comparison to process measures, outcome measures focus on the results or outcome of the occurrence of behavior(s). Many of these measures are not actually in full control of the driver. For example, crashes may not be only a result of fatigue.  There may have been a number of other environmental factors that influenced the crash. In terms of a behavior change program such as the FMP, it may be best to use process and outcome measures for different purposes. Process measures should be used to track progression toward individual and group goals. Outcome measures can be used by management to determine the overall effectiveness of the program. </a:t>
            </a:r>
          </a:p>
          <a:p>
            <a:pPr marL="171450" indent="-171450">
              <a:buFont typeface="Arial" pitchFamily="34" charset="0"/>
              <a:buChar char="•"/>
            </a:pPr>
            <a:r>
              <a:rPr lang="en-US" dirty="0" smtClean="0"/>
              <a:t>Some</a:t>
            </a:r>
            <a:r>
              <a:rPr lang="en-US" baseline="0" dirty="0" smtClean="0"/>
              <a:t> example outcome measures for the FMP may be: a driver’s sleep duration and quality, driver alertness, job satisfaction, injuries, driving violations, crashes, and the number of sick days used. </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“One important factor that contributes to fatigue is how long a driver sleeps. Some example</a:t>
            </a:r>
            <a:r>
              <a:rPr lang="en-US" b="0" baseline="0" dirty="0" smtClean="0"/>
              <a:t>s of</a:t>
            </a:r>
            <a:r>
              <a:rPr lang="en-US" b="1" baseline="0" dirty="0" smtClean="0"/>
              <a:t> </a:t>
            </a:r>
            <a:r>
              <a:rPr lang="en-US" baseline="0" dirty="0" smtClean="0"/>
              <a:t>outcome measures for sleep duration include: the number of hours slept in one time frame, such as between 10:00 pm and 6:00 am; the number of hours slept without waking; the longest duration of sleep without waking; the number of hours spent sleeping during a 24-hour period; and did the number of hours spent sleeping meet the requirements indicated in the FMP.”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indent="0">
              <a:buFont typeface="Arial" pitchFamily="34" charset="0"/>
              <a:buNone/>
            </a:pPr>
            <a:r>
              <a:rPr lang="en-US" baseline="0" dirty="0" smtClean="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a:t>
            </a:r>
            <a:r>
              <a:rPr lang="en-US" baseline="0" dirty="0" smtClean="0"/>
              <a:t> of</a:t>
            </a:r>
            <a:r>
              <a:rPr lang="en-US" dirty="0" smtClean="0"/>
              <a:t> outcome measures for sleep durations include:</a:t>
            </a:r>
          </a:p>
          <a:p>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r>
              <a:rPr lang="en-US" baseline="0" dirty="0" smtClean="0"/>
              <a:t>“Sleep quality, or how well a driver slept, is just as important as sleep duration to the onset of driver fatigue. Sleep quality can be assessed both through subjective, such as with questionnaires, and objective, such as with an </a:t>
            </a:r>
            <a:r>
              <a:rPr lang="en-US" baseline="0" dirty="0" err="1" smtClean="0"/>
              <a:t>actigraphy</a:t>
            </a:r>
            <a:r>
              <a:rPr lang="en-US" baseline="0" dirty="0" smtClean="0"/>
              <a:t>, measurement tools. A link to an example </a:t>
            </a:r>
            <a:r>
              <a:rPr lang="en-US" b="0" baseline="0" dirty="0" smtClean="0"/>
              <a:t>of a</a:t>
            </a:r>
            <a:r>
              <a:rPr lang="en-US" b="1" baseline="0" dirty="0" smtClean="0"/>
              <a:t> </a:t>
            </a:r>
            <a:r>
              <a:rPr lang="en-US" baseline="0" dirty="0" smtClean="0"/>
              <a:t>sleep quality questionnaire can be found on the reference page. As a note, it is important to remember that other factors impact sleep quality, such as: anxiety, illness, drugs, etc. Some example</a:t>
            </a:r>
            <a:r>
              <a:rPr lang="en-US" b="0" baseline="0" dirty="0" smtClean="0"/>
              <a:t>s of</a:t>
            </a:r>
            <a:r>
              <a:rPr lang="en-US" b="1" baseline="0" dirty="0" smtClean="0"/>
              <a:t> </a:t>
            </a:r>
            <a:r>
              <a:rPr lang="en-US" baseline="0" dirty="0" smtClean="0"/>
              <a:t>outcome measures associated with sleep quality are: the driver’s perception of feeling rested after sleep; problems breathing while asleep; loud snoring during sleep; how frequently does loud snoring occur; the percentage of time spent asleep while in bed; and the sleep efficiency and latency measured with an </a:t>
            </a:r>
            <a:r>
              <a:rPr lang="en-US" baseline="0" dirty="0" err="1" smtClean="0"/>
              <a:t>actigraphy</a:t>
            </a:r>
            <a:r>
              <a:rPr lang="en-US" baseline="0" dirty="0" smtClean="0"/>
              <a:t>.” </a:t>
            </a:r>
          </a:p>
          <a:p>
            <a:endParaRPr lang="en-US" baseline="0" dirty="0" smtClean="0"/>
          </a:p>
          <a:p>
            <a:pPr marL="0" indent="0">
              <a:buFont typeface="Arial" pitchFamily="34" charset="0"/>
              <a:buNone/>
            </a:pPr>
            <a:r>
              <a:rPr lang="en-US" baseline="0" dirty="0" smtClean="0"/>
              <a:t>______________________________________</a:t>
            </a:r>
          </a:p>
          <a:p>
            <a:r>
              <a:rPr lang="en-US" dirty="0" smtClean="0"/>
              <a:t>Sleep Quality Questionnaire: </a:t>
            </a:r>
            <a:r>
              <a:rPr lang="en-US" sz="1200" u="sng" kern="1200" dirty="0" smtClean="0">
                <a:solidFill>
                  <a:schemeClr val="tx1"/>
                </a:solidFill>
                <a:latin typeface="+mn-lt"/>
                <a:ea typeface="+mn-ea"/>
                <a:cs typeface="+mn-cs"/>
                <a:hlinkClick r:id="rId3"/>
              </a:rPr>
              <a:t>http://www.sleep.pitt.edu/content.asp?id=1484&amp;subid=2316</a:t>
            </a:r>
            <a:endParaRPr lang="en-US" sz="1200" u="sng"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also important</a:t>
            </a:r>
            <a:r>
              <a:rPr lang="en-US" baseline="0" dirty="0" smtClean="0"/>
              <a:t> to remember other factors impact sleep quality, such as: anxiety, illness, drugs,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 measures related to sleep quality may include:</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recall, one of the major implications of driver fatigue is a reduction in alertness. Therefore, it would be important to track the alertness of drivers. Some example</a:t>
            </a:r>
            <a:r>
              <a:rPr lang="en-US" b="0" baseline="0" dirty="0" smtClean="0"/>
              <a:t>s of</a:t>
            </a:r>
            <a:r>
              <a:rPr lang="en-US" b="1" baseline="0" dirty="0" smtClean="0"/>
              <a:t> </a:t>
            </a:r>
            <a:r>
              <a:rPr lang="en-US" baseline="0" dirty="0" smtClean="0"/>
              <a:t>outcome measures for driver alertness are: the frequency the driver becomes sleepy while driving; performance measures, such as lane keeping performance and a lack of vehicle control; head nodding; eye movement; frequency of daydreaming or inattention; and the percent of time a driver feels alert.”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 typeface="Arial" pitchFamily="34" charset="0"/>
              <a:buNone/>
            </a:pPr>
            <a:r>
              <a:rPr lang="en-US" baseline="0" dirty="0" smtClean="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of measures to assess alertness include:</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smtClean="0"/>
              <a:t>Narration</a:t>
            </a:r>
            <a:r>
              <a:rPr lang="en-US" b="1" dirty="0" smtClean="0"/>
              <a:t>: </a:t>
            </a:r>
          </a:p>
          <a:p>
            <a:pPr>
              <a:buFont typeface="Arial" pitchFamily="34" charset="0"/>
              <a:buNone/>
            </a:pPr>
            <a:r>
              <a:rPr lang="en-US" baseline="0" dirty="0" smtClean="0"/>
              <a:t>“Simply put, job satisfaction is how an employee feels about his or her job. Measuring job satisfaction may be a good indicator for the FMP. If employees are satisfied with the development and implementation of the FMP, job satisfaction measures should reflect this. While job satisfaction may be an indication of FMP “buy-in”, job satisfaction is influenced by many different factors, such as: pay, benefits, and scheduling. These factors may cause job satisfaction to be unchanged by any aspect of the FMP.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Possible indicators of job satisfaction include: behavioral</a:t>
            </a:r>
            <a:r>
              <a:rPr lang="en-US" baseline="0" dirty="0" smtClean="0"/>
              <a:t> expressions of satisfaction, such as smiling; perceived satisfaction measured via a questionnaire; turnover; involvement in FMP related activities; and a pledged commitment to the FMP.”</a:t>
            </a:r>
            <a:endParaRPr lang="en-US" dirty="0" smtClean="0"/>
          </a:p>
          <a:p>
            <a:pPr lvl="0">
              <a:buFont typeface="Arial" pitchFamily="34" charset="0"/>
              <a:buChar char="•"/>
            </a:pPr>
            <a:endParaRPr lang="en-US" baseline="0"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Job satisfaction has been defined as,</a:t>
            </a:r>
            <a:r>
              <a:rPr lang="en-US" baseline="0" dirty="0" smtClean="0"/>
              <a:t> “an employee’s level of positive affect toward his or her job or job situation” (e.g., Locke, 1976; </a:t>
            </a:r>
            <a:r>
              <a:rPr lang="en-US" baseline="0" dirty="0" err="1" smtClean="0"/>
              <a:t>Spector</a:t>
            </a:r>
            <a:r>
              <a:rPr lang="en-US" baseline="0" dirty="0" smtClean="0"/>
              <a:t>, 1997). Simply put, job satisfaction is how an employee feels about his or her job. </a:t>
            </a:r>
          </a:p>
          <a:p>
            <a:pPr marL="171450" indent="-171450">
              <a:buFont typeface="Arial" pitchFamily="34" charset="0"/>
              <a:buChar char="•"/>
            </a:pPr>
            <a:r>
              <a:rPr lang="en-US" baseline="0" dirty="0" smtClean="0"/>
              <a:t>There are two components of job satisfaction, cognitive and behavioral. The cognitive component of job satisfaction are the employee’s beliefs about his or her job. The behavioral component of job satisfaction are the employee’s behavioral tendencies in his or her job. </a:t>
            </a:r>
          </a:p>
          <a:p>
            <a:pPr marL="171450" indent="-171450">
              <a:buFont typeface="Arial" pitchFamily="34" charset="0"/>
              <a:buChar char="•"/>
            </a:pPr>
            <a:r>
              <a:rPr lang="en-US" baseline="0" dirty="0" smtClean="0"/>
              <a:t>Research has focused on three general explanations of influences on the development of job satisfaction: (1) job characteristics, (2) social environment of the job, and (3) personal tendencies for satisfaction in a job.</a:t>
            </a:r>
          </a:p>
          <a:p>
            <a:pPr marL="628650" lvl="1" indent="-171450">
              <a:buFont typeface="Arial" pitchFamily="34" charset="0"/>
              <a:buChar char="•"/>
            </a:pPr>
            <a:r>
              <a:rPr lang="en-US" baseline="0" dirty="0" smtClean="0"/>
              <a:t>With the job characteristics explanation, job satisfaction is influenced by the nature of an employee’s particular job or by the culture of the organization. According to this theory, if safety culture is improved and the FMP is implemented correctly, employees’ job satisfaction will increase. </a:t>
            </a:r>
          </a:p>
          <a:p>
            <a:pPr marL="628650" lvl="1" indent="-171450">
              <a:buFont typeface="Arial" pitchFamily="34" charset="0"/>
              <a:buChar char="•"/>
            </a:pPr>
            <a:r>
              <a:rPr lang="en-US" baseline="0" dirty="0" smtClean="0"/>
              <a:t>The second explanation of job satisfaction is based on the principle that employees observe and interpret co-workers’ attitudes towards their jobs which therefore influence the employee’s own attitude toward the job. For example, a new employee that observes and interacts with a group of co-workers that are dissatisfied at their job, the new employee is more likely to become dissatisfied with his or her job. This is why it is critical for top management to be fully committed and supportive of the FMP and an improvement in safety culture. This will influence how others perceive the new program.  This theory also points out the importance of selecting the right people to the FMP steering committee. Employees dedicated to reducing fatigue will help to spread this attitude to other co-workers. </a:t>
            </a:r>
          </a:p>
          <a:p>
            <a:pPr marL="628650" lvl="1" indent="-171450">
              <a:buFont typeface="Arial" pitchFamily="34" charset="0"/>
              <a:buChar char="•"/>
            </a:pPr>
            <a:r>
              <a:rPr lang="en-US" baseline="0" dirty="0" smtClean="0"/>
              <a:t>The third theory of job satisfaction is based on the belief that people have a inherent tendency to be satisfied or dissatisfied with their job regardless of the specific job characteristics or social environment surround the job. </a:t>
            </a:r>
          </a:p>
          <a:p>
            <a:pPr marL="171450" lvl="0" indent="-171450">
              <a:buFont typeface="Arial" pitchFamily="34" charset="0"/>
              <a:buChar char="•"/>
            </a:pPr>
            <a:r>
              <a:rPr lang="en-US" baseline="0" dirty="0" smtClean="0"/>
              <a:t>Measuring job satisfaction may be a good indicator for the FMP. If employees are satisfied with the development and implementation of the FMP, job satisfaction measures should be reflect this satisfaction. </a:t>
            </a:r>
          </a:p>
          <a:p>
            <a:pPr marL="171450" lvl="0" indent="-171450">
              <a:buFont typeface="Arial" pitchFamily="34" charset="0"/>
              <a:buChar char="•"/>
            </a:pPr>
            <a:r>
              <a:rPr lang="en-US" baseline="0" dirty="0" smtClean="0"/>
              <a:t>While job satisfaction may be an indication of FMP “buy-in,” job satisfaction is influenced by many different factors, such as: pay, benefits, and scheduling. These factors may cause job satisfaction to be unchanged by any aspect of the FMP.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Possible indicators of job satisfaction include:</a:t>
            </a:r>
          </a:p>
          <a:p>
            <a:pPr lvl="0">
              <a:buFont typeface="Arial" pitchFamily="34" charset="0"/>
              <a:buChar char="•"/>
            </a:pPr>
            <a:endParaRPr lang="en-US" baseline="0"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dirty="0" smtClean="0"/>
              <a:t>“A reduction</a:t>
            </a:r>
            <a:r>
              <a:rPr lang="en-US" baseline="0" dirty="0" smtClean="0"/>
              <a:t> in fatigue-related injuries is a major goal of the FMP. Thus, it is important to record and track any injuries that may have been fatigue-related. However, it should be noted that not all injuries that appear to be fatigue-related, are in fact, solely a result of fatigue, and determining the role fatigue played in crashes requires varying degrees of speculation. Thus, these measures should be used with caution.</a:t>
            </a:r>
          </a:p>
          <a:p>
            <a:pPr>
              <a:buFont typeface="Arial" pitchFamily="34" charset="0"/>
              <a:buNone/>
            </a:pPr>
            <a:endParaRPr lang="en-US" baseline="0" dirty="0" smtClean="0"/>
          </a:p>
          <a:p>
            <a:pPr>
              <a:buFont typeface="Arial" pitchFamily="34" charset="0"/>
              <a:buNone/>
            </a:pPr>
            <a:r>
              <a:rPr lang="en-US" baseline="0" dirty="0" smtClean="0"/>
              <a:t>Some example outcome measures for the FMP are: the number of injuries in crashes where fatigue was identified as a contributing factor; the number of non-crash related injuries that are related to fatigue; the number of health-related injuries/complications associated with fatigue, such as cardiovascular disease and impaired cognitive functioning; the percent of injuries related to fatigue compared to injuries not related to fatigue; and the number of injury reports filed.”</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A reduction</a:t>
            </a:r>
            <a:r>
              <a:rPr lang="en-US" baseline="0" dirty="0" smtClean="0"/>
              <a:t> in fatigue-related injuries is a major goal of the FMP. Thus, it is important to record and track any injuries that may have been fatigue-related. However, it should be noted that all injuries that may be fatigue-related, may not have solely been a result of fatigue, and determining the role fatigued played in crashes requires varying degrees of speculation. Thus, these measures should be used with caution.</a:t>
            </a:r>
          </a:p>
          <a:p>
            <a:pPr marL="171450" indent="-171450">
              <a:buFont typeface="Arial" pitchFamily="34" charset="0"/>
              <a:buChar char="•"/>
            </a:pPr>
            <a:r>
              <a:rPr lang="en-US" baseline="0" dirty="0" smtClean="0"/>
              <a:t>Some example outcome measures for the FMP are:</a:t>
            </a:r>
          </a:p>
          <a:p>
            <a:pPr marL="628650" lvl="1" indent="-171450">
              <a:buFont typeface="Arial" pitchFamily="34" charset="0"/>
              <a:buChar char="•"/>
            </a:pPr>
            <a:r>
              <a:rPr lang="en-US" baseline="0" dirty="0" smtClean="0"/>
              <a:t>The number of injuries in crashes where fatigue was identified as a contributing factor.</a:t>
            </a:r>
          </a:p>
          <a:p>
            <a:pPr marL="628650" lvl="1" indent="-171450">
              <a:buFont typeface="Arial" pitchFamily="34" charset="0"/>
              <a:buChar char="•"/>
            </a:pPr>
            <a:r>
              <a:rPr lang="en-US" baseline="0" dirty="0" smtClean="0"/>
              <a:t>The number of other injuries that are related to fatigue. For example, the number of slips, trips, or falls from a higher elevation resulting in an injury due to being fatigued. </a:t>
            </a:r>
          </a:p>
          <a:p>
            <a:pPr marL="628650" lvl="1" indent="-171450">
              <a:buFont typeface="Arial" pitchFamily="34" charset="0"/>
              <a:buChar char="•"/>
            </a:pPr>
            <a:r>
              <a:rPr lang="en-US" baseline="0" dirty="0" smtClean="0"/>
              <a:t>The number of health-related injuries/complications associated with fatigue, such as cardiovascular disease and impaired cognitive functioning.</a:t>
            </a:r>
          </a:p>
          <a:p>
            <a:pPr marL="628650" lvl="1" indent="-171450">
              <a:buFont typeface="Arial" pitchFamily="34" charset="0"/>
              <a:buChar char="•"/>
            </a:pPr>
            <a:r>
              <a:rPr lang="en-US" baseline="0" dirty="0" smtClean="0"/>
              <a:t>The percent of injuries related to fatigue compared to injuries not related to fatigue. </a:t>
            </a:r>
          </a:p>
          <a:p>
            <a:pPr marL="628650" lvl="1" indent="-171450">
              <a:buFont typeface="Arial" pitchFamily="34" charset="0"/>
              <a:buChar char="•"/>
            </a:pPr>
            <a:r>
              <a:rPr lang="en-US" baseline="0" dirty="0" smtClean="0"/>
              <a:t>The number of injury reports filed.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pPr>
              <a:buFont typeface="Arial" pitchFamily="34" charset="0"/>
              <a:buNone/>
            </a:pPr>
            <a:r>
              <a:rPr lang="en-US" dirty="0" smtClean="0"/>
              <a:t>“Violations</a:t>
            </a:r>
            <a:r>
              <a:rPr lang="en-US" baseline="0" dirty="0" smtClean="0"/>
              <a:t> related to fatigue should also be an indicator of the effectiveness of the FMP. Examples of this type of outcome measure could be violations of company fatigue policies or violations of state or federal policies. It is important to note that any violation has a domino effect that may impact the organization’s bottom line. Examples for consequences resulting from violations that may impact the organization’s bottom line are: injuries, property damage, audits, fines, loss of customers, reduced revenue, cut-back of employees, loss of job, etc.</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Possible outcome measures related to violations include: the number of fatigue-related violations, such as HOS violations;</a:t>
            </a:r>
            <a:r>
              <a:rPr lang="en-US" sz="1200" baseline="0" dirty="0" smtClean="0"/>
              <a:t> the number of hours spent sleeping; percent of time using a CPAP (if required); and the number of hours driving.”</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Violations</a:t>
            </a:r>
            <a:r>
              <a:rPr lang="en-US" baseline="0" dirty="0" smtClean="0"/>
              <a:t> related to fatigue should also be an indicator of the effectiveness of the FMP. Examples of this type of outcome measure could be violations of company fatigue policies or violations of state or federal policies. It is important to note that any violation has a domino effect that may impact the organization’s bottom line. Examples for consequences resulting from violations that may impact the organization’s bottom line are: injuries, property damage, audits, fines, loss of customers, reduced revenue, cut-back of employees, loss of job,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Possible outcome measures related to violations include:</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r>
              <a:rPr lang="en-US" b="1" baseline="0" dirty="0" smtClean="0"/>
              <a:t> </a:t>
            </a:r>
          </a:p>
          <a:p>
            <a:r>
              <a:rPr lang="en-US" baseline="0" dirty="0" smtClean="0"/>
              <a:t>“One of the main measures of interest are crashes where fatigue was identified as a contributing factor. Some crashes that may be tracked to assess the effectiveness of the FMP are: crashes where the driver fell asleep behind the wheel while driving; the number of crashes influenced by drowsiness, such as crashes with no braking, crashes with no evasive action taken, rear-ends, rollovers, sideswipes, and run-off-the-roads; the number of crashes where there was a violation of HOS; and the number or percent of crashes where the driver was in circadian lows.”</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a:t>
            </a:r>
            <a:r>
              <a:rPr lang="en-US" baseline="0" dirty="0" smtClean="0"/>
              <a:t> Points:</a:t>
            </a:r>
          </a:p>
          <a:p>
            <a:r>
              <a:rPr lang="en-US" baseline="0" dirty="0" smtClean="0"/>
              <a:t>One of the main measures of crashes related to fatigue are crashes where fatigue was identified as a contributing factor. Some crashes that may be tracked to assess the effectiveness of the FMP are: crashes where the driver fell asleep behind the wheel while driving, the number of crashes influenced by drowsiness (e.g., crashes where there’s no braking, crashes where no evasive action occurred, rear-end, rollover, sideswipes, run off the road, etc.), the number of crashes that occurred during the drivers circadian lows, the number of crashes where there was a violation of HOS, and the number or percent of crashes where the driver was in circadian lows.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a:t>
            </a:r>
          </a:p>
          <a:p>
            <a:r>
              <a:rPr lang="en-US" dirty="0" smtClean="0"/>
              <a:t>“As seen in some of the example</a:t>
            </a:r>
            <a:r>
              <a:rPr lang="en-US" b="0" dirty="0" smtClean="0"/>
              <a:t>s of</a:t>
            </a:r>
            <a:r>
              <a:rPr lang="en-US" b="1" dirty="0" smtClean="0"/>
              <a:t> </a:t>
            </a:r>
            <a:r>
              <a:rPr lang="en-US" dirty="0" smtClean="0"/>
              <a:t>outcome measures</a:t>
            </a:r>
            <a:r>
              <a:rPr lang="en-US" baseline="0" dirty="0" smtClean="0"/>
              <a:t> mentioned previously, fatigue can significantly impact the health and wellness of drivers. Thus, it is expected that fatigue can be directly related to the amount of sick leave a driver uses. However, it is important to note that speculation is required to determine if fatigue caused the absence.” </a:t>
            </a:r>
            <a:endParaRPr lang="en-US" dirty="0" smtClean="0"/>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r>
              <a:rPr lang="en-US" dirty="0" smtClean="0"/>
              <a:t>As seen in some of the example outcome measures</a:t>
            </a:r>
            <a:r>
              <a:rPr lang="en-US" baseline="0" dirty="0" smtClean="0"/>
              <a:t> mentioned previously, fatigue can significantly impact the health and wellness of drivers. Thus, it is expected that fatigue can be directly related to the amount of sick leave a driver uses. However, it is important to note that speculation is required to determine if fatigue caused the absence.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p>
          <a:p>
            <a:r>
              <a:rPr lang="en-US" dirty="0" smtClean="0"/>
              <a:t>“There are three factors that influence safety, and it is critical to understand each area.</a:t>
            </a:r>
            <a:r>
              <a:rPr lang="en-US" baseline="0" dirty="0" smtClean="0"/>
              <a:t> The first factor that influences safety is the person. For example, each person has specific feelings, beliefs, attitudes, knowledge, skills, and abilities that influence how they perform their job. These personal factors influence the likelihood that a driver will perform each task safely. The second factor that influences safety is the environment. For example, the equipment, tools, and management support may influence how the driver reacts in different situations. Behavior is the final factor that influences safety. This factor is the action taken by the driver in a given situation. </a:t>
            </a:r>
          </a:p>
          <a:p>
            <a:endParaRPr lang="en-US" baseline="0" dirty="0" smtClean="0"/>
          </a:p>
          <a:p>
            <a:r>
              <a:rPr lang="en-US" baseline="0" dirty="0" smtClean="0"/>
              <a:t>As you can see in the graphic above, each of these factors influences the others. For example, a driver’s personal beliefs about fatigue will influence his decision to drive when he is overly sleepy. Similarly, fatigue management tools provided by management will influence a driver’s decision to drive while sleepy.” </a:t>
            </a:r>
          </a:p>
          <a:p>
            <a:endParaRPr lang="en-US" baseline="0" dirty="0" smtClean="0"/>
          </a:p>
          <a:p>
            <a:r>
              <a:rPr lang="en-US" dirty="0" smtClean="0"/>
              <a:t>____________________________</a:t>
            </a:r>
          </a:p>
          <a:p>
            <a:pPr marL="171450" indent="-171450">
              <a:buFont typeface="Arial" pitchFamily="34" charset="0"/>
              <a:buChar char="•"/>
            </a:pPr>
            <a:r>
              <a:rPr lang="en-US" baseline="0" dirty="0" smtClean="0"/>
              <a:t>Critical to understand the 3 areas that influences on safety:</a:t>
            </a:r>
          </a:p>
          <a:p>
            <a:pPr marL="628650" lvl="1" indent="-171450">
              <a:buFont typeface="Arial" pitchFamily="34" charset="0"/>
              <a:buChar char="•"/>
            </a:pPr>
            <a:r>
              <a:rPr lang="en-US" baseline="0" dirty="0" smtClean="0"/>
              <a:t>Personal factors: feelings, beliefs, attitudes, knowledge, skills, abilities </a:t>
            </a:r>
          </a:p>
          <a:p>
            <a:pPr marL="628650" lvl="1" indent="-171450">
              <a:buFont typeface="Arial" pitchFamily="34" charset="0"/>
              <a:buChar char="•"/>
            </a:pPr>
            <a:r>
              <a:rPr lang="en-US" baseline="0" dirty="0" smtClean="0"/>
              <a:t>Environmental factors: equipment, tools, management systems, weather, etc.</a:t>
            </a:r>
          </a:p>
          <a:p>
            <a:pPr marL="628650" lvl="1" indent="-171450">
              <a:buFont typeface="Arial" pitchFamily="34" charset="0"/>
              <a:buChar char="•"/>
            </a:pPr>
            <a:r>
              <a:rPr lang="en-US" baseline="0" dirty="0" smtClean="0"/>
              <a:t>Behavior: drivers’ actions</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Correct Answer: D</a:t>
            </a:r>
          </a:p>
          <a:p>
            <a:r>
              <a:rPr lang="en-US" dirty="0" smtClean="0"/>
              <a:t>#2. Correct Answer: 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Correct Answer: A</a:t>
            </a:r>
          </a:p>
          <a:p>
            <a:r>
              <a:rPr lang="en-US" dirty="0" smtClean="0"/>
              <a:t>#4. Correct Answer: B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Correct Answer: D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a:t>
            </a:r>
          </a:p>
          <a:p>
            <a:r>
              <a:rPr lang="en-US" dirty="0" smtClean="0"/>
              <a:t>“In conclusion, we will review the</a:t>
            </a:r>
            <a:r>
              <a:rPr lang="en-US" baseline="0" dirty="0" smtClean="0"/>
              <a:t> major themes associated with creating a positive safety culture.”</a:t>
            </a:r>
          </a:p>
          <a:p>
            <a:endParaRPr lang="en-US" baseline="0" dirty="0" smtClean="0"/>
          </a:p>
          <a:p>
            <a:pPr marL="0" indent="0">
              <a:buFont typeface="Arial" pitchFamily="34" charset="0"/>
              <a:buNone/>
            </a:pPr>
            <a:r>
              <a:rPr lang="en-US" baseline="0" dirty="0" smtClean="0"/>
              <a:t>______________________________________</a:t>
            </a:r>
          </a:p>
          <a:p>
            <a:r>
              <a:rPr lang="en-US" dirty="0" smtClean="0"/>
              <a:t>Topic</a:t>
            </a:r>
            <a:r>
              <a:rPr lang="en-US" baseline="0" dirty="0" smtClean="0"/>
              <a:t> Outline for Lesson 6 - Conclusion:</a:t>
            </a:r>
          </a:p>
          <a:p>
            <a:pPr>
              <a:buFont typeface="Arial" pitchFamily="34" charset="0"/>
              <a:buChar char="•"/>
            </a:pPr>
            <a:r>
              <a:rPr lang="en-US" baseline="0" dirty="0" smtClean="0"/>
              <a:t> Influence of top management on safety culture</a:t>
            </a:r>
          </a:p>
          <a:p>
            <a:pPr lvl="0">
              <a:buFont typeface="Arial" pitchFamily="34" charset="0"/>
              <a:buChar char="•"/>
            </a:pPr>
            <a:r>
              <a:rPr lang="en-US" baseline="0" dirty="0" smtClean="0"/>
              <a:t> Reduced driver fatigue as a value</a:t>
            </a:r>
          </a:p>
          <a:p>
            <a:pPr lvl="0">
              <a:buFont typeface="Arial" pitchFamily="34" charset="0"/>
              <a:buChar char="•"/>
            </a:pPr>
            <a:r>
              <a:rPr lang="en-US" dirty="0" smtClean="0"/>
              <a:t> Long-term evolution</a:t>
            </a:r>
            <a:r>
              <a:rPr lang="en-US" baseline="0" dirty="0" smtClean="0"/>
              <a:t> of a safety culture</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1" dirty="0" smtClean="0"/>
              <a:t>: </a:t>
            </a:r>
          </a:p>
          <a:p>
            <a:pPr>
              <a:buFont typeface="Arial" pitchFamily="34" charset="0"/>
              <a:buNone/>
            </a:pPr>
            <a:r>
              <a:rPr lang="en-US" dirty="0" smtClean="0"/>
              <a:t>“Top</a:t>
            </a:r>
            <a:r>
              <a:rPr lang="en-US" baseline="0" dirty="0" smtClean="0"/>
              <a:t> management has a large impact on the perceived safety culture of an organization. Management’s full support, both financially and psychologically, is critical to the success of the FMP because employees often look to management in times of change. Participation in all FMP-related meetings helps to visibly show management’s commitment to the FMP and will help to develop trust in the program. Participation in FMP meetings will also show that management fully supports the program and believes the program is important. </a:t>
            </a:r>
          </a:p>
          <a:p>
            <a:pPr>
              <a:buFont typeface="Arial" pitchFamily="34" charset="0"/>
              <a:buNone/>
            </a:pPr>
            <a:endParaRPr lang="en-US" baseline="0" dirty="0" smtClean="0"/>
          </a:p>
          <a:p>
            <a:pPr>
              <a:buFont typeface="Arial" pitchFamily="34" charset="0"/>
              <a:buNone/>
            </a:pPr>
            <a:r>
              <a:rPr lang="en-US" baseline="0" dirty="0" smtClean="0"/>
              <a:t>Management’s support and commitment to the FMP will also be shown with on-going formal and informal communication. Formal and informal communication with employees who are most impacted by the FMP policies and procedures will provide an opportunity for those people to voice their opinions and perceptions of the FMP.  It is critical to engage these people and listen to their opinions. Ask them to offer opinions on how to improve the program or for ways to address their concerns.” </a:t>
            </a:r>
          </a:p>
          <a:p>
            <a:endParaRPr lang="en-US" b="1"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Top</a:t>
            </a:r>
            <a:r>
              <a:rPr lang="en-US" baseline="0" dirty="0" smtClean="0"/>
              <a:t> management has a large impact on the perceived safety culture of an organization. Management’s full support, both financially and psychologically, is critical to the success of the FMP because employees often look to management in times of change. </a:t>
            </a:r>
          </a:p>
          <a:p>
            <a:pPr marL="171450" indent="-171450">
              <a:buFont typeface="Arial" pitchFamily="34" charset="0"/>
              <a:buChar char="•"/>
            </a:pPr>
            <a:r>
              <a:rPr lang="en-US" baseline="0" dirty="0" smtClean="0"/>
              <a:t>Participation in all FMP-related meetings helps to visibly show management’s commitment to the FMP and will help to develop trust in the program. Participation in FMP meetings will also show that management fully supports the program and believes the program is important. </a:t>
            </a:r>
          </a:p>
          <a:p>
            <a:pPr marL="171450" indent="-171450">
              <a:buFont typeface="Arial" pitchFamily="34" charset="0"/>
              <a:buChar char="•"/>
            </a:pPr>
            <a:r>
              <a:rPr lang="en-US" baseline="0" dirty="0" smtClean="0"/>
              <a:t>Management’s support and commitment to the FMP will also be shown with on-going formal and informal communication. Formal (e.g., in meetings and formal feedback channels) and informal communication (e.g., walk arounds) with employees who are most impacted by the FMP policies and procedures will provide an opportunity for those people to voice their opinions and perceptions of the FMP.  It is critical to engage these people and listen to their opinions. Ask them to offer opinions on how to improve the program or for ways to address their concerns.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smtClean="0"/>
              <a:t>Narration</a:t>
            </a:r>
            <a:r>
              <a:rPr lang="en-US" b="1" dirty="0" smtClean="0"/>
              <a:t>:</a:t>
            </a:r>
          </a:p>
          <a:p>
            <a:pPr>
              <a:buFont typeface="Arial" pitchFamily="34" charset="0"/>
              <a:buNone/>
            </a:pPr>
            <a:r>
              <a:rPr lang="en-US" baseline="0" dirty="0" smtClean="0"/>
              <a:t>“Many organizations use the terms </a:t>
            </a:r>
            <a:r>
              <a:rPr lang="en-US" i="1" baseline="0" dirty="0" smtClean="0"/>
              <a:t>value</a:t>
            </a:r>
            <a:r>
              <a:rPr lang="en-US" i="0" baseline="0" dirty="0" smtClean="0"/>
              <a:t> and</a:t>
            </a:r>
            <a:r>
              <a:rPr lang="en-US" i="1" baseline="0" dirty="0" smtClean="0"/>
              <a:t> priority</a:t>
            </a:r>
            <a:r>
              <a:rPr lang="en-US" i="0" baseline="0" dirty="0" smtClean="0"/>
              <a:t>  synonymously, however, both terms have different connotations. Organizational values endure over time, and priorities can be adjusted. Recall the story of getting up in the morning and rushing to work.  What was a priority, and what was a value? The value was getting dressed every day.  No matter what happened in the morning before work, whether you are running late or what crisis occurs, you always get dressed before walking out the door. Fatigue management should be considered a value just as getting dressed is a value. Fatigue management should not be compromised because a crisis occurred or a new deadline was received. Fatigue management should always come first. </a:t>
            </a:r>
          </a:p>
          <a:p>
            <a:pPr marL="0">
              <a:buFont typeface="Arial" pitchFamily="34" charset="0"/>
              <a:buNone/>
            </a:pPr>
            <a:endParaRPr lang="en-US" i="0" baseline="0" dirty="0" smtClean="0"/>
          </a:p>
          <a:p>
            <a:pPr marL="0">
              <a:buFont typeface="Arial" pitchFamily="34" charset="0"/>
              <a:buNone/>
            </a:pPr>
            <a:r>
              <a:rPr lang="en-US" i="0" baseline="0" dirty="0" smtClean="0"/>
              <a:t>Empowering drivers and other employees in the FMP is critical to the overall success of the program. Empowerment will help to increase participation in the development of the program, increase the quantity and quality of feedback received, increase employees’ willingness to accept management feedback, and reduce resistance to the FMP.”</a:t>
            </a:r>
          </a:p>
          <a:p>
            <a:endParaRPr lang="en-US"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Although</a:t>
            </a:r>
            <a:r>
              <a:rPr lang="en-US" baseline="0" dirty="0" smtClean="0"/>
              <a:t> many organizations use </a:t>
            </a:r>
            <a:r>
              <a:rPr lang="en-US" i="1" baseline="0" dirty="0" smtClean="0"/>
              <a:t>value </a:t>
            </a:r>
            <a:r>
              <a:rPr lang="en-US" i="0" baseline="0" dirty="0" smtClean="0"/>
              <a:t> and</a:t>
            </a:r>
            <a:r>
              <a:rPr lang="en-US" i="1" baseline="0" dirty="0" smtClean="0"/>
              <a:t> priority</a:t>
            </a:r>
            <a:r>
              <a:rPr lang="en-US" i="0" baseline="0" dirty="0" smtClean="0"/>
              <a:t>  as synonymous, both terms have different connotations. Organizational values endure overtime, and priorities can be adjusted.</a:t>
            </a:r>
          </a:p>
          <a:p>
            <a:pPr marL="171450" indent="-171450">
              <a:buFont typeface="Arial" pitchFamily="34" charset="0"/>
              <a:buChar char="•"/>
            </a:pPr>
            <a:r>
              <a:rPr lang="en-US" i="0" baseline="0" dirty="0" smtClean="0"/>
              <a:t>Recall the story of getting up in the morning and rushing to work.  What was a priority, and what was a value? The value was getting dressed everyday.  No matter what happened in the morning before work, whether you were running late or what crisis occurred, you always get dressed before walking out the door. Reduced driver fatigue should be considered a value just as getting dressed is a value. Fatigue should not be compromised because a crisis occurred, or a new deadline was received. Fatigue should always come first. </a:t>
            </a:r>
          </a:p>
          <a:p>
            <a:pPr marL="171450" indent="-171450">
              <a:buFont typeface="Arial" pitchFamily="34" charset="0"/>
              <a:buChar char="•"/>
            </a:pPr>
            <a:r>
              <a:rPr lang="en-US" i="0" baseline="0" dirty="0" smtClean="0"/>
              <a:t>Empowering drivers and other employees in the FMP is critical to the overall success of the program. Empowerment will help to increase participation in the development of the program, increase the quantity and quality of feedback received, increase employees’ willingness to accept management feedback, and reduce resistance to the FMP.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a:t>
            </a:r>
            <a:r>
              <a:rPr lang="en-US" baseline="0" dirty="0" smtClean="0"/>
              <a:t>: </a:t>
            </a:r>
          </a:p>
          <a:p>
            <a:pPr>
              <a:buFont typeface="Arial" pitchFamily="34" charset="0"/>
              <a:buNone/>
            </a:pPr>
            <a:r>
              <a:rPr lang="en-US" dirty="0" smtClean="0"/>
              <a:t>“Any</a:t>
            </a:r>
            <a:r>
              <a:rPr lang="en-US" baseline="0" dirty="0" smtClean="0"/>
              <a:t> organizational culture change does not happen overnight. Because culture is rooted in the beliefs and attitudes of employees, those beliefs and attitudes need to be changed before an organization’s culture can be said to have changed. Thus, it is not realistic to expect any culture change to happen immediately. More so, resistance to change will likely not happen immediately also. The entire process of culture change in fluid and ongoing. It is important for continuous evaluation of the FMP to refine the program for optimal effectiveness.”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indent="0">
              <a:buFont typeface="Arial" pitchFamily="34" charset="0"/>
              <a:buNone/>
            </a:pPr>
            <a:r>
              <a:rPr lang="en-US" baseline="0" dirty="0" smtClean="0"/>
              <a:t>______________________________________</a:t>
            </a:r>
          </a:p>
          <a:p>
            <a:r>
              <a:rPr lang="en-US" dirty="0" smtClean="0"/>
              <a:t>Key Points:</a:t>
            </a:r>
          </a:p>
          <a:p>
            <a:pPr marL="171450" indent="-171450">
              <a:buFont typeface="Arial" pitchFamily="34" charset="0"/>
              <a:buChar char="•"/>
            </a:pPr>
            <a:r>
              <a:rPr lang="en-US" dirty="0" smtClean="0"/>
              <a:t>Any</a:t>
            </a:r>
            <a:r>
              <a:rPr lang="en-US" baseline="0" dirty="0" smtClean="0"/>
              <a:t> organizational culture change does not happen overnight. Because culture is rooted in the beliefs and attitudes of employees, those beliefs and attitudes need to be changed before an organization’s culture can be said to have changed. Thus, it is not realistic to expect any culture change to happen immediately. More so, resistance to change will likely not happen immediately. The entire process of culture change is fluid and ongoing. It is important for continuous evaluation of the FMP to refine the program for optimal effectiveness. </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Narration: </a:t>
            </a:r>
          </a:p>
          <a:p>
            <a:pPr>
              <a:buFont typeface="Arial" pitchFamily="34" charset="0"/>
              <a:buNone/>
            </a:pPr>
            <a:r>
              <a:rPr lang="en-US" baseline="0" dirty="0" smtClean="0"/>
              <a:t>“Management’s support for the FMP should not stop once the program is underway. It is important for management to continue to support the FMP as long as the program is in existence. Management should continue to recognize participation in the FMP, celebrate “small wins” in the development, implementation, and group and individual FMP goal accomplishment. Finally, management shouldn’t focus on any failures or short comings in the FMP. As mentioned above, change takes time. Failures will likely happen, however, success will also happen. Examine what is working and not, and refine any problem areas identified. Success will come over time.”  </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______________________________________</a:t>
            </a:r>
          </a:p>
          <a:p>
            <a:pPr marL="171450" indent="-171450">
              <a:buFont typeface="Arial" pitchFamily="34" charset="0"/>
              <a:buChar char="•"/>
            </a:pPr>
            <a:r>
              <a:rPr lang="en-US" baseline="0" dirty="0" smtClean="0"/>
              <a:t>Management’s support for the FMP should not stop once the program is underway. It is important for management to continue to support the FMP as long as the program is in existence. Management should continue to recognize participation in the FMP, celebrate “small wins” in the development, implementation, and group and individual FMP goal accomplishment. </a:t>
            </a:r>
          </a:p>
          <a:p>
            <a:pPr marL="171450" indent="-171450">
              <a:buFont typeface="Arial" pitchFamily="34" charset="0"/>
              <a:buChar char="•"/>
            </a:pPr>
            <a:r>
              <a:rPr lang="en-US" baseline="0" dirty="0" smtClean="0"/>
              <a:t>Finally, management shouldn’t focus on any failures or shortcomings in the FMP. As mentioned above, change takes time. Failures will likely happen, however, success will also happen. Examine what is working and what is not, and refine any problem areas identified. Success will come over time.  </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88</a:t>
            </a:fld>
            <a:endParaRPr lang="en-US"/>
          </a:p>
        </p:txBody>
      </p:sp>
    </p:spTree>
    <p:extLst>
      <p:ext uri="{BB962C8B-B14F-4D97-AF65-F5344CB8AC3E}">
        <p14:creationId xmlns:p14="http://schemas.microsoft.com/office/powerpoint/2010/main" val="76360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Narration: </a:t>
            </a:r>
          </a:p>
          <a:p>
            <a:r>
              <a:rPr lang="en-US" baseline="0" dirty="0" smtClean="0"/>
              <a:t>“There is a strong link between an organization’s safety culture and their crashes and injuries. This is because safety culture influences the safety triad, and those factors directly influence the occurrence of crashes and injuries. Frequently, all three of the safety triad factors combine to cause drivers’ risky decisions that ultimately result in a crash. For example, a crash that resulted from a driver’s risky decision to drive while fatigued may have been the result of a lack of knowledge about driver fatigue and pressure from the customer to arrive at a specific time. Positive safety cultures attempt to change these factors to reduce risky behaviors, and therefore, reduce crashes and injuries. For example, organizations with successful safety cultures attempt to reduce the likelihood that a driver will drive while fatigued by educating drivers on fatigue and by adjusting delivery schedules with customers.”</a:t>
            </a:r>
          </a:p>
          <a:p>
            <a:endParaRPr lang="en-US" baseline="0" dirty="0" smtClean="0"/>
          </a:p>
          <a:p>
            <a:pPr marL="0" indent="0">
              <a:buFont typeface="Arial" pitchFamily="34" charset="0"/>
              <a:buNone/>
            </a:pPr>
            <a:r>
              <a:rPr lang="en-US" baseline="0" dirty="0" smtClean="0"/>
              <a:t>______________________________________</a:t>
            </a:r>
          </a:p>
          <a:p>
            <a:r>
              <a:rPr lang="en-US" baseline="0" dirty="0" smtClean="0"/>
              <a:t>Key Points: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Strong link between crashes and injuries and an organization’s safety culture. </a:t>
            </a:r>
          </a:p>
          <a:p>
            <a:pPr marL="171450" lvl="0" indent="-171450">
              <a:buFont typeface="Arial" pitchFamily="34" charset="0"/>
              <a:buChar char="•"/>
            </a:pPr>
            <a:r>
              <a:rPr lang="en-US" baseline="0" dirty="0" smtClean="0"/>
              <a:t>Frequently, all three of the safety triad factors combine to cause drivers’ risky behavior. Example: a drivers’ risky decision to driver while fatigued (</a:t>
            </a:r>
            <a:r>
              <a:rPr lang="en-US" baseline="0" dirty="0" err="1" smtClean="0"/>
              <a:t>i.e</a:t>
            </a:r>
            <a:r>
              <a:rPr lang="en-US" baseline="0" dirty="0" smtClean="0"/>
              <a:t>, the behavior) may have been the result of a lack of knowledge about driver fatigue (i.e., personal factor) and pressure by the customer to arrive at a specific time (i.e., environmental factor). </a:t>
            </a:r>
          </a:p>
          <a:p>
            <a:pPr marL="171450" lvl="0" indent="-171450">
              <a:buFont typeface="Arial" pitchFamily="34" charset="0"/>
              <a:buChar char="•"/>
            </a:pPr>
            <a:r>
              <a:rPr lang="en-US" baseline="0" dirty="0" smtClean="0"/>
              <a:t>Positive safety cultures change these factors to reduce risky behavior. Example: reduce the amount of a time a driver decides to drive while fatigued through fatigue education (i.e., changing personal factors) and by adjusting delivery schedules with customers (i.e., changing environmental factors).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35F05-0BE5-468F-B8FE-B8D1A9846DBA}" type="datetimeFigureOut">
              <a:rPr lang="en-US" smtClean="0"/>
              <a:pPr/>
              <a:t>12/7/2012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431717"/>
            <a:ext cx="2133600" cy="365125"/>
          </a:xfrm>
          <a:prstGeom prst="rect">
            <a:avLst/>
          </a:prstGeom>
        </p:spPr>
        <p:txBody>
          <a:bodyPr/>
          <a:lstStyle/>
          <a:p>
            <a:fld id="{F7363103-7FEE-418E-9D9E-33457BC8D7C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488272"/>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36985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smtClean="0">
                <a:solidFill>
                  <a:schemeClr val="bg1"/>
                </a:solidFill>
              </a:rPr>
              <a:t>Subtitle</a:t>
            </a:r>
            <a:endParaRPr lang="en-US" dirty="0">
              <a:solidFill>
                <a:schemeClr val="bg1"/>
              </a:solidFill>
            </a:endParaRPr>
          </a:p>
        </p:txBody>
      </p:sp>
      <p:sp>
        <p:nvSpPr>
          <p:cNvPr id="6" name="Rectangle 5"/>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2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13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eaLnBrk="1" hangingPunct="1">
              <a:defRPr/>
            </a:lvl1pPr>
          </a:lstStyle>
          <a:p>
            <a:pPr eaLnBrk="1" hangingPunct="1"/>
            <a:r>
              <a:rPr lang="en-US" dirty="0" smtClean="0"/>
              <a:t>Text goes here</a:t>
            </a:r>
          </a:p>
          <a:p>
            <a:pPr eaLnBrk="1" hangingPunct="1"/>
            <a:r>
              <a:rPr lang="en-US" dirty="0" smtClean="0"/>
              <a:t>1 column</a:t>
            </a:r>
          </a:p>
          <a:p>
            <a:pPr eaLnBrk="1" hangingPunct="1"/>
            <a:r>
              <a:rPr lang="en-US" dirty="0" smtClean="0"/>
              <a:t>Whatever you might want to say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7"/>
          <p:cNvSpPr txBox="1">
            <a:spLocks/>
          </p:cNvSpPr>
          <p:nvPr userDrawn="1"/>
        </p:nvSpPr>
        <p:spPr>
          <a:xfrm>
            <a:off x="457200" y="228600"/>
            <a:ext cx="8229600" cy="12192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Tree>
    <p:extLst>
      <p:ext uri="{BB962C8B-B14F-4D97-AF65-F5344CB8AC3E}">
        <p14:creationId xmlns:p14="http://schemas.microsoft.com/office/powerpoint/2010/main" val="288713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h level</a:t>
            </a:r>
            <a:endParaRPr lang="en-US" dirty="0"/>
          </a:p>
        </p:txBody>
      </p:sp>
      <p:sp>
        <p:nvSpPr>
          <p:cNvPr id="12" name="Title 7"/>
          <p:cNvSpPr txBox="1">
            <a:spLocks/>
          </p:cNvSpPr>
          <p:nvPr userDrawn="1"/>
        </p:nvSpPr>
        <p:spPr>
          <a:xfrm>
            <a:off x="457200" y="228600"/>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chemeClr val="bg1"/>
                </a:solidFill>
              </a:rPr>
              <a:t>Slide title goes here</a:t>
            </a:r>
          </a:p>
        </p:txBody>
      </p:sp>
    </p:spTree>
    <p:extLst>
      <p:ext uri="{BB962C8B-B14F-4D97-AF65-F5344CB8AC3E}">
        <p14:creationId xmlns:p14="http://schemas.microsoft.com/office/powerpoint/2010/main" val="205054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1" name="Title 7"/>
          <p:cNvSpPr txBox="1">
            <a:spLocks/>
          </p:cNvSpPr>
          <p:nvPr userDrawn="1"/>
        </p:nvSpPr>
        <p:spPr>
          <a:xfrm>
            <a:off x="457200" y="30480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Slide title goes here</a:t>
            </a:r>
          </a:p>
        </p:txBody>
      </p:sp>
    </p:spTree>
    <p:extLst>
      <p:ext uri="{BB962C8B-B14F-4D97-AF65-F5344CB8AC3E}">
        <p14:creationId xmlns:p14="http://schemas.microsoft.com/office/powerpoint/2010/main" val="323786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726315" y="6326187"/>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B931F-07B9-45DE-AF52-DD5E2CC1924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926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12" name="Slide Number Placeholder 5"/>
          <p:cNvSpPr txBox="1">
            <a:spLocks/>
          </p:cNvSpPr>
          <p:nvPr userDrawn="1"/>
        </p:nvSpPr>
        <p:spPr>
          <a:xfrm>
            <a:off x="6726315" y="6326187"/>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B931F-07B9-45DE-AF52-DD5E2CC1924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49" r:id="rId7"/>
    <p:sldLayoutId id="214748366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4.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d2_PPT_slide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580315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a:off x="-22634" y="488271"/>
            <a:ext cx="9166634" cy="186192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634" y="357406"/>
            <a:ext cx="8686800" cy="2123658"/>
          </a:xfrm>
          <a:prstGeom prst="rect">
            <a:avLst/>
          </a:prstGeom>
          <a:noFill/>
        </p:spPr>
        <p:txBody>
          <a:bodyPr wrap="square" rtlCol="0">
            <a:spAutoFit/>
          </a:bodyPr>
          <a:lstStyle/>
          <a:p>
            <a:pPr algn="ctr"/>
            <a:r>
              <a:rPr lang="en-US" sz="4400" dirty="0" smtClean="0">
                <a:solidFill>
                  <a:schemeClr val="bg1"/>
                </a:solidFill>
              </a:rPr>
              <a:t>Module 2</a:t>
            </a:r>
          </a:p>
          <a:p>
            <a:pPr algn="ctr"/>
            <a:r>
              <a:rPr lang="en-US" sz="4400" dirty="0" smtClean="0">
                <a:solidFill>
                  <a:schemeClr val="bg1"/>
                </a:solidFill>
              </a:rPr>
              <a:t>Safety Culture and </a:t>
            </a:r>
          </a:p>
          <a:p>
            <a:pPr algn="ctr"/>
            <a:r>
              <a:rPr lang="en-US" sz="4400" dirty="0" smtClean="0">
                <a:solidFill>
                  <a:schemeClr val="bg1"/>
                </a:solidFill>
              </a:rPr>
              <a:t>Management  Practices</a:t>
            </a:r>
          </a:p>
        </p:txBody>
      </p:sp>
      <p:pic>
        <p:nvPicPr>
          <p:cNvPr id="5" name="Picture 4" title="North American Fatigue Management Progr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Fatigue and Safety Culture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FMP designed to improve your organization’s bottom line</a:t>
            </a:r>
          </a:p>
          <a:p>
            <a:r>
              <a:rPr lang="en-US" dirty="0" smtClean="0"/>
              <a:t>Fatigue management is one aspect of overall safety culture</a:t>
            </a:r>
          </a:p>
          <a:p>
            <a:r>
              <a:rPr lang="en-US" dirty="0" smtClean="0"/>
              <a:t>Integrate into your existing health and safety program</a:t>
            </a:r>
          </a:p>
          <a:p>
            <a:r>
              <a:rPr lang="en-US" dirty="0" smtClean="0"/>
              <a:t>Safety culture topics reviewed can be applied to all safety-related behaviors to help enhance your existing safety culture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Fatigue Risk Management Systems</a:t>
            </a:r>
            <a:endParaRPr lang="en-US" dirty="0">
              <a:solidFill>
                <a:schemeClr val="bg1"/>
              </a:solidFill>
            </a:endParaRPr>
          </a:p>
        </p:txBody>
      </p:sp>
      <p:sp>
        <p:nvSpPr>
          <p:cNvPr id="3" name="Content Placeholder 2"/>
          <p:cNvSpPr>
            <a:spLocks noGrp="1"/>
          </p:cNvSpPr>
          <p:nvPr>
            <p:ph idx="1"/>
          </p:nvPr>
        </p:nvSpPr>
        <p:spPr>
          <a:xfrm>
            <a:off x="457200" y="1600200"/>
            <a:ext cx="5257800" cy="4525963"/>
          </a:xfrm>
        </p:spPr>
        <p:txBody>
          <a:bodyPr>
            <a:noAutofit/>
          </a:bodyPr>
          <a:lstStyle/>
          <a:p>
            <a:r>
              <a:rPr lang="en-US" sz="2800" dirty="0" smtClean="0"/>
              <a:t>Safety culture specifically extended to fatigue</a:t>
            </a:r>
          </a:p>
          <a:p>
            <a:r>
              <a:rPr lang="en-US" sz="2800" dirty="0" smtClean="0"/>
              <a:t>Process for measuring, mitigating, and managing fatigue risk</a:t>
            </a:r>
          </a:p>
          <a:p>
            <a:r>
              <a:rPr lang="en-US" sz="2800" dirty="0" smtClean="0"/>
              <a:t>Identify sources of fatigue and ways to reduce fatigue</a:t>
            </a:r>
          </a:p>
        </p:txBody>
      </p:sp>
      <p:graphicFrame>
        <p:nvGraphicFramePr>
          <p:cNvPr id="5" name="Diagram 4" title="Process for fatigue risk management"/>
          <p:cNvGraphicFramePr/>
          <p:nvPr>
            <p:extLst>
              <p:ext uri="{D42A27DB-BD31-4B8C-83A1-F6EECF244321}">
                <p14:modId xmlns:p14="http://schemas.microsoft.com/office/powerpoint/2010/main" val="2523846234"/>
              </p:ext>
            </p:extLst>
          </p:nvPr>
        </p:nvGraphicFramePr>
        <p:xfrm>
          <a:off x="3962400" y="1524000"/>
          <a:ext cx="6705600" cy="482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Components of Fatigue Risk Management Systems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Six core components</a:t>
            </a:r>
          </a:p>
          <a:p>
            <a:pPr lvl="1"/>
            <a:r>
              <a:rPr lang="en-US" dirty="0" smtClean="0"/>
              <a:t>Fatigue management policy</a:t>
            </a:r>
          </a:p>
          <a:p>
            <a:pPr lvl="1"/>
            <a:r>
              <a:rPr lang="en-US" dirty="0" smtClean="0"/>
              <a:t>Fatigue risk management procedures</a:t>
            </a:r>
          </a:p>
          <a:p>
            <a:pPr lvl="1"/>
            <a:r>
              <a:rPr lang="en-US" dirty="0" smtClean="0"/>
              <a:t>Fatigue management training and education</a:t>
            </a:r>
          </a:p>
          <a:p>
            <a:pPr lvl="1"/>
            <a:r>
              <a:rPr lang="en-US" dirty="0" smtClean="0"/>
              <a:t>Process for employees to report fatigue</a:t>
            </a:r>
          </a:p>
          <a:p>
            <a:pPr lvl="1"/>
            <a:r>
              <a:rPr lang="en-US" dirty="0" smtClean="0"/>
              <a:t>Process for investigating how fatigue contributes to crashes</a:t>
            </a:r>
          </a:p>
          <a:p>
            <a:pPr lvl="1"/>
            <a:r>
              <a:rPr lang="en-US" dirty="0" smtClean="0"/>
              <a:t>Fatigue risk management evaluations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1</a:t>
            </a:r>
            <a:endParaRPr lang="en-US" dirty="0">
              <a:solidFill>
                <a:schemeClr val="bg1"/>
              </a:solidFill>
            </a:endParaRPr>
          </a:p>
        </p:txBody>
      </p:sp>
      <p:sp>
        <p:nvSpPr>
          <p:cNvPr id="4" name="Content Placeholder 3"/>
          <p:cNvSpPr>
            <a:spLocks noGrp="1"/>
          </p:cNvSpPr>
          <p:nvPr>
            <p:ph idx="1"/>
          </p:nvPr>
        </p:nvSpPr>
        <p:spPr/>
        <p:txBody>
          <a:bodyPr>
            <a:normAutofit fontScale="77500" lnSpcReduction="20000"/>
          </a:bodyPr>
          <a:lstStyle/>
          <a:p>
            <a:pPr marL="514350" lvl="0" indent="-514350">
              <a:buFont typeface="+mj-lt"/>
              <a:buAutoNum type="arabicPeriod"/>
            </a:pPr>
            <a:r>
              <a:rPr lang="en-US" dirty="0" smtClean="0"/>
              <a:t>Complete the following sentence. An organization’s safety culture can best be described as</a:t>
            </a:r>
          </a:p>
          <a:p>
            <a:pPr marL="914400" lvl="1" indent="-514350">
              <a:buFont typeface="+mj-lt"/>
              <a:buAutoNum type="alphaUcPeriod"/>
            </a:pPr>
            <a:r>
              <a:rPr lang="en-US" dirty="0" smtClean="0"/>
              <a:t>Management’s feelings regarding the importance of safety</a:t>
            </a:r>
          </a:p>
          <a:p>
            <a:pPr marL="914400" lvl="1" indent="-514350">
              <a:buFont typeface="+mj-lt"/>
              <a:buAutoNum type="alphaUcPeriod"/>
            </a:pPr>
            <a:r>
              <a:rPr lang="en-US" dirty="0" smtClean="0"/>
              <a:t>Shared behavior patterns and beliefs that are related to safety</a:t>
            </a:r>
          </a:p>
          <a:p>
            <a:pPr marL="914400" lvl="1" indent="-514350">
              <a:buFont typeface="+mj-lt"/>
              <a:buAutoNum type="alphaUcPeriod"/>
            </a:pPr>
            <a:r>
              <a:rPr lang="en-US" dirty="0" smtClean="0"/>
              <a:t>The number of injuries that occur in the organization</a:t>
            </a:r>
          </a:p>
          <a:p>
            <a:pPr marL="914400" lvl="1" indent="-514350">
              <a:buFont typeface="+mj-lt"/>
              <a:buAutoNum type="alphaUcPeriod"/>
            </a:pPr>
            <a:r>
              <a:rPr lang="en-US" dirty="0" smtClean="0"/>
              <a:t>A vision to keep employees safe</a:t>
            </a:r>
          </a:p>
          <a:p>
            <a:pPr lvl="1">
              <a:buNone/>
            </a:pPr>
            <a:endParaRPr lang="en-US" dirty="0" smtClean="0"/>
          </a:p>
          <a:p>
            <a:pPr marL="514350" lvl="0" indent="-514350">
              <a:buFont typeface="+mj-lt"/>
              <a:buAutoNum type="arabicPeriod"/>
            </a:pPr>
            <a:r>
              <a:rPr lang="en-US" dirty="0" smtClean="0"/>
              <a:t>Which of the following is a factor that influences an organization’s safety culture?</a:t>
            </a:r>
          </a:p>
          <a:p>
            <a:pPr marL="971550" lvl="1" indent="-514350">
              <a:buFont typeface="+mj-lt"/>
              <a:buAutoNum type="alphaUcPeriod"/>
            </a:pPr>
            <a:r>
              <a:rPr lang="en-US" dirty="0" smtClean="0"/>
              <a:t>Person</a:t>
            </a:r>
          </a:p>
          <a:p>
            <a:pPr marL="971550" lvl="1" indent="-514350">
              <a:buFont typeface="+mj-lt"/>
              <a:buAutoNum type="alphaUcPeriod"/>
            </a:pPr>
            <a:r>
              <a:rPr lang="en-US" dirty="0" smtClean="0"/>
              <a:t>Behavior</a:t>
            </a:r>
          </a:p>
          <a:p>
            <a:pPr marL="971550" lvl="1" indent="-514350">
              <a:buFont typeface="+mj-lt"/>
              <a:buAutoNum type="alphaUcPeriod"/>
            </a:pPr>
            <a:r>
              <a:rPr lang="en-US" dirty="0" smtClean="0"/>
              <a:t>Environment</a:t>
            </a:r>
          </a:p>
          <a:p>
            <a:pPr marL="971550" lvl="1" indent="-514350">
              <a:buFont typeface="+mj-lt"/>
              <a:buAutoNum type="alphaUcPeriod"/>
            </a:pPr>
            <a:r>
              <a:rPr lang="en-US" dirty="0" smtClean="0"/>
              <a:t>All the above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1 Continued</a:t>
            </a:r>
            <a:endParaRPr lang="en-US" dirty="0">
              <a:solidFill>
                <a:schemeClr val="bg1"/>
              </a:solidFill>
            </a:endParaRPr>
          </a:p>
        </p:txBody>
      </p:sp>
      <p:sp>
        <p:nvSpPr>
          <p:cNvPr id="4" name="Content Placeholder 3"/>
          <p:cNvSpPr>
            <a:spLocks noGrp="1"/>
          </p:cNvSpPr>
          <p:nvPr>
            <p:ph idx="1"/>
          </p:nvPr>
        </p:nvSpPr>
        <p:spPr/>
        <p:txBody>
          <a:bodyPr>
            <a:noAutofit/>
          </a:bodyPr>
          <a:lstStyle/>
          <a:p>
            <a:pPr lvl="0">
              <a:buNone/>
            </a:pPr>
            <a:r>
              <a:rPr lang="en-US" sz="2000" dirty="0" smtClean="0"/>
              <a:t>3. </a:t>
            </a:r>
            <a:r>
              <a:rPr lang="en-US" sz="1800" dirty="0" smtClean="0"/>
              <a:t>Which of the following statements is true?</a:t>
            </a:r>
          </a:p>
          <a:p>
            <a:pPr marL="971550" lvl="1" indent="-514350">
              <a:buFont typeface="+mj-lt"/>
              <a:buAutoNum type="alphaUcPeriod"/>
            </a:pPr>
            <a:r>
              <a:rPr lang="en-US" sz="1800" dirty="0" smtClean="0"/>
              <a:t>Crashes are usually not the result of risky behavior</a:t>
            </a:r>
          </a:p>
          <a:p>
            <a:pPr marL="971550" lvl="1" indent="-514350">
              <a:buFont typeface="+mj-lt"/>
              <a:buAutoNum type="alphaUcPeriod"/>
            </a:pPr>
            <a:r>
              <a:rPr lang="en-US" sz="1800" dirty="0" smtClean="0"/>
              <a:t>An organization’s safety culture has little affect on their crashes and injuries</a:t>
            </a:r>
          </a:p>
          <a:p>
            <a:pPr marL="971550" lvl="1" indent="-514350">
              <a:buFont typeface="+mj-lt"/>
              <a:buAutoNum type="alphaUcPeriod"/>
            </a:pPr>
            <a:r>
              <a:rPr lang="en-US" sz="1800" dirty="0" smtClean="0"/>
              <a:t>Crashes are usually the result of risky behavior</a:t>
            </a:r>
          </a:p>
          <a:p>
            <a:pPr marL="971550" lvl="1" indent="-514350">
              <a:buFont typeface="+mj-lt"/>
              <a:buAutoNum type="alphaUcPeriod"/>
            </a:pPr>
            <a:r>
              <a:rPr lang="en-US" sz="1800" dirty="0" smtClean="0"/>
              <a:t>It is not important to have a positive safety culture before implementing the FMP</a:t>
            </a:r>
          </a:p>
          <a:p>
            <a:pPr lvl="0">
              <a:buNone/>
            </a:pPr>
            <a:r>
              <a:rPr lang="en-US" sz="2000" dirty="0" smtClean="0"/>
              <a:t>4. What is the correct order of steps when implementing a fatigue risk management system (FRMS)?</a:t>
            </a:r>
          </a:p>
          <a:p>
            <a:pPr marL="971550" lvl="1" indent="-514350">
              <a:buFont typeface="+mj-lt"/>
              <a:buAutoNum type="alphaUcPeriod"/>
            </a:pPr>
            <a:r>
              <a:rPr lang="en-US" sz="1600" dirty="0" smtClean="0"/>
              <a:t>Identify where the FRMS applies, collect and analyze data, identify fatigue risk, assess safety risk, set measures and countermeasures, and effectiveness evaluation</a:t>
            </a:r>
          </a:p>
          <a:p>
            <a:pPr marL="971550" lvl="1" indent="-514350">
              <a:buFont typeface="+mj-lt"/>
              <a:buAutoNum type="alphaUcPeriod"/>
            </a:pPr>
            <a:r>
              <a:rPr lang="en-US" sz="1600" dirty="0" smtClean="0"/>
              <a:t>Assess safety risk, identify fatigue risk, identify where the FRMS applies, set measures and countermeasures, collect and analyze data, and effectiveness evaluation</a:t>
            </a:r>
          </a:p>
          <a:p>
            <a:pPr marL="971550" lvl="1" indent="-514350">
              <a:buFont typeface="+mj-lt"/>
              <a:buAutoNum type="alphaUcPeriod"/>
            </a:pPr>
            <a:r>
              <a:rPr lang="en-US" sz="1600" dirty="0" smtClean="0"/>
              <a:t>Identify fatigue risk, identify where the FRMS applies, collect and analyze data, assess safety risk, set measures and countermeasures, and effectiveness evaluation</a:t>
            </a:r>
          </a:p>
          <a:p>
            <a:pPr marL="971550" lvl="1" indent="-514350">
              <a:buFont typeface="+mj-lt"/>
              <a:buAutoNum type="alphaUcPeriod"/>
            </a:pPr>
            <a:r>
              <a:rPr lang="en-US" sz="1600" dirty="0" smtClean="0"/>
              <a:t>Collect and analyze data, identify where the FRMS applies, assess safety risk, identify fatigue risk, set measures and countermeasures, and effectiveness evaluation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1 Continued</a:t>
            </a:r>
            <a:endParaRPr lang="en-US" dirty="0">
              <a:solidFill>
                <a:schemeClr val="bg1"/>
              </a:solidFill>
            </a:endParaRPr>
          </a:p>
        </p:txBody>
      </p:sp>
      <p:sp>
        <p:nvSpPr>
          <p:cNvPr id="4" name="Content Placeholder 3"/>
          <p:cNvSpPr>
            <a:spLocks noGrp="1"/>
          </p:cNvSpPr>
          <p:nvPr>
            <p:ph idx="1"/>
          </p:nvPr>
        </p:nvSpPr>
        <p:spPr/>
        <p:txBody>
          <a:bodyPr>
            <a:noAutofit/>
          </a:bodyPr>
          <a:lstStyle/>
          <a:p>
            <a:pPr lvl="0">
              <a:buNone/>
            </a:pPr>
            <a:r>
              <a:rPr lang="en-US" dirty="0" smtClean="0"/>
              <a:t>5. What is a core component of a fatigue risk management system?</a:t>
            </a:r>
          </a:p>
          <a:p>
            <a:pPr marL="971550" lvl="1" indent="-514350">
              <a:buFont typeface="+mj-lt"/>
              <a:buAutoNum type="alphaUcPeriod"/>
            </a:pPr>
            <a:r>
              <a:rPr lang="en-US" dirty="0" smtClean="0"/>
              <a:t>Fatigue management policy</a:t>
            </a:r>
          </a:p>
          <a:p>
            <a:pPr marL="971550" lvl="1" indent="-514350">
              <a:buFont typeface="+mj-lt"/>
              <a:buAutoNum type="alphaUcPeriod"/>
            </a:pPr>
            <a:r>
              <a:rPr lang="en-US" dirty="0" smtClean="0"/>
              <a:t>Process for employees to report fatigue</a:t>
            </a:r>
          </a:p>
          <a:p>
            <a:pPr marL="971550" lvl="1" indent="-514350">
              <a:buFont typeface="+mj-lt"/>
              <a:buAutoNum type="alphaUcPeriod"/>
            </a:pPr>
            <a:r>
              <a:rPr lang="en-US" dirty="0" smtClean="0"/>
              <a:t>Process for investigating how fatigue contributes to crashes</a:t>
            </a:r>
          </a:p>
          <a:p>
            <a:pPr marL="971550" lvl="1" indent="-514350">
              <a:buFont typeface="+mj-lt"/>
              <a:buAutoNum type="alphaUcPeriod"/>
            </a:pPr>
            <a:r>
              <a:rPr lang="en-US" dirty="0" smtClean="0"/>
              <a:t>All the above</a:t>
            </a:r>
          </a:p>
          <a:p>
            <a:pPr lvl="0">
              <a:buNone/>
            </a:pPr>
            <a:endParaRPr lang="en-US" sz="1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Lesson 2: Corporate Responsibilities and Roles in FMP Implementation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Shared Responsibility for Fatigue Management</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Fatigue management is a shared 	          responsibility</a:t>
            </a:r>
          </a:p>
          <a:p>
            <a:r>
              <a:rPr lang="en-US" dirty="0" smtClean="0"/>
              <a:t>Remember the Person-Environment-	    	      Behavior Model</a:t>
            </a:r>
            <a:endParaRPr lang="en-US" dirty="0"/>
          </a:p>
          <a:p>
            <a:pPr lvl="1"/>
            <a:r>
              <a:rPr lang="en-US" dirty="0" smtClean="0"/>
              <a:t>You create policies and procedures</a:t>
            </a:r>
          </a:p>
          <a:p>
            <a:pPr lvl="1"/>
            <a:r>
              <a:rPr lang="en-US" dirty="0" smtClean="0"/>
              <a:t>Necessary knowledge, skill, ability, 		    motivation, and attitude</a:t>
            </a:r>
          </a:p>
          <a:p>
            <a:pPr lvl="1"/>
            <a:r>
              <a:rPr lang="en-US" dirty="0" smtClean="0"/>
              <a:t>Employees behave safely or risky</a:t>
            </a:r>
          </a:p>
          <a:p>
            <a:r>
              <a:rPr lang="en-US" dirty="0" smtClean="0"/>
              <a:t>From top-down control to bottom-up involvement</a:t>
            </a:r>
          </a:p>
          <a:p>
            <a:r>
              <a:rPr lang="en-US" dirty="0" smtClean="0"/>
              <a:t>Interdependent teamwork rather than only individualized responsibility</a:t>
            </a:r>
          </a:p>
          <a:p>
            <a:endParaRPr lang="en-US" dirty="0" smtClean="0"/>
          </a:p>
        </p:txBody>
      </p:sp>
      <p:pic>
        <p:nvPicPr>
          <p:cNvPr id="4" name="Picture 2" title="Business people placing hands in a pile"/>
          <p:cNvPicPr>
            <a:picLocks noChangeAspect="1" noChangeArrowheads="1"/>
          </p:cNvPicPr>
          <p:nvPr/>
        </p:nvPicPr>
        <p:blipFill>
          <a:blip r:embed="rId3" cstate="print"/>
          <a:srcRect/>
          <a:stretch>
            <a:fillRect/>
          </a:stretch>
        </p:blipFill>
        <p:spPr bwMode="auto">
          <a:xfrm>
            <a:off x="6772275" y="1600200"/>
            <a:ext cx="1881817" cy="28194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Management’s Commitment to Fatigue Management</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a:t>Employees typically obey authority</a:t>
            </a:r>
          </a:p>
          <a:p>
            <a:r>
              <a:rPr lang="en-US" dirty="0"/>
              <a:t>Fatigue management should be supported from the top, but driven by the bottom</a:t>
            </a:r>
          </a:p>
          <a:p>
            <a:r>
              <a:rPr lang="en-US" dirty="0"/>
              <a:t>Strategies to increase commitment:</a:t>
            </a:r>
          </a:p>
          <a:p>
            <a:pPr lvl="1"/>
            <a:r>
              <a:rPr lang="en-US" dirty="0"/>
              <a:t>Prioritization of safety over production</a:t>
            </a:r>
          </a:p>
          <a:p>
            <a:pPr lvl="1"/>
            <a:r>
              <a:rPr lang="en-US" dirty="0"/>
              <a:t>Maintaining a high profile for fatigue in meetings</a:t>
            </a:r>
          </a:p>
          <a:p>
            <a:pPr lvl="1"/>
            <a:r>
              <a:rPr lang="en-US" dirty="0"/>
              <a:t>Personal attendance of managers at fatigue meetings</a:t>
            </a:r>
          </a:p>
          <a:p>
            <a:pPr lvl="1"/>
            <a:r>
              <a:rPr lang="en-US" dirty="0"/>
              <a:t>Face-to-face meetings with employees featuring fatigue as a topic</a:t>
            </a:r>
          </a:p>
          <a:p>
            <a:pPr lvl="1"/>
            <a:r>
              <a:rPr lang="en-US" dirty="0"/>
              <a:t>Job descriptions that include safety/fatigue contracts</a:t>
            </a:r>
          </a:p>
          <a:p>
            <a:pPr lvl="1"/>
            <a:r>
              <a:rPr lang="en-US" dirty="0"/>
              <a:t>Fatigue management leadership</a:t>
            </a:r>
          </a:p>
          <a:p>
            <a:pPr lvl="1"/>
            <a:r>
              <a:rPr lang="en-US" dirty="0"/>
              <a:t>Emphasize continued FMP improvement and evaluation</a:t>
            </a:r>
          </a:p>
          <a:p>
            <a:pPr lvl="1">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Prioritization of Driver Fatigue Over Production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Increased job performance (e.g., productivity) may come at the expense of CMV driver fatigue</a:t>
            </a:r>
          </a:p>
          <a:p>
            <a:pPr lvl="1"/>
            <a:r>
              <a:rPr lang="en-US" sz="2400" dirty="0" smtClean="0"/>
              <a:t>Risky behaviors (e.g., driving while fatigued)                             may be rewarded (or not be punished)                                                     to increase productivity</a:t>
            </a:r>
          </a:p>
          <a:p>
            <a:pPr lvl="1"/>
            <a:r>
              <a:rPr lang="en-US" sz="2400" dirty="0" smtClean="0"/>
              <a:t>May suggest productivity is more 	    	       important than driver fatigue</a:t>
            </a:r>
          </a:p>
          <a:p>
            <a:r>
              <a:rPr lang="en-US" sz="2800" dirty="0" smtClean="0"/>
              <a:t>Fatigue management should be 		   measured and rewarded like                                      productivity</a:t>
            </a:r>
          </a:p>
          <a:p>
            <a:endParaRPr lang="en-US" sz="2800" dirty="0" smtClean="0"/>
          </a:p>
          <a:p>
            <a:pPr lvl="1">
              <a:buNone/>
            </a:pPr>
            <a:endParaRPr lang="en-US" dirty="0" smtClean="0"/>
          </a:p>
          <a:p>
            <a:pPr lvl="1"/>
            <a:endParaRPr lang="en-US" dirty="0"/>
          </a:p>
        </p:txBody>
      </p:sp>
      <p:pic>
        <p:nvPicPr>
          <p:cNvPr id="6146" name="Picture 2" title="CMV in Snow Storm"/>
          <p:cNvPicPr>
            <a:picLocks noChangeAspect="1" noChangeArrowheads="1"/>
          </p:cNvPicPr>
          <p:nvPr/>
        </p:nvPicPr>
        <p:blipFill>
          <a:blip r:embed="rId3" cstate="print"/>
          <a:srcRect/>
          <a:stretch>
            <a:fillRect/>
          </a:stretch>
        </p:blipFill>
        <p:spPr bwMode="auto">
          <a:xfrm>
            <a:off x="6477000" y="3048000"/>
            <a:ext cx="2119877" cy="317786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List of Abbreviations and Acronyms </a:t>
            </a:r>
            <a:endParaRPr lang="en-US"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{5940675A-B579-460E-94D1-54222C63F5DA}</a:tableStyleId>
              </a:tblPr>
              <a:tblGrid>
                <a:gridCol w="2895600"/>
                <a:gridCol w="5334000"/>
              </a:tblGrid>
              <a:tr h="370840">
                <a:tc>
                  <a:txBody>
                    <a:bodyPr/>
                    <a:lstStyle/>
                    <a:p>
                      <a:r>
                        <a:rPr lang="en-US" dirty="0" smtClean="0"/>
                        <a:t>FMP</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Fatigue Management Program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CMV</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commercial motor vehicle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SMART goals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Specific,</a:t>
                      </a:r>
                      <a:r>
                        <a:rPr lang="en-US" baseline="0" dirty="0" smtClean="0"/>
                        <a:t> Motivational, Achievable, Relevant, Trackable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CPAP</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continuous positive airway</a:t>
                      </a:r>
                      <a:r>
                        <a:rPr lang="en-US" baseline="0" dirty="0" smtClean="0"/>
                        <a:t> pressure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HOS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hours-of-service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Maintaining a High Profile for Safety and Fatigue in Meetings</a:t>
            </a:r>
            <a:endParaRPr lang="en-US" dirty="0">
              <a:solidFill>
                <a:schemeClr val="bg1"/>
              </a:solidFill>
            </a:endParaRPr>
          </a:p>
        </p:txBody>
      </p:sp>
      <p:sp>
        <p:nvSpPr>
          <p:cNvPr id="3" name="Content Placeholder 2"/>
          <p:cNvSpPr>
            <a:spLocks noGrp="1"/>
          </p:cNvSpPr>
          <p:nvPr>
            <p:ph idx="1"/>
          </p:nvPr>
        </p:nvSpPr>
        <p:spPr>
          <a:xfrm>
            <a:off x="457200" y="1524000"/>
            <a:ext cx="8382000" cy="4800600"/>
          </a:xfrm>
        </p:spPr>
        <p:txBody>
          <a:bodyPr>
            <a:normAutofit lnSpcReduction="10000"/>
          </a:bodyPr>
          <a:lstStyle/>
          <a:p>
            <a:r>
              <a:rPr lang="en-US" sz="2800" dirty="0" smtClean="0"/>
              <a:t>Safety as a </a:t>
            </a:r>
            <a:r>
              <a:rPr lang="en-US" sz="2800" b="1" i="1" dirty="0" smtClean="0"/>
              <a:t>value</a:t>
            </a:r>
            <a:r>
              <a:rPr lang="en-US" sz="2800" dirty="0" smtClean="0"/>
              <a:t> and not a </a:t>
            </a:r>
            <a:r>
              <a:rPr lang="en-US" sz="2800" b="1" i="1" dirty="0" smtClean="0"/>
              <a:t>priority</a:t>
            </a:r>
          </a:p>
          <a:p>
            <a:pPr lvl="1"/>
            <a:r>
              <a:rPr lang="en-US" sz="2400" dirty="0" smtClean="0"/>
              <a:t>Priorities change, values do not change 	                                                                                                and are not compromised</a:t>
            </a:r>
          </a:p>
          <a:p>
            <a:pPr lvl="1"/>
            <a:r>
              <a:rPr lang="en-US" sz="2400" dirty="0" smtClean="0"/>
              <a:t>Fatigue management should be linked                                     to all priorities</a:t>
            </a:r>
          </a:p>
          <a:p>
            <a:r>
              <a:rPr lang="en-US" sz="2800" dirty="0" smtClean="0"/>
              <a:t>Including fatigue discussions in meetings reinforces the belief that fatigue management is a value</a:t>
            </a:r>
          </a:p>
          <a:p>
            <a:pPr lvl="1"/>
            <a:r>
              <a:rPr lang="en-US" sz="2400" dirty="0" smtClean="0"/>
              <a:t>Illustrates how safety and CMV driver fatigue relate to all aspects in the organization</a:t>
            </a:r>
          </a:p>
          <a:p>
            <a:r>
              <a:rPr lang="en-US" sz="2800" dirty="0" smtClean="0"/>
              <a:t>Reminds employees of your support for reducing fatigue</a:t>
            </a:r>
          </a:p>
          <a:p>
            <a:pPr lvl="1"/>
            <a:endParaRPr lang="en-US" dirty="0"/>
          </a:p>
        </p:txBody>
      </p:sp>
      <p:pic>
        <p:nvPicPr>
          <p:cNvPr id="4" name="Picture 2" title="The word &quot;Value&quot; highlighted in the dictionary"/>
          <p:cNvPicPr>
            <a:picLocks noChangeAspect="1" noChangeArrowheads="1"/>
          </p:cNvPicPr>
          <p:nvPr/>
        </p:nvPicPr>
        <p:blipFill>
          <a:blip r:embed="rId3" cstate="print"/>
          <a:srcRect/>
          <a:stretch>
            <a:fillRect/>
          </a:stretch>
        </p:blipFill>
        <p:spPr bwMode="auto">
          <a:xfrm>
            <a:off x="6295176" y="1788625"/>
            <a:ext cx="2397474" cy="1600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title="Words &quot;Lead&quot; and &quot;Learn&quot; in crossword"/>
          <p:cNvPicPr>
            <a:picLocks noChangeAspect="1" noChangeArrowheads="1"/>
          </p:cNvPicPr>
          <p:nvPr/>
        </p:nvPicPr>
        <p:blipFill>
          <a:blip r:embed="rId3" cstate="print"/>
          <a:srcRect/>
          <a:stretch>
            <a:fillRect/>
          </a:stretch>
        </p:blipFill>
        <p:spPr bwMode="auto">
          <a:xfrm>
            <a:off x="5665304" y="2286000"/>
            <a:ext cx="3505200" cy="26289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solidFill>
                  <a:schemeClr val="bg1"/>
                </a:solidFill>
              </a:rPr>
              <a:t>Personal Attendance of Managers at Fatigue Meetings</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sz="3000" dirty="0" smtClean="0"/>
              <a:t>Your attendance in fatigue meetings demonstrates a commitment to fatigue management</a:t>
            </a:r>
          </a:p>
          <a:p>
            <a:pPr lvl="1"/>
            <a:r>
              <a:rPr lang="en-US" dirty="0" smtClean="0"/>
              <a:t>Recognize and acknowledge</a:t>
            </a:r>
          </a:p>
          <a:p>
            <a:pPr lvl="1"/>
            <a:r>
              <a:rPr lang="en-US" dirty="0" smtClean="0"/>
              <a:t>Feedback</a:t>
            </a:r>
          </a:p>
          <a:p>
            <a:pPr lvl="1"/>
            <a:r>
              <a:rPr lang="en-US" dirty="0" smtClean="0"/>
              <a:t>Prompt safe behavior</a:t>
            </a:r>
          </a:p>
          <a:p>
            <a:pPr lvl="1"/>
            <a:r>
              <a:rPr lang="en-US" dirty="0" smtClean="0"/>
              <a:t>Model safe behavior</a:t>
            </a:r>
          </a:p>
          <a:p>
            <a:pPr lvl="1"/>
            <a:r>
              <a:rPr lang="en-US" dirty="0" smtClean="0"/>
              <a:t>Receive feedback directly from employees</a:t>
            </a:r>
          </a:p>
          <a:p>
            <a:pPr lvl="1"/>
            <a:r>
              <a:rPr lang="en-US" dirty="0" smtClean="0"/>
              <a:t>Observe risky environmental conditions </a:t>
            </a:r>
          </a:p>
          <a:p>
            <a:pPr lvl="1"/>
            <a:r>
              <a:rPr lang="en-US" dirty="0" smtClean="0"/>
              <a:t>One-to-one communication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Face-to-Face Meetings with Employees that Feature Fatigue as a Topic</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Show you value CMV driver fatigue management</a:t>
            </a:r>
          </a:p>
          <a:p>
            <a:r>
              <a:rPr lang="en-US" dirty="0" smtClean="0"/>
              <a:t>Provide praise and recognition for safe behavior and self-reports of fatigue</a:t>
            </a:r>
          </a:p>
          <a:p>
            <a:r>
              <a:rPr lang="en-US" dirty="0" smtClean="0"/>
              <a:t>Provide corrective fatigue-related feedback privately </a:t>
            </a:r>
          </a:p>
          <a:p>
            <a:r>
              <a:rPr lang="en-US" dirty="0" smtClean="0"/>
              <a:t>Receive feedback from the 			         employee</a:t>
            </a:r>
          </a:p>
          <a:p>
            <a:r>
              <a:rPr lang="en-US" dirty="0" smtClean="0"/>
              <a:t>Develop personal fatigue- 			             related goals </a:t>
            </a:r>
          </a:p>
          <a:p>
            <a:endParaRPr lang="en-US" dirty="0" smtClean="0"/>
          </a:p>
          <a:p>
            <a:endParaRPr lang="en-US" dirty="0"/>
          </a:p>
        </p:txBody>
      </p:sp>
      <p:pic>
        <p:nvPicPr>
          <p:cNvPr id="4" name="Picture 2" title="A driver and manager reviewing a document in front of a truck."/>
          <p:cNvPicPr>
            <a:picLocks noChangeAspect="1" noChangeArrowheads="1"/>
          </p:cNvPicPr>
          <p:nvPr/>
        </p:nvPicPr>
        <p:blipFill>
          <a:blip r:embed="rId3" cstate="print"/>
          <a:srcRect/>
          <a:stretch>
            <a:fillRect/>
          </a:stretch>
        </p:blipFill>
        <p:spPr bwMode="auto">
          <a:xfrm>
            <a:off x="5631544" y="4038600"/>
            <a:ext cx="3215532" cy="21336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Job Descriptions that Include Safety/Fatigue Contracts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Show fatigue management is valued</a:t>
            </a:r>
          </a:p>
          <a:p>
            <a:r>
              <a:rPr lang="en-US" sz="2800" dirty="0" smtClean="0"/>
              <a:t>Demonstrate how fatigue relates to the job</a:t>
            </a:r>
          </a:p>
          <a:p>
            <a:r>
              <a:rPr lang="en-US" sz="2800" dirty="0" smtClean="0"/>
              <a:t>Provide personal accountability for fatigued driving performance</a:t>
            </a:r>
          </a:p>
          <a:p>
            <a:r>
              <a:rPr lang="en-US" sz="2800" dirty="0" smtClean="0"/>
              <a:t>Review non-fatigued driving as an essential job requirement</a:t>
            </a:r>
          </a:p>
          <a:p>
            <a:r>
              <a:rPr lang="en-US" sz="2800" dirty="0" smtClean="0"/>
              <a:t>Describe fatigue-related policies and procedures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Fatigue Leadership</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sz="2900" dirty="0" smtClean="0"/>
              <a:t>Leaders inspire people to act </a:t>
            </a:r>
          </a:p>
          <a:p>
            <a:r>
              <a:rPr lang="en-US" sz="2900" dirty="0" smtClean="0"/>
              <a:t>Fatigue leadership  not only from 	           management</a:t>
            </a:r>
          </a:p>
          <a:p>
            <a:r>
              <a:rPr lang="en-US" sz="2900" dirty="0" smtClean="0"/>
              <a:t>All employees should be fatigue 		            management leaders</a:t>
            </a:r>
          </a:p>
          <a:p>
            <a:r>
              <a:rPr lang="en-US" sz="2900" dirty="0" smtClean="0"/>
              <a:t>Hold themselves and others accountable</a:t>
            </a:r>
          </a:p>
          <a:p>
            <a:r>
              <a:rPr lang="en-US" sz="2900" dirty="0" smtClean="0"/>
              <a:t>Educate, not train</a:t>
            </a:r>
          </a:p>
          <a:p>
            <a:r>
              <a:rPr lang="en-US" sz="2900" dirty="0" smtClean="0"/>
              <a:t>Listen first</a:t>
            </a:r>
          </a:p>
          <a:p>
            <a:r>
              <a:rPr lang="en-US" sz="2900" dirty="0" smtClean="0"/>
              <a:t>Promote ownership of fatigue improvement</a:t>
            </a:r>
          </a:p>
          <a:p>
            <a:r>
              <a:rPr lang="en-US" sz="2900" dirty="0" smtClean="0"/>
              <a:t>Allow others to develop methods to reduce fatigue</a:t>
            </a:r>
          </a:p>
          <a:p>
            <a:r>
              <a:rPr lang="en-US" sz="2900" dirty="0" smtClean="0"/>
              <a:t>Show confidence that safe behavior can be performed</a:t>
            </a:r>
          </a:p>
          <a:p>
            <a:pPr lvl="1"/>
            <a:endParaRPr lang="en-US" dirty="0" smtClean="0"/>
          </a:p>
          <a:p>
            <a:pPr lvl="1"/>
            <a:endParaRPr lang="en-US" dirty="0" smtClean="0"/>
          </a:p>
          <a:p>
            <a:endParaRPr lang="en-US" dirty="0"/>
          </a:p>
        </p:txBody>
      </p:sp>
      <p:pic>
        <p:nvPicPr>
          <p:cNvPr id="4" name="Picture 2" title="Chart showing that leadership influences the success of an organization."/>
          <p:cNvPicPr>
            <a:picLocks noChangeAspect="1" noChangeArrowheads="1"/>
          </p:cNvPicPr>
          <p:nvPr/>
        </p:nvPicPr>
        <p:blipFill>
          <a:blip r:embed="rId3" cstate="print"/>
          <a:srcRect/>
          <a:stretch>
            <a:fillRect/>
          </a:stretch>
        </p:blipFill>
        <p:spPr bwMode="auto">
          <a:xfrm>
            <a:off x="5867400" y="1548205"/>
            <a:ext cx="2834534" cy="188079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Communication About Fatigue Issues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Open and ongoing non-punitive communication involving safety and fatigue</a:t>
            </a:r>
          </a:p>
          <a:p>
            <a:r>
              <a:rPr lang="en-US" dirty="0" smtClean="0"/>
              <a:t>Keep formal and informal channels of fatigue communication open </a:t>
            </a:r>
          </a:p>
          <a:p>
            <a:r>
              <a:rPr lang="en-US" dirty="0" smtClean="0"/>
              <a:t>Involve regular communication between management, supervisors, and the workforce</a:t>
            </a:r>
          </a:p>
          <a:p>
            <a:r>
              <a:rPr lang="en-US" dirty="0" smtClean="0"/>
              <a:t>Involve drivers (if interested) in developing communication strategies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2</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en-US" dirty="0" smtClean="0"/>
              <a:t>What is a suggestion for showing management’s commitment to fatigue management?</a:t>
            </a:r>
          </a:p>
          <a:p>
            <a:pPr marL="971550" lvl="1" indent="-514350">
              <a:buFont typeface="+mj-lt"/>
              <a:buAutoNum type="alphaUcPeriod"/>
            </a:pPr>
            <a:r>
              <a:rPr lang="en-US" dirty="0" smtClean="0"/>
              <a:t>Create top-down control</a:t>
            </a:r>
          </a:p>
          <a:p>
            <a:pPr marL="971550" lvl="1" indent="-514350">
              <a:buFont typeface="+mj-lt"/>
              <a:buAutoNum type="alphaUcPeriod"/>
            </a:pPr>
            <a:r>
              <a:rPr lang="en-US" dirty="0" smtClean="0"/>
              <a:t>Face-to-face meetings with employees featuring fatigue as a topic</a:t>
            </a:r>
          </a:p>
          <a:p>
            <a:pPr marL="971550" lvl="1" indent="-514350">
              <a:buFont typeface="+mj-lt"/>
              <a:buAutoNum type="alphaUcPeriod"/>
            </a:pPr>
            <a:r>
              <a:rPr lang="en-US" dirty="0" smtClean="0"/>
              <a:t>Avoid acknowledging drivers for their efforts in fatigue management</a:t>
            </a:r>
          </a:p>
          <a:p>
            <a:pPr marL="971550" lvl="1" indent="-514350">
              <a:buFont typeface="+mj-lt"/>
              <a:buAutoNum type="alphaUcPeriod"/>
            </a:pPr>
            <a:r>
              <a:rPr lang="en-US" dirty="0" smtClean="0"/>
              <a:t>Only encourage individualized responsibility</a:t>
            </a:r>
          </a:p>
          <a:p>
            <a:pPr marL="971550" lvl="1" indent="-514350">
              <a:buFont typeface="+mj-lt"/>
              <a:buAutoNum type="alphaUcPeriod"/>
            </a:pPr>
            <a:endParaRPr lang="en-US" dirty="0" smtClean="0"/>
          </a:p>
          <a:p>
            <a:pPr marL="514350" lvl="0" indent="-514350">
              <a:buFont typeface="+mj-lt"/>
              <a:buAutoNum type="arabicPeriod"/>
            </a:pPr>
            <a:r>
              <a:rPr lang="en-US" dirty="0" smtClean="0"/>
              <a:t>Why is it important to maintain a high profile for fatigue in meetings?</a:t>
            </a:r>
          </a:p>
          <a:p>
            <a:pPr marL="971550" lvl="1" indent="-514350">
              <a:buFont typeface="+mj-lt"/>
              <a:buAutoNum type="alphaUcPeriod"/>
            </a:pPr>
            <a:r>
              <a:rPr lang="en-US" dirty="0" smtClean="0"/>
              <a:t>Including fatigue discussions in meetings illustrates how fatigue management relates to other aspects of the organization</a:t>
            </a:r>
          </a:p>
          <a:p>
            <a:pPr marL="971550" lvl="1" indent="-514350">
              <a:buFont typeface="+mj-lt"/>
              <a:buAutoNum type="alphaUcPeriod"/>
            </a:pPr>
            <a:r>
              <a:rPr lang="en-US" dirty="0" smtClean="0"/>
              <a:t>Management needs to show that they are in control of the fatigue management program</a:t>
            </a:r>
          </a:p>
          <a:p>
            <a:pPr marL="971550" lvl="1" indent="-514350">
              <a:buFont typeface="+mj-lt"/>
              <a:buAutoNum type="alphaUcPeriod"/>
            </a:pPr>
            <a:r>
              <a:rPr lang="en-US" dirty="0" smtClean="0"/>
              <a:t>Meetings are a way to show fatigue management is a priority</a:t>
            </a:r>
          </a:p>
          <a:p>
            <a:pPr marL="971550" lvl="1" indent="-514350">
              <a:buFont typeface="+mj-lt"/>
              <a:buAutoNum type="alphaUcPeriod"/>
            </a:pPr>
            <a:r>
              <a:rPr lang="en-US" dirty="0" smtClean="0"/>
              <a:t>Discussing fatigue in meetings influences top-down involvement</a:t>
            </a:r>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2 Continued</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startAt="3"/>
            </a:pPr>
            <a:r>
              <a:rPr lang="en-US" dirty="0" smtClean="0"/>
              <a:t>When should individual corrective fatigue management feedback be given?</a:t>
            </a:r>
          </a:p>
          <a:p>
            <a:pPr marL="971550" lvl="1" indent="-514350">
              <a:buFont typeface="+mj-lt"/>
              <a:buAutoNum type="alphaUcPeriod"/>
            </a:pPr>
            <a:r>
              <a:rPr lang="en-US" dirty="0" smtClean="0"/>
              <a:t>In a group</a:t>
            </a:r>
          </a:p>
          <a:p>
            <a:pPr marL="971550" lvl="1" indent="-514350">
              <a:buFont typeface="+mj-lt"/>
              <a:buAutoNum type="alphaUcPeriod"/>
            </a:pPr>
            <a:r>
              <a:rPr lang="en-US" dirty="0" smtClean="0"/>
              <a:t>In driver terminals</a:t>
            </a:r>
          </a:p>
          <a:p>
            <a:pPr marL="971550" lvl="1" indent="-514350">
              <a:buFont typeface="+mj-lt"/>
              <a:buAutoNum type="alphaUcPeriod"/>
            </a:pPr>
            <a:r>
              <a:rPr lang="en-US" dirty="0" smtClean="0"/>
              <a:t>Privately</a:t>
            </a:r>
          </a:p>
          <a:p>
            <a:pPr marL="971550" lvl="1" indent="-514350">
              <a:buFont typeface="+mj-lt"/>
              <a:buAutoNum type="alphaUcPeriod"/>
            </a:pPr>
            <a:r>
              <a:rPr lang="en-US" dirty="0" smtClean="0"/>
              <a:t>All the above</a:t>
            </a:r>
          </a:p>
          <a:p>
            <a:pPr marL="971550" lvl="1" indent="-514350">
              <a:buFont typeface="+mj-lt"/>
              <a:buAutoNum type="alphaUcPeriod"/>
            </a:pPr>
            <a:endParaRPr lang="en-US" dirty="0" smtClean="0"/>
          </a:p>
          <a:p>
            <a:pPr marL="514350" lvl="0" indent="-514350">
              <a:buFont typeface="+mj-lt"/>
              <a:buAutoNum type="arabicPeriod" startAt="4"/>
            </a:pPr>
            <a:r>
              <a:rPr lang="en-US" dirty="0" smtClean="0"/>
              <a:t>What statement below is accurate? </a:t>
            </a:r>
          </a:p>
          <a:p>
            <a:pPr marL="971550" lvl="1" indent="-514350">
              <a:buFont typeface="+mj-lt"/>
              <a:buAutoNum type="alphaUcPeriod"/>
            </a:pPr>
            <a:r>
              <a:rPr lang="en-US" dirty="0" smtClean="0"/>
              <a:t>Fatigue management leaders are not confident that drivers can follow fatigue management procedures</a:t>
            </a:r>
          </a:p>
          <a:p>
            <a:pPr marL="971550" lvl="1" indent="-514350">
              <a:buFont typeface="+mj-lt"/>
              <a:buAutoNum type="alphaUcPeriod"/>
            </a:pPr>
            <a:r>
              <a:rPr lang="en-US" dirty="0" smtClean="0"/>
              <a:t>Fatigue management leaders train, not educate, drivers on fatigue management behaviors</a:t>
            </a:r>
          </a:p>
          <a:p>
            <a:pPr marL="971550" lvl="1" indent="-514350">
              <a:buFont typeface="+mj-lt"/>
              <a:buAutoNum type="alphaUcPeriod"/>
            </a:pPr>
            <a:r>
              <a:rPr lang="en-US" dirty="0" smtClean="0"/>
              <a:t>All employees should be fatigue management leaders</a:t>
            </a:r>
          </a:p>
          <a:p>
            <a:pPr marL="971550" lvl="1" indent="-514350">
              <a:buFont typeface="+mj-lt"/>
              <a:buAutoNum type="alphaUcPeriod"/>
            </a:pPr>
            <a:r>
              <a:rPr lang="en-US" dirty="0" smtClean="0"/>
              <a:t>Only management is responsible for fatigue management leadership</a:t>
            </a:r>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2 Continued</a:t>
            </a:r>
            <a:endParaRPr lang="en-US" dirty="0">
              <a:solidFill>
                <a:schemeClr val="bg1"/>
              </a:solidFill>
            </a:endParaRPr>
          </a:p>
        </p:txBody>
      </p:sp>
      <p:sp>
        <p:nvSpPr>
          <p:cNvPr id="4" name="Content Placeholder 3"/>
          <p:cNvSpPr>
            <a:spLocks noGrp="1"/>
          </p:cNvSpPr>
          <p:nvPr>
            <p:ph idx="1"/>
          </p:nvPr>
        </p:nvSpPr>
        <p:spPr/>
        <p:txBody>
          <a:bodyPr>
            <a:normAutofit fontScale="92500" lnSpcReduction="10000"/>
          </a:bodyPr>
          <a:lstStyle/>
          <a:p>
            <a:pPr marL="514350" lvl="0" indent="-514350">
              <a:buFont typeface="+mj-lt"/>
              <a:buAutoNum type="arabicPeriod" startAt="5"/>
            </a:pPr>
            <a:r>
              <a:rPr lang="en-US" dirty="0" smtClean="0"/>
              <a:t>Why is it important to have open and ongoing communication involvement fatigue management?</a:t>
            </a:r>
          </a:p>
          <a:p>
            <a:pPr marL="971550" lvl="1" indent="-514350">
              <a:buFont typeface="+mj-lt"/>
              <a:buAutoNum type="alphaUcPeriod"/>
            </a:pPr>
            <a:r>
              <a:rPr lang="en-US" dirty="0" smtClean="0"/>
              <a:t>It ensures management is in control of the fatigue management process</a:t>
            </a:r>
          </a:p>
          <a:p>
            <a:pPr marL="971550" lvl="1" indent="-514350">
              <a:buFont typeface="+mj-lt"/>
              <a:buAutoNum type="alphaUcPeriod"/>
            </a:pPr>
            <a:r>
              <a:rPr lang="en-US" dirty="0" smtClean="0"/>
              <a:t>Communication will help to remind everyone of the importance of fatigue management</a:t>
            </a:r>
          </a:p>
          <a:p>
            <a:pPr marL="971550" lvl="1" indent="-514350">
              <a:buFont typeface="+mj-lt"/>
              <a:buAutoNum type="alphaUcPeriod"/>
            </a:pPr>
            <a:r>
              <a:rPr lang="en-US" dirty="0" smtClean="0"/>
              <a:t>It provides an opportunity for management to criticize drivers</a:t>
            </a:r>
          </a:p>
          <a:p>
            <a:pPr marL="971550" lvl="1" indent="-514350">
              <a:buFont typeface="+mj-lt"/>
              <a:buAutoNum type="alphaUcPeriod"/>
            </a:pPr>
            <a:r>
              <a:rPr lang="en-US" dirty="0" smtClean="0"/>
              <a:t>Reinforce the belief that fatigue management is the responsibility of drivers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ts val="3440"/>
              </a:lnSpc>
            </a:pPr>
            <a:r>
              <a:rPr lang="en-US" sz="3200" dirty="0" smtClean="0">
                <a:solidFill>
                  <a:schemeClr val="bg1"/>
                </a:solidFill>
              </a:rPr>
              <a:t>Lesson 3: Strategies for Engaging and Empowering Staff and Generating Commitment in the FMP</a:t>
            </a:r>
            <a:endParaRPr lang="en-US" sz="3200" dirty="0">
              <a:solidFill>
                <a:schemeClr val="bg1"/>
              </a:solidFill>
            </a:endParaRPr>
          </a:p>
        </p:txBody>
      </p:sp>
      <p:pic>
        <p:nvPicPr>
          <p:cNvPr id="3" name="Mod2_Less3_ii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Module </a:t>
            </a:r>
            <a:r>
              <a:rPr lang="en-US" dirty="0" smtClean="0">
                <a:solidFill>
                  <a:schemeClr val="bg1"/>
                </a:solidFill>
              </a:rPr>
              <a:t>2 </a:t>
            </a:r>
            <a:r>
              <a:rPr lang="en-US" dirty="0">
                <a:solidFill>
                  <a:schemeClr val="bg1"/>
                </a:solidFill>
              </a:rPr>
              <a:t>Overview</a:t>
            </a:r>
          </a:p>
        </p:txBody>
      </p:sp>
      <p:sp>
        <p:nvSpPr>
          <p:cNvPr id="3" name="Content Placeholder 2"/>
          <p:cNvSpPr>
            <a:spLocks noGrp="1"/>
          </p:cNvSpPr>
          <p:nvPr>
            <p:ph idx="1"/>
          </p:nvPr>
        </p:nvSpPr>
        <p:spPr/>
        <p:txBody>
          <a:bodyPr>
            <a:normAutofit fontScale="92500" lnSpcReduction="20000"/>
          </a:bodyPr>
          <a:lstStyle/>
          <a:p>
            <a:r>
              <a:rPr lang="en-US" sz="3000" dirty="0" smtClean="0"/>
              <a:t>Lesson 1: Introduction to safety culture and management practices</a:t>
            </a:r>
          </a:p>
          <a:p>
            <a:r>
              <a:rPr lang="en-US" sz="3000" dirty="0" smtClean="0"/>
              <a:t>Lesson 2: Corporate responsibility 		                and	roles in Fatigue Management 		       Program (FMP) implementation</a:t>
            </a:r>
          </a:p>
          <a:p>
            <a:r>
              <a:rPr lang="en-US" sz="3000" dirty="0" smtClean="0"/>
              <a:t>Lesson 3: Employee engagement, 	    empowerment and commitment in the FMP</a:t>
            </a:r>
          </a:p>
          <a:p>
            <a:r>
              <a:rPr lang="en-US" sz="3000" dirty="0" smtClean="0"/>
              <a:t>Lesson 4: Corporate culture change</a:t>
            </a:r>
          </a:p>
          <a:p>
            <a:r>
              <a:rPr lang="en-US" sz="3000" dirty="0" smtClean="0"/>
              <a:t>Lesson 5: Performance measures to 	           gauge the efficacy of the FMP</a:t>
            </a:r>
          </a:p>
          <a:p>
            <a:r>
              <a:rPr lang="en-US" sz="3000" dirty="0" smtClean="0"/>
              <a:t>Lesson 6: Summary</a:t>
            </a:r>
          </a:p>
          <a:p>
            <a:endParaRPr lang="en-US" dirty="0"/>
          </a:p>
        </p:txBody>
      </p:sp>
      <p:pic>
        <p:nvPicPr>
          <p:cNvPr id="3074" name="Picture 2" title="CMV Truck driving down road"/>
          <p:cNvPicPr>
            <a:picLocks noChangeAspect="1" noChangeArrowheads="1"/>
          </p:cNvPicPr>
          <p:nvPr/>
        </p:nvPicPr>
        <p:blipFill>
          <a:blip r:embed="rId3" cstate="print"/>
          <a:srcRect/>
          <a:stretch>
            <a:fillRect/>
          </a:stretch>
        </p:blipFill>
        <p:spPr bwMode="auto">
          <a:xfrm>
            <a:off x="6324600" y="2438400"/>
            <a:ext cx="2404533" cy="35814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Empowerment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Sharing of authority and responsibility </a:t>
            </a:r>
          </a:p>
          <a:p>
            <a:r>
              <a:rPr lang="en-US" dirty="0" smtClean="0"/>
              <a:t>Increased perception of control</a:t>
            </a:r>
          </a:p>
          <a:p>
            <a:r>
              <a:rPr lang="en-US" dirty="0" smtClean="0"/>
              <a:t>Sharing organizational information and knowledge that gives employees power to make decisions that directly influence organizational performance and direction</a:t>
            </a:r>
            <a:endParaRPr lang="en-US" sz="1800" dirty="0" smtClean="0"/>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Importance of Empowerment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Cost control, organizational flexibility, and product quality improvements</a:t>
            </a:r>
          </a:p>
          <a:p>
            <a:r>
              <a:rPr lang="en-US" sz="2800" dirty="0" smtClean="0"/>
              <a:t>Increased job satisfaction, motivation, and organizational citizenship  behavior</a:t>
            </a:r>
          </a:p>
          <a:p>
            <a:r>
              <a:rPr lang="en-US" sz="2800" dirty="0" smtClean="0"/>
              <a:t>Decreased turnover and absenteeism</a:t>
            </a:r>
          </a:p>
          <a:p>
            <a:r>
              <a:rPr lang="en-US" sz="2800" dirty="0" smtClean="0"/>
              <a:t>Increased individual recognition</a:t>
            </a:r>
            <a:r>
              <a:rPr lang="en-US" dirty="0" smtClean="0"/>
              <a:t>	</a:t>
            </a:r>
            <a:r>
              <a:rPr lang="en-US" sz="2800" dirty="0" smtClean="0"/>
              <a:t>		</a:t>
            </a:r>
          </a:p>
          <a:p>
            <a:pPr lvl="1"/>
            <a:endParaRPr lang="en-US" dirty="0"/>
          </a:p>
        </p:txBody>
      </p:sp>
      <p:pic>
        <p:nvPicPr>
          <p:cNvPr id="12290" name="Picture 2" title="Female driver standing in front of her bus"/>
          <p:cNvPicPr>
            <a:picLocks noChangeAspect="1" noChangeArrowheads="1"/>
          </p:cNvPicPr>
          <p:nvPr/>
        </p:nvPicPr>
        <p:blipFill>
          <a:blip r:embed="rId3" cstate="print"/>
          <a:srcRect/>
          <a:stretch>
            <a:fillRect/>
          </a:stretch>
        </p:blipFill>
        <p:spPr bwMode="auto">
          <a:xfrm>
            <a:off x="5715000" y="4113017"/>
            <a:ext cx="2975952" cy="197463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Increasing Perceptions of Empowerment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Three factors impact  sense of empowerment</a:t>
            </a:r>
          </a:p>
          <a:p>
            <a:pPr marL="457200" lvl="1" indent="0">
              <a:buNone/>
            </a:pPr>
            <a:endParaRPr lang="en-US" dirty="0" smtClean="0"/>
          </a:p>
        </p:txBody>
      </p:sp>
      <p:pic>
        <p:nvPicPr>
          <p:cNvPr id="4" name="Picture 3" title="Influence of self-efficacy, personal control, and optimism on feelings of empower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133600"/>
            <a:ext cx="4191000" cy="4191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Increasing Empowerment</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fontScale="92500"/>
          </a:bodyPr>
          <a:lstStyle/>
          <a:p>
            <a:r>
              <a:rPr lang="en-US" dirty="0" smtClean="0"/>
              <a:t>Strategies for increasing employee empowerment:</a:t>
            </a:r>
          </a:p>
          <a:p>
            <a:pPr lvl="1"/>
            <a:r>
              <a:rPr lang="en-US" dirty="0" smtClean="0"/>
              <a:t>Provide a sense of trust that employees will do a good job</a:t>
            </a:r>
          </a:p>
          <a:p>
            <a:pPr lvl="1"/>
            <a:r>
              <a:rPr lang="en-US" dirty="0" smtClean="0"/>
              <a:t>Provide supportive feedback concerning safe behaviors</a:t>
            </a:r>
          </a:p>
          <a:p>
            <a:pPr lvl="1"/>
            <a:r>
              <a:rPr lang="en-US" dirty="0" smtClean="0"/>
              <a:t>Actively listen to employees before offering advice or feedback</a:t>
            </a:r>
          </a:p>
          <a:p>
            <a:pPr lvl="1"/>
            <a:r>
              <a:rPr lang="en-US" dirty="0" smtClean="0"/>
              <a:t>Allow employees to develop personal goals</a:t>
            </a:r>
          </a:p>
          <a:p>
            <a:pPr lvl="1"/>
            <a:r>
              <a:rPr lang="en-US" dirty="0" smtClean="0"/>
              <a:t>Allow employees to develop their own strategies for increasing safe behavior while reducing risky behavior</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Empowerment and </a:t>
            </a:r>
            <a:br>
              <a:rPr lang="en-US" dirty="0" smtClean="0">
                <a:solidFill>
                  <a:schemeClr val="bg1"/>
                </a:solidFill>
              </a:rPr>
            </a:br>
            <a:r>
              <a:rPr lang="en-US" dirty="0" smtClean="0">
                <a:solidFill>
                  <a:schemeClr val="bg1"/>
                </a:solidFill>
              </a:rPr>
              <a:t>Resistance to Change</a:t>
            </a:r>
            <a:endParaRPr lang="en-US" dirty="0">
              <a:solidFill>
                <a:schemeClr val="bg1"/>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Empowerment diminishes resistance to change</a:t>
            </a:r>
          </a:p>
          <a:p>
            <a:pPr lvl="1"/>
            <a:r>
              <a:rPr lang="en-US" dirty="0" smtClean="0"/>
              <a:t>Allows employees to contribute to the process of change</a:t>
            </a:r>
          </a:p>
          <a:p>
            <a:pPr lvl="1"/>
            <a:r>
              <a:rPr lang="en-US" dirty="0" smtClean="0"/>
              <a:t>Builds a sense of trust</a:t>
            </a:r>
          </a:p>
          <a:p>
            <a:pPr lvl="1"/>
            <a:r>
              <a:rPr lang="en-US" dirty="0" smtClean="0"/>
              <a:t>Increases a personal sense                                           of control</a:t>
            </a:r>
          </a:p>
          <a:p>
            <a:pPr lvl="1"/>
            <a:r>
              <a:rPr lang="en-US" dirty="0" smtClean="0"/>
              <a:t>Provides bottom-up initiative</a:t>
            </a:r>
          </a:p>
          <a:p>
            <a:pPr lvl="1"/>
            <a:r>
              <a:rPr lang="en-US" dirty="0" smtClean="0"/>
              <a:t>Motivates others to accept change</a:t>
            </a:r>
          </a:p>
          <a:p>
            <a:pPr lvl="1"/>
            <a:r>
              <a:rPr lang="en-US" dirty="0" smtClean="0"/>
              <a:t>Provides more responsibility</a:t>
            </a:r>
          </a:p>
          <a:p>
            <a:pPr lvl="1"/>
            <a:endParaRPr lang="en-US" dirty="0" smtClean="0"/>
          </a:p>
          <a:p>
            <a:pPr lvl="1"/>
            <a:endParaRPr lang="en-US" dirty="0" smtClean="0"/>
          </a:p>
          <a:p>
            <a:endParaRPr lang="en-US" dirty="0"/>
          </a:p>
        </p:txBody>
      </p:sp>
      <p:pic>
        <p:nvPicPr>
          <p:cNvPr id="13314" name="Picture 2" title="Roadway sign saying &quot;Opportunity Ahead&quot;"/>
          <p:cNvPicPr>
            <a:picLocks noChangeAspect="1" noChangeArrowheads="1"/>
          </p:cNvPicPr>
          <p:nvPr/>
        </p:nvPicPr>
        <p:blipFill>
          <a:blip r:embed="rId3" cstate="print"/>
          <a:srcRect/>
          <a:stretch>
            <a:fillRect/>
          </a:stretch>
        </p:blipFill>
        <p:spPr bwMode="auto">
          <a:xfrm>
            <a:off x="5700948" y="2819400"/>
            <a:ext cx="2985851" cy="1981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Delegation of Responsibility                for Fatigue</a:t>
            </a:r>
            <a:endParaRPr lang="en-US" dirty="0">
              <a:solidFill>
                <a:schemeClr val="bg1"/>
              </a:solidFill>
            </a:endParaRPr>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sz="2800" dirty="0" smtClean="0"/>
              <a:t>Each employee feels responsible for fatigue and safety in a positive safety culture</a:t>
            </a:r>
          </a:p>
          <a:p>
            <a:r>
              <a:rPr lang="en-US" sz="2800" dirty="0" smtClean="0"/>
              <a:t>Delegating responsibility holds all                      employees accountable</a:t>
            </a:r>
          </a:p>
          <a:p>
            <a:r>
              <a:rPr lang="en-US" sz="2800" dirty="0" smtClean="0"/>
              <a:t>Employees will feel responsible and              accountable for their fatigue, and help                          co-workers</a:t>
            </a:r>
          </a:p>
          <a:p>
            <a:r>
              <a:rPr lang="en-US" sz="2800" dirty="0" smtClean="0"/>
              <a:t>Well-defined responsibilities increases	  performance</a:t>
            </a:r>
          </a:p>
          <a:p>
            <a:r>
              <a:rPr lang="en-US" sz="2800" dirty="0" smtClean="0"/>
              <a:t>A sense of ownership over safety initiatives</a:t>
            </a:r>
          </a:p>
        </p:txBody>
      </p:sp>
      <p:pic>
        <p:nvPicPr>
          <p:cNvPr id="14338" name="Picture 2" title="Two people helping each other while rock climbing"/>
          <p:cNvPicPr>
            <a:picLocks noChangeAspect="1" noChangeArrowheads="1"/>
          </p:cNvPicPr>
          <p:nvPr/>
        </p:nvPicPr>
        <p:blipFill>
          <a:blip r:embed="rId3" cstate="print"/>
          <a:srcRect/>
          <a:stretch>
            <a:fillRect/>
          </a:stretch>
        </p:blipFill>
        <p:spPr bwMode="auto">
          <a:xfrm>
            <a:off x="6781800" y="2133600"/>
            <a:ext cx="2057400" cy="308105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Encouraging Commitment to the Organization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Dedication to the organization and willing to work on its behalf</a:t>
            </a:r>
            <a:endParaRPr lang="en-US" sz="2500" dirty="0" smtClean="0"/>
          </a:p>
          <a:p>
            <a:r>
              <a:rPr lang="en-US" dirty="0" smtClean="0"/>
              <a:t>3 factors that contribute to organizational commitment</a:t>
            </a:r>
            <a:endParaRPr lang="en-US" sz="2500" dirty="0" smtClean="0"/>
          </a:p>
          <a:p>
            <a:pPr lvl="1"/>
            <a:r>
              <a:rPr lang="en-US" dirty="0" smtClean="0"/>
              <a:t>Identity and loyalty to the organization</a:t>
            </a:r>
          </a:p>
          <a:p>
            <a:pPr lvl="1"/>
            <a:r>
              <a:rPr lang="en-US" dirty="0" smtClean="0"/>
              <a:t>Amount of personal investment made to the organization</a:t>
            </a:r>
          </a:p>
          <a:p>
            <a:pPr lvl="1"/>
            <a:r>
              <a:rPr lang="en-US" dirty="0" smtClean="0"/>
              <a:t>Personal feelings of obligation to the organization</a:t>
            </a:r>
          </a:p>
          <a:p>
            <a:r>
              <a:rPr lang="en-US" dirty="0" smtClean="0"/>
              <a:t>Commitment can be at different levels in the organization</a:t>
            </a:r>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Benefits of Organizational Commitment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Increased job satisfaction</a:t>
            </a:r>
          </a:p>
          <a:p>
            <a:r>
              <a:rPr lang="en-US" dirty="0" smtClean="0"/>
              <a:t>Increased performance</a:t>
            </a:r>
          </a:p>
          <a:p>
            <a:r>
              <a:rPr lang="en-US" dirty="0" smtClean="0"/>
              <a:t>Increased involvement</a:t>
            </a:r>
          </a:p>
          <a:p>
            <a:r>
              <a:rPr lang="en-US" dirty="0" smtClean="0"/>
              <a:t>Decreased job stress</a:t>
            </a:r>
          </a:p>
          <a:p>
            <a:r>
              <a:rPr lang="en-US" dirty="0" smtClean="0"/>
              <a:t>Decreased resistance to change</a:t>
            </a:r>
          </a:p>
          <a:p>
            <a:r>
              <a:rPr lang="en-US" dirty="0" smtClean="0"/>
              <a:t>Decreased turnover and absenteeism</a:t>
            </a:r>
          </a:p>
        </p:txBody>
      </p:sp>
      <p:pic>
        <p:nvPicPr>
          <p:cNvPr id="15362" name="Picture 2" title="Performance rating form with &quot;Excellent&quot; checked for all options."/>
          <p:cNvPicPr>
            <a:picLocks noChangeAspect="1" noChangeArrowheads="1"/>
          </p:cNvPicPr>
          <p:nvPr/>
        </p:nvPicPr>
        <p:blipFill>
          <a:blip r:embed="rId3" cstate="print"/>
          <a:srcRect/>
          <a:stretch>
            <a:fillRect/>
          </a:stretch>
        </p:blipFill>
        <p:spPr bwMode="auto">
          <a:xfrm>
            <a:off x="5524168" y="1726328"/>
            <a:ext cx="3333427" cy="2209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Increasing Organizational Commitment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Support from you and supervisors</a:t>
            </a:r>
          </a:p>
          <a:p>
            <a:pPr lvl="1"/>
            <a:r>
              <a:rPr lang="en-US" dirty="0" smtClean="0"/>
              <a:t>“My organization and supervisor are on my side”</a:t>
            </a:r>
          </a:p>
          <a:p>
            <a:r>
              <a:rPr lang="en-US" dirty="0" smtClean="0"/>
              <a:t>Rewards for goal achievement and other accomplishments</a:t>
            </a:r>
          </a:p>
          <a:p>
            <a:r>
              <a:rPr lang="en-US" dirty="0" smtClean="0"/>
              <a:t>Participation in organizational 		      decision making</a:t>
            </a:r>
          </a:p>
          <a:p>
            <a:r>
              <a:rPr lang="en-US" dirty="0" smtClean="0"/>
              <a:t>Perceptions of belonging                                               in the organization</a:t>
            </a:r>
          </a:p>
          <a:p>
            <a:r>
              <a:rPr lang="en-US" dirty="0" smtClean="0"/>
              <a:t>Training and commitment from the organization in employee development</a:t>
            </a:r>
          </a:p>
          <a:p>
            <a:pPr>
              <a:buNone/>
            </a:pPr>
            <a:endParaRPr lang="en-US" dirty="0" smtClean="0"/>
          </a:p>
          <a:p>
            <a:endParaRPr lang="en-US" dirty="0" smtClean="0"/>
          </a:p>
          <a:p>
            <a:endParaRPr lang="en-US" dirty="0"/>
          </a:p>
        </p:txBody>
      </p:sp>
      <p:pic>
        <p:nvPicPr>
          <p:cNvPr id="16386" name="Picture 2" title="Business man hold out keys"/>
          <p:cNvPicPr>
            <a:picLocks noChangeAspect="1" noChangeArrowheads="1"/>
          </p:cNvPicPr>
          <p:nvPr/>
        </p:nvPicPr>
        <p:blipFill>
          <a:blip r:embed="rId3" cstate="print"/>
          <a:srcRect/>
          <a:stretch>
            <a:fillRect/>
          </a:stretch>
        </p:blipFill>
        <p:spPr bwMode="auto">
          <a:xfrm>
            <a:off x="5867400" y="2895600"/>
            <a:ext cx="2895599" cy="192131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3</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en-US" dirty="0" smtClean="0"/>
              <a:t>What is empowerment?</a:t>
            </a:r>
          </a:p>
          <a:p>
            <a:pPr marL="971550" lvl="1" indent="-514350">
              <a:buFont typeface="+mj-lt"/>
              <a:buAutoNum type="alphaUcPeriod"/>
            </a:pPr>
            <a:r>
              <a:rPr lang="en-US" dirty="0" smtClean="0"/>
              <a:t>Empowerment means letting your employees do whatever they want</a:t>
            </a:r>
          </a:p>
          <a:p>
            <a:pPr marL="971550" lvl="1" indent="-514350">
              <a:buFont typeface="+mj-lt"/>
              <a:buAutoNum type="alphaUcPeriod"/>
            </a:pPr>
            <a:r>
              <a:rPr lang="en-US" dirty="0" smtClean="0"/>
              <a:t>Giving employees sole responsibility </a:t>
            </a:r>
          </a:p>
          <a:p>
            <a:pPr marL="971550" lvl="1" indent="-514350">
              <a:buFont typeface="+mj-lt"/>
              <a:buAutoNum type="alphaUcPeriod"/>
            </a:pPr>
            <a:r>
              <a:rPr lang="en-US" dirty="0" smtClean="0"/>
              <a:t>Sharing information and knowledge so employees can make decisions</a:t>
            </a:r>
          </a:p>
          <a:p>
            <a:pPr marL="971550" lvl="1" indent="-514350">
              <a:buFont typeface="+mj-lt"/>
              <a:buAutoNum type="alphaUcPeriod"/>
            </a:pPr>
            <a:r>
              <a:rPr lang="en-US" dirty="0" smtClean="0"/>
              <a:t>Decrease in management’s responsibility</a:t>
            </a:r>
          </a:p>
          <a:p>
            <a:pPr marL="971550" lvl="1" indent="-514350">
              <a:buNone/>
            </a:pPr>
            <a:endParaRPr lang="en-US" dirty="0" smtClean="0"/>
          </a:p>
          <a:p>
            <a:pPr marL="571500" indent="-514350">
              <a:buFont typeface="+mj-lt"/>
              <a:buAutoNum type="arabicPeriod"/>
            </a:pPr>
            <a:r>
              <a:rPr lang="en-US" dirty="0" smtClean="0"/>
              <a:t>What is a factor that influences employees’ perceptions of empowerment</a:t>
            </a:r>
          </a:p>
          <a:p>
            <a:pPr marL="971550" lvl="1" indent="-514350">
              <a:buFont typeface="+mj-lt"/>
              <a:buAutoNum type="alphaUcPeriod"/>
            </a:pPr>
            <a:r>
              <a:rPr lang="en-US" dirty="0" smtClean="0"/>
              <a:t>Self-efficacy</a:t>
            </a:r>
          </a:p>
          <a:p>
            <a:pPr marL="971550" lvl="1" indent="-514350">
              <a:buFont typeface="+mj-lt"/>
              <a:buAutoNum type="alphaUcPeriod"/>
            </a:pPr>
            <a:r>
              <a:rPr lang="en-US" dirty="0" smtClean="0"/>
              <a:t>Personal control</a:t>
            </a:r>
          </a:p>
          <a:p>
            <a:pPr marL="971550" lvl="1" indent="-514350">
              <a:buFont typeface="+mj-lt"/>
              <a:buAutoNum type="alphaUcPeriod"/>
            </a:pPr>
            <a:r>
              <a:rPr lang="en-US" dirty="0" smtClean="0"/>
              <a:t>Optimism</a:t>
            </a:r>
          </a:p>
          <a:p>
            <a:pPr marL="971550" lvl="1" indent="-514350">
              <a:buFont typeface="+mj-lt"/>
              <a:buAutoNum type="alphaUcPeriod"/>
            </a:pPr>
            <a:r>
              <a:rPr lang="en-US" dirty="0" smtClean="0"/>
              <a:t>All the above</a:t>
            </a:r>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Module Objectives (1 of 2)</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sz="2600" dirty="0" smtClean="0"/>
              <a:t>Define safety culture</a:t>
            </a:r>
          </a:p>
          <a:p>
            <a:r>
              <a:rPr lang="en-US" sz="2600" dirty="0" smtClean="0"/>
              <a:t>Identify the relationship between safety culture and fatigue</a:t>
            </a:r>
          </a:p>
          <a:p>
            <a:r>
              <a:rPr lang="en-US" sz="2600" dirty="0" smtClean="0"/>
              <a:t>Understand the importance of management commitment to the FMP</a:t>
            </a:r>
          </a:p>
          <a:p>
            <a:r>
              <a:rPr lang="en-US" sz="2600" dirty="0" smtClean="0"/>
              <a:t>Realize the importance of commercial motor vehicle  (CMV) driver commitment to the FMP</a:t>
            </a:r>
          </a:p>
          <a:p>
            <a:r>
              <a:rPr lang="en-US" sz="2600" dirty="0" smtClean="0"/>
              <a:t>Identify the importance of empowering CMV drivers</a:t>
            </a:r>
          </a:p>
          <a:p>
            <a:r>
              <a:rPr lang="en-US" sz="2600" dirty="0" smtClean="0"/>
              <a:t>Describe the importance of fatigue 	           communication</a:t>
            </a:r>
          </a:p>
          <a:p>
            <a:r>
              <a:rPr lang="en-US" sz="2600" dirty="0" smtClean="0"/>
              <a:t>Create top management “buy-in”</a:t>
            </a:r>
          </a:p>
          <a:p>
            <a:r>
              <a:rPr lang="en-US" sz="2600" dirty="0" smtClean="0"/>
              <a:t>Build CMV driver trust</a:t>
            </a:r>
          </a:p>
          <a:p>
            <a:pPr lvl="1"/>
            <a:endParaRPr lang="en-US" dirty="0"/>
          </a:p>
        </p:txBody>
      </p:sp>
      <p:pic>
        <p:nvPicPr>
          <p:cNvPr id="2050" name="Picture 2" title="Sticky notes with different aspects of organizational culture"/>
          <p:cNvPicPr>
            <a:picLocks noChangeAspect="1" noChangeArrowheads="1"/>
          </p:cNvPicPr>
          <p:nvPr/>
        </p:nvPicPr>
        <p:blipFill>
          <a:blip r:embed="rId3" cstate="print"/>
          <a:srcRect/>
          <a:stretch>
            <a:fillRect/>
          </a:stretch>
        </p:blipFill>
        <p:spPr bwMode="auto">
          <a:xfrm>
            <a:off x="5486400" y="4267200"/>
            <a:ext cx="3057525" cy="202875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3 Continued</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startAt="3"/>
            </a:pPr>
            <a:r>
              <a:rPr lang="en-US" dirty="0" smtClean="0"/>
              <a:t>Why is employee empowerment important?</a:t>
            </a:r>
          </a:p>
          <a:p>
            <a:pPr marL="971550" lvl="1" indent="-514350">
              <a:buFont typeface="+mj-lt"/>
              <a:buAutoNum type="alphaUcPeriod"/>
            </a:pPr>
            <a:r>
              <a:rPr lang="en-US" dirty="0" smtClean="0"/>
              <a:t>Empowerment can diminish resistance to the FMP because it creates bottom-up involvement. </a:t>
            </a:r>
          </a:p>
          <a:p>
            <a:pPr marL="971550" lvl="1" indent="-514350">
              <a:buFont typeface="+mj-lt"/>
              <a:buAutoNum type="alphaUcPeriod"/>
            </a:pPr>
            <a:r>
              <a:rPr lang="en-US" dirty="0" smtClean="0"/>
              <a:t>Empowerment decreases management’s responsibility in the FMP</a:t>
            </a:r>
          </a:p>
          <a:p>
            <a:pPr marL="971550" lvl="1" indent="-514350">
              <a:buFont typeface="+mj-lt"/>
              <a:buAutoNum type="alphaUcPeriod"/>
            </a:pPr>
            <a:r>
              <a:rPr lang="en-US" dirty="0" smtClean="0"/>
              <a:t>Empowerment tricks employees in believing they are in control</a:t>
            </a:r>
          </a:p>
          <a:p>
            <a:pPr marL="971550" lvl="1" indent="-514350">
              <a:buFont typeface="+mj-lt"/>
              <a:buAutoNum type="alphaUcPeriod"/>
            </a:pPr>
            <a:r>
              <a:rPr lang="en-US" dirty="0" smtClean="0"/>
              <a:t>Empowerment increases management’s control in the development of the FMP</a:t>
            </a:r>
          </a:p>
          <a:p>
            <a:pPr marL="971550" lvl="1" indent="-514350">
              <a:buNone/>
            </a:pPr>
            <a:endParaRPr lang="en-US" dirty="0" smtClean="0"/>
          </a:p>
          <a:p>
            <a:pPr marL="571500" indent="-514350">
              <a:buFont typeface="+mj-lt"/>
              <a:buAutoNum type="arabicPeriod" startAt="4"/>
            </a:pPr>
            <a:r>
              <a:rPr lang="en-US" dirty="0" smtClean="0"/>
              <a:t>Why is it important to delegate responsibility for fatigue management?</a:t>
            </a:r>
          </a:p>
          <a:p>
            <a:pPr marL="971550" lvl="1" indent="-514350">
              <a:buFont typeface="+mj-lt"/>
              <a:buAutoNum type="alphaUcPeriod"/>
            </a:pPr>
            <a:r>
              <a:rPr lang="en-US" dirty="0" smtClean="0"/>
              <a:t>It reduces responsibility of management</a:t>
            </a:r>
          </a:p>
          <a:p>
            <a:pPr marL="971550" lvl="1" indent="-514350">
              <a:buFont typeface="+mj-lt"/>
              <a:buAutoNum type="alphaUcPeriod"/>
            </a:pPr>
            <a:r>
              <a:rPr lang="en-US" dirty="0" smtClean="0"/>
              <a:t>It increases management’s control</a:t>
            </a:r>
          </a:p>
          <a:p>
            <a:pPr marL="971550" lvl="1" indent="-514350">
              <a:buFont typeface="+mj-lt"/>
              <a:buAutoNum type="alphaUcPeriod"/>
            </a:pPr>
            <a:r>
              <a:rPr lang="en-US" dirty="0" smtClean="0"/>
              <a:t>Decreases employees’ sense of self-efficacy</a:t>
            </a:r>
          </a:p>
          <a:p>
            <a:pPr marL="971550" lvl="1" indent="-514350">
              <a:buFont typeface="+mj-lt"/>
              <a:buAutoNum type="alphaUcPeriod"/>
            </a:pPr>
            <a:r>
              <a:rPr lang="en-US" dirty="0" smtClean="0"/>
              <a:t>Accountability increases</a:t>
            </a:r>
          </a:p>
          <a:p>
            <a:pPr marL="971550" lvl="1" indent="-514350">
              <a:buFont typeface="+mj-lt"/>
              <a:buAutoNum type="alphaUcPeriod"/>
            </a:pP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3 Continued</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en-US" dirty="0" smtClean="0"/>
              <a:t>What is a strategy to increase organizational commitment?</a:t>
            </a:r>
          </a:p>
          <a:p>
            <a:pPr marL="971550" lvl="1" indent="-514350">
              <a:buFont typeface="+mj-lt"/>
              <a:buAutoNum type="alphaUcPeriod"/>
            </a:pPr>
            <a:r>
              <a:rPr lang="en-US" dirty="0" smtClean="0"/>
              <a:t>Encourage participation in FMP development and decision-making</a:t>
            </a:r>
          </a:p>
          <a:p>
            <a:pPr marL="971550" lvl="1" indent="-514350">
              <a:buFont typeface="+mj-lt"/>
              <a:buAutoNum type="alphaUcPeriod"/>
            </a:pPr>
            <a:r>
              <a:rPr lang="en-US" dirty="0" smtClean="0"/>
              <a:t>Reduce empowerment</a:t>
            </a:r>
          </a:p>
          <a:p>
            <a:pPr marL="971550" lvl="1" indent="-514350">
              <a:buFont typeface="+mj-lt"/>
              <a:buAutoNum type="alphaUcPeriod"/>
            </a:pPr>
            <a:r>
              <a:rPr lang="en-US" dirty="0" smtClean="0"/>
              <a:t>Develop and assign goals to employees</a:t>
            </a:r>
          </a:p>
          <a:p>
            <a:pPr marL="971550" lvl="1" indent="-514350">
              <a:buFont typeface="+mj-lt"/>
              <a:buAutoNum type="alphaUcPeriod"/>
            </a:pPr>
            <a:r>
              <a:rPr lang="en-US" dirty="0" smtClean="0"/>
              <a:t>All the above</a:t>
            </a:r>
          </a:p>
          <a:p>
            <a:pPr marL="971550" lvl="1" indent="-514350">
              <a:buFont typeface="+mj-lt"/>
              <a:buAutoNum type="alphaUcPeriod"/>
            </a:pP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Lesson 4: Step-by-Step Guide to Corporate Culture Change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Corporate Culture Change</a:t>
            </a:r>
            <a:endParaRPr lang="en-US" dirty="0">
              <a:solidFill>
                <a:schemeClr val="bg1"/>
              </a:solidFill>
            </a:endParaRPr>
          </a:p>
        </p:txBody>
      </p:sp>
      <p:sp>
        <p:nvSpPr>
          <p:cNvPr id="3" name="Content Placeholder 2"/>
          <p:cNvSpPr>
            <a:spLocks noGrp="1"/>
          </p:cNvSpPr>
          <p:nvPr>
            <p:ph idx="1"/>
          </p:nvPr>
        </p:nvSpPr>
        <p:spPr>
          <a:xfrm>
            <a:off x="381000" y="1524000"/>
            <a:ext cx="8534400" cy="5029200"/>
          </a:xfrm>
        </p:spPr>
        <p:txBody>
          <a:bodyPr>
            <a:normAutofit/>
          </a:bodyPr>
          <a:lstStyle/>
          <a:p>
            <a:r>
              <a:rPr lang="en-US" sz="2800" dirty="0" smtClean="0"/>
              <a:t>Culture change can be accomplished through the following steps or techniques</a:t>
            </a:r>
          </a:p>
          <a:p>
            <a:pPr marL="971550" lvl="1" indent="-514350">
              <a:buFont typeface="+mj-lt"/>
              <a:buAutoNum type="arabicPeriod"/>
            </a:pPr>
            <a:r>
              <a:rPr lang="en-US" dirty="0" smtClean="0"/>
              <a:t>Top management “buy in”</a:t>
            </a:r>
          </a:p>
          <a:p>
            <a:pPr marL="971550" lvl="1" indent="-514350">
              <a:buFont typeface="+mj-lt"/>
              <a:buAutoNum type="arabicPeriod"/>
            </a:pPr>
            <a:r>
              <a:rPr lang="en-US" dirty="0" smtClean="0"/>
              <a:t>Building trust</a:t>
            </a:r>
          </a:p>
          <a:p>
            <a:pPr marL="971550" lvl="1" indent="-514350">
              <a:buFont typeface="+mj-lt"/>
              <a:buAutoNum type="arabicPeriod"/>
            </a:pPr>
            <a:r>
              <a:rPr lang="en-US" dirty="0" smtClean="0"/>
              <a:t>Conducting bench marking</a:t>
            </a:r>
          </a:p>
          <a:p>
            <a:pPr marL="971550" lvl="1" indent="-514350">
              <a:buFont typeface="+mj-lt"/>
              <a:buAutoNum type="arabicPeriod"/>
            </a:pPr>
            <a:r>
              <a:rPr lang="en-US" dirty="0" smtClean="0"/>
              <a:t>Management training</a:t>
            </a:r>
          </a:p>
          <a:p>
            <a:pPr marL="971550" lvl="1" indent="-514350">
              <a:buFont typeface="+mj-lt"/>
              <a:buAutoNum type="arabicPeriod"/>
            </a:pPr>
            <a:r>
              <a:rPr lang="en-US" dirty="0" smtClean="0"/>
              <a:t>Creating a steering committee</a:t>
            </a:r>
          </a:p>
          <a:p>
            <a:pPr marL="971550" lvl="1" indent="-514350">
              <a:buFont typeface="+mj-lt"/>
              <a:buAutoNum type="arabicPeriod"/>
            </a:pPr>
            <a:r>
              <a:rPr lang="en-US" dirty="0" smtClean="0"/>
              <a:t>Development of a safety vision</a:t>
            </a:r>
          </a:p>
          <a:p>
            <a:pPr marL="971550" lvl="1" indent="-514350">
              <a:buFont typeface="+mj-lt"/>
              <a:buAutoNum type="arabicPeriod"/>
            </a:pPr>
            <a:r>
              <a:rPr lang="en-US" dirty="0" smtClean="0"/>
              <a:t>Defining roles</a:t>
            </a:r>
          </a:p>
        </p:txBody>
      </p:sp>
      <p:pic>
        <p:nvPicPr>
          <p:cNvPr id="17410" name="Picture 2" title="Data, plan, team, engage, execute, measure success, and improve are all part of the process of change management"/>
          <p:cNvPicPr>
            <a:picLocks noChangeAspect="1" noChangeArrowheads="1"/>
          </p:cNvPicPr>
          <p:nvPr/>
        </p:nvPicPr>
        <p:blipFill>
          <a:blip r:embed="rId3" cstate="print"/>
          <a:srcRect/>
          <a:stretch>
            <a:fillRect/>
          </a:stretch>
        </p:blipFill>
        <p:spPr bwMode="auto">
          <a:xfrm>
            <a:off x="5562600" y="2133600"/>
            <a:ext cx="3215532"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Corporate Culture Change</a:t>
            </a:r>
            <a:endParaRPr lang="en-US" dirty="0">
              <a:solidFill>
                <a:schemeClr val="bg1"/>
              </a:solidFill>
            </a:endParaRPr>
          </a:p>
        </p:txBody>
      </p:sp>
      <p:sp>
        <p:nvSpPr>
          <p:cNvPr id="3" name="Content Placeholder 2"/>
          <p:cNvSpPr>
            <a:spLocks noGrp="1"/>
          </p:cNvSpPr>
          <p:nvPr>
            <p:ph idx="1"/>
          </p:nvPr>
        </p:nvSpPr>
        <p:spPr>
          <a:xfrm>
            <a:off x="381000" y="1524000"/>
            <a:ext cx="8534400" cy="5029200"/>
          </a:xfrm>
        </p:spPr>
        <p:txBody>
          <a:bodyPr>
            <a:normAutofit/>
          </a:bodyPr>
          <a:lstStyle/>
          <a:p>
            <a:pPr marL="914400" lvl="2" indent="-514350">
              <a:buFont typeface="+mj-lt"/>
              <a:buAutoNum type="arabicPeriod" startAt="8"/>
            </a:pPr>
            <a:r>
              <a:rPr lang="en-US" sz="2800" dirty="0" smtClean="0"/>
              <a:t>Developing accountability</a:t>
            </a:r>
          </a:p>
          <a:p>
            <a:pPr marL="914400" lvl="2" indent="-514350">
              <a:buFont typeface="+mj-lt"/>
              <a:buAutoNum type="arabicPeriod" startAt="8"/>
            </a:pPr>
            <a:r>
              <a:rPr lang="en-US" sz="2800" dirty="0" smtClean="0"/>
              <a:t>Developing measures</a:t>
            </a:r>
          </a:p>
          <a:p>
            <a:pPr marL="914400" lvl="2" indent="-514350">
              <a:buFont typeface="+mj-lt"/>
              <a:buAutoNum type="arabicPeriod" startAt="8"/>
            </a:pPr>
            <a:r>
              <a:rPr lang="en-US" sz="2800" dirty="0" smtClean="0"/>
              <a:t>Developing policies for                                                     recognition</a:t>
            </a:r>
          </a:p>
          <a:p>
            <a:pPr marL="914400" lvl="2" indent="-514350">
              <a:buFont typeface="+mj-lt"/>
              <a:buAutoNum type="arabicPeriod" startAt="8"/>
            </a:pPr>
            <a:r>
              <a:rPr lang="en-US" sz="2800" dirty="0" smtClean="0"/>
              <a:t>Awareness, education, and                                                           kick-off</a:t>
            </a:r>
          </a:p>
          <a:p>
            <a:pPr marL="914400" lvl="2" indent="-514350">
              <a:buFont typeface="+mj-lt"/>
              <a:buAutoNum type="arabicPeriod" startAt="8"/>
            </a:pPr>
            <a:r>
              <a:rPr lang="en-US" sz="2800" dirty="0" smtClean="0"/>
              <a:t>Implementing the FMP</a:t>
            </a:r>
          </a:p>
          <a:p>
            <a:pPr marL="914400" lvl="2" indent="-514350">
              <a:buFont typeface="+mj-lt"/>
              <a:buAutoNum type="arabicPeriod" startAt="8"/>
            </a:pPr>
            <a:r>
              <a:rPr lang="en-US" sz="2800" dirty="0" smtClean="0"/>
              <a:t>Measuring performance</a:t>
            </a:r>
          </a:p>
          <a:p>
            <a:pPr marL="914400" lvl="2" indent="-514350">
              <a:buFont typeface="+mj-lt"/>
              <a:buAutoNum type="arabicPeriod" startAt="8"/>
            </a:pPr>
            <a:r>
              <a:rPr lang="en-US" sz="2800" dirty="0" smtClean="0"/>
              <a:t>Supporting the FMP</a:t>
            </a:r>
            <a:endParaRPr lang="en-US" sz="2800" dirty="0"/>
          </a:p>
        </p:txBody>
      </p:sp>
      <p:pic>
        <p:nvPicPr>
          <p:cNvPr id="6" name="Picture 2" title="Data, plan, team, engage, execute, measure success, and improve are all part of the process of change management"/>
          <p:cNvPicPr>
            <a:picLocks noChangeAspect="1" noChangeArrowheads="1"/>
          </p:cNvPicPr>
          <p:nvPr/>
        </p:nvPicPr>
        <p:blipFill>
          <a:blip r:embed="rId3" cstate="print"/>
          <a:srcRect/>
          <a:stretch>
            <a:fillRect/>
          </a:stretch>
        </p:blipFill>
        <p:spPr bwMode="auto">
          <a:xfrm>
            <a:off x="5562600" y="2133600"/>
            <a:ext cx="3215532" cy="2133600"/>
          </a:xfrm>
          <a:prstGeom prst="rect">
            <a:avLst/>
          </a:prstGeom>
          <a:noFill/>
          <a:ln w="9525">
            <a:noFill/>
            <a:miter lim="800000"/>
            <a:headEnd/>
            <a:tailEnd/>
          </a:ln>
          <a:effectLst/>
        </p:spPr>
      </p:pic>
    </p:spTree>
    <p:extLst>
      <p:ext uri="{BB962C8B-B14F-4D97-AF65-F5344CB8AC3E}">
        <p14:creationId xmlns:p14="http://schemas.microsoft.com/office/powerpoint/2010/main" val="2865511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Top Management “Buy In”</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2400" dirty="0" smtClean="0"/>
              <a:t>Employees often follow authority or top management and look to them for guidance in times of change</a:t>
            </a:r>
          </a:p>
          <a:p>
            <a:r>
              <a:rPr lang="en-US" sz="2400" dirty="0" smtClean="0"/>
              <a:t>Champion the FMP through face-to-face interactions</a:t>
            </a:r>
          </a:p>
          <a:p>
            <a:r>
              <a:rPr lang="en-US" sz="2400" dirty="0" smtClean="0"/>
              <a:t>Avoid lip service </a:t>
            </a:r>
          </a:p>
          <a:p>
            <a:r>
              <a:rPr lang="en-US" sz="2400" dirty="0" smtClean="0"/>
              <a:t>Attend and participate in all meetings 		       concerning the FMP</a:t>
            </a:r>
          </a:p>
          <a:p>
            <a:r>
              <a:rPr lang="en-US" sz="2400" dirty="0" smtClean="0"/>
              <a:t>Emphasize the benefits of the FMP and 		               beliefs in its success</a:t>
            </a:r>
          </a:p>
          <a:p>
            <a:r>
              <a:rPr lang="en-US" sz="2400" dirty="0" smtClean="0"/>
              <a:t>Provide positive feedback, praise, and recognition for all employees involved in the FMP</a:t>
            </a:r>
          </a:p>
          <a:p>
            <a:r>
              <a:rPr lang="en-US" sz="2400" dirty="0" smtClean="0"/>
              <a:t>Be actively involved in the development of the FMP</a:t>
            </a:r>
          </a:p>
          <a:p>
            <a:pPr lvl="1"/>
            <a:endParaRPr lang="en-US" sz="2000" dirty="0"/>
          </a:p>
        </p:txBody>
      </p:sp>
      <p:pic>
        <p:nvPicPr>
          <p:cNvPr id="18434" name="Picture 2" title="Chart showing that leaders motivate, create, communicate, and drive change"/>
          <p:cNvPicPr>
            <a:picLocks noChangeAspect="1" noChangeArrowheads="1"/>
          </p:cNvPicPr>
          <p:nvPr/>
        </p:nvPicPr>
        <p:blipFill>
          <a:blip r:embed="rId3" cstate="print"/>
          <a:srcRect/>
          <a:stretch>
            <a:fillRect/>
          </a:stretch>
        </p:blipFill>
        <p:spPr bwMode="auto">
          <a:xfrm>
            <a:off x="6211006" y="2992841"/>
            <a:ext cx="2641330" cy="17526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Build Trust</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2800" dirty="0" smtClean="0"/>
              <a:t>Involve employees from all levels of the organization in the development of the FMP</a:t>
            </a:r>
          </a:p>
          <a:p>
            <a:r>
              <a:rPr lang="en-US" sz="2800" dirty="0" smtClean="0"/>
              <a:t>Seek specific feedback about the FMP</a:t>
            </a:r>
          </a:p>
          <a:p>
            <a:r>
              <a:rPr lang="en-US" sz="2800" dirty="0" smtClean="0"/>
              <a:t>Actively listen to all concerns</a:t>
            </a:r>
          </a:p>
          <a:p>
            <a:r>
              <a:rPr lang="en-US" sz="2800" dirty="0" smtClean="0"/>
              <a:t>Provide opportunities for choice in the FMP development process among employees</a:t>
            </a:r>
          </a:p>
          <a:p>
            <a:r>
              <a:rPr lang="en-US" sz="2800" dirty="0" smtClean="0"/>
              <a:t>Consider CMV driver fatigue                      management a value and not a priority</a:t>
            </a:r>
          </a:p>
          <a:p>
            <a:r>
              <a:rPr lang="en-US" sz="2800" dirty="0" smtClean="0"/>
              <a:t>You should be expected to follow the 		  FMP</a:t>
            </a:r>
          </a:p>
          <a:p>
            <a:pPr lvl="1"/>
            <a:endParaRPr lang="en-US" dirty="0"/>
          </a:p>
        </p:txBody>
      </p:sp>
      <p:pic>
        <p:nvPicPr>
          <p:cNvPr id="19458" name="Picture 2" title="Two men shaking hands in front of a CMV"/>
          <p:cNvPicPr>
            <a:picLocks noChangeAspect="1" noChangeArrowheads="1"/>
          </p:cNvPicPr>
          <p:nvPr/>
        </p:nvPicPr>
        <p:blipFill>
          <a:blip r:embed="rId3" cstate="print"/>
          <a:srcRect/>
          <a:stretch>
            <a:fillRect/>
          </a:stretch>
        </p:blipFill>
        <p:spPr bwMode="auto">
          <a:xfrm>
            <a:off x="6622211" y="4343400"/>
            <a:ext cx="2250399" cy="149320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Conduct Bench Marking</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Observation of current fatigue management and fatigue-related characteristics will determine areas in need of improvement</a:t>
            </a:r>
          </a:p>
          <a:p>
            <a:r>
              <a:rPr lang="en-US" dirty="0" smtClean="0"/>
              <a:t>Evaluate current best practices to identify proven fatigue management techniques</a:t>
            </a:r>
          </a:p>
          <a:p>
            <a:r>
              <a:rPr lang="en-US" dirty="0" smtClean="0"/>
              <a:t>Identify best practices related to your organization’s need for improvement</a:t>
            </a:r>
          </a:p>
          <a:p>
            <a:pPr lvl="1"/>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Management Training and Education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Critical for you to fully understand 		                          the concept behind the FMP before                    developing the FMP </a:t>
            </a:r>
          </a:p>
          <a:p>
            <a:r>
              <a:rPr lang="en-US" sz="2800" dirty="0" smtClean="0"/>
              <a:t>Organizational culture change requires 		     all employees to understand the basic 	                      principles behind change</a:t>
            </a:r>
          </a:p>
          <a:p>
            <a:r>
              <a:rPr lang="en-US" sz="2800" dirty="0" smtClean="0"/>
              <a:t>Management needs training in the best practices related to the FMP in order to champion the FMP </a:t>
            </a:r>
          </a:p>
        </p:txBody>
      </p:sp>
      <p:pic>
        <p:nvPicPr>
          <p:cNvPr id="4" name="Picture 2" title="Corporate Training Seminar"/>
          <p:cNvPicPr>
            <a:picLocks noChangeAspect="1" noChangeArrowheads="1"/>
          </p:cNvPicPr>
          <p:nvPr/>
        </p:nvPicPr>
        <p:blipFill>
          <a:blip r:embed="rId3" cstate="print"/>
          <a:srcRect/>
          <a:stretch>
            <a:fillRect/>
          </a:stretch>
        </p:blipFill>
        <p:spPr bwMode="auto">
          <a:xfrm>
            <a:off x="6781800" y="1524000"/>
            <a:ext cx="1856476" cy="278143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Training Managers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Train managers to:</a:t>
            </a:r>
          </a:p>
          <a:p>
            <a:pPr lvl="1"/>
            <a:r>
              <a:rPr lang="en-US" dirty="0" smtClean="0"/>
              <a:t>Provide supportive and corrective feedback</a:t>
            </a:r>
          </a:p>
          <a:p>
            <a:pPr lvl="1"/>
            <a:r>
              <a:rPr lang="en-US" dirty="0" smtClean="0"/>
              <a:t>Become leaders in the FMP development</a:t>
            </a:r>
          </a:p>
          <a:p>
            <a:pPr lvl="1"/>
            <a:r>
              <a:rPr lang="en-US" dirty="0" smtClean="0"/>
              <a:t>Provide rewards, praise, and/or recognition for goal accomplishment</a:t>
            </a:r>
          </a:p>
          <a:p>
            <a:pPr lvl="1"/>
            <a:r>
              <a:rPr lang="en-US" dirty="0" smtClean="0"/>
              <a:t>Effectively communicate about FMP-related topics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Module Objects (2 of 2)</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Conduct FMP benchmarking  </a:t>
            </a:r>
          </a:p>
          <a:p>
            <a:r>
              <a:rPr lang="en-US" dirty="0" smtClean="0"/>
              <a:t>Create an FMP Steering Committee</a:t>
            </a:r>
          </a:p>
          <a:p>
            <a:r>
              <a:rPr lang="en-US" dirty="0" smtClean="0"/>
              <a:t>Develop a safety vision within the context of the </a:t>
            </a:r>
            <a:r>
              <a:rPr lang="en-US" dirty="0" err="1" smtClean="0"/>
              <a:t>FMP</a:t>
            </a:r>
            <a:endParaRPr lang="en-US" dirty="0" smtClean="0"/>
          </a:p>
          <a:p>
            <a:r>
              <a:rPr lang="en-US" dirty="0" smtClean="0"/>
              <a:t>Instill CMV driver accountability</a:t>
            </a:r>
          </a:p>
          <a:p>
            <a:r>
              <a:rPr lang="en-US" dirty="0" smtClean="0"/>
              <a:t>Create policies for CMV driver recognition</a:t>
            </a:r>
          </a:p>
          <a:p>
            <a:r>
              <a:rPr lang="en-US" dirty="0" smtClean="0"/>
              <a:t>Identify the difference between process and outcome measures</a:t>
            </a:r>
          </a:p>
          <a:p>
            <a:r>
              <a:rPr lang="en-US" dirty="0" smtClean="0"/>
              <a:t>Identify performance measures to assess the effectiveness of the </a:t>
            </a:r>
            <a:r>
              <a:rPr lang="en-US" dirty="0" err="1" smtClean="0"/>
              <a:t>FMP</a:t>
            </a: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Steering Committee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Steering committee needs to be assembled to provide oversight and support</a:t>
            </a:r>
          </a:p>
          <a:p>
            <a:r>
              <a:rPr lang="en-US" dirty="0" smtClean="0"/>
              <a:t>All levels of the organization included on the steering committee, including a driver advisory council</a:t>
            </a:r>
          </a:p>
          <a:p>
            <a:r>
              <a:rPr lang="en-US" dirty="0" smtClean="0"/>
              <a:t>The steering committee will serve two functions</a:t>
            </a:r>
          </a:p>
          <a:p>
            <a:pPr lvl="1"/>
            <a:r>
              <a:rPr lang="en-US" sz="2400" dirty="0" smtClean="0"/>
              <a:t>Develop FMP content</a:t>
            </a:r>
          </a:p>
          <a:p>
            <a:pPr lvl="1"/>
            <a:r>
              <a:rPr lang="en-US" sz="2400" dirty="0" smtClean="0"/>
              <a:t>Develop the process for implementing the FMP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Assembling the Steering Committee</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sz="3300" dirty="0" smtClean="0"/>
              <a:t>What mission will the steering committee serve?</a:t>
            </a:r>
          </a:p>
          <a:p>
            <a:r>
              <a:rPr lang="en-US" sz="3300" dirty="0" smtClean="0"/>
              <a:t>What ground rules dictate how the steering committee will operate?</a:t>
            </a:r>
          </a:p>
          <a:p>
            <a:r>
              <a:rPr lang="en-US" sz="3300" dirty="0" smtClean="0"/>
              <a:t>What will be the suggested authority of the steering committee?</a:t>
            </a:r>
          </a:p>
          <a:p>
            <a:r>
              <a:rPr lang="en-US" sz="3300" dirty="0" smtClean="0"/>
              <a:t>What limitations are placed on the steering committee?</a:t>
            </a:r>
          </a:p>
          <a:p>
            <a:r>
              <a:rPr lang="en-US" sz="3300" dirty="0" smtClean="0"/>
              <a:t>What are the priorities of the steering committee?</a:t>
            </a:r>
          </a:p>
          <a:p>
            <a:r>
              <a:rPr lang="en-US" sz="3300" dirty="0" smtClean="0"/>
              <a:t>Which people are best suited to be on the steering committee?</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Develop a Safety Vision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What is the purpose of the FMP?</a:t>
            </a:r>
          </a:p>
          <a:p>
            <a:r>
              <a:rPr lang="en-US" sz="2800" dirty="0" smtClean="0"/>
              <a:t>How should the FMP affect the future of the organization?</a:t>
            </a:r>
          </a:p>
          <a:p>
            <a:r>
              <a:rPr lang="en-US" sz="2800" dirty="0" smtClean="0"/>
              <a:t>What is the ideal outcome of the FMP?</a:t>
            </a:r>
          </a:p>
          <a:p>
            <a:r>
              <a:rPr lang="en-US" sz="2800" dirty="0" smtClean="0"/>
              <a:t>What the current state of fatigue is 		               within the organization?</a:t>
            </a:r>
          </a:p>
          <a:p>
            <a:r>
              <a:rPr lang="en-US" sz="2800" dirty="0" smtClean="0"/>
              <a:t>What steps are needed for the 		   organization to reach the ideal 		       fatigue-related outcome(s)? </a:t>
            </a:r>
            <a:endParaRPr lang="en-US" sz="2800" dirty="0"/>
          </a:p>
        </p:txBody>
      </p:sp>
      <p:pic>
        <p:nvPicPr>
          <p:cNvPr id="20482" name="Picture 2" title="Picture of a straight road"/>
          <p:cNvPicPr>
            <a:picLocks noChangeAspect="1" noChangeArrowheads="1"/>
          </p:cNvPicPr>
          <p:nvPr/>
        </p:nvPicPr>
        <p:blipFill>
          <a:blip r:embed="rId3" cstate="print"/>
          <a:srcRect/>
          <a:stretch>
            <a:fillRect/>
          </a:stretch>
        </p:blipFill>
        <p:spPr bwMode="auto">
          <a:xfrm>
            <a:off x="6172200" y="3733800"/>
            <a:ext cx="2437849" cy="242906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Define Roles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When defining roles, consider each committee member’s strengths and why they have been selected to be on the steering committee</a:t>
            </a:r>
          </a:p>
          <a:p>
            <a:pPr lvl="1"/>
            <a:r>
              <a:rPr lang="en-US" dirty="0" smtClean="0"/>
              <a:t>Who has the most knowledge of current FMP best practices?</a:t>
            </a:r>
          </a:p>
          <a:p>
            <a:pPr lvl="1"/>
            <a:r>
              <a:rPr lang="en-US" dirty="0" smtClean="0"/>
              <a:t>Who can elicit the most                                      comprehensive feedback from drivers?</a:t>
            </a:r>
          </a:p>
          <a:p>
            <a:pPr lvl="1"/>
            <a:r>
              <a:rPr lang="en-US" dirty="0" smtClean="0"/>
              <a:t>Who has knowledge of training and 		       education principles and procedures?</a:t>
            </a:r>
          </a:p>
          <a:p>
            <a:pPr lvl="1"/>
            <a:r>
              <a:rPr lang="en-US" dirty="0" smtClean="0"/>
              <a:t>Who has knowledge of program 	            administration and finances?</a:t>
            </a:r>
          </a:p>
          <a:p>
            <a:pPr lvl="1"/>
            <a:endParaRPr lang="en-US" dirty="0" smtClean="0"/>
          </a:p>
          <a:p>
            <a:pPr lvl="1"/>
            <a:endParaRPr lang="en-US" dirty="0"/>
          </a:p>
        </p:txBody>
      </p:sp>
      <p:pic>
        <p:nvPicPr>
          <p:cNvPr id="22530" name="Picture 2" title="Figures of people standing on puzzle pieces"/>
          <p:cNvPicPr>
            <a:picLocks noChangeAspect="1" noChangeArrowheads="1"/>
          </p:cNvPicPr>
          <p:nvPr/>
        </p:nvPicPr>
        <p:blipFill>
          <a:blip r:embed="rId3" cstate="print"/>
          <a:srcRect/>
          <a:stretch>
            <a:fillRect/>
          </a:stretch>
        </p:blipFill>
        <p:spPr bwMode="auto">
          <a:xfrm>
            <a:off x="6844352" y="3352801"/>
            <a:ext cx="1932676" cy="28956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Develop Accountability</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sz="2800" dirty="0" smtClean="0"/>
              <a:t>Strive towards self-directed responsibility and accountability </a:t>
            </a:r>
          </a:p>
          <a:p>
            <a:r>
              <a:rPr lang="en-US" sz="2800" dirty="0" smtClean="0"/>
              <a:t>Recognize and acknowledge  involvement in the FMP</a:t>
            </a:r>
          </a:p>
          <a:p>
            <a:r>
              <a:rPr lang="en-US" sz="2800" dirty="0" smtClean="0"/>
              <a:t>Hold employees accountable for things in their control</a:t>
            </a:r>
          </a:p>
          <a:p>
            <a:r>
              <a:rPr lang="en-US" sz="2800" dirty="0" smtClean="0"/>
              <a:t>Develop SMART (Specific, Motivational, Achievable, Relevant, Trackable) goals</a:t>
            </a:r>
          </a:p>
          <a:p>
            <a:r>
              <a:rPr lang="en-US" sz="2800" dirty="0" smtClean="0"/>
              <a:t>Feedback on progression toward goal	      accomplishment</a:t>
            </a:r>
          </a:p>
          <a:p>
            <a:r>
              <a:rPr lang="en-US" sz="2800" dirty="0" smtClean="0"/>
              <a:t>“Fact-find” not “fault-find”</a:t>
            </a:r>
          </a:p>
          <a:p>
            <a:r>
              <a:rPr lang="en-US" sz="2800" dirty="0" smtClean="0"/>
              <a:t>Focus on process measures instead of 		          outcome measures (described in Lesson 5)</a:t>
            </a:r>
          </a:p>
          <a:p>
            <a:pPr lvl="1">
              <a:buNone/>
            </a:pPr>
            <a:endParaRPr lang="en-US" dirty="0" smtClean="0"/>
          </a:p>
          <a:p>
            <a:pPr lvl="1"/>
            <a:endParaRPr lang="en-US" dirty="0"/>
          </a:p>
        </p:txBody>
      </p:sp>
      <p:pic>
        <p:nvPicPr>
          <p:cNvPr id="23554" name="Picture 2" title="A CMV driver and manager reviewing a laptop computer in front of a CMV"/>
          <p:cNvPicPr>
            <a:picLocks noChangeAspect="1" noChangeArrowheads="1"/>
          </p:cNvPicPr>
          <p:nvPr/>
        </p:nvPicPr>
        <p:blipFill>
          <a:blip r:embed="rId3" cstate="print"/>
          <a:srcRect/>
          <a:stretch>
            <a:fillRect/>
          </a:stretch>
        </p:blipFill>
        <p:spPr bwMode="auto">
          <a:xfrm>
            <a:off x="6934200" y="3720737"/>
            <a:ext cx="1745868" cy="261571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title="Performance meter that shows performance at almost 100%"/>
          <p:cNvPicPr>
            <a:picLocks noChangeAspect="1" noChangeArrowheads="1"/>
          </p:cNvPicPr>
          <p:nvPr/>
        </p:nvPicPr>
        <p:blipFill>
          <a:blip r:embed="rId3" cstate="print"/>
          <a:srcRect/>
          <a:stretch>
            <a:fillRect/>
          </a:stretch>
        </p:blipFill>
        <p:spPr bwMode="auto">
          <a:xfrm>
            <a:off x="6172200" y="3810001"/>
            <a:ext cx="2598287" cy="2590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bg1"/>
                </a:solidFill>
              </a:rPr>
              <a:t>Develop Measures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2800" dirty="0" smtClean="0"/>
              <a:t>Develop measures that allow employees to be held accountable</a:t>
            </a:r>
          </a:p>
          <a:p>
            <a:r>
              <a:rPr lang="en-US" sz="2800" dirty="0" smtClean="0"/>
              <a:t>Process measures and not outcome measures</a:t>
            </a:r>
          </a:p>
          <a:p>
            <a:r>
              <a:rPr lang="en-US" sz="2800" dirty="0" smtClean="0"/>
              <a:t>Focus on specific behaviors that can be easily defined, tracked, and are related to individual and group goals</a:t>
            </a:r>
          </a:p>
          <a:p>
            <a:pPr lvl="1"/>
            <a:r>
              <a:rPr lang="en-US" sz="2600" dirty="0" smtClean="0"/>
              <a:t>For group goals, group performance 	                         measures should be developed</a:t>
            </a:r>
          </a:p>
          <a:p>
            <a:pPr lvl="1"/>
            <a:r>
              <a:rPr lang="en-US" sz="2600" dirty="0" smtClean="0"/>
              <a:t>For individual goals, personal 		                   performance measures should be 		        developed</a:t>
            </a:r>
            <a:endParaRPr lang="en-US" sz="2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Develop Policies for Recognition</a:t>
            </a:r>
            <a:endParaRPr lang="en-US" dirty="0">
              <a:solidFill>
                <a:schemeClr val="bg1"/>
              </a:solidFill>
            </a:endParaRPr>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r>
              <a:rPr lang="en-US" dirty="0" smtClean="0"/>
              <a:t>Specific behaviors</a:t>
            </a:r>
          </a:p>
          <a:p>
            <a:r>
              <a:rPr lang="en-US" dirty="0" smtClean="0"/>
              <a:t>Participation in FMP development, implementation, and evaluation</a:t>
            </a:r>
          </a:p>
          <a:p>
            <a:r>
              <a:rPr lang="en-US" dirty="0" smtClean="0"/>
              <a:t>Policies for recognition and rewards should be well defined and easily understood</a:t>
            </a:r>
          </a:p>
          <a:p>
            <a:r>
              <a:rPr lang="en-US" dirty="0" smtClean="0"/>
              <a:t>Achievable, but motivating</a:t>
            </a:r>
          </a:p>
          <a:p>
            <a:r>
              <a:rPr lang="en-US" dirty="0" smtClean="0"/>
              <a:t>Develop policies for both group and 		    individual recognition</a:t>
            </a:r>
          </a:p>
          <a:p>
            <a:r>
              <a:rPr lang="en-US" dirty="0" smtClean="0"/>
              <a:t>Group recognition should not be 			  contingent on an individual’s failure(s)</a:t>
            </a:r>
          </a:p>
          <a:p>
            <a:endParaRPr lang="en-US" dirty="0"/>
          </a:p>
        </p:txBody>
      </p:sp>
      <p:pic>
        <p:nvPicPr>
          <p:cNvPr id="25602" name="Picture 2" title="Business people applauding"/>
          <p:cNvPicPr>
            <a:picLocks noChangeAspect="1" noChangeArrowheads="1"/>
          </p:cNvPicPr>
          <p:nvPr/>
        </p:nvPicPr>
        <p:blipFill>
          <a:blip r:embed="rId3" cstate="print"/>
          <a:srcRect/>
          <a:stretch>
            <a:fillRect/>
          </a:stretch>
        </p:blipFill>
        <p:spPr bwMode="auto">
          <a:xfrm>
            <a:off x="6924331" y="3419300"/>
            <a:ext cx="1779093" cy="26670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Awareness, Education, and Kick-Off</a:t>
            </a:r>
            <a:endParaRPr lang="en-US" dirty="0">
              <a:solidFill>
                <a:schemeClr val="bg1"/>
              </a:solidFill>
            </a:endParaRP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sz="3000" dirty="0" smtClean="0"/>
              <a:t>All employees must be aware of and educated on the purpose, policies, and procedures involved in the FMP</a:t>
            </a:r>
          </a:p>
          <a:p>
            <a:r>
              <a:rPr lang="en-US" sz="3000" dirty="0" smtClean="0"/>
              <a:t>Awareness and education help to reduce resistance to the FMP</a:t>
            </a:r>
          </a:p>
          <a:p>
            <a:r>
              <a:rPr lang="en-US" sz="3000" dirty="0" smtClean="0"/>
              <a:t>Holding a kick-off meeting(s) helps show your support and “buy-in” for the FMP</a:t>
            </a:r>
          </a:p>
          <a:p>
            <a:r>
              <a:rPr lang="en-US" sz="3000" dirty="0" smtClean="0"/>
              <a:t>Ensure all employees fully 			 understand the reason behind       			     the FMP and how it works</a:t>
            </a:r>
          </a:p>
          <a:p>
            <a:pPr>
              <a:buNone/>
            </a:pPr>
            <a:endParaRPr lang="en-US" dirty="0" smtClean="0"/>
          </a:p>
          <a:p>
            <a:endParaRPr lang="en-US" dirty="0" smtClean="0"/>
          </a:p>
          <a:p>
            <a:endParaRPr lang="en-US" dirty="0"/>
          </a:p>
        </p:txBody>
      </p:sp>
      <p:pic>
        <p:nvPicPr>
          <p:cNvPr id="24578" name="Picture 2" title="Adult training class"/>
          <p:cNvPicPr>
            <a:picLocks noChangeAspect="1" noChangeArrowheads="1"/>
          </p:cNvPicPr>
          <p:nvPr/>
        </p:nvPicPr>
        <p:blipFill>
          <a:blip r:embed="rId3" cstate="print"/>
          <a:srcRect/>
          <a:stretch>
            <a:fillRect/>
          </a:stretch>
        </p:blipFill>
        <p:spPr bwMode="auto">
          <a:xfrm>
            <a:off x="5865891" y="4267200"/>
            <a:ext cx="2952749" cy="191585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Implement the FMP</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After the all previous steps have been completed the FMP should be implemented</a:t>
            </a:r>
          </a:p>
          <a:p>
            <a:r>
              <a:rPr lang="en-US" sz="2800" dirty="0" smtClean="0"/>
              <a:t>Keep all lines of communication open                                            to answer any questions related to                                        the FMP</a:t>
            </a:r>
          </a:p>
          <a:p>
            <a:r>
              <a:rPr lang="en-US" sz="2800" dirty="0" smtClean="0"/>
              <a:t>Show continued support by                                               maintaining a high profile in all                                  meetings relating to the FMP</a:t>
            </a:r>
          </a:p>
          <a:p>
            <a:endParaRPr lang="en-US" dirty="0"/>
          </a:p>
        </p:txBody>
      </p:sp>
      <p:pic>
        <p:nvPicPr>
          <p:cNvPr id="27650" name="Picture 2" title="Phone"/>
          <p:cNvPicPr>
            <a:picLocks noChangeAspect="1" noChangeArrowheads="1"/>
          </p:cNvPicPr>
          <p:nvPr/>
        </p:nvPicPr>
        <p:blipFill>
          <a:blip r:embed="rId3" cstate="print"/>
          <a:srcRect/>
          <a:stretch>
            <a:fillRect/>
          </a:stretch>
        </p:blipFill>
        <p:spPr bwMode="auto">
          <a:xfrm>
            <a:off x="6477000" y="3048000"/>
            <a:ext cx="2073230" cy="310618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title="Measuring tape with the word &quot;success&quot; written beside it"/>
          <p:cNvPicPr>
            <a:picLocks noChangeAspect="1" noChangeArrowheads="1"/>
          </p:cNvPicPr>
          <p:nvPr/>
        </p:nvPicPr>
        <p:blipFill>
          <a:blip r:embed="rId3" cstate="print"/>
          <a:srcRect/>
          <a:stretch>
            <a:fillRect/>
          </a:stretch>
        </p:blipFill>
        <p:spPr bwMode="auto">
          <a:xfrm>
            <a:off x="6705600" y="2578100"/>
            <a:ext cx="2284141" cy="339941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bg1"/>
                </a:solidFill>
              </a:rPr>
              <a:t>Measure Performance</a:t>
            </a:r>
            <a:endParaRPr lang="en-US" dirty="0">
              <a:solidFill>
                <a:schemeClr val="bg1"/>
              </a:solidFill>
            </a:endParaRPr>
          </a:p>
        </p:txBody>
      </p:sp>
      <p:sp>
        <p:nvSpPr>
          <p:cNvPr id="3" name="Content Placeholder 2"/>
          <p:cNvSpPr>
            <a:spLocks noGrp="1"/>
          </p:cNvSpPr>
          <p:nvPr>
            <p:ph idx="1"/>
          </p:nvPr>
        </p:nvSpPr>
        <p:spPr>
          <a:xfrm>
            <a:off x="457200" y="1600200"/>
            <a:ext cx="7315200" cy="4525963"/>
          </a:xfrm>
        </p:spPr>
        <p:txBody>
          <a:bodyPr/>
          <a:lstStyle/>
          <a:p>
            <a:r>
              <a:rPr lang="en-US" sz="3000" dirty="0" smtClean="0"/>
              <a:t>Continued measurement is critical</a:t>
            </a:r>
          </a:p>
          <a:p>
            <a:r>
              <a:rPr lang="en-US" sz="3000" dirty="0" smtClean="0"/>
              <a:t>Measurement helps gauge the impact of the FMP and employee acceptance</a:t>
            </a:r>
          </a:p>
          <a:p>
            <a:r>
              <a:rPr lang="en-US" sz="3000" dirty="0" smtClean="0"/>
              <a:t>Use predefined measures developed by the steering committee</a:t>
            </a:r>
          </a:p>
          <a:p>
            <a:r>
              <a:rPr lang="en-US" sz="3000" dirty="0" smtClean="0"/>
              <a:t>Use both quantitative and qualitative measures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Lesson 1: Introduction to Safety Culture</a:t>
            </a:r>
            <a:endParaRPr lang="en-US" dirty="0">
              <a:solidFill>
                <a:schemeClr val="bg1"/>
              </a:solidFill>
            </a:endParaRPr>
          </a:p>
        </p:txBody>
      </p:sp>
    </p:spTree>
    <p:extLst>
      <p:ext uri="{BB962C8B-B14F-4D97-AF65-F5344CB8AC3E}">
        <p14:creationId xmlns:p14="http://schemas.microsoft.com/office/powerpoint/2010/main" val="2517707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Support the FMP</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2400" dirty="0" smtClean="0"/>
              <a:t>Need to show continued support for                                          the FMP</a:t>
            </a:r>
          </a:p>
          <a:p>
            <a:r>
              <a:rPr lang="en-US" sz="2400" dirty="0" smtClean="0"/>
              <a:t>Formal and informal communication                                            to gather feedback regarding the FMP</a:t>
            </a:r>
          </a:p>
          <a:p>
            <a:r>
              <a:rPr lang="en-US" sz="2400" dirty="0" smtClean="0"/>
              <a:t>Follow through with pre-defined rules                                        for reward and recognition</a:t>
            </a:r>
          </a:p>
          <a:p>
            <a:r>
              <a:rPr lang="en-US" sz="2400" dirty="0" smtClean="0"/>
              <a:t>Visibility and participation in all meetings related to the FMP</a:t>
            </a:r>
          </a:p>
          <a:p>
            <a:r>
              <a:rPr lang="en-US" sz="2400" dirty="0" smtClean="0"/>
              <a:t>Actively listen to all feedback and 	address </a:t>
            </a:r>
            <a:r>
              <a:rPr lang="en-US" sz="2400" dirty="0"/>
              <a:t> </a:t>
            </a:r>
            <a:r>
              <a:rPr lang="en-US" sz="2400" dirty="0" smtClean="0"/>
              <a:t>issues with the steering committee </a:t>
            </a:r>
          </a:p>
          <a:p>
            <a:r>
              <a:rPr lang="en-US" sz="2400" dirty="0" smtClean="0"/>
              <a:t>Post weekly/monthly charts tracking 		         progress of the FMP</a:t>
            </a:r>
            <a:endParaRPr lang="en-US" sz="2400" dirty="0"/>
          </a:p>
        </p:txBody>
      </p:sp>
      <p:pic>
        <p:nvPicPr>
          <p:cNvPr id="29699" name="Picture 3" title="Businessman helping a woman succeed climbing a mountain"/>
          <p:cNvPicPr>
            <a:picLocks noChangeAspect="1" noChangeArrowheads="1"/>
          </p:cNvPicPr>
          <p:nvPr/>
        </p:nvPicPr>
        <p:blipFill>
          <a:blip r:embed="rId3" cstate="print"/>
          <a:srcRect/>
          <a:stretch>
            <a:fillRect/>
          </a:stretch>
        </p:blipFill>
        <p:spPr bwMode="auto">
          <a:xfrm>
            <a:off x="5867400" y="1905000"/>
            <a:ext cx="2743469" cy="183113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4</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en-US" dirty="0" smtClean="0"/>
              <a:t>How can management show FMP “buy-in”? </a:t>
            </a:r>
          </a:p>
          <a:p>
            <a:pPr marL="971550" lvl="1" indent="-514350">
              <a:buFont typeface="+mj-lt"/>
              <a:buAutoNum type="alphaUcPeriod"/>
            </a:pPr>
            <a:r>
              <a:rPr lang="en-US" dirty="0" smtClean="0"/>
              <a:t>Actively participate in all meetings concerning the FMP</a:t>
            </a:r>
          </a:p>
          <a:p>
            <a:pPr marL="971550" lvl="1" indent="-514350">
              <a:buFont typeface="+mj-lt"/>
              <a:buAutoNum type="alphaUcPeriod"/>
            </a:pPr>
            <a:r>
              <a:rPr lang="en-US" dirty="0" smtClean="0"/>
              <a:t>Avoid lip service</a:t>
            </a:r>
          </a:p>
          <a:p>
            <a:pPr marL="971550" lvl="1" indent="-514350">
              <a:buFont typeface="+mj-lt"/>
              <a:buAutoNum type="alphaUcPeriod"/>
            </a:pPr>
            <a:r>
              <a:rPr lang="en-US" dirty="0" smtClean="0"/>
              <a:t>Provide positive feedback, praise, and recognition for all employees involved in the FMP</a:t>
            </a:r>
          </a:p>
          <a:p>
            <a:pPr marL="971550" lvl="1" indent="-514350">
              <a:buFont typeface="+mj-lt"/>
              <a:buAutoNum type="alphaUcPeriod"/>
            </a:pPr>
            <a:r>
              <a:rPr lang="en-US" dirty="0" smtClean="0"/>
              <a:t>All the above</a:t>
            </a:r>
          </a:p>
          <a:p>
            <a:pPr marL="971550" lvl="1" indent="-514350">
              <a:buNone/>
            </a:pPr>
            <a:endParaRPr lang="en-US" dirty="0" smtClean="0"/>
          </a:p>
          <a:p>
            <a:pPr marL="571500" indent="-514350">
              <a:buFont typeface="+mj-lt"/>
              <a:buAutoNum type="arabicPeriod"/>
            </a:pPr>
            <a:r>
              <a:rPr lang="en-US" dirty="0" smtClean="0"/>
              <a:t>Why is it important to conduct fatigue management bench marking?</a:t>
            </a:r>
          </a:p>
          <a:p>
            <a:pPr marL="971550" lvl="1" indent="-514350">
              <a:buFont typeface="+mj-lt"/>
              <a:buAutoNum type="alphaUcPeriod"/>
            </a:pPr>
            <a:r>
              <a:rPr lang="en-US" dirty="0" smtClean="0"/>
              <a:t>To identify drivers that practice bad fatigue management</a:t>
            </a:r>
          </a:p>
          <a:p>
            <a:pPr marL="971550" lvl="1" indent="-514350">
              <a:buFont typeface="+mj-lt"/>
              <a:buAutoNum type="alphaUcPeriod"/>
            </a:pPr>
            <a:r>
              <a:rPr lang="en-US" dirty="0" smtClean="0"/>
              <a:t>To evaluate the current overall state of driver fatigue</a:t>
            </a:r>
          </a:p>
          <a:p>
            <a:pPr marL="971550" lvl="1" indent="-514350">
              <a:buFont typeface="+mj-lt"/>
              <a:buAutoNum type="alphaUcPeriod"/>
            </a:pPr>
            <a:r>
              <a:rPr lang="en-US" dirty="0" smtClean="0"/>
              <a:t>To punish those employees that do not support fatigue management</a:t>
            </a:r>
          </a:p>
          <a:p>
            <a:pPr marL="971550" lvl="1" indent="-514350">
              <a:buFont typeface="+mj-lt"/>
              <a:buAutoNum type="alphaUcPeriod"/>
            </a:pPr>
            <a:r>
              <a:rPr lang="en-US" dirty="0" smtClean="0"/>
              <a:t>Build trust </a:t>
            </a:r>
          </a:p>
          <a:p>
            <a:pPr marL="971550" lvl="1"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4 Continued</a:t>
            </a:r>
            <a:endParaRPr lang="en-US" dirty="0">
              <a:solidFill>
                <a:schemeClr val="bg1"/>
              </a:solidFill>
            </a:endParaRPr>
          </a:p>
        </p:txBody>
      </p:sp>
      <p:sp>
        <p:nvSpPr>
          <p:cNvPr id="4" name="Content Placeholder 3"/>
          <p:cNvSpPr>
            <a:spLocks noGrp="1"/>
          </p:cNvSpPr>
          <p:nvPr>
            <p:ph idx="1"/>
          </p:nvPr>
        </p:nvSpPr>
        <p:spPr/>
        <p:txBody>
          <a:bodyPr>
            <a:normAutofit fontScale="77500" lnSpcReduction="20000"/>
          </a:bodyPr>
          <a:lstStyle/>
          <a:p>
            <a:pPr marL="514350" lvl="0" indent="-514350">
              <a:buFont typeface="+mj-lt"/>
              <a:buAutoNum type="arabicPeriod" startAt="3"/>
            </a:pPr>
            <a:r>
              <a:rPr lang="en-US" dirty="0" smtClean="0"/>
              <a:t>Who should make up the FMP steering committee?</a:t>
            </a:r>
          </a:p>
          <a:p>
            <a:pPr marL="971550" lvl="1" indent="-514350">
              <a:buFont typeface="+mj-lt"/>
              <a:buAutoNum type="alphaUcPeriod"/>
            </a:pPr>
            <a:r>
              <a:rPr lang="en-US" dirty="0" smtClean="0"/>
              <a:t>Only management</a:t>
            </a:r>
          </a:p>
          <a:p>
            <a:pPr marL="971550" lvl="1" indent="-514350">
              <a:buFont typeface="+mj-lt"/>
              <a:buAutoNum type="alphaUcPeriod"/>
            </a:pPr>
            <a:r>
              <a:rPr lang="en-US" dirty="0" smtClean="0"/>
              <a:t>Only drivers</a:t>
            </a:r>
          </a:p>
          <a:p>
            <a:pPr marL="971550" lvl="1" indent="-514350">
              <a:buFont typeface="+mj-lt"/>
              <a:buAutoNum type="alphaUcPeriod"/>
            </a:pPr>
            <a:r>
              <a:rPr lang="en-US" dirty="0" smtClean="0"/>
              <a:t>Representatives from all levels of the organization affected by the FMP</a:t>
            </a:r>
          </a:p>
          <a:p>
            <a:pPr marL="971550" lvl="1" indent="-514350">
              <a:buFont typeface="+mj-lt"/>
              <a:buAutoNum type="alphaUcPeriod"/>
            </a:pPr>
            <a:r>
              <a:rPr lang="en-US" dirty="0" smtClean="0"/>
              <a:t>Both management and drivers</a:t>
            </a:r>
          </a:p>
          <a:p>
            <a:pPr marL="971550" lvl="1" indent="-514350">
              <a:buNone/>
            </a:pPr>
            <a:endParaRPr lang="en-US" dirty="0" smtClean="0"/>
          </a:p>
          <a:p>
            <a:pPr marL="571500" indent="-514350">
              <a:buFont typeface="+mj-lt"/>
              <a:buAutoNum type="arabicPeriod" startAt="3"/>
            </a:pPr>
            <a:r>
              <a:rPr lang="en-US" dirty="0" smtClean="0"/>
              <a:t>What is a strategy to develop accountability?</a:t>
            </a:r>
          </a:p>
          <a:p>
            <a:pPr marL="971550" lvl="1" indent="-514350">
              <a:buFont typeface="+mj-lt"/>
              <a:buAutoNum type="alphaUcPeriod"/>
            </a:pPr>
            <a:r>
              <a:rPr lang="en-US" dirty="0" smtClean="0"/>
              <a:t>Develop SMART goals</a:t>
            </a:r>
          </a:p>
          <a:p>
            <a:pPr marL="971550" lvl="1" indent="-514350">
              <a:buFont typeface="+mj-lt"/>
              <a:buAutoNum type="alphaUcPeriod"/>
            </a:pPr>
            <a:r>
              <a:rPr lang="en-US" dirty="0" smtClean="0"/>
              <a:t>Provide feedback on progression toward goals accomplishment</a:t>
            </a:r>
          </a:p>
          <a:p>
            <a:pPr marL="971550" lvl="1" indent="-514350">
              <a:buFont typeface="+mj-lt"/>
              <a:buAutoNum type="alphaUcPeriod"/>
            </a:pPr>
            <a:r>
              <a:rPr lang="en-US" dirty="0" smtClean="0"/>
              <a:t>“Fact-find” not “fault-find”</a:t>
            </a:r>
          </a:p>
          <a:p>
            <a:pPr marL="971550" lvl="1" indent="-514350">
              <a:buFont typeface="+mj-lt"/>
              <a:buAutoNum type="alphaUcPeriod"/>
            </a:pPr>
            <a:r>
              <a:rPr lang="en-US" dirty="0" smtClean="0"/>
              <a:t>All the above 	</a:t>
            </a:r>
          </a:p>
          <a:p>
            <a:pPr marL="971550" lvl="1" indent="-514350">
              <a:buFont typeface="+mj-lt"/>
              <a:buAutoNum type="alphaUcPeriod"/>
            </a:pPr>
            <a:endParaRPr lang="en-US" dirty="0" smtClean="0"/>
          </a:p>
          <a:p>
            <a:pPr marL="971550" lvl="1"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4 Continued</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en-US" dirty="0" smtClean="0"/>
              <a:t>What kind of measures should be developed?</a:t>
            </a:r>
          </a:p>
          <a:p>
            <a:pPr marL="971550" lvl="1" indent="-514350">
              <a:buFont typeface="+mj-lt"/>
              <a:buAutoNum type="alphaUcPeriod"/>
            </a:pPr>
            <a:r>
              <a:rPr lang="en-US" dirty="0" smtClean="0"/>
              <a:t>Only individual performance measures</a:t>
            </a:r>
          </a:p>
          <a:p>
            <a:pPr marL="971550" lvl="1" indent="-514350">
              <a:buFont typeface="+mj-lt"/>
              <a:buAutoNum type="alphaUcPeriod"/>
            </a:pPr>
            <a:r>
              <a:rPr lang="en-US" dirty="0" smtClean="0"/>
              <a:t>Only group performance measures</a:t>
            </a:r>
          </a:p>
          <a:p>
            <a:pPr marL="971550" lvl="1" indent="-514350">
              <a:buFont typeface="+mj-lt"/>
              <a:buAutoNum type="alphaUcPeriod"/>
            </a:pPr>
            <a:r>
              <a:rPr lang="en-US" dirty="0" smtClean="0"/>
              <a:t>Both individual and group performance measures</a:t>
            </a:r>
          </a:p>
          <a:p>
            <a:pPr marL="971550" lvl="1" indent="-514350">
              <a:buFont typeface="+mj-lt"/>
              <a:buAutoNum type="alphaUcPeriod"/>
            </a:pPr>
            <a:r>
              <a:rPr lang="en-US" dirty="0" smtClean="0"/>
              <a:t>Only outcome measures</a:t>
            </a:r>
          </a:p>
          <a:p>
            <a:pPr marL="971550" lvl="1" indent="-514350">
              <a:buFont typeface="+mj-lt"/>
              <a:buAutoNum type="alphaUcPeriod"/>
            </a:pPr>
            <a:endParaRPr lang="en-US" dirty="0" smtClean="0"/>
          </a:p>
          <a:p>
            <a:pPr marL="971550" lvl="1"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Lesson 5: Performance Measures to Gauge the Efficacy of the FMP</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You Can’t Manage                            What You Can’t Measure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600" dirty="0" smtClean="0"/>
              <a:t>What is the current level of performance?</a:t>
            </a:r>
          </a:p>
          <a:p>
            <a:r>
              <a:rPr lang="en-US" sz="2600" dirty="0" smtClean="0"/>
              <a:t>To know if interventions are changing behavior you have to measure and track what it is you want to change</a:t>
            </a:r>
          </a:p>
          <a:p>
            <a:r>
              <a:rPr lang="en-US" sz="2600" dirty="0" smtClean="0"/>
              <a:t>Measuring behaviors allows them                                       to  be monitored and reviewed</a:t>
            </a:r>
          </a:p>
          <a:p>
            <a:r>
              <a:rPr lang="en-US" sz="2600" dirty="0" smtClean="0"/>
              <a:t>Operationally define behaviors so                                     they can be tracked</a:t>
            </a:r>
          </a:p>
          <a:p>
            <a:r>
              <a:rPr lang="en-US" sz="2600" dirty="0" smtClean="0"/>
              <a:t>Measurement can be focused on the specific behavior (process measures) or the result of the behavior (outcome measures)</a:t>
            </a:r>
          </a:p>
          <a:p>
            <a:endParaRPr lang="en-US" dirty="0"/>
          </a:p>
        </p:txBody>
      </p:sp>
      <p:pic>
        <p:nvPicPr>
          <p:cNvPr id="30722" name="Picture 2" title="Measuring tape with the word “success” written beside it"/>
          <p:cNvPicPr>
            <a:picLocks noChangeAspect="1" noChangeArrowheads="1"/>
          </p:cNvPicPr>
          <p:nvPr/>
        </p:nvPicPr>
        <p:blipFill>
          <a:blip r:embed="rId3" cstate="print"/>
          <a:srcRect/>
          <a:stretch>
            <a:fillRect/>
          </a:stretch>
        </p:blipFill>
        <p:spPr bwMode="auto">
          <a:xfrm>
            <a:off x="6019800" y="3026389"/>
            <a:ext cx="2544245" cy="150958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Process Measures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Measures that focus on the occurrence of specific behaviors </a:t>
            </a:r>
          </a:p>
          <a:p>
            <a:r>
              <a:rPr lang="en-US" dirty="0" smtClean="0"/>
              <a:t>Process measures have been found to increase the occurrence of safe behaviors in transportation </a:t>
            </a:r>
          </a:p>
          <a:p>
            <a:r>
              <a:rPr lang="en-US" dirty="0" smtClean="0"/>
              <a:t>Process measures specific to the FMP</a:t>
            </a:r>
          </a:p>
          <a:p>
            <a:pPr lvl="1"/>
            <a:r>
              <a:rPr lang="en-US" dirty="0" smtClean="0"/>
              <a:t>Follow policies and procedures</a:t>
            </a:r>
          </a:p>
          <a:p>
            <a:pPr lvl="1"/>
            <a:r>
              <a:rPr lang="en-US" dirty="0" smtClean="0"/>
              <a:t>Policies and procedures implemented correctly</a:t>
            </a:r>
          </a:p>
          <a:p>
            <a:pPr lvl="1"/>
            <a:r>
              <a:rPr lang="en-US" dirty="0" smtClean="0"/>
              <a:t>Information on the </a:t>
            </a:r>
            <a:r>
              <a:rPr lang="en-US" dirty="0" err="1" smtClean="0"/>
              <a:t>FMP</a:t>
            </a:r>
            <a:r>
              <a:rPr lang="en-US" dirty="0" smtClean="0"/>
              <a:t> has been conveyed </a:t>
            </a:r>
          </a:p>
          <a:p>
            <a:pPr lvl="1"/>
            <a:r>
              <a:rPr lang="en-US" dirty="0" smtClean="0"/>
              <a:t>Subjective perceptions and opinions of the FMP</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Following FMP Policies and Procedures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FMP policies and procedures have to be followed for the program to be successful</a:t>
            </a:r>
          </a:p>
          <a:p>
            <a:r>
              <a:rPr lang="en-US" dirty="0" smtClean="0"/>
              <a:t>Amount of time exercising per week vs. medical opinion of amount of exercise needed</a:t>
            </a:r>
          </a:p>
          <a:p>
            <a:r>
              <a:rPr lang="en-US" dirty="0" smtClean="0"/>
              <a:t>Percentage of safety meetings                     attended</a:t>
            </a:r>
          </a:p>
          <a:p>
            <a:r>
              <a:rPr lang="en-US" dirty="0" smtClean="0"/>
              <a:t>The amount of fatigue feedback 	       given/received in a given time </a:t>
            </a:r>
          </a:p>
          <a:p>
            <a:r>
              <a:rPr lang="en-US" dirty="0" smtClean="0"/>
              <a:t>Percentage of time a continuous 	    	      positive airway pressure machine 	         (CPAP) is used (if necessary)</a:t>
            </a:r>
          </a:p>
          <a:p>
            <a:pPr lvl="1"/>
            <a:endParaRPr lang="en-US" dirty="0"/>
          </a:p>
        </p:txBody>
      </p:sp>
      <p:pic>
        <p:nvPicPr>
          <p:cNvPr id="31746" name="Picture 2" title="Two adults walking on a trail with a dog"/>
          <p:cNvPicPr>
            <a:picLocks noChangeAspect="1" noChangeArrowheads="1"/>
          </p:cNvPicPr>
          <p:nvPr/>
        </p:nvPicPr>
        <p:blipFill>
          <a:blip r:embed="rId3" cstate="print"/>
          <a:srcRect/>
          <a:stretch>
            <a:fillRect/>
          </a:stretch>
        </p:blipFill>
        <p:spPr bwMode="auto">
          <a:xfrm>
            <a:off x="6553200" y="3276600"/>
            <a:ext cx="1982174" cy="2971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bg1"/>
                </a:solidFill>
              </a:rPr>
              <a:t>FMP</a:t>
            </a:r>
            <a:r>
              <a:rPr lang="en-US" dirty="0" smtClean="0">
                <a:solidFill>
                  <a:schemeClr val="bg1"/>
                </a:solidFill>
              </a:rPr>
              <a:t> Policies and Procedures Implemented Correctly</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There are a number of specific behaviors that influence if policies and procedures are implemented correctly</a:t>
            </a:r>
          </a:p>
          <a:p>
            <a:r>
              <a:rPr lang="en-US" dirty="0" smtClean="0"/>
              <a:t>The number of concerns addressed in the development of FMP policies and procedures</a:t>
            </a:r>
          </a:p>
          <a:p>
            <a:r>
              <a:rPr lang="en-US" dirty="0" smtClean="0"/>
              <a:t>The number of feedback provided by employees that indicated a resistance to FMP 		      implementation</a:t>
            </a:r>
          </a:p>
          <a:p>
            <a:r>
              <a:rPr lang="en-US" dirty="0" smtClean="0"/>
              <a:t>The number of employees who earn    	              FMP recognition </a:t>
            </a:r>
          </a:p>
          <a:p>
            <a:r>
              <a:rPr lang="en-US" dirty="0" smtClean="0"/>
              <a:t>GPS tracking of trucks for miles traveled, 		   idle time, engine off time, on-duty hours, 	               and driving hours </a:t>
            </a:r>
          </a:p>
          <a:p>
            <a:pPr lvl="1"/>
            <a:endParaRPr lang="en-US" dirty="0" smtClean="0"/>
          </a:p>
          <a:p>
            <a:pPr lvl="1"/>
            <a:endParaRPr lang="en-US" dirty="0" smtClean="0"/>
          </a:p>
          <a:p>
            <a:pPr lvl="1"/>
            <a:endParaRPr lang="en-US" dirty="0"/>
          </a:p>
        </p:txBody>
      </p:sp>
      <p:pic>
        <p:nvPicPr>
          <p:cNvPr id="32770" name="Picture 2" title="Business people clapping"/>
          <p:cNvPicPr>
            <a:picLocks noChangeAspect="1" noChangeArrowheads="1"/>
          </p:cNvPicPr>
          <p:nvPr/>
        </p:nvPicPr>
        <p:blipFill>
          <a:blip r:embed="rId3" cstate="print"/>
          <a:srcRect/>
          <a:stretch>
            <a:fillRect/>
          </a:stretch>
        </p:blipFill>
        <p:spPr bwMode="auto">
          <a:xfrm>
            <a:off x="6787551" y="3505200"/>
            <a:ext cx="1924050" cy="25654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Management has Conveyed the Necessary Information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The number of employees that understand why the FMP was implemented</a:t>
            </a:r>
          </a:p>
          <a:p>
            <a:r>
              <a:rPr lang="en-US" dirty="0" smtClean="0"/>
              <a:t>How many meetings management attended and discussed the FMP</a:t>
            </a:r>
          </a:p>
          <a:p>
            <a:r>
              <a:rPr lang="en-US" dirty="0" smtClean="0"/>
              <a:t>The number of employees that offer 	      feedback on the FMP</a:t>
            </a:r>
          </a:p>
          <a:p>
            <a:r>
              <a:rPr lang="en-US" dirty="0" smtClean="0"/>
              <a:t>The number of individual meetings 	          with employees to discuss the FMP</a:t>
            </a:r>
          </a:p>
          <a:p>
            <a:pPr lvl="1"/>
            <a:endParaRPr lang="en-US" dirty="0" smtClean="0"/>
          </a:p>
        </p:txBody>
      </p:sp>
      <p:pic>
        <p:nvPicPr>
          <p:cNvPr id="33794" name="Picture 2" title="Hand holding a light bulb"/>
          <p:cNvPicPr>
            <a:picLocks noChangeAspect="1" noChangeArrowheads="1"/>
          </p:cNvPicPr>
          <p:nvPr/>
        </p:nvPicPr>
        <p:blipFill>
          <a:blip r:embed="rId3" cstate="print"/>
          <a:srcRect/>
          <a:stretch>
            <a:fillRect/>
          </a:stretch>
        </p:blipFill>
        <p:spPr bwMode="auto">
          <a:xfrm>
            <a:off x="7010400" y="3276600"/>
            <a:ext cx="1752600" cy="290741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Introduction to Safety Culture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Exact definition is highly debated, however most successful safety cultures contain these characteristics:</a:t>
            </a:r>
          </a:p>
          <a:p>
            <a:pPr lvl="1"/>
            <a:r>
              <a:rPr lang="en-US" sz="2400" dirty="0" smtClean="0"/>
              <a:t>Shared behavior pattern and beliefs related to safety</a:t>
            </a:r>
          </a:p>
          <a:p>
            <a:pPr lvl="1"/>
            <a:r>
              <a:rPr lang="en-US" sz="2400" dirty="0" smtClean="0"/>
              <a:t>Safety is a value</a:t>
            </a:r>
          </a:p>
          <a:p>
            <a:pPr lvl="1"/>
            <a:r>
              <a:rPr lang="en-US" sz="2400" dirty="0" smtClean="0"/>
              <a:t>Safety is a part of company’s identity </a:t>
            </a:r>
          </a:p>
          <a:p>
            <a:pPr lvl="1"/>
            <a:r>
              <a:rPr lang="en-US" sz="2400" dirty="0" smtClean="0"/>
              <a:t>Shared responsibility for safety 			</a:t>
            </a:r>
          </a:p>
          <a:p>
            <a:pPr lvl="1"/>
            <a:r>
              <a:rPr lang="en-US" sz="2400" dirty="0" smtClean="0"/>
              <a:t>Commitment to helping 			         others perform safely</a:t>
            </a:r>
          </a:p>
          <a:p>
            <a:pPr lvl="1"/>
            <a:endParaRPr lang="en-US" dirty="0" smtClean="0"/>
          </a:p>
          <a:p>
            <a:pPr>
              <a:buNone/>
            </a:pPr>
            <a:endParaRPr lang="en-US" dirty="0" smtClean="0"/>
          </a:p>
        </p:txBody>
      </p:sp>
      <p:pic>
        <p:nvPicPr>
          <p:cNvPr id="4099" name="Picture 3" title="Key to Success"/>
          <p:cNvPicPr>
            <a:picLocks noChangeAspect="1" noChangeArrowheads="1"/>
          </p:cNvPicPr>
          <p:nvPr/>
        </p:nvPicPr>
        <p:blipFill>
          <a:blip r:embed="rId3" cstate="print"/>
          <a:srcRect/>
          <a:stretch>
            <a:fillRect/>
          </a:stretch>
        </p:blipFill>
        <p:spPr bwMode="auto">
          <a:xfrm>
            <a:off x="6096000" y="3581400"/>
            <a:ext cx="2733657" cy="180795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Subjective Perceptions and Opinions of the FMP</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Autofit/>
          </a:bodyPr>
          <a:lstStyle/>
          <a:p>
            <a:r>
              <a:rPr lang="en-US" sz="2400" dirty="0" smtClean="0"/>
              <a:t>Subjective perceptions and opinions of employees may indicate how well the FMP was implemented and developed</a:t>
            </a:r>
          </a:p>
          <a:p>
            <a:r>
              <a:rPr lang="en-US" sz="2400" dirty="0"/>
              <a:t>P</a:t>
            </a:r>
            <a:r>
              <a:rPr lang="en-US" sz="2400" dirty="0" smtClean="0"/>
              <a:t>ercentage of employees who believe:</a:t>
            </a:r>
          </a:p>
          <a:p>
            <a:pPr lvl="1"/>
            <a:r>
              <a:rPr lang="en-US" sz="2400" dirty="0"/>
              <a:t>M</a:t>
            </a:r>
            <a:r>
              <a:rPr lang="en-US" sz="2400" dirty="0" smtClean="0"/>
              <a:t>anagement supports the FMP</a:t>
            </a:r>
          </a:p>
          <a:p>
            <a:pPr lvl="1"/>
            <a:r>
              <a:rPr lang="en-US" sz="2400" dirty="0"/>
              <a:t>T</a:t>
            </a:r>
            <a:r>
              <a:rPr lang="en-US" sz="2400" dirty="0" smtClean="0"/>
              <a:t>he FMP is a good idea</a:t>
            </a:r>
          </a:p>
          <a:p>
            <a:pPr lvl="1"/>
            <a:r>
              <a:rPr lang="en-US" sz="2400" dirty="0" smtClean="0"/>
              <a:t>The policies and procedures in the FMP                                 are fair</a:t>
            </a:r>
          </a:p>
          <a:p>
            <a:pPr lvl="1"/>
            <a:r>
              <a:rPr lang="en-US" sz="2400" dirty="0"/>
              <a:t>R</a:t>
            </a:r>
            <a:r>
              <a:rPr lang="en-US" sz="2400" dirty="0" smtClean="0"/>
              <a:t>ecognition  for goal accomplishment is                         provided</a:t>
            </a:r>
          </a:p>
          <a:p>
            <a:pPr lvl="1"/>
            <a:r>
              <a:rPr lang="en-US" sz="2400" dirty="0"/>
              <a:t>T</a:t>
            </a:r>
            <a:r>
              <a:rPr lang="en-US" sz="2400" dirty="0" smtClean="0"/>
              <a:t>heir concerns were considered during                                     development of the FMP</a:t>
            </a:r>
            <a:endParaRPr lang="en-US" sz="2400" dirty="0"/>
          </a:p>
        </p:txBody>
      </p:sp>
      <p:pic>
        <p:nvPicPr>
          <p:cNvPr id="34818" name="Picture 2" title="A person filling out a questionnaire"/>
          <p:cNvPicPr>
            <a:picLocks noChangeAspect="1" noChangeArrowheads="1"/>
          </p:cNvPicPr>
          <p:nvPr/>
        </p:nvPicPr>
        <p:blipFill>
          <a:blip r:embed="rId3" cstate="print"/>
          <a:srcRect/>
          <a:stretch>
            <a:fillRect/>
          </a:stretch>
        </p:blipFill>
        <p:spPr bwMode="auto">
          <a:xfrm>
            <a:off x="6629400" y="2895600"/>
            <a:ext cx="2082676" cy="312248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Outcome Measures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Sleep duration</a:t>
            </a:r>
          </a:p>
          <a:p>
            <a:r>
              <a:rPr lang="en-US" dirty="0" smtClean="0"/>
              <a:t>Sleep quality</a:t>
            </a:r>
          </a:p>
          <a:p>
            <a:r>
              <a:rPr lang="en-US" dirty="0" smtClean="0"/>
              <a:t>Alertness</a:t>
            </a:r>
          </a:p>
          <a:p>
            <a:r>
              <a:rPr lang="en-US" dirty="0" smtClean="0"/>
              <a:t>Job satisfaction</a:t>
            </a:r>
          </a:p>
          <a:p>
            <a:r>
              <a:rPr lang="en-US" dirty="0" smtClean="0"/>
              <a:t>Injuries</a:t>
            </a:r>
          </a:p>
          <a:p>
            <a:r>
              <a:rPr lang="en-US" dirty="0" smtClean="0"/>
              <a:t>Violations</a:t>
            </a:r>
          </a:p>
          <a:p>
            <a:r>
              <a:rPr lang="en-US" dirty="0" smtClean="0"/>
              <a:t>Crashes</a:t>
            </a:r>
          </a:p>
          <a:p>
            <a:r>
              <a:rPr lang="en-US" dirty="0" smtClean="0"/>
              <a:t>Sick leave days</a:t>
            </a:r>
          </a:p>
          <a:p>
            <a:pPr lvl="1"/>
            <a:endParaRPr lang="en-US" dirty="0" smtClean="0"/>
          </a:p>
          <a:p>
            <a:endParaRPr lang="en-US" dirty="0"/>
          </a:p>
        </p:txBody>
      </p:sp>
      <p:pic>
        <p:nvPicPr>
          <p:cNvPr id="4" name="Picture 3" title="Street sign saying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62200"/>
            <a:ext cx="4095750" cy="2657475"/>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Sleep Duration</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3000" dirty="0" smtClean="0"/>
              <a:t>Number of hours slept in one                                          time frame</a:t>
            </a:r>
          </a:p>
          <a:p>
            <a:r>
              <a:rPr lang="en-US" sz="3000" dirty="0" smtClean="0"/>
              <a:t>Number of hours slept without                                             waking</a:t>
            </a:r>
          </a:p>
          <a:p>
            <a:r>
              <a:rPr lang="en-US" sz="3000" dirty="0" smtClean="0"/>
              <a:t>The longest duration of sleep</a:t>
            </a:r>
          </a:p>
          <a:p>
            <a:r>
              <a:rPr lang="en-US" sz="3000" dirty="0" smtClean="0"/>
              <a:t>Number of  hours spent sleeping                    during a 24-hour period</a:t>
            </a:r>
          </a:p>
          <a:p>
            <a:pPr defTabSz="736600"/>
            <a:r>
              <a:rPr lang="en-US" sz="3000" dirty="0" smtClean="0"/>
              <a:t>Did the number of hours spent 	               sleeping meet requirements?</a:t>
            </a:r>
          </a:p>
          <a:p>
            <a:pPr lvl="1"/>
            <a:endParaRPr lang="en-US" dirty="0"/>
          </a:p>
        </p:txBody>
      </p:sp>
      <p:pic>
        <p:nvPicPr>
          <p:cNvPr id="1026" name="Picture 2" title="Man lying in bed covering ears with pillow because alarm clock is going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69437"/>
            <a:ext cx="2286000" cy="3426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Sleep Quality</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t>Sleep quality can be assessed both through subjective (i.e., questionnaires) and objective (i.e., </a:t>
            </a:r>
            <a:r>
              <a:rPr lang="en-US" dirty="0" err="1" smtClean="0"/>
              <a:t>actigraphy</a:t>
            </a:r>
            <a:r>
              <a:rPr lang="en-US" dirty="0" smtClean="0"/>
              <a:t>) measurement tools  </a:t>
            </a:r>
          </a:p>
          <a:p>
            <a:r>
              <a:rPr lang="en-US" dirty="0" smtClean="0"/>
              <a:t>Driver’s perception of feeling rested after sleep</a:t>
            </a:r>
          </a:p>
          <a:p>
            <a:r>
              <a:rPr lang="en-US" dirty="0" smtClean="0"/>
              <a:t>Problems breathing while asleep</a:t>
            </a:r>
          </a:p>
          <a:p>
            <a:r>
              <a:rPr lang="en-US" dirty="0" smtClean="0"/>
              <a:t>Loud snoring during sleep</a:t>
            </a:r>
          </a:p>
          <a:p>
            <a:pPr lvl="1"/>
            <a:r>
              <a:rPr lang="en-US" dirty="0" smtClean="0"/>
              <a:t>How frequently does the driver snore 		           loudly?</a:t>
            </a:r>
          </a:p>
          <a:p>
            <a:r>
              <a:rPr lang="en-US" dirty="0" smtClean="0"/>
              <a:t>Percentage of time spent asleep                                 while in bed</a:t>
            </a:r>
          </a:p>
          <a:p>
            <a:r>
              <a:rPr lang="en-US" dirty="0" smtClean="0"/>
              <a:t>Sleep efficiency and latency measured with 	     an </a:t>
            </a:r>
            <a:r>
              <a:rPr lang="en-US" dirty="0" err="1" smtClean="0"/>
              <a:t>actigraphy</a:t>
            </a:r>
            <a:endParaRPr lang="en-US" dirty="0" smtClean="0"/>
          </a:p>
          <a:p>
            <a:pPr lvl="1"/>
            <a:endParaRPr lang="en-US" dirty="0" smtClean="0"/>
          </a:p>
          <a:p>
            <a:pPr lvl="1"/>
            <a:endParaRPr lang="en-US" dirty="0" smtClean="0"/>
          </a:p>
          <a:p>
            <a:pPr lvl="1"/>
            <a:endParaRPr lang="en-US" dirty="0"/>
          </a:p>
        </p:txBody>
      </p:sp>
      <p:pic>
        <p:nvPicPr>
          <p:cNvPr id="2050" name="Picture 2" title="Couple sleeping in bed and woman covering ears because man is sn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057" y="3276600"/>
            <a:ext cx="2611743" cy="1732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a:t>
            </a:r>
            <a:r>
              <a:rPr lang="en-US" dirty="0" smtClean="0">
                <a:solidFill>
                  <a:schemeClr val="bg1"/>
                </a:solidFill>
              </a:rPr>
              <a:t>lertness</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sz="3300" dirty="0" smtClean="0"/>
              <a:t>Alertness while awake is an indicator of fatigue and sleep quality</a:t>
            </a:r>
          </a:p>
          <a:p>
            <a:r>
              <a:rPr lang="en-US" sz="3300" dirty="0" smtClean="0"/>
              <a:t>Frequency the driver becomes sleepy while driving</a:t>
            </a:r>
          </a:p>
          <a:p>
            <a:r>
              <a:rPr lang="en-US" sz="3300" dirty="0" smtClean="0"/>
              <a:t>Performance measures (e.g., lane keeping, lack of vehicle control, etc.) </a:t>
            </a:r>
          </a:p>
          <a:p>
            <a:r>
              <a:rPr lang="en-US" sz="3300" dirty="0" smtClean="0"/>
              <a:t>Head nodding</a:t>
            </a:r>
          </a:p>
          <a:p>
            <a:r>
              <a:rPr lang="en-US" sz="3300" dirty="0" smtClean="0"/>
              <a:t>Eye movement</a:t>
            </a:r>
          </a:p>
          <a:p>
            <a:r>
              <a:rPr lang="en-US" sz="3300" dirty="0" smtClean="0"/>
              <a:t>Frequency of daydreaming or 			   inattention</a:t>
            </a:r>
          </a:p>
          <a:p>
            <a:r>
              <a:rPr lang="en-US" sz="3300" dirty="0" smtClean="0"/>
              <a:t>Percent of time driver feels alert</a:t>
            </a:r>
          </a:p>
          <a:p>
            <a:pPr lvl="1"/>
            <a:endParaRPr lang="en-US" dirty="0"/>
          </a:p>
        </p:txBody>
      </p:sp>
      <p:pic>
        <p:nvPicPr>
          <p:cNvPr id="3074" name="Picture 2" title="Tired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487396"/>
            <a:ext cx="1725612" cy="2587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Job Satisfaction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300" dirty="0" smtClean="0"/>
              <a:t>Behavioral expressions of  satisfaction (e.g., smiling)</a:t>
            </a:r>
          </a:p>
          <a:p>
            <a:r>
              <a:rPr lang="en-US" sz="3300" dirty="0" smtClean="0"/>
              <a:t>Perceived satisfaction 		          measured via a questionnaire</a:t>
            </a:r>
          </a:p>
          <a:p>
            <a:r>
              <a:rPr lang="en-US" sz="3300" dirty="0" smtClean="0"/>
              <a:t>Turnover</a:t>
            </a:r>
          </a:p>
          <a:p>
            <a:r>
              <a:rPr lang="en-US" sz="3300" dirty="0" smtClean="0"/>
              <a:t>Involvement in FMP related 		    activities</a:t>
            </a:r>
          </a:p>
          <a:p>
            <a:r>
              <a:rPr lang="en-US" sz="3300" dirty="0" smtClean="0"/>
              <a:t>Pledged commitment to the FMP</a:t>
            </a:r>
          </a:p>
          <a:p>
            <a:pPr lvl="1"/>
            <a:endParaRPr lang="en-US" dirty="0"/>
          </a:p>
        </p:txBody>
      </p:sp>
      <p:pic>
        <p:nvPicPr>
          <p:cNvPr id="4098" name="Picture 2" title="Six different exp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15" y="2743200"/>
            <a:ext cx="2501170" cy="2493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Injuries</a:t>
            </a:r>
            <a:endParaRPr lang="en-US"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Fatigue-related injuries should be an indicator of the success of the FMP</a:t>
            </a:r>
          </a:p>
          <a:p>
            <a:r>
              <a:rPr lang="en-US" dirty="0" smtClean="0"/>
              <a:t>Number of injuries from crashes contributed to fatigue</a:t>
            </a:r>
          </a:p>
          <a:p>
            <a:r>
              <a:rPr lang="en-US" dirty="0" smtClean="0"/>
              <a:t>Number of other injuries related to fatigue</a:t>
            </a:r>
          </a:p>
          <a:p>
            <a:pPr lvl="1"/>
            <a:r>
              <a:rPr lang="en-US" dirty="0" smtClean="0"/>
              <a:t>Fall/slip from higher elevation</a:t>
            </a:r>
          </a:p>
          <a:p>
            <a:r>
              <a:rPr lang="en-US" dirty="0" smtClean="0"/>
              <a:t>Health-related injuries/complications                                  associated with fatigue</a:t>
            </a:r>
          </a:p>
          <a:p>
            <a:pPr lvl="1"/>
            <a:r>
              <a:rPr lang="en-US" dirty="0" smtClean="0"/>
              <a:t>Cardiovascular disease and impaired                                                          cognitive functioning</a:t>
            </a:r>
          </a:p>
          <a:p>
            <a:r>
              <a:rPr lang="en-US" dirty="0" smtClean="0"/>
              <a:t>Percent of injuries related to fatigue 		      compared to injuries not related                                              to fatigue</a:t>
            </a:r>
          </a:p>
          <a:p>
            <a:r>
              <a:rPr lang="en-US" dirty="0" smtClean="0"/>
              <a:t>Number of injury reports</a:t>
            </a:r>
            <a:endParaRPr lang="en-US" dirty="0"/>
          </a:p>
        </p:txBody>
      </p:sp>
      <p:pic>
        <p:nvPicPr>
          <p:cNvPr id="5122" name="Picture 2" title="Man falling over boxes in ware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581" y="3352800"/>
            <a:ext cx="2743200" cy="1820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Violations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Safety violations should be an indicator of the effectiveness of the FMP</a:t>
            </a:r>
            <a:endParaRPr lang="en-US" sz="2800" dirty="0"/>
          </a:p>
          <a:p>
            <a:r>
              <a:rPr lang="en-US" sz="2800" dirty="0" smtClean="0"/>
              <a:t>Number of fatigue-related violations</a:t>
            </a:r>
          </a:p>
          <a:p>
            <a:pPr lvl="1"/>
            <a:r>
              <a:rPr lang="en-US" dirty="0" smtClean="0"/>
              <a:t>Hour-of-service (HOS) violation</a:t>
            </a:r>
          </a:p>
          <a:p>
            <a:r>
              <a:rPr lang="en-US" sz="2800" dirty="0" smtClean="0"/>
              <a:t>Number of hours spent sleeping </a:t>
            </a:r>
          </a:p>
          <a:p>
            <a:r>
              <a:rPr lang="en-US" sz="2800" dirty="0" smtClean="0"/>
              <a:t>Percent of time using a CPAP 	             	                  (if required)</a:t>
            </a:r>
          </a:p>
          <a:p>
            <a:r>
              <a:rPr lang="en-US" sz="2800" dirty="0" smtClean="0"/>
              <a:t>Number of hours driving</a:t>
            </a:r>
          </a:p>
          <a:p>
            <a:pPr lvl="1"/>
            <a:endParaRPr lang="en-US" dirty="0" smtClean="0"/>
          </a:p>
        </p:txBody>
      </p:sp>
      <p:pic>
        <p:nvPicPr>
          <p:cNvPr id="6146" name="Picture 2" title="Man sleeping with a CP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10000"/>
            <a:ext cx="2898844" cy="1923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Crashes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Fatigue-related crashes are typically a major reason for implementing the FMP</a:t>
            </a:r>
          </a:p>
          <a:p>
            <a:r>
              <a:rPr lang="en-US" dirty="0" smtClean="0"/>
              <a:t>Number of crashes where the driver fell asleep behind the wheel</a:t>
            </a:r>
          </a:p>
          <a:p>
            <a:r>
              <a:rPr lang="en-US" dirty="0" smtClean="0"/>
              <a:t>Number of crashes influenced by drowsiness </a:t>
            </a:r>
          </a:p>
          <a:p>
            <a:r>
              <a:rPr lang="en-US" dirty="0" smtClean="0"/>
              <a:t>Number of crashes resulting 		            from violations in HOS</a:t>
            </a:r>
          </a:p>
          <a:p>
            <a:r>
              <a:rPr lang="en-US" dirty="0" smtClean="0"/>
              <a:t>Number or percent of crashes 		         during circadian lows</a:t>
            </a:r>
          </a:p>
          <a:p>
            <a:pPr lvl="1"/>
            <a:endParaRPr lang="en-US" dirty="0"/>
          </a:p>
        </p:txBody>
      </p:sp>
      <p:pic>
        <p:nvPicPr>
          <p:cNvPr id="5" name="Picture 4" title="Fatigued CMV Dr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52" y="4114800"/>
            <a:ext cx="2784348" cy="185623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Sick Leave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Fatigue can have significant health consequences for drivers </a:t>
            </a:r>
          </a:p>
          <a:p>
            <a:r>
              <a:rPr lang="en-US" dirty="0" smtClean="0"/>
              <a:t>Cause the driver to miss work</a:t>
            </a:r>
          </a:p>
          <a:p>
            <a:r>
              <a:rPr lang="en-US" dirty="0" smtClean="0"/>
              <a:t>The number of sick leave days related to fatigue should provide an indication of the effectiveness of the FMP</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Safety Triad</a:t>
            </a:r>
            <a:endParaRPr lang="en-US" dirty="0">
              <a:solidFill>
                <a:schemeClr val="bg1"/>
              </a:solidFill>
            </a:endParaRPr>
          </a:p>
        </p:txBody>
      </p:sp>
      <p:grpSp>
        <p:nvGrpSpPr>
          <p:cNvPr id="17" name="Group 16" title="Staff, strategy, systems, structure, style, and skills all combine to create shared values of a safety culture"/>
          <p:cNvGrpSpPr/>
          <p:nvPr/>
        </p:nvGrpSpPr>
        <p:grpSpPr>
          <a:xfrm>
            <a:off x="734425" y="1524000"/>
            <a:ext cx="7495175" cy="5029200"/>
            <a:chOff x="700143" y="1589430"/>
            <a:chExt cx="7848600" cy="5456187"/>
          </a:xfrm>
        </p:grpSpPr>
        <p:grpSp>
          <p:nvGrpSpPr>
            <p:cNvPr id="8" name="Group 7"/>
            <p:cNvGrpSpPr/>
            <p:nvPr/>
          </p:nvGrpSpPr>
          <p:grpSpPr>
            <a:xfrm>
              <a:off x="700143" y="1589430"/>
              <a:ext cx="7848600" cy="5456187"/>
              <a:chOff x="700143" y="1376837"/>
              <a:chExt cx="7848600" cy="5456187"/>
            </a:xfrm>
          </p:grpSpPr>
          <p:graphicFrame>
            <p:nvGraphicFramePr>
              <p:cNvPr id="9" name="Diagram 8"/>
              <p:cNvGraphicFramePr/>
              <p:nvPr>
                <p:extLst>
                  <p:ext uri="{D42A27DB-BD31-4B8C-83A1-F6EECF244321}">
                    <p14:modId xmlns:p14="http://schemas.microsoft.com/office/powerpoint/2010/main" val="1419382995"/>
                  </p:ext>
                </p:extLst>
              </p:nvPr>
            </p:nvGraphicFramePr>
            <p:xfrm>
              <a:off x="700143" y="1376837"/>
              <a:ext cx="7848600" cy="545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12"/>
              <p:cNvGrpSpPr/>
              <p:nvPr/>
            </p:nvGrpSpPr>
            <p:grpSpPr>
              <a:xfrm rot="16870311">
                <a:off x="5975241" y="2673569"/>
                <a:ext cx="580557" cy="1988488"/>
                <a:chOff x="1896380" y="1445833"/>
                <a:chExt cx="580557" cy="1988488"/>
              </a:xfrm>
              <a:scene3d>
                <a:camera prst="orthographicFront"/>
                <a:lightRig rig="flat" dir="t"/>
              </a:scene3d>
            </p:grpSpPr>
            <p:sp>
              <p:nvSpPr>
                <p:cNvPr id="12" name="Left-Right Arrow 11"/>
                <p:cNvSpPr/>
                <p:nvPr/>
              </p:nvSpPr>
              <p:spPr>
                <a:xfrm rot="18326392">
                  <a:off x="1205068" y="2162452"/>
                  <a:ext cx="1988488" cy="555250"/>
                </a:xfrm>
                <a:prstGeom prst="leftRightArrow">
                  <a:avLst/>
                </a:prstGeom>
                <a:solidFill>
                  <a:schemeClr val="tx1"/>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3" name="Left-Right Arrow 4"/>
                <p:cNvSpPr/>
                <p:nvPr/>
              </p:nvSpPr>
              <p:spPr>
                <a:xfrm rot="18326392">
                  <a:off x="1151998" y="2299495"/>
                  <a:ext cx="1821913" cy="33314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p:txBody>
            </p:sp>
          </p:grpSp>
        </p:grpSp>
        <p:grpSp>
          <p:nvGrpSpPr>
            <p:cNvPr id="14" name="Group 13"/>
            <p:cNvGrpSpPr/>
            <p:nvPr/>
          </p:nvGrpSpPr>
          <p:grpSpPr>
            <a:xfrm rot="7320111">
              <a:off x="4368708" y="3895173"/>
              <a:ext cx="527899" cy="326058"/>
              <a:chOff x="2852394" y="3286313"/>
              <a:chExt cx="517269" cy="452310"/>
            </a:xfrm>
            <a:scene3d>
              <a:camera prst="orthographicFront"/>
              <a:lightRig rig="flat" dir="t"/>
            </a:scene3d>
          </p:grpSpPr>
          <p:sp>
            <p:nvSpPr>
              <p:cNvPr id="15" name="Up Arrow 14"/>
              <p:cNvSpPr/>
              <p:nvPr/>
            </p:nvSpPr>
            <p:spPr>
              <a:xfrm rot="3449389">
                <a:off x="2912323" y="3281283"/>
                <a:ext cx="397411" cy="517269"/>
              </a:xfrm>
              <a:prstGeom prst="upDownArrow">
                <a:avLst/>
              </a:prstGeom>
              <a:solidFill>
                <a:schemeClr val="accent1">
                  <a:lumMod val="60000"/>
                  <a:lumOff val="40000"/>
                </a:schemeClr>
              </a:solidFill>
              <a:effectLst>
                <a:outerShdw blurRad="50800" dist="38100" dir="5400000" algn="t" rotWithShape="0">
                  <a:prstClr val="black">
                    <a:alpha val="40000"/>
                  </a:prstClr>
                </a:outerShdw>
              </a:effectLst>
              <a:sp3d z="-80000" prstMaterial="plastic">
                <a:bevelT w="50800" h="50800"/>
                <a:bevelB w="25400" h="25400" prst="angle"/>
              </a:sp3d>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6" name="Up Arrow 4"/>
              <p:cNvSpPr/>
              <p:nvPr/>
            </p:nvSpPr>
            <p:spPr>
              <a:xfrm rot="3449389">
                <a:off x="3010406" y="3301368"/>
                <a:ext cx="310497" cy="280387"/>
              </a:xfrm>
              <a:prstGeom prst="upDownArrow">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p:txBody>
          </p:sp>
        </p:gr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5</a:t>
            </a:r>
            <a:endParaRPr lang="en-US" dirty="0">
              <a:solidFill>
                <a:schemeClr val="bg1"/>
              </a:solidFill>
            </a:endParaRPr>
          </a:p>
        </p:txBody>
      </p:sp>
      <p:sp>
        <p:nvSpPr>
          <p:cNvPr id="4" name="Content Placeholder 3"/>
          <p:cNvSpPr>
            <a:spLocks noGrp="1"/>
          </p:cNvSpPr>
          <p:nvPr>
            <p:ph idx="1"/>
          </p:nvPr>
        </p:nvSpPr>
        <p:spPr/>
        <p:txBody>
          <a:bodyPr>
            <a:normAutofit fontScale="55000" lnSpcReduction="20000"/>
          </a:bodyPr>
          <a:lstStyle/>
          <a:p>
            <a:pPr marL="514350" lvl="0" indent="-514350">
              <a:buFont typeface="+mj-lt"/>
              <a:buAutoNum type="arabicPeriod"/>
            </a:pPr>
            <a:r>
              <a:rPr lang="en-US" sz="3800" dirty="0" smtClean="0"/>
              <a:t>Why is it important to measure performance?</a:t>
            </a:r>
          </a:p>
          <a:p>
            <a:pPr marL="971550" lvl="1" indent="-514350">
              <a:buFont typeface="+mj-lt"/>
              <a:buAutoNum type="alphaUcPeriod"/>
            </a:pPr>
            <a:r>
              <a:rPr lang="en-US" sz="3800" dirty="0" smtClean="0"/>
              <a:t>To determine what is the current level of fatigue</a:t>
            </a:r>
          </a:p>
          <a:p>
            <a:pPr marL="971550" lvl="1" indent="-514350">
              <a:buFont typeface="+mj-lt"/>
              <a:buAutoNum type="alphaUcPeriod"/>
            </a:pPr>
            <a:r>
              <a:rPr lang="en-US" sz="3800" dirty="0" smtClean="0"/>
              <a:t>To know if the FMP is working</a:t>
            </a:r>
          </a:p>
          <a:p>
            <a:pPr marL="971550" lvl="1" indent="-514350">
              <a:buFont typeface="+mj-lt"/>
              <a:buAutoNum type="alphaUcPeriod"/>
            </a:pPr>
            <a:r>
              <a:rPr lang="en-US" sz="3800" dirty="0" smtClean="0"/>
              <a:t>To monitor and track fatigue-related behaviors</a:t>
            </a:r>
          </a:p>
          <a:p>
            <a:pPr marL="971550" lvl="1" indent="-514350">
              <a:buFont typeface="+mj-lt"/>
              <a:buAutoNum type="alphaUcPeriod"/>
            </a:pPr>
            <a:r>
              <a:rPr lang="en-US" sz="3800" dirty="0" smtClean="0"/>
              <a:t>All of the above</a:t>
            </a:r>
          </a:p>
          <a:p>
            <a:pPr marL="971550" lvl="1" indent="-514350">
              <a:buNone/>
            </a:pPr>
            <a:endParaRPr lang="en-US" sz="3800" dirty="0" smtClean="0"/>
          </a:p>
          <a:p>
            <a:pPr marL="571500" indent="-514350">
              <a:buFont typeface="+mj-lt"/>
              <a:buAutoNum type="arabicPeriod"/>
            </a:pPr>
            <a:r>
              <a:rPr lang="en-US" sz="3800" dirty="0" smtClean="0"/>
              <a:t>Which of the following statements is true?</a:t>
            </a:r>
          </a:p>
          <a:p>
            <a:pPr marL="971550" lvl="1" indent="-514350">
              <a:buFont typeface="+mj-lt"/>
              <a:buAutoNum type="alphaUcPeriod"/>
            </a:pPr>
            <a:r>
              <a:rPr lang="en-US" sz="3800" dirty="0" smtClean="0"/>
              <a:t>Process measures focus on the result of a number of behaviors</a:t>
            </a:r>
          </a:p>
          <a:p>
            <a:pPr marL="971550" lvl="1" indent="-514350">
              <a:buFont typeface="+mj-lt"/>
              <a:buAutoNum type="alphaUcPeriod"/>
            </a:pPr>
            <a:r>
              <a:rPr lang="en-US" sz="3800" dirty="0" smtClean="0"/>
              <a:t>Outcome measures focus on the occurrence of specific behaviors</a:t>
            </a:r>
          </a:p>
          <a:p>
            <a:pPr marL="971550" lvl="1" indent="-514350">
              <a:buFont typeface="+mj-lt"/>
              <a:buAutoNum type="alphaUcPeriod"/>
            </a:pPr>
            <a:r>
              <a:rPr lang="en-US" sz="3800" dirty="0" smtClean="0"/>
              <a:t>Process measures focus on the occurrence of specific behaviors</a:t>
            </a:r>
          </a:p>
          <a:p>
            <a:pPr marL="971550" lvl="1" indent="-514350">
              <a:buFont typeface="+mj-lt"/>
              <a:buAutoNum type="alphaUcPeriod"/>
            </a:pPr>
            <a:r>
              <a:rPr lang="en-US" sz="3800" dirty="0" smtClean="0"/>
              <a:t>Outcome measures are always completely under control of the driver</a:t>
            </a:r>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 Quiz: Lesson 5 Continued</a:t>
            </a:r>
            <a:endParaRPr lang="en-US" dirty="0">
              <a:solidFill>
                <a:schemeClr val="bg1"/>
              </a:solidFill>
            </a:endParaRPr>
          </a:p>
        </p:txBody>
      </p:sp>
      <p:sp>
        <p:nvSpPr>
          <p:cNvPr id="4" name="Content Placeholder 3"/>
          <p:cNvSpPr>
            <a:spLocks noGrp="1"/>
          </p:cNvSpPr>
          <p:nvPr>
            <p:ph idx="1"/>
          </p:nvPr>
        </p:nvSpPr>
        <p:spPr/>
        <p:txBody>
          <a:bodyPr>
            <a:normAutofit fontScale="77500" lnSpcReduction="20000"/>
          </a:bodyPr>
          <a:lstStyle/>
          <a:p>
            <a:pPr marL="514350" lvl="0" indent="-514350">
              <a:buFont typeface="+mj-lt"/>
              <a:buAutoNum type="arabicPeriod" startAt="3"/>
            </a:pPr>
            <a:r>
              <a:rPr lang="en-US" dirty="0" smtClean="0"/>
              <a:t>What is a process measure to assess how well the FMP policies and procedures are being followed?</a:t>
            </a:r>
          </a:p>
          <a:p>
            <a:pPr marL="971550" lvl="1" indent="-514350">
              <a:buFont typeface="+mj-lt"/>
              <a:buAutoNum type="alphaUcPeriod"/>
            </a:pPr>
            <a:r>
              <a:rPr lang="en-US" dirty="0" smtClean="0"/>
              <a:t>The amount of time exercising per week versus the amount of exercise prescribed by the doctor</a:t>
            </a:r>
          </a:p>
          <a:p>
            <a:pPr marL="971550" lvl="1" indent="-514350">
              <a:buFont typeface="+mj-lt"/>
              <a:buAutoNum type="alphaUcPeriod"/>
            </a:pPr>
            <a:r>
              <a:rPr lang="en-US" dirty="0" smtClean="0"/>
              <a:t>Percentage of time spent asleep while in bed</a:t>
            </a:r>
          </a:p>
          <a:p>
            <a:pPr marL="971550" lvl="1" indent="-514350">
              <a:buFont typeface="+mj-lt"/>
              <a:buAutoNum type="alphaUcPeriod"/>
            </a:pPr>
            <a:r>
              <a:rPr lang="en-US" dirty="0" smtClean="0"/>
              <a:t>Number of hours spent sleeping during a 24-hour period</a:t>
            </a:r>
          </a:p>
          <a:p>
            <a:pPr marL="971550" lvl="1" indent="-514350">
              <a:buFont typeface="+mj-lt"/>
              <a:buAutoNum type="alphaUcPeriod"/>
            </a:pPr>
            <a:r>
              <a:rPr lang="en-US" dirty="0" smtClean="0"/>
              <a:t>Percent of time driver feels alert</a:t>
            </a:r>
          </a:p>
          <a:p>
            <a:pPr marL="971550" lvl="1" indent="-514350">
              <a:buNone/>
            </a:pPr>
            <a:endParaRPr lang="en-US" dirty="0" smtClean="0"/>
          </a:p>
          <a:p>
            <a:pPr marL="571500" indent="-514350">
              <a:buFont typeface="+mj-lt"/>
              <a:buAutoNum type="arabicPeriod" startAt="3"/>
            </a:pPr>
            <a:r>
              <a:rPr lang="en-US" dirty="0" smtClean="0"/>
              <a:t>What type of measure are crashes and injuries. </a:t>
            </a:r>
          </a:p>
          <a:p>
            <a:pPr marL="971550" lvl="1" indent="-514350">
              <a:buFont typeface="+mj-lt"/>
              <a:buAutoNum type="alphaUcPeriod"/>
            </a:pPr>
            <a:r>
              <a:rPr lang="en-US" dirty="0" smtClean="0"/>
              <a:t>Process</a:t>
            </a:r>
          </a:p>
          <a:p>
            <a:pPr marL="971550" lvl="1" indent="-514350">
              <a:buFont typeface="+mj-lt"/>
              <a:buAutoNum type="alphaUcPeriod"/>
            </a:pPr>
            <a:r>
              <a:rPr lang="en-US" dirty="0" smtClean="0"/>
              <a:t>Outcome</a:t>
            </a:r>
          </a:p>
          <a:p>
            <a:pPr marL="971550" lvl="1" indent="-514350">
              <a:buFont typeface="+mj-lt"/>
              <a:buAutoNum type="alphaUcPeriod"/>
            </a:pPr>
            <a:r>
              <a:rPr lang="en-US" dirty="0" smtClean="0"/>
              <a:t>Subjective </a:t>
            </a:r>
          </a:p>
          <a:p>
            <a:pPr marL="971550" lvl="1" indent="-514350">
              <a:buFont typeface="+mj-lt"/>
              <a:buAutoNum type="alphaUcPeriod"/>
            </a:pPr>
            <a:r>
              <a:rPr lang="en-US" dirty="0" smtClean="0"/>
              <a:t>Quality</a:t>
            </a:r>
          </a:p>
          <a:p>
            <a:pPr marL="971550" lvl="1" indent="-514350">
              <a:buFont typeface="+mj-lt"/>
              <a:buAutoNum type="alphaUcPeriod"/>
            </a:pP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Lesson Quiz: </a:t>
            </a:r>
            <a:r>
              <a:rPr lang="en-US" dirty="0" smtClean="0">
                <a:solidFill>
                  <a:schemeClr val="bg1"/>
                </a:solidFill>
              </a:rPr>
              <a:t>Lesson 5 Continued</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en-US" dirty="0" smtClean="0"/>
              <a:t>Which of the following is an outcome measure for alertness?</a:t>
            </a:r>
          </a:p>
          <a:p>
            <a:pPr marL="971550" lvl="1" indent="-514350">
              <a:buFont typeface="+mj-lt"/>
              <a:buAutoNum type="alphaUcPeriod"/>
            </a:pPr>
            <a:r>
              <a:rPr lang="en-US" dirty="0" smtClean="0"/>
              <a:t>The number of hours spent sleeping during a 24-hour period of time</a:t>
            </a:r>
          </a:p>
          <a:p>
            <a:pPr marL="971550" lvl="1" indent="-514350">
              <a:buFont typeface="+mj-lt"/>
              <a:buAutoNum type="alphaUcPeriod"/>
            </a:pPr>
            <a:r>
              <a:rPr lang="en-US" dirty="0" smtClean="0"/>
              <a:t>The number of fatigue-related violations</a:t>
            </a:r>
          </a:p>
          <a:p>
            <a:pPr marL="971550" lvl="1" indent="-514350">
              <a:buFont typeface="+mj-lt"/>
              <a:buAutoNum type="alphaUcPeriod"/>
            </a:pPr>
            <a:r>
              <a:rPr lang="en-US" dirty="0" smtClean="0"/>
              <a:t>How frequently does the driver snore loudly</a:t>
            </a:r>
          </a:p>
          <a:p>
            <a:pPr marL="971550" lvl="1" indent="-514350">
              <a:buFont typeface="+mj-lt"/>
              <a:buAutoNum type="alphaUcPeriod"/>
            </a:pPr>
            <a:r>
              <a:rPr lang="en-US" dirty="0" smtClean="0"/>
              <a:t>Frequency the driver becomes sleepy while driving</a:t>
            </a:r>
          </a:p>
          <a:p>
            <a:pPr marL="971550" lvl="1" indent="-514350">
              <a:buFont typeface="+mj-lt"/>
              <a:buAutoNum type="alphaUcPeriod"/>
            </a:pP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Conclusion: Review and Summary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Safety Culture is Strongly Influenced by Upper-Level Management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Top level “buy-in” is critical</a:t>
            </a:r>
          </a:p>
          <a:p>
            <a:r>
              <a:rPr lang="en-US" sz="2800" dirty="0" smtClean="0"/>
              <a:t>Upper-level management is looked to in times of change</a:t>
            </a:r>
          </a:p>
          <a:p>
            <a:r>
              <a:rPr lang="en-US" sz="2800" dirty="0" smtClean="0"/>
              <a:t>Upper-level visibility and participation                         in all FMP related meetings is a must</a:t>
            </a:r>
          </a:p>
          <a:p>
            <a:r>
              <a:rPr lang="en-US" sz="2800" dirty="0" smtClean="0"/>
              <a:t>On-going communication with all 	                      levels of the organization</a:t>
            </a:r>
          </a:p>
          <a:p>
            <a:pPr lvl="1"/>
            <a:r>
              <a:rPr lang="en-US" dirty="0" smtClean="0"/>
              <a:t>Especially with those most                             impacted by the FMP</a:t>
            </a:r>
          </a:p>
          <a:p>
            <a:endParaRPr lang="en-US" dirty="0"/>
          </a:p>
        </p:txBody>
      </p:sp>
      <p:pic>
        <p:nvPicPr>
          <p:cNvPr id="8194" name="Picture 2" title="Open office door with manager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974" y="2894016"/>
            <a:ext cx="1938337" cy="2905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solidFill>
                  <a:schemeClr val="bg1"/>
                </a:solidFill>
              </a:rPr>
              <a:t>Safety Culture is Defined as the Enduring Value in Every Level of the Organization</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Fatigue management needs to be a </a:t>
            </a:r>
            <a:r>
              <a:rPr lang="en-US" sz="2800" i="1" dirty="0" smtClean="0"/>
              <a:t>value </a:t>
            </a:r>
            <a:r>
              <a:rPr lang="en-US" sz="2800" dirty="0" smtClean="0"/>
              <a:t>not a </a:t>
            </a:r>
            <a:r>
              <a:rPr lang="en-US" sz="2800" i="1" dirty="0" smtClean="0"/>
              <a:t>priority</a:t>
            </a:r>
          </a:p>
          <a:p>
            <a:pPr lvl="1"/>
            <a:r>
              <a:rPr lang="en-US" sz="2400" dirty="0" smtClean="0"/>
              <a:t>Driver fatigue is not compromised for productivity </a:t>
            </a:r>
          </a:p>
          <a:p>
            <a:pPr lvl="1"/>
            <a:r>
              <a:rPr lang="en-US" sz="2400" dirty="0" smtClean="0"/>
              <a:t>Fatigue management is involved in all programs and related to all activities in the work place</a:t>
            </a:r>
          </a:p>
          <a:p>
            <a:r>
              <a:rPr lang="en-US" sz="2800" dirty="0" smtClean="0"/>
              <a:t>Positive safety cultures empower employees to work safely </a:t>
            </a:r>
          </a:p>
          <a:p>
            <a:r>
              <a:rPr lang="en-US" sz="2800" dirty="0" smtClean="0"/>
              <a:t>Accountability for selves and                                 others</a:t>
            </a:r>
          </a:p>
          <a:p>
            <a:endParaRPr lang="en-US" dirty="0"/>
          </a:p>
        </p:txBody>
      </p:sp>
      <p:pic>
        <p:nvPicPr>
          <p:cNvPr id="9218" name="Picture 2" title="The words “Good”, “Better”, and “Best” in a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47" y="4343400"/>
            <a:ext cx="3053535" cy="1852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Culture Develops Over a Period of Time and Cannot be Created Instantly</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Immediate change must not be expected</a:t>
            </a:r>
          </a:p>
          <a:p>
            <a:pPr lvl="1"/>
            <a:r>
              <a:rPr lang="en-US" sz="2400" dirty="0" smtClean="0"/>
              <a:t>Culture change takes time</a:t>
            </a:r>
          </a:p>
          <a:p>
            <a:pPr lvl="1"/>
            <a:r>
              <a:rPr lang="en-US" sz="2400" dirty="0" smtClean="0"/>
              <a:t>Resistance to change is not instantaneous</a:t>
            </a:r>
          </a:p>
          <a:p>
            <a:pPr lvl="1"/>
            <a:r>
              <a:rPr lang="en-US" sz="2400" dirty="0" smtClean="0"/>
              <a:t>Process of change is fluid</a:t>
            </a:r>
          </a:p>
          <a:p>
            <a:pPr lvl="1"/>
            <a:r>
              <a:rPr lang="en-US" sz="2400" dirty="0" smtClean="0"/>
              <a:t>Evaluation of data is critical</a:t>
            </a:r>
          </a:p>
          <a:p>
            <a:pPr lvl="2"/>
            <a:r>
              <a:rPr lang="en-US" dirty="0" smtClean="0"/>
              <a:t>Areas to refine, delete, and add</a:t>
            </a:r>
          </a:p>
          <a:p>
            <a:r>
              <a:rPr lang="en-US" sz="2800" dirty="0" smtClean="0"/>
              <a:t>Change requires employees to “buy-in”	                 to the FMP, and acceptance takes time</a:t>
            </a:r>
          </a:p>
          <a:p>
            <a:pPr marL="457200" lvl="1" indent="0">
              <a:buNone/>
            </a:pPr>
            <a:endParaRPr lang="en-US" dirty="0" smtClean="0"/>
          </a:p>
          <a:p>
            <a:endParaRPr lang="en-US" dirty="0"/>
          </a:p>
        </p:txBody>
      </p:sp>
      <p:pic>
        <p:nvPicPr>
          <p:cNvPr id="10242" name="Picture 2" title="Road that the double yellow line has just been painted by hand representing the need for persev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257" y="2209800"/>
            <a:ext cx="1871845" cy="2351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Continued Safety Culture Change</a:t>
            </a:r>
            <a:endParaRPr lang="en-US" dirty="0">
              <a:solidFill>
                <a:schemeClr val="bg1"/>
              </a:solidFill>
            </a:endParaRPr>
          </a:p>
        </p:txBody>
      </p:sp>
      <p:sp>
        <p:nvSpPr>
          <p:cNvPr id="3" name="Content Placeholder 2"/>
          <p:cNvSpPr>
            <a:spLocks noGrp="1"/>
          </p:cNvSpPr>
          <p:nvPr>
            <p:ph idx="1"/>
          </p:nvPr>
        </p:nvSpPr>
        <p:spPr/>
        <p:txBody>
          <a:bodyPr/>
          <a:lstStyle/>
          <a:p>
            <a:r>
              <a:rPr lang="en-US" sz="2800" dirty="0" smtClean="0"/>
              <a:t>Continue to show support and recognition for participation in the FMP</a:t>
            </a:r>
          </a:p>
          <a:p>
            <a:pPr lvl="1"/>
            <a:r>
              <a:rPr lang="en-US" sz="2400" dirty="0" smtClean="0"/>
              <a:t>Celebrate “small wins” in FMP development,      implementation, and group and individual goal   accomplishment</a:t>
            </a:r>
          </a:p>
          <a:p>
            <a:pPr lvl="1"/>
            <a:r>
              <a:rPr lang="en-US" sz="2400" dirty="0" smtClean="0"/>
              <a:t>Celebrate FMP volunteers</a:t>
            </a:r>
          </a:p>
          <a:p>
            <a:pPr lvl="1"/>
            <a:r>
              <a:rPr lang="en-US" sz="2400" dirty="0" smtClean="0"/>
              <a:t>Don’t focus on failures or short comings, success will come over time with a positive safety culture</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Course Exam: Module 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Safety Culture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Safety culture and injuries/crashes</a:t>
            </a:r>
          </a:p>
          <a:p>
            <a:r>
              <a:rPr lang="en-US" dirty="0" smtClean="0"/>
              <a:t>Crashes usually the result of risky behavior</a:t>
            </a:r>
          </a:p>
          <a:p>
            <a:pPr lvl="1"/>
            <a:r>
              <a:rPr lang="en-US" dirty="0" smtClean="0"/>
              <a:t>Drivers’ behaviors are influenced by environmental and personal factors</a:t>
            </a:r>
          </a:p>
          <a:p>
            <a:pPr lvl="1"/>
            <a:r>
              <a:rPr lang="en-US" dirty="0" smtClean="0"/>
              <a:t>Positive safety cultures attempt to change factors that occur before and after the occurrence of risky behavior</a:t>
            </a:r>
          </a:p>
          <a:p>
            <a:r>
              <a:rPr lang="en-US" dirty="0" smtClean="0"/>
              <a:t>Positive safety culture is necessary prior to implementing an FMP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73D935-BAF7-4E6D-851E-BBD5FFD81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E189F42-2CB7-4E9C-A97C-3CC7478C3479}">
  <ds:schemaRefs>
    <ds:schemaRef ds:uri="http://schemas.microsoft.com/sharepoint/v3/contenttype/forms"/>
  </ds:schemaRefs>
</ds:datastoreItem>
</file>

<file path=customXml/itemProps3.xml><?xml version="1.0" encoding="utf-8"?>
<ds:datastoreItem xmlns:ds="http://schemas.openxmlformats.org/officeDocument/2006/customXml" ds:itemID="{09EC0AF0-546C-4D1E-87B9-84109B168F56}">
  <ds:schemaRef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75823</TotalTime>
  <Words>22441</Words>
  <Application>Microsoft Office PowerPoint</Application>
  <PresentationFormat>On-screen Show (4:3)</PresentationFormat>
  <Paragraphs>1424</Paragraphs>
  <Slides>88</Slides>
  <Notes>88</Notes>
  <HiddenSlides>0</HiddenSlides>
  <MMClips>2</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List of Abbreviations and Acronyms </vt:lpstr>
      <vt:lpstr>Module 2 Overview</vt:lpstr>
      <vt:lpstr>Module Objectives (1 of 2)</vt:lpstr>
      <vt:lpstr>Module Objects (2 of 2)</vt:lpstr>
      <vt:lpstr>Lesson 1: Introduction to Safety Culture</vt:lpstr>
      <vt:lpstr>Introduction to Safety Culture</vt:lpstr>
      <vt:lpstr>Safety Triad</vt:lpstr>
      <vt:lpstr>Safety Culture</vt:lpstr>
      <vt:lpstr>Fatigue and Safety Culture</vt:lpstr>
      <vt:lpstr>Fatigue Risk Management Systems</vt:lpstr>
      <vt:lpstr>Components of Fatigue Risk Management Systems </vt:lpstr>
      <vt:lpstr>Lesson Quiz: Lesson 1</vt:lpstr>
      <vt:lpstr>Lesson Quiz: Lesson 1 Continued</vt:lpstr>
      <vt:lpstr>Lesson Quiz: Lesson 1 Continued</vt:lpstr>
      <vt:lpstr>Lesson 2: Corporate Responsibilities and Roles in FMP Implementation</vt:lpstr>
      <vt:lpstr>Shared Responsibility for Fatigue Management</vt:lpstr>
      <vt:lpstr>Management’s Commitment to Fatigue Management</vt:lpstr>
      <vt:lpstr>Prioritization of Driver Fatigue Over Production</vt:lpstr>
      <vt:lpstr>Maintaining a High Profile for Safety and Fatigue in Meetings</vt:lpstr>
      <vt:lpstr>Personal Attendance of Managers at Fatigue Meetings</vt:lpstr>
      <vt:lpstr>Face-to-Face Meetings with Employees that Feature Fatigue as a Topic</vt:lpstr>
      <vt:lpstr>Job Descriptions that Include Safety/Fatigue Contracts</vt:lpstr>
      <vt:lpstr>Fatigue Leadership</vt:lpstr>
      <vt:lpstr>Communication About Fatigue Issues</vt:lpstr>
      <vt:lpstr>Lesson Quiz: Lesson 2</vt:lpstr>
      <vt:lpstr>Lesson Quiz: Lesson 2 Continued</vt:lpstr>
      <vt:lpstr>Lesson Quiz: Lesson 2 Continued</vt:lpstr>
      <vt:lpstr>Lesson 3: Strategies for Engaging and Empowering Staff and Generating Commitment in the FMP</vt:lpstr>
      <vt:lpstr>Empowerment</vt:lpstr>
      <vt:lpstr>Importance of Empowerment</vt:lpstr>
      <vt:lpstr>Increasing Perceptions of Empowerment</vt:lpstr>
      <vt:lpstr>Increasing Empowerment</vt:lpstr>
      <vt:lpstr>Empowerment and  Resistance to Change</vt:lpstr>
      <vt:lpstr>Delegation of Responsibility                for Fatigue</vt:lpstr>
      <vt:lpstr>Encouraging Commitment to the Organization</vt:lpstr>
      <vt:lpstr>Benefits of Organizational Commitment</vt:lpstr>
      <vt:lpstr>Increasing Organizational Commitment</vt:lpstr>
      <vt:lpstr>Lesson Quiz: Lesson 3</vt:lpstr>
      <vt:lpstr>Lesson Quiz: Lesson 3 Continued</vt:lpstr>
      <vt:lpstr>Lesson Quiz: Lesson 3 Continued</vt:lpstr>
      <vt:lpstr>Lesson 4: Step-by-Step Guide to Corporate Culture Change</vt:lpstr>
      <vt:lpstr>Corporate Culture Change</vt:lpstr>
      <vt:lpstr>Corporate Culture Change</vt:lpstr>
      <vt:lpstr>Top Management “Buy In”</vt:lpstr>
      <vt:lpstr>Build Trust</vt:lpstr>
      <vt:lpstr>Conduct Bench Marking</vt:lpstr>
      <vt:lpstr>Management Training and Education</vt:lpstr>
      <vt:lpstr>Training Managers</vt:lpstr>
      <vt:lpstr>Steering Committee</vt:lpstr>
      <vt:lpstr>Assembling the Steering Committee</vt:lpstr>
      <vt:lpstr>Develop a Safety Vision</vt:lpstr>
      <vt:lpstr>Define Roles</vt:lpstr>
      <vt:lpstr>Develop Accountability</vt:lpstr>
      <vt:lpstr>Develop Measures</vt:lpstr>
      <vt:lpstr>Develop Policies for Recognition</vt:lpstr>
      <vt:lpstr>Awareness, Education, and Kick-Off</vt:lpstr>
      <vt:lpstr>Implement the FMP</vt:lpstr>
      <vt:lpstr>Measure Performance</vt:lpstr>
      <vt:lpstr>Support the FMP</vt:lpstr>
      <vt:lpstr>Lesson Quiz: Lesson 4</vt:lpstr>
      <vt:lpstr>Lesson Quiz: Lesson 4 Continued</vt:lpstr>
      <vt:lpstr>Lesson Quiz: Lesson 4 Continued</vt:lpstr>
      <vt:lpstr>Lesson 5: Performance Measures to Gauge the Efficacy of the FMP</vt:lpstr>
      <vt:lpstr>You Can’t Manage                            What You Can’t Measure</vt:lpstr>
      <vt:lpstr>Process Measures</vt:lpstr>
      <vt:lpstr>Following FMP Policies and Procedures</vt:lpstr>
      <vt:lpstr>FMP Policies and Procedures Implemented Correctly</vt:lpstr>
      <vt:lpstr>Management has Conveyed the Necessary Information</vt:lpstr>
      <vt:lpstr>Subjective Perceptions and Opinions of the FMP</vt:lpstr>
      <vt:lpstr>Outcome Measures</vt:lpstr>
      <vt:lpstr>Sleep Duration</vt:lpstr>
      <vt:lpstr>Sleep Quality</vt:lpstr>
      <vt:lpstr>Alertness</vt:lpstr>
      <vt:lpstr>Job Satisfaction</vt:lpstr>
      <vt:lpstr>Injuries</vt:lpstr>
      <vt:lpstr>Violations</vt:lpstr>
      <vt:lpstr>Crashes</vt:lpstr>
      <vt:lpstr>Sick Leave</vt:lpstr>
      <vt:lpstr>Lesson Quiz: Lesson 5</vt:lpstr>
      <vt:lpstr>Lesson Quiz: Lesson 5 Continued</vt:lpstr>
      <vt:lpstr>Lesson Quiz: Lesson 5 Continued</vt:lpstr>
      <vt:lpstr>Conclusion: Review and Summary</vt:lpstr>
      <vt:lpstr>Safety Culture is Strongly Influenced by Upper-Level Management</vt:lpstr>
      <vt:lpstr>Safety Culture is Defined as the Enduring Value in Every Level of the Organization</vt:lpstr>
      <vt:lpstr>Culture Develops Over a Period of Time and Cannot be Created Instantly</vt:lpstr>
      <vt:lpstr>Continued Safety Culture Change</vt:lpstr>
      <vt:lpstr>Course Exam: Module 2</vt:lpstr>
    </vt:vector>
  </TitlesOfParts>
  <Company>VTTI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Matt Camden</dc:creator>
  <cp:lastModifiedBy>Erin Mabry</cp:lastModifiedBy>
  <cp:revision>2230</cp:revision>
  <dcterms:created xsi:type="dcterms:W3CDTF">2011-09-05T14:50:09Z</dcterms:created>
  <dcterms:modified xsi:type="dcterms:W3CDTF">2012-12-07T19:20:42Z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