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notesSlides/notesSlide24.xml" ContentType="application/vnd.openxmlformats-officedocument.presentationml.notesSlide+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26.xml" ContentType="application/vnd.openxmlformats-officedocument.presentationml.notesSlide+xml"/>
  <Override PartName="/ppt/tags/tag6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8" r:id="rId6"/>
    <p:sldId id="309" r:id="rId7"/>
    <p:sldId id="259" r:id="rId8"/>
    <p:sldId id="282" r:id="rId9"/>
    <p:sldId id="305" r:id="rId10"/>
    <p:sldId id="260" r:id="rId11"/>
    <p:sldId id="283" r:id="rId12"/>
    <p:sldId id="303" r:id="rId13"/>
    <p:sldId id="299" r:id="rId14"/>
    <p:sldId id="263" r:id="rId15"/>
    <p:sldId id="284" r:id="rId16"/>
    <p:sldId id="300" r:id="rId17"/>
    <p:sldId id="306" r:id="rId18"/>
    <p:sldId id="265" r:id="rId19"/>
    <p:sldId id="266" r:id="rId20"/>
    <p:sldId id="267" r:id="rId21"/>
    <p:sldId id="268" r:id="rId22"/>
    <p:sldId id="285" r:id="rId23"/>
    <p:sldId id="307" r:id="rId24"/>
    <p:sldId id="301" r:id="rId25"/>
    <p:sldId id="272" r:id="rId26"/>
    <p:sldId id="273" r:id="rId27"/>
    <p:sldId id="274" r:id="rId28"/>
    <p:sldId id="275" r:id="rId29"/>
    <p:sldId id="276" r:id="rId30"/>
    <p:sldId id="277" r:id="rId31"/>
    <p:sldId id="278" r:id="rId32"/>
    <p:sldId id="279" r:id="rId33"/>
    <p:sldId id="280" r:id="rId34"/>
    <p:sldId id="30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ickman" initials="JH" lastIdx="14" clrIdx="0"/>
  <p:cmAuthor id="1" name="mcs2319" initials="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7BF31"/>
    <a:srgbClr val="E4DC34"/>
    <a:srgbClr val="A91741"/>
    <a:srgbClr val="0AA61D"/>
    <a:srgbClr val="3F3151"/>
    <a:srgbClr val="009ED6"/>
    <a:srgbClr val="89898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0160" autoAdjust="0"/>
  </p:normalViewPr>
  <p:slideViewPr>
    <p:cSldViewPr>
      <p:cViewPr>
        <p:scale>
          <a:sx n="50" d="100"/>
          <a:sy n="50" d="100"/>
        </p:scale>
        <p:origin x="-1260" y="-204"/>
      </p:cViewPr>
      <p:guideLst>
        <p:guide orient="horz" pos="2160"/>
        <p:guide pos="2880"/>
      </p:guideLst>
    </p:cSldViewPr>
  </p:slideViewPr>
  <p:outlineViewPr>
    <p:cViewPr>
      <p:scale>
        <a:sx n="33" d="100"/>
        <a:sy n="33" d="100"/>
      </p:scale>
      <p:origin x="0" y="172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1986"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FE85322-F88C-4F3A-A995-9866E2475CC8}" type="datetimeFigureOut">
              <a:rPr lang="en-US" smtClean="0"/>
              <a:pPr/>
              <a:t>6/14/2013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C96693D-AA16-4215-A2EE-6E9B5908C3A5}" type="slidenum">
              <a:rPr lang="en-US" smtClean="0"/>
              <a:pPr/>
              <a:t>‹N°›</a:t>
            </a:fld>
            <a:endParaRPr lang="en-US"/>
          </a:p>
        </p:txBody>
      </p:sp>
    </p:spTree>
    <p:extLst>
      <p:ext uri="{BB962C8B-B14F-4D97-AF65-F5344CB8AC3E}">
        <p14:creationId xmlns:p14="http://schemas.microsoft.com/office/powerpoint/2010/main" xmlns="" val="108976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r>
              <a:rPr lang="en-US" sz="1300" b="1" dirty="0">
                <a:latin typeface="Calibri"/>
              </a:rPr>
              <a:t>Narration :  </a:t>
            </a:r>
          </a:p>
          <a:p>
            <a:r>
              <a:rPr lang="fr-CA" dirty="0" smtClean="0"/>
              <a:t>« Bienvenue dans l’introduction et l’aperçu du Programme nord‐américain de gestion de la fatigue, ou PNAGF. Merci de prendre le temps d’en apprendre davantage sur la fatigue et ses effets sur les conducteurs. Le PNAGF est le fruit d’une collaboration entre les transporteurs, l’industrie de l’assurance et le gouvernement. Il est fondé sur d’importantes recherches, sur le terrain, dans l’environnement d’exploitation des transporteurs. La gestion de la fatigue est essentielle pour les conducteurs de véhicules lourds et d’autobus, tant pour leur sécurité que pour leur santé à long terme. »</a:t>
            </a:r>
            <a:endParaRPr lang="en-US" dirty="0" smtClean="0"/>
          </a:p>
          <a:p>
            <a:r>
              <a:rPr lang="fr-CA" dirty="0" smtClean="0"/>
              <a:t> </a:t>
            </a:r>
            <a:r>
              <a:rPr lang="en-US" sz="1300" dirty="0" smtClean="0">
                <a:latin typeface="Calibri"/>
              </a:rPr>
              <a:t>_______________</a:t>
            </a:r>
            <a:endParaRPr lang="en-US" sz="1300" dirty="0">
              <a:latin typeface="Calibri"/>
            </a:endParaRPr>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1</a:t>
            </a:fld>
            <a:endParaRPr lang="en-US" dirty="0">
              <a:latin typeface="Calibri"/>
            </a:endParaRPr>
          </a:p>
        </p:txBody>
      </p:sp>
    </p:spTree>
    <p:extLst>
      <p:ext uri="{BB962C8B-B14F-4D97-AF65-F5344CB8AC3E}">
        <p14:creationId xmlns:p14="http://schemas.microsoft.com/office/powerpoint/2010/main" xmlns="" val="1106972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fr-CA" b="1" dirty="0" smtClean="0"/>
              <a:t>Narration :</a:t>
            </a:r>
            <a:endParaRPr lang="en-US" dirty="0" smtClean="0"/>
          </a:p>
          <a:p>
            <a:r>
              <a:rPr lang="fr-CA" dirty="0" smtClean="0"/>
              <a:t>«Une autre conséquence importante de la fatigue chez les conducteurs est la perte de vigilance et d’attention en conduisant. Même la plus petite diminution de vigilance peut signifier la différence entre la vie et la mort lors d’un accident. Un conducteur fatigué pourra ne pas reconnaître un danger assez rapidement pour effectuer une manœuvre d’évitement. </a:t>
            </a:r>
          </a:p>
          <a:p>
            <a:endParaRPr lang="fr-CA" dirty="0" smtClean="0"/>
          </a:p>
          <a:p>
            <a:r>
              <a:rPr lang="fr-CA" dirty="0" smtClean="0"/>
              <a:t>Les autres caractéristiques de la fatigue comprennent une réduction du champ de vision, le fait d’être plus souvent dans la lune et de ressentir davantage l’ennui, une perte de motivation ainsi que des réactions lentes et inadéquates.</a:t>
            </a:r>
          </a:p>
          <a:p>
            <a:endParaRPr lang="fr-CA" dirty="0" smtClean="0"/>
          </a:p>
          <a:p>
            <a:r>
              <a:rPr lang="fr-CA" dirty="0" smtClean="0"/>
              <a:t>La fatigue peut aussi causer une altération du jugement pouvant nuire à une conduite sécuritaire, des pertes de mémoire et des microsommeils. Les microsommeils sont de courtes pertes intermittentes de conscience. Vous vous « assoupissez » pendant quelques secondes. Les microsommeils deviennent plus longs, plus fréquents et plus dangereux lorsque la fatigue s’accentue. Cependant, il faut savoir que la fatigue a peu d’effet sur les tâches purement physiques, comme la marche ou le soulèvement d’objets. </a:t>
            </a:r>
          </a:p>
          <a:p>
            <a:endParaRPr lang="fr-CA" dirty="0" smtClean="0"/>
          </a:p>
          <a:p>
            <a:r>
              <a:rPr lang="fr-CA" dirty="0" smtClean="0"/>
              <a:t>Pour résumer, bien que la fatigue mentale ait peu d’effet sur la performance en ce qui concerne les tâches purement physiques, elle a une incidence sur plusieurs éléments essentiels à la conduite, comme le jugement et le champ de vision. Ces effets généraux de la fatigue peuvent mener le conducteur à effectuer des mouvements à risque pouvant entraîner des blessures. »</a:t>
            </a:r>
            <a:endParaRPr lang="en-US" dirty="0" smtClean="0"/>
          </a:p>
          <a:p>
            <a:r>
              <a:rPr lang="fr-CA" dirty="0" smtClean="0"/>
              <a:t>______________________________________</a:t>
            </a:r>
            <a:endParaRPr lang="en-US" dirty="0" smtClean="0"/>
          </a:p>
          <a:p>
            <a:r>
              <a:rPr lang="fr-CA" b="1" dirty="0" smtClean="0"/>
              <a:t>Points clés :</a:t>
            </a:r>
            <a:endParaRPr lang="en-US" dirty="0" smtClean="0"/>
          </a:p>
          <a:p>
            <a:r>
              <a:rPr lang="fr-CA" dirty="0" smtClean="0"/>
              <a:t>• Une conséquence importante de la fatigue du conducteur est la diminution de la vigilance et de l’attention qu’il porte à la conduite. La moindre diminution de vigilance peut signifier la différence entre la vie et la mort lors d’un accident. Un conducteur fatigué pourra ne pas reconnaître un danger assez rapidement pour effectuer une manœuvre d’évitement.</a:t>
            </a:r>
          </a:p>
          <a:p>
            <a:r>
              <a:rPr lang="fr-CA" dirty="0" smtClean="0"/>
              <a:t>• Bien que la fatigue ait peu d’effet sur les tâches purement physiques, elle affecte le jugement au point d’entraîner le conducteur à prendre des raccourcis inutiles lorsqu’il effectue ses tâches physiques, ce qui peut causer des blessures. </a:t>
            </a:r>
            <a:endParaRPr lang="en-US" dirty="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10</a:t>
            </a:fld>
            <a:endParaRPr lang="en-US" dirty="0">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17"/>
            <a:endParaRPr lang="en-US" sz="1300" dirty="0" smtClean="0"/>
          </a:p>
          <a:p>
            <a:r>
              <a:rPr lang="fr-CA" b="1" dirty="0" smtClean="0"/>
              <a:t>Narration :</a:t>
            </a:r>
            <a:endParaRPr lang="en-US" dirty="0" smtClean="0"/>
          </a:p>
          <a:p>
            <a:r>
              <a:rPr lang="fr-CA" dirty="0" smtClean="0"/>
              <a:t>« Maintenant que vous savez ce qu’est la fatigue, il est important d’examiner comment la fatigue affecte l’industrie du transport routier. Selon plusieurs études, la fatigue joue un rôle dans les accidents de véhicules lourds. En 1990 par exemple, le National Transportation </a:t>
            </a:r>
            <a:r>
              <a:rPr lang="fr-CA" dirty="0" err="1" smtClean="0"/>
              <a:t>Safety</a:t>
            </a:r>
            <a:r>
              <a:rPr lang="fr-CA" dirty="0" smtClean="0"/>
              <a:t> </a:t>
            </a:r>
            <a:r>
              <a:rPr lang="fr-CA" dirty="0" err="1" smtClean="0"/>
              <a:t>Board</a:t>
            </a:r>
            <a:r>
              <a:rPr lang="fr-CA" dirty="0" smtClean="0"/>
              <a:t> (ou NTSB) a étudié 182 accidents de véhicules lourds mortels pour le conducteur. Ses investigations approfondies ont révélé que la fatigue était un facteur déterminant dans 31 % de ces accidents. Des données récentes révèlent aussi que dans 4 % des accidents de véhicules lourds, les conducteurs s’étaient endormis au volant. De plus, une</a:t>
            </a:r>
            <a:r>
              <a:rPr lang="fr-CA" baseline="0" dirty="0" smtClean="0"/>
              <a:t> </a:t>
            </a:r>
            <a:r>
              <a:rPr lang="fr-CA" dirty="0" smtClean="0"/>
              <a:t>étude de la </a:t>
            </a:r>
            <a:r>
              <a:rPr lang="fr-CA" dirty="0" err="1" smtClean="0"/>
              <a:t>Federal</a:t>
            </a:r>
            <a:r>
              <a:rPr lang="fr-CA" dirty="0" smtClean="0"/>
              <a:t> </a:t>
            </a:r>
            <a:r>
              <a:rPr lang="fr-CA" dirty="0" err="1" smtClean="0"/>
              <a:t>Motor</a:t>
            </a:r>
            <a:r>
              <a:rPr lang="fr-CA" dirty="0" smtClean="0"/>
              <a:t> Carrier </a:t>
            </a:r>
            <a:r>
              <a:rPr lang="fr-CA" dirty="0" err="1" smtClean="0"/>
              <a:t>Safety</a:t>
            </a:r>
            <a:r>
              <a:rPr lang="fr-CA" dirty="0" smtClean="0"/>
              <a:t> Administration a révélé que la fatigue du conducteur était un facteur connexe dans 13 % des accidents de véhicules lourds ayant entraîné des blessures ou des décès.</a:t>
            </a:r>
          </a:p>
          <a:p>
            <a:endParaRPr lang="fr-CA" dirty="0" smtClean="0"/>
          </a:p>
          <a:p>
            <a:r>
              <a:rPr lang="fr-CA" dirty="0" smtClean="0"/>
              <a:t>Plusieurs raisons expliquent que la fatigue du conducteur puisse contribuer à un accident de véhicule lourd. Premièrement, les conducteurs de véhicules lourds peuvent ne pas avoir assez dormi, donc avoir accumulé une dette de sommeil. Deuxièmement, les conducteurs peuvent souffrir d’un trouble du sommeil, comme l’apnée obstructive du sommeil. Troisièmement, certains conducteurs peuvent avoir un horaire variable et passer du quart de jour au quart de nuit. Cela peut perturber leur rythme circadien normal. Finalement, certaines entreprises peuvent encourager par mégarde la conduite en état de fatigue par l’entremise de leurs politiques. Alors que la réglementation sur les heures de service permet aux conducteurs </a:t>
            </a:r>
            <a:r>
              <a:rPr lang="fr-CA" dirty="0" smtClean="0">
                <a:solidFill>
                  <a:srgbClr val="FF0000"/>
                </a:solidFill>
              </a:rPr>
              <a:t>de disposer du temps </a:t>
            </a:r>
            <a:r>
              <a:rPr lang="fr-CA" dirty="0" smtClean="0"/>
              <a:t>dont ils ont besoin quotidiennement et hebdomadairement, le PGF fournit plutôt des conseils et une aide supplémentaire pour avoir le repos nécessaire. »</a:t>
            </a:r>
            <a:endParaRPr lang="en-US" dirty="0" smtClean="0"/>
          </a:p>
          <a:p>
            <a:pPr defTabSz="931717"/>
            <a:endParaRPr lang="en-US" sz="1300" dirty="0" smtClean="0"/>
          </a:p>
          <a:p>
            <a:pPr defTabSz="931717"/>
            <a:endParaRPr lang="en-US" sz="1300"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11</a:t>
            </a:fld>
            <a:endParaRPr lang="en-US" dirty="0">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b="1" dirty="0" smtClean="0"/>
              <a:t>Narration :</a:t>
            </a:r>
            <a:endParaRPr lang="en-US" dirty="0" smtClean="0"/>
          </a:p>
          <a:p>
            <a:r>
              <a:rPr lang="fr-CA" dirty="0" smtClean="0"/>
              <a:t>« La fatigue peut contribuer aux accidents de véhicules lourds, mais un certain nombre de problèmes de santé peuvent aussi être liés au moins en partie à un manque de sommeil chronique. Ces problèmes comprennent : la perturbation du rythme circadien normal, l’augmentation de la tension artérielle, l’augmentation du risque de maladies cardiaques et des problèmes gastro‐intestinaux, l’augmentation du nombre de calories consommées, la prise de poids, le diabète de type II et l’affaiblissement du système immunitaire. »</a:t>
            </a:r>
            <a:endParaRPr lang="en-US" dirty="0" smtClean="0"/>
          </a:p>
          <a:p>
            <a:r>
              <a:rPr lang="fr-CA" dirty="0" smtClean="0"/>
              <a:t>______________________________________</a:t>
            </a:r>
            <a:endParaRPr lang="en-US" dirty="0" smtClean="0"/>
          </a:p>
          <a:p>
            <a:r>
              <a:rPr lang="fr-CA" b="1" dirty="0" smtClean="0"/>
              <a:t>Source principale : </a:t>
            </a:r>
            <a:r>
              <a:rPr lang="fr-CA" dirty="0" err="1" smtClean="0"/>
              <a:t>Saltzman</a:t>
            </a:r>
            <a:r>
              <a:rPr lang="fr-CA" dirty="0" smtClean="0"/>
              <a:t> et </a:t>
            </a:r>
            <a:r>
              <a:rPr lang="fr-CA" dirty="0" err="1" smtClean="0"/>
              <a:t>Belzer</a:t>
            </a:r>
            <a:r>
              <a:rPr lang="fr-CA" dirty="0" smtClean="0"/>
              <a:t>, 2007.</a:t>
            </a:r>
            <a:endParaRPr lang="en-US" dirty="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12</a:t>
            </a:fld>
            <a:endParaRPr lang="en-US" dirty="0">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b="1" dirty="0" smtClean="0"/>
              <a:t>Narration :</a:t>
            </a:r>
            <a:endParaRPr lang="en-US" dirty="0" smtClean="0"/>
          </a:p>
          <a:p>
            <a:r>
              <a:rPr lang="fr-CA" dirty="0" smtClean="0"/>
              <a:t>« D’autres problèmes de santé et de bien‐être sont associés au manque de sommeil chronique des conducteurs : tabagisme, consommation d’alcool, irritabilité, dépression, problèmes de relations interpersonnelles, aggravation de troubles psychiatriques comme l’anxiété, dégradation de la qualité de vie et augmentation du nombre d’absences pour maladie.</a:t>
            </a:r>
          </a:p>
          <a:p>
            <a:endParaRPr lang="fr-CA" dirty="0" smtClean="0"/>
          </a:p>
          <a:p>
            <a:r>
              <a:rPr lang="fr-CA" dirty="0" smtClean="0"/>
              <a:t>En ciblant le manque de sommeil, ce PGF aborde plusieurs aspects de ces problèmes de santé et de bien‐être dans différents modules. »</a:t>
            </a:r>
            <a:endParaRPr lang="en-US" dirty="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13</a:t>
            </a:fld>
            <a:endParaRPr lang="en-US" dirty="0">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r>
              <a:rPr lang="en-US" sz="1300" b="1" dirty="0">
                <a:latin typeface="Calibri"/>
              </a:rPr>
              <a:t>Narration :</a:t>
            </a:r>
          </a:p>
          <a:p>
            <a:r>
              <a:rPr lang="fr-CA" dirty="0" smtClean="0"/>
              <a:t>« Examinons maintenant le PGF de plus près. »</a:t>
            </a:r>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14</a:t>
            </a:fld>
            <a:endParaRPr lang="en-US" dirty="0">
              <a:latin typeface="Calibri"/>
            </a:endParaRPr>
          </a:p>
        </p:txBody>
      </p:sp>
    </p:spTree>
    <p:extLst>
      <p:ext uri="{BB962C8B-B14F-4D97-AF65-F5344CB8AC3E}">
        <p14:creationId xmlns:p14="http://schemas.microsoft.com/office/powerpoint/2010/main" xmlns="" val="1356858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CA" b="1" dirty="0" smtClean="0"/>
              <a:t>Narration :</a:t>
            </a:r>
            <a:endParaRPr lang="en-US" dirty="0" smtClean="0"/>
          </a:p>
          <a:p>
            <a:r>
              <a:rPr lang="fr-CA" dirty="0" smtClean="0"/>
              <a:t>« La fatigue des conducteurs de véhicules lourds est un problème grave qui concerne tous les usagers de la route. Un des moyens de combattre la fatigue des conducteurs est l’application de la réglementation sur les heures de service, dont les dispositions leur permettant d’obtenir le repos et le sommeil requis. Cependant, le PGF fournit aux conducteurs des techniques et des outils additionnels pour utiliser efficacement les périodes de repos et de sommeil prévues par la réglementation. Dans cet esprit, le PGF aborde le problème de la fatigue des conducteurs grâce à une approche globale qui comprend : (1) des renseignements sur la façon d’implanter une culture de la sécurité dans l’entreprise qui facilite la réduction de la fatigue des conducteurs; (2) de l’information et de la formation sur la gestion de la fatigue pour les conducteurs, leur famille, les cadres et les membres de la direction, les expéditeurs et réceptionnaires ainsi que les répartiteurs; (3) des renseignements sur le dépistage et le traitement des troubles du sommeil; (4) des renseignements sur la planification des horaires des voyages et des conducteurs.</a:t>
            </a:r>
          </a:p>
          <a:p>
            <a:endParaRPr lang="fr-CA" dirty="0" smtClean="0"/>
          </a:p>
          <a:p>
            <a:r>
              <a:rPr lang="fr-CA" dirty="0" smtClean="0"/>
              <a:t>Puisque la fatigue des conducteurs est un problème très complexe, la collaboration entre les conducteurs, leur famille, la direction, les répartiteurs et les clients est essentielle. Grâce à cette collaboration, la fatigue des conducteurs peut être abordée sous tous ses angles de manière à maximiser les chances de réussite du PGF.</a:t>
            </a:r>
          </a:p>
          <a:p>
            <a:endParaRPr lang="fr-CA" dirty="0" smtClean="0"/>
          </a:p>
          <a:p>
            <a:r>
              <a:rPr lang="fr-CA" dirty="0" smtClean="0"/>
              <a:t>Le PGF s’applique à toutes les entreprises de transport routier, quels que soient le domaine d’activité et la taille du parc de véhicules. Vous pourrez profiter des avantages de ce PGF s’il est mis en œuvre adéquatement et adapté à votre organisation. »</a:t>
            </a:r>
            <a:endParaRPr lang="en-US" dirty="0" smtClean="0"/>
          </a:p>
          <a:p>
            <a:r>
              <a:rPr lang="fr-CA" dirty="0" smtClean="0"/>
              <a:t>______________________________________</a:t>
            </a:r>
            <a:endParaRPr lang="en-US" dirty="0" smtClean="0"/>
          </a:p>
          <a:p>
            <a:r>
              <a:rPr lang="fr-CA" b="1" dirty="0" smtClean="0"/>
              <a:t>Points clés :</a:t>
            </a:r>
            <a:endParaRPr lang="en-US" dirty="0" smtClean="0"/>
          </a:p>
          <a:p>
            <a:r>
              <a:rPr lang="fr-CA" dirty="0" smtClean="0"/>
              <a:t>• La fatigue est un problème grave pour tous les usagers de la route.</a:t>
            </a:r>
          </a:p>
          <a:p>
            <a:r>
              <a:rPr lang="fr-CA" dirty="0" smtClean="0"/>
              <a:t>• Une façon de combattre la fatigue des conducteurs est d’appliquer la réglementation sur les heures de </a:t>
            </a:r>
            <a:r>
              <a:rPr lang="fr-CA" dirty="0" smtClean="0">
                <a:solidFill>
                  <a:srgbClr val="FF0000"/>
                </a:solidFill>
              </a:rPr>
              <a:t>service</a:t>
            </a:r>
            <a:r>
              <a:rPr lang="fr-CA" dirty="0" smtClean="0"/>
              <a:t>. La recherche démontre que d’autres facteurs influent sur la fatigue et qu’il n’y a pas de solution simple pour réduire la fatigue des conducteurs et améliorer les performances en matière de sécurité.</a:t>
            </a:r>
          </a:p>
          <a:p>
            <a:r>
              <a:rPr lang="fr-CA" dirty="0" smtClean="0"/>
              <a:t>• Le PGF aborde le problème de la fatigue des conducteurs avec une approche globale qui comprend :</a:t>
            </a:r>
          </a:p>
          <a:p>
            <a:pPr lvl="1">
              <a:buFont typeface="Calibri" pitchFamily="34" charset="0"/>
              <a:buChar char="─"/>
            </a:pPr>
            <a:r>
              <a:rPr lang="fr-CA" dirty="0" smtClean="0"/>
              <a:t> L’implantation dans l’entreprise d’une culture de la sécurité qui facilite la réduction de la fatigue des conducteurs.</a:t>
            </a:r>
          </a:p>
          <a:p>
            <a:pPr lvl="1">
              <a:buFont typeface="Calibri" pitchFamily="34" charset="0"/>
              <a:buChar char="─"/>
            </a:pPr>
            <a:r>
              <a:rPr lang="fr-CA" dirty="0" smtClean="0"/>
              <a:t> La formation des conducteurs, de leur famille, des cadres et membres de la direction, des expéditeurs et réceptionnaires ainsi que des répartiteurs.</a:t>
            </a:r>
          </a:p>
          <a:p>
            <a:pPr lvl="1">
              <a:buFont typeface="Calibri" pitchFamily="34" charset="0"/>
              <a:buChar char="─"/>
            </a:pPr>
            <a:r>
              <a:rPr lang="fr-CA" dirty="0" smtClean="0"/>
              <a:t> La planification des horaires des voyages et des conducteurs.</a:t>
            </a:r>
          </a:p>
          <a:p>
            <a:pPr lvl="1">
              <a:buFont typeface="Calibri" pitchFamily="34" charset="0"/>
              <a:buChar char="─"/>
            </a:pPr>
            <a:r>
              <a:rPr lang="fr-CA" dirty="0" smtClean="0"/>
              <a:t> Le dépistage et le traitement des troubles du sommeil.</a:t>
            </a:r>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15</a:t>
            </a:fld>
            <a:endParaRPr lang="en-US" dirty="0">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b="1" dirty="0" smtClean="0"/>
              <a:t>Narration :</a:t>
            </a:r>
            <a:endParaRPr lang="en-US" dirty="0" smtClean="0"/>
          </a:p>
          <a:p>
            <a:r>
              <a:rPr lang="fr-CA" dirty="0" smtClean="0"/>
              <a:t>« Ce PGF, s’il est correctement mis en œuvre, améliorera votre organisation sur trois plans : celui de la sécurité, celui de la santé et du bien-être des conducteurs et celui des finances. En matière de sécurité, les renseignements contenus dans le PGF aideront à réduire les risques liés à la fatigue, comme l’AOS. Le PGF améliorera aussi la vigilance des conducteurs et leur capacité à prendre des décisions rapides et adéquates sur la route. Par conséquent, il aidera à réduire la fatigue des conducteurs, et pourra ainsi contribuer à diminuer le nombre d’accidents associés à ce phénomène.</a:t>
            </a:r>
          </a:p>
          <a:p>
            <a:endParaRPr lang="fr-CA" dirty="0" smtClean="0"/>
          </a:p>
          <a:p>
            <a:r>
              <a:rPr lang="fr-CA" dirty="0" smtClean="0"/>
              <a:t>En ce qui concerne la santé et le bien‐être des conducteurs, le PGF aidera à améliorer la satisfaction qu’ils tirent de leur travail et de leur vie en général. Les conducteurs auront moins de problèmes de santé comme l’hypertension. De plus, ils seront susceptibles de mieux contrôler leur poids.</a:t>
            </a:r>
          </a:p>
          <a:p>
            <a:endParaRPr lang="fr-CA" dirty="0" smtClean="0"/>
          </a:p>
          <a:p>
            <a:r>
              <a:rPr lang="fr-CA" dirty="0" smtClean="0"/>
              <a:t>Sur le plan financier, le PGF réduira le risque de responsabilité juridique de votre organisation grâce à une diminution des risques liés à la fatigue. Votre organisation réduira ses dépenses liées aux accidents et aux soins de santé. L’absentéisme sera aussi réduit puisque les conducteurs seront en meilleure santé et plus heureux. »</a:t>
            </a:r>
            <a:endParaRPr lang="en-US" dirty="0" smtClean="0"/>
          </a:p>
          <a:p>
            <a:r>
              <a:rPr lang="fr-CA" dirty="0" smtClean="0"/>
              <a:t>______________________________________</a:t>
            </a:r>
            <a:endParaRPr lang="en-US" dirty="0" smtClean="0"/>
          </a:p>
          <a:p>
            <a:r>
              <a:rPr lang="fr-CA" dirty="0" err="1" smtClean="0"/>
              <a:t>Fourie</a:t>
            </a:r>
            <a:r>
              <a:rPr lang="fr-CA" dirty="0" smtClean="0"/>
              <a:t>, C., A. Holmes et S. Bourgeois‐</a:t>
            </a:r>
            <a:r>
              <a:rPr lang="fr-CA" dirty="0" err="1" smtClean="0"/>
              <a:t>Bougrine</a:t>
            </a:r>
            <a:r>
              <a:rPr lang="fr-CA" dirty="0" smtClean="0"/>
              <a:t> (2010). </a:t>
            </a:r>
            <a:r>
              <a:rPr lang="en-CA" i="1" dirty="0" smtClean="0"/>
              <a:t>Road Safety Research Report No. 110. Fatigue Risk Management Systems: A Review of the Literature</a:t>
            </a:r>
            <a:r>
              <a:rPr lang="en-CA" dirty="0" smtClean="0"/>
              <a:t>,</a:t>
            </a:r>
            <a:r>
              <a:rPr lang="en-CA" i="1" dirty="0" smtClean="0"/>
              <a:t> </a:t>
            </a:r>
            <a:r>
              <a:rPr lang="en-CA" dirty="0" smtClean="0"/>
              <a:t>London, Department of Transport.</a:t>
            </a:r>
            <a:endParaRPr lang="en-US" dirty="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16</a:t>
            </a:fld>
            <a:endParaRPr lang="en-US" dirty="0">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b="1" dirty="0" smtClean="0"/>
              <a:t>Narration :</a:t>
            </a:r>
            <a:endParaRPr lang="en-US" dirty="0" smtClean="0"/>
          </a:p>
          <a:p>
            <a:r>
              <a:rPr lang="fr-CA" dirty="0" smtClean="0"/>
              <a:t>« Les renseignements contenus dans le PGF sont organisés en une série de modules qui couvrent les différents sujets liés à la fatigue au volant. Certains modules présentent les mêmes renseignements, mais d’une façon légèrement différente selon les personnes à qui ils s’adressent. Certains modules sont destinés aux gestionnaires des entreprises de transport, tandis que d’autres sont destinés aux conducteurs. Trois modalités de formation différentes sont possibles. La première est une présentation PowerPoint animée par un formateur. Habituellement, on fait appel à un formateur en conduite de véhicule lourd. La deuxième modalité de formation est un cours non interactif sur le Web. Cette méthode utilise la même présentation PowerPoint que celle dont se sert le formateur, mais elle se trouve en ligne avec une narration. Il n’y a aucun formateur et la progression de l’apprenant se fait à son propre rythme. Habituellement, cette méthode est utilisée par les propriétaires exploitants ou les petites entreprises de véhicules lourds. La </a:t>
            </a:r>
            <a:r>
              <a:rPr lang="fr-CA" smtClean="0"/>
              <a:t>troisième modalité </a:t>
            </a:r>
            <a:r>
              <a:rPr lang="fr-CA" dirty="0" smtClean="0"/>
              <a:t>de formation est un cours interactif sur le Web avec une narration. Cette formation en ligne se fait aussi selon un rythme personnel, mais elle est conçue pour être interactive. Cette méthode peut être utilisée par toute personne ayant accès à Internet.</a:t>
            </a:r>
          </a:p>
          <a:p>
            <a:endParaRPr lang="fr-CA" dirty="0" smtClean="0"/>
          </a:p>
          <a:p>
            <a:r>
              <a:rPr lang="fr-CA" dirty="0" smtClean="0"/>
              <a:t>Enfin, le PGF comprend des questionnaires occasionnels portant sur les notions présentées et des tests en fin de leçon. »</a:t>
            </a:r>
            <a:endParaRPr lang="en-US" dirty="0" smtClean="0"/>
          </a:p>
          <a:p>
            <a:r>
              <a:rPr lang="fr-CA" dirty="0" smtClean="0"/>
              <a:t> </a:t>
            </a:r>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17</a:t>
            </a:fld>
            <a:endParaRPr lang="en-US" dirty="0">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r>
              <a:rPr lang="en-US" sz="1300" b="1" dirty="0">
                <a:latin typeface="Calibri"/>
              </a:rPr>
              <a:t>Narration : </a:t>
            </a:r>
          </a:p>
          <a:p>
            <a:r>
              <a:rPr lang="fr-CA" dirty="0" smtClean="0"/>
              <a:t>« Pour faciliter la mise en œuvre d’un PGF complet, un guide étape par étape a été élaboré à l’intention des gestionnaires d’entreprises de transport routier, y compris : le président ou directeur général, les responsables de la sécurité, les gestionnaires de parc, les gestionnaires de la logistique et les gestionnaires des transports. Ce manuel est un guide de référence pratique et facile à comprendre. »</a:t>
            </a:r>
            <a:endParaRPr lang="en-US" dirty="0" smtClean="0"/>
          </a:p>
          <a:p>
            <a:pPr defTabSz="931717"/>
            <a:endParaRPr lang="en-US" dirty="0" smtClean="0"/>
          </a:p>
          <a:p>
            <a:pPr defTabSz="931717"/>
            <a:endParaRPr lang="en-US" sz="1300" dirty="0" smtClean="0"/>
          </a:p>
          <a:p>
            <a:pPr defTabSz="931717"/>
            <a:endParaRPr lang="en-US" sz="1300"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18</a:t>
            </a:fld>
            <a:endParaRPr lang="en-US" dirty="0">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r>
              <a:rPr lang="en-US" sz="1300" b="1" dirty="0">
                <a:latin typeface="Calibri"/>
              </a:rPr>
              <a:t>Narration :</a:t>
            </a:r>
          </a:p>
          <a:p>
            <a:r>
              <a:rPr lang="fr-CA" dirty="0" smtClean="0"/>
              <a:t>« Le manuel de mise en œuvre donne la définition et décrit les avantages du PGF, et traite des sujets suivants : l’importance d’une culture de la sécurité dans une organisation pour la réussite d’un PGF, les rôles et responsabilités des différents intervenants dans la réussite d’un PGF, les différentes mesures de la performance et de récompense du PGF, la gestion du risque et le PGF ainsi que les méthodes de sélection des formateurs aptes à présenter le PGF. Il comprend aussi un guide étape par étape pour le changement d’une culture d’entreprise et un guide étape par étape sur la façon d’élaborer et de mettre en œuvre un programme de dépistage et de traitement des troubles du sommeil. »</a:t>
            </a:r>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19</a:t>
            </a:fld>
            <a:endParaRPr lang="en-US" dirty="0">
              <a:latin typeface="Calibri"/>
            </a:endParaRPr>
          </a:p>
        </p:txBody>
      </p:sp>
    </p:spTree>
    <p:extLst>
      <p:ext uri="{BB962C8B-B14F-4D97-AF65-F5344CB8AC3E}">
        <p14:creationId xmlns:p14="http://schemas.microsoft.com/office/powerpoint/2010/main" xmlns="" val="141959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endParaRPr lang="en-US" sz="1300" dirty="0" smtClean="0"/>
          </a:p>
          <a:p>
            <a:r>
              <a:rPr lang="fr-CA" b="1" dirty="0" smtClean="0"/>
              <a:t>Narration :</a:t>
            </a:r>
            <a:endParaRPr lang="en-US" dirty="0" smtClean="0"/>
          </a:p>
          <a:p>
            <a:r>
              <a:rPr lang="fr-CA" dirty="0" smtClean="0"/>
              <a:t>« Ce module donne un aperçu du Programme nord‐américain de gestion de la fatigue. Cet aperçu commencera avec une brève présentation de la fatigue comprenant une description de ses caractéristiques</a:t>
            </a:r>
            <a:r>
              <a:rPr lang="fr-CA" baseline="0" dirty="0" smtClean="0"/>
              <a:t> ainsi que</a:t>
            </a:r>
            <a:r>
              <a:rPr lang="fr-CA" dirty="0" smtClean="0"/>
              <a:t> de ses effets sur la santé et le bien‐être,</a:t>
            </a:r>
            <a:r>
              <a:rPr lang="fr-CA" baseline="0" dirty="0" smtClean="0"/>
              <a:t> et continuera avec</a:t>
            </a:r>
            <a:r>
              <a:rPr lang="fr-CA" dirty="0" smtClean="0"/>
              <a:t> les avantages d’un programme de gestion de la fatigue (ou PGF) ainsi qu’un survol du PGF proposé ici. Ce sera suivi d’un bref aperçu du manuel de mise en œuvre qui accompagne le PGF. Finalement, il y aura un sommaire des principaux sujets abordés par chacun des neuf autres modules du PGF. »</a:t>
            </a:r>
            <a:endParaRPr lang="en-US" dirty="0" smtClean="0"/>
          </a:p>
          <a:p>
            <a:r>
              <a:rPr lang="fr-CA" dirty="0" smtClean="0"/>
              <a:t>______________________________________</a:t>
            </a:r>
            <a:endParaRPr lang="en-US" dirty="0" smtClean="0"/>
          </a:p>
          <a:p>
            <a:r>
              <a:rPr lang="fr-CA" b="1" dirty="0" smtClean="0"/>
              <a:t>Points clés :</a:t>
            </a:r>
            <a:endParaRPr lang="en-US" dirty="0" smtClean="0"/>
          </a:p>
          <a:p>
            <a:r>
              <a:rPr lang="fr-CA" dirty="0" smtClean="0"/>
              <a:t>• L’introduction présentera la définition de la fatigue, ses caractéristiques, ses effets sur la santé et le bien‐être, les avantages d’un PGF et un aperçu du PGF. </a:t>
            </a:r>
          </a:p>
          <a:p>
            <a:r>
              <a:rPr lang="fr-CA" dirty="0" smtClean="0"/>
              <a:t>• L’aperçu du manuel de mise en œuvre traitera de l’objectif du manuel et en fera un bref survol.</a:t>
            </a:r>
          </a:p>
          <a:p>
            <a:r>
              <a:rPr lang="fr-CA" dirty="0" smtClean="0"/>
              <a:t>• Les sommaires des modules décriront les principaux sujets abordés. </a:t>
            </a:r>
            <a:r>
              <a:rPr lang="en-US" dirty="0" smtClean="0"/>
              <a:t> </a:t>
            </a:r>
            <a:endParaRPr lang="fr-CA" dirty="0" smtClean="0"/>
          </a:p>
          <a:p>
            <a:pPr defTabSz="931717">
              <a:buClr>
                <a:schemeClr val="tx1"/>
              </a:buClr>
            </a:pPr>
            <a:endParaRPr lang="en-US" sz="1300" dirty="0">
              <a:latin typeface="Calibri"/>
            </a:endParaRPr>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2</a:t>
            </a:fld>
            <a:endParaRPr lang="en-US" dirty="0">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r>
              <a:rPr lang="en-US" sz="1300" b="1" dirty="0">
                <a:latin typeface="Calibri"/>
              </a:rPr>
              <a:t>Narration :</a:t>
            </a:r>
          </a:p>
          <a:p>
            <a:r>
              <a:rPr lang="fr-CA" dirty="0" smtClean="0"/>
              <a:t>« À présent, nous examinerons de plus près les modules qui composent le PGF. »</a:t>
            </a:r>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20</a:t>
            </a:fld>
            <a:endParaRPr lang="en-US" dirty="0">
              <a:latin typeface="Calibri"/>
            </a:endParaRPr>
          </a:p>
        </p:txBody>
      </p:sp>
    </p:spTree>
    <p:extLst>
      <p:ext uri="{BB962C8B-B14F-4D97-AF65-F5344CB8AC3E}">
        <p14:creationId xmlns:p14="http://schemas.microsoft.com/office/powerpoint/2010/main" xmlns="" val="194035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b="1" dirty="0" smtClean="0"/>
              <a:t>Narration :</a:t>
            </a:r>
            <a:endParaRPr lang="en-US" dirty="0" smtClean="0"/>
          </a:p>
          <a:p>
            <a:r>
              <a:rPr lang="fr-CA" dirty="0" smtClean="0"/>
              <a:t>« Le PGF comprend un total de 10 modules, incluant celui-ci, qui ciblent des participants précis. Les sujets traités comprennent : la culture de la sécurité et les pratiques de gestion favorisant la réussite d’un PGF, la gestion de la fatigue, le dépistage et le traitement des troubles du sommeil, la planification et les outils de planification de l’horaire des conducteurs ainsi que les technologies de détection et de gestion de la fatigue. Le PGF offre 9 heures et 15 minutes de formation à l’intention des dirigeants et gestionnaires des entreprises de transport routier, 4 heures et 15 minutes de formation pour les conducteurs, 45 minutes de formation pour les familles des conducteurs, 30 minutes de formation pour les expéditeurs et réceptionnaires et 1 heure de formation pour les répartiteurs. Aux modules 3 et 8 vient s’ajouter, pour les conducteurs, le module 9, qui est pour eux un module avancé facultatif. »</a:t>
            </a:r>
            <a:endParaRPr lang="en-US" dirty="0" smtClean="0"/>
          </a:p>
          <a:p>
            <a:r>
              <a:rPr lang="fr-CA" dirty="0" smtClean="0"/>
              <a:t>______________________________________</a:t>
            </a:r>
            <a:endParaRPr lang="en-US" dirty="0" smtClean="0"/>
          </a:p>
          <a:p>
            <a:r>
              <a:rPr lang="fr-CA" b="1" dirty="0" smtClean="0"/>
              <a:t>Point clé :</a:t>
            </a:r>
          </a:p>
          <a:p>
            <a:r>
              <a:rPr lang="fr-CA" dirty="0" smtClean="0"/>
              <a:t>* Pour les conducteurs, le module 9 est un module avancé facultatif.</a:t>
            </a:r>
            <a:endParaRPr lang="en-US" dirty="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21</a:t>
            </a:fld>
            <a:endParaRPr lang="en-US" dirty="0">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r>
              <a:rPr lang="en-US" sz="1300" b="1" dirty="0">
                <a:latin typeface="Calibri"/>
              </a:rPr>
              <a:t>Narration :</a:t>
            </a:r>
          </a:p>
          <a:p>
            <a:r>
              <a:rPr lang="fr-CA" dirty="0" smtClean="0"/>
              <a:t>« Le module 2 vise à présenter le sujet de la culture de la sécurité et les pratiques de gestion liées au PGF aux dirigeants et aux gestionnaires. Son objectif est d’expliquer à ces derniers comment divers éléments d’une culture de la sécurité peuvent être utilisés pour mettre en œuvre un PGF et favoriser sa réussite. Ce module comprend une présentation de la culture de la sécurité et des principes associés à une culture de la sécurité efficace. Ensuite, il aborde les responsabilités et les rôles de l’entreprise dans la mise en œuvre du PGF et les stratégies à utiliser pour motiver et responsabiliser le personnel afin qu’il s’investisse de façon durable dans le PGF. Finalement, ce module fournit un aperçu du processus de changement de la culture d’entreprise et des exemples de mesures pour évaluer l’efficacité du PGF. »</a:t>
            </a:r>
            <a:endParaRPr lang="en-US" dirty="0" smtClean="0"/>
          </a:p>
          <a:p>
            <a:pPr defTabSz="931717"/>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22</a:t>
            </a:fld>
            <a:endParaRPr lang="en-US" dirty="0">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r>
              <a:rPr lang="en-US" sz="1300" b="1" dirty="0">
                <a:latin typeface="Calibri"/>
              </a:rPr>
              <a:t>Narration :</a:t>
            </a:r>
          </a:p>
          <a:p>
            <a:r>
              <a:rPr lang="fr-CA" dirty="0" smtClean="0"/>
              <a:t>« Le module 3 est le premier dont le contenu cible expressément les conducteurs. Il a comme objectif général d’enseigner aux conducteurs des concepts et des stratégies essentiels à la gestion de la fatigue. Ce module présente les notions de fatigue et de somnolence, en plus de traiter de l’importance du sommeil, de la vigilance et du bien‐être. Ce module présente également les troubles du sommeil, les stratégies pour une gestion efficace de la fatigue et la réglementation sur les heures de service. »</a:t>
            </a:r>
            <a:endParaRPr lang="en-US" dirty="0" smtClean="0"/>
          </a:p>
          <a:p>
            <a:pPr defTabSz="931717"/>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23</a:t>
            </a:fld>
            <a:endParaRPr lang="en-US" dirty="0">
              <a:latin typeface="Calibri"/>
            </a:endParaRPr>
          </a:p>
        </p:txBody>
      </p:sp>
    </p:spTree>
    <p:extLst>
      <p:ext uri="{BB962C8B-B14F-4D97-AF65-F5344CB8AC3E}">
        <p14:creationId xmlns:p14="http://schemas.microsoft.com/office/powerpoint/2010/main" xmlns="" val="1659718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r>
              <a:rPr lang="en-US" sz="1300" b="1" dirty="0">
                <a:latin typeface="Calibri"/>
              </a:rPr>
              <a:t>Narration : </a:t>
            </a:r>
          </a:p>
          <a:p>
            <a:r>
              <a:rPr lang="fr-CA" dirty="0" smtClean="0"/>
              <a:t>« Le module 4 cible les familles des conducteurs et vise à encourager le soutien familial pour favoriser un sommeil suffisant et de qualité ainsi qu’un bien-être général chez les conducteurs. Une brève description des troubles du sommeil est présentée aux familles ainsi que diverses stratégies pour améliorer le sommeil et la vigilance des conducteurs. »</a:t>
            </a:r>
            <a:endParaRPr lang="en-US" dirty="0" smtClean="0"/>
          </a:p>
          <a:p>
            <a:pPr defTabSz="931717"/>
            <a:endParaRPr lang="en-US" sz="1300" dirty="0" smtClean="0"/>
          </a:p>
          <a:p>
            <a:pPr defTabSz="931717"/>
            <a:endParaRPr lang="en-US" sz="1300" dirty="0" smtClean="0"/>
          </a:p>
          <a:p>
            <a:pPr defTabSz="931717"/>
            <a:endParaRPr lang="en-US" sz="1300"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24</a:t>
            </a:fld>
            <a:endParaRPr lang="en-US" dirty="0">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r>
              <a:rPr lang="en-US" sz="1300" b="1" dirty="0">
                <a:latin typeface="Calibri"/>
              </a:rPr>
              <a:t>Narration : </a:t>
            </a:r>
          </a:p>
          <a:p>
            <a:r>
              <a:rPr lang="fr-CA" dirty="0" smtClean="0"/>
              <a:t>« Le module 5 est conçu pour les responsables de la sécurité et les instructeurs de conduite de l’organisation. L’objectif de ce module est</a:t>
            </a:r>
            <a:r>
              <a:rPr lang="fr-CA" b="1" dirty="0" smtClean="0"/>
              <a:t> </a:t>
            </a:r>
            <a:r>
              <a:rPr lang="fr-CA" dirty="0" smtClean="0"/>
              <a:t>de préparer les formateurs à enseigner les modules 3 et 4 de façon efficace. Ce module comprend une</a:t>
            </a:r>
            <a:r>
              <a:rPr lang="fr-CA" b="1" dirty="0" smtClean="0"/>
              <a:t> </a:t>
            </a:r>
            <a:r>
              <a:rPr lang="fr-CA" dirty="0" smtClean="0"/>
              <a:t>présentation du rôle du formateur dans la réussite du PGF, une description des</a:t>
            </a:r>
            <a:r>
              <a:rPr lang="fr-CA" b="1" dirty="0" smtClean="0"/>
              <a:t> </a:t>
            </a:r>
            <a:r>
              <a:rPr lang="fr-CA" dirty="0" smtClean="0"/>
              <a:t>tâches et des responsabilités du formateur, une révision de la structure et des</a:t>
            </a:r>
            <a:r>
              <a:rPr lang="fr-CA" b="1" dirty="0" smtClean="0"/>
              <a:t> </a:t>
            </a:r>
            <a:r>
              <a:rPr lang="fr-CA" dirty="0" smtClean="0"/>
              <a:t>caractéristiques du PGF et une description des</a:t>
            </a:r>
            <a:r>
              <a:rPr lang="fr-CA" b="1" dirty="0" smtClean="0"/>
              <a:t> </a:t>
            </a:r>
            <a:r>
              <a:rPr lang="fr-CA" dirty="0" smtClean="0"/>
              <a:t>principes et des stratégies pour un enseignement efficace. »</a:t>
            </a:r>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25</a:t>
            </a:fld>
            <a:endParaRPr lang="en-US" dirty="0">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r>
              <a:rPr lang="en-US" sz="1300" b="1" dirty="0">
                <a:latin typeface="Calibri"/>
              </a:rPr>
              <a:t>Narration : </a:t>
            </a:r>
          </a:p>
          <a:p>
            <a:r>
              <a:rPr lang="fr-CA" dirty="0" smtClean="0"/>
              <a:t>« L’objectif du module 6 est d’enseigner aux expéditeurs et aux réceptionnaires comment ils peuvent contribuer à réduire la fatigue des conducteurs en encourageant le respect des heures de service. La principale stratégie de ce module est en quelque sorte de montrer aux expéditeurs et aux réceptionnaires qu’ils sont des « partenaires » dans la gestion de la fatigue. Des lignes directrices et des normes de l’industrie associées à la fatigue des conducteurs leur sont présentées. Ce module aborde également le concept de « chaîne de responsabilité » et ses implications. Finalement, il traite des meilleures pratiques que devraient adopter les expéditeurs et les réceptionnaires pour réduire la fatigue des conducteurs, telles l’accessibilité des stationnements et leur disponibilité. »</a:t>
            </a:r>
            <a:endParaRPr lang="en-US" dirty="0" smtClean="0"/>
          </a:p>
          <a:p>
            <a:pPr defTabSz="931717"/>
            <a:endParaRPr lang="en-US" dirty="0" smtClean="0"/>
          </a:p>
          <a:p>
            <a:pPr defTabSz="931717"/>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26</a:t>
            </a:fld>
            <a:endParaRPr lang="en-US" dirty="0">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r>
              <a:rPr lang="en-US" sz="1300" b="1" dirty="0">
                <a:latin typeface="Calibri"/>
              </a:rPr>
              <a:t>Narration : </a:t>
            </a:r>
          </a:p>
          <a:p>
            <a:r>
              <a:rPr lang="fr-CA" dirty="0" smtClean="0"/>
              <a:t>« L’objectif du module 7 est de fournir de la formation et de la documentation aux dirigeants et aux gestionnaires afin qu’ils puissent élaborer et mettre en œuvre un programme dynamique, novateur et efficace de gestion des troubles du sommeil dans le cadre d’un PGF. Ce module présente les troubles du sommeil et traite également de la prévention et du traitement de l’AOS. Il aborde aussi la responsabilité de l’entreprise et son rôle dans le dépistage, le traitement et la gestion des troubles du sommeil des conducteurs ainsi</a:t>
            </a:r>
            <a:r>
              <a:rPr lang="fr-CA" baseline="0" dirty="0" smtClean="0"/>
              <a:t> que</a:t>
            </a:r>
            <a:r>
              <a:rPr lang="fr-CA" dirty="0" smtClean="0"/>
              <a:t> la façon dont les gestionnaires peuvent élaborer et mettre en œuvre un programme de gestion des troubles du sommeil. Finalement, le module propose des stratégies pour soutenir et encourager les conducteurs. »</a:t>
            </a:r>
            <a:endParaRPr lang="en-US" dirty="0" smtClean="0"/>
          </a:p>
          <a:p>
            <a:pPr defTabSz="931717"/>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27</a:t>
            </a:fld>
            <a:endParaRPr lang="en-US" dirty="0">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r>
              <a:rPr lang="en-US" sz="1300" b="1" dirty="0">
                <a:latin typeface="Calibri"/>
              </a:rPr>
              <a:t>Narration : </a:t>
            </a:r>
          </a:p>
          <a:p>
            <a:r>
              <a:rPr lang="fr-CA" dirty="0" smtClean="0"/>
              <a:t>« L’objectif du module 8 est de fournir aux conducteurs de la documentation et des outils concernant les troubles </a:t>
            </a:r>
            <a:r>
              <a:rPr lang="fr-CA" smtClean="0"/>
              <a:t>du sommeil</a:t>
            </a:r>
            <a:r>
              <a:rPr lang="fr-CA" baseline="0" dirty="0" smtClean="0"/>
              <a:t> </a:t>
            </a:r>
            <a:r>
              <a:rPr lang="fr-CA" baseline="0" smtClean="0"/>
              <a:t>et</a:t>
            </a:r>
            <a:r>
              <a:rPr lang="fr-CA" smtClean="0"/>
              <a:t> </a:t>
            </a:r>
            <a:r>
              <a:rPr lang="fr-CA" dirty="0" smtClean="0"/>
              <a:t>les programmes de gestion des troubles du sommeil au sein des entreprises de transport routier ainsi que des</a:t>
            </a:r>
            <a:r>
              <a:rPr lang="fr-CA" baseline="0" dirty="0" smtClean="0"/>
              <a:t> </a:t>
            </a:r>
            <a:r>
              <a:rPr lang="fr-CA" dirty="0" smtClean="0"/>
              <a:t>recommandations générales. </a:t>
            </a:r>
          </a:p>
          <a:p>
            <a:endParaRPr lang="fr-CA" dirty="0" smtClean="0"/>
          </a:p>
          <a:p>
            <a:r>
              <a:rPr lang="fr-CA" dirty="0" smtClean="0"/>
              <a:t>Ce module présente aussi brièvement aux conducteurs les troubles du sommeil, les signes, les symptômes et les conséquences de l’AOS et des renseignements concernant le dépistage, les tests et le traitement pour les troubles du sommeil. On y présente également des renseignements en matière de respect des traitements ainsi que des stratégies de collaboration avec les gestionnaires pour favoriser la réussite du PGF. »</a:t>
            </a:r>
            <a:endParaRPr lang="en-US" dirty="0" smtClean="0"/>
          </a:p>
          <a:p>
            <a:r>
              <a:rPr lang="fr-CA" dirty="0" smtClean="0"/>
              <a:t> </a:t>
            </a:r>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28</a:t>
            </a:fld>
            <a:endParaRPr lang="en-US" dirty="0">
              <a:latin typeface="Calibri"/>
            </a:endParaRPr>
          </a:p>
        </p:txBody>
      </p:sp>
    </p:spTree>
    <p:extLst>
      <p:ext uri="{BB962C8B-B14F-4D97-AF65-F5344CB8AC3E}">
        <p14:creationId xmlns:p14="http://schemas.microsoft.com/office/powerpoint/2010/main" xmlns="" val="1768320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r>
              <a:rPr lang="en-US" sz="1300" b="1" dirty="0">
                <a:latin typeface="Calibri"/>
              </a:rPr>
              <a:t>Narration : </a:t>
            </a:r>
          </a:p>
          <a:p>
            <a:r>
              <a:rPr lang="fr-CA" dirty="0" smtClean="0"/>
              <a:t>« Le module 9 présente aux répartiteurs et aux gestionnaires les meilleures pratiques pour élaborer et mettre en œuvre un programme applicable, dynamique et efficace de planification des horaires des conducteurs. Il est aussi considéré comme un module avancé facultatif pour les conducteurs. Ce module commence par une brève présentation de la fatigue et de ses effets sur les conducteurs de véhicules lourds. Les répartiteurs reçoivent ensuite des renseignements sur la façon dont la planification des horaires des conducteurs influe sur la fatigue, les limites de la réglementation actuelle sur les heures des</a:t>
            </a:r>
            <a:r>
              <a:rPr lang="fr-CA" baseline="0" dirty="0" smtClean="0"/>
              <a:t> </a:t>
            </a:r>
            <a:r>
              <a:rPr lang="fr-CA" dirty="0" smtClean="0"/>
              <a:t>service et les raisons pour lesquelles la responsabilité doit être partagée pour réduire au minimum la fatigue due aux horaires. Finalement, le module 9 aborde des stratégies pour implanter des outils de planification d’horaire, les défis associés à la planification des horaires des conducteurs et les meilleures pratiques, avec études de cas à l’appui. »</a:t>
            </a:r>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29</a:t>
            </a:fld>
            <a:endParaRPr lang="en-US" dirty="0">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b="1" dirty="0" smtClean="0"/>
              <a:t>Narration :</a:t>
            </a:r>
            <a:endParaRPr lang="en-US" dirty="0" smtClean="0"/>
          </a:p>
          <a:p>
            <a:r>
              <a:rPr lang="fr-CA" dirty="0" smtClean="0"/>
              <a:t>« Voici la liste des sigles qu’on trouve tout au long de ce module. Vous pouvez imprimer cette page pour la consulter pendant votre étude. »</a:t>
            </a:r>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C56DECDE-6C9B-48CB-9CEF-BDC402B9B028}" type="slidenum">
              <a:rPr lang="en-US">
                <a:latin typeface="Calibri"/>
              </a:rPr>
              <a:pPr defTabSz="931717"/>
              <a:t>3</a:t>
            </a:fld>
            <a:endParaRPr lang="en-US" dirty="0">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r>
              <a:rPr lang="en-US" sz="1300" b="1" dirty="0">
                <a:latin typeface="Calibri"/>
              </a:rPr>
              <a:t>Narration : </a:t>
            </a:r>
          </a:p>
          <a:p>
            <a:r>
              <a:rPr lang="fr-CA" dirty="0" smtClean="0"/>
              <a:t>« Le dernier module vise à informer les gestionnaires, les membres de la direction et les responsables de la sécurité afin qu’ils comprennent mieux comment les technologies de détection et de gestion de la fatigue, aussi appelées TGF, peuvent être utilisées au sein d’un programme</a:t>
            </a:r>
            <a:r>
              <a:rPr lang="fr-CA" baseline="0" dirty="0" smtClean="0"/>
              <a:t> de gestion de la fatigue</a:t>
            </a:r>
            <a:r>
              <a:rPr lang="fr-CA" dirty="0" smtClean="0"/>
              <a:t>. Ce module présente brièvement les TGF aux gestionnaires et leur fournit une description des TGF destinées </a:t>
            </a:r>
            <a:r>
              <a:rPr lang="fr-CA" smtClean="0"/>
              <a:t>à l’administration</a:t>
            </a:r>
            <a:r>
              <a:rPr lang="fr-CA" baseline="0" smtClean="0"/>
              <a:t> </a:t>
            </a:r>
            <a:r>
              <a:rPr lang="fr-CA" smtClean="0"/>
              <a:t>et </a:t>
            </a:r>
            <a:r>
              <a:rPr lang="fr-CA" dirty="0" smtClean="0"/>
              <a:t>aux conducteurs ainsi que des TGF actuellement offertes sur le marché. Des stratégies d’implantation des TGF et des lignes directrices pour les opérations se trouvent aussi dans ce module. Finalement, on y présente un guide pour évaluer les TGF en émergence. »</a:t>
            </a:r>
            <a:endParaRPr lang="en-US" dirty="0" smtClean="0"/>
          </a:p>
          <a:p>
            <a:pPr defTabSz="931717"/>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30</a:t>
            </a:fld>
            <a:endParaRPr lang="en-US" dirty="0">
              <a:latin typeface="Calibri"/>
            </a:endParaRPr>
          </a:p>
        </p:txBody>
      </p:sp>
    </p:spTree>
    <p:extLst>
      <p:ext uri="{BB962C8B-B14F-4D97-AF65-F5344CB8AC3E}">
        <p14:creationId xmlns:p14="http://schemas.microsoft.com/office/powerpoint/2010/main" xmlns="" val="971184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r>
              <a:rPr lang="en-US" sz="1300" b="1" dirty="0">
                <a:latin typeface="Calibri"/>
              </a:rPr>
              <a:t>Narration : </a:t>
            </a:r>
          </a:p>
          <a:p>
            <a:r>
              <a:rPr lang="fr-CA" dirty="0" smtClean="0"/>
              <a:t>« En somme, ce qui précède constitue une approche complète visant à réduire la fatigue au volant et ses effets. Les modules ont été conçus pour cibler tous les intervenants qui peuvent avoir une influence sur la fatigue des conducteurs, notamment les conducteurs eux-mêmes, les gestionnaires, les familles des conducteurs, les répartiteurs, les expéditeurs et les réceptionnaires. Ainsi, avoir suivi le PGF aura permis une plus grande prise de conscience au sujet de la fatigue au volant tout en réduisant efficacement ses conséquences. »</a:t>
            </a:r>
            <a:endParaRPr lang="en-US" dirty="0" smtClean="0"/>
          </a:p>
          <a:p>
            <a:r>
              <a:rPr lang="fr-CA" dirty="0" smtClean="0"/>
              <a:t>______________________________________</a:t>
            </a:r>
            <a:endParaRPr lang="en-US" dirty="0" smtClean="0"/>
          </a:p>
          <a:p>
            <a:r>
              <a:rPr lang="fr-CA" dirty="0" smtClean="0"/>
              <a:t>* Pour les conducteurs, le module 9 est un module avancé facultatif.</a:t>
            </a:r>
            <a:endParaRPr lang="en-US" dirty="0" smtClean="0"/>
          </a:p>
          <a:p>
            <a:r>
              <a:rPr lang="fr-CA" dirty="0" smtClean="0"/>
              <a:t> </a:t>
            </a:r>
            <a:endParaRPr lang="en-US" dirty="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31</a:t>
            </a:fld>
            <a:endParaRPr lang="en-US" dirty="0">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r>
              <a:rPr lang="en-US" sz="1300" b="1" dirty="0">
                <a:latin typeface="Calibri"/>
              </a:rPr>
              <a:t>Narration :</a:t>
            </a:r>
          </a:p>
          <a:p>
            <a:r>
              <a:rPr lang="fr-CA" dirty="0" smtClean="0"/>
              <a:t>« Après ce module, vous pourrez : définir le PGF, expliquer pourquoi la gestion de la fatigue est importante pour l’industrie du transport routier, décrire les principaux avantages de la mise en œuvre du PGF, déterminer l’importance du processus de changement de la culture d’entreprise, de la planification des horaires des conducteurs, de la formation en gestion de la fatigue et du dépistage et du traitement de l’apnée du sommeil, caractériser les principaux éléments du PGF, décrire le contenu du manuel de mise en œuvre et expliquer les principaux sujets couverts par chacun des modules de ce PGF. »</a:t>
            </a:r>
            <a:endParaRPr lang="en-US" dirty="0" smtClean="0"/>
          </a:p>
          <a:p>
            <a:pPr defTabSz="931717"/>
            <a:endParaRPr lang="en-US"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4</a:t>
            </a:fld>
            <a:endParaRPr lang="en-US" dirty="0">
              <a:latin typeface="Calibri"/>
            </a:endParaRPr>
          </a:p>
        </p:txBody>
      </p:sp>
    </p:spTree>
    <p:extLst>
      <p:ext uri="{BB962C8B-B14F-4D97-AF65-F5344CB8AC3E}">
        <p14:creationId xmlns:p14="http://schemas.microsoft.com/office/powerpoint/2010/main" xmlns="" val="203928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29" indent="-232929" defTabSz="931717"/>
            <a:r>
              <a:rPr lang="en-US" sz="1300" b="1" dirty="0">
                <a:latin typeface="Calibri"/>
              </a:rPr>
              <a:t>Narration :</a:t>
            </a:r>
          </a:p>
          <a:p>
            <a:r>
              <a:rPr lang="fr-CA" dirty="0" smtClean="0"/>
              <a:t>« En outre, vous pourrez : comprendre comment le PGF évalue l’apprentissage dans chaque module, et différencier les modules conçus pour les conducteurs, les cadres et les membres de la direction des transporteurs, les familles des conducteurs, les formateurs, les expéditeurs et les réceptionnaires ou les répartiteurs. »</a:t>
            </a:r>
            <a:endParaRPr lang="en-US" dirty="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5</a:t>
            </a:fld>
            <a:endParaRPr lang="en-US" dirty="0">
              <a:latin typeface="Calibri"/>
            </a:endParaRPr>
          </a:p>
        </p:txBody>
      </p:sp>
    </p:spTree>
    <p:extLst>
      <p:ext uri="{BB962C8B-B14F-4D97-AF65-F5344CB8AC3E}">
        <p14:creationId xmlns:p14="http://schemas.microsoft.com/office/powerpoint/2010/main" xmlns="" val="1858757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r>
              <a:rPr lang="en-US" sz="1300" b="1" dirty="0">
                <a:latin typeface="Calibri"/>
              </a:rPr>
              <a:t>Narration :  </a:t>
            </a:r>
          </a:p>
          <a:p>
            <a:r>
              <a:rPr lang="fr-CA" dirty="0" smtClean="0"/>
              <a:t>« Examinons d’abord la fatigue, ses caractéristiques et ses effets sur la santé et le bien‐être des conducteurs. »</a:t>
            </a:r>
            <a:endParaRPr lang="en-US" dirty="0" smtClean="0"/>
          </a:p>
          <a:p>
            <a:pPr defTabSz="931717"/>
            <a:endParaRPr lang="en-US" strike="noStrike" dirty="0" smtClean="0"/>
          </a:p>
          <a:p>
            <a:pPr defTabSz="931717"/>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6</a:t>
            </a:fld>
            <a:endParaRPr lang="en-US" dirty="0">
              <a:latin typeface="Calibri"/>
            </a:endParaRPr>
          </a:p>
        </p:txBody>
      </p:sp>
    </p:spTree>
    <p:extLst>
      <p:ext uri="{BB962C8B-B14F-4D97-AF65-F5344CB8AC3E}">
        <p14:creationId xmlns:p14="http://schemas.microsoft.com/office/powerpoint/2010/main" xmlns="" val="127283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CA" b="1" dirty="0" smtClean="0"/>
              <a:t>Narration :</a:t>
            </a:r>
            <a:endParaRPr lang="en-US" dirty="0" smtClean="0"/>
          </a:p>
          <a:p>
            <a:r>
              <a:rPr lang="fr-CA" dirty="0" smtClean="0"/>
              <a:t>« La fatigue est une sensation d’endormissement ou de somnolence qui peut être décrite comme étant une combinaison de symptômes. Le premier symptôme de la fatigue est une diminution de la vigilance. La vigilance, c’est lorsque vous êtes éveillé et attentif. Par conséquent, la fatigue, c’est lorsque vous avez sommeil et êtes moins attentif à votre environnement. En d’autres mots, se sentir fatigué est l’opposé de se sentir alerte. Un conducteur de véhicule lourd dont la vigilance est diminuée peut manquer une sortie, par exemple.</a:t>
            </a:r>
          </a:p>
          <a:p>
            <a:endParaRPr lang="fr-CA" dirty="0" smtClean="0"/>
          </a:p>
          <a:p>
            <a:r>
              <a:rPr lang="fr-CA" dirty="0" smtClean="0"/>
              <a:t>Le deuxième symptôme de la fatigue est une diminution de l’attention portée à l’environnement. Par exemple, un conducteur peut ne pas remarquer le clignotant d’un autre véhicule indiquant son intention de changer de voie.</a:t>
            </a:r>
          </a:p>
          <a:p>
            <a:endParaRPr lang="fr-CA" dirty="0" smtClean="0"/>
          </a:p>
          <a:p>
            <a:r>
              <a:rPr lang="fr-CA" dirty="0" smtClean="0"/>
              <a:t>Un troisième symptôme de la fatigue est une performance amoindrie. Par exemple, un conducteur peut ne pas freiner adéquatement dans une situation potentiellement dangereuse.</a:t>
            </a:r>
          </a:p>
          <a:p>
            <a:endParaRPr lang="fr-CA" dirty="0" smtClean="0"/>
          </a:p>
          <a:p>
            <a:r>
              <a:rPr lang="fr-CA" dirty="0" smtClean="0"/>
              <a:t>Un quatrième symptôme de la fatigue est un manque de motivation. Par exemple, un conducteur fatigué peut manquer de motivation pour effectuer sa ronde de sécurité.</a:t>
            </a:r>
          </a:p>
          <a:p>
            <a:endParaRPr lang="fr-CA" dirty="0" smtClean="0"/>
          </a:p>
          <a:p>
            <a:r>
              <a:rPr lang="fr-CA" dirty="0" smtClean="0"/>
              <a:t>Cinquièmement, la fatigue cause de l’irritabilité. Un exemple d’irritabilité accrue causée par la fatigue est lorsqu’un conducteur devient facilement énervé par les actions des autres conducteurs sur la route.</a:t>
            </a:r>
          </a:p>
          <a:p>
            <a:endParaRPr lang="fr-CA" dirty="0" smtClean="0"/>
          </a:p>
          <a:p>
            <a:r>
              <a:rPr lang="fr-CA" dirty="0" smtClean="0"/>
              <a:t>Sixièmement, la fatigue altère le jugement. Or, conduire nécessite beaucoup de jugement, et la fatigue peut porter un conducteur à prendre de mauvaises décisions. Par exemple, un conducteur peut choisir une manœuvre de conduite inappropriée en réponse à un risque d’accident.</a:t>
            </a:r>
          </a:p>
          <a:p>
            <a:endParaRPr lang="fr-CA" dirty="0" smtClean="0"/>
          </a:p>
          <a:p>
            <a:r>
              <a:rPr lang="fr-CA" dirty="0" smtClean="0"/>
              <a:t>Finalement, la fatigue augmente la somnolence. Par conséquent, elle augmente les risques qu’un conducteur s’endorme au volant. »</a:t>
            </a:r>
            <a:endParaRPr lang="en-US" dirty="0" smtClean="0"/>
          </a:p>
          <a:p>
            <a:r>
              <a:rPr lang="fr-CA" dirty="0" smtClean="0"/>
              <a:t>______________________________________</a:t>
            </a:r>
            <a:endParaRPr lang="en-US" dirty="0" smtClean="0"/>
          </a:p>
          <a:p>
            <a:r>
              <a:rPr lang="fr-CA" b="1" dirty="0" smtClean="0"/>
              <a:t>Points clés :</a:t>
            </a:r>
            <a:endParaRPr lang="en-US" dirty="0" smtClean="0"/>
          </a:p>
          <a:p>
            <a:r>
              <a:rPr lang="fr-CA" dirty="0" smtClean="0"/>
              <a:t>• La fatigue est une sensation de somnolence ou d’endormissement, ce n’est pas un épuisement physique.</a:t>
            </a:r>
          </a:p>
          <a:p>
            <a:r>
              <a:rPr lang="fr-CA" dirty="0" smtClean="0"/>
              <a:t>• La fatigue est une combinaison de symptômes comme avoir sommeil et être moins attentif à son environnement.</a:t>
            </a:r>
          </a:p>
          <a:p>
            <a:r>
              <a:rPr lang="fr-CA" dirty="0" smtClean="0"/>
              <a:t>• Des exemples de symptômes concernant la conduite de véhicules lourds peuvent être :</a:t>
            </a:r>
          </a:p>
          <a:p>
            <a:pPr lvl="1">
              <a:buFont typeface="Calibri" pitchFamily="34" charset="0"/>
              <a:buChar char="─"/>
              <a:tabLst>
                <a:tab pos="173502" algn="l"/>
              </a:tabLst>
            </a:pPr>
            <a:r>
              <a:rPr lang="fr-CA" dirty="0" smtClean="0"/>
              <a:t> Une diminution de la vigilance : manquer une sortie.</a:t>
            </a:r>
          </a:p>
          <a:p>
            <a:pPr lvl="1">
              <a:buFont typeface="Calibri" pitchFamily="34" charset="0"/>
              <a:buChar char="─"/>
              <a:tabLst>
                <a:tab pos="173502" algn="l"/>
              </a:tabLst>
            </a:pPr>
            <a:r>
              <a:rPr lang="fr-CA" dirty="0" smtClean="0"/>
              <a:t> Une diminution de l’attention portée à l’environnement : ne pas remarquer le clignotant d’un autre véhicule.</a:t>
            </a:r>
          </a:p>
          <a:p>
            <a:pPr lvl="1">
              <a:buFont typeface="Calibri" pitchFamily="34" charset="0"/>
              <a:buChar char="─"/>
              <a:tabLst>
                <a:tab pos="173502" algn="l"/>
              </a:tabLst>
            </a:pPr>
            <a:r>
              <a:rPr lang="fr-CA" dirty="0" smtClean="0"/>
              <a:t> Une performance amoindrie : freiner inadéquatement dans une situation potentiellement dangereuse.</a:t>
            </a:r>
          </a:p>
          <a:p>
            <a:pPr lvl="1">
              <a:buFont typeface="Calibri" pitchFamily="34" charset="0"/>
              <a:buChar char="─"/>
              <a:tabLst>
                <a:tab pos="173502" algn="l"/>
              </a:tabLst>
            </a:pPr>
            <a:r>
              <a:rPr lang="fr-CA" dirty="0" smtClean="0"/>
              <a:t> Un manque de motivation : ne pas effectuer la ronde de sécurité.</a:t>
            </a:r>
          </a:p>
          <a:p>
            <a:pPr lvl="1">
              <a:buFont typeface="Calibri" pitchFamily="34" charset="0"/>
              <a:buChar char="─"/>
              <a:tabLst>
                <a:tab pos="173502" algn="l"/>
              </a:tabLst>
            </a:pPr>
            <a:r>
              <a:rPr lang="fr-CA" dirty="0" smtClean="0"/>
              <a:t> L’irritabilité : être plus susceptible d’être énervé par les actions des autres conducteurs.</a:t>
            </a:r>
          </a:p>
          <a:p>
            <a:pPr lvl="1">
              <a:buFont typeface="Calibri" pitchFamily="34" charset="0"/>
              <a:buChar char="─"/>
              <a:tabLst>
                <a:tab pos="173502" algn="l"/>
              </a:tabLst>
            </a:pPr>
            <a:r>
              <a:rPr lang="fr-CA" dirty="0" smtClean="0"/>
              <a:t> Une altération du jugement : ne pas reconnaître un risque d’accident potentiel.</a:t>
            </a:r>
          </a:p>
          <a:p>
            <a:pPr lvl="1">
              <a:buFont typeface="Calibri" pitchFamily="34" charset="0"/>
              <a:buChar char="─"/>
              <a:tabLst>
                <a:tab pos="173502" algn="l"/>
              </a:tabLst>
            </a:pPr>
            <a:r>
              <a:rPr lang="fr-CA" dirty="0" smtClean="0"/>
              <a:t> De la somnolence : risquer l’endormissement.</a:t>
            </a:r>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7</a:t>
            </a:fld>
            <a:endParaRPr lang="en-US" dirty="0">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717"/>
            <a:endParaRPr lang="en-US" dirty="0" smtClean="0"/>
          </a:p>
          <a:p>
            <a:r>
              <a:rPr lang="fr-CA" b="1" dirty="0" smtClean="0"/>
              <a:t>Narration :</a:t>
            </a:r>
            <a:endParaRPr lang="en-US" dirty="0" smtClean="0"/>
          </a:p>
          <a:p>
            <a:r>
              <a:rPr lang="fr-CA" dirty="0" smtClean="0"/>
              <a:t>« Comme nous l’avons mentionné dans la diapositive précédente, la fatigue est une sensation de somnolence. Cependant, il y a une réelle distinction entre la fatigue et la somnolence. La fatigue est habituellement considérée comme étant physique. Par conséquent, elle est ressentie dans le corps. Par exemple, vous êtes fatigué lorsque vous vous sentez sans énergie, endolori ou que vous avez mal partout après un effort physique. Par contre, la somnolence affecte l’esprit. Par exemple, vous êtes somnolent lorsque vos paupières sont lourdes ou que vous avez de la difficulté à vous concentrer. Parfois, cette distinction devient plus claire quand on qualifie la fatigue de « physique » ou de « mentale ».</a:t>
            </a:r>
          </a:p>
          <a:p>
            <a:endParaRPr lang="fr-CA" dirty="0" smtClean="0"/>
          </a:p>
          <a:p>
            <a:r>
              <a:rPr lang="fr-CA" dirty="0" smtClean="0"/>
              <a:t>La distinction est importante puisque la fatigue physique et la somnolence se traitent différemment. Le simple fait de dormir peut atténuer la somnolence. Dans le cas d’une fatigue physique, par contre, il faudra reposer ses muscles et dormir pour restaurer la vigilance. Avec la fatigue physique, vous voudrez vous reposer sans avoir envie de dormir. Bien qu’il y ait une distinction entre la fatigue physique et la somnolence, le PGF aborde les deux. Cependant, à partir de maintenant, le terme « fatigue » sera utilisé pour désigner ces deux phénomènes.</a:t>
            </a:r>
          </a:p>
          <a:p>
            <a:endParaRPr lang="fr-CA" dirty="0" smtClean="0"/>
          </a:p>
          <a:p>
            <a:r>
              <a:rPr lang="fr-CA" dirty="0" smtClean="0"/>
              <a:t>Pour la conduite d’un véhicule lourd, la fatigue physique n’est généralement pas le principal problème, contrairement à la somnolence et à la fatigue mentale. Par conséquent, le PGF est surtout axé sur la compréhension de la fatigue mentale et de la somnolence des conducteurs, leurs effets sur la conduite et la gestion de ce problème. »</a:t>
            </a:r>
            <a:endParaRPr lang="en-US" dirty="0" smtClean="0"/>
          </a:p>
          <a:p>
            <a:r>
              <a:rPr lang="fr-CA" dirty="0" smtClean="0"/>
              <a:t>______________________________________</a:t>
            </a:r>
            <a:endParaRPr lang="en-US" dirty="0" smtClean="0"/>
          </a:p>
          <a:p>
            <a:r>
              <a:rPr lang="fr-CA" b="1" dirty="0" smtClean="0"/>
              <a:t>Points clés :</a:t>
            </a:r>
            <a:endParaRPr lang="en-US" dirty="0" smtClean="0"/>
          </a:p>
          <a:p>
            <a:r>
              <a:rPr lang="fr-CA" dirty="0" smtClean="0"/>
              <a:t>• Le sommeil peut atténuer la somnolence, mais cela n’est pas toujours vrai pour la fatigue physique (vous voudrez vous reposer pour atténuer la fatigue sans nécessairement avoir envie de dormir).</a:t>
            </a:r>
          </a:p>
          <a:p>
            <a:r>
              <a:rPr lang="fr-CA" dirty="0" smtClean="0"/>
              <a:t>• Bien qu’il y ait une distinction entre la fatigue et la somnolence, le PGF aborde les deux. Cependant, le PGF utilise le terme « fatigue » pour désigner les deux.</a:t>
            </a:r>
            <a:endParaRPr lang="en-US" sz="1300" dirty="0">
              <a:latin typeface="Calibri"/>
            </a:endParaRPr>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8</a:t>
            </a:fld>
            <a:endParaRPr lang="en-US" dirty="0">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b="1" dirty="0" smtClean="0"/>
              <a:t>Narration :</a:t>
            </a:r>
            <a:endParaRPr lang="en-US" dirty="0" smtClean="0"/>
          </a:p>
          <a:p>
            <a:r>
              <a:rPr lang="fr-CA" dirty="0" smtClean="0"/>
              <a:t>« Il y a deux types de fatigue : la fatigue aiguë, ou fatigue à court terme, et la fatigue chronique, ou fatigue à long terme. La fatigue à court terme peut être ressentie chaque jour ou chaque semaine par la plupart des gens et elle est causée par les activités normales. Il suffit d’une nuit de sommeil ou d’une sieste en mi-journée pour la réduire ou l’éliminer complètement. La consommation de caféine ou un repos sans sommeil contribuent aussi à atténuer la fatigue à court terme.</a:t>
            </a:r>
          </a:p>
          <a:p>
            <a:endParaRPr lang="fr-CA" dirty="0" smtClean="0"/>
          </a:p>
          <a:p>
            <a:r>
              <a:rPr lang="fr-CA" dirty="0" smtClean="0"/>
              <a:t>Inversement, la fatigue chronique est vraisemblablement causée par un sommeil inadéquat pendant de longues périodes : c’est ce qu’on appelle un manque de sommeil. Un manque de sommeil survient lorsque vous dormez insuffisamment de façon systématique pendant une certaine période de temps. Cependant, la fatigue chronique peut aussi être associée à différents problèmes d’ordre personnel, familial, médical ou professionnel, et ce, malgré l’obligation et la nécessité de prendre suffisamment de repos en vertu de la réglementation sur les heures de service. Afin d’éliminer la fatigue à long terme, vous avez besoin de quelques longues nuits de sommeil profond ou d’une pause de votre travail, comme des vacances. De plus, le manque de sommeil ou la fatigue chronique peuvent être causés par un trouble du sommeil, dont le plus courant est l’apnée obstructive du sommeil (ou AOS). L’AOS survient lorsque la respiration s’arrête pendant le sommeil en raison d’une obstruction dans la gorge. Elle est caractérisée par des fermetures répétées des voies respiratoires supérieures qui durent environ 10 secondes ou plus chaque fois. »</a:t>
            </a:r>
            <a:endParaRPr lang="en-US" dirty="0" smtClean="0"/>
          </a:p>
          <a:p>
            <a:r>
              <a:rPr lang="fr-CA" dirty="0" smtClean="0"/>
              <a:t>______________________________________</a:t>
            </a:r>
            <a:endParaRPr lang="en-US" dirty="0" smtClean="0"/>
          </a:p>
          <a:p>
            <a:r>
              <a:rPr lang="fr-CA" b="1" dirty="0" smtClean="0"/>
              <a:t>Points clés :</a:t>
            </a:r>
            <a:endParaRPr lang="en-US" dirty="0" smtClean="0"/>
          </a:p>
          <a:p>
            <a:r>
              <a:rPr lang="fr-CA" dirty="0" smtClean="0"/>
              <a:t>• AOS : la respiration s’arrête durant le sommeil en raison d’une obstruction dans la gorge; il se produit des fermetures répétées des voies respiratoires supérieures qui durent environ 10 secondes. </a:t>
            </a:r>
            <a:endParaRPr lang="en-US" dirty="0" smtClean="0"/>
          </a:p>
        </p:txBody>
      </p:sp>
      <p:sp>
        <p:nvSpPr>
          <p:cNvPr id="4" name="Slide Number Placeholder 3"/>
          <p:cNvSpPr>
            <a:spLocks noGrp="1"/>
          </p:cNvSpPr>
          <p:nvPr>
            <p:ph type="sldNum" sz="quarter" idx="10"/>
          </p:nvPr>
        </p:nvSpPr>
        <p:spPr/>
        <p:txBody>
          <a:bodyPr/>
          <a:lstStyle/>
          <a:p>
            <a:pPr defTabSz="931717"/>
            <a:fld id="{AC96693D-AA16-4215-A2EE-6E9B5908C3A5}" type="slidenum">
              <a:rPr lang="en-US">
                <a:latin typeface="Calibri"/>
              </a:rPr>
              <a:pPr defTabSz="931717"/>
              <a:t>9</a:t>
            </a:fld>
            <a:endParaRPr lang="en-US" dirty="0">
              <a:latin typeface="Calibri"/>
            </a:endParaRPr>
          </a:p>
        </p:txBody>
      </p:sp>
    </p:spTree>
    <p:extLst>
      <p:ext uri="{BB962C8B-B14F-4D97-AF65-F5344CB8AC3E}">
        <p14:creationId xmlns:p14="http://schemas.microsoft.com/office/powerpoint/2010/main" xmlns="" val="3614312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63103-7FEE-418E-9D9E-33457BC8D7C2}" type="slidenum">
              <a:rPr lang="en-US" smtClean="0"/>
              <a:pPr/>
              <a:t>‹N°›</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userDrawn="1"/>
        </p:nvSpPr>
        <p:spPr>
          <a:xfrm>
            <a:off x="0" y="488272"/>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5238469"/>
            <a:ext cx="3026664" cy="16195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7363103-7FEE-418E-9D9E-33457BC8D7C2}" type="slidenum">
              <a:rPr lang="en-US" smtClean="0"/>
              <a:pPr/>
              <a:t>‹N°›</a:t>
            </a:fld>
            <a:endParaRPr lang="en-US"/>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p>
            <a:r>
              <a:rPr lang="en-US" dirty="0" smtClean="0">
                <a:solidFill>
                  <a:schemeClr val="bg1"/>
                </a:solidFill>
              </a:rPr>
              <a:t>Subtitle</a:t>
            </a:r>
            <a:endParaRPr lang="en-US" dirty="0">
              <a:solidFill>
                <a:schemeClr val="bg1"/>
              </a:solidFill>
            </a:endParaRPr>
          </a:p>
        </p:txBody>
      </p:sp>
      <p:sp>
        <p:nvSpPr>
          <p:cNvPr id="6" name="Rectangle 5"/>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4155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7363103-7FEE-418E-9D9E-33457BC8D7C2}" type="slidenum">
              <a:rPr lang="en-US" smtClean="0"/>
              <a:pPr/>
              <a:t>‹N°›</a:t>
            </a:fld>
            <a:endParaRPr lang="en-US"/>
          </a:p>
        </p:txBody>
      </p:sp>
    </p:spTree>
    <p:extLst>
      <p:ext uri="{BB962C8B-B14F-4D97-AF65-F5344CB8AC3E}">
        <p14:creationId xmlns:p14="http://schemas.microsoft.com/office/powerpoint/2010/main" xmlns="" val="88848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eaLnBrk="1" hangingPunct="1">
              <a:defRPr/>
            </a:lvl1pPr>
          </a:lstStyle>
          <a:p>
            <a:pPr eaLnBrk="1" hangingPunct="1"/>
            <a:r>
              <a:rPr lang="en-US" dirty="0" smtClean="0"/>
              <a:t>Text goes here</a:t>
            </a:r>
          </a:p>
          <a:p>
            <a:pPr eaLnBrk="1" hangingPunct="1"/>
            <a:r>
              <a:rPr lang="en-US" dirty="0" smtClean="0"/>
              <a:t>1 column</a:t>
            </a:r>
          </a:p>
          <a:p>
            <a:pPr eaLnBrk="1" hangingPunct="1"/>
            <a:r>
              <a:rPr lang="en-US" dirty="0" smtClean="0"/>
              <a:t>Whatever you might want to say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7"/>
          <p:cNvSpPr txBox="1">
            <a:spLocks/>
          </p:cNvSpPr>
          <p:nvPr userDrawn="1"/>
        </p:nvSpPr>
        <p:spPr>
          <a:xfrm>
            <a:off x="457200" y="228600"/>
            <a:ext cx="8229600" cy="12192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10" name="Slide Number Placeholder 6"/>
          <p:cNvSpPr txBox="1">
            <a:spLocks/>
          </p:cNvSpPr>
          <p:nvPr userDrawn="1"/>
        </p:nvSpPr>
        <p:spPr>
          <a:xfrm>
            <a:off x="6686145" y="63701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buNone/>
            </a:pPr>
            <a:fld id="{642927B0-CCC6-4C4E-9D65-320C8D09312A}" type="slidenum">
              <a:rPr lang="en-US" sz="1400" b="0" i="0">
                <a:latin typeface="Calibri"/>
                <a:ea typeface="+mn-ea"/>
                <a:cs typeface="+mn-cs"/>
              </a:rPr>
              <a:pPr algn="r" defTabSz="914400">
                <a:buNone/>
              </a:pPr>
              <a:t>‹N°›</a:t>
            </a:fld>
            <a:endParaRPr lang="en-US" sz="1400" b="0" i="0" dirty="0">
              <a:latin typeface="Calibri"/>
              <a:ea typeface="+mn-ea"/>
              <a:cs typeface="+mn-cs"/>
            </a:endParaRPr>
          </a:p>
        </p:txBody>
      </p:sp>
      <p:sp>
        <p:nvSpPr>
          <p:cNvPr id="8"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1200" b="0" i="0" dirty="0">
                <a:latin typeface="Calibri"/>
                <a:ea typeface="+mn-ea"/>
                <a:cs typeface="+mn-cs"/>
              </a:rPr>
              <a:t>PNAGF  |  </a:t>
            </a:r>
            <a:r>
              <a:rPr lang="en-US" sz="1200" b="0" i="0" dirty="0" err="1">
                <a:latin typeface="Calibri"/>
                <a:ea typeface="+mn-ea"/>
                <a:cs typeface="+mn-cs"/>
              </a:rPr>
              <a:t>Programme</a:t>
            </a:r>
            <a:r>
              <a:rPr lang="en-US" sz="1200" b="0" i="0" dirty="0">
                <a:latin typeface="Calibri"/>
                <a:ea typeface="+mn-ea"/>
                <a:cs typeface="+mn-cs"/>
              </a:rPr>
              <a:t> </a:t>
            </a:r>
            <a:r>
              <a:rPr lang="en-US" sz="1200" b="0" i="0" dirty="0" err="1">
                <a:latin typeface="Calibri"/>
                <a:ea typeface="+mn-ea"/>
                <a:cs typeface="+mn-cs"/>
              </a:rPr>
              <a:t>nord-américain</a:t>
            </a:r>
            <a:r>
              <a:rPr lang="en-US" sz="1200" b="0" i="0" dirty="0">
                <a:latin typeface="Calibri"/>
                <a:ea typeface="+mn-ea"/>
                <a:cs typeface="+mn-cs"/>
              </a:rPr>
              <a:t> de </a:t>
            </a:r>
            <a:r>
              <a:rPr lang="en-US" sz="1200" b="0" i="0" dirty="0" err="1">
                <a:latin typeface="Calibri"/>
                <a:ea typeface="+mn-ea"/>
                <a:cs typeface="+mn-cs"/>
              </a:rPr>
              <a:t>gestion</a:t>
            </a:r>
            <a:r>
              <a:rPr lang="en-US" sz="1200" b="0" i="0" dirty="0">
                <a:latin typeface="Calibri"/>
                <a:ea typeface="+mn-ea"/>
                <a:cs typeface="+mn-cs"/>
              </a:rPr>
              <a:t> de la fatigue</a:t>
            </a:r>
          </a:p>
          <a:p>
            <a:pPr marL="0" marR="0" indent="0" algn="ctr" defTabSz="914400">
              <a:lnSpc>
                <a:spcPct val="100000"/>
              </a:lnSpc>
              <a:spcBef>
                <a:spcPts val="0"/>
              </a:spcBef>
              <a:spcAft>
                <a:spcPts val="0"/>
              </a:spcAft>
              <a:buNone/>
            </a:pPr>
            <a:r>
              <a:rPr lang="en-US" sz="1100" b="0" i="0" dirty="0">
                <a:solidFill>
                  <a:srgbClr val="898989"/>
                </a:solidFill>
                <a:latin typeface="Calibri"/>
                <a:ea typeface="+mn-ea"/>
                <a:cs typeface="+mn-cs"/>
              </a:rPr>
              <a:t>Copyright © 2012</a:t>
            </a:r>
          </a:p>
          <a:p>
            <a:pPr algn="l" defTabSz="914400">
              <a:buNone/>
            </a:pPr>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r>
              <a:rPr lang="en-US" dirty="0" smtClean="0"/>
              <a:t>Text also goes here side by side</a:t>
            </a:r>
          </a:p>
          <a:p>
            <a:pPr eaLnBrk="1" hangingPunct="1"/>
            <a:r>
              <a:rPr lang="en-US" dirty="0" smtClean="0"/>
              <a:t>2 columns</a:t>
            </a:r>
          </a:p>
          <a:p>
            <a:pPr eaLnBrk="1" hangingPunct="1"/>
            <a:r>
              <a:rPr lang="en-US" dirty="0" smtClean="0"/>
              <a:t>Whatever you might want to say</a:t>
            </a:r>
          </a:p>
          <a:p>
            <a:pPr lvl="4"/>
            <a:r>
              <a:rPr lang="en-US" dirty="0" smtClean="0"/>
              <a:t>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r>
              <a:rPr lang="en-US" dirty="0" smtClean="0"/>
              <a:t>Text also goes here side by side</a:t>
            </a:r>
          </a:p>
          <a:p>
            <a:pPr eaLnBrk="1" hangingPunct="1"/>
            <a:r>
              <a:rPr lang="en-US" dirty="0" smtClean="0"/>
              <a:t>2 columns</a:t>
            </a:r>
          </a:p>
          <a:p>
            <a:pPr eaLnBrk="1" hangingPunct="1"/>
            <a:r>
              <a:rPr lang="en-US" dirty="0" smtClean="0"/>
              <a:t>Whatever you might want to say</a:t>
            </a:r>
          </a:p>
          <a:p>
            <a:pPr lvl="4"/>
            <a:r>
              <a:rPr lang="en-US" dirty="0" smtClean="0"/>
              <a:t>h level</a:t>
            </a:r>
            <a:endParaRPr lang="en-US" dirty="0"/>
          </a:p>
        </p:txBody>
      </p:sp>
      <p:sp>
        <p:nvSpPr>
          <p:cNvPr id="12" name="Title 7"/>
          <p:cNvSpPr txBox="1">
            <a:spLocks/>
          </p:cNvSpPr>
          <p:nvPr userDrawn="1"/>
        </p:nvSpPr>
        <p:spPr>
          <a:xfrm>
            <a:off x="457200" y="228600"/>
            <a:ext cx="8229600" cy="11430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buNone/>
            </a:pPr>
            <a:r>
              <a:rPr lang="en-US" sz="1800" b="0" i="0">
                <a:solidFill>
                  <a:schemeClr val="bg1"/>
                </a:solidFill>
                <a:latin typeface="Calibri"/>
                <a:ea typeface="+mn-ea"/>
                <a:cs typeface="+mn-cs"/>
              </a:rPr>
              <a:t>Titre de la diapositive ici</a:t>
            </a:r>
          </a:p>
        </p:txBody>
      </p:sp>
      <p:sp>
        <p:nvSpPr>
          <p:cNvPr id="15" name="Slide Number Placeholder 6"/>
          <p:cNvSpPr txBox="1">
            <a:spLocks/>
          </p:cNvSpPr>
          <p:nvPr userDrawn="1"/>
        </p:nvSpPr>
        <p:spPr>
          <a:xfrm>
            <a:off x="6705600" y="632618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buNone/>
            </a:pPr>
            <a:fld id="{642927B0-CCC6-4C4E-9D65-320C8D09312A}" type="slidenum">
              <a:rPr lang="en-US" sz="1400" b="0" i="0">
                <a:latin typeface="Calibri"/>
                <a:ea typeface="+mn-ea"/>
                <a:cs typeface="+mn-cs"/>
              </a:rPr>
              <a:pPr algn="r" defTabSz="914400">
                <a:buNone/>
              </a:pPr>
              <a:t>‹N°›</a:t>
            </a:fld>
            <a:endParaRPr lang="en-US" sz="1400" b="0" i="0" dirty="0">
              <a:latin typeface="Calibri"/>
              <a:ea typeface="+mn-ea"/>
              <a:cs typeface="+mn-cs"/>
            </a:endParaRPr>
          </a:p>
        </p:txBody>
      </p:sp>
      <p:sp>
        <p:nvSpPr>
          <p:cNvPr id="10"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1200" b="0" i="0" dirty="0">
                <a:latin typeface="Calibri"/>
                <a:ea typeface="+mn-ea"/>
                <a:cs typeface="+mn-cs"/>
              </a:rPr>
              <a:t>PNAGF  |  </a:t>
            </a:r>
            <a:r>
              <a:rPr lang="en-US" sz="1200" b="0" i="0" dirty="0" err="1">
                <a:latin typeface="Calibri"/>
                <a:ea typeface="+mn-ea"/>
                <a:cs typeface="+mn-cs"/>
              </a:rPr>
              <a:t>Programme</a:t>
            </a:r>
            <a:r>
              <a:rPr lang="en-US" sz="1200" b="0" i="0" dirty="0">
                <a:latin typeface="Calibri"/>
                <a:ea typeface="+mn-ea"/>
                <a:cs typeface="+mn-cs"/>
              </a:rPr>
              <a:t> </a:t>
            </a:r>
            <a:r>
              <a:rPr lang="en-US" sz="1200" b="0" i="0" dirty="0" err="1">
                <a:latin typeface="Calibri"/>
                <a:ea typeface="+mn-ea"/>
                <a:cs typeface="+mn-cs"/>
              </a:rPr>
              <a:t>nord-américain</a:t>
            </a:r>
            <a:r>
              <a:rPr lang="en-US" sz="1200" b="0" i="0" dirty="0">
                <a:latin typeface="Calibri"/>
                <a:ea typeface="+mn-ea"/>
                <a:cs typeface="+mn-cs"/>
              </a:rPr>
              <a:t> de </a:t>
            </a:r>
            <a:r>
              <a:rPr lang="en-US" sz="1200" b="0" i="0" dirty="0" err="1">
                <a:latin typeface="Calibri"/>
                <a:ea typeface="+mn-ea"/>
                <a:cs typeface="+mn-cs"/>
              </a:rPr>
              <a:t>gestion</a:t>
            </a:r>
            <a:r>
              <a:rPr lang="en-US" sz="1200" b="0" i="0" dirty="0">
                <a:latin typeface="Calibri"/>
                <a:ea typeface="+mn-ea"/>
                <a:cs typeface="+mn-cs"/>
              </a:rPr>
              <a:t> de la fatigue</a:t>
            </a:r>
          </a:p>
          <a:p>
            <a:pPr marL="0" marR="0" indent="0" algn="ctr" defTabSz="914400">
              <a:lnSpc>
                <a:spcPct val="100000"/>
              </a:lnSpc>
              <a:spcBef>
                <a:spcPts val="0"/>
              </a:spcBef>
              <a:spcAft>
                <a:spcPts val="0"/>
              </a:spcAft>
              <a:buNone/>
            </a:pPr>
            <a:r>
              <a:rPr lang="en-US" sz="1100" b="0" i="0" dirty="0">
                <a:solidFill>
                  <a:srgbClr val="898989"/>
                </a:solidFill>
                <a:latin typeface="Calibri"/>
                <a:ea typeface="+mn-ea"/>
                <a:cs typeface="+mn-cs"/>
              </a:rPr>
              <a:t>Copyright © 2012</a:t>
            </a:r>
          </a:p>
          <a:p>
            <a:pPr algn="l" defTabSz="914400">
              <a:buNone/>
            </a:pPr>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363103-7FEE-418E-9D9E-33457BC8D7C2}" type="slidenum">
              <a:rPr lang="en-US" smtClean="0"/>
              <a:pPr/>
              <a:t>‹N°›</a:t>
            </a:fld>
            <a:endParaRPr lang="en-US"/>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smtClean="0"/>
              <a:t>Text goes here</a:t>
            </a:r>
          </a:p>
          <a:p>
            <a:r>
              <a:rPr lang="en-US" dirty="0" smtClean="0"/>
              <a:t>3 column</a:t>
            </a:r>
            <a:endParaRPr lang="en-US" dirty="0"/>
          </a:p>
        </p:txBody>
      </p:sp>
      <p:sp>
        <p:nvSpPr>
          <p:cNvPr id="11" name="Title 7"/>
          <p:cNvSpPr txBox="1">
            <a:spLocks/>
          </p:cNvSpPr>
          <p:nvPr userDrawn="1"/>
        </p:nvSpPr>
        <p:spPr>
          <a:xfrm>
            <a:off x="457200" y="304800"/>
            <a:ext cx="8229600" cy="1143000"/>
          </a:xfrm>
          <a:prstGeom prst="rect">
            <a:avLst/>
          </a:prstGeom>
          <a:solidFill>
            <a:schemeClr val="accent1"/>
          </a:solidFill>
        </p:spPr>
        <p:txBody>
          <a:bodyPr vert="horz" lIns="91440" tIns="45720" rIns="91440" bIns="45720" rtlCol="0" anchor="ctr">
            <a:normAutofit/>
          </a:bodyPr>
          <a:lstStyle/>
          <a:p>
            <a:pPr marL="0" marR="0" indent="0" algn="ctr" defTabSz="914400">
              <a:lnSpc>
                <a:spcPct val="100000"/>
              </a:lnSpc>
              <a:spcBef>
                <a:spcPts val="0"/>
              </a:spcBef>
              <a:spcAft>
                <a:spcPts val="0"/>
              </a:spcAft>
              <a:buNone/>
            </a:pPr>
            <a:r>
              <a:rPr lang="en-US" sz="4400" b="0" i="0" u="none" strike="noStrike" cap="none" spc="0" baseline="0">
                <a:solidFill>
                  <a:schemeClr val="bg1"/>
                </a:solidFill>
                <a:effectLst/>
                <a:latin typeface="Calibri"/>
                <a:ea typeface="+mj-ea"/>
                <a:cs typeface="+mj-cs"/>
              </a:rPr>
              <a:t>Titre de la diapositive ici</a:t>
            </a:r>
          </a:p>
        </p:txBody>
      </p:sp>
      <p:sp>
        <p:nvSpPr>
          <p:cNvPr id="12"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1200" b="0" i="0" dirty="0">
                <a:latin typeface="Calibri"/>
                <a:ea typeface="+mn-ea"/>
                <a:cs typeface="+mn-cs"/>
              </a:rPr>
              <a:t>PNAGF  |  </a:t>
            </a:r>
            <a:r>
              <a:rPr lang="en-US" sz="1200" b="0" i="0" dirty="0" err="1">
                <a:latin typeface="Calibri"/>
                <a:ea typeface="+mn-ea"/>
                <a:cs typeface="+mn-cs"/>
              </a:rPr>
              <a:t>Programme</a:t>
            </a:r>
            <a:r>
              <a:rPr lang="en-US" sz="1200" b="0" i="0" dirty="0">
                <a:latin typeface="Calibri"/>
                <a:ea typeface="+mn-ea"/>
                <a:cs typeface="+mn-cs"/>
              </a:rPr>
              <a:t> </a:t>
            </a:r>
            <a:r>
              <a:rPr lang="en-US" sz="1200" b="0" i="0" dirty="0" err="1">
                <a:latin typeface="Calibri"/>
                <a:ea typeface="+mn-ea"/>
                <a:cs typeface="+mn-cs"/>
              </a:rPr>
              <a:t>nord-américain</a:t>
            </a:r>
            <a:r>
              <a:rPr lang="en-US" sz="1200" b="0" i="0" dirty="0">
                <a:latin typeface="Calibri"/>
                <a:ea typeface="+mn-ea"/>
                <a:cs typeface="+mn-cs"/>
              </a:rPr>
              <a:t> de </a:t>
            </a:r>
            <a:r>
              <a:rPr lang="en-US" sz="1200" b="0" i="0" dirty="0" err="1">
                <a:latin typeface="Calibri"/>
                <a:ea typeface="+mn-ea"/>
                <a:cs typeface="+mn-cs"/>
              </a:rPr>
              <a:t>gestion</a:t>
            </a:r>
            <a:r>
              <a:rPr lang="en-US" sz="1200" b="0" i="0" dirty="0">
                <a:latin typeface="Calibri"/>
                <a:ea typeface="+mn-ea"/>
                <a:cs typeface="+mn-cs"/>
              </a:rPr>
              <a:t> de la fatigue</a:t>
            </a:r>
          </a:p>
          <a:p>
            <a:pPr marL="0" marR="0" indent="0" algn="ctr" defTabSz="914400">
              <a:lnSpc>
                <a:spcPct val="100000"/>
              </a:lnSpc>
              <a:spcBef>
                <a:spcPts val="0"/>
              </a:spcBef>
              <a:spcAft>
                <a:spcPts val="0"/>
              </a:spcAft>
              <a:buNone/>
            </a:pPr>
            <a:r>
              <a:rPr lang="en-US" sz="1100" b="0" i="0" dirty="0">
                <a:solidFill>
                  <a:srgbClr val="898989"/>
                </a:solidFill>
                <a:latin typeface="Calibri"/>
                <a:ea typeface="+mn-ea"/>
                <a:cs typeface="+mn-cs"/>
              </a:rPr>
              <a:t>Copyright © 2012</a:t>
            </a:r>
          </a:p>
          <a:p>
            <a:pPr algn="l" defTabSz="914400">
              <a:buNone/>
            </a:pPr>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sz="1400"/>
            </a:lvl1pPr>
          </a:lstStyle>
          <a:p>
            <a:fld id="{F7363103-7FEE-418E-9D9E-33457BC8D7C2}" type="slidenum">
              <a:rPr lang="en-US" smtClean="0"/>
              <a:pPr/>
              <a:t>‹N°›</a:t>
            </a:fld>
            <a:endParaRPr lang="en-US"/>
          </a:p>
        </p:txBody>
      </p:sp>
      <p:sp>
        <p:nvSpPr>
          <p:cNvPr id="11"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sz="1100" b="0" i="0" dirty="0">
                <a:latin typeface="Calibri"/>
                <a:ea typeface="+mn-ea"/>
                <a:cs typeface="+mn-cs"/>
              </a:rPr>
              <a:t>PNAGF  |  </a:t>
            </a:r>
            <a:r>
              <a:rPr lang="en-US" sz="1100" b="0" i="0" dirty="0" err="1">
                <a:latin typeface="Calibri"/>
                <a:ea typeface="+mn-ea"/>
                <a:cs typeface="+mn-cs"/>
              </a:rPr>
              <a:t>Programme</a:t>
            </a:r>
            <a:r>
              <a:rPr lang="en-US" sz="1100" b="0" i="0" dirty="0">
                <a:latin typeface="Calibri"/>
                <a:ea typeface="+mn-ea"/>
                <a:cs typeface="+mn-cs"/>
              </a:rPr>
              <a:t> </a:t>
            </a:r>
            <a:r>
              <a:rPr lang="en-US" sz="1100" b="0" i="0" dirty="0" err="1">
                <a:latin typeface="Calibri"/>
                <a:ea typeface="+mn-ea"/>
                <a:cs typeface="+mn-cs"/>
              </a:rPr>
              <a:t>nord-américain</a:t>
            </a:r>
            <a:r>
              <a:rPr lang="en-US" sz="1100" b="0" i="0" dirty="0">
                <a:latin typeface="Calibri"/>
                <a:ea typeface="+mn-ea"/>
                <a:cs typeface="+mn-cs"/>
              </a:rPr>
              <a:t> de </a:t>
            </a:r>
            <a:r>
              <a:rPr lang="en-US" sz="1100" b="0" i="0" dirty="0" err="1">
                <a:latin typeface="Calibri"/>
                <a:ea typeface="+mn-ea"/>
                <a:cs typeface="+mn-cs"/>
              </a:rPr>
              <a:t>gestion</a:t>
            </a:r>
            <a:r>
              <a:rPr lang="en-US" sz="1100" b="0" i="0" dirty="0">
                <a:latin typeface="Calibri"/>
                <a:ea typeface="+mn-ea"/>
                <a:cs typeface="+mn-cs"/>
              </a:rPr>
              <a:t> de la fatigue</a:t>
            </a:r>
          </a:p>
          <a:p>
            <a:pPr marL="0" marR="0" indent="0" algn="ctr" defTabSz="914400">
              <a:lnSpc>
                <a:spcPct val="100000"/>
              </a:lnSpc>
              <a:spcBef>
                <a:spcPts val="0"/>
              </a:spcBef>
              <a:spcAft>
                <a:spcPts val="0"/>
              </a:spcAft>
              <a:buNone/>
            </a:pPr>
            <a:r>
              <a:rPr lang="en-US" sz="1100" b="0" i="0" dirty="0">
                <a:solidFill>
                  <a:srgbClr val="898989"/>
                </a:solidFill>
                <a:latin typeface="Calibri"/>
                <a:ea typeface="+mn-ea"/>
                <a:cs typeface="+mn-cs"/>
              </a:rPr>
              <a:t>Copyright © 2012</a:t>
            </a:r>
          </a:p>
          <a:p>
            <a:pPr algn="l" defTabSz="914400">
              <a:buNone/>
            </a:pP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63103-7FEE-418E-9D9E-33457BC8D7C2}"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2" r:id="rId5"/>
    <p:sldLayoutId id="2147483655" r:id="rId6"/>
    <p:sldLayoutId id="214748365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9.jpe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0.jpeg"/><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1.jpe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2.jpeg"/><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4.jpeg"/><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4.xml"/><Relationship Id="rId7"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22.xml"/><Relationship Id="rId5" Type="http://schemas.openxmlformats.org/officeDocument/2006/relationships/slideLayout" Target="../slideLayouts/slideLayout4.xml"/><Relationship Id="rId4" Type="http://schemas.openxmlformats.org/officeDocument/2006/relationships/tags" Target="../tags/tag52.xml"/></Relationships>
</file>

<file path=ppt/slides/_rels/slide2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8.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23.xml"/><Relationship Id="rId5" Type="http://schemas.openxmlformats.org/officeDocument/2006/relationships/slideLayout" Target="../slideLayouts/slideLayout4.xml"/><Relationship Id="rId4" Type="http://schemas.openxmlformats.org/officeDocument/2006/relationships/tags" Target="../tags/tag56.xml"/></Relationships>
</file>

<file path=ppt/slides/_rels/slide2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9.jpeg"/><Relationship Id="rId5" Type="http://schemas.openxmlformats.org/officeDocument/2006/relationships/notesSlide" Target="../notesSlides/notesSlide24.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26.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0.png"/><Relationship Id="rId5" Type="http://schemas.openxmlformats.org/officeDocument/2006/relationships/notesSlide" Target="../notesSlides/notesSlide28.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21.png"/><Relationship Id="rId5" Type="http://schemas.openxmlformats.org/officeDocument/2006/relationships/notesSlide" Target="../notesSlides/notesSlide29.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30.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7.jpeg"/><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8.jpe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1"/>
            </p:custDataLst>
          </p:nvPr>
        </p:nvSpPr>
        <p:spPr>
          <a:xfrm>
            <a:off x="175098" y="533400"/>
            <a:ext cx="8686800" cy="1446550"/>
          </a:xfrm>
          <a:prstGeom prst="rect">
            <a:avLst/>
          </a:prstGeom>
          <a:noFill/>
        </p:spPr>
        <p:txBody>
          <a:bodyPr wrap="square" rtlCol="0">
            <a:spAutoFit/>
          </a:bodyPr>
          <a:lstStyle/>
          <a:p>
            <a:pPr algn="ctr" defTabSz="914400">
              <a:buNone/>
            </a:pPr>
            <a:r>
              <a:rPr lang="en-US" sz="4400" b="0" i="0" dirty="0">
                <a:solidFill>
                  <a:schemeClr val="bg1"/>
                </a:solidFill>
                <a:latin typeface="Calibri"/>
                <a:ea typeface="+mn-ea"/>
                <a:cs typeface="+mn-cs"/>
              </a:rPr>
              <a:t>Module </a:t>
            </a:r>
            <a:r>
              <a:rPr lang="en-US" sz="4400" b="0" i="0" dirty="0" smtClean="0">
                <a:solidFill>
                  <a:schemeClr val="bg1"/>
                </a:solidFill>
                <a:latin typeface="Calibri"/>
                <a:ea typeface="+mn-ea"/>
                <a:cs typeface="+mn-cs"/>
              </a:rPr>
              <a:t>1 :</a:t>
            </a:r>
            <a:endParaRPr lang="en-US" sz="4400" b="0" i="0" dirty="0">
              <a:solidFill>
                <a:schemeClr val="bg1"/>
              </a:solidFill>
              <a:latin typeface="Calibri"/>
              <a:ea typeface="+mn-ea"/>
              <a:cs typeface="+mn-cs"/>
            </a:endParaRPr>
          </a:p>
          <a:p>
            <a:pPr algn="ctr" defTabSz="914400">
              <a:buNone/>
            </a:pPr>
            <a:r>
              <a:rPr lang="en-US" sz="4400" b="0" i="0" dirty="0">
                <a:solidFill>
                  <a:schemeClr val="bg1"/>
                </a:solidFill>
                <a:latin typeface="Calibri"/>
                <a:ea typeface="+mn-ea"/>
                <a:cs typeface="+mn-cs"/>
              </a:rPr>
              <a:t>Introduction et </a:t>
            </a:r>
            <a:r>
              <a:rPr lang="en-US" sz="4400" b="0" i="0" dirty="0" err="1">
                <a:solidFill>
                  <a:schemeClr val="bg1"/>
                </a:solidFill>
                <a:latin typeface="Calibri"/>
                <a:ea typeface="+mn-ea"/>
                <a:cs typeface="+mn-cs"/>
              </a:rPr>
              <a:t>aperçu</a:t>
            </a:r>
            <a:r>
              <a:rPr lang="en-US" sz="4400" b="0" i="0" dirty="0">
                <a:solidFill>
                  <a:schemeClr val="bg1"/>
                </a:solidFill>
                <a:latin typeface="Calibri"/>
                <a:ea typeface="+mn-ea"/>
                <a:cs typeface="+mn-cs"/>
              </a:rPr>
              <a:t> du </a:t>
            </a:r>
            <a:r>
              <a:rPr lang="en-US" sz="4400" b="0" i="0" dirty="0" smtClean="0">
                <a:solidFill>
                  <a:schemeClr val="bg1"/>
                </a:solidFill>
                <a:latin typeface="Calibri"/>
                <a:ea typeface="+mn-ea"/>
                <a:cs typeface="+mn-cs"/>
              </a:rPr>
              <a:t>PGF</a:t>
            </a:r>
            <a:endParaRPr lang="en-US" sz="4400" b="0" i="0" dirty="0">
              <a:solidFill>
                <a:schemeClr val="bg1"/>
              </a:solidFill>
              <a:latin typeface="Calibri"/>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defTabSz="914400">
              <a:spcBef>
                <a:spcPts val="0"/>
              </a:spcBef>
              <a:buNone/>
            </a:pPr>
            <a:r>
              <a:rPr lang="en-US" sz="3600" b="0" i="0" dirty="0" err="1">
                <a:solidFill>
                  <a:schemeClr val="bg1"/>
                </a:solidFill>
                <a:latin typeface="Calibri"/>
                <a:ea typeface="+mj-ea"/>
                <a:cs typeface="+mj-cs"/>
              </a:rPr>
              <a:t>Caractéristiques</a:t>
            </a:r>
            <a:r>
              <a:rPr lang="en-US" sz="3600" b="0" i="0" dirty="0">
                <a:solidFill>
                  <a:schemeClr val="bg1"/>
                </a:solidFill>
                <a:latin typeface="Calibri"/>
                <a:ea typeface="+mj-ea"/>
                <a:cs typeface="+mj-cs"/>
              </a:rPr>
              <a:t> de la fatigue (2 </a:t>
            </a:r>
            <a:r>
              <a:rPr lang="en-US" sz="3600" b="0" i="0" dirty="0" smtClean="0">
                <a:solidFill>
                  <a:schemeClr val="bg1"/>
                </a:solidFill>
                <a:latin typeface="Calibri"/>
                <a:ea typeface="+mj-ea"/>
                <a:cs typeface="+mj-cs"/>
              </a:rPr>
              <a:t>de </a:t>
            </a:r>
            <a:r>
              <a:rPr lang="en-US" sz="3600" b="0" i="0" dirty="0">
                <a:solidFill>
                  <a:schemeClr val="bg1"/>
                </a:solidFill>
                <a:latin typeface="Calibri"/>
                <a:ea typeface="+mj-ea"/>
                <a:cs typeface="+mj-cs"/>
              </a:rPr>
              <a:t>2)</a:t>
            </a:r>
          </a:p>
        </p:txBody>
      </p:sp>
      <p:sp>
        <p:nvSpPr>
          <p:cNvPr id="3" name="Content Placeholder 2"/>
          <p:cNvSpPr>
            <a:spLocks noGrp="1"/>
          </p:cNvSpPr>
          <p:nvPr>
            <p:ph idx="1"/>
            <p:custDataLst>
              <p:tags r:id="rId2"/>
            </p:custDataLst>
          </p:nvPr>
        </p:nvSpPr>
        <p:spPr/>
        <p:txBody>
          <a:bodyPr>
            <a:normAutofit fontScale="85000" lnSpcReduction="10000"/>
          </a:bodyPr>
          <a:lstStyle/>
          <a:p>
            <a:pPr lvl="0"/>
            <a:r>
              <a:rPr lang="fr-CA" dirty="0"/>
              <a:t>Perte de vigilance et d’attention</a:t>
            </a:r>
            <a:endParaRPr lang="en-US" dirty="0"/>
          </a:p>
          <a:p>
            <a:pPr lvl="0"/>
            <a:r>
              <a:rPr lang="fr-CA" dirty="0"/>
              <a:t>Champ de vision réduit</a:t>
            </a:r>
            <a:endParaRPr lang="en-US" dirty="0"/>
          </a:p>
          <a:p>
            <a:pPr lvl="0"/>
            <a:r>
              <a:rPr lang="fr-CA" dirty="0" smtClean="0"/>
              <a:t>Distraction, ennui</a:t>
            </a:r>
            <a:endParaRPr lang="en-US" dirty="0"/>
          </a:p>
          <a:p>
            <a:pPr lvl="0"/>
            <a:r>
              <a:rPr lang="fr-CA" dirty="0"/>
              <a:t>Perte de motivation</a:t>
            </a:r>
            <a:endParaRPr lang="en-US" dirty="0"/>
          </a:p>
          <a:p>
            <a:pPr lvl="0"/>
            <a:r>
              <a:rPr lang="fr-CA" dirty="0"/>
              <a:t>Réactions lentes et inadéquates</a:t>
            </a:r>
            <a:endParaRPr lang="en-US" dirty="0"/>
          </a:p>
          <a:p>
            <a:pPr lvl="0"/>
            <a:r>
              <a:rPr lang="fr-CA" dirty="0"/>
              <a:t>Altération du </a:t>
            </a:r>
            <a:r>
              <a:rPr lang="fr-CA" dirty="0" smtClean="0"/>
              <a:t>jugement :</a:t>
            </a:r>
            <a:endParaRPr lang="en-US" dirty="0"/>
          </a:p>
          <a:p>
            <a:pPr lvl="1"/>
            <a:r>
              <a:rPr lang="fr-CA" dirty="0" smtClean="0"/>
              <a:t>Effets nuisibles </a:t>
            </a:r>
            <a:r>
              <a:rPr lang="fr-CA" dirty="0"/>
              <a:t>sur les pratiques de conduite sécuritaires</a:t>
            </a:r>
            <a:endParaRPr lang="en-US" dirty="0"/>
          </a:p>
          <a:p>
            <a:pPr lvl="0"/>
            <a:r>
              <a:rPr lang="fr-CA" dirty="0" smtClean="0"/>
              <a:t>Pertes de mémoire</a:t>
            </a:r>
            <a:r>
              <a:rPr lang="fr-CA" dirty="0"/>
              <a:t> </a:t>
            </a:r>
            <a:endParaRPr lang="en-US" dirty="0"/>
          </a:p>
          <a:p>
            <a:pPr lvl="0"/>
            <a:r>
              <a:rPr lang="fr-CA" dirty="0" smtClean="0"/>
              <a:t>Microsommeils occasionnels</a:t>
            </a:r>
            <a:endParaRPr lang="en-US" dirty="0"/>
          </a:p>
          <a:p>
            <a:r>
              <a:rPr lang="fr-CA" dirty="0" smtClean="0"/>
              <a:t>Effet négligeable sur </a:t>
            </a:r>
            <a:r>
              <a:rPr lang="fr-CA" dirty="0"/>
              <a:t>les tâches purement physiques</a:t>
            </a:r>
            <a:r>
              <a:rPr lang="en-US" dirty="0"/>
              <a:t> </a:t>
            </a:r>
            <a:r>
              <a:rPr lang="fr-CA" dirty="0"/>
              <a:t> </a:t>
            </a:r>
            <a:endParaRPr lang="en-US" dirty="0"/>
          </a:p>
        </p:txBody>
      </p:sp>
      <p:pic>
        <p:nvPicPr>
          <p:cNvPr id="4098" name="Picture 2"/>
          <p:cNvPicPr>
            <a:picLocks noChangeAspect="1" noChangeArrowheads="1"/>
          </p:cNvPicPr>
          <p:nvPr>
            <p:custDataLst>
              <p:tags r:id="rId3"/>
            </p:custDataLst>
          </p:nvPr>
        </p:nvPicPr>
        <p:blipFill>
          <a:blip r:embed="rId6" cstate="print"/>
          <a:srcRect/>
          <a:stretch>
            <a:fillRect/>
          </a:stretch>
        </p:blipFill>
        <p:spPr bwMode="auto">
          <a:xfrm>
            <a:off x="7315200" y="1522021"/>
            <a:ext cx="1676400" cy="251305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custDataLst>
              <p:tags r:id="rId1"/>
            </p:custDataLst>
          </p:nvPr>
        </p:nvPicPr>
        <p:blipFill>
          <a:blip r:embed="rId6" cstate="print"/>
          <a:srcRect/>
          <a:stretch>
            <a:fillRect/>
          </a:stretch>
        </p:blipFill>
        <p:spPr bwMode="auto">
          <a:xfrm>
            <a:off x="5257294" y="3962400"/>
            <a:ext cx="3439031" cy="2282572"/>
          </a:xfrm>
          <a:prstGeom prst="rect">
            <a:avLst/>
          </a:prstGeom>
          <a:noFill/>
        </p:spPr>
      </p:pic>
      <p:sp>
        <p:nvSpPr>
          <p:cNvPr id="2" name="Title 1"/>
          <p:cNvSpPr>
            <a:spLocks noGrp="1"/>
          </p:cNvSpPr>
          <p:nvPr>
            <p:ph type="title"/>
            <p:custDataLst>
              <p:tags r:id="rId2"/>
            </p:custDataLst>
          </p:nvPr>
        </p:nvSpPr>
        <p:spPr/>
        <p:txBody>
          <a:bodyPr>
            <a:noAutofit/>
          </a:bodyPr>
          <a:lstStyle/>
          <a:p>
            <a:pPr algn="ctr" defTabSz="914400">
              <a:spcBef>
                <a:spcPts val="0"/>
              </a:spcBef>
              <a:buNone/>
            </a:pPr>
            <a:r>
              <a:rPr lang="en-US" sz="3600" b="0" i="0" dirty="0">
                <a:solidFill>
                  <a:schemeClr val="bg1"/>
                </a:solidFill>
                <a:latin typeface="Calibri"/>
                <a:ea typeface="+mj-ea"/>
                <a:cs typeface="+mj-cs"/>
              </a:rPr>
              <a:t>Comment la fatigue </a:t>
            </a:r>
            <a:r>
              <a:rPr lang="en-US" sz="3600" b="0" i="0" dirty="0" err="1">
                <a:solidFill>
                  <a:schemeClr val="bg1"/>
                </a:solidFill>
                <a:latin typeface="Calibri"/>
                <a:ea typeface="+mj-ea"/>
                <a:cs typeface="+mj-cs"/>
              </a:rPr>
              <a:t>affecte</a:t>
            </a:r>
            <a:r>
              <a:rPr lang="en-US" sz="3600" b="0" i="0" dirty="0">
                <a:solidFill>
                  <a:schemeClr val="bg1"/>
                </a:solidFill>
                <a:latin typeface="Calibri"/>
                <a:ea typeface="+mj-ea"/>
                <a:cs typeface="+mj-cs"/>
              </a:rPr>
              <a:t> </a:t>
            </a:r>
            <a:r>
              <a:rPr lang="en-US" sz="3600" b="0" i="0" dirty="0" err="1" smtClean="0">
                <a:solidFill>
                  <a:schemeClr val="bg1"/>
                </a:solidFill>
                <a:latin typeface="Calibri"/>
                <a:ea typeface="+mj-ea"/>
                <a:cs typeface="+mj-cs"/>
              </a:rPr>
              <a:t>l’industrie</a:t>
            </a:r>
            <a:r>
              <a:rPr lang="en-US" sz="3600" b="0" i="0" dirty="0" smtClean="0">
                <a:solidFill>
                  <a:schemeClr val="bg1"/>
                </a:solidFill>
                <a:latin typeface="Calibri"/>
                <a:ea typeface="+mj-ea"/>
                <a:cs typeface="+mj-cs"/>
              </a:rPr>
              <a:t> du transport</a:t>
            </a:r>
            <a:endParaRPr lang="en-US" sz="3600" b="0" i="0" dirty="0">
              <a:solidFill>
                <a:schemeClr val="bg1"/>
              </a:solidFill>
              <a:latin typeface="Calibri"/>
              <a:ea typeface="+mj-ea"/>
              <a:cs typeface="+mj-cs"/>
            </a:endParaRPr>
          </a:p>
        </p:txBody>
      </p:sp>
      <p:sp>
        <p:nvSpPr>
          <p:cNvPr id="3" name="Content Placeholder 2"/>
          <p:cNvSpPr>
            <a:spLocks noGrp="1"/>
          </p:cNvSpPr>
          <p:nvPr>
            <p:ph idx="1"/>
            <p:custDataLst>
              <p:tags r:id="rId3"/>
            </p:custDataLst>
          </p:nvPr>
        </p:nvSpPr>
        <p:spPr>
          <a:xfrm>
            <a:off x="457200" y="1600200"/>
            <a:ext cx="8382000" cy="4644772"/>
          </a:xfrm>
        </p:spPr>
        <p:txBody>
          <a:bodyPr>
            <a:normAutofit fontScale="62500" lnSpcReduction="20000"/>
          </a:bodyPr>
          <a:lstStyle/>
          <a:p>
            <a:pPr marL="347472" indent="-347472" algn="l" defTabSz="914400">
              <a:spcBef>
                <a:spcPts val="0"/>
              </a:spcBef>
              <a:buClr>
                <a:schemeClr val="tx1"/>
              </a:buClr>
              <a:buFont typeface="Arial"/>
              <a:buChar char="•"/>
            </a:pPr>
            <a:r>
              <a:rPr lang="en-US" sz="4300" b="0" i="0" dirty="0">
                <a:solidFill>
                  <a:schemeClr val="tx1"/>
                </a:solidFill>
                <a:latin typeface="Calibri"/>
                <a:ea typeface="+mn-ea"/>
                <a:cs typeface="+mn-cs"/>
              </a:rPr>
              <a:t>Le </a:t>
            </a:r>
            <a:r>
              <a:rPr lang="en-US" sz="4300" b="0" i="0" dirty="0" err="1">
                <a:solidFill>
                  <a:schemeClr val="tx1"/>
                </a:solidFill>
                <a:latin typeface="Calibri"/>
                <a:ea typeface="+mn-ea"/>
                <a:cs typeface="+mn-cs"/>
              </a:rPr>
              <a:t>rôle</a:t>
            </a:r>
            <a:r>
              <a:rPr lang="en-US" sz="4300" b="0" i="0" dirty="0">
                <a:solidFill>
                  <a:schemeClr val="tx1"/>
                </a:solidFill>
                <a:latin typeface="Calibri"/>
                <a:ea typeface="+mn-ea"/>
                <a:cs typeface="+mn-cs"/>
              </a:rPr>
              <a:t> de la fatigue </a:t>
            </a:r>
            <a:r>
              <a:rPr lang="en-US" sz="4300" b="0" i="0" dirty="0" err="1">
                <a:solidFill>
                  <a:schemeClr val="tx1"/>
                </a:solidFill>
                <a:latin typeface="Calibri"/>
                <a:ea typeface="+mn-ea"/>
                <a:cs typeface="+mn-cs"/>
              </a:rPr>
              <a:t>dans</a:t>
            </a:r>
            <a:r>
              <a:rPr lang="en-US" sz="4300" b="0" i="0" dirty="0">
                <a:solidFill>
                  <a:schemeClr val="tx1"/>
                </a:solidFill>
                <a:latin typeface="Calibri"/>
                <a:ea typeface="+mn-ea"/>
                <a:cs typeface="+mn-cs"/>
              </a:rPr>
              <a:t> les </a:t>
            </a:r>
            <a:r>
              <a:rPr lang="en-US" sz="4300" b="0" i="0" dirty="0" smtClean="0">
                <a:solidFill>
                  <a:schemeClr val="tx1"/>
                </a:solidFill>
                <a:latin typeface="Calibri"/>
                <a:ea typeface="+mn-ea"/>
                <a:cs typeface="+mn-cs"/>
              </a:rPr>
              <a:t>accidents :</a:t>
            </a:r>
            <a:endParaRPr lang="en-US" sz="4300" b="0" i="0" dirty="0">
              <a:solidFill>
                <a:schemeClr val="tx1"/>
              </a:solidFill>
              <a:latin typeface="Calibri"/>
              <a:ea typeface="+mn-ea"/>
              <a:cs typeface="+mn-cs"/>
            </a:endParaRPr>
          </a:p>
          <a:p>
            <a:pPr lvl="1"/>
            <a:r>
              <a:rPr lang="en-US" sz="3200" dirty="0"/>
              <a:t>L</a:t>
            </a:r>
            <a:r>
              <a:rPr lang="en-US" sz="3200" b="0" i="0" dirty="0" smtClean="0"/>
              <a:t>a fatigue </a:t>
            </a:r>
            <a:r>
              <a:rPr lang="en-US" sz="3200" b="0" i="0" dirty="0" err="1" smtClean="0"/>
              <a:t>est</a:t>
            </a:r>
            <a:r>
              <a:rPr lang="en-US" sz="3200" b="0" i="0" dirty="0" smtClean="0"/>
              <a:t> la </a:t>
            </a:r>
            <a:r>
              <a:rPr lang="en-US" sz="3200" b="0" i="0" dirty="0" err="1" smtClean="0"/>
              <a:t>principale</a:t>
            </a:r>
            <a:r>
              <a:rPr lang="en-US" sz="3200" b="0" i="0" dirty="0" smtClean="0"/>
              <a:t> </a:t>
            </a:r>
            <a:r>
              <a:rPr lang="en-US" sz="3200" b="0" i="0" dirty="0"/>
              <a:t>cause </a:t>
            </a:r>
            <a:r>
              <a:rPr lang="en-US" sz="3200" b="0" i="0" dirty="0" smtClean="0"/>
              <a:t>de 31 </a:t>
            </a:r>
            <a:r>
              <a:rPr lang="en-US" sz="3200" b="0" i="0" dirty="0"/>
              <a:t>% des accidents </a:t>
            </a:r>
            <a:r>
              <a:rPr lang="en-US" sz="3200" b="0" i="0" dirty="0" smtClean="0"/>
              <a:t>avec </a:t>
            </a:r>
            <a:r>
              <a:rPr lang="en-US" sz="3200" b="0" i="0" dirty="0" err="1" smtClean="0"/>
              <a:t>décès</a:t>
            </a:r>
            <a:r>
              <a:rPr lang="en-US" sz="3200" b="0" i="0" dirty="0" smtClean="0"/>
              <a:t> de </a:t>
            </a:r>
            <a:r>
              <a:rPr lang="en-US" sz="3200" b="0" i="0" dirty="0" err="1" smtClean="0"/>
              <a:t>conducteurs</a:t>
            </a:r>
            <a:r>
              <a:rPr lang="en-US" sz="3200" b="0" i="0" dirty="0" smtClean="0"/>
              <a:t> de </a:t>
            </a:r>
            <a:r>
              <a:rPr lang="en-US" sz="3200" b="0" i="0" dirty="0" err="1" smtClean="0"/>
              <a:t>véhicules</a:t>
            </a:r>
            <a:r>
              <a:rPr lang="en-US" sz="3200" b="0" i="0" dirty="0" smtClean="0"/>
              <a:t> </a:t>
            </a:r>
            <a:r>
              <a:rPr lang="en-US" sz="3200" b="0" i="0" dirty="0" err="1" smtClean="0"/>
              <a:t>lourds</a:t>
            </a:r>
            <a:r>
              <a:rPr lang="en-US" sz="3200" b="0" i="0" dirty="0" smtClean="0"/>
              <a:t> </a:t>
            </a:r>
            <a:r>
              <a:rPr lang="en-US" sz="1800" b="0" i="0" dirty="0"/>
              <a:t>(NTSB, 1990</a:t>
            </a:r>
            <a:r>
              <a:rPr lang="en-US" sz="1800" b="0" i="0" dirty="0" smtClean="0"/>
              <a:t>)</a:t>
            </a:r>
            <a:r>
              <a:rPr lang="en-US" sz="3200" b="0" i="0" dirty="0" smtClean="0"/>
              <a:t>.</a:t>
            </a:r>
            <a:endParaRPr lang="en-US" sz="3200" b="0" i="0" dirty="0"/>
          </a:p>
          <a:p>
            <a:pPr lvl="1"/>
            <a:r>
              <a:rPr lang="en-US" sz="3200" dirty="0" err="1" smtClean="0"/>
              <a:t>D</a:t>
            </a:r>
            <a:r>
              <a:rPr lang="en-US" sz="3200" b="0" i="0" dirty="0" err="1" smtClean="0"/>
              <a:t>ans</a:t>
            </a:r>
            <a:r>
              <a:rPr lang="en-US" sz="3200" b="0" i="0" dirty="0" smtClean="0"/>
              <a:t> </a:t>
            </a:r>
            <a:r>
              <a:rPr lang="en-US" sz="3200" b="0" i="0" dirty="0"/>
              <a:t>4 % des accidents de </a:t>
            </a:r>
            <a:r>
              <a:rPr lang="en-US" sz="3200" b="0" i="0" dirty="0" err="1"/>
              <a:t>véhicules</a:t>
            </a:r>
            <a:r>
              <a:rPr lang="en-US" sz="3200" b="0" i="0" dirty="0"/>
              <a:t> </a:t>
            </a:r>
            <a:r>
              <a:rPr lang="en-US" sz="3200" b="0" i="0" dirty="0" err="1" smtClean="0"/>
              <a:t>lourds</a:t>
            </a:r>
            <a:r>
              <a:rPr lang="en-US" sz="3200" b="0" i="0" dirty="0" smtClean="0"/>
              <a:t>, le </a:t>
            </a:r>
            <a:r>
              <a:rPr lang="en-US" sz="3200" b="0" i="0" dirty="0" err="1" smtClean="0"/>
              <a:t>conducteur</a:t>
            </a:r>
            <a:r>
              <a:rPr lang="en-US" sz="3200" b="0" i="0" dirty="0" smtClean="0"/>
              <a:t> </a:t>
            </a:r>
            <a:r>
              <a:rPr lang="en-US" sz="3200" b="0" i="0" dirty="0" err="1" smtClean="0"/>
              <a:t>était</a:t>
            </a:r>
            <a:r>
              <a:rPr lang="en-US" sz="3200" b="0" i="0" dirty="0" smtClean="0"/>
              <a:t> </a:t>
            </a:r>
            <a:r>
              <a:rPr lang="en-US" sz="3200" b="0" i="0" dirty="0" err="1" smtClean="0"/>
              <a:t>s’</a:t>
            </a:r>
            <a:r>
              <a:rPr lang="en-US" sz="3200" dirty="0" err="1" smtClean="0"/>
              <a:t>endormi</a:t>
            </a:r>
            <a:r>
              <a:rPr lang="en-US" sz="3200" dirty="0" smtClean="0"/>
              <a:t> au </a:t>
            </a:r>
            <a:r>
              <a:rPr lang="en-US" sz="3200" dirty="0" err="1" smtClean="0"/>
              <a:t>volant</a:t>
            </a:r>
            <a:r>
              <a:rPr lang="en-US" sz="3200" dirty="0" smtClean="0"/>
              <a:t> </a:t>
            </a:r>
            <a:r>
              <a:rPr lang="en-US" sz="1600" dirty="0" smtClean="0"/>
              <a:t>(</a:t>
            </a:r>
            <a:r>
              <a:rPr lang="en-US" sz="1600" dirty="0" err="1" smtClean="0"/>
              <a:t>Knipling</a:t>
            </a:r>
            <a:r>
              <a:rPr lang="en-US" sz="1600" dirty="0" smtClean="0"/>
              <a:t> </a:t>
            </a:r>
            <a:r>
              <a:rPr lang="en-US" sz="1600" b="0" i="0" dirty="0"/>
              <a:t>et </a:t>
            </a:r>
            <a:r>
              <a:rPr lang="en-US" sz="1800" b="0" i="0" dirty="0"/>
              <a:t>Wang, 2004</a:t>
            </a:r>
            <a:r>
              <a:rPr lang="en-US" sz="1800" dirty="0" smtClean="0"/>
              <a:t>)</a:t>
            </a:r>
            <a:r>
              <a:rPr lang="en-US" sz="3200" dirty="0" smtClean="0"/>
              <a:t>.</a:t>
            </a:r>
            <a:endParaRPr lang="en-US" sz="3200" b="0" i="0" dirty="0"/>
          </a:p>
          <a:p>
            <a:pPr lvl="1"/>
            <a:r>
              <a:rPr lang="en-US" sz="3200" dirty="0" smtClean="0"/>
              <a:t>La fatigue </a:t>
            </a:r>
            <a:r>
              <a:rPr lang="en-US" sz="3200" dirty="0" err="1" smtClean="0"/>
              <a:t>est</a:t>
            </a:r>
            <a:r>
              <a:rPr lang="en-US" sz="3200" dirty="0" smtClean="0"/>
              <a:t> un </a:t>
            </a:r>
            <a:r>
              <a:rPr lang="en-US" sz="3200" dirty="0" err="1" smtClean="0"/>
              <a:t>facteur</a:t>
            </a:r>
            <a:r>
              <a:rPr lang="en-US" sz="3200" dirty="0" smtClean="0"/>
              <a:t> </a:t>
            </a:r>
            <a:r>
              <a:rPr lang="en-US" sz="3200" b="0" i="0" dirty="0" err="1"/>
              <a:t>connexe</a:t>
            </a:r>
            <a:r>
              <a:rPr lang="en-US" sz="3200" b="0" i="0" dirty="0"/>
              <a:t> </a:t>
            </a:r>
            <a:r>
              <a:rPr lang="en-US" sz="3200" b="0" i="0" dirty="0" err="1"/>
              <a:t>dans</a:t>
            </a:r>
            <a:r>
              <a:rPr lang="en-US" sz="3200" b="0" i="0" dirty="0"/>
              <a:t> 13 % des accidents graves de </a:t>
            </a:r>
            <a:r>
              <a:rPr lang="en-US" sz="3200" b="0" i="0" dirty="0" err="1"/>
              <a:t>véhicules</a:t>
            </a:r>
            <a:r>
              <a:rPr lang="en-US" sz="3200" b="0" i="0" dirty="0"/>
              <a:t> </a:t>
            </a:r>
            <a:r>
              <a:rPr lang="en-US" sz="3200" b="0" i="0" dirty="0" err="1"/>
              <a:t>lourds</a:t>
            </a:r>
            <a:r>
              <a:rPr lang="en-US" sz="3200" b="0" i="0" dirty="0"/>
              <a:t> </a:t>
            </a:r>
            <a:r>
              <a:rPr lang="en-US" sz="1800" b="0" i="0" dirty="0"/>
              <a:t>(FMCSA, 2006</a:t>
            </a:r>
            <a:r>
              <a:rPr lang="en-US" sz="1800" b="0" i="0" dirty="0" smtClean="0"/>
              <a:t>)</a:t>
            </a:r>
            <a:r>
              <a:rPr lang="en-US" sz="3200" b="0" i="0" dirty="0" smtClean="0"/>
              <a:t>.</a:t>
            </a:r>
            <a:endParaRPr lang="en-US" sz="3200" b="0" i="0" dirty="0"/>
          </a:p>
          <a:p>
            <a:pPr marL="347472" indent="-347472" algn="l" defTabSz="914400">
              <a:spcBef>
                <a:spcPts val="0"/>
              </a:spcBef>
              <a:buClr>
                <a:schemeClr val="tx1"/>
              </a:buClr>
              <a:buFont typeface="Arial"/>
              <a:buChar char="•"/>
            </a:pPr>
            <a:r>
              <a:rPr lang="en-US" sz="4300" b="0" i="0" dirty="0">
                <a:solidFill>
                  <a:schemeClr val="tx1"/>
                </a:solidFill>
                <a:latin typeface="Calibri"/>
                <a:ea typeface="+mn-ea"/>
                <a:cs typeface="+mn-cs"/>
              </a:rPr>
              <a:t>Les accidents </a:t>
            </a:r>
            <a:r>
              <a:rPr lang="en-US" sz="4300" b="0" i="0" dirty="0" err="1">
                <a:solidFill>
                  <a:schemeClr val="tx1"/>
                </a:solidFill>
                <a:latin typeface="Calibri"/>
                <a:ea typeface="+mn-ea"/>
                <a:cs typeface="+mn-cs"/>
              </a:rPr>
              <a:t>liés</a:t>
            </a:r>
            <a:r>
              <a:rPr lang="en-US" sz="4300" b="0" i="0" dirty="0">
                <a:solidFill>
                  <a:schemeClr val="tx1"/>
                </a:solidFill>
                <a:latin typeface="Calibri"/>
                <a:ea typeface="+mn-ea"/>
                <a:cs typeface="+mn-cs"/>
              </a:rPr>
              <a:t> à la fatigue </a:t>
            </a:r>
            <a:r>
              <a:rPr lang="en-US" sz="4300" b="0" i="0" dirty="0" err="1">
                <a:solidFill>
                  <a:schemeClr val="tx1"/>
                </a:solidFill>
                <a:latin typeface="Calibri"/>
                <a:ea typeface="+mn-ea"/>
                <a:cs typeface="+mn-cs"/>
              </a:rPr>
              <a:t>peuvent</a:t>
            </a:r>
            <a:r>
              <a:rPr lang="en-US" sz="4300" b="0" i="0" dirty="0">
                <a:solidFill>
                  <a:schemeClr val="tx1"/>
                </a:solidFill>
                <a:latin typeface="Calibri"/>
                <a:ea typeface="+mn-ea"/>
                <a:cs typeface="+mn-cs"/>
              </a:rPr>
              <a:t> </a:t>
            </a:r>
            <a:r>
              <a:rPr lang="en-US" sz="4300" b="0" i="0" dirty="0" err="1">
                <a:solidFill>
                  <a:schemeClr val="tx1"/>
                </a:solidFill>
                <a:latin typeface="Calibri"/>
                <a:ea typeface="+mn-ea"/>
                <a:cs typeface="+mn-cs"/>
              </a:rPr>
              <a:t>être</a:t>
            </a:r>
            <a:r>
              <a:rPr lang="en-US" sz="4300" b="0" i="0" dirty="0">
                <a:solidFill>
                  <a:schemeClr val="tx1"/>
                </a:solidFill>
                <a:latin typeface="Calibri"/>
                <a:ea typeface="+mn-ea"/>
                <a:cs typeface="+mn-cs"/>
              </a:rPr>
              <a:t> </a:t>
            </a:r>
            <a:r>
              <a:rPr lang="en-US" sz="4300" b="0" i="0" dirty="0" err="1" smtClean="0">
                <a:solidFill>
                  <a:schemeClr val="tx1"/>
                </a:solidFill>
                <a:latin typeface="Calibri"/>
                <a:ea typeface="+mn-ea"/>
                <a:cs typeface="+mn-cs"/>
              </a:rPr>
              <a:t>causés</a:t>
            </a:r>
            <a:r>
              <a:rPr lang="en-US" sz="4300" b="0" i="0" dirty="0" smtClean="0">
                <a:solidFill>
                  <a:schemeClr val="tx1"/>
                </a:solidFill>
                <a:latin typeface="Calibri"/>
                <a:ea typeface="+mn-ea"/>
                <a:cs typeface="+mn-cs"/>
              </a:rPr>
              <a:t> </a:t>
            </a:r>
            <a:r>
              <a:rPr lang="en-US" sz="4300" b="0" i="0" dirty="0">
                <a:solidFill>
                  <a:schemeClr val="tx1"/>
                </a:solidFill>
                <a:latin typeface="Calibri"/>
                <a:ea typeface="+mn-ea"/>
                <a:cs typeface="+mn-cs"/>
              </a:rPr>
              <a:t>par :</a:t>
            </a:r>
          </a:p>
          <a:p>
            <a:pPr lvl="1"/>
            <a:r>
              <a:rPr lang="en-US" sz="3200" dirty="0"/>
              <a:t>U</a:t>
            </a:r>
            <a:r>
              <a:rPr lang="en-US" sz="3200" b="0" i="0" dirty="0" smtClean="0"/>
              <a:t>n </a:t>
            </a:r>
            <a:r>
              <a:rPr lang="en-US" sz="3200" b="0" i="0" dirty="0" err="1"/>
              <a:t>manque</a:t>
            </a:r>
            <a:r>
              <a:rPr lang="en-US" sz="3200" b="0" i="0" dirty="0"/>
              <a:t> de </a:t>
            </a:r>
            <a:r>
              <a:rPr lang="en-US" sz="3200" b="0" i="0" dirty="0" err="1" smtClean="0"/>
              <a:t>sommeil</a:t>
            </a:r>
            <a:r>
              <a:rPr lang="en-US" sz="3200" dirty="0"/>
              <a:t> </a:t>
            </a:r>
            <a:r>
              <a:rPr lang="en-US" sz="3200" dirty="0" err="1" smtClean="0"/>
              <a:t>ou</a:t>
            </a:r>
            <a:r>
              <a:rPr lang="en-US" sz="3200" dirty="0" smtClean="0"/>
              <a:t> </a:t>
            </a:r>
            <a:r>
              <a:rPr lang="en-US" sz="3200" b="0" i="0" dirty="0" smtClean="0"/>
              <a:t>des </a:t>
            </a:r>
            <a:br>
              <a:rPr lang="en-US" sz="3200" b="0" i="0" dirty="0" smtClean="0"/>
            </a:br>
            <a:r>
              <a:rPr lang="en-US" sz="3200" b="0" i="0" dirty="0" smtClean="0"/>
              <a:t>troubles </a:t>
            </a:r>
            <a:r>
              <a:rPr lang="en-US" sz="3200" b="0" i="0" dirty="0"/>
              <a:t>du </a:t>
            </a:r>
            <a:r>
              <a:rPr lang="en-US" sz="3200" b="0" i="0" dirty="0" err="1" smtClean="0"/>
              <a:t>sommeil</a:t>
            </a:r>
            <a:r>
              <a:rPr lang="en-US" sz="3200" b="0" i="0" dirty="0" smtClean="0"/>
              <a:t>.</a:t>
            </a:r>
            <a:endParaRPr lang="en-US" sz="3200" b="0" i="0" dirty="0"/>
          </a:p>
          <a:p>
            <a:pPr lvl="1"/>
            <a:r>
              <a:rPr lang="en-US" sz="3200" dirty="0"/>
              <a:t>D</a:t>
            </a:r>
            <a:r>
              <a:rPr lang="en-US" sz="3200" b="0" i="0" dirty="0" smtClean="0"/>
              <a:t>es </a:t>
            </a:r>
            <a:r>
              <a:rPr lang="en-US" sz="3200" b="0" i="0" dirty="0" err="1"/>
              <a:t>heures</a:t>
            </a:r>
            <a:r>
              <a:rPr lang="en-US" sz="3200" b="0" i="0" dirty="0"/>
              <a:t> de </a:t>
            </a:r>
            <a:r>
              <a:rPr lang="en-US" sz="3200" b="0" i="0" dirty="0" err="1"/>
              <a:t>conduite</a:t>
            </a:r>
            <a:r>
              <a:rPr lang="en-US" sz="3200" b="0" i="0" dirty="0"/>
              <a:t> </a:t>
            </a:r>
            <a:r>
              <a:rPr lang="en-US" sz="3200" b="0" i="0" dirty="0" err="1" smtClean="0"/>
              <a:t>prolongées</a:t>
            </a:r>
            <a:r>
              <a:rPr lang="en-US" sz="3200" b="0" i="0" dirty="0" smtClean="0"/>
              <a:t>.</a:t>
            </a:r>
            <a:endParaRPr lang="en-US" sz="3200" b="0" i="0" dirty="0"/>
          </a:p>
          <a:p>
            <a:pPr lvl="1"/>
            <a:r>
              <a:rPr lang="en-US" sz="3200" dirty="0"/>
              <a:t>L</a:t>
            </a:r>
            <a:r>
              <a:rPr lang="en-US" sz="3200" b="0" i="0" dirty="0" smtClean="0"/>
              <a:t>e </a:t>
            </a:r>
            <a:r>
              <a:rPr lang="en-US" sz="3200" b="0" i="0" dirty="0"/>
              <a:t>passage entre </a:t>
            </a:r>
            <a:r>
              <a:rPr lang="en-US" sz="3200" b="0" i="0" dirty="0" smtClean="0"/>
              <a:t>des </a:t>
            </a:r>
            <a:r>
              <a:rPr lang="en-US" sz="3200" b="0" i="0" dirty="0"/>
              <a:t>quarts de </a:t>
            </a:r>
            <a:r>
              <a:rPr lang="en-US" sz="3200" b="0" i="0" dirty="0" err="1"/>
              <a:t>nuit</a:t>
            </a:r>
            <a:r>
              <a:rPr lang="en-US" sz="3200" b="0" i="0" dirty="0"/>
              <a:t> </a:t>
            </a:r>
            <a:r>
              <a:rPr lang="en-US" sz="3200" b="0" i="0" dirty="0" smtClean="0"/>
              <a:t/>
            </a:r>
            <a:br>
              <a:rPr lang="en-US" sz="3200" b="0" i="0" dirty="0" smtClean="0"/>
            </a:br>
            <a:r>
              <a:rPr lang="en-US" sz="3200" b="0" i="0" dirty="0" smtClean="0"/>
              <a:t>et </a:t>
            </a:r>
            <a:r>
              <a:rPr lang="en-US" sz="3200" b="0" i="0" dirty="0"/>
              <a:t>de jour </a:t>
            </a:r>
            <a:r>
              <a:rPr lang="en-US" sz="3200" b="0" i="0" dirty="0" smtClean="0"/>
              <a:t>sans </a:t>
            </a:r>
            <a:r>
              <a:rPr lang="en-US" sz="3200" b="0" i="0" dirty="0" err="1"/>
              <a:t>avoir</a:t>
            </a:r>
            <a:r>
              <a:rPr lang="en-US" sz="3200" b="0" i="0" dirty="0"/>
              <a:t> le temps de </a:t>
            </a:r>
            <a:r>
              <a:rPr lang="en-US" sz="3200" b="0" i="0" dirty="0" smtClean="0"/>
              <a:t/>
            </a:r>
            <a:br>
              <a:rPr lang="en-US" sz="3200" b="0" i="0" dirty="0" smtClean="0"/>
            </a:br>
            <a:r>
              <a:rPr lang="en-US" sz="3200" b="0" i="0" dirty="0" err="1" smtClean="0"/>
              <a:t>s’y</a:t>
            </a:r>
            <a:r>
              <a:rPr lang="en-US" sz="3200" b="0" i="0" dirty="0" smtClean="0"/>
              <a:t> adapter.</a:t>
            </a:r>
            <a:endParaRPr lang="en-US" sz="3200" b="0" i="0" dirty="0"/>
          </a:p>
          <a:p>
            <a:pPr lvl="1"/>
            <a:r>
              <a:rPr lang="en-US" sz="3200" dirty="0"/>
              <a:t>L</a:t>
            </a:r>
            <a:r>
              <a:rPr lang="en-US" sz="3200" b="0" i="0" dirty="0" smtClean="0"/>
              <a:t>es </a:t>
            </a:r>
            <a:r>
              <a:rPr lang="en-US" sz="3200" b="0" i="0" dirty="0"/>
              <a:t>conditions de </a:t>
            </a:r>
            <a:r>
              <a:rPr lang="en-US" sz="3200" b="0" i="0" dirty="0" smtClean="0"/>
              <a:t>travail.</a:t>
            </a:r>
            <a:endParaRPr lang="en-US" sz="3200" b="0" i="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custDataLst>
              <p:tags r:id="rId1"/>
            </p:custDataLst>
          </p:nvPr>
        </p:nvPicPr>
        <p:blipFill>
          <a:blip r:embed="rId6" cstate="print"/>
          <a:srcRect/>
          <a:stretch>
            <a:fillRect/>
          </a:stretch>
        </p:blipFill>
        <p:spPr bwMode="auto">
          <a:xfrm>
            <a:off x="6686130" y="2133600"/>
            <a:ext cx="2153070" cy="3225800"/>
          </a:xfrm>
          <a:prstGeom prst="rect">
            <a:avLst/>
          </a:prstGeom>
          <a:noFill/>
        </p:spPr>
      </p:pic>
      <p:sp>
        <p:nvSpPr>
          <p:cNvPr id="2" name="Title 1"/>
          <p:cNvSpPr>
            <a:spLocks noGrp="1"/>
          </p:cNvSpPr>
          <p:nvPr>
            <p:ph type="title"/>
            <p:custDataLst>
              <p:tags r:id="rId2"/>
            </p:custDataLst>
          </p:nvPr>
        </p:nvSpPr>
        <p:spPr>
          <a:xfrm>
            <a:off x="228600" y="274638"/>
            <a:ext cx="8610600" cy="1143000"/>
          </a:xfrm>
        </p:spPr>
        <p:txBody>
          <a:bodyPr>
            <a:normAutofit fontScale="90000"/>
          </a:bodyPr>
          <a:lstStyle/>
          <a:p>
            <a:pPr algn="ctr" defTabSz="914400">
              <a:spcBef>
                <a:spcPts val="0"/>
              </a:spcBef>
              <a:buNone/>
            </a:pPr>
            <a:r>
              <a:rPr lang="en-US" sz="4000" b="0" i="0" dirty="0" err="1">
                <a:solidFill>
                  <a:schemeClr val="bg1"/>
                </a:solidFill>
                <a:latin typeface="Calibri"/>
                <a:ea typeface="+mj-ea"/>
                <a:cs typeface="+mj-cs"/>
              </a:rPr>
              <a:t>Problèmes</a:t>
            </a:r>
            <a:r>
              <a:rPr lang="en-US" sz="4000" b="0" i="0" dirty="0">
                <a:solidFill>
                  <a:schemeClr val="tx1"/>
                </a:solidFill>
                <a:latin typeface="Calibri"/>
                <a:ea typeface="+mj-ea"/>
                <a:cs typeface="+mj-cs"/>
              </a:rPr>
              <a:t> </a:t>
            </a:r>
            <a:r>
              <a:rPr lang="en-US" sz="4000" b="0" i="0" dirty="0">
                <a:solidFill>
                  <a:schemeClr val="bg1"/>
                </a:solidFill>
                <a:latin typeface="Calibri"/>
                <a:ea typeface="+mj-ea"/>
                <a:cs typeface="+mj-cs"/>
              </a:rPr>
              <a:t>de santé et de </a:t>
            </a:r>
            <a:r>
              <a:rPr lang="en-US" sz="4000" b="0" i="0" dirty="0" err="1">
                <a:solidFill>
                  <a:schemeClr val="bg1"/>
                </a:solidFill>
                <a:latin typeface="Calibri"/>
                <a:ea typeface="+mj-ea"/>
                <a:cs typeface="+mj-cs"/>
              </a:rPr>
              <a:t>bien-être</a:t>
            </a:r>
            <a:r>
              <a:rPr lang="en-US" sz="4000" b="0" i="0" dirty="0">
                <a:solidFill>
                  <a:schemeClr val="bg1"/>
                </a:solidFill>
                <a:latin typeface="Calibri"/>
                <a:ea typeface="+mj-ea"/>
                <a:cs typeface="+mj-cs"/>
              </a:rPr>
              <a:t> </a:t>
            </a:r>
            <a:r>
              <a:rPr lang="en-US" sz="3200" b="0" i="0" dirty="0">
                <a:solidFill>
                  <a:schemeClr val="bg1"/>
                </a:solidFill>
                <a:latin typeface="Calibri"/>
                <a:ea typeface="+mj-ea"/>
                <a:cs typeface="+mj-cs"/>
              </a:rPr>
              <a:t>(1 </a:t>
            </a:r>
            <a:r>
              <a:rPr lang="en-US" sz="3200" b="0" i="0" dirty="0" smtClean="0">
                <a:solidFill>
                  <a:schemeClr val="bg1"/>
                </a:solidFill>
                <a:latin typeface="Calibri"/>
                <a:ea typeface="+mj-ea"/>
                <a:cs typeface="+mj-cs"/>
              </a:rPr>
              <a:t>de </a:t>
            </a:r>
            <a:r>
              <a:rPr lang="en-US" sz="3200" b="0" i="0" dirty="0">
                <a:solidFill>
                  <a:schemeClr val="bg1"/>
                </a:solidFill>
                <a:latin typeface="Calibri"/>
                <a:ea typeface="+mj-ea"/>
                <a:cs typeface="+mj-cs"/>
              </a:rPr>
              <a:t>2)</a:t>
            </a:r>
          </a:p>
        </p:txBody>
      </p:sp>
      <p:sp>
        <p:nvSpPr>
          <p:cNvPr id="3" name="Content Placeholder 2"/>
          <p:cNvSpPr>
            <a:spLocks noGrp="1"/>
          </p:cNvSpPr>
          <p:nvPr>
            <p:ph idx="1"/>
            <p:custDataLst>
              <p:tags r:id="rId3"/>
            </p:custDataLst>
          </p:nvPr>
        </p:nvSpPr>
        <p:spPr/>
        <p:txBody>
          <a:bodyPr>
            <a:normAutofit fontScale="92500" lnSpcReduction="10000"/>
          </a:bodyPr>
          <a:lstStyle/>
          <a:p>
            <a:pPr marL="347472" indent="-347472" algn="l" defTabSz="914400">
              <a:spcBef>
                <a:spcPts val="0"/>
              </a:spcBef>
              <a:buClr>
                <a:schemeClr val="tx1"/>
              </a:buClr>
              <a:buFont typeface="Arial"/>
              <a:buChar char="•"/>
            </a:pPr>
            <a:r>
              <a:rPr lang="en-US" sz="3200" b="0" i="0" dirty="0">
                <a:solidFill>
                  <a:schemeClr val="tx1"/>
                </a:solidFill>
                <a:latin typeface="Calibri"/>
                <a:ea typeface="+mn-ea"/>
                <a:cs typeface="+mn-cs"/>
              </a:rPr>
              <a:t>Perturbation du </a:t>
            </a:r>
            <a:r>
              <a:rPr lang="en-US" sz="3200" b="0" i="0" dirty="0" err="1">
                <a:solidFill>
                  <a:schemeClr val="tx1"/>
                </a:solidFill>
                <a:latin typeface="Calibri"/>
                <a:ea typeface="+mn-ea"/>
                <a:cs typeface="+mn-cs"/>
              </a:rPr>
              <a:t>rythme</a:t>
            </a:r>
            <a:r>
              <a:rPr lang="en-US" sz="3200" b="0" i="0" dirty="0">
                <a:solidFill>
                  <a:schemeClr val="tx1"/>
                </a:solidFill>
                <a:latin typeface="Calibri"/>
                <a:ea typeface="+mn-ea"/>
                <a:cs typeface="+mn-cs"/>
              </a:rPr>
              <a:t> </a:t>
            </a:r>
            <a:r>
              <a:rPr lang="en-US" sz="3200" b="0" i="0" dirty="0" err="1">
                <a:solidFill>
                  <a:schemeClr val="tx1"/>
                </a:solidFill>
                <a:latin typeface="Calibri"/>
                <a:ea typeface="+mn-ea"/>
                <a:cs typeface="+mn-cs"/>
              </a:rPr>
              <a:t>circadien</a:t>
            </a:r>
            <a:endParaRPr lang="en-US" sz="3200" b="0" i="0" dirty="0">
              <a:solidFill>
                <a:schemeClr val="tx1"/>
              </a:solidFill>
              <a:latin typeface="Calibri"/>
              <a:ea typeface="+mn-ea"/>
              <a:cs typeface="+mn-cs"/>
            </a:endParaRPr>
          </a:p>
          <a:p>
            <a:pPr marL="347472" indent="-347472" algn="l" defTabSz="914400">
              <a:spcBef>
                <a:spcPts val="0"/>
              </a:spcBef>
              <a:buClr>
                <a:schemeClr val="tx1"/>
              </a:buClr>
              <a:buFont typeface="Arial"/>
              <a:buChar char="•"/>
            </a:pPr>
            <a:r>
              <a:rPr lang="en-US" sz="3200" b="0" i="0" dirty="0">
                <a:solidFill>
                  <a:schemeClr val="tx1"/>
                </a:solidFill>
                <a:latin typeface="Calibri"/>
                <a:ea typeface="+mn-ea"/>
                <a:cs typeface="+mn-cs"/>
              </a:rPr>
              <a:t>Augmentation de la tension </a:t>
            </a:r>
            <a:r>
              <a:rPr lang="en-US" sz="3200" b="0" i="0" dirty="0" err="1">
                <a:solidFill>
                  <a:schemeClr val="tx1"/>
                </a:solidFill>
                <a:latin typeface="Calibri"/>
                <a:ea typeface="+mn-ea"/>
                <a:cs typeface="+mn-cs"/>
              </a:rPr>
              <a:t>artérielle</a:t>
            </a:r>
            <a:endParaRPr lang="en-US" sz="3200" b="0" i="0" dirty="0">
              <a:solidFill>
                <a:schemeClr val="tx1"/>
              </a:solidFill>
              <a:latin typeface="Calibri"/>
              <a:ea typeface="+mn-ea"/>
              <a:cs typeface="+mn-cs"/>
            </a:endParaRPr>
          </a:p>
          <a:p>
            <a:pPr marL="347472" indent="-347472" algn="l" defTabSz="914400">
              <a:spcBef>
                <a:spcPts val="0"/>
              </a:spcBef>
              <a:buClr>
                <a:schemeClr val="tx1"/>
              </a:buClr>
              <a:buFont typeface="Arial"/>
              <a:buChar char="•"/>
            </a:pPr>
            <a:r>
              <a:rPr lang="en-US" sz="3200" b="0" i="0" dirty="0">
                <a:solidFill>
                  <a:schemeClr val="tx1"/>
                </a:solidFill>
                <a:latin typeface="Calibri"/>
                <a:ea typeface="+mn-ea"/>
                <a:cs typeface="+mn-cs"/>
              </a:rPr>
              <a:t>Augmentation du </a:t>
            </a:r>
            <a:r>
              <a:rPr lang="en-US" sz="3200" b="0" i="0" dirty="0" err="1">
                <a:solidFill>
                  <a:schemeClr val="tx1"/>
                </a:solidFill>
                <a:latin typeface="Calibri"/>
                <a:ea typeface="+mn-ea"/>
                <a:cs typeface="+mn-cs"/>
              </a:rPr>
              <a:t>risque</a:t>
            </a:r>
            <a:r>
              <a:rPr lang="en-US" sz="3200" b="0" i="0" dirty="0">
                <a:solidFill>
                  <a:schemeClr val="tx1"/>
                </a:solidFill>
                <a:latin typeface="Calibri"/>
                <a:ea typeface="+mn-ea"/>
                <a:cs typeface="+mn-cs"/>
              </a:rPr>
              <a:t> de maladies </a:t>
            </a:r>
            <a:r>
              <a:rPr lang="en-US" sz="3200" b="0" i="0" dirty="0" smtClean="0">
                <a:solidFill>
                  <a:schemeClr val="tx1"/>
                </a:solidFill>
                <a:latin typeface="Calibri"/>
                <a:ea typeface="+mn-ea"/>
                <a:cs typeface="+mn-cs"/>
              </a:rPr>
              <a:t/>
            </a:r>
            <a:br>
              <a:rPr lang="en-US" sz="3200" b="0" i="0" dirty="0" smtClean="0">
                <a:solidFill>
                  <a:schemeClr val="tx1"/>
                </a:solidFill>
                <a:latin typeface="Calibri"/>
                <a:ea typeface="+mn-ea"/>
                <a:cs typeface="+mn-cs"/>
              </a:rPr>
            </a:br>
            <a:r>
              <a:rPr lang="en-US" sz="3200" b="0" i="0" dirty="0" err="1" smtClean="0">
                <a:solidFill>
                  <a:schemeClr val="tx1"/>
                </a:solidFill>
                <a:latin typeface="Calibri"/>
                <a:ea typeface="+mn-ea"/>
                <a:cs typeface="+mn-cs"/>
              </a:rPr>
              <a:t>cardiaques</a:t>
            </a:r>
            <a:endParaRPr lang="en-US" sz="3200" b="0" i="0" dirty="0">
              <a:solidFill>
                <a:schemeClr val="tx1"/>
              </a:solidFill>
              <a:latin typeface="Calibri"/>
              <a:ea typeface="+mn-ea"/>
              <a:cs typeface="+mn-cs"/>
            </a:endParaRPr>
          </a:p>
          <a:p>
            <a:pPr marL="347472" indent="-347472" algn="l" defTabSz="914400">
              <a:spcBef>
                <a:spcPts val="0"/>
              </a:spcBef>
              <a:buClr>
                <a:schemeClr val="tx1"/>
              </a:buClr>
              <a:buFont typeface="Arial"/>
              <a:buChar char="•"/>
            </a:pPr>
            <a:r>
              <a:rPr lang="en-US" sz="3200" b="0" i="0" dirty="0" err="1">
                <a:solidFill>
                  <a:schemeClr val="tx1"/>
                </a:solidFill>
                <a:latin typeface="Calibri"/>
                <a:ea typeface="+mn-ea"/>
                <a:cs typeface="+mn-cs"/>
              </a:rPr>
              <a:t>Problèmes</a:t>
            </a:r>
            <a:r>
              <a:rPr lang="en-US" sz="3200" b="0" i="0" dirty="0">
                <a:solidFill>
                  <a:schemeClr val="tx1"/>
                </a:solidFill>
                <a:latin typeface="Calibri"/>
                <a:ea typeface="+mn-ea"/>
                <a:cs typeface="+mn-cs"/>
              </a:rPr>
              <a:t> gastro-</a:t>
            </a:r>
            <a:r>
              <a:rPr lang="en-US" sz="3200" b="0" i="0" dirty="0" err="1">
                <a:solidFill>
                  <a:schemeClr val="tx1"/>
                </a:solidFill>
                <a:latin typeface="Calibri"/>
                <a:ea typeface="+mn-ea"/>
                <a:cs typeface="+mn-cs"/>
              </a:rPr>
              <a:t>intestinaux</a:t>
            </a:r>
            <a:endParaRPr lang="en-US" sz="3200" b="0" i="0" dirty="0">
              <a:solidFill>
                <a:schemeClr val="tx1"/>
              </a:solidFill>
              <a:latin typeface="Calibri"/>
              <a:ea typeface="+mn-ea"/>
              <a:cs typeface="+mn-cs"/>
            </a:endParaRPr>
          </a:p>
          <a:p>
            <a:pPr marL="347472" indent="-347472" algn="l" defTabSz="914400">
              <a:spcBef>
                <a:spcPts val="0"/>
              </a:spcBef>
              <a:buClr>
                <a:schemeClr val="tx1"/>
              </a:buClr>
              <a:buFont typeface="Arial"/>
              <a:buChar char="•"/>
            </a:pPr>
            <a:r>
              <a:rPr lang="en-US" sz="3200" b="0" i="0" dirty="0">
                <a:solidFill>
                  <a:schemeClr val="tx1"/>
                </a:solidFill>
                <a:latin typeface="Calibri"/>
                <a:ea typeface="+mn-ea"/>
                <a:cs typeface="+mn-cs"/>
              </a:rPr>
              <a:t>Augmentation du </a:t>
            </a:r>
            <a:r>
              <a:rPr lang="en-US" sz="3200" b="0" i="0" dirty="0" err="1">
                <a:solidFill>
                  <a:schemeClr val="tx1"/>
                </a:solidFill>
                <a:latin typeface="Calibri"/>
                <a:ea typeface="+mn-ea"/>
                <a:cs typeface="+mn-cs"/>
              </a:rPr>
              <a:t>nombre</a:t>
            </a:r>
            <a:r>
              <a:rPr lang="en-US" sz="3200" b="0" i="0" dirty="0">
                <a:solidFill>
                  <a:schemeClr val="tx1"/>
                </a:solidFill>
                <a:latin typeface="Calibri"/>
                <a:ea typeface="+mn-ea"/>
                <a:cs typeface="+mn-cs"/>
              </a:rPr>
              <a:t> de </a:t>
            </a:r>
            <a:r>
              <a:rPr lang="en-US" sz="3200" b="0" i="0" dirty="0" smtClean="0">
                <a:solidFill>
                  <a:schemeClr val="tx1"/>
                </a:solidFill>
                <a:latin typeface="Calibri"/>
                <a:ea typeface="+mn-ea"/>
                <a:cs typeface="+mn-cs"/>
              </a:rPr>
              <a:t>calories </a:t>
            </a:r>
            <a:r>
              <a:rPr lang="en-US" sz="3200" b="0" i="0" dirty="0" err="1">
                <a:solidFill>
                  <a:schemeClr val="tx1"/>
                </a:solidFill>
                <a:latin typeface="Calibri"/>
                <a:ea typeface="+mn-ea"/>
                <a:cs typeface="+mn-cs"/>
              </a:rPr>
              <a:t>consommées</a:t>
            </a:r>
            <a:endParaRPr lang="en-US" sz="3200" b="0" i="0" dirty="0">
              <a:solidFill>
                <a:schemeClr val="tx1"/>
              </a:solidFill>
              <a:latin typeface="Calibri"/>
              <a:ea typeface="+mn-ea"/>
              <a:cs typeface="+mn-cs"/>
            </a:endParaRPr>
          </a:p>
          <a:p>
            <a:pPr marL="347472" indent="-347472" algn="l" defTabSz="914400">
              <a:spcBef>
                <a:spcPts val="0"/>
              </a:spcBef>
              <a:buClr>
                <a:schemeClr val="tx1"/>
              </a:buClr>
              <a:buFont typeface="Arial"/>
              <a:buChar char="•"/>
            </a:pPr>
            <a:r>
              <a:rPr lang="en-US" sz="3200" b="0" i="0" dirty="0" err="1">
                <a:solidFill>
                  <a:schemeClr val="tx1"/>
                </a:solidFill>
                <a:latin typeface="Calibri"/>
                <a:ea typeface="+mn-ea"/>
                <a:cs typeface="+mn-cs"/>
              </a:rPr>
              <a:t>Prise</a:t>
            </a:r>
            <a:r>
              <a:rPr lang="en-US" sz="3200" b="0" i="0" dirty="0">
                <a:solidFill>
                  <a:schemeClr val="tx1"/>
                </a:solidFill>
                <a:latin typeface="Calibri"/>
                <a:ea typeface="+mn-ea"/>
                <a:cs typeface="+mn-cs"/>
              </a:rPr>
              <a:t> de </a:t>
            </a:r>
            <a:r>
              <a:rPr lang="en-US" sz="3200" b="0" i="0" dirty="0" err="1">
                <a:solidFill>
                  <a:schemeClr val="tx1"/>
                </a:solidFill>
                <a:latin typeface="Calibri"/>
                <a:ea typeface="+mn-ea"/>
                <a:cs typeface="+mn-cs"/>
              </a:rPr>
              <a:t>poids</a:t>
            </a:r>
            <a:endParaRPr lang="en-US" sz="3200" b="0" i="0" dirty="0">
              <a:solidFill>
                <a:schemeClr val="tx1"/>
              </a:solidFill>
              <a:latin typeface="Calibri"/>
              <a:ea typeface="+mn-ea"/>
              <a:cs typeface="+mn-cs"/>
            </a:endParaRPr>
          </a:p>
          <a:p>
            <a:pPr marL="347472" indent="-347472" algn="l" defTabSz="914400">
              <a:spcBef>
                <a:spcPts val="0"/>
              </a:spcBef>
              <a:buClr>
                <a:schemeClr val="tx1"/>
              </a:buClr>
              <a:buFont typeface="Arial"/>
              <a:buChar char="•"/>
            </a:pPr>
            <a:r>
              <a:rPr lang="en-US" sz="3200" b="0" i="0" dirty="0" err="1">
                <a:solidFill>
                  <a:schemeClr val="tx1"/>
                </a:solidFill>
                <a:latin typeface="Calibri"/>
                <a:ea typeface="+mn-ea"/>
                <a:cs typeface="+mn-cs"/>
              </a:rPr>
              <a:t>Diabète</a:t>
            </a:r>
            <a:r>
              <a:rPr lang="en-US" sz="3200" b="0" i="0" dirty="0">
                <a:solidFill>
                  <a:schemeClr val="tx1"/>
                </a:solidFill>
                <a:latin typeface="Calibri"/>
                <a:ea typeface="+mn-ea"/>
                <a:cs typeface="+mn-cs"/>
              </a:rPr>
              <a:t> de type II</a:t>
            </a:r>
          </a:p>
          <a:p>
            <a:pPr marL="347472" indent="-347472" algn="l" defTabSz="914400">
              <a:spcBef>
                <a:spcPts val="0"/>
              </a:spcBef>
              <a:buClr>
                <a:schemeClr val="tx1"/>
              </a:buClr>
              <a:buFont typeface="Arial"/>
              <a:buChar char="•"/>
            </a:pPr>
            <a:r>
              <a:rPr lang="en-US" sz="3200" b="0" i="0" dirty="0" err="1">
                <a:solidFill>
                  <a:schemeClr val="tx1"/>
                </a:solidFill>
                <a:latin typeface="Calibri"/>
                <a:ea typeface="+mn-ea"/>
                <a:cs typeface="+mn-cs"/>
              </a:rPr>
              <a:t>Mauvais</a:t>
            </a:r>
            <a:r>
              <a:rPr lang="en-US" sz="3200" b="0" i="0" dirty="0">
                <a:solidFill>
                  <a:schemeClr val="tx1"/>
                </a:solidFill>
                <a:latin typeface="Calibri"/>
                <a:ea typeface="+mn-ea"/>
                <a:cs typeface="+mn-cs"/>
              </a:rPr>
              <a:t> </a:t>
            </a:r>
            <a:r>
              <a:rPr lang="en-US" sz="3200" b="0" i="0" dirty="0" err="1">
                <a:solidFill>
                  <a:schemeClr val="tx1"/>
                </a:solidFill>
                <a:latin typeface="Calibri"/>
                <a:ea typeface="+mn-ea"/>
                <a:cs typeface="+mn-cs"/>
              </a:rPr>
              <a:t>fonctionnement</a:t>
            </a:r>
            <a:r>
              <a:rPr lang="en-US" sz="3200" b="0" i="0" dirty="0">
                <a:solidFill>
                  <a:schemeClr val="tx1"/>
                </a:solidFill>
                <a:latin typeface="Calibri"/>
                <a:ea typeface="+mn-ea"/>
                <a:cs typeface="+mn-cs"/>
              </a:rPr>
              <a:t> du </a:t>
            </a:r>
            <a:r>
              <a:rPr lang="en-US" sz="3200" b="0" i="0" dirty="0" err="1">
                <a:solidFill>
                  <a:schemeClr val="tx1"/>
                </a:solidFill>
                <a:latin typeface="Calibri"/>
                <a:ea typeface="+mn-ea"/>
                <a:cs typeface="+mn-cs"/>
              </a:rPr>
              <a:t>système</a:t>
            </a:r>
            <a:r>
              <a:rPr lang="en-US" sz="3200" b="0" i="0" dirty="0">
                <a:solidFill>
                  <a:schemeClr val="tx1"/>
                </a:solidFill>
                <a:latin typeface="Calibri"/>
                <a:ea typeface="+mn-ea"/>
                <a:cs typeface="+mn-cs"/>
              </a:rPr>
              <a:t> </a:t>
            </a:r>
            <a:r>
              <a:rPr lang="en-US" sz="3200" b="0" i="0" dirty="0" err="1">
                <a:solidFill>
                  <a:schemeClr val="tx1"/>
                </a:solidFill>
                <a:latin typeface="Calibri"/>
                <a:ea typeface="+mn-ea"/>
                <a:cs typeface="+mn-cs"/>
              </a:rPr>
              <a:t>immunitaire</a:t>
            </a:r>
            <a:endParaRPr lang="en-US" sz="3200" b="0" i="0" dirty="0">
              <a:solidFill>
                <a:schemeClr val="tx1"/>
              </a:solidFill>
              <a:latin typeface="Calibri"/>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custDataLst>
              <p:tags r:id="rId1"/>
            </p:custDataLst>
          </p:nvPr>
        </p:nvPicPr>
        <p:blipFill>
          <a:blip r:embed="rId6" cstate="print"/>
          <a:srcRect/>
          <a:stretch>
            <a:fillRect/>
          </a:stretch>
        </p:blipFill>
        <p:spPr bwMode="auto">
          <a:xfrm>
            <a:off x="6406542" y="2179770"/>
            <a:ext cx="1442058" cy="2161757"/>
          </a:xfrm>
          <a:prstGeom prst="rect">
            <a:avLst/>
          </a:prstGeom>
          <a:noFill/>
          <a:ln>
            <a:solidFill>
              <a:schemeClr val="tx1"/>
            </a:solidFill>
          </a:ln>
        </p:spPr>
      </p:pic>
      <p:sp>
        <p:nvSpPr>
          <p:cNvPr id="2" name="Title 1"/>
          <p:cNvSpPr>
            <a:spLocks noGrp="1"/>
          </p:cNvSpPr>
          <p:nvPr>
            <p:ph type="title"/>
            <p:custDataLst>
              <p:tags r:id="rId2"/>
            </p:custDataLst>
          </p:nvPr>
        </p:nvSpPr>
        <p:spPr>
          <a:xfrm>
            <a:off x="228600" y="274638"/>
            <a:ext cx="8610600" cy="1143000"/>
          </a:xfrm>
        </p:spPr>
        <p:txBody>
          <a:bodyPr>
            <a:normAutofit fontScale="90000"/>
          </a:bodyPr>
          <a:lstStyle/>
          <a:p>
            <a:pPr algn="ctr" defTabSz="914400">
              <a:spcBef>
                <a:spcPts val="0"/>
              </a:spcBef>
              <a:buNone/>
            </a:pPr>
            <a:r>
              <a:rPr lang="en-US" sz="4000" b="0" i="0" dirty="0" err="1">
                <a:solidFill>
                  <a:schemeClr val="bg1"/>
                </a:solidFill>
                <a:latin typeface="Calibri"/>
                <a:ea typeface="+mj-ea"/>
                <a:cs typeface="+mj-cs"/>
              </a:rPr>
              <a:t>Problèmes</a:t>
            </a:r>
            <a:r>
              <a:rPr lang="en-US" sz="4000" b="0" i="0" dirty="0">
                <a:solidFill>
                  <a:schemeClr val="bg1"/>
                </a:solidFill>
                <a:latin typeface="Calibri"/>
                <a:ea typeface="+mj-ea"/>
                <a:cs typeface="+mj-cs"/>
              </a:rPr>
              <a:t> de santé et de </a:t>
            </a:r>
            <a:r>
              <a:rPr lang="en-US" sz="4000" b="0" i="0" dirty="0" err="1">
                <a:solidFill>
                  <a:schemeClr val="bg1"/>
                </a:solidFill>
                <a:latin typeface="Calibri"/>
                <a:ea typeface="+mj-ea"/>
                <a:cs typeface="+mj-cs"/>
              </a:rPr>
              <a:t>bien-être</a:t>
            </a:r>
            <a:r>
              <a:rPr lang="en-US" sz="4000" b="0" i="0" dirty="0">
                <a:solidFill>
                  <a:schemeClr val="bg1"/>
                </a:solidFill>
                <a:latin typeface="Calibri"/>
                <a:ea typeface="+mj-ea"/>
                <a:cs typeface="+mj-cs"/>
              </a:rPr>
              <a:t> </a:t>
            </a:r>
            <a:r>
              <a:rPr lang="en-US" sz="3200" b="0" i="0" dirty="0">
                <a:solidFill>
                  <a:schemeClr val="bg1"/>
                </a:solidFill>
                <a:latin typeface="Calibri"/>
                <a:ea typeface="+mj-ea"/>
                <a:cs typeface="+mj-cs"/>
              </a:rPr>
              <a:t>(2 </a:t>
            </a:r>
            <a:r>
              <a:rPr lang="en-US" sz="3200" b="0" i="0" dirty="0" smtClean="0">
                <a:solidFill>
                  <a:schemeClr val="bg1"/>
                </a:solidFill>
                <a:latin typeface="Calibri"/>
                <a:ea typeface="+mj-ea"/>
                <a:cs typeface="+mj-cs"/>
              </a:rPr>
              <a:t>de </a:t>
            </a:r>
            <a:r>
              <a:rPr lang="en-US" sz="3200" b="0" i="0" dirty="0">
                <a:solidFill>
                  <a:schemeClr val="bg1"/>
                </a:solidFill>
                <a:latin typeface="Calibri"/>
                <a:ea typeface="+mj-ea"/>
                <a:cs typeface="+mj-cs"/>
              </a:rPr>
              <a:t>2)</a:t>
            </a:r>
          </a:p>
        </p:txBody>
      </p:sp>
      <p:sp>
        <p:nvSpPr>
          <p:cNvPr id="5" name="Content Placeholder 4"/>
          <p:cNvSpPr>
            <a:spLocks noGrp="1"/>
          </p:cNvSpPr>
          <p:nvPr>
            <p:ph idx="1"/>
            <p:custDataLst>
              <p:tags r:id="rId3"/>
            </p:custDataLst>
          </p:nvPr>
        </p:nvSpPr>
        <p:spPr>
          <a:xfrm>
            <a:off x="457200" y="1600200"/>
            <a:ext cx="8229600" cy="4525963"/>
          </a:xfrm>
        </p:spPr>
        <p:txBody>
          <a:bodyPr>
            <a:normAutofit/>
          </a:bodyPr>
          <a:lstStyle/>
          <a:p>
            <a:pPr lvl="0"/>
            <a:r>
              <a:rPr lang="fr-CA" dirty="0"/>
              <a:t>Susceptibilité accrue au tabagisme et à la consommation d’alcool</a:t>
            </a:r>
            <a:endParaRPr lang="en-US" dirty="0"/>
          </a:p>
          <a:p>
            <a:pPr lvl="0"/>
            <a:r>
              <a:rPr lang="fr-CA" dirty="0"/>
              <a:t>Irritabilité et dépression</a:t>
            </a:r>
            <a:endParaRPr lang="en-US" dirty="0"/>
          </a:p>
          <a:p>
            <a:pPr lvl="0"/>
            <a:r>
              <a:rPr lang="fr-CA" dirty="0"/>
              <a:t>Perturbation des relations </a:t>
            </a:r>
            <a:r>
              <a:rPr lang="fr-CA" dirty="0" smtClean="0"/>
              <a:t>      interpersonnelles</a:t>
            </a:r>
            <a:endParaRPr lang="en-US" dirty="0"/>
          </a:p>
          <a:p>
            <a:pPr lvl="0"/>
            <a:r>
              <a:rPr lang="fr-CA" dirty="0"/>
              <a:t>Aggravation des troubles psychiatriques</a:t>
            </a:r>
            <a:endParaRPr lang="en-US" dirty="0"/>
          </a:p>
          <a:p>
            <a:pPr lvl="0"/>
            <a:r>
              <a:rPr lang="fr-CA" dirty="0" smtClean="0"/>
              <a:t>Détérioration de </a:t>
            </a:r>
            <a:r>
              <a:rPr lang="fr-CA" dirty="0"/>
              <a:t>la qualité de vie</a:t>
            </a:r>
            <a:endParaRPr lang="en-US" dirty="0"/>
          </a:p>
          <a:p>
            <a:pPr lvl="0"/>
            <a:r>
              <a:rPr lang="fr-CA" dirty="0"/>
              <a:t>Augmentation </a:t>
            </a:r>
            <a:r>
              <a:rPr lang="fr-CA" dirty="0" smtClean="0"/>
              <a:t>de l’absentéisme pour </a:t>
            </a:r>
            <a:r>
              <a:rPr lang="fr-CA" dirty="0"/>
              <a:t>maladie</a:t>
            </a:r>
            <a:endParaRPr lang="en-US" dirty="0"/>
          </a:p>
          <a:p>
            <a:pPr marL="0" indent="0" algn="l" defTabSz="914400">
              <a:spcBef>
                <a:spcPts val="0"/>
              </a:spcBef>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V03\Desktop\Image2.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5" name="Rectangle 4"/>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3"/>
          <p:cNvSpPr>
            <a:spLocks noGrp="1"/>
          </p:cNvSpPr>
          <p:nvPr>
            <p:ph type="ctrTitle"/>
            <p:custDataLst>
              <p:tags r:id="rId1"/>
            </p:custDataLst>
          </p:nvPr>
        </p:nvSpPr>
        <p:spPr/>
        <p:txBody>
          <a:bodyPr/>
          <a:lstStyle/>
          <a:p>
            <a:pPr algn="ctr" defTabSz="914400">
              <a:spcBef>
                <a:spcPts val="0"/>
              </a:spcBef>
              <a:buNone/>
            </a:pPr>
            <a:r>
              <a:rPr lang="en-US" sz="4400" b="0" i="0" dirty="0" err="1">
                <a:solidFill>
                  <a:schemeClr val="bg1"/>
                </a:solidFill>
                <a:latin typeface="Calibri"/>
                <a:ea typeface="+mj-ea"/>
                <a:cs typeface="+mj-cs"/>
              </a:rPr>
              <a:t>Leçon</a:t>
            </a:r>
            <a:r>
              <a:rPr lang="en-US" sz="4400" b="0" i="0" dirty="0">
                <a:solidFill>
                  <a:schemeClr val="bg1"/>
                </a:solidFill>
                <a:latin typeface="Calibri"/>
                <a:ea typeface="+mj-ea"/>
                <a:cs typeface="+mj-cs"/>
              </a:rPr>
              <a:t> 2 : </a:t>
            </a:r>
            <a:r>
              <a:rPr lang="en-US" sz="4400" b="0" i="0" dirty="0" smtClean="0">
                <a:solidFill>
                  <a:schemeClr val="bg1"/>
                </a:solidFill>
                <a:latin typeface="Calibri"/>
                <a:ea typeface="+mj-ea"/>
                <a:cs typeface="+mj-cs"/>
              </a:rPr>
              <a:t>Le PGF</a:t>
            </a:r>
            <a:endParaRPr lang="en-US" sz="4400" b="0" i="0" dirty="0">
              <a:solidFill>
                <a:schemeClr val="bg1"/>
              </a:solidFill>
              <a:latin typeface="Calibri"/>
              <a:ea typeface="+mj-ea"/>
              <a:cs typeface="+mj-cs"/>
            </a:endParaRPr>
          </a:p>
        </p:txBody>
      </p:sp>
    </p:spTree>
    <p:extLst>
      <p:ext uri="{BB962C8B-B14F-4D97-AF65-F5344CB8AC3E}">
        <p14:creationId xmlns:p14="http://schemas.microsoft.com/office/powerpoint/2010/main" xmlns="" val="132101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custDataLst>
              <p:tags r:id="rId1"/>
            </p:custDataLst>
          </p:nvPr>
        </p:nvPicPr>
        <p:blipFill>
          <a:blip r:embed="rId6" cstate="print"/>
          <a:srcRect/>
          <a:stretch>
            <a:fillRect/>
          </a:stretch>
        </p:blipFill>
        <p:spPr bwMode="auto">
          <a:xfrm>
            <a:off x="7391400" y="2133600"/>
            <a:ext cx="1447800" cy="2169143"/>
          </a:xfrm>
          <a:prstGeom prst="rect">
            <a:avLst/>
          </a:prstGeom>
          <a:noFill/>
        </p:spPr>
      </p:pic>
      <p:sp>
        <p:nvSpPr>
          <p:cNvPr id="2" name="Title 1"/>
          <p:cNvSpPr>
            <a:spLocks noGrp="1"/>
          </p:cNvSpPr>
          <p:nvPr>
            <p:ph type="title"/>
            <p:custDataLst>
              <p:tags r:id="rId2"/>
            </p:custDataLst>
          </p:nvPr>
        </p:nvSpPr>
        <p:spPr/>
        <p:txBody>
          <a:bodyPr>
            <a:normAutofit/>
          </a:bodyPr>
          <a:lstStyle/>
          <a:p>
            <a:pPr algn="ctr" defTabSz="914400">
              <a:spcBef>
                <a:spcPts val="0"/>
              </a:spcBef>
              <a:buNone/>
            </a:pPr>
            <a:r>
              <a:rPr lang="en-US" sz="3600" b="0" i="0" dirty="0" err="1">
                <a:solidFill>
                  <a:schemeClr val="bg1"/>
                </a:solidFill>
                <a:latin typeface="Calibri"/>
                <a:ea typeface="+mj-ea"/>
                <a:cs typeface="+mj-cs"/>
              </a:rPr>
              <a:t>Aperçu</a:t>
            </a:r>
            <a:r>
              <a:rPr lang="en-US" sz="3600" b="0" i="0" dirty="0">
                <a:solidFill>
                  <a:schemeClr val="bg1"/>
                </a:solidFill>
                <a:latin typeface="Calibri"/>
                <a:ea typeface="+mj-ea"/>
                <a:cs typeface="+mj-cs"/>
              </a:rPr>
              <a:t> du PGF</a:t>
            </a:r>
          </a:p>
        </p:txBody>
      </p:sp>
      <p:sp>
        <p:nvSpPr>
          <p:cNvPr id="3" name="Content Placeholder 2"/>
          <p:cNvSpPr>
            <a:spLocks noGrp="1"/>
          </p:cNvSpPr>
          <p:nvPr>
            <p:ph idx="1"/>
            <p:custDataLst>
              <p:tags r:id="rId3"/>
            </p:custDataLst>
          </p:nvPr>
        </p:nvSpPr>
        <p:spPr>
          <a:xfrm>
            <a:off x="457199" y="1524000"/>
            <a:ext cx="8176059" cy="5105400"/>
          </a:xfrm>
        </p:spPr>
        <p:txBody>
          <a:bodyPr>
            <a:normAutofit fontScale="40000" lnSpcReduction="20000"/>
          </a:bodyPr>
          <a:lstStyle/>
          <a:p>
            <a:pPr lvl="0">
              <a:lnSpc>
                <a:spcPct val="115000"/>
              </a:lnSpc>
              <a:spcBef>
                <a:spcPts val="0"/>
              </a:spcBef>
              <a:buFont typeface="Symbol"/>
              <a:buChar char=""/>
            </a:pPr>
            <a:r>
              <a:rPr lang="fr-CA" sz="6000" dirty="0" smtClean="0">
                <a:ea typeface="Times New Roman"/>
                <a:cs typeface="Times New Roman"/>
              </a:rPr>
              <a:t>Il n’existe pas </a:t>
            </a:r>
            <a:r>
              <a:rPr lang="fr-CA" sz="6000" dirty="0">
                <a:ea typeface="Times New Roman"/>
                <a:cs typeface="Times New Roman"/>
              </a:rPr>
              <a:t>de solution simple pour atténuer la fatigue des </a:t>
            </a:r>
            <a:r>
              <a:rPr lang="fr-CA" sz="6000" dirty="0" smtClean="0">
                <a:ea typeface="Times New Roman"/>
                <a:cs typeface="Times New Roman"/>
              </a:rPr>
              <a:t>conducteurs.</a:t>
            </a:r>
            <a:endParaRPr lang="en-US" sz="5400" dirty="0">
              <a:ea typeface="Times New Roman"/>
              <a:cs typeface="Times New Roman"/>
            </a:endParaRPr>
          </a:p>
          <a:p>
            <a:pPr lvl="0">
              <a:lnSpc>
                <a:spcPct val="115000"/>
              </a:lnSpc>
              <a:spcBef>
                <a:spcPts val="0"/>
              </a:spcBef>
              <a:buFont typeface="Symbol"/>
              <a:buChar char=""/>
            </a:pPr>
            <a:r>
              <a:rPr lang="fr-CA" sz="6000" dirty="0" smtClean="0">
                <a:ea typeface="Times New Roman"/>
                <a:cs typeface="Times New Roman"/>
              </a:rPr>
              <a:t>Il faut une </a:t>
            </a:r>
            <a:r>
              <a:rPr lang="fr-CA" sz="6000" dirty="0">
                <a:ea typeface="Times New Roman"/>
                <a:cs typeface="Times New Roman"/>
              </a:rPr>
              <a:t>approche globale pour gérer la fatigue </a:t>
            </a:r>
            <a:r>
              <a:rPr lang="fr-CA" sz="6000" dirty="0" smtClean="0">
                <a:ea typeface="Times New Roman"/>
                <a:cs typeface="Times New Roman"/>
              </a:rPr>
              <a:t>efficacement :</a:t>
            </a:r>
            <a:endParaRPr lang="en-US" sz="5400" dirty="0">
              <a:ea typeface="Times New Roman"/>
              <a:cs typeface="Times New Roman"/>
            </a:endParaRPr>
          </a:p>
          <a:p>
            <a:pPr lvl="1">
              <a:lnSpc>
                <a:spcPct val="115000"/>
              </a:lnSpc>
              <a:spcBef>
                <a:spcPts val="0"/>
              </a:spcBef>
              <a:buFont typeface="Calibri"/>
              <a:buChar char="-"/>
            </a:pPr>
            <a:r>
              <a:rPr lang="fr-CA" sz="5600" dirty="0">
                <a:ea typeface="Calibri"/>
                <a:cs typeface="Calibri"/>
              </a:rPr>
              <a:t>C</a:t>
            </a:r>
            <a:r>
              <a:rPr lang="fr-CA" sz="5600" dirty="0" smtClean="0">
                <a:ea typeface="Calibri"/>
                <a:cs typeface="Calibri"/>
              </a:rPr>
              <a:t>ulture d’entreprise.</a:t>
            </a:r>
            <a:endParaRPr lang="en-US" sz="5000" dirty="0">
              <a:ea typeface="Calibri"/>
              <a:cs typeface="Calibri"/>
            </a:endParaRPr>
          </a:p>
          <a:p>
            <a:pPr lvl="1">
              <a:lnSpc>
                <a:spcPct val="115000"/>
              </a:lnSpc>
              <a:spcBef>
                <a:spcPts val="0"/>
              </a:spcBef>
              <a:buFont typeface="Calibri"/>
              <a:buChar char="-"/>
            </a:pPr>
            <a:r>
              <a:rPr lang="fr-CA" sz="5600" dirty="0" smtClean="0">
                <a:ea typeface="Calibri"/>
                <a:cs typeface="Calibri"/>
              </a:rPr>
              <a:t>Information </a:t>
            </a:r>
            <a:r>
              <a:rPr lang="fr-CA" sz="5600" dirty="0">
                <a:ea typeface="Calibri"/>
                <a:cs typeface="Calibri"/>
              </a:rPr>
              <a:t>et </a:t>
            </a:r>
            <a:r>
              <a:rPr lang="fr-CA" sz="5600" dirty="0" smtClean="0">
                <a:ea typeface="Calibri"/>
                <a:cs typeface="Calibri"/>
              </a:rPr>
              <a:t>formation.</a:t>
            </a:r>
            <a:endParaRPr lang="en-US" sz="5000" dirty="0">
              <a:ea typeface="Calibri"/>
              <a:cs typeface="Calibri"/>
            </a:endParaRPr>
          </a:p>
          <a:p>
            <a:pPr lvl="1">
              <a:lnSpc>
                <a:spcPct val="115000"/>
              </a:lnSpc>
              <a:spcBef>
                <a:spcPts val="0"/>
              </a:spcBef>
              <a:buFont typeface="Calibri"/>
              <a:buChar char="-"/>
            </a:pPr>
            <a:r>
              <a:rPr lang="fr-CA" sz="5600" dirty="0">
                <a:ea typeface="Calibri"/>
                <a:cs typeface="Calibri"/>
              </a:rPr>
              <a:t>D</a:t>
            </a:r>
            <a:r>
              <a:rPr lang="fr-CA" sz="5600" dirty="0" smtClean="0">
                <a:ea typeface="Calibri"/>
                <a:cs typeface="Calibri"/>
              </a:rPr>
              <a:t>épistage </a:t>
            </a:r>
            <a:r>
              <a:rPr lang="fr-CA" sz="5600" dirty="0">
                <a:ea typeface="Calibri"/>
                <a:cs typeface="Calibri"/>
              </a:rPr>
              <a:t>et traitement des troubles du sommeil</a:t>
            </a:r>
            <a:endParaRPr lang="en-US" sz="5000" dirty="0">
              <a:ea typeface="Calibri"/>
              <a:cs typeface="Calibri"/>
            </a:endParaRPr>
          </a:p>
          <a:p>
            <a:pPr lvl="1">
              <a:lnSpc>
                <a:spcPct val="115000"/>
              </a:lnSpc>
              <a:spcBef>
                <a:spcPts val="0"/>
              </a:spcBef>
              <a:buFont typeface="Calibri"/>
              <a:buChar char="-"/>
            </a:pPr>
            <a:r>
              <a:rPr lang="fr-CA" sz="5600" dirty="0">
                <a:ea typeface="Calibri"/>
                <a:cs typeface="Calibri"/>
              </a:rPr>
              <a:t>P</a:t>
            </a:r>
            <a:r>
              <a:rPr lang="fr-CA" sz="5600" dirty="0" smtClean="0">
                <a:ea typeface="Calibri"/>
                <a:cs typeface="Calibri"/>
              </a:rPr>
              <a:t>lanification </a:t>
            </a:r>
            <a:r>
              <a:rPr lang="fr-CA" sz="5600" dirty="0">
                <a:ea typeface="Calibri"/>
                <a:cs typeface="Calibri"/>
              </a:rPr>
              <a:t>de l’horaire et </a:t>
            </a:r>
            <a:r>
              <a:rPr lang="fr-CA" sz="5600" dirty="0" smtClean="0">
                <a:ea typeface="Calibri"/>
                <a:cs typeface="Calibri"/>
              </a:rPr>
              <a:t>outils.</a:t>
            </a:r>
            <a:endParaRPr lang="en-US" sz="5000" dirty="0">
              <a:ea typeface="Calibri"/>
              <a:cs typeface="Calibri"/>
            </a:endParaRPr>
          </a:p>
          <a:p>
            <a:pPr lvl="1">
              <a:lnSpc>
                <a:spcPct val="115000"/>
              </a:lnSpc>
              <a:spcBef>
                <a:spcPts val="0"/>
              </a:spcBef>
              <a:buFont typeface="Calibri"/>
              <a:buChar char="-"/>
            </a:pPr>
            <a:r>
              <a:rPr lang="fr-CA" sz="5600" dirty="0">
                <a:ea typeface="Calibri"/>
                <a:cs typeface="Calibri"/>
              </a:rPr>
              <a:t>T</a:t>
            </a:r>
            <a:r>
              <a:rPr lang="fr-CA" sz="5600" dirty="0" smtClean="0">
                <a:ea typeface="Calibri"/>
                <a:cs typeface="Calibri"/>
              </a:rPr>
              <a:t>echnologies </a:t>
            </a:r>
            <a:r>
              <a:rPr lang="fr-CA" sz="5600" dirty="0">
                <a:ea typeface="Calibri"/>
                <a:cs typeface="Calibri"/>
              </a:rPr>
              <a:t>de </a:t>
            </a:r>
            <a:r>
              <a:rPr lang="fr-CA" sz="5600" dirty="0" smtClean="0">
                <a:ea typeface="Calibri"/>
                <a:cs typeface="Calibri"/>
              </a:rPr>
              <a:t>détection et </a:t>
            </a:r>
            <a:r>
              <a:rPr lang="fr-CA" sz="5600" dirty="0">
                <a:ea typeface="Calibri"/>
                <a:cs typeface="Calibri"/>
              </a:rPr>
              <a:t>de gestion de la </a:t>
            </a:r>
            <a:r>
              <a:rPr lang="fr-CA" sz="5600" dirty="0" smtClean="0">
                <a:ea typeface="Calibri"/>
                <a:cs typeface="Calibri"/>
              </a:rPr>
              <a:t>fatigue.</a:t>
            </a:r>
            <a:endParaRPr lang="en-US" sz="5000" dirty="0">
              <a:ea typeface="Calibri"/>
              <a:cs typeface="Calibri"/>
            </a:endParaRPr>
          </a:p>
          <a:p>
            <a:pPr lvl="0">
              <a:lnSpc>
                <a:spcPct val="115000"/>
              </a:lnSpc>
              <a:spcBef>
                <a:spcPts val="0"/>
              </a:spcBef>
              <a:buFont typeface="Symbol"/>
              <a:buChar char=""/>
            </a:pPr>
            <a:r>
              <a:rPr lang="fr-CA" sz="6000" dirty="0" smtClean="0">
                <a:ea typeface="Times New Roman"/>
                <a:cs typeface="Times New Roman"/>
              </a:rPr>
              <a:t>La collaboration </a:t>
            </a:r>
            <a:r>
              <a:rPr lang="fr-CA" sz="6000" dirty="0">
                <a:ea typeface="Times New Roman"/>
                <a:cs typeface="Times New Roman"/>
              </a:rPr>
              <a:t>entre les conducteurs, les familles, les </a:t>
            </a:r>
            <a:r>
              <a:rPr lang="fr-CA" sz="6000" dirty="0" smtClean="0">
                <a:ea typeface="Times New Roman"/>
                <a:cs typeface="Times New Roman"/>
              </a:rPr>
              <a:t>               répartiteurs et </a:t>
            </a:r>
            <a:r>
              <a:rPr lang="fr-CA" sz="6000" dirty="0">
                <a:ea typeface="Times New Roman"/>
                <a:cs typeface="Times New Roman"/>
              </a:rPr>
              <a:t>les </a:t>
            </a:r>
            <a:r>
              <a:rPr lang="fr-CA" sz="6000" dirty="0" smtClean="0">
                <a:ea typeface="Times New Roman"/>
                <a:cs typeface="Times New Roman"/>
              </a:rPr>
              <a:t>clients est nécessaire.</a:t>
            </a:r>
            <a:endParaRPr lang="en-US" sz="5400" dirty="0">
              <a:ea typeface="Times New Roman"/>
              <a:cs typeface="Times New Roman"/>
            </a:endParaRPr>
          </a:p>
          <a:p>
            <a:pPr lvl="0">
              <a:lnSpc>
                <a:spcPct val="115000"/>
              </a:lnSpc>
              <a:spcBef>
                <a:spcPts val="0"/>
              </a:spcBef>
              <a:buFont typeface="Symbol"/>
              <a:buChar char=""/>
            </a:pPr>
            <a:r>
              <a:rPr lang="fr-CA" sz="6000" dirty="0" smtClean="0">
                <a:ea typeface="Times New Roman"/>
                <a:cs typeface="Times New Roman"/>
              </a:rPr>
              <a:t>Le PGF est applicable quels que soient </a:t>
            </a:r>
            <a:r>
              <a:rPr lang="fr-CA" sz="6000" dirty="0">
                <a:ea typeface="Times New Roman"/>
                <a:cs typeface="Times New Roman"/>
              </a:rPr>
              <a:t>le type </a:t>
            </a:r>
            <a:r>
              <a:rPr lang="fr-CA" sz="6000" dirty="0" smtClean="0">
                <a:ea typeface="Times New Roman"/>
                <a:cs typeface="Times New Roman"/>
              </a:rPr>
              <a:t>d’entreprise </a:t>
            </a:r>
            <a:r>
              <a:rPr lang="fr-CA" sz="6000" dirty="0">
                <a:ea typeface="Times New Roman"/>
                <a:cs typeface="Times New Roman"/>
              </a:rPr>
              <a:t>et la </a:t>
            </a:r>
            <a:r>
              <a:rPr lang="fr-CA" sz="6000" dirty="0" smtClean="0">
                <a:ea typeface="Times New Roman"/>
                <a:cs typeface="Times New Roman"/>
              </a:rPr>
              <a:t>taille du </a:t>
            </a:r>
            <a:r>
              <a:rPr lang="fr-CA" sz="6000" dirty="0">
                <a:ea typeface="Times New Roman"/>
                <a:cs typeface="Times New Roman"/>
              </a:rPr>
              <a:t>parc </a:t>
            </a:r>
            <a:r>
              <a:rPr lang="fr-CA" sz="6000" dirty="0" smtClean="0">
                <a:ea typeface="Times New Roman"/>
                <a:cs typeface="Times New Roman"/>
              </a:rPr>
              <a:t>de véhicules.</a:t>
            </a:r>
            <a:endParaRPr lang="en-US" sz="5400" dirty="0">
              <a:ea typeface="Times New Roman"/>
              <a:cs typeface="Times New Roman"/>
            </a:endParaRPr>
          </a:p>
          <a:p>
            <a:pPr lvl="0">
              <a:lnSpc>
                <a:spcPct val="115000"/>
              </a:lnSpc>
              <a:spcBef>
                <a:spcPts val="0"/>
              </a:spcBef>
              <a:spcAft>
                <a:spcPts val="1000"/>
              </a:spcAft>
              <a:buFont typeface="Symbol"/>
              <a:buChar char=""/>
            </a:pPr>
            <a:r>
              <a:rPr lang="fr-CA" sz="6000" dirty="0" smtClean="0">
                <a:ea typeface="Times New Roman"/>
                <a:cs typeface="Times New Roman"/>
              </a:rPr>
              <a:t>On obtient des </a:t>
            </a:r>
            <a:r>
              <a:rPr lang="fr-CA" sz="6000" dirty="0">
                <a:ea typeface="Times New Roman"/>
                <a:cs typeface="Times New Roman"/>
              </a:rPr>
              <a:t>avantages </a:t>
            </a:r>
            <a:r>
              <a:rPr lang="fr-CA" sz="6000" dirty="0" smtClean="0">
                <a:ea typeface="Times New Roman"/>
                <a:cs typeface="Times New Roman"/>
              </a:rPr>
              <a:t>s’il </a:t>
            </a:r>
            <a:r>
              <a:rPr lang="fr-CA" sz="6000" dirty="0">
                <a:ea typeface="Times New Roman"/>
                <a:cs typeface="Times New Roman"/>
              </a:rPr>
              <a:t>est mis en œuvre </a:t>
            </a:r>
            <a:r>
              <a:rPr lang="fr-CA" sz="6000" dirty="0" smtClean="0">
                <a:ea typeface="Times New Roman"/>
                <a:cs typeface="Times New Roman"/>
              </a:rPr>
              <a:t>correctement.</a:t>
            </a:r>
            <a:endParaRPr lang="en-US" sz="5400" dirty="0">
              <a:ea typeface="Times New Roman"/>
              <a:cs typeface="Times New Roman"/>
            </a:endParaRPr>
          </a:p>
          <a:p>
            <a:pPr lvl="1">
              <a:buNone/>
            </a:pPr>
            <a:endParaRPr lang="en-US" sz="65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defTabSz="914400">
              <a:spcBef>
                <a:spcPts val="0"/>
              </a:spcBef>
              <a:buNone/>
            </a:pPr>
            <a:r>
              <a:rPr lang="en-US" sz="3600" b="0" i="0" dirty="0" err="1">
                <a:solidFill>
                  <a:schemeClr val="bg1"/>
                </a:solidFill>
                <a:latin typeface="Calibri"/>
                <a:ea typeface="+mj-ea"/>
                <a:cs typeface="+mj-cs"/>
              </a:rPr>
              <a:t>Avantages</a:t>
            </a:r>
            <a:r>
              <a:rPr lang="en-US" sz="3600" b="0" i="0" dirty="0">
                <a:solidFill>
                  <a:schemeClr val="bg1"/>
                </a:solidFill>
                <a:latin typeface="Calibri"/>
                <a:ea typeface="+mj-ea"/>
                <a:cs typeface="+mj-cs"/>
              </a:rPr>
              <a:t> </a:t>
            </a:r>
            <a:r>
              <a:rPr lang="en-US" sz="3600" b="0" i="0" dirty="0" smtClean="0">
                <a:solidFill>
                  <a:schemeClr val="bg1"/>
                </a:solidFill>
                <a:latin typeface="Calibri"/>
                <a:ea typeface="+mj-ea"/>
                <a:cs typeface="+mj-cs"/>
              </a:rPr>
              <a:t>d’un </a:t>
            </a:r>
            <a:r>
              <a:rPr lang="en-US" sz="3600" b="0" i="0" dirty="0">
                <a:solidFill>
                  <a:schemeClr val="bg1"/>
                </a:solidFill>
                <a:latin typeface="Calibri"/>
                <a:ea typeface="+mj-ea"/>
                <a:cs typeface="+mj-cs"/>
              </a:rPr>
              <a:t>PGF</a:t>
            </a:r>
          </a:p>
        </p:txBody>
      </p:sp>
      <p:sp>
        <p:nvSpPr>
          <p:cNvPr id="3" name="Content Placeholder 2"/>
          <p:cNvSpPr>
            <a:spLocks noGrp="1"/>
          </p:cNvSpPr>
          <p:nvPr>
            <p:ph idx="1"/>
            <p:custDataLst>
              <p:tags r:id="rId2"/>
            </p:custDataLst>
          </p:nvPr>
        </p:nvSpPr>
        <p:spPr>
          <a:xfrm>
            <a:off x="457200" y="1600200"/>
            <a:ext cx="8229600" cy="5029200"/>
          </a:xfrm>
        </p:spPr>
        <p:txBody>
          <a:bodyPr>
            <a:normAutofit/>
          </a:bodyPr>
          <a:lstStyle/>
          <a:p>
            <a:pPr lvl="0">
              <a:lnSpc>
                <a:spcPct val="115000"/>
              </a:lnSpc>
              <a:spcBef>
                <a:spcPts val="0"/>
              </a:spcBef>
              <a:buFont typeface="Symbol"/>
              <a:buChar char=""/>
            </a:pPr>
            <a:r>
              <a:rPr lang="fr-CA" sz="2400" dirty="0" smtClean="0">
                <a:ea typeface="Times New Roman"/>
                <a:cs typeface="Times New Roman"/>
              </a:rPr>
              <a:t>Sur le plan de la sécurité :</a:t>
            </a:r>
            <a:endParaRPr lang="en-US" sz="2800" dirty="0">
              <a:ea typeface="Times New Roman"/>
              <a:cs typeface="Times New Roman"/>
            </a:endParaRPr>
          </a:p>
          <a:p>
            <a:pPr lvl="1">
              <a:lnSpc>
                <a:spcPct val="115000"/>
              </a:lnSpc>
              <a:spcBef>
                <a:spcPts val="0"/>
              </a:spcBef>
              <a:buFont typeface="Calibri"/>
              <a:buChar char="-"/>
            </a:pPr>
            <a:r>
              <a:rPr lang="fr-CA" sz="2000" dirty="0">
                <a:ea typeface="Calibri"/>
                <a:cs typeface="Calibri"/>
              </a:rPr>
              <a:t>R</a:t>
            </a:r>
            <a:r>
              <a:rPr lang="fr-CA" sz="2000" dirty="0" smtClean="0">
                <a:ea typeface="Calibri"/>
                <a:cs typeface="Calibri"/>
              </a:rPr>
              <a:t>éduction </a:t>
            </a:r>
            <a:r>
              <a:rPr lang="fr-CA" sz="2000" dirty="0">
                <a:ea typeface="Calibri"/>
                <a:cs typeface="Calibri"/>
              </a:rPr>
              <a:t>des risques liés à la </a:t>
            </a:r>
            <a:r>
              <a:rPr lang="fr-CA" sz="2000" dirty="0" smtClean="0">
                <a:ea typeface="Calibri"/>
                <a:cs typeface="Calibri"/>
              </a:rPr>
              <a:t>fatigue.</a:t>
            </a:r>
            <a:endParaRPr lang="en-US" sz="2400" dirty="0">
              <a:ea typeface="Calibri"/>
              <a:cs typeface="Calibri"/>
            </a:endParaRPr>
          </a:p>
          <a:p>
            <a:pPr lvl="1">
              <a:lnSpc>
                <a:spcPct val="115000"/>
              </a:lnSpc>
              <a:spcBef>
                <a:spcPts val="0"/>
              </a:spcBef>
              <a:buFont typeface="Calibri"/>
              <a:buChar char="-"/>
            </a:pPr>
            <a:r>
              <a:rPr lang="fr-CA" sz="2000" dirty="0">
                <a:ea typeface="Calibri"/>
                <a:cs typeface="Calibri"/>
              </a:rPr>
              <a:t>A</a:t>
            </a:r>
            <a:r>
              <a:rPr lang="fr-CA" sz="2000" dirty="0" smtClean="0">
                <a:ea typeface="Calibri"/>
                <a:cs typeface="Calibri"/>
              </a:rPr>
              <a:t>ugmentation </a:t>
            </a:r>
            <a:r>
              <a:rPr lang="fr-CA" sz="2000" dirty="0">
                <a:ea typeface="Calibri"/>
                <a:cs typeface="Calibri"/>
              </a:rPr>
              <a:t>de la vigilance des </a:t>
            </a:r>
            <a:r>
              <a:rPr lang="fr-CA" sz="2000" dirty="0" smtClean="0">
                <a:ea typeface="Calibri"/>
                <a:cs typeface="Calibri"/>
              </a:rPr>
              <a:t>conducteurs.</a:t>
            </a:r>
            <a:endParaRPr lang="en-US" sz="2400" dirty="0">
              <a:ea typeface="Calibri"/>
              <a:cs typeface="Calibri"/>
            </a:endParaRPr>
          </a:p>
          <a:p>
            <a:pPr lvl="1">
              <a:lnSpc>
                <a:spcPct val="115000"/>
              </a:lnSpc>
              <a:spcBef>
                <a:spcPts val="0"/>
              </a:spcBef>
              <a:buFont typeface="Calibri"/>
              <a:buChar char="-"/>
            </a:pPr>
            <a:r>
              <a:rPr lang="fr-CA" sz="2000" dirty="0">
                <a:ea typeface="Calibri"/>
                <a:cs typeface="Calibri"/>
              </a:rPr>
              <a:t>R</a:t>
            </a:r>
            <a:r>
              <a:rPr lang="fr-CA" sz="2000" dirty="0" smtClean="0">
                <a:ea typeface="Calibri"/>
                <a:cs typeface="Calibri"/>
              </a:rPr>
              <a:t>éduction </a:t>
            </a:r>
            <a:r>
              <a:rPr lang="fr-CA" sz="2000" dirty="0">
                <a:ea typeface="Calibri"/>
                <a:cs typeface="Calibri"/>
              </a:rPr>
              <a:t>du nombre d’accidents et </a:t>
            </a:r>
            <a:r>
              <a:rPr lang="fr-CA" sz="2000" dirty="0" smtClean="0">
                <a:ea typeface="Calibri"/>
                <a:cs typeface="Calibri"/>
              </a:rPr>
              <a:t>d’accidents évités de justesse.</a:t>
            </a:r>
            <a:endParaRPr lang="en-US" sz="2400" dirty="0">
              <a:ea typeface="Calibri"/>
              <a:cs typeface="Calibri"/>
            </a:endParaRPr>
          </a:p>
          <a:p>
            <a:pPr lvl="0">
              <a:lnSpc>
                <a:spcPct val="115000"/>
              </a:lnSpc>
              <a:spcBef>
                <a:spcPts val="0"/>
              </a:spcBef>
              <a:buFont typeface="Symbol"/>
              <a:buChar char=""/>
            </a:pPr>
            <a:r>
              <a:rPr lang="fr-CA" sz="2400" dirty="0" smtClean="0">
                <a:ea typeface="Times New Roman"/>
                <a:cs typeface="Times New Roman"/>
              </a:rPr>
              <a:t>Sur le plan de la santé </a:t>
            </a:r>
            <a:r>
              <a:rPr lang="fr-CA" sz="2400" dirty="0">
                <a:ea typeface="Times New Roman"/>
                <a:cs typeface="Times New Roman"/>
              </a:rPr>
              <a:t>et </a:t>
            </a:r>
            <a:r>
              <a:rPr lang="fr-CA" sz="2400" dirty="0" smtClean="0">
                <a:ea typeface="Times New Roman"/>
                <a:cs typeface="Times New Roman"/>
              </a:rPr>
              <a:t>du bien-être :</a:t>
            </a:r>
            <a:endParaRPr lang="en-US" sz="2800" dirty="0">
              <a:ea typeface="Times New Roman"/>
              <a:cs typeface="Times New Roman"/>
            </a:endParaRPr>
          </a:p>
          <a:p>
            <a:pPr lvl="1">
              <a:lnSpc>
                <a:spcPct val="115000"/>
              </a:lnSpc>
              <a:spcBef>
                <a:spcPts val="0"/>
              </a:spcBef>
              <a:buFont typeface="Calibri"/>
              <a:buChar char="-"/>
            </a:pPr>
            <a:r>
              <a:rPr lang="fr-CA" sz="2000" dirty="0">
                <a:ea typeface="Calibri"/>
                <a:cs typeface="Calibri"/>
              </a:rPr>
              <a:t>A</a:t>
            </a:r>
            <a:r>
              <a:rPr lang="fr-CA" sz="2000" dirty="0" smtClean="0">
                <a:ea typeface="Calibri"/>
                <a:cs typeface="Calibri"/>
              </a:rPr>
              <a:t>ugmentation </a:t>
            </a:r>
            <a:r>
              <a:rPr lang="fr-CA" sz="2000" dirty="0">
                <a:ea typeface="Calibri"/>
                <a:cs typeface="Calibri"/>
              </a:rPr>
              <a:t>de la satisfaction tirée du travail et </a:t>
            </a:r>
            <a:r>
              <a:rPr lang="fr-CA" sz="2000" dirty="0" smtClean="0">
                <a:ea typeface="Calibri"/>
                <a:cs typeface="Calibri"/>
              </a:rPr>
              <a:t>de la </a:t>
            </a:r>
            <a:r>
              <a:rPr lang="fr-CA" sz="2000" dirty="0">
                <a:ea typeface="Calibri"/>
                <a:cs typeface="Calibri"/>
              </a:rPr>
              <a:t>vie en </a:t>
            </a:r>
            <a:r>
              <a:rPr lang="fr-CA" sz="2000" dirty="0" smtClean="0">
                <a:ea typeface="Calibri"/>
                <a:cs typeface="Calibri"/>
              </a:rPr>
              <a:t>général.</a:t>
            </a:r>
            <a:endParaRPr lang="en-US" sz="2400" dirty="0">
              <a:ea typeface="Calibri"/>
              <a:cs typeface="Calibri"/>
            </a:endParaRPr>
          </a:p>
          <a:p>
            <a:pPr lvl="1">
              <a:lnSpc>
                <a:spcPct val="115000"/>
              </a:lnSpc>
              <a:spcBef>
                <a:spcPts val="0"/>
              </a:spcBef>
              <a:buFont typeface="Calibri"/>
              <a:buChar char="-"/>
            </a:pPr>
            <a:r>
              <a:rPr lang="fr-CA" sz="2000" dirty="0" smtClean="0">
                <a:ea typeface="Calibri"/>
                <a:cs typeface="Calibri"/>
              </a:rPr>
              <a:t>Réduction des problèmes </a:t>
            </a:r>
            <a:r>
              <a:rPr lang="fr-CA" sz="2000" dirty="0">
                <a:ea typeface="Calibri"/>
                <a:cs typeface="Calibri"/>
              </a:rPr>
              <a:t>de </a:t>
            </a:r>
            <a:r>
              <a:rPr lang="fr-CA" sz="2000" dirty="0" smtClean="0">
                <a:ea typeface="Calibri"/>
                <a:cs typeface="Calibri"/>
              </a:rPr>
              <a:t>santé.</a:t>
            </a:r>
            <a:endParaRPr lang="en-US" sz="2400" dirty="0">
              <a:ea typeface="Calibri"/>
              <a:cs typeface="Calibri"/>
            </a:endParaRPr>
          </a:p>
          <a:p>
            <a:pPr lvl="1">
              <a:lnSpc>
                <a:spcPct val="115000"/>
              </a:lnSpc>
              <a:spcBef>
                <a:spcPts val="0"/>
              </a:spcBef>
              <a:buFont typeface="Calibri"/>
              <a:buChar char="-"/>
            </a:pPr>
            <a:r>
              <a:rPr lang="fr-CA" sz="2000" dirty="0">
                <a:ea typeface="Calibri"/>
                <a:cs typeface="Calibri"/>
              </a:rPr>
              <a:t>P</a:t>
            </a:r>
            <a:r>
              <a:rPr lang="fr-CA" sz="2000" dirty="0" smtClean="0">
                <a:ea typeface="Calibri"/>
                <a:cs typeface="Calibri"/>
              </a:rPr>
              <a:t>erte </a:t>
            </a:r>
            <a:r>
              <a:rPr lang="fr-CA" sz="2000" dirty="0">
                <a:ea typeface="Calibri"/>
                <a:cs typeface="Calibri"/>
              </a:rPr>
              <a:t>de </a:t>
            </a:r>
            <a:r>
              <a:rPr lang="fr-CA" sz="2000" dirty="0" smtClean="0">
                <a:ea typeface="Calibri"/>
                <a:cs typeface="Calibri"/>
              </a:rPr>
              <a:t>poids.</a:t>
            </a:r>
            <a:endParaRPr lang="en-US" sz="2400" dirty="0">
              <a:ea typeface="Calibri"/>
              <a:cs typeface="Calibri"/>
            </a:endParaRPr>
          </a:p>
          <a:p>
            <a:pPr lvl="0">
              <a:lnSpc>
                <a:spcPct val="115000"/>
              </a:lnSpc>
              <a:spcBef>
                <a:spcPts val="0"/>
              </a:spcBef>
              <a:buFont typeface="Symbol"/>
              <a:buChar char=""/>
            </a:pPr>
            <a:r>
              <a:rPr lang="fr-CA" sz="2400" dirty="0" smtClean="0">
                <a:ea typeface="Times New Roman"/>
                <a:cs typeface="Times New Roman"/>
              </a:rPr>
              <a:t>Sur le plan financier :</a:t>
            </a:r>
            <a:endParaRPr lang="en-US" sz="2800" dirty="0">
              <a:ea typeface="Times New Roman"/>
              <a:cs typeface="Times New Roman"/>
            </a:endParaRPr>
          </a:p>
          <a:p>
            <a:pPr lvl="1">
              <a:lnSpc>
                <a:spcPct val="115000"/>
              </a:lnSpc>
              <a:spcBef>
                <a:spcPts val="0"/>
              </a:spcBef>
              <a:buFont typeface="Calibri"/>
              <a:buChar char="-"/>
            </a:pPr>
            <a:r>
              <a:rPr lang="fr-CA" sz="2000" dirty="0">
                <a:ea typeface="Calibri"/>
                <a:cs typeface="Calibri"/>
              </a:rPr>
              <a:t>R</a:t>
            </a:r>
            <a:r>
              <a:rPr lang="fr-CA" sz="2000" dirty="0" smtClean="0">
                <a:ea typeface="Calibri"/>
                <a:cs typeface="Calibri"/>
              </a:rPr>
              <a:t>éduction </a:t>
            </a:r>
            <a:r>
              <a:rPr lang="fr-CA" sz="2000" dirty="0">
                <a:ea typeface="Calibri"/>
                <a:cs typeface="Calibri"/>
              </a:rPr>
              <a:t>du risque de responsabilité </a:t>
            </a:r>
            <a:r>
              <a:rPr lang="fr-CA" sz="2000" dirty="0" smtClean="0">
                <a:ea typeface="Calibri"/>
                <a:cs typeface="Calibri"/>
              </a:rPr>
              <a:t>juridique.</a:t>
            </a:r>
            <a:endParaRPr lang="en-US" sz="2400" dirty="0">
              <a:ea typeface="Calibri"/>
              <a:cs typeface="Calibri"/>
            </a:endParaRPr>
          </a:p>
          <a:p>
            <a:pPr lvl="1">
              <a:lnSpc>
                <a:spcPct val="115000"/>
              </a:lnSpc>
              <a:spcBef>
                <a:spcPts val="0"/>
              </a:spcBef>
              <a:buFont typeface="Calibri"/>
              <a:buChar char="-"/>
            </a:pPr>
            <a:r>
              <a:rPr lang="fr-CA" sz="2000" dirty="0">
                <a:ea typeface="Calibri"/>
                <a:cs typeface="Calibri"/>
              </a:rPr>
              <a:t>R</a:t>
            </a:r>
            <a:r>
              <a:rPr lang="fr-CA" sz="2000" dirty="0" smtClean="0">
                <a:ea typeface="Calibri"/>
                <a:cs typeface="Calibri"/>
              </a:rPr>
              <a:t>éduction </a:t>
            </a:r>
            <a:r>
              <a:rPr lang="fr-CA" sz="2000" dirty="0">
                <a:ea typeface="Calibri"/>
                <a:cs typeface="Calibri"/>
              </a:rPr>
              <a:t>des coûts liés aux accidents et aux soins de </a:t>
            </a:r>
            <a:r>
              <a:rPr lang="fr-CA" sz="2000" dirty="0" smtClean="0">
                <a:ea typeface="Calibri"/>
                <a:cs typeface="Calibri"/>
              </a:rPr>
              <a:t>santé.</a:t>
            </a:r>
            <a:endParaRPr lang="en-US" sz="2400" dirty="0">
              <a:ea typeface="Calibri"/>
              <a:cs typeface="Calibri"/>
            </a:endParaRPr>
          </a:p>
          <a:p>
            <a:pPr lvl="1">
              <a:lnSpc>
                <a:spcPct val="115000"/>
              </a:lnSpc>
              <a:spcBef>
                <a:spcPts val="0"/>
              </a:spcBef>
              <a:spcAft>
                <a:spcPts val="1000"/>
              </a:spcAft>
              <a:buFont typeface="Calibri"/>
              <a:buChar char="-"/>
            </a:pPr>
            <a:r>
              <a:rPr lang="fr-CA" sz="2000" dirty="0">
                <a:ea typeface="Calibri"/>
                <a:cs typeface="Calibri"/>
              </a:rPr>
              <a:t>P</a:t>
            </a:r>
            <a:r>
              <a:rPr lang="fr-CA" sz="2000" dirty="0" smtClean="0">
                <a:ea typeface="Calibri"/>
                <a:cs typeface="Calibri"/>
              </a:rPr>
              <a:t>roductivité </a:t>
            </a:r>
            <a:r>
              <a:rPr lang="fr-CA" sz="2000" dirty="0">
                <a:ea typeface="Calibri"/>
                <a:cs typeface="Calibri"/>
              </a:rPr>
              <a:t>accrue grâce à une réduction de </a:t>
            </a:r>
            <a:r>
              <a:rPr lang="fr-CA" sz="2000" dirty="0" smtClean="0">
                <a:ea typeface="Calibri"/>
                <a:cs typeface="Calibri"/>
              </a:rPr>
              <a:t>l’absentéisme.</a:t>
            </a:r>
            <a:endParaRPr lang="en-US" dirty="0" smtClean="0"/>
          </a:p>
          <a:p>
            <a:pPr marL="347472" indent="-347472" algn="l" defTabSz="914400">
              <a:spcBef>
                <a:spcPts val="0"/>
              </a:spcBef>
              <a:buFont typeface="Arial"/>
              <a:buChar char="•"/>
            </a:pP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defTabSz="914400">
              <a:spcBef>
                <a:spcPts val="0"/>
              </a:spcBef>
              <a:buNone/>
            </a:pPr>
            <a:r>
              <a:rPr lang="en-US" sz="3600" b="0" i="0" dirty="0" smtClean="0">
                <a:solidFill>
                  <a:schemeClr val="bg1"/>
                </a:solidFill>
                <a:latin typeface="Calibri"/>
                <a:ea typeface="+mj-ea"/>
                <a:cs typeface="+mj-cs"/>
              </a:rPr>
              <a:t>Structure </a:t>
            </a:r>
            <a:r>
              <a:rPr lang="en-US" sz="3600" b="0" i="0" dirty="0">
                <a:solidFill>
                  <a:schemeClr val="bg1"/>
                </a:solidFill>
                <a:latin typeface="Calibri"/>
                <a:ea typeface="+mj-ea"/>
                <a:cs typeface="+mj-cs"/>
              </a:rPr>
              <a:t>du PGF</a:t>
            </a:r>
          </a:p>
        </p:txBody>
      </p:sp>
      <p:sp>
        <p:nvSpPr>
          <p:cNvPr id="3" name="Content Placeholder 2"/>
          <p:cNvSpPr>
            <a:spLocks noGrp="1"/>
          </p:cNvSpPr>
          <p:nvPr>
            <p:ph idx="1"/>
            <p:custDataLst>
              <p:tags r:id="rId2"/>
            </p:custDataLst>
          </p:nvPr>
        </p:nvSpPr>
        <p:spPr>
          <a:xfrm>
            <a:off x="457200" y="1600200"/>
            <a:ext cx="8229600" cy="4419599"/>
          </a:xfrm>
        </p:spPr>
        <p:txBody>
          <a:bodyPr>
            <a:normAutofit fontScale="92500" lnSpcReduction="20000"/>
          </a:bodyPr>
          <a:lstStyle/>
          <a:p>
            <a:pPr lvl="0">
              <a:lnSpc>
                <a:spcPct val="115000"/>
              </a:lnSpc>
              <a:spcBef>
                <a:spcPts val="0"/>
              </a:spcBef>
              <a:buFont typeface="Symbol"/>
              <a:buChar char=""/>
            </a:pPr>
            <a:r>
              <a:rPr lang="fr-CA" dirty="0" smtClean="0">
                <a:ea typeface="Times New Roman"/>
                <a:cs typeface="Times New Roman"/>
              </a:rPr>
              <a:t>Le PGF se présente comme </a:t>
            </a:r>
            <a:r>
              <a:rPr lang="fr-CA" dirty="0">
                <a:ea typeface="Times New Roman"/>
                <a:cs typeface="Times New Roman"/>
              </a:rPr>
              <a:t>une série de modules couvrant différents sujets </a:t>
            </a:r>
            <a:r>
              <a:rPr lang="fr-CA" dirty="0" smtClean="0">
                <a:ea typeface="Times New Roman"/>
                <a:cs typeface="Times New Roman"/>
              </a:rPr>
              <a:t>liés à </a:t>
            </a:r>
            <a:r>
              <a:rPr lang="fr-CA" dirty="0">
                <a:ea typeface="Times New Roman"/>
                <a:cs typeface="Times New Roman"/>
              </a:rPr>
              <a:t>la </a:t>
            </a:r>
            <a:r>
              <a:rPr lang="fr-CA" dirty="0" smtClean="0">
                <a:ea typeface="Times New Roman"/>
                <a:cs typeface="Times New Roman"/>
              </a:rPr>
              <a:t>fatigue au volant.</a:t>
            </a:r>
            <a:endParaRPr lang="en-US" sz="2800" dirty="0">
              <a:ea typeface="Times New Roman"/>
              <a:cs typeface="Times New Roman"/>
            </a:endParaRPr>
          </a:p>
          <a:p>
            <a:pPr lvl="0">
              <a:lnSpc>
                <a:spcPct val="115000"/>
              </a:lnSpc>
              <a:spcBef>
                <a:spcPts val="0"/>
              </a:spcBef>
              <a:buFont typeface="Symbol"/>
              <a:buChar char=""/>
            </a:pPr>
            <a:r>
              <a:rPr lang="fr-CA" dirty="0" smtClean="0">
                <a:ea typeface="Times New Roman"/>
                <a:cs typeface="Times New Roman"/>
              </a:rPr>
              <a:t>Trois modalités de formation sont possibles :</a:t>
            </a:r>
            <a:endParaRPr lang="en-US" sz="2800" dirty="0">
              <a:ea typeface="Times New Roman"/>
              <a:cs typeface="Times New Roman"/>
            </a:endParaRPr>
          </a:p>
          <a:p>
            <a:pPr lvl="1">
              <a:lnSpc>
                <a:spcPct val="115000"/>
              </a:lnSpc>
              <a:spcBef>
                <a:spcPts val="0"/>
              </a:spcBef>
              <a:buFont typeface="Calibri"/>
              <a:buChar char="-"/>
            </a:pPr>
            <a:r>
              <a:rPr lang="fr-CA" dirty="0">
                <a:ea typeface="Calibri"/>
                <a:cs typeface="Calibri"/>
              </a:rPr>
              <a:t>P</a:t>
            </a:r>
            <a:r>
              <a:rPr lang="fr-CA" dirty="0" smtClean="0">
                <a:ea typeface="Calibri"/>
                <a:cs typeface="Calibri"/>
              </a:rPr>
              <a:t>résentation </a:t>
            </a:r>
            <a:r>
              <a:rPr lang="fr-CA" dirty="0">
                <a:ea typeface="Calibri"/>
                <a:cs typeface="Calibri"/>
              </a:rPr>
              <a:t>PowerPoint dirigée par un </a:t>
            </a:r>
            <a:r>
              <a:rPr lang="fr-CA" dirty="0" smtClean="0">
                <a:ea typeface="Calibri"/>
                <a:cs typeface="Calibri"/>
              </a:rPr>
              <a:t>formateur.</a:t>
            </a:r>
            <a:endParaRPr lang="en-US" sz="2400" dirty="0">
              <a:ea typeface="Calibri"/>
              <a:cs typeface="Calibri"/>
            </a:endParaRPr>
          </a:p>
          <a:p>
            <a:pPr lvl="1">
              <a:lnSpc>
                <a:spcPct val="115000"/>
              </a:lnSpc>
              <a:spcBef>
                <a:spcPts val="0"/>
              </a:spcBef>
              <a:buFont typeface="Calibri"/>
              <a:buChar char="-"/>
            </a:pPr>
            <a:r>
              <a:rPr lang="fr-CA" dirty="0">
                <a:ea typeface="Calibri"/>
                <a:cs typeface="Calibri"/>
              </a:rPr>
              <a:t>C</a:t>
            </a:r>
            <a:r>
              <a:rPr lang="fr-CA" dirty="0" smtClean="0">
                <a:ea typeface="Calibri"/>
                <a:cs typeface="Calibri"/>
              </a:rPr>
              <a:t>ours </a:t>
            </a:r>
            <a:r>
              <a:rPr lang="fr-CA" dirty="0">
                <a:ea typeface="Calibri"/>
                <a:cs typeface="Calibri"/>
              </a:rPr>
              <a:t>non interactif sur </a:t>
            </a:r>
            <a:r>
              <a:rPr lang="fr-CA" dirty="0" smtClean="0">
                <a:ea typeface="Calibri"/>
                <a:cs typeface="Calibri"/>
              </a:rPr>
              <a:t>le Web.</a:t>
            </a:r>
            <a:endParaRPr lang="en-US" sz="2400" dirty="0">
              <a:ea typeface="Calibri"/>
              <a:cs typeface="Calibri"/>
            </a:endParaRPr>
          </a:p>
          <a:p>
            <a:pPr lvl="1">
              <a:lnSpc>
                <a:spcPct val="115000"/>
              </a:lnSpc>
              <a:spcBef>
                <a:spcPts val="0"/>
              </a:spcBef>
              <a:buFont typeface="Calibri"/>
              <a:buChar char="-"/>
            </a:pPr>
            <a:r>
              <a:rPr lang="fr-CA" dirty="0">
                <a:ea typeface="Calibri"/>
                <a:cs typeface="Calibri"/>
              </a:rPr>
              <a:t>C</a:t>
            </a:r>
            <a:r>
              <a:rPr lang="fr-CA" dirty="0" smtClean="0">
                <a:ea typeface="Calibri"/>
                <a:cs typeface="Calibri"/>
              </a:rPr>
              <a:t>ours </a:t>
            </a:r>
            <a:r>
              <a:rPr lang="fr-CA" dirty="0">
                <a:ea typeface="Calibri"/>
                <a:cs typeface="Calibri"/>
              </a:rPr>
              <a:t>interactif sur </a:t>
            </a:r>
            <a:r>
              <a:rPr lang="fr-CA" dirty="0" smtClean="0">
                <a:ea typeface="Calibri"/>
                <a:cs typeface="Calibri"/>
              </a:rPr>
              <a:t>le Web.</a:t>
            </a:r>
            <a:endParaRPr lang="en-US" sz="2400" dirty="0">
              <a:ea typeface="Calibri"/>
              <a:cs typeface="Calibri"/>
            </a:endParaRPr>
          </a:p>
          <a:p>
            <a:pPr lvl="0">
              <a:lnSpc>
                <a:spcPct val="115000"/>
              </a:lnSpc>
              <a:spcBef>
                <a:spcPts val="0"/>
              </a:spcBef>
              <a:buFont typeface="Symbol"/>
              <a:buChar char=""/>
            </a:pPr>
            <a:r>
              <a:rPr lang="fr-CA" dirty="0" smtClean="0">
                <a:ea typeface="Times New Roman"/>
                <a:cs typeface="Times New Roman"/>
              </a:rPr>
              <a:t>Des questionnaires évaluent                             l’apprentissage.</a:t>
            </a:r>
            <a:endParaRPr lang="en-US" sz="2800" dirty="0">
              <a:ea typeface="Times New Roman"/>
              <a:cs typeface="Times New Roman"/>
            </a:endParaRPr>
          </a:p>
          <a:p>
            <a:pPr lvl="0">
              <a:lnSpc>
                <a:spcPct val="115000"/>
              </a:lnSpc>
              <a:spcBef>
                <a:spcPts val="0"/>
              </a:spcBef>
              <a:buFont typeface="Symbol"/>
              <a:buChar char=""/>
            </a:pPr>
            <a:r>
              <a:rPr lang="fr-CA" dirty="0" smtClean="0">
                <a:ea typeface="Times New Roman"/>
                <a:cs typeface="Times New Roman"/>
              </a:rPr>
              <a:t>Un test est proposé </a:t>
            </a:r>
            <a:r>
              <a:rPr lang="fr-CA" dirty="0">
                <a:ea typeface="Times New Roman"/>
                <a:cs typeface="Times New Roman"/>
              </a:rPr>
              <a:t>à la fin des </a:t>
            </a:r>
            <a:r>
              <a:rPr lang="fr-CA" dirty="0" smtClean="0">
                <a:ea typeface="Times New Roman"/>
                <a:cs typeface="Times New Roman"/>
              </a:rPr>
              <a:t>leçons.</a:t>
            </a:r>
            <a:endParaRPr lang="en-US" sz="2800" dirty="0">
              <a:ea typeface="Times New Roman"/>
              <a:cs typeface="Times New Roman"/>
            </a:endParaRPr>
          </a:p>
          <a:p>
            <a:pPr marL="347472" indent="-347472" algn="l" defTabSz="914400">
              <a:spcBef>
                <a:spcPts val="0"/>
              </a:spcBef>
              <a:buFont typeface="Arial"/>
              <a:buChar char="•"/>
            </a:pP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defTabSz="914400">
              <a:spcBef>
                <a:spcPts val="0"/>
              </a:spcBef>
              <a:buNone/>
            </a:pPr>
            <a:r>
              <a:rPr lang="en-US" sz="3600" b="0" i="0" dirty="0">
                <a:solidFill>
                  <a:schemeClr val="bg1"/>
                </a:solidFill>
                <a:latin typeface="Calibri"/>
                <a:ea typeface="+mj-ea"/>
                <a:cs typeface="+mj-cs"/>
              </a:rPr>
              <a:t>Manuel de </a:t>
            </a:r>
            <a:r>
              <a:rPr lang="en-US" sz="3600" b="0" i="0" dirty="0" err="1">
                <a:solidFill>
                  <a:schemeClr val="bg1"/>
                </a:solidFill>
                <a:latin typeface="Calibri"/>
                <a:ea typeface="+mj-ea"/>
                <a:cs typeface="+mj-cs"/>
              </a:rPr>
              <a:t>mise</a:t>
            </a:r>
            <a:r>
              <a:rPr lang="en-US" sz="3600" b="0" i="0" dirty="0">
                <a:solidFill>
                  <a:schemeClr val="bg1"/>
                </a:solidFill>
                <a:latin typeface="Calibri"/>
                <a:ea typeface="+mj-ea"/>
                <a:cs typeface="+mj-cs"/>
              </a:rPr>
              <a:t> en </a:t>
            </a:r>
            <a:r>
              <a:rPr lang="en-US" sz="3600" b="0" i="0" dirty="0" err="1">
                <a:solidFill>
                  <a:schemeClr val="bg1"/>
                </a:solidFill>
                <a:latin typeface="Calibri"/>
                <a:ea typeface="+mj-ea"/>
                <a:cs typeface="+mj-cs"/>
              </a:rPr>
              <a:t>œuvre</a:t>
            </a:r>
            <a:endParaRPr lang="en-US" sz="3600" b="0" i="0" dirty="0">
              <a:solidFill>
                <a:schemeClr val="bg1"/>
              </a:solidFill>
              <a:latin typeface="Calibri"/>
              <a:ea typeface="+mj-ea"/>
              <a:cs typeface="+mj-cs"/>
            </a:endParaRPr>
          </a:p>
        </p:txBody>
      </p:sp>
      <p:sp>
        <p:nvSpPr>
          <p:cNvPr id="3" name="Content Placeholder 2"/>
          <p:cNvSpPr>
            <a:spLocks noGrp="1"/>
          </p:cNvSpPr>
          <p:nvPr>
            <p:ph idx="1"/>
            <p:custDataLst>
              <p:tags r:id="rId2"/>
            </p:custDataLst>
          </p:nvPr>
        </p:nvSpPr>
        <p:spPr/>
        <p:txBody>
          <a:bodyPr>
            <a:normAutofit fontScale="92500" lnSpcReduction="20000"/>
          </a:bodyPr>
          <a:lstStyle/>
          <a:p>
            <a:pPr lvl="0">
              <a:lnSpc>
                <a:spcPct val="115000"/>
              </a:lnSpc>
              <a:spcBef>
                <a:spcPts val="0"/>
              </a:spcBef>
              <a:buFont typeface="Symbol"/>
              <a:buChar char=""/>
            </a:pPr>
            <a:r>
              <a:rPr lang="fr-CA" dirty="0">
                <a:ea typeface="Times New Roman"/>
                <a:cs typeface="Times New Roman"/>
              </a:rPr>
              <a:t>Guide étape par étape pour la mise en œuvre d’un </a:t>
            </a:r>
            <a:r>
              <a:rPr lang="fr-CA" dirty="0" smtClean="0">
                <a:ea typeface="Times New Roman"/>
                <a:cs typeface="Times New Roman"/>
              </a:rPr>
              <a:t>PGF</a:t>
            </a:r>
            <a:endParaRPr lang="en-US" sz="2800" dirty="0">
              <a:ea typeface="Times New Roman"/>
              <a:cs typeface="Times New Roman"/>
            </a:endParaRPr>
          </a:p>
          <a:p>
            <a:pPr lvl="0">
              <a:lnSpc>
                <a:spcPct val="115000"/>
              </a:lnSpc>
              <a:spcBef>
                <a:spcPts val="0"/>
              </a:spcBef>
              <a:buFont typeface="Symbol"/>
              <a:buChar char=""/>
            </a:pPr>
            <a:r>
              <a:rPr lang="fr-CA" dirty="0">
                <a:ea typeface="Times New Roman"/>
                <a:cs typeface="Times New Roman"/>
              </a:rPr>
              <a:t>Pour les gestionnaires en transport, y compris :</a:t>
            </a:r>
            <a:endParaRPr lang="en-US" sz="2800" dirty="0">
              <a:ea typeface="Times New Roman"/>
              <a:cs typeface="Times New Roman"/>
            </a:endParaRPr>
          </a:p>
          <a:p>
            <a:pPr lvl="1">
              <a:lnSpc>
                <a:spcPct val="115000"/>
              </a:lnSpc>
              <a:spcBef>
                <a:spcPts val="0"/>
              </a:spcBef>
              <a:buFont typeface="Calibri"/>
              <a:buChar char="-"/>
            </a:pPr>
            <a:r>
              <a:rPr lang="fr-CA" dirty="0">
                <a:ea typeface="Calibri"/>
                <a:cs typeface="Calibri"/>
              </a:rPr>
              <a:t>le </a:t>
            </a:r>
            <a:r>
              <a:rPr lang="fr-CA" dirty="0" smtClean="0">
                <a:ea typeface="Calibri"/>
                <a:cs typeface="Calibri"/>
              </a:rPr>
              <a:t>président ou directeur général</a:t>
            </a:r>
            <a:endParaRPr lang="en-US" sz="2400" dirty="0">
              <a:ea typeface="Calibri"/>
              <a:cs typeface="Calibri"/>
            </a:endParaRPr>
          </a:p>
          <a:p>
            <a:pPr lvl="1">
              <a:lnSpc>
                <a:spcPct val="115000"/>
              </a:lnSpc>
              <a:spcBef>
                <a:spcPts val="0"/>
              </a:spcBef>
              <a:buFont typeface="Calibri"/>
              <a:buChar char="-"/>
            </a:pPr>
            <a:r>
              <a:rPr lang="fr-CA" dirty="0">
                <a:ea typeface="Calibri"/>
                <a:cs typeface="Calibri"/>
              </a:rPr>
              <a:t>les responsables de la </a:t>
            </a:r>
            <a:r>
              <a:rPr lang="fr-CA" dirty="0" smtClean="0">
                <a:ea typeface="Calibri"/>
                <a:cs typeface="Calibri"/>
              </a:rPr>
              <a:t>sécurité</a:t>
            </a:r>
            <a:endParaRPr lang="en-US" sz="2400" dirty="0">
              <a:ea typeface="Calibri"/>
              <a:cs typeface="Calibri"/>
            </a:endParaRPr>
          </a:p>
          <a:p>
            <a:pPr lvl="1">
              <a:lnSpc>
                <a:spcPct val="115000"/>
              </a:lnSpc>
              <a:spcBef>
                <a:spcPts val="0"/>
              </a:spcBef>
              <a:buFont typeface="Calibri"/>
              <a:buChar char="-"/>
            </a:pPr>
            <a:r>
              <a:rPr lang="fr-CA" dirty="0">
                <a:ea typeface="Calibri"/>
                <a:cs typeface="Calibri"/>
              </a:rPr>
              <a:t>les gestionnaires de parc</a:t>
            </a:r>
            <a:endParaRPr lang="en-US" sz="2400" dirty="0">
              <a:ea typeface="Calibri"/>
              <a:cs typeface="Calibri"/>
            </a:endParaRPr>
          </a:p>
          <a:p>
            <a:pPr lvl="1">
              <a:lnSpc>
                <a:spcPct val="115000"/>
              </a:lnSpc>
              <a:spcBef>
                <a:spcPts val="0"/>
              </a:spcBef>
              <a:buFont typeface="Calibri"/>
              <a:buChar char="-"/>
            </a:pPr>
            <a:r>
              <a:rPr lang="fr-CA" dirty="0">
                <a:ea typeface="Calibri"/>
                <a:cs typeface="Calibri"/>
              </a:rPr>
              <a:t>les gestionnaires de la logistique</a:t>
            </a:r>
            <a:endParaRPr lang="en-US" sz="2400" dirty="0">
              <a:ea typeface="Calibri"/>
              <a:cs typeface="Calibri"/>
            </a:endParaRPr>
          </a:p>
          <a:p>
            <a:pPr lvl="1">
              <a:lnSpc>
                <a:spcPct val="115000"/>
              </a:lnSpc>
              <a:spcBef>
                <a:spcPts val="0"/>
              </a:spcBef>
              <a:spcAft>
                <a:spcPts val="1000"/>
              </a:spcAft>
              <a:buFont typeface="Calibri"/>
              <a:buChar char="-"/>
            </a:pPr>
            <a:r>
              <a:rPr lang="fr-CA" dirty="0">
                <a:ea typeface="Calibri"/>
                <a:cs typeface="Calibri"/>
              </a:rPr>
              <a:t>les gestionnaires des transports</a:t>
            </a:r>
            <a:endParaRPr lang="en-US" sz="2400" dirty="0">
              <a:ea typeface="Calibri"/>
              <a:cs typeface="Calibri"/>
            </a:endParaRPr>
          </a:p>
          <a:p>
            <a:r>
              <a:rPr lang="fr-CA" dirty="0">
                <a:ea typeface="Times New Roman"/>
                <a:cs typeface="Times New Roman"/>
              </a:rPr>
              <a:t>Guide de référence pratique et facile à comprendre</a:t>
            </a: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defTabSz="914400">
              <a:spcBef>
                <a:spcPts val="0"/>
              </a:spcBef>
              <a:buNone/>
            </a:pPr>
            <a:r>
              <a:rPr lang="en-US" sz="3600" b="0" i="0" dirty="0" err="1">
                <a:solidFill>
                  <a:schemeClr val="bg1"/>
                </a:solidFill>
                <a:latin typeface="Calibri"/>
                <a:ea typeface="+mj-ea"/>
                <a:cs typeface="+mj-cs"/>
              </a:rPr>
              <a:t>Aperçu</a:t>
            </a:r>
            <a:r>
              <a:rPr lang="en-US" sz="3600" b="0" i="0" dirty="0">
                <a:solidFill>
                  <a:schemeClr val="bg1"/>
                </a:solidFill>
                <a:latin typeface="Calibri"/>
                <a:ea typeface="+mj-ea"/>
                <a:cs typeface="+mj-cs"/>
              </a:rPr>
              <a:t> du </a:t>
            </a:r>
            <a:r>
              <a:rPr lang="en-US" sz="3600" b="0" i="0" dirty="0" err="1">
                <a:solidFill>
                  <a:schemeClr val="bg1"/>
                </a:solidFill>
                <a:latin typeface="Calibri"/>
                <a:ea typeface="+mj-ea"/>
                <a:cs typeface="+mj-cs"/>
              </a:rPr>
              <a:t>manuel</a:t>
            </a:r>
            <a:r>
              <a:rPr lang="en-US" sz="3600" b="0" i="0" dirty="0">
                <a:solidFill>
                  <a:schemeClr val="bg1"/>
                </a:solidFill>
                <a:latin typeface="Calibri"/>
                <a:ea typeface="+mj-ea"/>
                <a:cs typeface="+mj-cs"/>
              </a:rPr>
              <a:t> de </a:t>
            </a:r>
            <a:r>
              <a:rPr lang="en-US" sz="3600" b="0" i="0" dirty="0" err="1">
                <a:solidFill>
                  <a:schemeClr val="bg1"/>
                </a:solidFill>
                <a:latin typeface="Calibri"/>
                <a:ea typeface="+mj-ea"/>
                <a:cs typeface="+mj-cs"/>
              </a:rPr>
              <a:t>mise</a:t>
            </a:r>
            <a:r>
              <a:rPr lang="en-US" sz="3600" b="0" i="0" dirty="0">
                <a:solidFill>
                  <a:schemeClr val="bg1"/>
                </a:solidFill>
                <a:latin typeface="Calibri"/>
                <a:ea typeface="+mj-ea"/>
                <a:cs typeface="+mj-cs"/>
              </a:rPr>
              <a:t> en </a:t>
            </a:r>
            <a:r>
              <a:rPr lang="en-US" sz="3600" b="0" i="0" dirty="0" err="1">
                <a:solidFill>
                  <a:schemeClr val="bg1"/>
                </a:solidFill>
                <a:latin typeface="Calibri"/>
                <a:ea typeface="+mj-ea"/>
                <a:cs typeface="+mj-cs"/>
              </a:rPr>
              <a:t>œuvre</a:t>
            </a:r>
            <a:endParaRPr lang="en-US" sz="3600" b="0" i="0" dirty="0">
              <a:solidFill>
                <a:schemeClr val="bg1"/>
              </a:solidFill>
              <a:latin typeface="Calibri"/>
              <a:ea typeface="+mj-ea"/>
              <a:cs typeface="+mj-cs"/>
            </a:endParaRPr>
          </a:p>
        </p:txBody>
      </p:sp>
      <p:sp>
        <p:nvSpPr>
          <p:cNvPr id="3" name="Content Placeholder 2"/>
          <p:cNvSpPr>
            <a:spLocks noGrp="1"/>
          </p:cNvSpPr>
          <p:nvPr>
            <p:ph idx="1"/>
            <p:custDataLst>
              <p:tags r:id="rId2"/>
            </p:custDataLst>
          </p:nvPr>
        </p:nvSpPr>
        <p:spPr>
          <a:xfrm>
            <a:off x="457200" y="1752600"/>
            <a:ext cx="8229600" cy="4876800"/>
          </a:xfrm>
        </p:spPr>
        <p:txBody>
          <a:bodyPr>
            <a:normAutofit fontScale="85000" lnSpcReduction="20000"/>
          </a:bodyPr>
          <a:lstStyle/>
          <a:p>
            <a:pPr lvl="0">
              <a:lnSpc>
                <a:spcPct val="115000"/>
              </a:lnSpc>
              <a:spcBef>
                <a:spcPts val="0"/>
              </a:spcBef>
              <a:buFont typeface="Symbol"/>
              <a:buChar char=""/>
            </a:pPr>
            <a:r>
              <a:rPr lang="fr-CA" dirty="0">
                <a:ea typeface="Times New Roman"/>
                <a:cs typeface="Times New Roman"/>
              </a:rPr>
              <a:t>Définition et avantages d’un PGF</a:t>
            </a:r>
            <a:endParaRPr lang="en-US" sz="2800" dirty="0">
              <a:ea typeface="Times New Roman"/>
              <a:cs typeface="Times New Roman"/>
            </a:endParaRPr>
          </a:p>
          <a:p>
            <a:pPr lvl="0">
              <a:lnSpc>
                <a:spcPct val="115000"/>
              </a:lnSpc>
              <a:spcBef>
                <a:spcPts val="0"/>
              </a:spcBef>
              <a:buFont typeface="Symbol"/>
              <a:buChar char=""/>
            </a:pPr>
            <a:r>
              <a:rPr lang="fr-CA" dirty="0">
                <a:ea typeface="Times New Roman"/>
                <a:cs typeface="Times New Roman"/>
              </a:rPr>
              <a:t>Rôle de la culture de </a:t>
            </a:r>
            <a:r>
              <a:rPr lang="fr-CA" dirty="0" smtClean="0">
                <a:ea typeface="Times New Roman"/>
                <a:cs typeface="Times New Roman"/>
              </a:rPr>
              <a:t>la sécurité</a:t>
            </a:r>
            <a:endParaRPr lang="en-US" sz="2800" dirty="0">
              <a:ea typeface="Times New Roman"/>
              <a:cs typeface="Times New Roman"/>
            </a:endParaRPr>
          </a:p>
          <a:p>
            <a:pPr lvl="0">
              <a:lnSpc>
                <a:spcPct val="115000"/>
              </a:lnSpc>
              <a:spcBef>
                <a:spcPts val="0"/>
              </a:spcBef>
              <a:buFont typeface="Symbol"/>
              <a:buChar char=""/>
            </a:pPr>
            <a:r>
              <a:rPr lang="fr-CA" dirty="0">
                <a:ea typeface="Times New Roman"/>
                <a:cs typeface="Times New Roman"/>
              </a:rPr>
              <a:t>Rôles et responsabilités </a:t>
            </a:r>
            <a:r>
              <a:rPr lang="fr-CA" dirty="0" smtClean="0">
                <a:ea typeface="Times New Roman"/>
                <a:cs typeface="Times New Roman"/>
              </a:rPr>
              <a:t>de chaque intervenant au </a:t>
            </a:r>
            <a:r>
              <a:rPr lang="fr-CA" dirty="0">
                <a:ea typeface="Times New Roman"/>
                <a:cs typeface="Times New Roman"/>
              </a:rPr>
              <a:t>sein d’un PGF</a:t>
            </a:r>
            <a:endParaRPr lang="en-US" sz="2800" dirty="0">
              <a:ea typeface="Times New Roman"/>
              <a:cs typeface="Times New Roman"/>
            </a:endParaRPr>
          </a:p>
          <a:p>
            <a:pPr lvl="0">
              <a:lnSpc>
                <a:spcPct val="115000"/>
              </a:lnSpc>
              <a:spcBef>
                <a:spcPts val="0"/>
              </a:spcBef>
              <a:buFont typeface="Symbol"/>
              <a:buChar char=""/>
            </a:pPr>
            <a:r>
              <a:rPr lang="fr-CA" dirty="0">
                <a:ea typeface="Times New Roman"/>
                <a:cs typeface="Times New Roman"/>
              </a:rPr>
              <a:t>Mesures de </a:t>
            </a:r>
            <a:r>
              <a:rPr lang="fr-CA" dirty="0" smtClean="0">
                <a:ea typeface="Times New Roman"/>
                <a:cs typeface="Times New Roman"/>
              </a:rPr>
              <a:t>la performance </a:t>
            </a:r>
            <a:r>
              <a:rPr lang="fr-CA" dirty="0">
                <a:ea typeface="Times New Roman"/>
                <a:cs typeface="Times New Roman"/>
              </a:rPr>
              <a:t>et récompenses </a:t>
            </a:r>
            <a:r>
              <a:rPr lang="fr-CA" dirty="0" smtClean="0">
                <a:ea typeface="Times New Roman"/>
                <a:cs typeface="Times New Roman"/>
              </a:rPr>
              <a:t>à prévoir dans un </a:t>
            </a:r>
            <a:r>
              <a:rPr lang="fr-CA" dirty="0">
                <a:ea typeface="Times New Roman"/>
                <a:cs typeface="Times New Roman"/>
              </a:rPr>
              <a:t>PGF</a:t>
            </a:r>
            <a:endParaRPr lang="en-US" sz="2800" dirty="0">
              <a:ea typeface="Times New Roman"/>
              <a:cs typeface="Times New Roman"/>
            </a:endParaRPr>
          </a:p>
          <a:p>
            <a:pPr lvl="0">
              <a:lnSpc>
                <a:spcPct val="115000"/>
              </a:lnSpc>
              <a:spcBef>
                <a:spcPts val="0"/>
              </a:spcBef>
              <a:buFont typeface="Symbol"/>
              <a:buChar char=""/>
            </a:pPr>
            <a:r>
              <a:rPr lang="fr-CA" dirty="0">
                <a:ea typeface="Times New Roman"/>
                <a:cs typeface="Times New Roman"/>
              </a:rPr>
              <a:t>Gestion du risque</a:t>
            </a:r>
            <a:endParaRPr lang="en-US" sz="2800" dirty="0">
              <a:ea typeface="Times New Roman"/>
              <a:cs typeface="Times New Roman"/>
            </a:endParaRPr>
          </a:p>
          <a:p>
            <a:pPr lvl="0">
              <a:lnSpc>
                <a:spcPct val="115000"/>
              </a:lnSpc>
              <a:spcBef>
                <a:spcPts val="0"/>
              </a:spcBef>
              <a:buFont typeface="Symbol"/>
              <a:buChar char=""/>
            </a:pPr>
            <a:r>
              <a:rPr lang="fr-CA" dirty="0">
                <a:ea typeface="Times New Roman"/>
                <a:cs typeface="Times New Roman"/>
              </a:rPr>
              <a:t>Guide pour la modification de la culture </a:t>
            </a:r>
            <a:r>
              <a:rPr lang="fr-CA" dirty="0" smtClean="0">
                <a:ea typeface="Times New Roman"/>
                <a:cs typeface="Times New Roman"/>
              </a:rPr>
              <a:t>d’entreprise</a:t>
            </a:r>
            <a:endParaRPr lang="en-US" sz="2800" dirty="0">
              <a:ea typeface="Times New Roman"/>
              <a:cs typeface="Times New Roman"/>
            </a:endParaRPr>
          </a:p>
          <a:p>
            <a:pPr lvl="0">
              <a:lnSpc>
                <a:spcPct val="115000"/>
              </a:lnSpc>
              <a:spcBef>
                <a:spcPts val="0"/>
              </a:spcBef>
              <a:buFont typeface="Symbol"/>
              <a:buChar char=""/>
            </a:pPr>
            <a:r>
              <a:rPr lang="fr-CA" dirty="0" smtClean="0">
                <a:ea typeface="Times New Roman"/>
                <a:cs typeface="Times New Roman"/>
              </a:rPr>
              <a:t>Conseils pour la sélection des </a:t>
            </a:r>
            <a:r>
              <a:rPr lang="fr-CA" dirty="0">
                <a:ea typeface="Times New Roman"/>
                <a:cs typeface="Times New Roman"/>
              </a:rPr>
              <a:t>formateurs</a:t>
            </a:r>
            <a:endParaRPr lang="en-US" sz="2800" dirty="0">
              <a:ea typeface="Times New Roman"/>
              <a:cs typeface="Times New Roman"/>
            </a:endParaRPr>
          </a:p>
          <a:p>
            <a:pPr lvl="0">
              <a:lnSpc>
                <a:spcPct val="115000"/>
              </a:lnSpc>
              <a:spcBef>
                <a:spcPts val="0"/>
              </a:spcBef>
              <a:spcAft>
                <a:spcPts val="1000"/>
              </a:spcAft>
              <a:buFont typeface="Symbol"/>
              <a:buChar char=""/>
            </a:pPr>
            <a:r>
              <a:rPr lang="fr-CA" dirty="0">
                <a:ea typeface="Times New Roman"/>
                <a:cs typeface="Times New Roman"/>
              </a:rPr>
              <a:t>Guide étape par étape pour mettre en œuvre un programme de dépistage et de traitement des troubles du </a:t>
            </a:r>
            <a:r>
              <a:rPr lang="fr-CA" dirty="0" smtClean="0">
                <a:ea typeface="Times New Roman"/>
                <a:cs typeface="Times New Roman"/>
              </a:rPr>
              <a:t>sommeil</a:t>
            </a:r>
            <a:endParaRPr lang="en-US" sz="2800" dirty="0">
              <a:ea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Tomahawk\projects\457407\Working\Documents\Module Content\istock photos\Module 1\fatigue myth.jpg"/>
          <p:cNvPicPr>
            <a:picLocks noChangeAspect="1" noChangeArrowheads="1"/>
          </p:cNvPicPr>
          <p:nvPr>
            <p:custDataLst>
              <p:tags r:id="rId1"/>
            </p:custDataLst>
          </p:nvPr>
        </p:nvPicPr>
        <p:blipFill>
          <a:blip r:embed="rId7" cstate="print"/>
          <a:srcRect/>
          <a:stretch>
            <a:fillRect/>
          </a:stretch>
        </p:blipFill>
        <p:spPr bwMode="auto">
          <a:xfrm>
            <a:off x="5867400" y="2895600"/>
            <a:ext cx="2209800" cy="3310795"/>
          </a:xfrm>
          <a:prstGeom prst="rect">
            <a:avLst/>
          </a:prstGeom>
          <a:noFill/>
        </p:spPr>
      </p:pic>
      <p:sp>
        <p:nvSpPr>
          <p:cNvPr id="2" name="Title 1"/>
          <p:cNvSpPr>
            <a:spLocks noGrp="1"/>
          </p:cNvSpPr>
          <p:nvPr>
            <p:ph type="title"/>
            <p:custDataLst>
              <p:tags r:id="rId2"/>
            </p:custDataLst>
          </p:nvPr>
        </p:nvSpPr>
        <p:spPr/>
        <p:txBody>
          <a:bodyPr>
            <a:normAutofit/>
          </a:bodyPr>
          <a:lstStyle/>
          <a:p>
            <a:pPr algn="ctr" defTabSz="914400">
              <a:spcBef>
                <a:spcPts val="0"/>
              </a:spcBef>
              <a:buNone/>
            </a:pPr>
            <a:r>
              <a:rPr lang="en-US" sz="3600" b="0" i="0" dirty="0">
                <a:solidFill>
                  <a:schemeClr val="bg1"/>
                </a:solidFill>
                <a:latin typeface="Calibri"/>
                <a:ea typeface="+mj-ea"/>
                <a:cs typeface="+mj-cs"/>
              </a:rPr>
              <a:t>Module </a:t>
            </a:r>
            <a:r>
              <a:rPr lang="en-US" sz="3600" b="0" i="0" dirty="0" smtClean="0">
                <a:solidFill>
                  <a:schemeClr val="bg1"/>
                </a:solidFill>
                <a:latin typeface="Calibri"/>
                <a:ea typeface="+mj-ea"/>
                <a:cs typeface="+mj-cs"/>
              </a:rPr>
              <a:t>1 : </a:t>
            </a:r>
            <a:r>
              <a:rPr lang="en-US" sz="3600" b="0" i="0" dirty="0" err="1">
                <a:solidFill>
                  <a:schemeClr val="bg1"/>
                </a:solidFill>
                <a:latin typeface="Calibri"/>
                <a:ea typeface="+mj-ea"/>
                <a:cs typeface="+mj-cs"/>
              </a:rPr>
              <a:t>Présentation</a:t>
            </a:r>
            <a:endParaRPr lang="en-US" sz="3600" b="0" i="0" dirty="0">
              <a:solidFill>
                <a:schemeClr val="bg1"/>
              </a:solidFill>
              <a:latin typeface="Calibri"/>
              <a:ea typeface="+mj-ea"/>
              <a:cs typeface="+mj-cs"/>
            </a:endParaRPr>
          </a:p>
        </p:txBody>
      </p:sp>
      <p:sp>
        <p:nvSpPr>
          <p:cNvPr id="3" name="Content Placeholder 2"/>
          <p:cNvSpPr>
            <a:spLocks noGrp="1"/>
          </p:cNvSpPr>
          <p:nvPr>
            <p:ph idx="1"/>
            <p:custDataLst>
              <p:tags r:id="rId3"/>
            </p:custDataLst>
          </p:nvPr>
        </p:nvSpPr>
        <p:spPr/>
        <p:txBody>
          <a:bodyPr/>
          <a:lstStyle/>
          <a:p>
            <a:pPr marL="347472" indent="-347472" algn="l" defTabSz="914400">
              <a:spcBef>
                <a:spcPts val="0"/>
              </a:spcBef>
              <a:buClr>
                <a:schemeClr val="tx1"/>
              </a:buClr>
              <a:buFont typeface="Arial"/>
              <a:buChar char="•"/>
            </a:pPr>
            <a:r>
              <a:rPr lang="en-US" sz="3200" b="0" i="0" dirty="0" smtClean="0">
                <a:solidFill>
                  <a:schemeClr val="tx1"/>
                </a:solidFill>
                <a:latin typeface="Calibri"/>
                <a:ea typeface="+mn-ea"/>
                <a:cs typeface="+mn-cs"/>
              </a:rPr>
              <a:t>Notions de base </a:t>
            </a:r>
            <a:r>
              <a:rPr lang="en-US" sz="3200" b="0" i="0" dirty="0" err="1" smtClean="0">
                <a:solidFill>
                  <a:schemeClr val="tx1"/>
                </a:solidFill>
                <a:latin typeface="Calibri"/>
                <a:ea typeface="+mn-ea"/>
                <a:cs typeface="+mn-cs"/>
              </a:rPr>
              <a:t>sur</a:t>
            </a:r>
            <a:r>
              <a:rPr lang="en-US" sz="3200" b="0" i="0" dirty="0" smtClean="0">
                <a:solidFill>
                  <a:schemeClr val="tx1"/>
                </a:solidFill>
                <a:latin typeface="Calibri"/>
                <a:ea typeface="+mn-ea"/>
                <a:cs typeface="+mn-cs"/>
              </a:rPr>
              <a:t> </a:t>
            </a:r>
            <a:r>
              <a:rPr lang="en-US" sz="3200" b="0" i="0" dirty="0">
                <a:solidFill>
                  <a:schemeClr val="tx1"/>
                </a:solidFill>
                <a:latin typeface="Calibri"/>
                <a:ea typeface="+mn-ea"/>
                <a:cs typeface="+mn-cs"/>
              </a:rPr>
              <a:t>la fatigue</a:t>
            </a:r>
          </a:p>
          <a:p>
            <a:pPr marL="347472" indent="-347472" algn="l" defTabSz="914400">
              <a:spcBef>
                <a:spcPts val="0"/>
              </a:spcBef>
              <a:buClr>
                <a:schemeClr val="tx1"/>
              </a:buClr>
              <a:buFont typeface="Arial"/>
              <a:buChar char="•"/>
            </a:pPr>
            <a:r>
              <a:rPr lang="en-US" sz="3200" b="0" i="0" dirty="0" err="1">
                <a:solidFill>
                  <a:schemeClr val="tx1"/>
                </a:solidFill>
                <a:latin typeface="Calibri"/>
                <a:ea typeface="+mn-ea"/>
                <a:cs typeface="+mn-cs"/>
              </a:rPr>
              <a:t>Aperçu</a:t>
            </a:r>
            <a:r>
              <a:rPr lang="en-US" sz="3200" b="0" i="0" dirty="0">
                <a:solidFill>
                  <a:schemeClr val="tx1"/>
                </a:solidFill>
                <a:latin typeface="Calibri"/>
                <a:ea typeface="+mn-ea"/>
                <a:cs typeface="+mn-cs"/>
              </a:rPr>
              <a:t> du </a:t>
            </a:r>
            <a:r>
              <a:rPr lang="en-US" dirty="0" err="1">
                <a:latin typeface="Calibri"/>
              </a:rPr>
              <a:t>p</a:t>
            </a:r>
            <a:r>
              <a:rPr lang="en-US" sz="3200" b="0" i="0" dirty="0" err="1" smtClean="0">
                <a:solidFill>
                  <a:schemeClr val="tx1"/>
                </a:solidFill>
                <a:latin typeface="Calibri"/>
                <a:ea typeface="+mn-ea"/>
                <a:cs typeface="+mn-cs"/>
              </a:rPr>
              <a:t>rogramme</a:t>
            </a:r>
            <a:r>
              <a:rPr lang="en-US" sz="3200" b="0" i="0" dirty="0" smtClean="0">
                <a:solidFill>
                  <a:schemeClr val="tx1"/>
                </a:solidFill>
                <a:latin typeface="Calibri"/>
                <a:ea typeface="+mn-ea"/>
                <a:cs typeface="+mn-cs"/>
              </a:rPr>
              <a:t> </a:t>
            </a:r>
            <a:r>
              <a:rPr lang="en-US" sz="3200" b="0" i="0" dirty="0">
                <a:solidFill>
                  <a:schemeClr val="tx1"/>
                </a:solidFill>
                <a:latin typeface="Calibri"/>
                <a:ea typeface="+mn-ea"/>
                <a:cs typeface="+mn-cs"/>
              </a:rPr>
              <a:t>de </a:t>
            </a:r>
            <a:r>
              <a:rPr lang="en-US" sz="3200" b="0" i="0" dirty="0" err="1">
                <a:solidFill>
                  <a:schemeClr val="tx1"/>
                </a:solidFill>
                <a:latin typeface="Calibri"/>
                <a:ea typeface="+mn-ea"/>
                <a:cs typeface="+mn-cs"/>
              </a:rPr>
              <a:t>gestion</a:t>
            </a:r>
            <a:r>
              <a:rPr lang="en-US" sz="3200" b="0" i="0" dirty="0">
                <a:solidFill>
                  <a:schemeClr val="tx1"/>
                </a:solidFill>
                <a:latin typeface="Calibri"/>
                <a:ea typeface="+mn-ea"/>
                <a:cs typeface="+mn-cs"/>
              </a:rPr>
              <a:t> de la fatigue</a:t>
            </a:r>
          </a:p>
          <a:p>
            <a:pPr marL="347472" indent="-347472" algn="l" defTabSz="914400">
              <a:spcBef>
                <a:spcPts val="0"/>
              </a:spcBef>
              <a:buClr>
                <a:schemeClr val="tx1"/>
              </a:buClr>
              <a:buFont typeface="Arial"/>
              <a:buChar char="•"/>
            </a:pPr>
            <a:r>
              <a:rPr lang="en-US" sz="3200" b="0" i="0" dirty="0" err="1" smtClean="0">
                <a:solidFill>
                  <a:schemeClr val="tx1"/>
                </a:solidFill>
                <a:latin typeface="Calibri"/>
                <a:ea typeface="+mn-ea"/>
                <a:cs typeface="+mn-cs"/>
              </a:rPr>
              <a:t>Sommaire</a:t>
            </a:r>
            <a:r>
              <a:rPr lang="en-US" sz="3200" b="0" i="0" dirty="0" smtClean="0">
                <a:solidFill>
                  <a:schemeClr val="tx1"/>
                </a:solidFill>
                <a:latin typeface="Calibri"/>
                <a:ea typeface="+mn-ea"/>
                <a:cs typeface="+mn-cs"/>
              </a:rPr>
              <a:t> </a:t>
            </a:r>
            <a:r>
              <a:rPr lang="en-US" sz="3200" b="0" i="0" dirty="0">
                <a:solidFill>
                  <a:schemeClr val="tx1"/>
                </a:solidFill>
                <a:latin typeface="Calibri"/>
                <a:ea typeface="+mn-ea"/>
                <a:cs typeface="+mn-cs"/>
              </a:rPr>
              <a:t>des modules</a:t>
            </a:r>
          </a:p>
          <a:p>
            <a:pPr marL="347472" indent="-347472" algn="l" defTabSz="914400">
              <a:spcBef>
                <a:spcPts val="0"/>
              </a:spcBef>
              <a:buFont typeface="Arial"/>
              <a:buChar char="•"/>
            </a:pPr>
            <a:endParaRPr lang="en-US" dirty="0" smtClean="0"/>
          </a:p>
        </p:txBody>
      </p:sp>
      <p:pic>
        <p:nvPicPr>
          <p:cNvPr id="1026" name="Picture 2"/>
          <p:cNvPicPr>
            <a:picLocks noChangeAspect="1" noChangeArrowheads="1"/>
          </p:cNvPicPr>
          <p:nvPr>
            <p:custDataLst>
              <p:tags r:id="rId4"/>
            </p:custDataLst>
          </p:nvPr>
        </p:nvPicPr>
        <p:blipFill>
          <a:blip r:embed="rId8" cstate="print"/>
          <a:srcRect/>
          <a:stretch>
            <a:fillRect/>
          </a:stretch>
        </p:blipFill>
        <p:spPr bwMode="auto">
          <a:xfrm>
            <a:off x="838200" y="3695700"/>
            <a:ext cx="3617473" cy="24003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4" cstate="print"/>
          <a:tile tx="0" ty="0" sx="100000" sy="100000" flip="none" algn="tl"/>
        </a:blipFill>
        <a:effectLst/>
      </p:bgPr>
    </p:bg>
    <p:spTree>
      <p:nvGrpSpPr>
        <p:cNvPr id="1" name=""/>
        <p:cNvGrpSpPr/>
        <p:nvPr/>
      </p:nvGrpSpPr>
      <p:grpSpPr>
        <a:xfrm>
          <a:off x="0" y="0"/>
          <a:ext cx="0" cy="0"/>
          <a:chOff x="0" y="0"/>
          <a:chExt cx="0" cy="0"/>
        </a:xfrm>
      </p:grpSpPr>
      <p:pic>
        <p:nvPicPr>
          <p:cNvPr id="2050" name="Picture 2" descr="C:\Users\ROV03\Desktop\Image2.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custDataLst>
              <p:tags r:id="rId1"/>
            </p:custDataLst>
          </p:nvPr>
        </p:nvSpPr>
        <p:spPr/>
        <p:txBody>
          <a:bodyPr/>
          <a:lstStyle/>
          <a:p>
            <a:pPr algn="ctr" defTabSz="914400">
              <a:spcBef>
                <a:spcPts val="0"/>
              </a:spcBef>
              <a:buNone/>
            </a:pPr>
            <a:r>
              <a:rPr lang="en-US" sz="4400" b="0" i="0" dirty="0" err="1">
                <a:solidFill>
                  <a:schemeClr val="bg1"/>
                </a:solidFill>
                <a:latin typeface="Calibri"/>
                <a:ea typeface="+mj-ea"/>
                <a:cs typeface="+mj-cs"/>
              </a:rPr>
              <a:t>Leçon</a:t>
            </a:r>
            <a:r>
              <a:rPr lang="en-US" sz="4400" b="0" i="0" dirty="0">
                <a:solidFill>
                  <a:schemeClr val="bg1"/>
                </a:solidFill>
                <a:latin typeface="Calibri"/>
                <a:ea typeface="+mj-ea"/>
                <a:cs typeface="+mj-cs"/>
              </a:rPr>
              <a:t> 3 : </a:t>
            </a:r>
            <a:r>
              <a:rPr lang="en-US" dirty="0" err="1" smtClean="0">
                <a:solidFill>
                  <a:schemeClr val="bg1"/>
                </a:solidFill>
                <a:latin typeface="Calibri"/>
              </a:rPr>
              <a:t>S</a:t>
            </a:r>
            <a:r>
              <a:rPr lang="en-US" sz="4400" b="0" i="0" dirty="0" err="1" smtClean="0">
                <a:solidFill>
                  <a:schemeClr val="bg1"/>
                </a:solidFill>
                <a:latin typeface="Calibri"/>
                <a:ea typeface="+mj-ea"/>
                <a:cs typeface="+mj-cs"/>
              </a:rPr>
              <a:t>ommaire</a:t>
            </a:r>
            <a:r>
              <a:rPr lang="en-US" sz="4400" b="0" i="0" dirty="0" smtClean="0">
                <a:solidFill>
                  <a:schemeClr val="bg1"/>
                </a:solidFill>
                <a:latin typeface="Calibri"/>
                <a:ea typeface="+mj-ea"/>
                <a:cs typeface="+mj-cs"/>
              </a:rPr>
              <a:t> des </a:t>
            </a:r>
            <a:r>
              <a:rPr lang="en-US" sz="4400" b="0" i="0" dirty="0">
                <a:solidFill>
                  <a:schemeClr val="bg1"/>
                </a:solidFill>
                <a:latin typeface="Calibri"/>
                <a:ea typeface="+mj-ea"/>
                <a:cs typeface="+mj-cs"/>
              </a:rPr>
              <a:t>modules</a:t>
            </a:r>
          </a:p>
        </p:txBody>
      </p:sp>
    </p:spTree>
    <p:extLst>
      <p:ext uri="{BB962C8B-B14F-4D97-AF65-F5344CB8AC3E}">
        <p14:creationId xmlns:p14="http://schemas.microsoft.com/office/powerpoint/2010/main" xmlns="" val="389874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defTabSz="914400">
              <a:spcBef>
                <a:spcPts val="0"/>
              </a:spcBef>
              <a:buNone/>
            </a:pPr>
            <a:r>
              <a:rPr lang="en-US" sz="3600" b="0" i="0" dirty="0">
                <a:solidFill>
                  <a:schemeClr val="bg1"/>
                </a:solidFill>
                <a:latin typeface="Calibri"/>
                <a:ea typeface="+mj-ea"/>
                <a:cs typeface="+mj-cs"/>
              </a:rPr>
              <a:t>Modules </a:t>
            </a:r>
            <a:r>
              <a:rPr lang="en-US" sz="3600" b="0" i="0" dirty="0" err="1" smtClean="0">
                <a:solidFill>
                  <a:schemeClr val="bg1"/>
                </a:solidFill>
                <a:latin typeface="Calibri"/>
                <a:ea typeface="+mj-ea"/>
                <a:cs typeface="+mj-cs"/>
              </a:rPr>
              <a:t>d’apprentissage</a:t>
            </a:r>
            <a:endParaRPr lang="en-US" sz="3600" b="0" i="0" dirty="0">
              <a:solidFill>
                <a:schemeClr val="bg1"/>
              </a:solidFill>
              <a:latin typeface="Calibri"/>
              <a:ea typeface="+mj-ea"/>
              <a:cs typeface="+mj-cs"/>
            </a:endParaRPr>
          </a:p>
        </p:txBody>
      </p:sp>
      <p:graphicFrame>
        <p:nvGraphicFramePr>
          <p:cNvPr id="7" name="Content Placeholder 3"/>
          <p:cNvGraphicFramePr>
            <a:graphicFrameLocks noGrp="1"/>
          </p:cNvGraphicFramePr>
          <p:nvPr>
            <p:ph idx="1"/>
            <p:custDataLst>
              <p:tags r:id="rId2"/>
            </p:custDataLst>
            <p:extLst>
              <p:ext uri="{D42A27DB-BD31-4B8C-83A1-F6EECF244321}">
                <p14:modId xmlns:p14="http://schemas.microsoft.com/office/powerpoint/2010/main" xmlns="" val="321615628"/>
              </p:ext>
            </p:extLst>
          </p:nvPr>
        </p:nvGraphicFramePr>
        <p:xfrm>
          <a:off x="457200" y="1447800"/>
          <a:ext cx="8229600" cy="4870205"/>
        </p:xfrm>
        <a:graphic>
          <a:graphicData uri="http://schemas.openxmlformats.org/drawingml/2006/table">
            <a:tbl>
              <a:tblPr firstRow="1" bandRow="1">
                <a:tableStyleId>{5940675A-B579-460E-94D1-54222C63F5DA}</a:tableStyleId>
              </a:tblPr>
              <a:tblGrid>
                <a:gridCol w="1143000"/>
                <a:gridCol w="2971800"/>
                <a:gridCol w="2743200"/>
                <a:gridCol w="1371600"/>
              </a:tblGrid>
              <a:tr h="406736">
                <a:tc>
                  <a:txBody>
                    <a:bodyPr/>
                    <a:lstStyle/>
                    <a:p>
                      <a:pPr marL="0" marR="0" algn="ctr">
                        <a:lnSpc>
                          <a:spcPct val="115000"/>
                        </a:lnSpc>
                        <a:spcBef>
                          <a:spcPts val="0"/>
                        </a:spcBef>
                        <a:spcAft>
                          <a:spcPts val="0"/>
                        </a:spcAft>
                        <a:tabLst>
                          <a:tab pos="1113155" algn="l"/>
                        </a:tabLst>
                      </a:pPr>
                      <a:r>
                        <a:rPr lang="fr-CA" sz="1200" dirty="0">
                          <a:effectLst/>
                          <a:latin typeface="Calibri"/>
                          <a:ea typeface="Times New Roman"/>
                          <a:cs typeface="Times New Roman"/>
                        </a:rPr>
                        <a:t>Module</a:t>
                      </a:r>
                      <a:endParaRPr lang="en-US" sz="1100" dirty="0">
                        <a:effectLst/>
                        <a:latin typeface="Calibri"/>
                        <a:ea typeface="Times New Roman"/>
                        <a:cs typeface="Times New Roman"/>
                      </a:endParaRPr>
                    </a:p>
                  </a:txBody>
                  <a:tcPr marL="68580" marR="68580" marT="0" marB="0">
                    <a:solidFill>
                      <a:schemeClr val="bg1">
                        <a:lumMod val="65000"/>
                      </a:schemeClr>
                    </a:solidFill>
                  </a:tcPr>
                </a:tc>
                <a:tc>
                  <a:txBody>
                    <a:bodyPr/>
                    <a:lstStyle/>
                    <a:p>
                      <a:pPr marL="0" marR="0" indent="449580">
                        <a:lnSpc>
                          <a:spcPct val="115000"/>
                        </a:lnSpc>
                        <a:spcBef>
                          <a:spcPts val="0"/>
                        </a:spcBef>
                        <a:spcAft>
                          <a:spcPts val="0"/>
                        </a:spcAft>
                        <a:tabLst>
                          <a:tab pos="1113155" algn="l"/>
                        </a:tabLst>
                      </a:pPr>
                      <a:r>
                        <a:rPr lang="fr-CA" sz="1200">
                          <a:effectLst/>
                          <a:latin typeface="Calibri"/>
                          <a:ea typeface="Times New Roman"/>
                          <a:cs typeface="Times New Roman"/>
                        </a:rPr>
                        <a:t>Titre</a:t>
                      </a:r>
                      <a:endParaRPr lang="en-US" sz="1100">
                        <a:effectLst/>
                        <a:latin typeface="Calibri"/>
                        <a:ea typeface="Times New Roman"/>
                        <a:cs typeface="Times New Roman"/>
                      </a:endParaRPr>
                    </a:p>
                  </a:txBody>
                  <a:tcPr marL="68580" marR="68580" marT="0" marB="0">
                    <a:solidFill>
                      <a:schemeClr val="bg1">
                        <a:lumMod val="65000"/>
                      </a:schemeClr>
                    </a:solidFill>
                  </a:tcPr>
                </a:tc>
                <a:tc>
                  <a:txBody>
                    <a:bodyPr/>
                    <a:lstStyle/>
                    <a:p>
                      <a:pPr marL="0" marR="0" algn="ctr">
                        <a:lnSpc>
                          <a:spcPct val="115000"/>
                        </a:lnSpc>
                        <a:spcBef>
                          <a:spcPts val="0"/>
                        </a:spcBef>
                        <a:spcAft>
                          <a:spcPts val="0"/>
                        </a:spcAft>
                        <a:tabLst>
                          <a:tab pos="1113155" algn="l"/>
                        </a:tabLst>
                      </a:pPr>
                      <a:r>
                        <a:rPr lang="fr-CA" sz="1200" dirty="0" smtClean="0">
                          <a:effectLst/>
                          <a:latin typeface="Calibri"/>
                          <a:ea typeface="Times New Roman"/>
                          <a:cs typeface="Times New Roman"/>
                        </a:rPr>
                        <a:t>Groupe visé</a:t>
                      </a:r>
                      <a:endParaRPr lang="en-US" sz="1100" dirty="0">
                        <a:effectLst/>
                        <a:latin typeface="Calibri"/>
                        <a:ea typeface="Times New Roman"/>
                        <a:cs typeface="Times New Roman"/>
                      </a:endParaRPr>
                    </a:p>
                  </a:txBody>
                  <a:tcPr marL="68580" marR="68580" marT="0" marB="0">
                    <a:solidFill>
                      <a:schemeClr val="bg1">
                        <a:lumMod val="65000"/>
                      </a:schemeClr>
                    </a:solidFill>
                  </a:tcPr>
                </a:tc>
                <a:tc>
                  <a:txBody>
                    <a:bodyPr/>
                    <a:lstStyle/>
                    <a:p>
                      <a:pPr marL="0" marR="0" algn="ctr">
                        <a:lnSpc>
                          <a:spcPct val="115000"/>
                        </a:lnSpc>
                        <a:spcBef>
                          <a:spcPts val="0"/>
                        </a:spcBef>
                        <a:spcAft>
                          <a:spcPts val="0"/>
                        </a:spcAft>
                        <a:tabLst>
                          <a:tab pos="1113155" algn="l"/>
                        </a:tabLst>
                      </a:pPr>
                      <a:r>
                        <a:rPr lang="fr-CA" sz="1200" dirty="0">
                          <a:effectLst/>
                          <a:latin typeface="Calibri"/>
                          <a:ea typeface="Times New Roman"/>
                          <a:cs typeface="Times New Roman"/>
                        </a:rPr>
                        <a:t>Durée prévue</a:t>
                      </a:r>
                      <a:endParaRPr lang="en-US" sz="1100" dirty="0">
                        <a:effectLst/>
                        <a:latin typeface="Calibri"/>
                        <a:ea typeface="Times New Roman"/>
                        <a:cs typeface="Times New Roman"/>
                      </a:endParaRPr>
                    </a:p>
                  </a:txBody>
                  <a:tcPr marL="68580" marR="68580" marT="0" marB="0">
                    <a:solidFill>
                      <a:schemeClr val="bg1">
                        <a:lumMod val="65000"/>
                      </a:schemeClr>
                    </a:solidFill>
                  </a:tcPr>
                </a:tc>
              </a:tr>
              <a:tr h="461339">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1</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Introduction et aperçu du PGF</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Calibri"/>
                          <a:ea typeface="Times New Roman"/>
                          <a:cs typeface="Times New Roman"/>
                        </a:rPr>
                        <a:t>Dirigeants et gestionnaires des entreprises</a:t>
                      </a:r>
                      <a:r>
                        <a:rPr lang="fr-CA" sz="1200" baseline="0" dirty="0" smtClean="0">
                          <a:effectLst/>
                          <a:latin typeface="Calibri"/>
                          <a:ea typeface="Times New Roman"/>
                          <a:cs typeface="Times New Roman"/>
                        </a:rPr>
                        <a:t> de transport routier</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45 minutes</a:t>
                      </a:r>
                      <a:endParaRPr lang="en-US" sz="1100">
                        <a:effectLst/>
                        <a:latin typeface="Calibri"/>
                        <a:ea typeface="Times New Roman"/>
                        <a:cs typeface="Times New Roman"/>
                      </a:endParaRPr>
                    </a:p>
                  </a:txBody>
                  <a:tcPr marL="68580" marR="68580" marT="0" marB="0"/>
                </a:tc>
              </a:tr>
              <a:tr h="461339">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2</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Culture </a:t>
                      </a:r>
                      <a:r>
                        <a:rPr lang="fr-CA" sz="1200" dirty="0" smtClean="0">
                          <a:effectLst/>
                          <a:latin typeface="Calibri"/>
                          <a:ea typeface="Times New Roman"/>
                          <a:cs typeface="Times New Roman"/>
                        </a:rPr>
                        <a:t>de</a:t>
                      </a:r>
                      <a:r>
                        <a:rPr lang="fr-CA" sz="1200" baseline="0" dirty="0" smtClean="0">
                          <a:effectLst/>
                          <a:latin typeface="Calibri"/>
                          <a:ea typeface="Times New Roman"/>
                          <a:cs typeface="Times New Roman"/>
                        </a:rPr>
                        <a:t> la</a:t>
                      </a:r>
                      <a:r>
                        <a:rPr lang="fr-CA" sz="1200" dirty="0" smtClean="0">
                          <a:effectLst/>
                          <a:latin typeface="Calibri"/>
                          <a:ea typeface="Times New Roman"/>
                          <a:cs typeface="Times New Roman"/>
                        </a:rPr>
                        <a:t> </a:t>
                      </a:r>
                      <a:r>
                        <a:rPr lang="fr-CA" sz="1200" dirty="0">
                          <a:effectLst/>
                          <a:latin typeface="Calibri"/>
                          <a:ea typeface="Times New Roman"/>
                          <a:cs typeface="Times New Roman"/>
                        </a:rPr>
                        <a:t>sécurité et pratiques de gestion</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mn-lt"/>
                          <a:ea typeface="Times New Roman"/>
                          <a:cs typeface="Times New Roman"/>
                        </a:rPr>
                        <a:t>Dirigeants et gestionnaires des entreprises</a:t>
                      </a:r>
                      <a:r>
                        <a:rPr lang="fr-CA" sz="1200" baseline="0" dirty="0" smtClean="0">
                          <a:effectLst/>
                          <a:latin typeface="+mn-lt"/>
                          <a:ea typeface="Times New Roman"/>
                          <a:cs typeface="Times New Roman"/>
                        </a:rPr>
                        <a:t> de transport routier</a:t>
                      </a:r>
                      <a:endParaRPr lang="en-US" sz="1100" dirty="0">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1,5 heure</a:t>
                      </a:r>
                      <a:endParaRPr lang="en-US" sz="1100">
                        <a:effectLst/>
                        <a:latin typeface="Calibri"/>
                        <a:ea typeface="Times New Roman"/>
                        <a:cs typeface="Times New Roman"/>
                      </a:endParaRPr>
                    </a:p>
                  </a:txBody>
                  <a:tcPr marL="68580" marR="68580" marT="0" marB="0"/>
                </a:tc>
              </a:tr>
              <a:tr h="406736">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3</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Calibri"/>
                          <a:ea typeface="Times New Roman"/>
                          <a:cs typeface="Times New Roman"/>
                        </a:rPr>
                        <a:t>Formation</a:t>
                      </a:r>
                      <a:r>
                        <a:rPr lang="fr-CA" sz="1200" baseline="0" dirty="0" smtClean="0">
                          <a:effectLst/>
                          <a:latin typeface="Calibri"/>
                          <a:ea typeface="Times New Roman"/>
                          <a:cs typeface="Times New Roman"/>
                        </a:rPr>
                        <a:t> </a:t>
                      </a:r>
                      <a:r>
                        <a:rPr lang="fr-CA" sz="1200" dirty="0" smtClean="0">
                          <a:effectLst/>
                          <a:latin typeface="Calibri"/>
                          <a:ea typeface="Times New Roman"/>
                          <a:cs typeface="Times New Roman"/>
                        </a:rPr>
                        <a:t>des </a:t>
                      </a:r>
                      <a:r>
                        <a:rPr lang="fr-CA" sz="1200" dirty="0">
                          <a:effectLst/>
                          <a:latin typeface="Calibri"/>
                          <a:ea typeface="Times New Roman"/>
                          <a:cs typeface="Times New Roman"/>
                        </a:rPr>
                        <a:t>conducteurs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Conducteurs</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3 heures</a:t>
                      </a:r>
                      <a:endParaRPr lang="en-US" sz="1100">
                        <a:effectLst/>
                        <a:latin typeface="Calibri"/>
                        <a:ea typeface="Times New Roman"/>
                        <a:cs typeface="Times New Roman"/>
                      </a:endParaRPr>
                    </a:p>
                  </a:txBody>
                  <a:tcPr marL="68580" marR="68580" marT="0" marB="0"/>
                </a:tc>
              </a:tr>
              <a:tr h="406736">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4</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mn-lt"/>
                          <a:ea typeface="Times New Roman"/>
                          <a:cs typeface="Times New Roman"/>
                        </a:rPr>
                        <a:t>Formation</a:t>
                      </a:r>
                      <a:r>
                        <a:rPr lang="fr-CA" sz="1200" baseline="0" dirty="0" smtClean="0">
                          <a:effectLst/>
                          <a:latin typeface="+mn-lt"/>
                          <a:ea typeface="Times New Roman"/>
                          <a:cs typeface="Times New Roman"/>
                        </a:rPr>
                        <a:t> </a:t>
                      </a:r>
                      <a:r>
                        <a:rPr lang="fr-CA" sz="1200" dirty="0" smtClean="0">
                          <a:effectLst/>
                          <a:latin typeface="Calibri"/>
                          <a:ea typeface="Times New Roman"/>
                          <a:cs typeface="Times New Roman"/>
                        </a:rPr>
                        <a:t>de </a:t>
                      </a:r>
                      <a:r>
                        <a:rPr lang="fr-CA" sz="1200" dirty="0">
                          <a:effectLst/>
                          <a:latin typeface="Calibri"/>
                          <a:ea typeface="Times New Roman"/>
                          <a:cs typeface="Times New Roman"/>
                        </a:rPr>
                        <a:t>la famille des conducteurs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Conjoints et familles des conducteurs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45 minutes</a:t>
                      </a:r>
                      <a:endParaRPr lang="en-US" sz="1100">
                        <a:effectLst/>
                        <a:latin typeface="Calibri"/>
                        <a:ea typeface="Times New Roman"/>
                        <a:cs typeface="Times New Roman"/>
                      </a:endParaRPr>
                    </a:p>
                  </a:txBody>
                  <a:tcPr marL="68580" marR="68580" marT="0" marB="0"/>
                </a:tc>
              </a:tr>
              <a:tr h="461339">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5</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Calibri"/>
                          <a:ea typeface="Times New Roman"/>
                          <a:cs typeface="Times New Roman"/>
                        </a:rPr>
                        <a:t>Formation du</a:t>
                      </a:r>
                      <a:r>
                        <a:rPr lang="fr-CA" sz="1200" baseline="0" dirty="0" smtClean="0">
                          <a:effectLst/>
                          <a:latin typeface="Calibri"/>
                          <a:ea typeface="Times New Roman"/>
                          <a:cs typeface="Times New Roman"/>
                        </a:rPr>
                        <a:t> </a:t>
                      </a:r>
                      <a:r>
                        <a:rPr lang="fr-CA" sz="1200" dirty="0" smtClean="0">
                          <a:effectLst/>
                          <a:latin typeface="Calibri"/>
                          <a:ea typeface="Times New Roman"/>
                          <a:cs typeface="Times New Roman"/>
                        </a:rPr>
                        <a:t>formateur</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Responsables de la sécurité des transporteurs et autres formateurs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3,5 heures</a:t>
                      </a:r>
                      <a:endParaRPr lang="en-US" sz="1100">
                        <a:effectLst/>
                        <a:latin typeface="Calibri"/>
                        <a:ea typeface="Times New Roman"/>
                        <a:cs typeface="Times New Roman"/>
                      </a:endParaRPr>
                    </a:p>
                  </a:txBody>
                  <a:tcPr marL="68580" marR="68580" marT="0" marB="0"/>
                </a:tc>
              </a:tr>
              <a:tr h="351019">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6</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mn-lt"/>
                          <a:ea typeface="Times New Roman"/>
                          <a:cs typeface="Times New Roman"/>
                        </a:rPr>
                        <a:t>Formation</a:t>
                      </a:r>
                      <a:r>
                        <a:rPr lang="fr-CA" sz="1200" baseline="0" dirty="0" smtClean="0">
                          <a:effectLst/>
                          <a:latin typeface="+mn-lt"/>
                          <a:ea typeface="Times New Roman"/>
                          <a:cs typeface="Times New Roman"/>
                        </a:rPr>
                        <a:t> pour les e</a:t>
                      </a:r>
                      <a:r>
                        <a:rPr lang="fr-CA" sz="1200" dirty="0" smtClean="0">
                          <a:effectLst/>
                          <a:latin typeface="Calibri"/>
                          <a:ea typeface="Times New Roman"/>
                          <a:cs typeface="Times New Roman"/>
                        </a:rPr>
                        <a:t>xpéditeurs </a:t>
                      </a:r>
                      <a:r>
                        <a:rPr lang="fr-CA" sz="1200" dirty="0">
                          <a:effectLst/>
                          <a:latin typeface="Calibri"/>
                          <a:ea typeface="Times New Roman"/>
                          <a:cs typeface="Times New Roman"/>
                        </a:rPr>
                        <a:t>et </a:t>
                      </a:r>
                      <a:r>
                        <a:rPr lang="fr-CA" sz="1200" dirty="0" smtClean="0">
                          <a:effectLst/>
                          <a:latin typeface="Calibri"/>
                          <a:ea typeface="Times New Roman"/>
                          <a:cs typeface="Times New Roman"/>
                        </a:rPr>
                        <a:t>les</a:t>
                      </a:r>
                      <a:r>
                        <a:rPr lang="fr-CA" sz="1200" baseline="0" dirty="0" smtClean="0">
                          <a:effectLst/>
                          <a:latin typeface="Calibri"/>
                          <a:ea typeface="Times New Roman"/>
                          <a:cs typeface="Times New Roman"/>
                        </a:rPr>
                        <a:t> </a:t>
                      </a:r>
                      <a:r>
                        <a:rPr lang="fr-CA" sz="1200" dirty="0" smtClean="0">
                          <a:effectLst/>
                          <a:latin typeface="Calibri"/>
                          <a:ea typeface="Times New Roman"/>
                          <a:cs typeface="Times New Roman"/>
                        </a:rPr>
                        <a:t>réceptionnaires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Expéditeurs et réceptionnaires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30 minutes</a:t>
                      </a:r>
                      <a:endParaRPr lang="en-US" sz="1100">
                        <a:effectLst/>
                        <a:latin typeface="Calibri"/>
                        <a:ea typeface="Times New Roman"/>
                        <a:cs typeface="Times New Roman"/>
                      </a:endParaRPr>
                    </a:p>
                  </a:txBody>
                  <a:tcPr marL="68580" marR="68580" marT="0" marB="0"/>
                </a:tc>
              </a:tr>
              <a:tr h="461339">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7</a:t>
                      </a:r>
                      <a:endParaRPr lang="en-US" sz="1100">
                        <a:effectLst/>
                        <a:latin typeface="Calibri"/>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tab pos="1113155" algn="l"/>
                        </a:tabLst>
                        <a:defRPr/>
                      </a:pPr>
                      <a:r>
                        <a:rPr lang="fr-CA" sz="1200" dirty="0">
                          <a:effectLst/>
                          <a:latin typeface="Calibri"/>
                          <a:ea typeface="Times New Roman"/>
                          <a:cs typeface="Times New Roman"/>
                        </a:rPr>
                        <a:t>Gestion des troubles du sommeil </a:t>
                      </a:r>
                      <a:r>
                        <a:rPr lang="fr-CA" sz="1200" dirty="0" smtClean="0">
                          <a:effectLst/>
                          <a:latin typeface="Calibri"/>
                          <a:ea typeface="Times New Roman"/>
                          <a:cs typeface="Times New Roman"/>
                        </a:rPr>
                        <a:t>par les </a:t>
                      </a:r>
                      <a:r>
                        <a:rPr lang="fr-CA" sz="1200" dirty="0" smtClean="0">
                          <a:effectLst/>
                          <a:latin typeface="+mn-lt"/>
                          <a:ea typeface="Times New Roman"/>
                          <a:cs typeface="Times New Roman"/>
                        </a:rPr>
                        <a:t>entreprises</a:t>
                      </a:r>
                      <a:r>
                        <a:rPr lang="fr-CA" sz="1200" baseline="0" dirty="0" smtClean="0">
                          <a:effectLst/>
                          <a:latin typeface="+mn-lt"/>
                          <a:ea typeface="Times New Roman"/>
                          <a:cs typeface="Times New Roman"/>
                        </a:rPr>
                        <a:t> de transport routier</a:t>
                      </a:r>
                      <a:endParaRPr lang="en-US" sz="1100" dirty="0" smtClean="0">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mn-lt"/>
                          <a:ea typeface="Times New Roman"/>
                          <a:cs typeface="Times New Roman"/>
                        </a:rPr>
                        <a:t>Dirigeants et gestionnaires des entreprises</a:t>
                      </a:r>
                      <a:r>
                        <a:rPr lang="fr-CA" sz="1200" baseline="0" dirty="0" smtClean="0">
                          <a:effectLst/>
                          <a:latin typeface="+mn-lt"/>
                          <a:ea typeface="Times New Roman"/>
                          <a:cs typeface="Times New Roman"/>
                        </a:rPr>
                        <a:t> de transport routier</a:t>
                      </a:r>
                      <a:endParaRPr lang="en-US" sz="1100" dirty="0">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1,5 heure</a:t>
                      </a:r>
                      <a:endParaRPr lang="en-US" sz="1100">
                        <a:effectLst/>
                        <a:latin typeface="Calibri"/>
                        <a:ea typeface="Times New Roman"/>
                        <a:cs typeface="Times New Roman"/>
                      </a:endParaRPr>
                    </a:p>
                  </a:txBody>
                  <a:tcPr marL="68580" marR="68580" marT="0" marB="0"/>
                </a:tc>
              </a:tr>
              <a:tr h="461339">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8</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Gestion des troubles du sommeil </a:t>
                      </a:r>
                      <a:r>
                        <a:rPr lang="fr-CA" sz="1200" dirty="0" smtClean="0">
                          <a:effectLst/>
                          <a:latin typeface="Calibri"/>
                          <a:ea typeface="Times New Roman"/>
                          <a:cs typeface="Times New Roman"/>
                        </a:rPr>
                        <a:t>par</a:t>
                      </a:r>
                      <a:r>
                        <a:rPr lang="fr-CA" sz="1200" baseline="0" dirty="0" smtClean="0">
                          <a:effectLst/>
                          <a:latin typeface="Calibri"/>
                          <a:ea typeface="Times New Roman"/>
                          <a:cs typeface="Times New Roman"/>
                        </a:rPr>
                        <a:t> l</a:t>
                      </a:r>
                      <a:r>
                        <a:rPr lang="fr-CA" sz="1200" dirty="0" smtClean="0">
                          <a:effectLst/>
                          <a:latin typeface="Calibri"/>
                          <a:ea typeface="Times New Roman"/>
                          <a:cs typeface="Times New Roman"/>
                        </a:rPr>
                        <a:t>es </a:t>
                      </a:r>
                      <a:r>
                        <a:rPr lang="fr-CA" sz="1200" dirty="0">
                          <a:effectLst/>
                          <a:latin typeface="Calibri"/>
                          <a:ea typeface="Times New Roman"/>
                          <a:cs typeface="Times New Roman"/>
                        </a:rPr>
                        <a:t>conducteurs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Conducteurs</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1,25 heure</a:t>
                      </a:r>
                      <a:endParaRPr lang="en-US" sz="1100">
                        <a:effectLst/>
                        <a:latin typeface="Calibri"/>
                        <a:ea typeface="Times New Roman"/>
                        <a:cs typeface="Times New Roman"/>
                      </a:endParaRPr>
                    </a:p>
                  </a:txBody>
                  <a:tcPr marL="68580" marR="68580" marT="0" marB="0"/>
                </a:tc>
              </a:tr>
              <a:tr h="461339">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9</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Planification des horaires des conducteurs et outils</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Répartiteurs et </a:t>
                      </a:r>
                      <a:r>
                        <a:rPr lang="fr-CA" sz="1200" dirty="0" smtClean="0">
                          <a:effectLst/>
                          <a:latin typeface="Calibri"/>
                          <a:ea typeface="Times New Roman"/>
                          <a:cs typeface="Times New Roman"/>
                        </a:rPr>
                        <a:t>gestionnaires*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1 heure</a:t>
                      </a:r>
                      <a:endParaRPr lang="en-US" sz="1100">
                        <a:effectLst/>
                        <a:latin typeface="Calibri"/>
                        <a:ea typeface="Times New Roman"/>
                        <a:cs typeface="Times New Roman"/>
                      </a:endParaRPr>
                    </a:p>
                  </a:txBody>
                  <a:tcPr marL="68580" marR="68580" marT="0" marB="0"/>
                </a:tc>
              </a:tr>
              <a:tr h="461339">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10</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Technologies de </a:t>
                      </a:r>
                      <a:r>
                        <a:rPr lang="fr-CA" sz="1200" dirty="0" smtClean="0">
                          <a:effectLst/>
                          <a:latin typeface="Calibri"/>
                          <a:ea typeface="Times New Roman"/>
                          <a:cs typeface="Times New Roman"/>
                        </a:rPr>
                        <a:t>détection et </a:t>
                      </a:r>
                      <a:r>
                        <a:rPr lang="fr-CA" sz="1200" dirty="0">
                          <a:effectLst/>
                          <a:latin typeface="Calibri"/>
                          <a:ea typeface="Times New Roman"/>
                          <a:cs typeface="Times New Roman"/>
                        </a:rPr>
                        <a:t>de gestion de la fatigue</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mn-lt"/>
                          <a:ea typeface="Times New Roman"/>
                          <a:cs typeface="Times New Roman"/>
                        </a:rPr>
                        <a:t>Dirigeants et gestionnaires des entreprises</a:t>
                      </a:r>
                      <a:r>
                        <a:rPr lang="fr-CA" sz="1200" baseline="0" dirty="0" smtClean="0">
                          <a:effectLst/>
                          <a:latin typeface="+mn-lt"/>
                          <a:ea typeface="Times New Roman"/>
                          <a:cs typeface="Times New Roman"/>
                        </a:rPr>
                        <a:t> de transport routier</a:t>
                      </a:r>
                      <a:endParaRPr lang="en-US" sz="1100" dirty="0">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1 heure</a:t>
                      </a:r>
                      <a:endParaRPr lang="en-US" sz="1100" dirty="0">
                        <a:effectLst/>
                        <a:latin typeface="Calibri"/>
                        <a:ea typeface="Times New Roman"/>
                        <a:cs typeface="Times New Roman"/>
                      </a:endParaRPr>
                    </a:p>
                  </a:txBody>
                  <a:tcPr marL="68580" marR="68580" marT="0" marB="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defTabSz="914400">
              <a:spcBef>
                <a:spcPts val="0"/>
              </a:spcBef>
              <a:buNone/>
            </a:pPr>
            <a:r>
              <a:rPr lang="en-US" sz="3600" b="0" i="0" dirty="0">
                <a:solidFill>
                  <a:schemeClr val="bg1"/>
                </a:solidFill>
                <a:latin typeface="Calibri"/>
                <a:ea typeface="+mj-ea"/>
                <a:cs typeface="+mj-cs"/>
              </a:rPr>
              <a:t>Module 2 : </a:t>
            </a:r>
            <a:r>
              <a:rPr lang="en-US" sz="3600" b="0" i="0" dirty="0" smtClean="0">
                <a:solidFill>
                  <a:schemeClr val="bg1"/>
                </a:solidFill>
                <a:latin typeface="Calibri"/>
                <a:ea typeface="+mj-ea"/>
                <a:cs typeface="+mj-cs"/>
              </a:rPr>
              <a:t>Culture </a:t>
            </a:r>
            <a:r>
              <a:rPr lang="en-US" sz="3600" b="0" i="0" dirty="0">
                <a:solidFill>
                  <a:schemeClr val="bg1"/>
                </a:solidFill>
                <a:latin typeface="Calibri"/>
                <a:ea typeface="+mj-ea"/>
                <a:cs typeface="+mj-cs"/>
              </a:rPr>
              <a:t>de </a:t>
            </a:r>
            <a:r>
              <a:rPr lang="en-US" sz="3600" b="0" i="0" dirty="0" smtClean="0">
                <a:solidFill>
                  <a:schemeClr val="bg1"/>
                </a:solidFill>
                <a:latin typeface="Calibri"/>
                <a:ea typeface="+mj-ea"/>
                <a:cs typeface="+mj-cs"/>
              </a:rPr>
              <a:t>la </a:t>
            </a:r>
            <a:r>
              <a:rPr lang="en-US" sz="3600" b="0" i="0" dirty="0" err="1" smtClean="0">
                <a:solidFill>
                  <a:schemeClr val="bg1"/>
                </a:solidFill>
                <a:latin typeface="Calibri"/>
                <a:ea typeface="+mj-ea"/>
                <a:cs typeface="+mj-cs"/>
              </a:rPr>
              <a:t>sécurité</a:t>
            </a:r>
            <a:r>
              <a:rPr lang="en-US" sz="3600" b="0" i="0" dirty="0" smtClean="0">
                <a:solidFill>
                  <a:schemeClr val="bg1"/>
                </a:solidFill>
                <a:latin typeface="Calibri"/>
                <a:ea typeface="+mj-ea"/>
                <a:cs typeface="+mj-cs"/>
              </a:rPr>
              <a:t> </a:t>
            </a:r>
            <a:r>
              <a:rPr lang="en-US" sz="3600" b="0" i="0" dirty="0">
                <a:solidFill>
                  <a:schemeClr val="bg1"/>
                </a:solidFill>
                <a:latin typeface="Calibri"/>
                <a:ea typeface="+mj-ea"/>
                <a:cs typeface="+mj-cs"/>
              </a:rPr>
              <a:t>et </a:t>
            </a:r>
            <a:r>
              <a:rPr lang="en-US" sz="3600" b="0" i="0" dirty="0" smtClean="0">
                <a:solidFill>
                  <a:schemeClr val="bg1"/>
                </a:solidFill>
                <a:latin typeface="Calibri"/>
                <a:ea typeface="+mj-ea"/>
                <a:cs typeface="+mj-cs"/>
              </a:rPr>
              <a:t/>
            </a:r>
            <a:br>
              <a:rPr lang="en-US" sz="3600" b="0" i="0" dirty="0" smtClean="0">
                <a:solidFill>
                  <a:schemeClr val="bg1"/>
                </a:solidFill>
                <a:latin typeface="Calibri"/>
                <a:ea typeface="+mj-ea"/>
                <a:cs typeface="+mj-cs"/>
              </a:rPr>
            </a:br>
            <a:r>
              <a:rPr lang="en-US" sz="3600" b="0" i="0" dirty="0" err="1" smtClean="0">
                <a:solidFill>
                  <a:schemeClr val="bg1"/>
                </a:solidFill>
                <a:latin typeface="Calibri"/>
                <a:ea typeface="+mj-ea"/>
                <a:cs typeface="+mj-cs"/>
              </a:rPr>
              <a:t>pratiques</a:t>
            </a:r>
            <a:r>
              <a:rPr lang="en-US" sz="3600" b="0" i="0" dirty="0" smtClean="0">
                <a:solidFill>
                  <a:schemeClr val="bg1"/>
                </a:solidFill>
                <a:latin typeface="Calibri"/>
                <a:ea typeface="+mj-ea"/>
                <a:cs typeface="+mj-cs"/>
              </a:rPr>
              <a:t> </a:t>
            </a:r>
            <a:r>
              <a:rPr lang="en-US" sz="3600" b="0" i="0" dirty="0">
                <a:solidFill>
                  <a:schemeClr val="bg1"/>
                </a:solidFill>
                <a:latin typeface="Calibri"/>
                <a:ea typeface="+mj-ea"/>
                <a:cs typeface="+mj-cs"/>
              </a:rPr>
              <a:t>de </a:t>
            </a:r>
            <a:r>
              <a:rPr lang="en-US" sz="3600" b="0" i="0" dirty="0" err="1">
                <a:solidFill>
                  <a:schemeClr val="bg1"/>
                </a:solidFill>
                <a:latin typeface="Calibri"/>
                <a:ea typeface="+mj-ea"/>
                <a:cs typeface="+mj-cs"/>
              </a:rPr>
              <a:t>gestion</a:t>
            </a:r>
            <a:endParaRPr lang="en-US" sz="3600" b="0" i="0" dirty="0">
              <a:solidFill>
                <a:schemeClr val="bg1"/>
              </a:solidFill>
              <a:latin typeface="Calibri"/>
              <a:ea typeface="+mj-ea"/>
              <a:cs typeface="+mj-cs"/>
            </a:endParaRPr>
          </a:p>
        </p:txBody>
      </p:sp>
      <p:sp>
        <p:nvSpPr>
          <p:cNvPr id="3" name="Content Placeholder 2"/>
          <p:cNvSpPr>
            <a:spLocks noGrp="1"/>
          </p:cNvSpPr>
          <p:nvPr>
            <p:ph idx="1"/>
            <p:custDataLst>
              <p:tags r:id="rId2"/>
            </p:custDataLst>
          </p:nvPr>
        </p:nvSpPr>
        <p:spPr>
          <a:xfrm>
            <a:off x="457200" y="1600200"/>
            <a:ext cx="6477000" cy="5105400"/>
          </a:xfrm>
        </p:spPr>
        <p:txBody>
          <a:bodyPr>
            <a:normAutofit fontScale="47500" lnSpcReduction="20000"/>
          </a:bodyPr>
          <a:lstStyle/>
          <a:p>
            <a:pPr lvl="0">
              <a:lnSpc>
                <a:spcPct val="115000"/>
              </a:lnSpc>
              <a:spcBef>
                <a:spcPts val="0"/>
              </a:spcBef>
              <a:buFont typeface="Symbol"/>
              <a:buChar char=""/>
            </a:pPr>
            <a:r>
              <a:rPr lang="fr-CA" sz="4800" dirty="0" smtClean="0">
                <a:ea typeface="Times New Roman"/>
                <a:cs typeface="Times New Roman"/>
              </a:rPr>
              <a:t>Compréhension des divers </a:t>
            </a:r>
            <a:r>
              <a:rPr lang="fr-CA" sz="4800" dirty="0">
                <a:ea typeface="Times New Roman"/>
                <a:cs typeface="Times New Roman"/>
              </a:rPr>
              <a:t>éléments </a:t>
            </a:r>
            <a:r>
              <a:rPr lang="fr-CA" sz="4800" dirty="0" smtClean="0">
                <a:ea typeface="Times New Roman"/>
                <a:cs typeface="Times New Roman"/>
              </a:rPr>
              <a:t>d’une </a:t>
            </a:r>
            <a:r>
              <a:rPr lang="fr-CA" sz="4800" dirty="0">
                <a:ea typeface="Times New Roman"/>
                <a:cs typeface="Times New Roman"/>
              </a:rPr>
              <a:t>culture de </a:t>
            </a:r>
            <a:r>
              <a:rPr lang="fr-CA" sz="4800" dirty="0" smtClean="0">
                <a:ea typeface="Times New Roman"/>
                <a:cs typeface="Times New Roman"/>
              </a:rPr>
              <a:t>la sécurité pouvant </a:t>
            </a:r>
            <a:r>
              <a:rPr lang="fr-CA" sz="4800" dirty="0">
                <a:ea typeface="Times New Roman"/>
                <a:cs typeface="Times New Roman"/>
              </a:rPr>
              <a:t>être utilisés pour mettre en œuvre et soutenir un </a:t>
            </a:r>
            <a:r>
              <a:rPr lang="fr-CA" sz="4800" dirty="0" smtClean="0">
                <a:ea typeface="Times New Roman"/>
                <a:cs typeface="Times New Roman"/>
              </a:rPr>
              <a:t>PGF</a:t>
            </a:r>
            <a:endParaRPr lang="en-US" sz="4000" dirty="0">
              <a:ea typeface="Times New Roman"/>
              <a:cs typeface="Times New Roman"/>
            </a:endParaRPr>
          </a:p>
          <a:p>
            <a:pPr lvl="0">
              <a:lnSpc>
                <a:spcPct val="115000"/>
              </a:lnSpc>
              <a:spcBef>
                <a:spcPts val="0"/>
              </a:spcBef>
              <a:buFont typeface="Symbol"/>
              <a:buChar char=""/>
            </a:pPr>
            <a:r>
              <a:rPr lang="fr-CA" sz="4800" dirty="0" smtClean="0">
                <a:ea typeface="Times New Roman"/>
                <a:cs typeface="Times New Roman"/>
              </a:rPr>
              <a:t>Présentation de </a:t>
            </a:r>
            <a:r>
              <a:rPr lang="fr-CA" sz="4800" dirty="0">
                <a:ea typeface="Times New Roman"/>
                <a:cs typeface="Times New Roman"/>
              </a:rPr>
              <a:t>la culture de </a:t>
            </a:r>
            <a:r>
              <a:rPr lang="fr-CA" sz="4800" dirty="0" smtClean="0">
                <a:ea typeface="Times New Roman"/>
                <a:cs typeface="Times New Roman"/>
              </a:rPr>
              <a:t>la sécurité</a:t>
            </a:r>
            <a:endParaRPr lang="en-US" sz="4000" dirty="0">
              <a:ea typeface="Times New Roman"/>
              <a:cs typeface="Times New Roman"/>
            </a:endParaRPr>
          </a:p>
          <a:p>
            <a:pPr lvl="0">
              <a:lnSpc>
                <a:spcPct val="115000"/>
              </a:lnSpc>
              <a:spcBef>
                <a:spcPts val="0"/>
              </a:spcBef>
              <a:buFont typeface="Symbol"/>
              <a:buChar char=""/>
            </a:pPr>
            <a:r>
              <a:rPr lang="fr-CA" sz="4800" dirty="0">
                <a:ea typeface="Times New Roman"/>
                <a:cs typeface="Times New Roman"/>
              </a:rPr>
              <a:t>Répartition des responsabilités et des rôles dans l’entreprise afin de mettre en œuvre le PGF</a:t>
            </a:r>
            <a:endParaRPr lang="en-US" sz="4000" dirty="0">
              <a:ea typeface="Times New Roman"/>
              <a:cs typeface="Times New Roman"/>
            </a:endParaRPr>
          </a:p>
          <a:p>
            <a:pPr lvl="0">
              <a:lnSpc>
                <a:spcPct val="115000"/>
              </a:lnSpc>
              <a:spcBef>
                <a:spcPts val="0"/>
              </a:spcBef>
              <a:buFont typeface="Symbol"/>
              <a:buChar char=""/>
            </a:pPr>
            <a:r>
              <a:rPr lang="fr-CA" sz="4800" dirty="0">
                <a:ea typeface="Times New Roman"/>
                <a:cs typeface="Times New Roman"/>
              </a:rPr>
              <a:t>Stratégies pour motiver et responsabiliser le personnel afin qu’il s’investisse dans le PGF</a:t>
            </a:r>
            <a:endParaRPr lang="en-US" sz="4000" dirty="0">
              <a:ea typeface="Times New Roman"/>
              <a:cs typeface="Times New Roman"/>
            </a:endParaRPr>
          </a:p>
          <a:p>
            <a:pPr lvl="0">
              <a:lnSpc>
                <a:spcPct val="115000"/>
              </a:lnSpc>
              <a:spcBef>
                <a:spcPts val="0"/>
              </a:spcBef>
              <a:buFont typeface="Symbol"/>
              <a:buChar char=""/>
            </a:pPr>
            <a:r>
              <a:rPr lang="fr-CA" sz="4800" dirty="0">
                <a:ea typeface="Times New Roman"/>
                <a:cs typeface="Times New Roman"/>
              </a:rPr>
              <a:t>Aperçu du changement de la culture organisationnelle</a:t>
            </a:r>
            <a:endParaRPr lang="en-US" sz="4000" dirty="0">
              <a:ea typeface="Times New Roman"/>
              <a:cs typeface="Times New Roman"/>
            </a:endParaRPr>
          </a:p>
          <a:p>
            <a:pPr lvl="0">
              <a:lnSpc>
                <a:spcPct val="115000"/>
              </a:lnSpc>
              <a:spcBef>
                <a:spcPts val="0"/>
              </a:spcBef>
              <a:spcAft>
                <a:spcPts val="1000"/>
              </a:spcAft>
              <a:buFont typeface="Symbol"/>
              <a:buChar char=""/>
            </a:pPr>
            <a:r>
              <a:rPr lang="fr-CA" sz="4800" dirty="0">
                <a:ea typeface="Times New Roman"/>
                <a:cs typeface="Times New Roman"/>
              </a:rPr>
              <a:t>Mesures de </a:t>
            </a:r>
            <a:r>
              <a:rPr lang="fr-CA" sz="4800" dirty="0" smtClean="0">
                <a:ea typeface="Times New Roman"/>
                <a:cs typeface="Times New Roman"/>
              </a:rPr>
              <a:t>la performance </a:t>
            </a:r>
            <a:r>
              <a:rPr lang="fr-CA" sz="4800" dirty="0">
                <a:ea typeface="Times New Roman"/>
                <a:cs typeface="Times New Roman"/>
              </a:rPr>
              <a:t>pour évaluer l’efficacité du </a:t>
            </a:r>
            <a:r>
              <a:rPr lang="fr-CA" sz="4800" dirty="0" smtClean="0">
                <a:ea typeface="Times New Roman"/>
                <a:cs typeface="Times New Roman"/>
              </a:rPr>
              <a:t>PGF</a:t>
            </a:r>
            <a:endParaRPr lang="en-US" dirty="0" smtClean="0"/>
          </a:p>
          <a:p>
            <a:pPr marL="347472" indent="-347472" algn="l" defTabSz="914400">
              <a:spcBef>
                <a:spcPts val="0"/>
              </a:spcBef>
              <a:buFont typeface="Arial"/>
              <a:buChar char="•"/>
            </a:pPr>
            <a:endParaRPr lang="en-US" dirty="0" smtClean="0"/>
          </a:p>
        </p:txBody>
      </p:sp>
      <p:pic>
        <p:nvPicPr>
          <p:cNvPr id="1026" name="Picture 2"/>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24600" y="4235266"/>
            <a:ext cx="2819400" cy="2119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Left-Right Arrow 10"/>
          <p:cNvSpPr>
            <a:spLocks/>
          </p:cNvSpPr>
          <p:nvPr>
            <p:custDataLst>
              <p:tags r:id="rId4"/>
            </p:custDataLst>
          </p:nvPr>
        </p:nvSpPr>
        <p:spPr>
          <a:xfrm rot="13596703">
            <a:off x="8014159" y="5040035"/>
            <a:ext cx="815591" cy="177852"/>
          </a:xfrm>
          <a:prstGeom prst="leftRightArrow">
            <a:avLst/>
          </a:prstGeom>
          <a:solidFill>
            <a:schemeClr val="tx1"/>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spcBef>
                <a:spcPts val="0"/>
              </a:spcBef>
            </a:pPr>
            <a:r>
              <a:rPr lang="en-US" sz="3600" b="0" i="0" dirty="0">
                <a:solidFill>
                  <a:schemeClr val="bg1"/>
                </a:solidFill>
                <a:latin typeface="Calibri"/>
                <a:ea typeface="+mj-ea"/>
                <a:cs typeface="+mj-cs"/>
              </a:rPr>
              <a:t>Module 3 : </a:t>
            </a:r>
            <a:r>
              <a:rPr lang="en-US" sz="3600" dirty="0" smtClean="0">
                <a:solidFill>
                  <a:schemeClr val="bg1"/>
                </a:solidFill>
              </a:rPr>
              <a:t>Formation des </a:t>
            </a:r>
            <a:r>
              <a:rPr lang="en-US" sz="3600" b="0" i="0" dirty="0" err="1" smtClean="0">
                <a:solidFill>
                  <a:schemeClr val="bg1"/>
                </a:solidFill>
                <a:latin typeface="Calibri"/>
                <a:ea typeface="+mj-ea"/>
                <a:cs typeface="+mj-cs"/>
              </a:rPr>
              <a:t>conducteurs</a:t>
            </a:r>
            <a:endParaRPr lang="en-US" sz="3600" b="0" i="0" dirty="0">
              <a:solidFill>
                <a:schemeClr val="bg1"/>
              </a:solidFill>
              <a:latin typeface="Calibri"/>
              <a:ea typeface="+mj-ea"/>
              <a:cs typeface="+mj-cs"/>
            </a:endParaRPr>
          </a:p>
        </p:txBody>
      </p:sp>
      <p:sp>
        <p:nvSpPr>
          <p:cNvPr id="3" name="Content Placeholder 2"/>
          <p:cNvSpPr>
            <a:spLocks noGrp="1"/>
          </p:cNvSpPr>
          <p:nvPr>
            <p:ph idx="1"/>
            <p:custDataLst>
              <p:tags r:id="rId2"/>
            </p:custDataLst>
          </p:nvPr>
        </p:nvSpPr>
        <p:spPr>
          <a:xfrm>
            <a:off x="457200" y="1600200"/>
            <a:ext cx="5486400" cy="4525963"/>
          </a:xfrm>
        </p:spPr>
        <p:txBody>
          <a:bodyPr>
            <a:normAutofit fontScale="92500"/>
          </a:bodyPr>
          <a:lstStyle/>
          <a:p>
            <a:pPr lvl="0">
              <a:lnSpc>
                <a:spcPct val="115000"/>
              </a:lnSpc>
              <a:spcBef>
                <a:spcPts val="0"/>
              </a:spcBef>
              <a:buFont typeface="Symbol"/>
              <a:buChar char=""/>
            </a:pPr>
            <a:r>
              <a:rPr lang="fr-CA" sz="2800" dirty="0" smtClean="0">
                <a:ea typeface="Times New Roman"/>
                <a:cs typeface="Times New Roman"/>
              </a:rPr>
              <a:t>Notions de base sur </a:t>
            </a:r>
            <a:r>
              <a:rPr lang="fr-CA" sz="2800" dirty="0">
                <a:ea typeface="Times New Roman"/>
                <a:cs typeface="Times New Roman"/>
              </a:rPr>
              <a:t>la </a:t>
            </a:r>
            <a:r>
              <a:rPr lang="fr-CA" sz="2800" dirty="0" smtClean="0">
                <a:ea typeface="Times New Roman"/>
                <a:cs typeface="Times New Roman"/>
              </a:rPr>
              <a:t>fatigue et la somnolence</a:t>
            </a:r>
            <a:endParaRPr lang="en-US" sz="2000" dirty="0">
              <a:ea typeface="Times New Roman"/>
              <a:cs typeface="Times New Roman"/>
            </a:endParaRPr>
          </a:p>
          <a:p>
            <a:pPr lvl="0">
              <a:lnSpc>
                <a:spcPct val="115000"/>
              </a:lnSpc>
              <a:spcBef>
                <a:spcPts val="0"/>
              </a:spcBef>
              <a:buFont typeface="Symbol"/>
              <a:buChar char=""/>
            </a:pPr>
            <a:r>
              <a:rPr lang="fr-CA" sz="2800" dirty="0">
                <a:ea typeface="Times New Roman"/>
                <a:cs typeface="Times New Roman"/>
              </a:rPr>
              <a:t>Sommeil, vigilance et bien-être</a:t>
            </a:r>
            <a:endParaRPr lang="en-US" sz="2000" dirty="0">
              <a:ea typeface="Times New Roman"/>
              <a:cs typeface="Times New Roman"/>
            </a:endParaRPr>
          </a:p>
          <a:p>
            <a:pPr lvl="0">
              <a:lnSpc>
                <a:spcPct val="115000"/>
              </a:lnSpc>
              <a:spcBef>
                <a:spcPts val="0"/>
              </a:spcBef>
              <a:buFont typeface="Symbol"/>
              <a:buChar char=""/>
            </a:pPr>
            <a:r>
              <a:rPr lang="fr-CA" sz="2800" dirty="0" smtClean="0">
                <a:ea typeface="Times New Roman"/>
                <a:cs typeface="Times New Roman"/>
              </a:rPr>
              <a:t>Notions de base sur les </a:t>
            </a:r>
            <a:r>
              <a:rPr lang="fr-CA" sz="2800" dirty="0">
                <a:ea typeface="Times New Roman"/>
                <a:cs typeface="Times New Roman"/>
              </a:rPr>
              <a:t>troubles du sommeil</a:t>
            </a:r>
            <a:endParaRPr lang="en-US" sz="2000" dirty="0">
              <a:ea typeface="Times New Roman"/>
              <a:cs typeface="Times New Roman"/>
            </a:endParaRPr>
          </a:p>
          <a:p>
            <a:pPr lvl="0">
              <a:lnSpc>
                <a:spcPct val="115000"/>
              </a:lnSpc>
              <a:spcBef>
                <a:spcPts val="0"/>
              </a:spcBef>
              <a:spcAft>
                <a:spcPts val="1000"/>
              </a:spcAft>
              <a:buFont typeface="Symbol"/>
              <a:buChar char=""/>
            </a:pPr>
            <a:r>
              <a:rPr lang="fr-CA" sz="2800" dirty="0" smtClean="0">
                <a:ea typeface="Times New Roman"/>
                <a:cs typeface="Times New Roman"/>
              </a:rPr>
              <a:t>Savoirs, </a:t>
            </a:r>
            <a:r>
              <a:rPr lang="fr-CA" sz="2800" dirty="0">
                <a:ea typeface="Times New Roman"/>
                <a:cs typeface="Times New Roman"/>
              </a:rPr>
              <a:t>compétences et attitudes </a:t>
            </a:r>
            <a:r>
              <a:rPr lang="fr-CA" sz="2800" dirty="0" smtClean="0">
                <a:ea typeface="Times New Roman"/>
                <a:cs typeface="Times New Roman"/>
              </a:rPr>
              <a:t>essentiels </a:t>
            </a:r>
            <a:r>
              <a:rPr lang="fr-CA" sz="2800" dirty="0">
                <a:ea typeface="Times New Roman"/>
                <a:cs typeface="Times New Roman"/>
              </a:rPr>
              <a:t>à la gestion de la </a:t>
            </a:r>
            <a:r>
              <a:rPr lang="fr-CA" sz="2800" dirty="0" smtClean="0">
                <a:ea typeface="Times New Roman"/>
                <a:cs typeface="Times New Roman"/>
              </a:rPr>
              <a:t>fatigue</a:t>
            </a:r>
            <a:endParaRPr lang="en-US" sz="2000" dirty="0" smtClean="0">
              <a:ea typeface="Times New Roman"/>
              <a:cs typeface="Times New Roman"/>
            </a:endParaRPr>
          </a:p>
          <a:p>
            <a:pPr lvl="0">
              <a:spcBef>
                <a:spcPts val="0"/>
              </a:spcBef>
              <a:spcAft>
                <a:spcPts val="1000"/>
              </a:spcAft>
              <a:buFont typeface="Symbol"/>
              <a:buChar char=""/>
            </a:pPr>
            <a:r>
              <a:rPr lang="fr-CA" sz="2800" dirty="0" smtClean="0">
                <a:ea typeface="Times New Roman"/>
                <a:cs typeface="Times New Roman"/>
              </a:rPr>
              <a:t>Heures </a:t>
            </a:r>
            <a:r>
              <a:rPr lang="fr-CA" sz="2800" dirty="0">
                <a:ea typeface="Times New Roman"/>
                <a:cs typeface="Times New Roman"/>
              </a:rPr>
              <a:t>de conduite et planification des horaires</a:t>
            </a:r>
            <a:endParaRPr lang="en-US" sz="2800" b="0" i="0" dirty="0">
              <a:solidFill>
                <a:schemeClr val="tx1"/>
              </a:solidFill>
              <a:latin typeface="Calibri"/>
              <a:ea typeface="+mn-ea"/>
              <a:cs typeface="+mn-cs"/>
            </a:endParaRPr>
          </a:p>
        </p:txBody>
      </p:sp>
      <p:sp>
        <p:nvSpPr>
          <p:cNvPr id="7" name="Rectangle 6"/>
          <p:cNvSpPr/>
          <p:nvPr>
            <p:custDataLst>
              <p:tags r:id="rId3"/>
            </p:custDataLst>
          </p:nvPr>
        </p:nvSpPr>
        <p:spPr>
          <a:xfrm>
            <a:off x="5868838" y="3680604"/>
            <a:ext cx="795068"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Vigilance</a:t>
            </a:r>
          </a:p>
        </p:txBody>
      </p:sp>
      <p:grpSp>
        <p:nvGrpSpPr>
          <p:cNvPr id="8" name="Group 7"/>
          <p:cNvGrpSpPr/>
          <p:nvPr>
            <p:custDataLst>
              <p:tags r:id="rId4"/>
            </p:custDataLst>
          </p:nvPr>
        </p:nvGrpSpPr>
        <p:grpSpPr>
          <a:xfrm>
            <a:off x="5843080" y="2182292"/>
            <a:ext cx="3214052" cy="3172634"/>
            <a:chOff x="5843080" y="2182292"/>
            <a:chExt cx="3214052" cy="3172634"/>
          </a:xfrm>
        </p:grpSpPr>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43080" y="2182292"/>
              <a:ext cx="3214052" cy="3172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6971763" y="4347566"/>
              <a:ext cx="914400" cy="485598"/>
            </a:xfrm>
            <a:prstGeom prst="rect">
              <a:avLst/>
            </a:prstGeom>
            <a:noFill/>
          </p:spPr>
          <p:txBody>
            <a:bodyPr wrap="square" rtlCol="0">
              <a:spAutoFit/>
            </a:bodyPr>
            <a:lstStyle/>
            <a:p>
              <a:pPr algn="ctr"/>
              <a:r>
                <a:rPr lang="en-US" sz="1200" b="1" dirty="0" err="1">
                  <a:solidFill>
                    <a:schemeClr val="lt1"/>
                  </a:solidFill>
                </a:rPr>
                <a:t>Sommeil</a:t>
              </a:r>
              <a:r>
                <a:rPr lang="en-US" sz="1200" b="1" dirty="0">
                  <a:solidFill>
                    <a:schemeClr val="lt1"/>
                  </a:solidFill>
                </a:rPr>
                <a:t> </a:t>
              </a:r>
              <a:r>
                <a:rPr lang="en-US" sz="1200" b="1" dirty="0" err="1">
                  <a:solidFill>
                    <a:schemeClr val="lt1"/>
                  </a:solidFill>
                </a:rPr>
                <a:t>réparateur</a:t>
              </a:r>
              <a:endParaRPr lang="en-US" sz="1200" b="1" dirty="0"/>
            </a:p>
            <a:p>
              <a:pPr algn="ctr"/>
              <a:endParaRPr lang="en-US" sz="1200" dirty="0"/>
            </a:p>
          </p:txBody>
        </p:sp>
        <p:sp>
          <p:nvSpPr>
            <p:cNvPr id="12" name="TextBox 11"/>
            <p:cNvSpPr txBox="1"/>
            <p:nvPr/>
          </p:nvSpPr>
          <p:spPr>
            <a:xfrm>
              <a:off x="8026758" y="3796515"/>
              <a:ext cx="914400" cy="276999"/>
            </a:xfrm>
            <a:prstGeom prst="rect">
              <a:avLst/>
            </a:prstGeom>
            <a:noFill/>
          </p:spPr>
          <p:txBody>
            <a:bodyPr wrap="square" rtlCol="0">
              <a:spAutoFit/>
            </a:bodyPr>
            <a:lstStyle/>
            <a:p>
              <a:pPr algn="ctr"/>
              <a:r>
                <a:rPr lang="en-US" sz="1200" b="1" dirty="0" smtClean="0">
                  <a:solidFill>
                    <a:schemeClr val="lt1"/>
                  </a:solidFill>
                </a:rPr>
                <a:t>Bien-</a:t>
              </a:r>
              <a:r>
                <a:rPr lang="en-US" sz="1200" b="1" dirty="0" err="1" smtClean="0">
                  <a:solidFill>
                    <a:schemeClr val="lt1"/>
                  </a:solidFill>
                </a:rPr>
                <a:t>être</a:t>
              </a:r>
              <a:endParaRPr lang="en-US" sz="1200" b="1" dirty="0"/>
            </a:p>
          </p:txBody>
        </p:sp>
        <p:sp>
          <p:nvSpPr>
            <p:cNvPr id="13" name="TextBox 12"/>
            <p:cNvSpPr txBox="1"/>
            <p:nvPr/>
          </p:nvSpPr>
          <p:spPr>
            <a:xfrm>
              <a:off x="5991188" y="3769489"/>
              <a:ext cx="914400" cy="276999"/>
            </a:xfrm>
            <a:prstGeom prst="rect">
              <a:avLst/>
            </a:prstGeom>
            <a:noFill/>
          </p:spPr>
          <p:txBody>
            <a:bodyPr wrap="square" rtlCol="0">
              <a:spAutoFit/>
            </a:bodyPr>
            <a:lstStyle/>
            <a:p>
              <a:pPr algn="ctr"/>
              <a:r>
                <a:rPr lang="en-US" sz="1200" b="1" dirty="0" smtClean="0">
                  <a:solidFill>
                    <a:schemeClr val="lt1"/>
                  </a:solidFill>
                </a:rPr>
                <a:t>Vigilance</a:t>
              </a:r>
              <a:endParaRPr lang="en-US" sz="1200" b="1" dirty="0"/>
            </a:p>
          </p:txBody>
        </p:sp>
        <p:sp>
          <p:nvSpPr>
            <p:cNvPr id="14" name="TextBox 13"/>
            <p:cNvSpPr txBox="1"/>
            <p:nvPr/>
          </p:nvSpPr>
          <p:spPr>
            <a:xfrm>
              <a:off x="7860405" y="2656269"/>
              <a:ext cx="914400" cy="276999"/>
            </a:xfrm>
            <a:prstGeom prst="rect">
              <a:avLst/>
            </a:prstGeom>
            <a:noFill/>
          </p:spPr>
          <p:txBody>
            <a:bodyPr wrap="square" rtlCol="0">
              <a:spAutoFit/>
            </a:bodyPr>
            <a:lstStyle/>
            <a:p>
              <a:pPr algn="ctr"/>
              <a:r>
                <a:rPr lang="en-US" sz="1200" b="1" dirty="0" smtClean="0">
                  <a:solidFill>
                    <a:schemeClr val="lt1"/>
                  </a:solidFill>
                </a:rPr>
                <a:t>Bonheur</a:t>
              </a:r>
              <a:endParaRPr lang="en-US" sz="1200" b="1" dirty="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omahawk\projects\457407\Working\Documents\Module Content\istock photos\Module 1\family.jpg"/>
          <p:cNvPicPr>
            <a:picLocks noChangeAspect="1" noChangeArrowheads="1"/>
          </p:cNvPicPr>
          <p:nvPr>
            <p:custDataLst>
              <p:tags r:id="rId1"/>
            </p:custDataLst>
          </p:nvPr>
        </p:nvPicPr>
        <p:blipFill>
          <a:blip r:embed="rId6" cstate="print"/>
          <a:srcRect/>
          <a:stretch>
            <a:fillRect/>
          </a:stretch>
        </p:blipFill>
        <p:spPr bwMode="auto">
          <a:xfrm>
            <a:off x="5943600" y="2876549"/>
            <a:ext cx="2819400" cy="1869233"/>
          </a:xfrm>
          <a:prstGeom prst="rect">
            <a:avLst/>
          </a:prstGeom>
          <a:noFill/>
        </p:spPr>
      </p:pic>
      <p:sp>
        <p:nvSpPr>
          <p:cNvPr id="2" name="Title 1"/>
          <p:cNvSpPr>
            <a:spLocks noGrp="1"/>
          </p:cNvSpPr>
          <p:nvPr>
            <p:ph type="title"/>
            <p:custDataLst>
              <p:tags r:id="rId2"/>
            </p:custDataLst>
          </p:nvPr>
        </p:nvSpPr>
        <p:spPr>
          <a:xfrm>
            <a:off x="152400" y="274638"/>
            <a:ext cx="8915400" cy="1143000"/>
          </a:xfrm>
        </p:spPr>
        <p:txBody>
          <a:bodyPr>
            <a:noAutofit/>
          </a:bodyPr>
          <a:lstStyle/>
          <a:p>
            <a:pPr algn="ctr" defTabSz="914400">
              <a:spcBef>
                <a:spcPts val="0"/>
              </a:spcBef>
              <a:buNone/>
            </a:pPr>
            <a:r>
              <a:rPr lang="en-US" sz="3600" b="0" i="0" dirty="0">
                <a:solidFill>
                  <a:schemeClr val="bg1"/>
                </a:solidFill>
                <a:latin typeface="Calibri"/>
                <a:ea typeface="+mj-ea"/>
                <a:cs typeface="+mj-cs"/>
              </a:rPr>
              <a:t>Module 4 : </a:t>
            </a:r>
            <a:r>
              <a:rPr lang="en-US" sz="3600" b="0" i="0" dirty="0" smtClean="0">
                <a:solidFill>
                  <a:schemeClr val="bg1"/>
                </a:solidFill>
                <a:latin typeface="Calibri"/>
                <a:ea typeface="+mj-ea"/>
                <a:cs typeface="+mj-cs"/>
              </a:rPr>
              <a:t>Formation de </a:t>
            </a:r>
            <a:r>
              <a:rPr lang="en-US" sz="3600" b="0" i="0" dirty="0">
                <a:solidFill>
                  <a:schemeClr val="bg1"/>
                </a:solidFill>
                <a:latin typeface="Calibri"/>
                <a:ea typeface="+mj-ea"/>
                <a:cs typeface="+mj-cs"/>
              </a:rPr>
              <a:t>la </a:t>
            </a:r>
            <a:r>
              <a:rPr lang="en-US" sz="3600" b="0" i="0" dirty="0" err="1">
                <a:solidFill>
                  <a:schemeClr val="bg1"/>
                </a:solidFill>
                <a:latin typeface="Calibri"/>
                <a:ea typeface="+mj-ea"/>
                <a:cs typeface="+mj-cs"/>
              </a:rPr>
              <a:t>famille</a:t>
            </a:r>
            <a:r>
              <a:rPr lang="en-US" sz="3600" b="0" i="0" dirty="0">
                <a:solidFill>
                  <a:schemeClr val="bg1"/>
                </a:solidFill>
                <a:latin typeface="Calibri"/>
                <a:ea typeface="+mj-ea"/>
                <a:cs typeface="+mj-cs"/>
              </a:rPr>
              <a:t> </a:t>
            </a:r>
            <a:r>
              <a:rPr lang="en-US" sz="3600" b="0" i="0" dirty="0" smtClean="0">
                <a:solidFill>
                  <a:schemeClr val="bg1"/>
                </a:solidFill>
                <a:latin typeface="Calibri"/>
                <a:ea typeface="+mj-ea"/>
                <a:cs typeface="+mj-cs"/>
              </a:rPr>
              <a:t/>
            </a:r>
            <a:br>
              <a:rPr lang="en-US" sz="3600" b="0" i="0" dirty="0" smtClean="0">
                <a:solidFill>
                  <a:schemeClr val="bg1"/>
                </a:solidFill>
                <a:latin typeface="Calibri"/>
                <a:ea typeface="+mj-ea"/>
                <a:cs typeface="+mj-cs"/>
              </a:rPr>
            </a:br>
            <a:r>
              <a:rPr lang="en-US" sz="3600" b="0" i="0" dirty="0" smtClean="0">
                <a:solidFill>
                  <a:schemeClr val="bg1"/>
                </a:solidFill>
                <a:latin typeface="Calibri"/>
                <a:ea typeface="+mj-ea"/>
                <a:cs typeface="+mj-cs"/>
              </a:rPr>
              <a:t>des </a:t>
            </a:r>
            <a:r>
              <a:rPr lang="en-US" sz="3600" b="0" i="0" dirty="0" err="1">
                <a:solidFill>
                  <a:schemeClr val="bg1"/>
                </a:solidFill>
                <a:latin typeface="Calibri"/>
                <a:ea typeface="+mj-ea"/>
                <a:cs typeface="+mj-cs"/>
              </a:rPr>
              <a:t>conducteurs</a:t>
            </a:r>
            <a:endParaRPr lang="en-US" sz="3600" b="0" i="0" dirty="0">
              <a:solidFill>
                <a:schemeClr val="bg1"/>
              </a:solidFill>
              <a:latin typeface="Calibri"/>
              <a:ea typeface="+mj-ea"/>
              <a:cs typeface="+mj-cs"/>
            </a:endParaRPr>
          </a:p>
        </p:txBody>
      </p:sp>
      <p:sp>
        <p:nvSpPr>
          <p:cNvPr id="3" name="Content Placeholder 2"/>
          <p:cNvSpPr>
            <a:spLocks noGrp="1"/>
          </p:cNvSpPr>
          <p:nvPr>
            <p:ph idx="1"/>
            <p:custDataLst>
              <p:tags r:id="rId3"/>
            </p:custDataLst>
          </p:nvPr>
        </p:nvSpPr>
        <p:spPr>
          <a:xfrm>
            <a:off x="457200" y="1600200"/>
            <a:ext cx="5486400" cy="4525963"/>
          </a:xfrm>
        </p:spPr>
        <p:txBody>
          <a:bodyPr>
            <a:normAutofit fontScale="92500" lnSpcReduction="20000"/>
          </a:bodyPr>
          <a:lstStyle/>
          <a:p>
            <a:pPr lvl="0">
              <a:lnSpc>
                <a:spcPct val="115000"/>
              </a:lnSpc>
              <a:spcBef>
                <a:spcPts val="0"/>
              </a:spcBef>
              <a:buFont typeface="Symbol"/>
              <a:buChar char=""/>
            </a:pPr>
            <a:r>
              <a:rPr lang="fr-CA" sz="2800" dirty="0">
                <a:ea typeface="Times New Roman"/>
                <a:cs typeface="Times New Roman"/>
              </a:rPr>
              <a:t>Santé et bien-être des conducteurs</a:t>
            </a:r>
            <a:endParaRPr lang="en-US" sz="2000" dirty="0">
              <a:ea typeface="Times New Roman"/>
              <a:cs typeface="Times New Roman"/>
            </a:endParaRPr>
          </a:p>
          <a:p>
            <a:pPr lvl="0">
              <a:lnSpc>
                <a:spcPct val="115000"/>
              </a:lnSpc>
              <a:spcBef>
                <a:spcPts val="0"/>
              </a:spcBef>
              <a:buFont typeface="Symbol"/>
              <a:buChar char=""/>
            </a:pPr>
            <a:r>
              <a:rPr lang="fr-CA" sz="2800" dirty="0" smtClean="0">
                <a:ea typeface="Times New Roman"/>
                <a:cs typeface="Times New Roman"/>
              </a:rPr>
              <a:t>Savoirs, compétences </a:t>
            </a:r>
            <a:r>
              <a:rPr lang="fr-CA" sz="2800" dirty="0">
                <a:ea typeface="Times New Roman"/>
                <a:cs typeface="Times New Roman"/>
              </a:rPr>
              <a:t>et </a:t>
            </a:r>
            <a:r>
              <a:rPr lang="fr-CA" sz="2800" dirty="0" smtClean="0">
                <a:ea typeface="Times New Roman"/>
                <a:cs typeface="Times New Roman"/>
              </a:rPr>
              <a:t>attitudes essentiels </a:t>
            </a:r>
            <a:r>
              <a:rPr lang="fr-CA" sz="2800" dirty="0">
                <a:ea typeface="Times New Roman"/>
                <a:cs typeface="Times New Roman"/>
              </a:rPr>
              <a:t>à la gestion de la fatigue </a:t>
            </a:r>
            <a:r>
              <a:rPr lang="fr-CA" sz="2800" dirty="0" smtClean="0">
                <a:ea typeface="Times New Roman"/>
                <a:cs typeface="Times New Roman"/>
              </a:rPr>
              <a:t>à la maison</a:t>
            </a:r>
            <a:endParaRPr lang="en-US" sz="2000" dirty="0">
              <a:ea typeface="Times New Roman"/>
              <a:cs typeface="Times New Roman"/>
            </a:endParaRPr>
          </a:p>
          <a:p>
            <a:pPr lvl="0">
              <a:lnSpc>
                <a:spcPct val="115000"/>
              </a:lnSpc>
              <a:spcBef>
                <a:spcPts val="0"/>
              </a:spcBef>
              <a:buFont typeface="Symbol"/>
              <a:buChar char=""/>
            </a:pPr>
            <a:r>
              <a:rPr lang="fr-CA" sz="2800" dirty="0">
                <a:ea typeface="Times New Roman"/>
                <a:cs typeface="Times New Roman"/>
              </a:rPr>
              <a:t>Stratégies pour améliorer le sommeil et la vigilance</a:t>
            </a:r>
            <a:endParaRPr lang="en-US" sz="2000" dirty="0">
              <a:ea typeface="Times New Roman"/>
              <a:cs typeface="Times New Roman"/>
            </a:endParaRPr>
          </a:p>
          <a:p>
            <a:pPr lvl="0">
              <a:lnSpc>
                <a:spcPct val="115000"/>
              </a:lnSpc>
              <a:spcBef>
                <a:spcPts val="0"/>
              </a:spcBef>
              <a:spcAft>
                <a:spcPts val="1000"/>
              </a:spcAft>
              <a:buFont typeface="Symbol"/>
              <a:buChar char=""/>
            </a:pPr>
            <a:r>
              <a:rPr lang="fr-CA" sz="2800" dirty="0" smtClean="0">
                <a:ea typeface="Times New Roman"/>
                <a:cs typeface="Times New Roman"/>
              </a:rPr>
              <a:t>Notions de base sur les </a:t>
            </a:r>
            <a:r>
              <a:rPr lang="fr-CA" sz="2800" dirty="0">
                <a:ea typeface="Times New Roman"/>
                <a:cs typeface="Times New Roman"/>
              </a:rPr>
              <a:t>troubles du </a:t>
            </a:r>
            <a:r>
              <a:rPr lang="fr-CA" sz="2800" dirty="0" smtClean="0">
                <a:ea typeface="Times New Roman"/>
                <a:cs typeface="Times New Roman"/>
              </a:rPr>
              <a:t>sommeil</a:t>
            </a:r>
            <a:endParaRPr lang="en-US" sz="2000" dirty="0" smtClean="0">
              <a:ea typeface="Times New Roman"/>
              <a:cs typeface="Times New Roman"/>
            </a:endParaRPr>
          </a:p>
          <a:p>
            <a:pPr lvl="0">
              <a:lnSpc>
                <a:spcPct val="115000"/>
              </a:lnSpc>
              <a:spcBef>
                <a:spcPts val="0"/>
              </a:spcBef>
              <a:spcAft>
                <a:spcPts val="1000"/>
              </a:spcAft>
              <a:buFont typeface="Symbol"/>
              <a:buChar char=""/>
            </a:pPr>
            <a:r>
              <a:rPr lang="fr-CA" sz="2800" dirty="0" smtClean="0">
                <a:ea typeface="Times New Roman"/>
                <a:cs typeface="Times New Roman"/>
              </a:rPr>
              <a:t>Amélioration du soutien de la famille à une meilleure hygiène </a:t>
            </a:r>
            <a:r>
              <a:rPr lang="fr-CA" sz="2800" dirty="0">
                <a:ea typeface="Times New Roman"/>
                <a:cs typeface="Times New Roman"/>
              </a:rPr>
              <a:t>de sommeil des conducteurs</a:t>
            </a:r>
            <a:endParaRPr lang="en-US" sz="2800" b="0" i="0" dirty="0">
              <a:solidFill>
                <a:schemeClr val="tx1"/>
              </a:solidFill>
              <a:latin typeface="Calibri"/>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nSpc>
                <a:spcPct val="115000"/>
              </a:lnSpc>
              <a:spcBef>
                <a:spcPts val="0"/>
              </a:spcBef>
              <a:spcAft>
                <a:spcPts val="1000"/>
              </a:spcAft>
            </a:pPr>
            <a:r>
              <a:rPr lang="fr-CA" sz="3600" dirty="0">
                <a:solidFill>
                  <a:schemeClr val="bg1"/>
                </a:solidFill>
                <a:ea typeface="Times New Roman"/>
                <a:cs typeface="Times New Roman"/>
              </a:rPr>
              <a:t>Module 5 : </a:t>
            </a:r>
            <a:r>
              <a:rPr lang="en-US" sz="3600" dirty="0" smtClean="0">
                <a:solidFill>
                  <a:schemeClr val="bg1"/>
                </a:solidFill>
              </a:rPr>
              <a:t>Formation </a:t>
            </a:r>
            <a:r>
              <a:rPr lang="fr-CA" sz="3600" dirty="0" smtClean="0">
                <a:solidFill>
                  <a:schemeClr val="bg1"/>
                </a:solidFill>
                <a:ea typeface="Times New Roman"/>
                <a:cs typeface="Times New Roman"/>
              </a:rPr>
              <a:t>du formateur</a:t>
            </a:r>
            <a:endParaRPr lang="en-US" sz="3600" dirty="0">
              <a:solidFill>
                <a:schemeClr val="bg1"/>
              </a:solidFill>
              <a:ea typeface="Times New Roman"/>
              <a:cs typeface="Times New Roman"/>
            </a:endParaRPr>
          </a:p>
        </p:txBody>
      </p:sp>
      <p:sp>
        <p:nvSpPr>
          <p:cNvPr id="3" name="Content Placeholder 2"/>
          <p:cNvSpPr>
            <a:spLocks noGrp="1"/>
          </p:cNvSpPr>
          <p:nvPr>
            <p:ph idx="1"/>
            <p:custDataLst>
              <p:tags r:id="rId2"/>
            </p:custDataLst>
          </p:nvPr>
        </p:nvSpPr>
        <p:spPr/>
        <p:txBody>
          <a:bodyPr>
            <a:normAutofit/>
          </a:bodyPr>
          <a:lstStyle/>
          <a:p>
            <a:pPr lvl="0">
              <a:lnSpc>
                <a:spcPct val="115000"/>
              </a:lnSpc>
              <a:spcBef>
                <a:spcPts val="0"/>
              </a:spcBef>
              <a:buFont typeface="Symbol"/>
              <a:buChar char=""/>
            </a:pPr>
            <a:r>
              <a:rPr lang="fr-CA" sz="2800" dirty="0" smtClean="0">
                <a:ea typeface="Times New Roman"/>
                <a:cs typeface="Times New Roman"/>
              </a:rPr>
              <a:t>Préparation des gestionnaires d’entreprises de transport et des </a:t>
            </a:r>
            <a:r>
              <a:rPr lang="fr-CA" sz="2800" dirty="0">
                <a:ea typeface="Times New Roman"/>
                <a:cs typeface="Times New Roman"/>
              </a:rPr>
              <a:t>formateurs à enseigner les </a:t>
            </a:r>
            <a:r>
              <a:rPr lang="fr-CA" sz="2800" dirty="0" smtClean="0">
                <a:ea typeface="Times New Roman"/>
                <a:cs typeface="Times New Roman"/>
              </a:rPr>
              <a:t>modules 3 </a:t>
            </a:r>
            <a:r>
              <a:rPr lang="fr-CA" sz="2800" dirty="0">
                <a:ea typeface="Times New Roman"/>
                <a:cs typeface="Times New Roman"/>
              </a:rPr>
              <a:t>et 4 et </a:t>
            </a:r>
            <a:r>
              <a:rPr lang="fr-CA" sz="2800" dirty="0" smtClean="0">
                <a:ea typeface="Times New Roman"/>
                <a:cs typeface="Times New Roman"/>
              </a:rPr>
              <a:t>à faciliter </a:t>
            </a:r>
            <a:r>
              <a:rPr lang="fr-CA" sz="2800" dirty="0">
                <a:ea typeface="Times New Roman"/>
                <a:cs typeface="Times New Roman"/>
              </a:rPr>
              <a:t>l’apprentissage sur </a:t>
            </a:r>
            <a:r>
              <a:rPr lang="fr-CA" sz="2800" dirty="0" smtClean="0">
                <a:ea typeface="Times New Roman"/>
                <a:cs typeface="Times New Roman"/>
              </a:rPr>
              <a:t>le Web</a:t>
            </a:r>
            <a:endParaRPr lang="en-US" sz="2400" dirty="0">
              <a:ea typeface="Times New Roman"/>
              <a:cs typeface="Times New Roman"/>
            </a:endParaRPr>
          </a:p>
          <a:p>
            <a:pPr lvl="0">
              <a:lnSpc>
                <a:spcPct val="115000"/>
              </a:lnSpc>
              <a:spcBef>
                <a:spcPts val="0"/>
              </a:spcBef>
              <a:buFont typeface="Symbol"/>
              <a:buChar char=""/>
            </a:pPr>
            <a:r>
              <a:rPr lang="fr-CA" sz="2800" dirty="0" smtClean="0">
                <a:ea typeface="Times New Roman"/>
                <a:cs typeface="Times New Roman"/>
              </a:rPr>
              <a:t>Rôle </a:t>
            </a:r>
            <a:r>
              <a:rPr lang="fr-CA" sz="2800" dirty="0">
                <a:ea typeface="Times New Roman"/>
                <a:cs typeface="Times New Roman"/>
              </a:rPr>
              <a:t>du formateur au sein du PGF</a:t>
            </a:r>
            <a:endParaRPr lang="en-US" sz="2400" dirty="0">
              <a:ea typeface="Times New Roman"/>
              <a:cs typeface="Times New Roman"/>
            </a:endParaRPr>
          </a:p>
          <a:p>
            <a:pPr lvl="0">
              <a:lnSpc>
                <a:spcPct val="115000"/>
              </a:lnSpc>
              <a:spcBef>
                <a:spcPts val="0"/>
              </a:spcBef>
              <a:buFont typeface="Symbol"/>
              <a:buChar char=""/>
            </a:pPr>
            <a:r>
              <a:rPr lang="fr-CA" sz="2800" dirty="0">
                <a:ea typeface="Times New Roman"/>
                <a:cs typeface="Times New Roman"/>
              </a:rPr>
              <a:t>Activités et responsabilités du formateur</a:t>
            </a:r>
            <a:endParaRPr lang="en-US" sz="2400" dirty="0">
              <a:ea typeface="Times New Roman"/>
              <a:cs typeface="Times New Roman"/>
            </a:endParaRPr>
          </a:p>
          <a:p>
            <a:pPr lvl="0">
              <a:lnSpc>
                <a:spcPct val="115000"/>
              </a:lnSpc>
              <a:spcBef>
                <a:spcPts val="0"/>
              </a:spcBef>
              <a:spcAft>
                <a:spcPts val="1000"/>
              </a:spcAft>
              <a:buFont typeface="Symbol"/>
              <a:buChar char=""/>
            </a:pPr>
            <a:r>
              <a:rPr lang="fr-CA" sz="2800" dirty="0">
                <a:ea typeface="Times New Roman"/>
                <a:cs typeface="Times New Roman"/>
              </a:rPr>
              <a:t>Structure et caractéristiques </a:t>
            </a:r>
            <a:r>
              <a:rPr lang="fr-CA" sz="2800" dirty="0" smtClean="0">
                <a:ea typeface="Times New Roman"/>
                <a:cs typeface="Times New Roman"/>
              </a:rPr>
              <a:t>du PGF</a:t>
            </a:r>
            <a:endParaRPr lang="en-US" sz="2400" dirty="0" smtClean="0">
              <a:ea typeface="Times New Roman"/>
              <a:cs typeface="Times New Roman"/>
            </a:endParaRPr>
          </a:p>
          <a:p>
            <a:pPr lvl="0">
              <a:lnSpc>
                <a:spcPct val="115000"/>
              </a:lnSpc>
              <a:spcBef>
                <a:spcPts val="0"/>
              </a:spcBef>
              <a:spcAft>
                <a:spcPts val="1000"/>
              </a:spcAft>
              <a:buFont typeface="Symbol"/>
              <a:buChar char=""/>
            </a:pPr>
            <a:r>
              <a:rPr lang="fr-CA" sz="2800" dirty="0" smtClean="0">
                <a:ea typeface="Times New Roman"/>
                <a:cs typeface="Times New Roman"/>
              </a:rPr>
              <a:t>Principes </a:t>
            </a:r>
            <a:r>
              <a:rPr lang="fr-CA" sz="2800" dirty="0">
                <a:ea typeface="Times New Roman"/>
                <a:cs typeface="Times New Roman"/>
              </a:rPr>
              <a:t>et stratégies pour un enseignement efficace</a:t>
            </a:r>
            <a:endParaRPr lang="en-US" sz="30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defTabSz="914400">
              <a:spcBef>
                <a:spcPts val="0"/>
              </a:spcBef>
              <a:buNone/>
            </a:pPr>
            <a:r>
              <a:rPr lang="en-US" sz="3600" b="0" i="0" dirty="0">
                <a:solidFill>
                  <a:schemeClr val="bg1"/>
                </a:solidFill>
                <a:latin typeface="Calibri"/>
                <a:ea typeface="+mj-ea"/>
                <a:cs typeface="+mj-cs"/>
              </a:rPr>
              <a:t>Module 6 : </a:t>
            </a:r>
            <a:r>
              <a:rPr lang="en-US" sz="3600" b="0" i="0" dirty="0" smtClean="0">
                <a:solidFill>
                  <a:schemeClr val="bg1"/>
                </a:solidFill>
                <a:latin typeface="Calibri"/>
                <a:ea typeface="+mj-ea"/>
                <a:cs typeface="+mj-cs"/>
              </a:rPr>
              <a:t>Formation pour </a:t>
            </a:r>
            <a:r>
              <a:rPr lang="en-US" sz="3600" dirty="0">
                <a:solidFill>
                  <a:schemeClr val="bg1"/>
                </a:solidFill>
                <a:latin typeface="Calibri"/>
              </a:rPr>
              <a:t>l</a:t>
            </a:r>
            <a:r>
              <a:rPr lang="en-US" sz="3600" b="0" i="0" dirty="0" smtClean="0">
                <a:solidFill>
                  <a:schemeClr val="bg1"/>
                </a:solidFill>
                <a:latin typeface="Calibri"/>
                <a:ea typeface="+mj-ea"/>
                <a:cs typeface="+mj-cs"/>
              </a:rPr>
              <a:t>es </a:t>
            </a:r>
            <a:r>
              <a:rPr lang="en-US" sz="3600" b="0" i="0" dirty="0" err="1">
                <a:solidFill>
                  <a:schemeClr val="bg1"/>
                </a:solidFill>
                <a:latin typeface="Calibri"/>
                <a:ea typeface="+mj-ea"/>
                <a:cs typeface="+mj-cs"/>
              </a:rPr>
              <a:t>expéditeurs</a:t>
            </a:r>
            <a:r>
              <a:rPr lang="en-US" sz="3600" b="0" i="0" dirty="0">
                <a:solidFill>
                  <a:schemeClr val="bg1"/>
                </a:solidFill>
                <a:latin typeface="Calibri"/>
                <a:ea typeface="+mj-ea"/>
                <a:cs typeface="+mj-cs"/>
              </a:rPr>
              <a:t> </a:t>
            </a:r>
            <a:r>
              <a:rPr lang="en-US" sz="3600" b="0" i="0" dirty="0" smtClean="0">
                <a:solidFill>
                  <a:schemeClr val="bg1"/>
                </a:solidFill>
                <a:latin typeface="Calibri"/>
                <a:ea typeface="+mj-ea"/>
                <a:cs typeface="+mj-cs"/>
              </a:rPr>
              <a:t/>
            </a:r>
            <a:br>
              <a:rPr lang="en-US" sz="3600" b="0" i="0" dirty="0" smtClean="0">
                <a:solidFill>
                  <a:schemeClr val="bg1"/>
                </a:solidFill>
                <a:latin typeface="Calibri"/>
                <a:ea typeface="+mj-ea"/>
                <a:cs typeface="+mj-cs"/>
              </a:rPr>
            </a:br>
            <a:r>
              <a:rPr lang="en-US" sz="3600" b="0" i="0" dirty="0" smtClean="0">
                <a:solidFill>
                  <a:schemeClr val="bg1"/>
                </a:solidFill>
                <a:latin typeface="Calibri"/>
                <a:ea typeface="+mj-ea"/>
                <a:cs typeface="+mj-cs"/>
              </a:rPr>
              <a:t>et les </a:t>
            </a:r>
            <a:r>
              <a:rPr lang="en-US" sz="3600" b="0" i="0" dirty="0" err="1" smtClean="0">
                <a:solidFill>
                  <a:schemeClr val="bg1"/>
                </a:solidFill>
                <a:latin typeface="Calibri"/>
                <a:ea typeface="+mj-ea"/>
                <a:cs typeface="+mj-cs"/>
              </a:rPr>
              <a:t>réceptionnaires</a:t>
            </a:r>
            <a:r>
              <a:rPr lang="en-US" sz="3600" b="0" i="0" dirty="0" smtClean="0">
                <a:solidFill>
                  <a:schemeClr val="bg1"/>
                </a:solidFill>
                <a:latin typeface="Calibri"/>
                <a:ea typeface="+mj-ea"/>
                <a:cs typeface="+mj-cs"/>
              </a:rPr>
              <a:t> </a:t>
            </a:r>
            <a:endParaRPr lang="en-US" sz="3600" b="0" i="0" dirty="0">
              <a:solidFill>
                <a:schemeClr val="bg1"/>
              </a:solidFill>
              <a:latin typeface="Calibri"/>
              <a:ea typeface="+mj-ea"/>
              <a:cs typeface="+mj-cs"/>
            </a:endParaRPr>
          </a:p>
        </p:txBody>
      </p:sp>
      <p:sp>
        <p:nvSpPr>
          <p:cNvPr id="3" name="Content Placeholder 2"/>
          <p:cNvSpPr>
            <a:spLocks noGrp="1"/>
          </p:cNvSpPr>
          <p:nvPr>
            <p:ph idx="1"/>
            <p:custDataLst>
              <p:tags r:id="rId2"/>
            </p:custDataLst>
          </p:nvPr>
        </p:nvSpPr>
        <p:spPr>
          <a:xfrm>
            <a:off x="667590" y="1628791"/>
            <a:ext cx="8458200" cy="4876800"/>
          </a:xfrm>
        </p:spPr>
        <p:txBody>
          <a:bodyPr>
            <a:noAutofit/>
          </a:bodyPr>
          <a:lstStyle/>
          <a:p>
            <a:pPr lvl="0">
              <a:lnSpc>
                <a:spcPct val="115000"/>
              </a:lnSpc>
              <a:spcBef>
                <a:spcPts val="0"/>
              </a:spcBef>
              <a:buFont typeface="Symbol"/>
              <a:buChar char=""/>
            </a:pPr>
            <a:r>
              <a:rPr lang="fr-CA" sz="2400" dirty="0" smtClean="0">
                <a:ea typeface="Times New Roman"/>
                <a:cs typeface="Times New Roman"/>
              </a:rPr>
              <a:t>Savoirs, compétences </a:t>
            </a:r>
            <a:r>
              <a:rPr lang="fr-CA" sz="2400" dirty="0">
                <a:ea typeface="Times New Roman"/>
                <a:cs typeface="Times New Roman"/>
              </a:rPr>
              <a:t>et </a:t>
            </a:r>
            <a:r>
              <a:rPr lang="fr-CA" sz="2400" dirty="0" smtClean="0">
                <a:ea typeface="Times New Roman"/>
                <a:cs typeface="Times New Roman"/>
              </a:rPr>
              <a:t>attitudes relatifs à la </a:t>
            </a:r>
            <a:r>
              <a:rPr lang="fr-CA" sz="2400" dirty="0">
                <a:ea typeface="Times New Roman"/>
                <a:cs typeface="Times New Roman"/>
              </a:rPr>
              <a:t>fatigue </a:t>
            </a:r>
            <a:r>
              <a:rPr lang="fr-CA" sz="2400" dirty="0" smtClean="0">
                <a:ea typeface="Times New Roman"/>
                <a:cs typeface="Times New Roman"/>
              </a:rPr>
              <a:t>chez les </a:t>
            </a:r>
            <a:r>
              <a:rPr lang="fr-CA" sz="2400" dirty="0">
                <a:ea typeface="Times New Roman"/>
                <a:cs typeface="Times New Roman"/>
              </a:rPr>
              <a:t>conducteurs </a:t>
            </a:r>
            <a:r>
              <a:rPr lang="fr-CA" sz="2400" dirty="0" smtClean="0">
                <a:ea typeface="Times New Roman"/>
                <a:cs typeface="Times New Roman"/>
              </a:rPr>
              <a:t>ayant un </a:t>
            </a:r>
            <a:r>
              <a:rPr lang="fr-CA" sz="2400" dirty="0">
                <a:ea typeface="Times New Roman"/>
                <a:cs typeface="Times New Roman"/>
              </a:rPr>
              <a:t>lien avec les activités des </a:t>
            </a:r>
            <a:r>
              <a:rPr lang="fr-CA" sz="2400" dirty="0" smtClean="0">
                <a:ea typeface="Times New Roman"/>
                <a:cs typeface="Times New Roman"/>
              </a:rPr>
              <a:t>expéditeurs et des réceptionnaires</a:t>
            </a:r>
            <a:endParaRPr lang="en-US" sz="2400" dirty="0">
              <a:ea typeface="Times New Roman"/>
              <a:cs typeface="Times New Roman"/>
            </a:endParaRPr>
          </a:p>
          <a:p>
            <a:pPr lvl="0">
              <a:lnSpc>
                <a:spcPct val="115000"/>
              </a:lnSpc>
              <a:spcBef>
                <a:spcPts val="0"/>
              </a:spcBef>
              <a:buFont typeface="Symbol"/>
              <a:buChar char=""/>
            </a:pPr>
            <a:r>
              <a:rPr lang="fr-CA" sz="2400" dirty="0" smtClean="0">
                <a:ea typeface="Times New Roman"/>
                <a:cs typeface="Times New Roman"/>
              </a:rPr>
              <a:t>Amélioration du </a:t>
            </a:r>
            <a:r>
              <a:rPr lang="fr-CA" sz="2400" dirty="0">
                <a:ea typeface="Times New Roman"/>
                <a:cs typeface="Times New Roman"/>
              </a:rPr>
              <a:t>soutien des </a:t>
            </a:r>
            <a:r>
              <a:rPr lang="fr-CA" sz="2400" dirty="0" smtClean="0">
                <a:ea typeface="Times New Roman"/>
                <a:cs typeface="Times New Roman"/>
              </a:rPr>
              <a:t>expéditeurs et des réceptionnaires </a:t>
            </a:r>
            <a:r>
              <a:rPr lang="fr-CA" sz="2400" dirty="0">
                <a:ea typeface="Times New Roman"/>
                <a:cs typeface="Times New Roman"/>
              </a:rPr>
              <a:t>en ce qui a trait au respect </a:t>
            </a:r>
            <a:endParaRPr lang="fr-CA" sz="2400" dirty="0" smtClean="0">
              <a:ea typeface="Times New Roman"/>
              <a:cs typeface="Times New Roman"/>
            </a:endParaRPr>
          </a:p>
          <a:p>
            <a:pPr lvl="0">
              <a:lnSpc>
                <a:spcPct val="115000"/>
              </a:lnSpc>
              <a:spcBef>
                <a:spcPts val="0"/>
              </a:spcBef>
              <a:buNone/>
            </a:pPr>
            <a:r>
              <a:rPr lang="fr-CA" sz="2400" dirty="0" smtClean="0">
                <a:ea typeface="Times New Roman"/>
                <a:cs typeface="Times New Roman"/>
              </a:rPr>
              <a:t>	des heures de service</a:t>
            </a:r>
            <a:endParaRPr lang="en-US" sz="2400" dirty="0" smtClean="0">
              <a:ea typeface="Times New Roman"/>
              <a:cs typeface="Times New Roman"/>
            </a:endParaRPr>
          </a:p>
          <a:p>
            <a:pPr lvl="0">
              <a:lnSpc>
                <a:spcPct val="115000"/>
              </a:lnSpc>
              <a:spcBef>
                <a:spcPts val="0"/>
              </a:spcBef>
              <a:buFont typeface="Symbol"/>
              <a:buChar char=""/>
            </a:pPr>
            <a:r>
              <a:rPr lang="fr-CA" sz="2400" dirty="0" smtClean="0">
                <a:ea typeface="Times New Roman"/>
                <a:cs typeface="Times New Roman"/>
              </a:rPr>
              <a:t>Directives </a:t>
            </a:r>
            <a:r>
              <a:rPr lang="fr-CA" sz="2400" dirty="0">
                <a:ea typeface="Times New Roman"/>
                <a:cs typeface="Times New Roman"/>
              </a:rPr>
              <a:t>et normes de l’industrie</a:t>
            </a:r>
            <a:endParaRPr lang="en-US" sz="2400" dirty="0">
              <a:ea typeface="Times New Roman"/>
              <a:cs typeface="Times New Roman"/>
            </a:endParaRPr>
          </a:p>
          <a:p>
            <a:pPr lvl="0">
              <a:lnSpc>
                <a:spcPct val="115000"/>
              </a:lnSpc>
              <a:spcBef>
                <a:spcPts val="0"/>
              </a:spcBef>
              <a:spcAft>
                <a:spcPts val="1000"/>
              </a:spcAft>
              <a:buFont typeface="Symbol"/>
              <a:buChar char=""/>
            </a:pPr>
            <a:r>
              <a:rPr lang="fr-CA" sz="2400" dirty="0">
                <a:ea typeface="Times New Roman"/>
                <a:cs typeface="Times New Roman"/>
              </a:rPr>
              <a:t>Concept de </a:t>
            </a:r>
            <a:r>
              <a:rPr lang="fr-CA" sz="2400" dirty="0" smtClean="0">
                <a:ea typeface="Times New Roman"/>
                <a:cs typeface="Times New Roman"/>
              </a:rPr>
              <a:t>«</a:t>
            </a:r>
            <a:r>
              <a:rPr lang="fr-CA" sz="2400" dirty="0">
                <a:ea typeface="Times New Roman"/>
                <a:cs typeface="Times New Roman"/>
              </a:rPr>
              <a:t> </a:t>
            </a:r>
            <a:r>
              <a:rPr lang="fr-CA" sz="2400" dirty="0" smtClean="0">
                <a:ea typeface="Times New Roman"/>
                <a:cs typeface="Times New Roman"/>
              </a:rPr>
              <a:t>chaîne </a:t>
            </a:r>
            <a:r>
              <a:rPr lang="fr-CA" sz="2400" dirty="0">
                <a:ea typeface="Times New Roman"/>
                <a:cs typeface="Times New Roman"/>
              </a:rPr>
              <a:t>de </a:t>
            </a:r>
            <a:r>
              <a:rPr lang="fr-CA" sz="2400" dirty="0" smtClean="0">
                <a:ea typeface="Times New Roman"/>
                <a:cs typeface="Times New Roman"/>
              </a:rPr>
              <a:t>                                            responsabilité</a:t>
            </a:r>
            <a:r>
              <a:rPr lang="fr-CA" sz="2400" dirty="0">
                <a:ea typeface="Times New Roman"/>
                <a:cs typeface="Times New Roman"/>
              </a:rPr>
              <a:t> </a:t>
            </a:r>
            <a:r>
              <a:rPr lang="fr-CA" sz="2400" dirty="0" smtClean="0">
                <a:ea typeface="Times New Roman"/>
                <a:cs typeface="Times New Roman"/>
              </a:rPr>
              <a:t>»</a:t>
            </a:r>
            <a:endParaRPr lang="en-US" sz="2400" dirty="0" smtClean="0">
              <a:ea typeface="Times New Roman"/>
              <a:cs typeface="Times New Roman"/>
            </a:endParaRPr>
          </a:p>
          <a:p>
            <a:pPr lvl="0">
              <a:lnSpc>
                <a:spcPct val="115000"/>
              </a:lnSpc>
              <a:spcBef>
                <a:spcPts val="0"/>
              </a:spcBef>
              <a:spcAft>
                <a:spcPts val="1000"/>
              </a:spcAft>
              <a:buFont typeface="Symbol"/>
              <a:buChar char=""/>
            </a:pPr>
            <a:r>
              <a:rPr lang="fr-CA" sz="2400" dirty="0" smtClean="0">
                <a:ea typeface="Times New Roman"/>
                <a:cs typeface="Times New Roman"/>
              </a:rPr>
              <a:t>Meilleures </a:t>
            </a:r>
            <a:r>
              <a:rPr lang="fr-CA" sz="2400" dirty="0">
                <a:ea typeface="Times New Roman"/>
                <a:cs typeface="Times New Roman"/>
              </a:rPr>
              <a:t>pratiques des expéditeurs </a:t>
            </a:r>
            <a:r>
              <a:rPr lang="fr-CA" sz="2400" dirty="0" smtClean="0">
                <a:ea typeface="Times New Roman"/>
                <a:cs typeface="Times New Roman"/>
              </a:rPr>
              <a:t>                                             et des réceptionnaires </a:t>
            </a:r>
            <a:r>
              <a:rPr lang="fr-CA" sz="2400" dirty="0">
                <a:ea typeface="Times New Roman"/>
                <a:cs typeface="Times New Roman"/>
              </a:rPr>
              <a:t>pour réduire la fatigue des conducteurs</a:t>
            </a:r>
            <a:endParaRPr lang="en-US" sz="2400" dirty="0" smtClean="0"/>
          </a:p>
        </p:txBody>
      </p:sp>
      <p:grpSp>
        <p:nvGrpSpPr>
          <p:cNvPr id="4" name="Group 3"/>
          <p:cNvGrpSpPr/>
          <p:nvPr>
            <p:custDataLst>
              <p:tags r:id="rId3"/>
            </p:custDataLst>
          </p:nvPr>
        </p:nvGrpSpPr>
        <p:grpSpPr>
          <a:xfrm>
            <a:off x="5715000" y="3677536"/>
            <a:ext cx="3194336" cy="2494664"/>
            <a:chOff x="165627" y="1279430"/>
            <a:chExt cx="8822181" cy="5293403"/>
          </a:xfrm>
        </p:grpSpPr>
        <p:sp>
          <p:nvSpPr>
            <p:cNvPr id="5" name="Oval 4"/>
            <p:cNvSpPr/>
            <p:nvPr/>
          </p:nvSpPr>
          <p:spPr>
            <a:xfrm>
              <a:off x="304800" y="1447800"/>
              <a:ext cx="5943600" cy="3124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891807" y="1447800"/>
              <a:ext cx="6096001" cy="3124201"/>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8205" y="2209176"/>
              <a:ext cx="2288530" cy="436473"/>
            </a:xfrm>
            <a:prstGeom prst="rect">
              <a:avLst/>
            </a:prstGeom>
            <a:noFill/>
          </p:spPr>
          <p:txBody>
            <a:bodyPr wrap="square" rtlCol="0">
              <a:spAutoFit/>
            </a:bodyPr>
            <a:lstStyle/>
            <a:p>
              <a:pPr algn="l" defTabSz="914400">
                <a:buNone/>
              </a:pPr>
              <a:r>
                <a:rPr lang="en-US" sz="900" b="1" i="0" dirty="0" err="1">
                  <a:latin typeface="Calibri"/>
                  <a:ea typeface="+mn-ea"/>
                  <a:cs typeface="+mn-cs"/>
                </a:rPr>
                <a:t>Conducteurs</a:t>
              </a:r>
              <a:endParaRPr lang="en-US" sz="900" b="1" i="0" dirty="0">
                <a:latin typeface="Calibri"/>
                <a:ea typeface="+mn-ea"/>
                <a:cs typeface="+mn-cs"/>
              </a:endParaRPr>
            </a:p>
          </p:txBody>
        </p:sp>
        <p:sp>
          <p:nvSpPr>
            <p:cNvPr id="8" name="TextBox 7"/>
            <p:cNvSpPr txBox="1"/>
            <p:nvPr/>
          </p:nvSpPr>
          <p:spPr>
            <a:xfrm>
              <a:off x="6339642" y="2106235"/>
              <a:ext cx="2648166" cy="489800"/>
            </a:xfrm>
            <a:prstGeom prst="rect">
              <a:avLst/>
            </a:prstGeom>
            <a:noFill/>
          </p:spPr>
          <p:txBody>
            <a:bodyPr wrap="square" rtlCol="0">
              <a:spAutoFit/>
            </a:bodyPr>
            <a:lstStyle/>
            <a:p>
              <a:pPr algn="l" defTabSz="914400">
                <a:buNone/>
              </a:pPr>
              <a:r>
                <a:rPr lang="en-US" sz="900" b="1" i="0" dirty="0" err="1">
                  <a:solidFill>
                    <a:srgbClr val="800000"/>
                  </a:solidFill>
                  <a:latin typeface="Calibri"/>
                  <a:ea typeface="+mn-ea"/>
                  <a:cs typeface="+mn-cs"/>
                </a:rPr>
                <a:t>Transporteurs</a:t>
              </a:r>
              <a:endParaRPr lang="en-US" sz="900" b="1" i="0" dirty="0">
                <a:solidFill>
                  <a:srgbClr val="800000"/>
                </a:solidFill>
                <a:latin typeface="Calibri"/>
                <a:ea typeface="+mn-ea"/>
                <a:cs typeface="+mn-cs"/>
              </a:endParaRPr>
            </a:p>
          </p:txBody>
        </p:sp>
        <p:sp>
          <p:nvSpPr>
            <p:cNvPr id="9" name="TextBox 8"/>
            <p:cNvSpPr txBox="1"/>
            <p:nvPr/>
          </p:nvSpPr>
          <p:spPr>
            <a:xfrm>
              <a:off x="3520720" y="2340565"/>
              <a:ext cx="1989163" cy="698356"/>
            </a:xfrm>
            <a:prstGeom prst="rect">
              <a:avLst/>
            </a:prstGeom>
            <a:noFill/>
          </p:spPr>
          <p:txBody>
            <a:bodyPr wrap="none" rtlCol="0">
              <a:spAutoFit/>
            </a:bodyPr>
            <a:lstStyle/>
            <a:p>
              <a:pPr algn="ctr" defTabSz="914400">
                <a:buNone/>
              </a:pPr>
              <a:r>
                <a:rPr lang="en-US" sz="900" i="0" dirty="0" err="1">
                  <a:solidFill>
                    <a:srgbClr val="0033CC"/>
                  </a:solidFill>
                  <a:latin typeface="Calibri"/>
                  <a:ea typeface="+mn-ea"/>
                  <a:cs typeface="+mn-cs"/>
                </a:rPr>
                <a:t>Gestion</a:t>
              </a:r>
              <a:endParaRPr lang="en-US" sz="900" i="0" dirty="0">
                <a:solidFill>
                  <a:srgbClr val="0033CC"/>
                </a:solidFill>
                <a:latin typeface="Calibri"/>
                <a:ea typeface="+mn-ea"/>
                <a:cs typeface="+mn-cs"/>
              </a:endParaRPr>
            </a:p>
            <a:p>
              <a:pPr algn="ctr" defTabSz="914400">
                <a:buNone/>
              </a:pPr>
              <a:r>
                <a:rPr lang="en-US" sz="900" i="0" dirty="0">
                  <a:solidFill>
                    <a:srgbClr val="0033CC"/>
                  </a:solidFill>
                  <a:latin typeface="Calibri"/>
                  <a:ea typeface="+mn-ea"/>
                  <a:cs typeface="+mn-cs"/>
                </a:rPr>
                <a:t>de la fatigue</a:t>
              </a:r>
            </a:p>
          </p:txBody>
        </p:sp>
        <p:sp>
          <p:nvSpPr>
            <p:cNvPr id="10" name="Oval 9"/>
            <p:cNvSpPr/>
            <p:nvPr/>
          </p:nvSpPr>
          <p:spPr>
            <a:xfrm rot="2700000">
              <a:off x="1815109" y="616517"/>
              <a:ext cx="3220458" cy="651942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616601" y="4797861"/>
              <a:ext cx="2163724" cy="698356"/>
            </a:xfrm>
            <a:prstGeom prst="rect">
              <a:avLst/>
            </a:prstGeom>
            <a:noFill/>
          </p:spPr>
          <p:txBody>
            <a:bodyPr wrap="square" rtlCol="0">
              <a:spAutoFit/>
            </a:bodyPr>
            <a:lstStyle/>
            <a:p>
              <a:pPr algn="l" defTabSz="914400">
                <a:buNone/>
              </a:pPr>
              <a:r>
                <a:rPr lang="en-US" sz="900" b="1" i="0" dirty="0" err="1">
                  <a:solidFill>
                    <a:srgbClr val="4F81BD">
                      <a:lumMod val="75000"/>
                    </a:srgbClr>
                  </a:solidFill>
                  <a:latin typeface="Calibri"/>
                  <a:ea typeface="+mn-ea"/>
                  <a:cs typeface="+mn-cs"/>
                </a:rPr>
                <a:t>Familles</a:t>
              </a:r>
              <a:r>
                <a:rPr lang="en-US" sz="900" b="1" i="0" dirty="0">
                  <a:solidFill>
                    <a:srgbClr val="4F81BD">
                      <a:lumMod val="75000"/>
                    </a:srgbClr>
                  </a:solidFill>
                  <a:latin typeface="Calibri"/>
                  <a:ea typeface="+mn-ea"/>
                  <a:cs typeface="+mn-cs"/>
                </a:rPr>
                <a:t> des</a:t>
              </a:r>
            </a:p>
            <a:p>
              <a:pPr algn="l" defTabSz="914400">
                <a:buNone/>
              </a:pPr>
              <a:r>
                <a:rPr lang="en-US" sz="900" b="1" i="0" dirty="0" err="1">
                  <a:solidFill>
                    <a:srgbClr val="4F81BD">
                      <a:lumMod val="75000"/>
                    </a:srgbClr>
                  </a:solidFill>
                  <a:latin typeface="Calibri"/>
                  <a:ea typeface="+mn-ea"/>
                  <a:cs typeface="+mn-cs"/>
                </a:rPr>
                <a:t>conducteurs</a:t>
              </a:r>
              <a:endParaRPr lang="en-US" sz="900" b="1" i="0" dirty="0">
                <a:solidFill>
                  <a:srgbClr val="4F81BD">
                    <a:lumMod val="75000"/>
                  </a:srgbClr>
                </a:solidFill>
                <a:latin typeface="Calibri"/>
                <a:ea typeface="+mn-ea"/>
                <a:cs typeface="+mn-cs"/>
              </a:endParaRPr>
            </a:p>
          </p:txBody>
        </p:sp>
        <p:sp>
          <p:nvSpPr>
            <p:cNvPr id="12" name="Oval 11"/>
            <p:cNvSpPr/>
            <p:nvPr/>
          </p:nvSpPr>
          <p:spPr>
            <a:xfrm rot="8100000">
              <a:off x="3832617" y="1279430"/>
              <a:ext cx="3886200" cy="5293403"/>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897953" y="4797861"/>
              <a:ext cx="2685701" cy="783682"/>
            </a:xfrm>
            <a:prstGeom prst="rect">
              <a:avLst/>
            </a:prstGeom>
            <a:noFill/>
          </p:spPr>
          <p:txBody>
            <a:bodyPr wrap="square" rtlCol="0">
              <a:spAutoFit/>
            </a:bodyPr>
            <a:lstStyle/>
            <a:p>
              <a:pPr algn="l" defTabSz="914400">
                <a:buNone/>
              </a:pPr>
              <a:r>
                <a:rPr lang="en-US" sz="900" b="1" i="0" dirty="0" err="1">
                  <a:solidFill>
                    <a:srgbClr val="006600"/>
                  </a:solidFill>
                  <a:latin typeface="Calibri"/>
                  <a:ea typeface="+mn-ea"/>
                  <a:cs typeface="+mn-cs"/>
                </a:rPr>
                <a:t>Expéditeurs</a:t>
              </a:r>
              <a:r>
                <a:rPr lang="en-US" sz="900" b="1" i="0" dirty="0">
                  <a:solidFill>
                    <a:srgbClr val="006600"/>
                  </a:solidFill>
                  <a:latin typeface="Calibri"/>
                  <a:ea typeface="+mn-ea"/>
                  <a:cs typeface="+mn-cs"/>
                </a:rPr>
                <a:t> et</a:t>
              </a:r>
            </a:p>
            <a:p>
              <a:pPr algn="l" defTabSz="914400">
                <a:buNone/>
              </a:pPr>
              <a:r>
                <a:rPr lang="en-US" sz="900" b="1" i="0" dirty="0" err="1">
                  <a:solidFill>
                    <a:srgbClr val="006600"/>
                  </a:solidFill>
                  <a:latin typeface="Calibri"/>
                  <a:ea typeface="+mn-ea"/>
                  <a:cs typeface="+mn-cs"/>
                </a:rPr>
                <a:t>réceptionnaires</a:t>
              </a:r>
              <a:endParaRPr lang="en-US" sz="900" b="1" i="0" dirty="0">
                <a:solidFill>
                  <a:srgbClr val="006600"/>
                </a:solidFill>
                <a:latin typeface="Calibri"/>
                <a:ea typeface="+mn-ea"/>
                <a:cs typeface="+mn-cs"/>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defTabSz="914400">
              <a:spcBef>
                <a:spcPts val="0"/>
              </a:spcBef>
              <a:buNone/>
            </a:pPr>
            <a:r>
              <a:rPr lang="en-US" sz="3400" b="0" i="0" dirty="0">
                <a:solidFill>
                  <a:schemeClr val="bg1"/>
                </a:solidFill>
                <a:latin typeface="Calibri"/>
                <a:ea typeface="+mj-ea"/>
                <a:cs typeface="+mj-cs"/>
              </a:rPr>
              <a:t>Module 7 : </a:t>
            </a:r>
            <a:r>
              <a:rPr lang="en-US" sz="3400" dirty="0" err="1">
                <a:solidFill>
                  <a:schemeClr val="bg1"/>
                </a:solidFill>
                <a:latin typeface="Calibri"/>
              </a:rPr>
              <a:t>G</a:t>
            </a:r>
            <a:r>
              <a:rPr lang="en-US" sz="3400" b="0" i="0" dirty="0" err="1" smtClean="0">
                <a:solidFill>
                  <a:schemeClr val="bg1"/>
                </a:solidFill>
                <a:latin typeface="Calibri"/>
                <a:ea typeface="+mj-ea"/>
                <a:cs typeface="+mj-cs"/>
              </a:rPr>
              <a:t>estion</a:t>
            </a:r>
            <a:r>
              <a:rPr lang="en-US" sz="3400" b="0" i="0" dirty="0" smtClean="0">
                <a:solidFill>
                  <a:schemeClr val="bg1"/>
                </a:solidFill>
                <a:latin typeface="Calibri"/>
                <a:ea typeface="+mj-ea"/>
                <a:cs typeface="+mj-cs"/>
              </a:rPr>
              <a:t> </a:t>
            </a:r>
            <a:r>
              <a:rPr lang="en-US" sz="3400" b="0" i="0" dirty="0">
                <a:solidFill>
                  <a:schemeClr val="bg1"/>
                </a:solidFill>
                <a:latin typeface="Calibri"/>
                <a:ea typeface="+mj-ea"/>
                <a:cs typeface="+mj-cs"/>
              </a:rPr>
              <a:t>des troubles du </a:t>
            </a:r>
            <a:r>
              <a:rPr lang="en-US" sz="3400" b="0" i="0" dirty="0" err="1">
                <a:solidFill>
                  <a:schemeClr val="bg1"/>
                </a:solidFill>
                <a:latin typeface="Calibri"/>
                <a:ea typeface="+mj-ea"/>
                <a:cs typeface="+mj-cs"/>
              </a:rPr>
              <a:t>sommeil</a:t>
            </a:r>
            <a:r>
              <a:rPr lang="en-US" sz="3400" b="0" i="0" dirty="0">
                <a:solidFill>
                  <a:schemeClr val="bg1"/>
                </a:solidFill>
                <a:latin typeface="Calibri"/>
                <a:ea typeface="+mj-ea"/>
                <a:cs typeface="+mj-cs"/>
              </a:rPr>
              <a:t> </a:t>
            </a:r>
            <a:r>
              <a:rPr lang="en-US" sz="3400" b="0" i="0" dirty="0" smtClean="0">
                <a:solidFill>
                  <a:schemeClr val="bg1"/>
                </a:solidFill>
                <a:latin typeface="Calibri"/>
                <a:ea typeface="+mj-ea"/>
                <a:cs typeface="+mj-cs"/>
              </a:rPr>
              <a:t>par </a:t>
            </a:r>
            <a:r>
              <a:rPr lang="en-US" sz="3400" b="0" i="0" dirty="0">
                <a:solidFill>
                  <a:schemeClr val="bg1"/>
                </a:solidFill>
                <a:latin typeface="Calibri"/>
                <a:ea typeface="+mj-ea"/>
                <a:cs typeface="+mj-cs"/>
              </a:rPr>
              <a:t>les </a:t>
            </a:r>
            <a:r>
              <a:rPr lang="en-US" sz="3400" b="0" i="0" dirty="0" err="1" smtClean="0">
                <a:solidFill>
                  <a:schemeClr val="bg1"/>
                </a:solidFill>
                <a:latin typeface="Calibri"/>
                <a:ea typeface="+mj-ea"/>
                <a:cs typeface="+mj-cs"/>
              </a:rPr>
              <a:t>entreprises</a:t>
            </a:r>
            <a:r>
              <a:rPr lang="en-US" sz="3400" b="0" i="0" dirty="0" smtClean="0">
                <a:solidFill>
                  <a:schemeClr val="bg1"/>
                </a:solidFill>
                <a:latin typeface="Calibri"/>
                <a:ea typeface="+mj-ea"/>
                <a:cs typeface="+mj-cs"/>
              </a:rPr>
              <a:t> de transport </a:t>
            </a:r>
            <a:r>
              <a:rPr lang="en-US" sz="3400" b="0" i="0" dirty="0" err="1" smtClean="0">
                <a:solidFill>
                  <a:schemeClr val="bg1"/>
                </a:solidFill>
                <a:latin typeface="Calibri"/>
                <a:ea typeface="+mj-ea"/>
                <a:cs typeface="+mj-cs"/>
              </a:rPr>
              <a:t>routier</a:t>
            </a:r>
            <a:endParaRPr lang="en-US" sz="3400" b="0" i="0" dirty="0">
              <a:solidFill>
                <a:schemeClr val="bg1"/>
              </a:solidFill>
              <a:latin typeface="Calibri"/>
              <a:ea typeface="+mj-ea"/>
              <a:cs typeface="+mj-cs"/>
            </a:endParaRPr>
          </a:p>
        </p:txBody>
      </p:sp>
      <p:sp>
        <p:nvSpPr>
          <p:cNvPr id="5" name="TextBox 4"/>
          <p:cNvSpPr txBox="1"/>
          <p:nvPr>
            <p:custDataLst>
              <p:tags r:id="rId2"/>
            </p:custDataLst>
          </p:nvPr>
        </p:nvSpPr>
        <p:spPr>
          <a:xfrm>
            <a:off x="506681" y="1470985"/>
            <a:ext cx="8637319" cy="4680256"/>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fr-CA" sz="2800" dirty="0" smtClean="0">
                <a:ea typeface="Times New Roman"/>
                <a:cs typeface="Times New Roman"/>
              </a:rPr>
              <a:t>Présentation des </a:t>
            </a:r>
            <a:r>
              <a:rPr lang="fr-CA" sz="2800" dirty="0">
                <a:ea typeface="Times New Roman"/>
                <a:cs typeface="Times New Roman"/>
              </a:rPr>
              <a:t>troubles du sommeil, particulièrement </a:t>
            </a:r>
            <a:r>
              <a:rPr lang="fr-CA" sz="2800" dirty="0" smtClean="0">
                <a:ea typeface="Times New Roman"/>
                <a:cs typeface="Times New Roman"/>
              </a:rPr>
              <a:t>de l’apnée </a:t>
            </a:r>
            <a:r>
              <a:rPr lang="fr-CA" sz="2800" dirty="0">
                <a:ea typeface="Times New Roman"/>
                <a:cs typeface="Times New Roman"/>
              </a:rPr>
              <a:t>obstructive du sommeil (AOS)</a:t>
            </a:r>
            <a:endParaRPr lang="en-US" sz="2000" dirty="0">
              <a:ea typeface="Times New Roman"/>
              <a:cs typeface="Times New Roman"/>
            </a:endParaRPr>
          </a:p>
          <a:p>
            <a:pPr marL="342900" marR="0" lvl="0" indent="-342900">
              <a:lnSpc>
                <a:spcPct val="115000"/>
              </a:lnSpc>
              <a:spcBef>
                <a:spcPts val="0"/>
              </a:spcBef>
              <a:spcAft>
                <a:spcPts val="0"/>
              </a:spcAft>
              <a:buFont typeface="Symbol"/>
              <a:buChar char=""/>
            </a:pPr>
            <a:r>
              <a:rPr lang="fr-CA" sz="2800" dirty="0">
                <a:ea typeface="Times New Roman"/>
                <a:cs typeface="Times New Roman"/>
              </a:rPr>
              <a:t>Prévention et traitement de l’AOS </a:t>
            </a:r>
            <a:endParaRPr lang="en-US" sz="2000" dirty="0">
              <a:ea typeface="Times New Roman"/>
              <a:cs typeface="Times New Roman"/>
            </a:endParaRPr>
          </a:p>
          <a:p>
            <a:pPr marL="342900" marR="0" lvl="0" indent="-342900">
              <a:lnSpc>
                <a:spcPct val="115000"/>
              </a:lnSpc>
              <a:spcBef>
                <a:spcPts val="0"/>
              </a:spcBef>
              <a:spcAft>
                <a:spcPts val="0"/>
              </a:spcAft>
              <a:buFont typeface="Symbol"/>
              <a:buChar char=""/>
            </a:pPr>
            <a:r>
              <a:rPr lang="fr-CA" sz="2800" dirty="0" smtClean="0">
                <a:ea typeface="Times New Roman"/>
                <a:cs typeface="Times New Roman"/>
              </a:rPr>
              <a:t>Responsabilité et rôles de l’entreprise dans le diagnostic, </a:t>
            </a:r>
            <a:r>
              <a:rPr lang="fr-CA" sz="2800" dirty="0">
                <a:ea typeface="Times New Roman"/>
                <a:cs typeface="Times New Roman"/>
              </a:rPr>
              <a:t>le traitement et la gestion </a:t>
            </a:r>
            <a:r>
              <a:rPr lang="fr-CA" sz="2800" dirty="0" smtClean="0">
                <a:ea typeface="Times New Roman"/>
                <a:cs typeface="Times New Roman"/>
              </a:rPr>
              <a:t>des             troubles </a:t>
            </a:r>
            <a:r>
              <a:rPr lang="fr-CA" sz="2800" dirty="0">
                <a:ea typeface="Times New Roman"/>
                <a:cs typeface="Times New Roman"/>
              </a:rPr>
              <a:t>du sommeil</a:t>
            </a:r>
            <a:endParaRPr lang="en-US" sz="2000" dirty="0">
              <a:ea typeface="Times New Roman"/>
              <a:cs typeface="Times New Roman"/>
            </a:endParaRPr>
          </a:p>
          <a:p>
            <a:pPr marL="342900" marR="0" lvl="0" indent="-342900">
              <a:lnSpc>
                <a:spcPct val="115000"/>
              </a:lnSpc>
              <a:spcBef>
                <a:spcPts val="0"/>
              </a:spcBef>
              <a:spcAft>
                <a:spcPts val="1000"/>
              </a:spcAft>
              <a:buFont typeface="Symbol"/>
              <a:buChar char=""/>
            </a:pPr>
            <a:r>
              <a:rPr lang="fr-CA" sz="2800" dirty="0" smtClean="0">
                <a:ea typeface="Times New Roman"/>
                <a:cs typeface="Times New Roman"/>
              </a:rPr>
              <a:t>Élaboration et mise en </a:t>
            </a:r>
            <a:r>
              <a:rPr lang="fr-CA" sz="2800" dirty="0">
                <a:ea typeface="Times New Roman"/>
                <a:cs typeface="Times New Roman"/>
              </a:rPr>
              <a:t>œuvre </a:t>
            </a:r>
            <a:r>
              <a:rPr lang="fr-CA" sz="2800" dirty="0" smtClean="0">
                <a:ea typeface="Times New Roman"/>
                <a:cs typeface="Times New Roman"/>
              </a:rPr>
              <a:t>d’un                        programme </a:t>
            </a:r>
            <a:r>
              <a:rPr lang="fr-CA" sz="2800" dirty="0">
                <a:ea typeface="Times New Roman"/>
                <a:cs typeface="Times New Roman"/>
              </a:rPr>
              <a:t>de gestion des troubles du </a:t>
            </a:r>
            <a:r>
              <a:rPr lang="fr-CA" sz="2800" dirty="0" smtClean="0">
                <a:ea typeface="Times New Roman"/>
                <a:cs typeface="Times New Roman"/>
              </a:rPr>
              <a:t>sommeil</a:t>
            </a:r>
            <a:endParaRPr lang="en-US" sz="2000" dirty="0" smtClean="0">
              <a:ea typeface="Times New Roman"/>
              <a:cs typeface="Times New Roman"/>
            </a:endParaRPr>
          </a:p>
          <a:p>
            <a:pPr marL="342900" marR="0" lvl="0" indent="-342900">
              <a:lnSpc>
                <a:spcPct val="115000"/>
              </a:lnSpc>
              <a:spcBef>
                <a:spcPts val="0"/>
              </a:spcBef>
              <a:spcAft>
                <a:spcPts val="1000"/>
              </a:spcAft>
              <a:buFont typeface="Symbol"/>
              <a:buChar char=""/>
            </a:pPr>
            <a:r>
              <a:rPr lang="fr-CA" sz="2800" dirty="0" smtClean="0">
                <a:ea typeface="Times New Roman"/>
                <a:cs typeface="Times New Roman"/>
              </a:rPr>
              <a:t>Stratégies </a:t>
            </a:r>
            <a:r>
              <a:rPr lang="fr-CA" sz="2800" dirty="0">
                <a:ea typeface="Times New Roman"/>
                <a:cs typeface="Times New Roman"/>
              </a:rPr>
              <a:t>pour </a:t>
            </a:r>
            <a:r>
              <a:rPr lang="fr-CA" sz="2800" dirty="0" smtClean="0">
                <a:ea typeface="Times New Roman"/>
                <a:cs typeface="Times New Roman"/>
              </a:rPr>
              <a:t>soutenir </a:t>
            </a:r>
            <a:r>
              <a:rPr lang="fr-CA" sz="2800" dirty="0">
                <a:ea typeface="Times New Roman"/>
                <a:cs typeface="Times New Roman"/>
              </a:rPr>
              <a:t>et </a:t>
            </a:r>
            <a:r>
              <a:rPr lang="fr-CA" sz="2800" dirty="0" smtClean="0">
                <a:ea typeface="Times New Roman"/>
                <a:cs typeface="Times New Roman"/>
              </a:rPr>
              <a:t>encourager les </a:t>
            </a:r>
            <a:r>
              <a:rPr lang="fr-CA" sz="2800" dirty="0">
                <a:ea typeface="Times New Roman"/>
                <a:cs typeface="Times New Roman"/>
              </a:rPr>
              <a:t>conducteurs</a:t>
            </a: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73162"/>
          </a:xfrm>
        </p:spPr>
        <p:txBody>
          <a:bodyPr>
            <a:noAutofit/>
          </a:bodyPr>
          <a:lstStyle/>
          <a:p>
            <a:pPr algn="ctr" defTabSz="914400">
              <a:spcBef>
                <a:spcPts val="0"/>
              </a:spcBef>
              <a:buNone/>
            </a:pPr>
            <a:r>
              <a:rPr lang="en-US" sz="3600" b="0" i="0" dirty="0">
                <a:solidFill>
                  <a:schemeClr val="bg1"/>
                </a:solidFill>
                <a:latin typeface="Calibri"/>
                <a:ea typeface="+mj-ea"/>
                <a:cs typeface="+mj-cs"/>
              </a:rPr>
              <a:t>Module 8 : </a:t>
            </a:r>
            <a:r>
              <a:rPr lang="en-US" sz="3600" dirty="0" err="1">
                <a:solidFill>
                  <a:schemeClr val="bg1"/>
                </a:solidFill>
                <a:latin typeface="Calibri"/>
              </a:rPr>
              <a:t>G</a:t>
            </a:r>
            <a:r>
              <a:rPr lang="en-US" sz="3600" b="0" i="0" dirty="0" err="1" smtClean="0">
                <a:solidFill>
                  <a:schemeClr val="bg1"/>
                </a:solidFill>
                <a:latin typeface="Calibri"/>
                <a:ea typeface="+mj-ea"/>
                <a:cs typeface="+mj-cs"/>
              </a:rPr>
              <a:t>estion</a:t>
            </a:r>
            <a:r>
              <a:rPr lang="en-US" sz="3600" b="0" i="0" dirty="0" smtClean="0">
                <a:solidFill>
                  <a:schemeClr val="bg1"/>
                </a:solidFill>
                <a:latin typeface="Calibri"/>
                <a:ea typeface="+mj-ea"/>
                <a:cs typeface="+mj-cs"/>
              </a:rPr>
              <a:t> </a:t>
            </a:r>
            <a:r>
              <a:rPr lang="en-US" sz="3600" b="0" i="0" dirty="0">
                <a:solidFill>
                  <a:schemeClr val="bg1"/>
                </a:solidFill>
                <a:latin typeface="Calibri"/>
                <a:ea typeface="+mj-ea"/>
                <a:cs typeface="+mj-cs"/>
              </a:rPr>
              <a:t>des troubles du </a:t>
            </a:r>
            <a:r>
              <a:rPr lang="en-US" sz="3600" b="0" i="0" dirty="0" err="1">
                <a:solidFill>
                  <a:schemeClr val="bg1"/>
                </a:solidFill>
                <a:latin typeface="Calibri"/>
                <a:ea typeface="+mj-ea"/>
                <a:cs typeface="+mj-cs"/>
              </a:rPr>
              <a:t>sommeil</a:t>
            </a:r>
            <a:r>
              <a:rPr lang="en-US" sz="3600" b="0" i="0" dirty="0">
                <a:solidFill>
                  <a:schemeClr val="bg1"/>
                </a:solidFill>
                <a:latin typeface="Calibri"/>
                <a:ea typeface="+mj-ea"/>
                <a:cs typeface="+mj-cs"/>
              </a:rPr>
              <a:t> </a:t>
            </a:r>
            <a:r>
              <a:rPr lang="en-US" sz="3600" b="0" i="0" dirty="0" smtClean="0">
                <a:solidFill>
                  <a:schemeClr val="bg1"/>
                </a:solidFill>
                <a:latin typeface="Calibri"/>
                <a:ea typeface="+mj-ea"/>
                <a:cs typeface="+mj-cs"/>
              </a:rPr>
              <a:t>par les </a:t>
            </a:r>
            <a:r>
              <a:rPr lang="en-US" sz="3600" b="0" i="0" dirty="0" err="1">
                <a:solidFill>
                  <a:schemeClr val="bg1"/>
                </a:solidFill>
                <a:latin typeface="Calibri"/>
                <a:ea typeface="+mj-ea"/>
                <a:cs typeface="+mj-cs"/>
              </a:rPr>
              <a:t>conducteurs</a:t>
            </a:r>
            <a:endParaRPr lang="en-US" sz="3600" b="0" i="0" dirty="0">
              <a:solidFill>
                <a:schemeClr val="bg1"/>
              </a:solidFill>
              <a:latin typeface="Calibri"/>
              <a:ea typeface="+mj-ea"/>
              <a:cs typeface="+mj-cs"/>
            </a:endParaRPr>
          </a:p>
        </p:txBody>
      </p:sp>
      <p:sp>
        <p:nvSpPr>
          <p:cNvPr id="3" name="Content Placeholder 2"/>
          <p:cNvSpPr>
            <a:spLocks noGrp="1"/>
          </p:cNvSpPr>
          <p:nvPr>
            <p:ph idx="1"/>
            <p:custDataLst>
              <p:tags r:id="rId2"/>
            </p:custDataLst>
          </p:nvPr>
        </p:nvSpPr>
        <p:spPr>
          <a:xfrm>
            <a:off x="457200" y="1600200"/>
            <a:ext cx="8153400" cy="4525963"/>
          </a:xfrm>
        </p:spPr>
        <p:txBody>
          <a:bodyPr>
            <a:noAutofit/>
          </a:bodyPr>
          <a:lstStyle/>
          <a:p>
            <a:pPr lvl="0">
              <a:lnSpc>
                <a:spcPct val="115000"/>
              </a:lnSpc>
              <a:spcBef>
                <a:spcPts val="0"/>
              </a:spcBef>
              <a:buFont typeface="Symbol"/>
              <a:buChar char=""/>
            </a:pPr>
            <a:r>
              <a:rPr lang="fr-CA" sz="2400" dirty="0" smtClean="0">
                <a:ea typeface="Times New Roman"/>
                <a:cs typeface="Times New Roman"/>
              </a:rPr>
              <a:t>Information sur les </a:t>
            </a:r>
            <a:r>
              <a:rPr lang="fr-CA" sz="2400" dirty="0">
                <a:ea typeface="Times New Roman"/>
                <a:cs typeface="Times New Roman"/>
              </a:rPr>
              <a:t>troubles du sommeil, particulièrement l’AOS</a:t>
            </a:r>
            <a:endParaRPr lang="en-US" sz="2400" dirty="0">
              <a:ea typeface="Times New Roman"/>
              <a:cs typeface="Times New Roman"/>
            </a:endParaRPr>
          </a:p>
          <a:p>
            <a:pPr lvl="0">
              <a:lnSpc>
                <a:spcPct val="115000"/>
              </a:lnSpc>
              <a:spcBef>
                <a:spcPts val="0"/>
              </a:spcBef>
              <a:buFont typeface="Symbol"/>
              <a:buChar char=""/>
            </a:pPr>
            <a:r>
              <a:rPr lang="fr-CA" sz="2400" dirty="0" smtClean="0">
                <a:ea typeface="Times New Roman"/>
                <a:cs typeface="Times New Roman"/>
              </a:rPr>
              <a:t>Présentation des </a:t>
            </a:r>
            <a:r>
              <a:rPr lang="fr-CA" sz="2400" dirty="0">
                <a:ea typeface="Times New Roman"/>
                <a:cs typeface="Times New Roman"/>
              </a:rPr>
              <a:t>troubles du sommeil</a:t>
            </a:r>
            <a:endParaRPr lang="en-US" sz="2400" dirty="0">
              <a:ea typeface="Times New Roman"/>
              <a:cs typeface="Times New Roman"/>
            </a:endParaRPr>
          </a:p>
          <a:p>
            <a:pPr lvl="0">
              <a:lnSpc>
                <a:spcPct val="115000"/>
              </a:lnSpc>
              <a:spcBef>
                <a:spcPts val="0"/>
              </a:spcBef>
              <a:buFont typeface="Symbol"/>
              <a:buChar char=""/>
            </a:pPr>
            <a:r>
              <a:rPr lang="fr-CA" sz="2400" dirty="0">
                <a:ea typeface="Times New Roman"/>
                <a:cs typeface="Times New Roman"/>
              </a:rPr>
              <a:t>Signes, symptômes et conséquences de l’AOS</a:t>
            </a:r>
            <a:endParaRPr lang="en-US" sz="2400" dirty="0">
              <a:ea typeface="Times New Roman"/>
              <a:cs typeface="Times New Roman"/>
            </a:endParaRPr>
          </a:p>
          <a:p>
            <a:pPr lvl="0">
              <a:lnSpc>
                <a:spcPct val="115000"/>
              </a:lnSpc>
              <a:spcBef>
                <a:spcPts val="0"/>
              </a:spcBef>
              <a:buFont typeface="Symbol"/>
              <a:buChar char=""/>
            </a:pPr>
            <a:r>
              <a:rPr lang="fr-CA" sz="2400" dirty="0">
                <a:ea typeface="Times New Roman"/>
                <a:cs typeface="Times New Roman"/>
              </a:rPr>
              <a:t>Dépistage et test pour les troubles </a:t>
            </a:r>
            <a:r>
              <a:rPr lang="fr-CA" sz="2400" dirty="0" smtClean="0">
                <a:ea typeface="Times New Roman"/>
                <a:cs typeface="Times New Roman"/>
              </a:rPr>
              <a:t>du sommeil</a:t>
            </a:r>
            <a:endParaRPr lang="en-US" sz="2400" dirty="0">
              <a:ea typeface="Times New Roman"/>
              <a:cs typeface="Times New Roman"/>
            </a:endParaRPr>
          </a:p>
          <a:p>
            <a:pPr lvl="0">
              <a:lnSpc>
                <a:spcPct val="115000"/>
              </a:lnSpc>
              <a:spcBef>
                <a:spcPts val="0"/>
              </a:spcBef>
              <a:buFont typeface="Symbol"/>
              <a:buChar char=""/>
            </a:pPr>
            <a:r>
              <a:rPr lang="fr-CA" sz="2400" dirty="0">
                <a:ea typeface="Times New Roman"/>
                <a:cs typeface="Times New Roman"/>
              </a:rPr>
              <a:t>Traitement de l’AOS</a:t>
            </a:r>
            <a:endParaRPr lang="en-US" sz="2400" dirty="0">
              <a:ea typeface="Times New Roman"/>
              <a:cs typeface="Times New Roman"/>
            </a:endParaRPr>
          </a:p>
          <a:p>
            <a:pPr lvl="0">
              <a:lnSpc>
                <a:spcPct val="115000"/>
              </a:lnSpc>
              <a:spcBef>
                <a:spcPts val="0"/>
              </a:spcBef>
              <a:spcAft>
                <a:spcPts val="1000"/>
              </a:spcAft>
              <a:buFont typeface="Symbol"/>
              <a:buChar char=""/>
            </a:pPr>
            <a:r>
              <a:rPr lang="fr-CA" sz="2400" dirty="0">
                <a:ea typeface="Times New Roman"/>
                <a:cs typeface="Times New Roman"/>
              </a:rPr>
              <a:t>Respect du traitement pour </a:t>
            </a:r>
            <a:r>
              <a:rPr lang="fr-CA" sz="2400" dirty="0" smtClean="0">
                <a:ea typeface="Times New Roman"/>
                <a:cs typeface="Times New Roman"/>
              </a:rPr>
              <a:t>l’AOS</a:t>
            </a:r>
            <a:endParaRPr lang="en-US" sz="2400" dirty="0" smtClean="0">
              <a:ea typeface="Times New Roman"/>
              <a:cs typeface="Times New Roman"/>
            </a:endParaRPr>
          </a:p>
          <a:p>
            <a:pPr lvl="0">
              <a:lnSpc>
                <a:spcPct val="115000"/>
              </a:lnSpc>
              <a:spcBef>
                <a:spcPts val="0"/>
              </a:spcBef>
              <a:spcAft>
                <a:spcPts val="1000"/>
              </a:spcAft>
              <a:buFont typeface="Symbol"/>
              <a:buChar char=""/>
            </a:pPr>
            <a:r>
              <a:rPr lang="fr-CA" sz="2400" dirty="0" smtClean="0">
                <a:ea typeface="Times New Roman"/>
                <a:cs typeface="Times New Roman"/>
              </a:rPr>
              <a:t>Nécessité de la collaboration des </a:t>
            </a:r>
            <a:r>
              <a:rPr lang="fr-CA" sz="2400" dirty="0">
                <a:ea typeface="Times New Roman"/>
                <a:cs typeface="Times New Roman"/>
              </a:rPr>
              <a:t>gestionnaires pour la réussite du PGF</a:t>
            </a:r>
            <a:endParaRPr lang="en-US" sz="2400" b="0" i="0" dirty="0">
              <a:solidFill>
                <a:schemeClr val="tx1"/>
              </a:solidFill>
              <a:latin typeface="Calibri"/>
            </a:endParaRPr>
          </a:p>
        </p:txBody>
      </p:sp>
      <p:pic>
        <p:nvPicPr>
          <p:cNvPr id="4" name="Picture 4"/>
          <p:cNvPicPr>
            <a:picLocks noChangeAspect="1" noChangeArrowheads="1"/>
          </p:cNvPicPr>
          <p:nvPr>
            <p:custDataLst>
              <p:tags r:id="rId3"/>
            </p:custDataLst>
          </p:nvPr>
        </p:nvPicPr>
        <p:blipFill>
          <a:blip r:embed="rId6" cstate="print"/>
          <a:srcRect/>
          <a:stretch>
            <a:fillRect/>
          </a:stretch>
        </p:blipFill>
        <p:spPr bwMode="auto">
          <a:xfrm>
            <a:off x="6919059" y="2362200"/>
            <a:ext cx="2072640" cy="2438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defTabSz="914400">
              <a:spcBef>
                <a:spcPts val="0"/>
              </a:spcBef>
              <a:buNone/>
            </a:pPr>
            <a:r>
              <a:rPr lang="en-US" sz="3600" b="0" i="0" dirty="0">
                <a:solidFill>
                  <a:schemeClr val="bg1"/>
                </a:solidFill>
                <a:latin typeface="Calibri"/>
                <a:ea typeface="+mj-ea"/>
                <a:cs typeface="+mj-cs"/>
              </a:rPr>
              <a:t>Module 9 : </a:t>
            </a:r>
            <a:r>
              <a:rPr lang="en-US" sz="3600" dirty="0" err="1">
                <a:solidFill>
                  <a:schemeClr val="bg1"/>
                </a:solidFill>
                <a:latin typeface="Calibri"/>
              </a:rPr>
              <a:t>P</a:t>
            </a:r>
            <a:r>
              <a:rPr lang="en-US" sz="3600" b="0" i="0" dirty="0" err="1" smtClean="0">
                <a:solidFill>
                  <a:schemeClr val="bg1"/>
                </a:solidFill>
                <a:latin typeface="Calibri"/>
                <a:ea typeface="+mj-ea"/>
                <a:cs typeface="+mj-cs"/>
              </a:rPr>
              <a:t>lanification</a:t>
            </a:r>
            <a:r>
              <a:rPr lang="en-US" sz="3600" b="0" i="0" dirty="0" smtClean="0">
                <a:solidFill>
                  <a:schemeClr val="bg1"/>
                </a:solidFill>
                <a:latin typeface="Calibri"/>
                <a:ea typeface="+mj-ea"/>
                <a:cs typeface="+mj-cs"/>
              </a:rPr>
              <a:t> des </a:t>
            </a:r>
            <a:r>
              <a:rPr lang="en-US" sz="3600" b="0" i="0" dirty="0" err="1" smtClean="0">
                <a:solidFill>
                  <a:schemeClr val="bg1"/>
                </a:solidFill>
                <a:latin typeface="Calibri"/>
                <a:ea typeface="+mj-ea"/>
                <a:cs typeface="+mj-cs"/>
              </a:rPr>
              <a:t>horaires</a:t>
            </a:r>
            <a:r>
              <a:rPr lang="en-US" sz="3600" b="0" i="0" dirty="0" smtClean="0">
                <a:solidFill>
                  <a:schemeClr val="bg1"/>
                </a:solidFill>
                <a:latin typeface="Calibri"/>
                <a:ea typeface="+mj-ea"/>
                <a:cs typeface="+mj-cs"/>
              </a:rPr>
              <a:t> </a:t>
            </a:r>
            <a:r>
              <a:rPr lang="en-US" sz="3600" b="0" i="0" dirty="0">
                <a:solidFill>
                  <a:schemeClr val="bg1"/>
                </a:solidFill>
                <a:latin typeface="Calibri"/>
                <a:ea typeface="+mj-ea"/>
                <a:cs typeface="+mj-cs"/>
              </a:rPr>
              <a:t>des </a:t>
            </a:r>
            <a:r>
              <a:rPr lang="en-US" sz="3600" b="0" i="0" dirty="0" err="1">
                <a:solidFill>
                  <a:schemeClr val="bg1"/>
                </a:solidFill>
                <a:latin typeface="Calibri"/>
                <a:ea typeface="+mj-ea"/>
                <a:cs typeface="+mj-cs"/>
              </a:rPr>
              <a:t>conducteurs</a:t>
            </a:r>
            <a:r>
              <a:rPr lang="en-US" sz="3600" b="0" i="0" dirty="0">
                <a:solidFill>
                  <a:schemeClr val="bg1"/>
                </a:solidFill>
                <a:latin typeface="Calibri"/>
                <a:ea typeface="+mj-ea"/>
                <a:cs typeface="+mj-cs"/>
              </a:rPr>
              <a:t> et </a:t>
            </a:r>
            <a:r>
              <a:rPr lang="en-US" sz="3600" b="0" i="0" dirty="0" err="1">
                <a:solidFill>
                  <a:schemeClr val="bg1"/>
                </a:solidFill>
                <a:latin typeface="Calibri"/>
                <a:ea typeface="+mj-ea"/>
                <a:cs typeface="+mj-cs"/>
              </a:rPr>
              <a:t>outils</a:t>
            </a:r>
            <a:endParaRPr lang="en-US" sz="3600" b="0" i="0" dirty="0">
              <a:solidFill>
                <a:schemeClr val="bg1"/>
              </a:solidFill>
              <a:latin typeface="Calibri"/>
              <a:ea typeface="+mj-ea"/>
              <a:cs typeface="+mj-cs"/>
            </a:endParaRPr>
          </a:p>
        </p:txBody>
      </p:sp>
      <p:sp>
        <p:nvSpPr>
          <p:cNvPr id="6" name="Content Placeholder 2"/>
          <p:cNvSpPr txBox="1">
            <a:spLocks/>
          </p:cNvSpPr>
          <p:nvPr>
            <p:custDataLst>
              <p:tags r:id="rId2"/>
            </p:custDataLst>
          </p:nvPr>
        </p:nvSpPr>
        <p:spPr>
          <a:xfrm>
            <a:off x="455578" y="1600200"/>
            <a:ext cx="8459822"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15000"/>
              </a:lnSpc>
              <a:spcBef>
                <a:spcPts val="0"/>
              </a:spcBef>
              <a:buFont typeface="Symbol"/>
              <a:buChar char=""/>
            </a:pPr>
            <a:r>
              <a:rPr lang="fr-CA" sz="2400" dirty="0" smtClean="0">
                <a:ea typeface="Times New Roman"/>
                <a:cs typeface="Times New Roman"/>
              </a:rPr>
              <a:t>Enseignement </a:t>
            </a:r>
            <a:r>
              <a:rPr lang="fr-CA" sz="2400" dirty="0">
                <a:ea typeface="Times New Roman"/>
                <a:cs typeface="Times New Roman"/>
              </a:rPr>
              <a:t>d</a:t>
            </a:r>
            <a:r>
              <a:rPr lang="fr-CA" sz="2400" dirty="0" smtClean="0">
                <a:ea typeface="Times New Roman"/>
                <a:cs typeface="Times New Roman"/>
              </a:rPr>
              <a:t>es </a:t>
            </a:r>
            <a:r>
              <a:rPr lang="fr-CA" sz="2400" dirty="0">
                <a:ea typeface="Times New Roman"/>
                <a:cs typeface="Times New Roman"/>
              </a:rPr>
              <a:t>meilleures pratiques pour </a:t>
            </a:r>
            <a:r>
              <a:rPr lang="fr-CA" sz="2400" dirty="0" smtClean="0">
                <a:ea typeface="Times New Roman"/>
                <a:cs typeface="Times New Roman"/>
              </a:rPr>
              <a:t>élaborer et </a:t>
            </a:r>
            <a:r>
              <a:rPr lang="fr-CA" sz="2400" dirty="0">
                <a:ea typeface="Times New Roman"/>
                <a:cs typeface="Times New Roman"/>
              </a:rPr>
              <a:t>mettre en œuvre un programme pratique, dynamique et efficace de planification des horaires des conducteurs</a:t>
            </a:r>
            <a:endParaRPr lang="en-US" sz="2400" dirty="0">
              <a:ea typeface="Times New Roman"/>
              <a:cs typeface="Times New Roman"/>
            </a:endParaRPr>
          </a:p>
          <a:p>
            <a:pPr lvl="0">
              <a:lnSpc>
                <a:spcPct val="115000"/>
              </a:lnSpc>
              <a:spcBef>
                <a:spcPts val="0"/>
              </a:spcBef>
              <a:buFont typeface="Symbol"/>
              <a:buChar char=""/>
            </a:pPr>
            <a:r>
              <a:rPr lang="fr-CA" sz="2400" dirty="0" smtClean="0">
                <a:ea typeface="Times New Roman"/>
                <a:cs typeface="Times New Roman"/>
              </a:rPr>
              <a:t>Présentation de </a:t>
            </a:r>
            <a:r>
              <a:rPr lang="fr-CA" sz="2400" dirty="0">
                <a:ea typeface="Times New Roman"/>
                <a:cs typeface="Times New Roman"/>
              </a:rPr>
              <a:t>la fatigue et </a:t>
            </a:r>
            <a:r>
              <a:rPr lang="fr-CA" sz="2400" dirty="0" smtClean="0">
                <a:ea typeface="Times New Roman"/>
                <a:cs typeface="Times New Roman"/>
              </a:rPr>
              <a:t>de ses </a:t>
            </a:r>
            <a:r>
              <a:rPr lang="fr-CA" sz="2400" dirty="0">
                <a:ea typeface="Times New Roman"/>
                <a:cs typeface="Times New Roman"/>
              </a:rPr>
              <a:t>effets</a:t>
            </a:r>
            <a:endParaRPr lang="en-US" sz="2400" dirty="0">
              <a:ea typeface="Times New Roman"/>
              <a:cs typeface="Times New Roman"/>
            </a:endParaRPr>
          </a:p>
          <a:p>
            <a:pPr lvl="0">
              <a:lnSpc>
                <a:spcPct val="115000"/>
              </a:lnSpc>
              <a:spcBef>
                <a:spcPts val="0"/>
              </a:spcBef>
              <a:buFont typeface="Symbol"/>
              <a:buChar char=""/>
            </a:pPr>
            <a:r>
              <a:rPr lang="fr-CA" sz="2400" dirty="0" smtClean="0">
                <a:ea typeface="Times New Roman"/>
                <a:cs typeface="Times New Roman"/>
              </a:rPr>
              <a:t>Aspects des horaires </a:t>
            </a:r>
            <a:r>
              <a:rPr lang="fr-CA" sz="2400" dirty="0">
                <a:ea typeface="Times New Roman"/>
                <a:cs typeface="Times New Roman"/>
              </a:rPr>
              <a:t>qui augmentent la fatigue</a:t>
            </a:r>
            <a:endParaRPr lang="en-US" sz="2400" dirty="0">
              <a:ea typeface="Times New Roman"/>
              <a:cs typeface="Times New Roman"/>
            </a:endParaRPr>
          </a:p>
          <a:p>
            <a:pPr lvl="0">
              <a:lnSpc>
                <a:spcPct val="115000"/>
              </a:lnSpc>
              <a:spcBef>
                <a:spcPts val="0"/>
              </a:spcBef>
              <a:buFont typeface="Symbol"/>
              <a:buChar char=""/>
            </a:pPr>
            <a:r>
              <a:rPr lang="fr-CA" sz="2400" dirty="0" smtClean="0">
                <a:ea typeface="Times New Roman"/>
                <a:cs typeface="Times New Roman"/>
              </a:rPr>
              <a:t>Limites de </a:t>
            </a:r>
            <a:r>
              <a:rPr lang="fr-CA" sz="2400" dirty="0">
                <a:ea typeface="Times New Roman"/>
                <a:cs typeface="Times New Roman"/>
              </a:rPr>
              <a:t>la réglementation actuelle</a:t>
            </a:r>
            <a:endParaRPr lang="en-US" sz="2400" dirty="0">
              <a:ea typeface="Times New Roman"/>
              <a:cs typeface="Times New Roman"/>
            </a:endParaRPr>
          </a:p>
          <a:p>
            <a:pPr lvl="0">
              <a:lnSpc>
                <a:spcPct val="115000"/>
              </a:lnSpc>
              <a:spcBef>
                <a:spcPts val="0"/>
              </a:spcBef>
              <a:buFont typeface="Symbol"/>
              <a:buChar char=""/>
            </a:pPr>
            <a:r>
              <a:rPr lang="fr-CA" sz="2400" dirty="0">
                <a:ea typeface="Times New Roman"/>
                <a:cs typeface="Times New Roman"/>
              </a:rPr>
              <a:t>Responsabilité partagée </a:t>
            </a:r>
            <a:r>
              <a:rPr lang="fr-CA" sz="2400" dirty="0" smtClean="0">
                <a:ea typeface="Times New Roman"/>
                <a:cs typeface="Times New Roman"/>
              </a:rPr>
              <a:t>dans la réduction de                                         la </a:t>
            </a:r>
            <a:r>
              <a:rPr lang="fr-CA" sz="2400" dirty="0">
                <a:ea typeface="Times New Roman"/>
                <a:cs typeface="Times New Roman"/>
              </a:rPr>
              <a:t>fatigue </a:t>
            </a:r>
            <a:r>
              <a:rPr lang="fr-CA" sz="2400" dirty="0" smtClean="0">
                <a:ea typeface="Times New Roman"/>
                <a:cs typeface="Times New Roman"/>
              </a:rPr>
              <a:t>due aux </a:t>
            </a:r>
            <a:r>
              <a:rPr lang="fr-CA" sz="2400" dirty="0">
                <a:ea typeface="Times New Roman"/>
                <a:cs typeface="Times New Roman"/>
              </a:rPr>
              <a:t>horaires</a:t>
            </a:r>
            <a:endParaRPr lang="en-US" sz="2400" dirty="0">
              <a:ea typeface="Times New Roman"/>
              <a:cs typeface="Times New Roman"/>
            </a:endParaRPr>
          </a:p>
          <a:p>
            <a:pPr lvl="0">
              <a:lnSpc>
                <a:spcPct val="115000"/>
              </a:lnSpc>
              <a:spcBef>
                <a:spcPts val="0"/>
              </a:spcBef>
              <a:spcAft>
                <a:spcPts val="1000"/>
              </a:spcAft>
              <a:buFont typeface="Symbol"/>
              <a:buChar char=""/>
            </a:pPr>
            <a:r>
              <a:rPr lang="fr-CA" sz="2400" dirty="0" smtClean="0">
                <a:ea typeface="Times New Roman"/>
                <a:cs typeface="Times New Roman"/>
              </a:rPr>
              <a:t>Outils de planification des horaires</a:t>
            </a:r>
            <a:endParaRPr lang="en-US" sz="2400" dirty="0" smtClean="0">
              <a:ea typeface="Times New Roman"/>
              <a:cs typeface="Times New Roman"/>
            </a:endParaRPr>
          </a:p>
          <a:p>
            <a:pPr lvl="0">
              <a:lnSpc>
                <a:spcPct val="115000"/>
              </a:lnSpc>
              <a:spcBef>
                <a:spcPts val="0"/>
              </a:spcBef>
              <a:spcAft>
                <a:spcPts val="1000"/>
              </a:spcAft>
              <a:buFont typeface="Symbol"/>
              <a:buChar char=""/>
            </a:pPr>
            <a:r>
              <a:rPr lang="fr-CA" sz="2400" dirty="0" smtClean="0">
                <a:ea typeface="Times New Roman"/>
                <a:cs typeface="Times New Roman"/>
              </a:rPr>
              <a:t>Défis </a:t>
            </a:r>
            <a:r>
              <a:rPr lang="fr-CA" sz="2400" dirty="0">
                <a:ea typeface="Times New Roman"/>
                <a:cs typeface="Times New Roman"/>
              </a:rPr>
              <a:t>associés à la planification </a:t>
            </a:r>
            <a:r>
              <a:rPr lang="fr-CA" sz="2400" dirty="0" smtClean="0">
                <a:ea typeface="Times New Roman"/>
                <a:cs typeface="Times New Roman"/>
              </a:rPr>
              <a:t>des horaires                                  et études </a:t>
            </a:r>
            <a:r>
              <a:rPr lang="fr-CA" sz="2400" dirty="0">
                <a:ea typeface="Times New Roman"/>
                <a:cs typeface="Times New Roman"/>
              </a:rPr>
              <a:t>de cas</a:t>
            </a:r>
            <a:endParaRPr lang="en-US" sz="2400" dirty="0" smtClean="0"/>
          </a:p>
          <a:p>
            <a:pPr marL="0" indent="0">
              <a:spcBef>
                <a:spcPts val="0"/>
              </a:spcBef>
            </a:pPr>
            <a:endParaRPr lang="en-US" sz="2600" dirty="0" smtClean="0"/>
          </a:p>
          <a:p>
            <a:pPr marL="0" indent="0">
              <a:spcBef>
                <a:spcPts val="0"/>
              </a:spcBef>
            </a:pPr>
            <a:endParaRPr lang="en-US" sz="2600" dirty="0" smtClean="0"/>
          </a:p>
          <a:p>
            <a:pPr marL="0" indent="0">
              <a:spcBef>
                <a:spcPts val="0"/>
              </a:spcBef>
            </a:pPr>
            <a:endParaRPr lang="en-US" sz="2600" dirty="0" smtClean="0"/>
          </a:p>
        </p:txBody>
      </p:sp>
      <p:pic>
        <p:nvPicPr>
          <p:cNvPr id="2050"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30963" y="4267200"/>
            <a:ext cx="2713037"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defTabSz="914400">
              <a:spcBef>
                <a:spcPts val="0"/>
              </a:spcBef>
              <a:buNone/>
            </a:pPr>
            <a:r>
              <a:rPr lang="en-US" sz="3600" b="0" i="0" dirty="0" err="1">
                <a:solidFill>
                  <a:schemeClr val="bg1"/>
                </a:solidFill>
                <a:latin typeface="Calibri"/>
                <a:ea typeface="+mj-ea"/>
                <a:cs typeface="+mj-cs"/>
              </a:rPr>
              <a:t>Liste</a:t>
            </a:r>
            <a:r>
              <a:rPr lang="en-US" sz="3600" b="0" i="0" dirty="0">
                <a:solidFill>
                  <a:schemeClr val="bg1"/>
                </a:solidFill>
                <a:latin typeface="Calibri"/>
                <a:ea typeface="+mj-ea"/>
                <a:cs typeface="+mj-cs"/>
              </a:rPr>
              <a:t> des </a:t>
            </a:r>
            <a:r>
              <a:rPr lang="en-US" sz="3600" b="0" i="0" dirty="0" err="1" smtClean="0">
                <a:solidFill>
                  <a:schemeClr val="bg1"/>
                </a:solidFill>
                <a:latin typeface="Calibri"/>
                <a:ea typeface="+mj-ea"/>
                <a:cs typeface="+mj-cs"/>
              </a:rPr>
              <a:t>sigles</a:t>
            </a:r>
            <a:r>
              <a:rPr lang="en-US" sz="3600" b="0" i="0" dirty="0" smtClean="0">
                <a:solidFill>
                  <a:schemeClr val="bg1"/>
                </a:solidFill>
                <a:latin typeface="Calibri"/>
                <a:ea typeface="+mj-ea"/>
                <a:cs typeface="+mj-cs"/>
              </a:rPr>
              <a:t> </a:t>
            </a:r>
            <a:endParaRPr lang="en-US" sz="3600" b="0" i="0" dirty="0">
              <a:solidFill>
                <a:schemeClr val="bg1"/>
              </a:solidFill>
              <a:latin typeface="Calibri"/>
              <a:ea typeface="+mj-ea"/>
              <a:cs typeface="+mj-cs"/>
            </a:endParaRPr>
          </a:p>
        </p:txBody>
      </p:sp>
      <p:graphicFrame>
        <p:nvGraphicFramePr>
          <p:cNvPr id="4" name="Content Placeholder 3"/>
          <p:cNvGraphicFramePr>
            <a:graphicFrameLocks noGrp="1"/>
          </p:cNvGraphicFramePr>
          <p:nvPr>
            <p:ph idx="1"/>
            <p:custDataLst>
              <p:tags r:id="rId2"/>
            </p:custDataLst>
          </p:nvPr>
        </p:nvGraphicFramePr>
        <p:xfrm>
          <a:off x="457200" y="1600200"/>
          <a:ext cx="8229600" cy="1483360"/>
        </p:xfrm>
        <a:graphic>
          <a:graphicData uri="http://schemas.openxmlformats.org/drawingml/2006/table">
            <a:tbl>
              <a:tblPr firstRow="1" bandRow="1">
                <a:tableStyleId>{5940675A-B579-460E-94D1-54222C63F5DA}</a:tableStyleId>
              </a:tblPr>
              <a:tblGrid>
                <a:gridCol w="2895600"/>
                <a:gridCol w="5334000"/>
              </a:tblGrid>
              <a:tr h="370840">
                <a:tc>
                  <a:txBody>
                    <a:bodyPr/>
                    <a:lstStyle/>
                    <a:p>
                      <a:r>
                        <a:rPr lang="en-US" dirty="0" smtClean="0"/>
                        <a:t>AOS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kern="1200" dirty="0" err="1" smtClean="0">
                          <a:solidFill>
                            <a:schemeClr val="tx1"/>
                          </a:solidFill>
                          <a:latin typeface="+mn-lt"/>
                          <a:ea typeface="+mn-ea"/>
                          <a:cs typeface="+mn-cs"/>
                        </a:rPr>
                        <a:t>Apnée</a:t>
                      </a:r>
                      <a:r>
                        <a:rPr lang="en-US" sz="1800" kern="1200" dirty="0" smtClean="0">
                          <a:solidFill>
                            <a:schemeClr val="tx1"/>
                          </a:solidFill>
                          <a:latin typeface="+mn-lt"/>
                          <a:ea typeface="+mn-ea"/>
                          <a:cs typeface="+mn-cs"/>
                        </a:rPr>
                        <a:t> obstructive du </a:t>
                      </a:r>
                      <a:r>
                        <a:rPr lang="en-US" sz="1800" kern="1200" dirty="0" err="1" smtClean="0">
                          <a:solidFill>
                            <a:schemeClr val="tx1"/>
                          </a:solidFill>
                          <a:latin typeface="+mn-lt"/>
                          <a:ea typeface="+mn-ea"/>
                          <a:cs typeface="+mn-cs"/>
                        </a:rPr>
                        <a:t>sommeil</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PGF</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1800" kern="1200" dirty="0" smtClean="0">
                          <a:solidFill>
                            <a:schemeClr val="tx1"/>
                          </a:solidFill>
                          <a:latin typeface="+mn-lt"/>
                          <a:ea typeface="+mn-ea"/>
                          <a:cs typeface="+mn-cs"/>
                        </a:rPr>
                        <a:t>Programme de gestion de la fatigue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PNAGF</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tx1"/>
                          </a:solidFill>
                          <a:latin typeface="+mn-lt"/>
                          <a:ea typeface="+mn-ea"/>
                          <a:cs typeface="+mn-cs"/>
                        </a:rPr>
                        <a:t>Programme nord-américain</a:t>
                      </a:r>
                      <a:r>
                        <a:rPr lang="fr-FR" sz="1800" kern="1200" baseline="0" dirty="0" smtClean="0">
                          <a:solidFill>
                            <a:schemeClr val="tx1"/>
                          </a:solidFill>
                          <a:latin typeface="+mn-lt"/>
                          <a:ea typeface="+mn-ea"/>
                          <a:cs typeface="+mn-cs"/>
                        </a:rPr>
                        <a:t> </a:t>
                      </a:r>
                      <a:r>
                        <a:rPr lang="fr-FR" sz="1800" kern="1200" dirty="0" smtClean="0">
                          <a:solidFill>
                            <a:schemeClr val="tx1"/>
                          </a:solidFill>
                          <a:latin typeface="+mn-lt"/>
                          <a:ea typeface="+mn-ea"/>
                          <a:cs typeface="+mn-cs"/>
                        </a:rPr>
                        <a:t>de gestion de la fatigue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TGF</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1800" kern="1200" dirty="0" smtClean="0">
                          <a:solidFill>
                            <a:schemeClr val="tx1"/>
                          </a:solidFill>
                          <a:latin typeface="+mn-lt"/>
                          <a:ea typeface="+mn-ea"/>
                          <a:cs typeface="+mn-cs"/>
                        </a:rPr>
                        <a:t>Technologies de gestion de la fatigue</a:t>
                      </a:r>
                      <a:endParaRPr lang="en-US"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643194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defTabSz="914400">
              <a:spcBef>
                <a:spcPts val="0"/>
              </a:spcBef>
              <a:buNone/>
            </a:pPr>
            <a:r>
              <a:rPr lang="en-US" sz="3600" b="0" i="0" dirty="0">
                <a:solidFill>
                  <a:schemeClr val="bg1"/>
                </a:solidFill>
                <a:latin typeface="Calibri"/>
                <a:ea typeface="+mj-ea"/>
                <a:cs typeface="+mj-cs"/>
              </a:rPr>
              <a:t>Module 10 : </a:t>
            </a:r>
            <a:r>
              <a:rPr lang="en-US" sz="3600" b="0" i="0" dirty="0" smtClean="0">
                <a:solidFill>
                  <a:schemeClr val="bg1"/>
                </a:solidFill>
                <a:latin typeface="Calibri"/>
                <a:ea typeface="+mj-ea"/>
                <a:cs typeface="+mj-cs"/>
              </a:rPr>
              <a:t>Technologies </a:t>
            </a:r>
            <a:r>
              <a:rPr lang="en-US" sz="3600" b="0" i="0" dirty="0">
                <a:solidFill>
                  <a:schemeClr val="bg1"/>
                </a:solidFill>
                <a:latin typeface="Calibri"/>
                <a:ea typeface="+mj-ea"/>
                <a:cs typeface="+mj-cs"/>
              </a:rPr>
              <a:t>de </a:t>
            </a:r>
            <a:r>
              <a:rPr lang="en-US" sz="3600" b="0" i="0" dirty="0" err="1" smtClean="0">
                <a:solidFill>
                  <a:schemeClr val="bg1"/>
                </a:solidFill>
                <a:latin typeface="Calibri"/>
                <a:ea typeface="+mj-ea"/>
                <a:cs typeface="+mj-cs"/>
              </a:rPr>
              <a:t>détection</a:t>
            </a:r>
            <a:r>
              <a:rPr lang="en-US" sz="3600" b="0" i="0" dirty="0" smtClean="0">
                <a:solidFill>
                  <a:schemeClr val="bg1"/>
                </a:solidFill>
                <a:latin typeface="Calibri"/>
                <a:ea typeface="+mj-ea"/>
                <a:cs typeface="+mj-cs"/>
              </a:rPr>
              <a:t> et </a:t>
            </a:r>
            <a:r>
              <a:rPr lang="en-US" sz="3600" b="0" i="0" dirty="0">
                <a:solidFill>
                  <a:schemeClr val="bg1"/>
                </a:solidFill>
                <a:latin typeface="Calibri"/>
                <a:ea typeface="+mj-ea"/>
                <a:cs typeface="+mj-cs"/>
              </a:rPr>
              <a:t>de </a:t>
            </a:r>
            <a:r>
              <a:rPr lang="en-US" sz="3600" b="0" i="0" dirty="0" err="1">
                <a:solidFill>
                  <a:schemeClr val="bg1"/>
                </a:solidFill>
                <a:latin typeface="Calibri"/>
                <a:ea typeface="+mj-ea"/>
                <a:cs typeface="+mj-cs"/>
              </a:rPr>
              <a:t>gestion</a:t>
            </a:r>
            <a:r>
              <a:rPr lang="en-US" sz="3600" b="0" i="0" dirty="0">
                <a:solidFill>
                  <a:schemeClr val="bg1"/>
                </a:solidFill>
                <a:latin typeface="Calibri"/>
                <a:ea typeface="+mj-ea"/>
                <a:cs typeface="+mj-cs"/>
              </a:rPr>
              <a:t> de la fatigue</a:t>
            </a:r>
          </a:p>
        </p:txBody>
      </p:sp>
      <p:sp>
        <p:nvSpPr>
          <p:cNvPr id="3" name="Content Placeholder 2"/>
          <p:cNvSpPr>
            <a:spLocks noGrp="1"/>
          </p:cNvSpPr>
          <p:nvPr>
            <p:ph idx="1"/>
            <p:custDataLst>
              <p:tags r:id="rId2"/>
            </p:custDataLst>
          </p:nvPr>
        </p:nvSpPr>
        <p:spPr/>
        <p:txBody>
          <a:bodyPr>
            <a:noAutofit/>
          </a:bodyPr>
          <a:lstStyle/>
          <a:p>
            <a:pPr lvl="0">
              <a:lnSpc>
                <a:spcPct val="115000"/>
              </a:lnSpc>
              <a:spcBef>
                <a:spcPts val="0"/>
              </a:spcBef>
              <a:buFont typeface="Symbol"/>
              <a:buChar char=""/>
            </a:pPr>
            <a:r>
              <a:rPr lang="fr-CA" sz="2400" dirty="0" smtClean="0">
                <a:ea typeface="Times New Roman"/>
                <a:cs typeface="Times New Roman"/>
              </a:rPr>
              <a:t>Information </a:t>
            </a:r>
            <a:r>
              <a:rPr lang="fr-CA" sz="2400" dirty="0">
                <a:ea typeface="Times New Roman"/>
                <a:cs typeface="Times New Roman"/>
              </a:rPr>
              <a:t>aux </a:t>
            </a:r>
            <a:r>
              <a:rPr lang="fr-CA" sz="2400" dirty="0" smtClean="0">
                <a:ea typeface="Times New Roman"/>
                <a:cs typeface="Times New Roman"/>
              </a:rPr>
              <a:t>gestionnaires sur les technologies </a:t>
            </a:r>
            <a:r>
              <a:rPr lang="fr-CA" sz="2400" dirty="0">
                <a:ea typeface="Times New Roman"/>
                <a:cs typeface="Times New Roman"/>
              </a:rPr>
              <a:t>de gestion de la fatigue (</a:t>
            </a:r>
            <a:r>
              <a:rPr lang="fr-CA" sz="2400" dirty="0" smtClean="0">
                <a:ea typeface="Times New Roman"/>
                <a:cs typeface="Times New Roman"/>
              </a:rPr>
              <a:t>TGF</a:t>
            </a:r>
            <a:r>
              <a:rPr lang="fr-CA" sz="2400" dirty="0">
                <a:ea typeface="Times New Roman"/>
                <a:cs typeface="Times New Roman"/>
              </a:rPr>
              <a:t>) et </a:t>
            </a:r>
            <a:r>
              <a:rPr lang="fr-CA" sz="2400" dirty="0" smtClean="0">
                <a:ea typeface="Times New Roman"/>
                <a:cs typeface="Times New Roman"/>
              </a:rPr>
              <a:t>leur intégration </a:t>
            </a:r>
            <a:r>
              <a:rPr lang="fr-CA" sz="2400" dirty="0">
                <a:ea typeface="Times New Roman"/>
                <a:cs typeface="Times New Roman"/>
              </a:rPr>
              <a:t>dans </a:t>
            </a:r>
            <a:r>
              <a:rPr lang="fr-CA" sz="2400" dirty="0" smtClean="0">
                <a:ea typeface="Times New Roman"/>
                <a:cs typeface="Times New Roman"/>
              </a:rPr>
              <a:t>un PGF</a:t>
            </a:r>
            <a:endParaRPr lang="en-US" sz="2400" dirty="0">
              <a:ea typeface="Times New Roman"/>
              <a:cs typeface="Times New Roman"/>
            </a:endParaRPr>
          </a:p>
          <a:p>
            <a:pPr lvl="0">
              <a:lnSpc>
                <a:spcPct val="115000"/>
              </a:lnSpc>
              <a:spcBef>
                <a:spcPts val="0"/>
              </a:spcBef>
              <a:buFont typeface="Symbol"/>
              <a:buChar char=""/>
            </a:pPr>
            <a:r>
              <a:rPr lang="fr-CA" sz="2400" dirty="0" smtClean="0">
                <a:ea typeface="Times New Roman"/>
                <a:cs typeface="Times New Roman"/>
              </a:rPr>
              <a:t>Notions de base sur les TGF</a:t>
            </a:r>
            <a:endParaRPr lang="en-US" sz="2400" dirty="0">
              <a:ea typeface="Times New Roman"/>
              <a:cs typeface="Times New Roman"/>
            </a:endParaRPr>
          </a:p>
          <a:p>
            <a:pPr lvl="0">
              <a:lnSpc>
                <a:spcPct val="115000"/>
              </a:lnSpc>
              <a:spcBef>
                <a:spcPts val="0"/>
              </a:spcBef>
              <a:buFont typeface="Symbol"/>
              <a:buChar char=""/>
            </a:pPr>
            <a:r>
              <a:rPr lang="fr-CA" sz="2400" dirty="0" smtClean="0">
                <a:ea typeface="Times New Roman"/>
                <a:cs typeface="Times New Roman"/>
              </a:rPr>
              <a:t>TGF pour l’administration </a:t>
            </a:r>
            <a:r>
              <a:rPr lang="fr-CA" sz="2400" i="1" dirty="0" smtClean="0">
                <a:ea typeface="Times New Roman"/>
                <a:cs typeface="Times New Roman"/>
              </a:rPr>
              <a:t>versus</a:t>
            </a:r>
            <a:r>
              <a:rPr lang="fr-CA" sz="2400" dirty="0" smtClean="0">
                <a:ea typeface="Times New Roman"/>
                <a:cs typeface="Times New Roman"/>
              </a:rPr>
              <a:t> TGF pour le conducteur</a:t>
            </a:r>
            <a:endParaRPr lang="en-US" sz="2400" dirty="0">
              <a:ea typeface="Times New Roman"/>
              <a:cs typeface="Times New Roman"/>
            </a:endParaRPr>
          </a:p>
          <a:p>
            <a:pPr lvl="0">
              <a:lnSpc>
                <a:spcPct val="115000"/>
              </a:lnSpc>
              <a:spcBef>
                <a:spcPts val="0"/>
              </a:spcBef>
              <a:buFont typeface="Symbol"/>
              <a:buChar char=""/>
            </a:pPr>
            <a:r>
              <a:rPr lang="fr-CA" sz="2400" dirty="0">
                <a:ea typeface="Times New Roman"/>
                <a:cs typeface="Times New Roman"/>
              </a:rPr>
              <a:t>Concepts </a:t>
            </a:r>
            <a:r>
              <a:rPr lang="fr-CA" sz="2400" dirty="0" smtClean="0">
                <a:ea typeface="Times New Roman"/>
                <a:cs typeface="Times New Roman"/>
              </a:rPr>
              <a:t>sur lesquels se basent les TGF</a:t>
            </a:r>
            <a:endParaRPr lang="en-US" sz="2400" dirty="0">
              <a:ea typeface="Times New Roman"/>
              <a:cs typeface="Times New Roman"/>
            </a:endParaRPr>
          </a:p>
          <a:p>
            <a:pPr lvl="0">
              <a:lnSpc>
                <a:spcPct val="115000"/>
              </a:lnSpc>
              <a:spcBef>
                <a:spcPts val="0"/>
              </a:spcBef>
              <a:buFont typeface="Symbol"/>
              <a:buChar char=""/>
            </a:pPr>
            <a:r>
              <a:rPr lang="fr-CA" sz="2400" dirty="0" smtClean="0">
                <a:ea typeface="Times New Roman"/>
                <a:cs typeface="Times New Roman"/>
              </a:rPr>
              <a:t>TGF </a:t>
            </a:r>
            <a:r>
              <a:rPr lang="fr-CA" sz="2400" dirty="0">
                <a:ea typeface="Times New Roman"/>
                <a:cs typeface="Times New Roman"/>
              </a:rPr>
              <a:t>actuelles</a:t>
            </a:r>
            <a:endParaRPr lang="en-US" sz="2400" dirty="0">
              <a:ea typeface="Times New Roman"/>
              <a:cs typeface="Times New Roman"/>
            </a:endParaRPr>
          </a:p>
          <a:p>
            <a:pPr lvl="0">
              <a:lnSpc>
                <a:spcPct val="115000"/>
              </a:lnSpc>
              <a:spcBef>
                <a:spcPts val="0"/>
              </a:spcBef>
              <a:buFont typeface="Symbol"/>
              <a:buChar char=""/>
            </a:pPr>
            <a:r>
              <a:rPr lang="fr-CA" sz="2400" dirty="0">
                <a:ea typeface="Times New Roman"/>
                <a:cs typeface="Times New Roman"/>
              </a:rPr>
              <a:t>Points à considérer lors de la mise </a:t>
            </a:r>
            <a:r>
              <a:rPr lang="fr-CA" sz="2400" dirty="0" smtClean="0">
                <a:ea typeface="Times New Roman"/>
                <a:cs typeface="Times New Roman"/>
              </a:rPr>
              <a:t>                                                en </a:t>
            </a:r>
            <a:r>
              <a:rPr lang="fr-CA" sz="2400" dirty="0">
                <a:ea typeface="Times New Roman"/>
                <a:cs typeface="Times New Roman"/>
              </a:rPr>
              <a:t>œuvre</a:t>
            </a:r>
            <a:endParaRPr lang="en-US" sz="2400" dirty="0">
              <a:ea typeface="Times New Roman"/>
              <a:cs typeface="Times New Roman"/>
            </a:endParaRPr>
          </a:p>
          <a:p>
            <a:pPr lvl="0">
              <a:lnSpc>
                <a:spcPct val="115000"/>
              </a:lnSpc>
              <a:spcBef>
                <a:spcPts val="0"/>
              </a:spcBef>
              <a:spcAft>
                <a:spcPts val="1000"/>
              </a:spcAft>
              <a:buFont typeface="Symbol"/>
              <a:buChar char=""/>
            </a:pPr>
            <a:r>
              <a:rPr lang="fr-CA" sz="2400" dirty="0" smtClean="0">
                <a:ea typeface="Times New Roman"/>
                <a:cs typeface="Times New Roman"/>
              </a:rPr>
              <a:t>Lignes directrices pour les                                               opérations</a:t>
            </a:r>
            <a:endParaRPr lang="en-US" sz="2400" dirty="0" smtClean="0">
              <a:ea typeface="Times New Roman"/>
              <a:cs typeface="Times New Roman"/>
            </a:endParaRPr>
          </a:p>
          <a:p>
            <a:pPr lvl="0">
              <a:lnSpc>
                <a:spcPct val="115000"/>
              </a:lnSpc>
              <a:spcBef>
                <a:spcPts val="0"/>
              </a:spcBef>
              <a:spcAft>
                <a:spcPts val="1000"/>
              </a:spcAft>
              <a:buFont typeface="Symbol"/>
              <a:buChar char=""/>
            </a:pPr>
            <a:r>
              <a:rPr lang="fr-CA" sz="2400" dirty="0" smtClean="0">
                <a:ea typeface="Times New Roman"/>
                <a:cs typeface="Times New Roman"/>
              </a:rPr>
              <a:t>Évaluation </a:t>
            </a:r>
            <a:r>
              <a:rPr lang="fr-CA" sz="2400" dirty="0">
                <a:ea typeface="Times New Roman"/>
                <a:cs typeface="Times New Roman"/>
              </a:rPr>
              <a:t>des nouvelles technologies</a:t>
            </a:r>
            <a:endParaRPr lang="en-US" sz="2400" b="0" i="0" dirty="0">
              <a:solidFill>
                <a:schemeClr val="tx1"/>
              </a:solidFill>
              <a:latin typeface="Calibri"/>
            </a:endParaRPr>
          </a:p>
        </p:txBody>
      </p:sp>
      <p:grpSp>
        <p:nvGrpSpPr>
          <p:cNvPr id="4" name="Group 3"/>
          <p:cNvGrpSpPr/>
          <p:nvPr>
            <p:custDataLst>
              <p:tags r:id="rId3"/>
            </p:custDataLst>
          </p:nvPr>
        </p:nvGrpSpPr>
        <p:grpSpPr>
          <a:xfrm>
            <a:off x="5257800" y="3810000"/>
            <a:ext cx="3690645" cy="2349886"/>
            <a:chOff x="988868" y="1352011"/>
            <a:chExt cx="7090063" cy="4566581"/>
          </a:xfrm>
        </p:grpSpPr>
        <p:sp>
          <p:nvSpPr>
            <p:cNvPr id="5" name="Flowchart: Connector 4"/>
            <p:cNvSpPr/>
            <p:nvPr/>
          </p:nvSpPr>
          <p:spPr>
            <a:xfrm>
              <a:off x="988868" y="2209800"/>
              <a:ext cx="2743200" cy="2743200"/>
            </a:xfrm>
            <a:prstGeom prst="flowChartConnector">
              <a:avLst/>
            </a:prstGeom>
            <a:solidFill>
              <a:srgbClr val="00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6" name="Flowchart: Connector 5"/>
            <p:cNvSpPr/>
            <p:nvPr/>
          </p:nvSpPr>
          <p:spPr>
            <a:xfrm>
              <a:off x="5335731" y="2209800"/>
              <a:ext cx="2743200" cy="2743200"/>
            </a:xfrm>
            <a:prstGeom prst="flowChartConnector">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sz="900" b="0" i="0" dirty="0" err="1">
                  <a:solidFill>
                    <a:schemeClr val="tx1"/>
                  </a:solidFill>
                  <a:latin typeface="Arial"/>
                  <a:ea typeface="+mn-ea"/>
                  <a:cs typeface="Arial"/>
                </a:rPr>
                <a:t>Cinématique</a:t>
              </a:r>
              <a:r>
                <a:rPr lang="en-US" sz="900" b="0" i="0" dirty="0">
                  <a:solidFill>
                    <a:schemeClr val="tx1"/>
                  </a:solidFill>
                  <a:latin typeface="Arial"/>
                  <a:ea typeface="+mn-ea"/>
                  <a:cs typeface="Arial"/>
                </a:rPr>
                <a:t> </a:t>
              </a:r>
              <a:r>
                <a:rPr lang="en-US" sz="900" b="0" i="0" dirty="0" smtClean="0">
                  <a:solidFill>
                    <a:schemeClr val="tx1"/>
                  </a:solidFill>
                  <a:latin typeface="Arial"/>
                  <a:ea typeface="+mn-ea"/>
                  <a:cs typeface="Arial"/>
                </a:rPr>
                <a:t/>
              </a:r>
              <a:br>
                <a:rPr lang="en-US" sz="900" b="0" i="0" dirty="0" smtClean="0">
                  <a:solidFill>
                    <a:schemeClr val="tx1"/>
                  </a:solidFill>
                  <a:latin typeface="Arial"/>
                  <a:ea typeface="+mn-ea"/>
                  <a:cs typeface="Arial"/>
                </a:rPr>
              </a:br>
              <a:r>
                <a:rPr lang="en-US" sz="900" b="0" i="0" dirty="0" smtClean="0">
                  <a:solidFill>
                    <a:schemeClr val="tx1"/>
                  </a:solidFill>
                  <a:latin typeface="Arial"/>
                  <a:ea typeface="+mn-ea"/>
                  <a:cs typeface="Arial"/>
                </a:rPr>
                <a:t>du </a:t>
              </a:r>
              <a:r>
                <a:rPr lang="en-US" sz="900" b="0" i="0" dirty="0" err="1">
                  <a:solidFill>
                    <a:schemeClr val="tx1"/>
                  </a:solidFill>
                  <a:latin typeface="Arial"/>
                  <a:ea typeface="+mn-ea"/>
                  <a:cs typeface="Arial"/>
                </a:rPr>
                <a:t>véhicule</a:t>
              </a:r>
              <a:endParaRPr lang="en-US" sz="900" b="0" i="0" dirty="0">
                <a:solidFill>
                  <a:schemeClr val="tx1"/>
                </a:solidFill>
                <a:latin typeface="Arial"/>
                <a:ea typeface="+mn-ea"/>
                <a:cs typeface="Arial"/>
              </a:endParaRPr>
            </a:p>
            <a:p>
              <a:pPr algn="ctr" defTabSz="914400">
                <a:buNone/>
              </a:pPr>
              <a:r>
                <a:rPr lang="en-US" sz="900" b="0" i="0" dirty="0" smtClean="0">
                  <a:solidFill>
                    <a:schemeClr val="tx1"/>
                  </a:solidFill>
                  <a:latin typeface="Arial"/>
                  <a:ea typeface="+mn-ea"/>
                  <a:cs typeface="Arial"/>
                </a:rPr>
                <a:t>et</a:t>
              </a:r>
              <a:endParaRPr lang="en-US" sz="900" b="0" i="0" dirty="0">
                <a:solidFill>
                  <a:schemeClr val="tx1"/>
                </a:solidFill>
                <a:latin typeface="Arial"/>
                <a:ea typeface="+mn-ea"/>
                <a:cs typeface="Arial"/>
              </a:endParaRPr>
            </a:p>
            <a:p>
              <a:pPr algn="ctr" defTabSz="914400">
                <a:buNone/>
              </a:pPr>
              <a:r>
                <a:rPr lang="en-US" sz="900" dirty="0" smtClean="0">
                  <a:solidFill>
                    <a:schemeClr val="tx1"/>
                  </a:solidFill>
                  <a:latin typeface="Arial"/>
                  <a:cs typeface="Arial"/>
                </a:rPr>
                <a:t>i</a:t>
              </a:r>
              <a:r>
                <a:rPr lang="en-US" sz="900" b="0" i="0" dirty="0" smtClean="0">
                  <a:solidFill>
                    <a:schemeClr val="tx1"/>
                  </a:solidFill>
                  <a:latin typeface="Arial"/>
                  <a:ea typeface="+mn-ea"/>
                  <a:cs typeface="Arial"/>
                </a:rPr>
                <a:t>nterventions du </a:t>
              </a:r>
              <a:r>
                <a:rPr lang="en-US" sz="900" b="0" i="0" dirty="0" err="1">
                  <a:solidFill>
                    <a:schemeClr val="tx1"/>
                  </a:solidFill>
                  <a:latin typeface="Arial"/>
                  <a:ea typeface="+mn-ea"/>
                  <a:cs typeface="Arial"/>
                </a:rPr>
                <a:t>conducteur</a:t>
              </a:r>
              <a:endParaRPr lang="en-US" sz="900" b="0" i="0" dirty="0">
                <a:solidFill>
                  <a:schemeClr val="tx1"/>
                </a:solidFill>
                <a:latin typeface="Arial"/>
                <a:ea typeface="+mn-ea"/>
                <a:cs typeface="Arial"/>
              </a:endParaRPr>
            </a:p>
          </p:txBody>
        </p:sp>
        <p:sp>
          <p:nvSpPr>
            <p:cNvPr id="7" name="Flowchart: Connector 6"/>
            <p:cNvSpPr/>
            <p:nvPr/>
          </p:nvSpPr>
          <p:spPr>
            <a:xfrm>
              <a:off x="3124200" y="2590800"/>
              <a:ext cx="2743200" cy="2743200"/>
            </a:xfrm>
            <a:prstGeom prst="flowChartConnector">
              <a:avLst/>
            </a:prstGeom>
            <a:solidFill>
              <a:srgbClr val="99FF66">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sz="900" b="0" i="0" dirty="0" err="1">
                  <a:solidFill>
                    <a:schemeClr val="tx1"/>
                  </a:solidFill>
                  <a:latin typeface="Arial"/>
                  <a:ea typeface="+mn-ea"/>
                  <a:cs typeface="Arial"/>
                </a:rPr>
                <a:t>Mesures</a:t>
              </a:r>
              <a:r>
                <a:rPr lang="en-US" sz="900" b="0" i="0" dirty="0">
                  <a:solidFill>
                    <a:schemeClr val="tx1"/>
                  </a:solidFill>
                  <a:latin typeface="Arial"/>
                  <a:ea typeface="+mn-ea"/>
                  <a:cs typeface="Arial"/>
                </a:rPr>
                <a:t> </a:t>
              </a:r>
              <a:r>
                <a:rPr lang="en-US" sz="900" b="0" i="0" dirty="0" err="1" smtClean="0">
                  <a:solidFill>
                    <a:schemeClr val="tx1"/>
                  </a:solidFill>
                  <a:latin typeface="Arial"/>
                  <a:ea typeface="+mn-ea"/>
                  <a:cs typeface="Arial"/>
                </a:rPr>
                <a:t>physiologiques</a:t>
              </a:r>
              <a:endParaRPr lang="en-US" sz="900" b="0" i="0" dirty="0">
                <a:solidFill>
                  <a:schemeClr val="tx1"/>
                </a:solidFill>
                <a:latin typeface="Arial"/>
                <a:ea typeface="+mn-ea"/>
                <a:cs typeface="Arial"/>
              </a:endParaRPr>
            </a:p>
            <a:p>
              <a:pPr algn="ctr" defTabSz="914400">
                <a:buNone/>
              </a:pPr>
              <a:r>
                <a:rPr lang="en-US" sz="900" b="0" i="0" dirty="0" smtClean="0">
                  <a:solidFill>
                    <a:schemeClr val="tx1"/>
                  </a:solidFill>
                  <a:latin typeface="Arial"/>
                  <a:ea typeface="+mn-ea"/>
                  <a:cs typeface="Arial"/>
                </a:rPr>
                <a:t>et</a:t>
              </a:r>
              <a:endParaRPr lang="en-US" sz="900" b="0" i="0" dirty="0">
                <a:solidFill>
                  <a:schemeClr val="tx1"/>
                </a:solidFill>
                <a:latin typeface="Arial"/>
                <a:ea typeface="+mn-ea"/>
                <a:cs typeface="Arial"/>
              </a:endParaRPr>
            </a:p>
            <a:p>
              <a:pPr algn="ctr"/>
              <a:r>
                <a:rPr lang="en-US" sz="900" b="0" i="0" dirty="0" err="1" smtClean="0">
                  <a:solidFill>
                    <a:schemeClr val="tx1"/>
                  </a:solidFill>
                  <a:latin typeface="Arial"/>
                  <a:ea typeface="+mn-ea"/>
                  <a:cs typeface="Arial"/>
                </a:rPr>
                <a:t>habiletés</a:t>
              </a:r>
              <a:r>
                <a:rPr lang="en-US" sz="900" b="0" i="0" dirty="0" smtClean="0">
                  <a:solidFill>
                    <a:schemeClr val="tx1"/>
                  </a:solidFill>
                  <a:latin typeface="Arial"/>
                  <a:ea typeface="+mn-ea"/>
                  <a:cs typeface="Arial"/>
                </a:rPr>
                <a:t> </a:t>
              </a:r>
              <a:r>
                <a:rPr lang="en-US" sz="900" dirty="0" err="1" smtClean="0">
                  <a:solidFill>
                    <a:schemeClr val="tx1"/>
                  </a:solidFill>
                  <a:latin typeface="Arial"/>
                  <a:cs typeface="Arial"/>
                </a:rPr>
                <a:t>psychomotrices</a:t>
              </a:r>
              <a:endParaRPr lang="en-US" sz="900" b="0" i="0" dirty="0">
                <a:solidFill>
                  <a:schemeClr val="tx1"/>
                </a:solidFill>
                <a:latin typeface="Arial"/>
                <a:ea typeface="+mn-ea"/>
                <a:cs typeface="Arial"/>
              </a:endParaRPr>
            </a:p>
          </p:txBody>
        </p:sp>
        <p:sp>
          <p:nvSpPr>
            <p:cNvPr id="8" name="TextBox 7"/>
            <p:cNvSpPr txBox="1"/>
            <p:nvPr/>
          </p:nvSpPr>
          <p:spPr>
            <a:xfrm>
              <a:off x="1333500" y="1352011"/>
              <a:ext cx="2729497" cy="508392"/>
            </a:xfrm>
            <a:prstGeom prst="rect">
              <a:avLst/>
            </a:prstGeom>
            <a:noFill/>
          </p:spPr>
          <p:txBody>
            <a:bodyPr wrap="square" rtlCol="0">
              <a:spAutoFit/>
            </a:bodyPr>
            <a:lstStyle/>
            <a:p>
              <a:pPr algn="ctr" defTabSz="914400">
                <a:buNone/>
              </a:pPr>
              <a:r>
                <a:rPr lang="en-US" sz="1100" b="1" i="0" dirty="0" smtClean="0">
                  <a:latin typeface="Calibri"/>
                  <a:ea typeface="+mn-ea"/>
                  <a:cs typeface="+mn-cs"/>
                </a:rPr>
                <a:t>Pour </a:t>
              </a:r>
              <a:r>
                <a:rPr lang="en-US" sz="1100" b="1" i="0" dirty="0" err="1" smtClean="0">
                  <a:latin typeface="Calibri"/>
                  <a:ea typeface="+mn-ea"/>
                  <a:cs typeface="+mn-cs"/>
                </a:rPr>
                <a:t>l’administration</a:t>
              </a:r>
              <a:endParaRPr lang="en-US" sz="1100" b="1" i="0" dirty="0">
                <a:latin typeface="Calibri"/>
                <a:ea typeface="+mn-ea"/>
                <a:cs typeface="+mn-cs"/>
              </a:endParaRPr>
            </a:p>
          </p:txBody>
        </p:sp>
        <p:sp>
          <p:nvSpPr>
            <p:cNvPr id="9" name="TextBox 8"/>
            <p:cNvSpPr txBox="1"/>
            <p:nvPr/>
          </p:nvSpPr>
          <p:spPr>
            <a:xfrm>
              <a:off x="5676901" y="1352011"/>
              <a:ext cx="2045773" cy="822400"/>
            </a:xfrm>
            <a:prstGeom prst="rect">
              <a:avLst/>
            </a:prstGeom>
            <a:noFill/>
          </p:spPr>
          <p:txBody>
            <a:bodyPr wrap="square" rtlCol="0">
              <a:spAutoFit/>
            </a:bodyPr>
            <a:lstStyle/>
            <a:p>
              <a:pPr algn="ctr" defTabSz="914400">
                <a:buNone/>
              </a:pPr>
              <a:r>
                <a:rPr lang="en-US" sz="1100" b="1" i="0" dirty="0" smtClean="0">
                  <a:latin typeface="Calibri"/>
                  <a:ea typeface="+mn-ea"/>
                  <a:cs typeface="+mn-cs"/>
                </a:rPr>
                <a:t>Pour le</a:t>
              </a:r>
              <a:r>
                <a:rPr lang="en-US" sz="1050" b="1" i="0" dirty="0" smtClean="0">
                  <a:latin typeface="Calibri"/>
                  <a:ea typeface="+mn-ea"/>
                  <a:cs typeface="+mn-cs"/>
                </a:rPr>
                <a:t> </a:t>
              </a:r>
              <a:r>
                <a:rPr lang="en-US" sz="1050" b="1" i="0" dirty="0" err="1">
                  <a:latin typeface="Calibri"/>
                  <a:ea typeface="+mn-ea"/>
                  <a:cs typeface="+mn-cs"/>
                </a:rPr>
                <a:t>conducteur</a:t>
              </a:r>
              <a:endParaRPr lang="en-US" sz="1050" b="1" i="0" dirty="0">
                <a:latin typeface="Calibri"/>
                <a:ea typeface="+mn-ea"/>
                <a:cs typeface="+mn-cs"/>
              </a:endParaRPr>
            </a:p>
          </p:txBody>
        </p:sp>
        <p:sp>
          <p:nvSpPr>
            <p:cNvPr id="10" name="TextBox 9"/>
            <p:cNvSpPr txBox="1"/>
            <p:nvPr/>
          </p:nvSpPr>
          <p:spPr>
            <a:xfrm>
              <a:off x="1434624" y="3160467"/>
              <a:ext cx="1603663" cy="986878"/>
            </a:xfrm>
            <a:prstGeom prst="rect">
              <a:avLst/>
            </a:prstGeom>
            <a:noFill/>
          </p:spPr>
          <p:txBody>
            <a:bodyPr wrap="square" rtlCol="0">
              <a:spAutoFit/>
            </a:bodyPr>
            <a:lstStyle/>
            <a:p>
              <a:pPr algn="ctr" defTabSz="914400">
                <a:buNone/>
              </a:pPr>
              <a:r>
                <a:rPr lang="en-US" sz="900" b="0" i="0" dirty="0" err="1">
                  <a:latin typeface="Arial"/>
                  <a:ea typeface="+mn-ea"/>
                  <a:cs typeface="Arial"/>
                </a:rPr>
                <a:t>Mesures</a:t>
              </a:r>
              <a:r>
                <a:rPr lang="en-US" sz="900" b="0" i="0" dirty="0">
                  <a:latin typeface="Arial"/>
                  <a:ea typeface="+mn-ea"/>
                  <a:cs typeface="Arial"/>
                </a:rPr>
                <a:t> non </a:t>
              </a:r>
              <a:r>
                <a:rPr lang="en-US" sz="900" b="0" i="0" dirty="0" err="1">
                  <a:latin typeface="Arial"/>
                  <a:ea typeface="+mn-ea"/>
                  <a:cs typeface="Arial"/>
                </a:rPr>
                <a:t>liées</a:t>
              </a:r>
              <a:r>
                <a:rPr lang="en-US" sz="900" b="0" i="0" dirty="0">
                  <a:latin typeface="Arial"/>
                  <a:ea typeface="+mn-ea"/>
                  <a:cs typeface="Arial"/>
                </a:rPr>
                <a:t> au </a:t>
              </a:r>
              <a:r>
                <a:rPr lang="en-US" sz="900" b="0" i="0" dirty="0" err="1">
                  <a:latin typeface="Arial"/>
                  <a:ea typeface="+mn-ea"/>
                  <a:cs typeface="Arial"/>
                </a:rPr>
                <a:t>conducteur</a:t>
              </a:r>
              <a:endParaRPr lang="en-US" sz="900" b="0" i="0" dirty="0">
                <a:latin typeface="Arial"/>
                <a:ea typeface="+mn-ea"/>
                <a:cs typeface="Arial"/>
              </a:endParaRPr>
            </a:p>
          </p:txBody>
        </p:sp>
        <p:sp>
          <p:nvSpPr>
            <p:cNvPr id="11" name="TextBox 10"/>
            <p:cNvSpPr txBox="1"/>
            <p:nvPr/>
          </p:nvSpPr>
          <p:spPr>
            <a:xfrm>
              <a:off x="3331062" y="5410200"/>
              <a:ext cx="2342192" cy="508392"/>
            </a:xfrm>
            <a:prstGeom prst="rect">
              <a:avLst/>
            </a:prstGeom>
            <a:noFill/>
          </p:spPr>
          <p:txBody>
            <a:bodyPr wrap="square" rtlCol="0">
              <a:spAutoFit/>
            </a:bodyPr>
            <a:lstStyle/>
            <a:p>
              <a:pPr algn="ctr" defTabSz="914400">
                <a:buNone/>
              </a:pPr>
              <a:r>
                <a:rPr lang="en-US" sz="1100" b="1" i="0" dirty="0" err="1">
                  <a:solidFill>
                    <a:srgbClr val="FF0000"/>
                  </a:solidFill>
                  <a:latin typeface="Calibri"/>
                  <a:ea typeface="+mn-ea"/>
                  <a:cs typeface="+mn-cs"/>
                </a:rPr>
                <a:t>Deux</a:t>
              </a:r>
              <a:r>
                <a:rPr lang="en-US" sz="1100" b="1" i="0" dirty="0">
                  <a:solidFill>
                    <a:srgbClr val="FF0000"/>
                  </a:solidFill>
                  <a:latin typeface="Calibri"/>
                  <a:ea typeface="+mn-ea"/>
                  <a:cs typeface="+mn-cs"/>
                </a:rPr>
                <a:t> </a:t>
              </a:r>
              <a:r>
                <a:rPr lang="en-US" sz="1100" b="1" i="0" dirty="0" err="1">
                  <a:solidFill>
                    <a:srgbClr val="FF0000"/>
                  </a:solidFill>
                  <a:latin typeface="Calibri"/>
                  <a:ea typeface="+mn-ea"/>
                  <a:cs typeface="+mn-cs"/>
                </a:rPr>
                <a:t>catégories</a:t>
              </a:r>
              <a:endParaRPr lang="en-US" sz="1100" b="1" i="0" dirty="0">
                <a:solidFill>
                  <a:srgbClr val="FF0000"/>
                </a:solidFill>
                <a:latin typeface="Calibri"/>
                <a:ea typeface="+mn-ea"/>
                <a:cs typeface="+mn-cs"/>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defTabSz="914400">
              <a:spcBef>
                <a:spcPts val="0"/>
              </a:spcBef>
              <a:buNone/>
            </a:pPr>
            <a:r>
              <a:rPr lang="en-US" sz="3600" b="0" i="0" dirty="0">
                <a:solidFill>
                  <a:schemeClr val="bg1"/>
                </a:solidFill>
                <a:latin typeface="Calibri"/>
                <a:ea typeface="+mj-ea"/>
                <a:cs typeface="+mj-cs"/>
              </a:rPr>
              <a:t>Modules </a:t>
            </a:r>
            <a:r>
              <a:rPr lang="en-US" sz="3600" b="0" i="0" dirty="0" err="1" smtClean="0">
                <a:solidFill>
                  <a:schemeClr val="bg1"/>
                </a:solidFill>
                <a:latin typeface="Calibri"/>
                <a:ea typeface="+mj-ea"/>
                <a:cs typeface="+mj-cs"/>
              </a:rPr>
              <a:t>d’apprentissage</a:t>
            </a:r>
            <a:endParaRPr lang="en-US" sz="3600" b="0" i="0" dirty="0">
              <a:solidFill>
                <a:schemeClr val="bg1"/>
              </a:solidFill>
              <a:latin typeface="Calibri"/>
              <a:ea typeface="+mj-ea"/>
              <a:cs typeface="+mj-cs"/>
            </a:endParaRPr>
          </a:p>
        </p:txBody>
      </p:sp>
      <p:graphicFrame>
        <p:nvGraphicFramePr>
          <p:cNvPr id="6" name="Content Placeholder 3"/>
          <p:cNvGraphicFramePr>
            <a:graphicFrameLocks noGrp="1"/>
          </p:cNvGraphicFramePr>
          <p:nvPr>
            <p:ph idx="1"/>
            <p:custDataLst>
              <p:tags r:id="rId2"/>
            </p:custDataLst>
            <p:extLst>
              <p:ext uri="{D42A27DB-BD31-4B8C-83A1-F6EECF244321}">
                <p14:modId xmlns:p14="http://schemas.microsoft.com/office/powerpoint/2010/main" xmlns="" val="758216976"/>
              </p:ext>
            </p:extLst>
          </p:nvPr>
        </p:nvGraphicFramePr>
        <p:xfrm>
          <a:off x="457200" y="1447800"/>
          <a:ext cx="8229600" cy="4477512"/>
        </p:xfrm>
        <a:graphic>
          <a:graphicData uri="http://schemas.openxmlformats.org/drawingml/2006/table">
            <a:tbl>
              <a:tblPr firstRow="1" bandRow="1">
                <a:tableStyleId>{5940675A-B579-460E-94D1-54222C63F5DA}</a:tableStyleId>
              </a:tblPr>
              <a:tblGrid>
                <a:gridCol w="1143000"/>
                <a:gridCol w="2971800"/>
                <a:gridCol w="2743200"/>
                <a:gridCol w="1371600"/>
              </a:tblGrid>
              <a:tr h="370840">
                <a:tc>
                  <a:txBody>
                    <a:bodyPr/>
                    <a:lstStyle/>
                    <a:p>
                      <a:pPr marL="0" marR="0" algn="ctr">
                        <a:lnSpc>
                          <a:spcPct val="115000"/>
                        </a:lnSpc>
                        <a:spcBef>
                          <a:spcPts val="0"/>
                        </a:spcBef>
                        <a:spcAft>
                          <a:spcPts val="0"/>
                        </a:spcAft>
                        <a:tabLst>
                          <a:tab pos="1113155" algn="l"/>
                        </a:tabLst>
                      </a:pPr>
                      <a:r>
                        <a:rPr lang="fr-CA" sz="1200" dirty="0">
                          <a:effectLst/>
                          <a:latin typeface="Calibri"/>
                          <a:ea typeface="Times New Roman"/>
                          <a:cs typeface="Times New Roman"/>
                        </a:rPr>
                        <a:t>Module</a:t>
                      </a:r>
                      <a:endParaRPr lang="en-US" sz="1100" dirty="0">
                        <a:effectLst/>
                        <a:latin typeface="Calibri"/>
                        <a:ea typeface="Times New Roman"/>
                        <a:cs typeface="Times New Roman"/>
                      </a:endParaRPr>
                    </a:p>
                  </a:txBody>
                  <a:tcPr marL="68580" marR="68580" marT="0" marB="0">
                    <a:solidFill>
                      <a:schemeClr val="bg1">
                        <a:lumMod val="65000"/>
                      </a:schemeClr>
                    </a:solidFill>
                  </a:tcPr>
                </a:tc>
                <a:tc>
                  <a:txBody>
                    <a:bodyPr/>
                    <a:lstStyle/>
                    <a:p>
                      <a:pPr marL="0" marR="0" indent="449580">
                        <a:lnSpc>
                          <a:spcPct val="115000"/>
                        </a:lnSpc>
                        <a:spcBef>
                          <a:spcPts val="0"/>
                        </a:spcBef>
                        <a:spcAft>
                          <a:spcPts val="0"/>
                        </a:spcAft>
                        <a:tabLst>
                          <a:tab pos="1113155" algn="l"/>
                        </a:tabLst>
                      </a:pPr>
                      <a:r>
                        <a:rPr lang="fr-CA" sz="1200">
                          <a:effectLst/>
                          <a:latin typeface="Calibri"/>
                          <a:ea typeface="Times New Roman"/>
                          <a:cs typeface="Times New Roman"/>
                        </a:rPr>
                        <a:t>Titre</a:t>
                      </a:r>
                      <a:endParaRPr lang="en-US" sz="1100">
                        <a:effectLst/>
                        <a:latin typeface="Calibri"/>
                        <a:ea typeface="Times New Roman"/>
                        <a:cs typeface="Times New Roman"/>
                      </a:endParaRPr>
                    </a:p>
                  </a:txBody>
                  <a:tcPr marL="68580" marR="68580" marT="0" marB="0">
                    <a:solidFill>
                      <a:schemeClr val="bg1">
                        <a:lumMod val="65000"/>
                      </a:schemeClr>
                    </a:solidFill>
                  </a:tcPr>
                </a:tc>
                <a:tc>
                  <a:txBody>
                    <a:bodyPr/>
                    <a:lstStyle/>
                    <a:p>
                      <a:pPr marL="0" marR="0" algn="ctr">
                        <a:lnSpc>
                          <a:spcPct val="115000"/>
                        </a:lnSpc>
                        <a:spcBef>
                          <a:spcPts val="0"/>
                        </a:spcBef>
                        <a:spcAft>
                          <a:spcPts val="0"/>
                        </a:spcAft>
                        <a:tabLst>
                          <a:tab pos="1113155" algn="l"/>
                        </a:tabLst>
                      </a:pPr>
                      <a:r>
                        <a:rPr lang="fr-CA" sz="1200" dirty="0" smtClean="0">
                          <a:effectLst/>
                          <a:latin typeface="Calibri"/>
                          <a:ea typeface="Times New Roman"/>
                          <a:cs typeface="Times New Roman"/>
                        </a:rPr>
                        <a:t>Groupe</a:t>
                      </a:r>
                      <a:r>
                        <a:rPr lang="fr-CA" sz="1200" baseline="0" dirty="0" smtClean="0">
                          <a:effectLst/>
                          <a:latin typeface="Calibri"/>
                          <a:ea typeface="Times New Roman"/>
                          <a:cs typeface="Times New Roman"/>
                        </a:rPr>
                        <a:t> visé</a:t>
                      </a:r>
                      <a:endParaRPr lang="en-US" sz="1100" dirty="0">
                        <a:effectLst/>
                        <a:latin typeface="Calibri"/>
                        <a:ea typeface="Times New Roman"/>
                        <a:cs typeface="Times New Roman"/>
                      </a:endParaRPr>
                    </a:p>
                  </a:txBody>
                  <a:tcPr marL="68580" marR="68580" marT="0" marB="0">
                    <a:solidFill>
                      <a:schemeClr val="bg1">
                        <a:lumMod val="65000"/>
                      </a:schemeClr>
                    </a:solidFill>
                  </a:tcPr>
                </a:tc>
                <a:tc>
                  <a:txBody>
                    <a:bodyPr/>
                    <a:lstStyle/>
                    <a:p>
                      <a:pPr marL="0" marR="0" algn="ctr">
                        <a:lnSpc>
                          <a:spcPct val="115000"/>
                        </a:lnSpc>
                        <a:spcBef>
                          <a:spcPts val="0"/>
                        </a:spcBef>
                        <a:spcAft>
                          <a:spcPts val="0"/>
                        </a:spcAft>
                        <a:tabLst>
                          <a:tab pos="1113155" algn="l"/>
                        </a:tabLst>
                      </a:pPr>
                      <a:r>
                        <a:rPr lang="fr-CA" sz="1200" dirty="0">
                          <a:effectLst/>
                          <a:latin typeface="Calibri"/>
                          <a:ea typeface="Times New Roman"/>
                          <a:cs typeface="Times New Roman"/>
                        </a:rPr>
                        <a:t>Durée prévue</a:t>
                      </a:r>
                      <a:endParaRPr lang="en-US" sz="1100" dirty="0">
                        <a:effectLst/>
                        <a:latin typeface="Calibri"/>
                        <a:ea typeface="Times New Roman"/>
                        <a:cs typeface="Times New Roman"/>
                      </a:endParaRPr>
                    </a:p>
                  </a:txBody>
                  <a:tcPr marL="68580" marR="68580" marT="0" marB="0">
                    <a:solidFill>
                      <a:schemeClr val="bg1">
                        <a:lumMod val="65000"/>
                      </a:schemeClr>
                    </a:solidFill>
                  </a:tcPr>
                </a:tc>
              </a:tr>
              <a:tr h="370840">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1</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Introduction et aperçu du PGF</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Calibri"/>
                          <a:ea typeface="Times New Roman"/>
                          <a:cs typeface="Times New Roman"/>
                        </a:rPr>
                        <a:t>Dirigeants et gestionnaires des entreprises</a:t>
                      </a:r>
                      <a:r>
                        <a:rPr lang="fr-CA" sz="1200" baseline="0" dirty="0" smtClean="0">
                          <a:effectLst/>
                          <a:latin typeface="Calibri"/>
                          <a:ea typeface="Times New Roman"/>
                          <a:cs typeface="Times New Roman"/>
                        </a:rPr>
                        <a:t> de transport routier</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45 minutes</a:t>
                      </a:r>
                      <a:endParaRPr lang="en-US" sz="1100">
                        <a:effectLst/>
                        <a:latin typeface="Calibri"/>
                        <a:ea typeface="Times New Roman"/>
                        <a:cs typeface="Times New Roman"/>
                      </a:endParaRPr>
                    </a:p>
                  </a:txBody>
                  <a:tcPr marL="68580" marR="68580" marT="0" marB="0"/>
                </a:tc>
              </a:tr>
              <a:tr h="370840">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2</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Culture </a:t>
                      </a:r>
                      <a:r>
                        <a:rPr lang="fr-CA" sz="1200" dirty="0" smtClean="0">
                          <a:effectLst/>
                          <a:latin typeface="Calibri"/>
                          <a:ea typeface="Times New Roman"/>
                          <a:cs typeface="Times New Roman"/>
                        </a:rPr>
                        <a:t>de</a:t>
                      </a:r>
                      <a:r>
                        <a:rPr lang="fr-CA" sz="1200" baseline="0" dirty="0" smtClean="0">
                          <a:effectLst/>
                          <a:latin typeface="Calibri"/>
                          <a:ea typeface="Times New Roman"/>
                          <a:cs typeface="Times New Roman"/>
                        </a:rPr>
                        <a:t> la</a:t>
                      </a:r>
                      <a:r>
                        <a:rPr lang="fr-CA" sz="1200" dirty="0" smtClean="0">
                          <a:effectLst/>
                          <a:latin typeface="Calibri"/>
                          <a:ea typeface="Times New Roman"/>
                          <a:cs typeface="Times New Roman"/>
                        </a:rPr>
                        <a:t> </a:t>
                      </a:r>
                      <a:r>
                        <a:rPr lang="fr-CA" sz="1200" dirty="0">
                          <a:effectLst/>
                          <a:latin typeface="Calibri"/>
                          <a:ea typeface="Times New Roman"/>
                          <a:cs typeface="Times New Roman"/>
                        </a:rPr>
                        <a:t>sécurité et pratiques de gestion</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mn-lt"/>
                          <a:ea typeface="Times New Roman"/>
                          <a:cs typeface="Times New Roman"/>
                        </a:rPr>
                        <a:t>Dirigeants et gestionnaires des entreprises</a:t>
                      </a:r>
                      <a:r>
                        <a:rPr lang="fr-CA" sz="1200" baseline="0" dirty="0" smtClean="0">
                          <a:effectLst/>
                          <a:latin typeface="+mn-lt"/>
                          <a:ea typeface="Times New Roman"/>
                          <a:cs typeface="Times New Roman"/>
                        </a:rPr>
                        <a:t> de transport routier</a:t>
                      </a:r>
                      <a:endParaRPr lang="en-US" sz="1100" dirty="0">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1,5 heure</a:t>
                      </a:r>
                      <a:endParaRPr lang="en-US" sz="1100">
                        <a:effectLst/>
                        <a:latin typeface="Calibri"/>
                        <a:ea typeface="Times New Roman"/>
                        <a:cs typeface="Times New Roman"/>
                      </a:endParaRPr>
                    </a:p>
                  </a:txBody>
                  <a:tcPr marL="68580" marR="68580" marT="0" marB="0"/>
                </a:tc>
              </a:tr>
              <a:tr h="370840">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3</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Calibri"/>
                          <a:ea typeface="Times New Roman"/>
                          <a:cs typeface="Times New Roman"/>
                        </a:rPr>
                        <a:t>Formation</a:t>
                      </a:r>
                      <a:r>
                        <a:rPr lang="fr-CA" sz="1200" baseline="0" dirty="0" smtClean="0">
                          <a:effectLst/>
                          <a:latin typeface="Calibri"/>
                          <a:ea typeface="Times New Roman"/>
                          <a:cs typeface="Times New Roman"/>
                        </a:rPr>
                        <a:t> </a:t>
                      </a:r>
                      <a:r>
                        <a:rPr lang="fr-CA" sz="1200" dirty="0" smtClean="0">
                          <a:effectLst/>
                          <a:latin typeface="Calibri"/>
                          <a:ea typeface="Times New Roman"/>
                          <a:cs typeface="Times New Roman"/>
                        </a:rPr>
                        <a:t>des </a:t>
                      </a:r>
                      <a:r>
                        <a:rPr lang="fr-CA" sz="1200" dirty="0">
                          <a:effectLst/>
                          <a:latin typeface="Calibri"/>
                          <a:ea typeface="Times New Roman"/>
                          <a:cs typeface="Times New Roman"/>
                        </a:rPr>
                        <a:t>conducteurs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Conducteurs</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3 heures</a:t>
                      </a:r>
                      <a:endParaRPr lang="en-US" sz="1100">
                        <a:effectLst/>
                        <a:latin typeface="Calibri"/>
                        <a:ea typeface="Times New Roman"/>
                        <a:cs typeface="Times New Roman"/>
                      </a:endParaRPr>
                    </a:p>
                  </a:txBody>
                  <a:tcPr marL="68580" marR="68580" marT="0" marB="0"/>
                </a:tc>
              </a:tr>
              <a:tr h="370840">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4</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mn-lt"/>
                          <a:ea typeface="Times New Roman"/>
                          <a:cs typeface="Times New Roman"/>
                        </a:rPr>
                        <a:t>Formation</a:t>
                      </a:r>
                      <a:r>
                        <a:rPr lang="fr-CA" sz="1200" baseline="0" dirty="0" smtClean="0">
                          <a:effectLst/>
                          <a:latin typeface="+mn-lt"/>
                          <a:ea typeface="Times New Roman"/>
                          <a:cs typeface="Times New Roman"/>
                        </a:rPr>
                        <a:t> </a:t>
                      </a:r>
                      <a:r>
                        <a:rPr lang="fr-CA" sz="1200" dirty="0" smtClean="0">
                          <a:effectLst/>
                          <a:latin typeface="Calibri"/>
                          <a:ea typeface="Times New Roman"/>
                          <a:cs typeface="Times New Roman"/>
                        </a:rPr>
                        <a:t>de </a:t>
                      </a:r>
                      <a:r>
                        <a:rPr lang="fr-CA" sz="1200" dirty="0">
                          <a:effectLst/>
                          <a:latin typeface="Calibri"/>
                          <a:ea typeface="Times New Roman"/>
                          <a:cs typeface="Times New Roman"/>
                        </a:rPr>
                        <a:t>la famille des conducteurs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Conjoints et familles des conducteurs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45 minutes</a:t>
                      </a:r>
                      <a:endParaRPr lang="en-US" sz="1100">
                        <a:effectLst/>
                        <a:latin typeface="Calibri"/>
                        <a:ea typeface="Times New Roman"/>
                        <a:cs typeface="Times New Roman"/>
                      </a:endParaRPr>
                    </a:p>
                  </a:txBody>
                  <a:tcPr marL="68580" marR="68580" marT="0" marB="0"/>
                </a:tc>
              </a:tr>
              <a:tr h="370840">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5</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Calibri"/>
                          <a:ea typeface="Times New Roman"/>
                          <a:cs typeface="Times New Roman"/>
                        </a:rPr>
                        <a:t>Formation du</a:t>
                      </a:r>
                      <a:r>
                        <a:rPr lang="fr-CA" sz="1200" baseline="0" dirty="0" smtClean="0">
                          <a:effectLst/>
                          <a:latin typeface="Calibri"/>
                          <a:ea typeface="Times New Roman"/>
                          <a:cs typeface="Times New Roman"/>
                        </a:rPr>
                        <a:t> </a:t>
                      </a:r>
                      <a:r>
                        <a:rPr lang="fr-CA" sz="1200" dirty="0" smtClean="0">
                          <a:effectLst/>
                          <a:latin typeface="Calibri"/>
                          <a:ea typeface="Times New Roman"/>
                          <a:cs typeface="Times New Roman"/>
                        </a:rPr>
                        <a:t>formateur</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Responsables de la sécurité des transporteurs et autres formateurs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3,5 heures</a:t>
                      </a:r>
                      <a:endParaRPr lang="en-US" sz="1100">
                        <a:effectLst/>
                        <a:latin typeface="Calibri"/>
                        <a:ea typeface="Times New Roman"/>
                        <a:cs typeface="Times New Roman"/>
                      </a:endParaRPr>
                    </a:p>
                  </a:txBody>
                  <a:tcPr marL="68580" marR="68580" marT="0" marB="0"/>
                </a:tc>
              </a:tr>
              <a:tr h="320040">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6</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mn-lt"/>
                          <a:ea typeface="Times New Roman"/>
                          <a:cs typeface="Times New Roman"/>
                        </a:rPr>
                        <a:t>Formation</a:t>
                      </a:r>
                      <a:r>
                        <a:rPr lang="fr-CA" sz="1200" baseline="0" dirty="0" smtClean="0">
                          <a:effectLst/>
                          <a:latin typeface="+mn-lt"/>
                          <a:ea typeface="Times New Roman"/>
                          <a:cs typeface="Times New Roman"/>
                        </a:rPr>
                        <a:t> pour les e</a:t>
                      </a:r>
                      <a:r>
                        <a:rPr lang="fr-CA" sz="1200" dirty="0" smtClean="0">
                          <a:effectLst/>
                          <a:latin typeface="Calibri"/>
                          <a:ea typeface="Times New Roman"/>
                          <a:cs typeface="Times New Roman"/>
                        </a:rPr>
                        <a:t>xpéditeurs </a:t>
                      </a:r>
                      <a:r>
                        <a:rPr lang="fr-CA" sz="1200" dirty="0">
                          <a:effectLst/>
                          <a:latin typeface="Calibri"/>
                          <a:ea typeface="Times New Roman"/>
                          <a:cs typeface="Times New Roman"/>
                        </a:rPr>
                        <a:t>et </a:t>
                      </a:r>
                      <a:r>
                        <a:rPr lang="fr-CA" sz="1200" dirty="0" smtClean="0">
                          <a:effectLst/>
                          <a:latin typeface="Calibri"/>
                          <a:ea typeface="Times New Roman"/>
                          <a:cs typeface="Times New Roman"/>
                        </a:rPr>
                        <a:t>les</a:t>
                      </a:r>
                      <a:r>
                        <a:rPr lang="fr-CA" sz="1200" baseline="0" dirty="0" smtClean="0">
                          <a:effectLst/>
                          <a:latin typeface="Calibri"/>
                          <a:ea typeface="Times New Roman"/>
                          <a:cs typeface="Times New Roman"/>
                        </a:rPr>
                        <a:t> </a:t>
                      </a:r>
                      <a:r>
                        <a:rPr lang="fr-CA" sz="1200" dirty="0" smtClean="0">
                          <a:effectLst/>
                          <a:latin typeface="Calibri"/>
                          <a:ea typeface="Times New Roman"/>
                          <a:cs typeface="Times New Roman"/>
                        </a:rPr>
                        <a:t>réceptionnaires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Expéditeurs et réceptionnaires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30 minutes</a:t>
                      </a:r>
                      <a:endParaRPr lang="en-US" sz="1100">
                        <a:effectLst/>
                        <a:latin typeface="Calibri"/>
                        <a:ea typeface="Times New Roman"/>
                        <a:cs typeface="Times New Roman"/>
                      </a:endParaRPr>
                    </a:p>
                  </a:txBody>
                  <a:tcPr marL="68580" marR="68580" marT="0" marB="0"/>
                </a:tc>
              </a:tr>
              <a:tr h="370840">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7</a:t>
                      </a:r>
                      <a:endParaRPr lang="en-US" sz="1100">
                        <a:effectLst/>
                        <a:latin typeface="Calibri"/>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tab pos="1113155" algn="l"/>
                        </a:tabLst>
                        <a:defRPr/>
                      </a:pPr>
                      <a:r>
                        <a:rPr lang="fr-CA" sz="1200" dirty="0">
                          <a:effectLst/>
                          <a:latin typeface="Calibri"/>
                          <a:ea typeface="Times New Roman"/>
                          <a:cs typeface="Times New Roman"/>
                        </a:rPr>
                        <a:t>Gestion des troubles du sommeil </a:t>
                      </a:r>
                      <a:r>
                        <a:rPr lang="fr-CA" sz="1200" dirty="0" smtClean="0">
                          <a:effectLst/>
                          <a:latin typeface="Calibri"/>
                          <a:ea typeface="Times New Roman"/>
                          <a:cs typeface="Times New Roman"/>
                        </a:rPr>
                        <a:t>par les </a:t>
                      </a:r>
                      <a:r>
                        <a:rPr lang="fr-CA" sz="1200" dirty="0" smtClean="0">
                          <a:effectLst/>
                          <a:latin typeface="+mn-lt"/>
                          <a:ea typeface="Times New Roman"/>
                          <a:cs typeface="Times New Roman"/>
                        </a:rPr>
                        <a:t>entreprises</a:t>
                      </a:r>
                      <a:r>
                        <a:rPr lang="fr-CA" sz="1200" baseline="0" dirty="0" smtClean="0">
                          <a:effectLst/>
                          <a:latin typeface="+mn-lt"/>
                          <a:ea typeface="Times New Roman"/>
                          <a:cs typeface="Times New Roman"/>
                        </a:rPr>
                        <a:t> de transport routier</a:t>
                      </a:r>
                      <a:endParaRPr lang="en-US" sz="1100" dirty="0" smtClean="0">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mn-lt"/>
                          <a:ea typeface="Times New Roman"/>
                          <a:cs typeface="Times New Roman"/>
                        </a:rPr>
                        <a:t>Dirigeants et gestionnaires des entreprises</a:t>
                      </a:r>
                      <a:r>
                        <a:rPr lang="fr-CA" sz="1200" baseline="0" dirty="0" smtClean="0">
                          <a:effectLst/>
                          <a:latin typeface="+mn-lt"/>
                          <a:ea typeface="Times New Roman"/>
                          <a:cs typeface="Times New Roman"/>
                        </a:rPr>
                        <a:t> de transport routier</a:t>
                      </a:r>
                      <a:endParaRPr lang="en-US" sz="1100" dirty="0">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1,5 heure</a:t>
                      </a:r>
                      <a:endParaRPr lang="en-US" sz="1100">
                        <a:effectLst/>
                        <a:latin typeface="Calibri"/>
                        <a:ea typeface="Times New Roman"/>
                        <a:cs typeface="Times New Roman"/>
                      </a:endParaRPr>
                    </a:p>
                  </a:txBody>
                  <a:tcPr marL="68580" marR="68580" marT="0" marB="0"/>
                </a:tc>
              </a:tr>
              <a:tr h="370840">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8</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Gestion des troubles du sommeil </a:t>
                      </a:r>
                      <a:r>
                        <a:rPr lang="fr-CA" sz="1200" dirty="0" smtClean="0">
                          <a:effectLst/>
                          <a:latin typeface="Calibri"/>
                          <a:ea typeface="Times New Roman"/>
                          <a:cs typeface="Times New Roman"/>
                        </a:rPr>
                        <a:t>par</a:t>
                      </a:r>
                      <a:r>
                        <a:rPr lang="fr-CA" sz="1200" baseline="0" dirty="0" smtClean="0">
                          <a:effectLst/>
                          <a:latin typeface="Calibri"/>
                          <a:ea typeface="Times New Roman"/>
                          <a:cs typeface="Times New Roman"/>
                        </a:rPr>
                        <a:t> l</a:t>
                      </a:r>
                      <a:r>
                        <a:rPr lang="fr-CA" sz="1200" dirty="0" smtClean="0">
                          <a:effectLst/>
                          <a:latin typeface="Calibri"/>
                          <a:ea typeface="Times New Roman"/>
                          <a:cs typeface="Times New Roman"/>
                        </a:rPr>
                        <a:t>es </a:t>
                      </a:r>
                      <a:r>
                        <a:rPr lang="fr-CA" sz="1200" dirty="0">
                          <a:effectLst/>
                          <a:latin typeface="Calibri"/>
                          <a:ea typeface="Times New Roman"/>
                          <a:cs typeface="Times New Roman"/>
                        </a:rPr>
                        <a:t>conducteurs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Conducteurs</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1,25 heure</a:t>
                      </a:r>
                      <a:endParaRPr lang="en-US" sz="1100">
                        <a:effectLst/>
                        <a:latin typeface="Calibri"/>
                        <a:ea typeface="Times New Roman"/>
                        <a:cs typeface="Times New Roman"/>
                      </a:endParaRPr>
                    </a:p>
                  </a:txBody>
                  <a:tcPr marL="68580" marR="68580" marT="0" marB="0"/>
                </a:tc>
              </a:tr>
              <a:tr h="406400">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9</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Planification des horaires des conducteurs et outils</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Répartiteurs et </a:t>
                      </a:r>
                      <a:r>
                        <a:rPr lang="fr-CA" sz="1200" dirty="0" smtClean="0">
                          <a:effectLst/>
                          <a:latin typeface="Calibri"/>
                          <a:ea typeface="Times New Roman"/>
                          <a:cs typeface="Times New Roman"/>
                        </a:rPr>
                        <a:t>gestionnaires*</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a:effectLst/>
                          <a:latin typeface="Calibri"/>
                          <a:ea typeface="Times New Roman"/>
                          <a:cs typeface="Times New Roman"/>
                        </a:rPr>
                        <a:t>1 heure</a:t>
                      </a:r>
                      <a:endParaRPr lang="en-US" sz="1100">
                        <a:effectLst/>
                        <a:latin typeface="Calibri"/>
                        <a:ea typeface="Times New Roman"/>
                        <a:cs typeface="Times New Roman"/>
                      </a:endParaRPr>
                    </a:p>
                  </a:txBody>
                  <a:tcPr marL="68580" marR="68580" marT="0" marB="0"/>
                </a:tc>
              </a:tr>
              <a:tr h="370840">
                <a:tc>
                  <a:txBody>
                    <a:bodyPr/>
                    <a:lstStyle/>
                    <a:p>
                      <a:pPr marL="0" marR="0" algn="ctr">
                        <a:lnSpc>
                          <a:spcPct val="115000"/>
                        </a:lnSpc>
                        <a:spcBef>
                          <a:spcPts val="0"/>
                        </a:spcBef>
                        <a:spcAft>
                          <a:spcPts val="0"/>
                        </a:spcAft>
                        <a:tabLst>
                          <a:tab pos="1113155" algn="l"/>
                        </a:tabLst>
                      </a:pPr>
                      <a:r>
                        <a:rPr lang="fr-CA" sz="1200">
                          <a:effectLst/>
                          <a:latin typeface="Calibri"/>
                          <a:ea typeface="Times New Roman"/>
                          <a:cs typeface="Times New Roman"/>
                        </a:rPr>
                        <a:t>10</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Technologies de </a:t>
                      </a:r>
                      <a:r>
                        <a:rPr lang="fr-CA" sz="1200" dirty="0" smtClean="0">
                          <a:effectLst/>
                          <a:latin typeface="Calibri"/>
                          <a:ea typeface="Times New Roman"/>
                          <a:cs typeface="Times New Roman"/>
                        </a:rPr>
                        <a:t>détection et </a:t>
                      </a:r>
                      <a:r>
                        <a:rPr lang="fr-CA" sz="1200" dirty="0">
                          <a:effectLst/>
                          <a:latin typeface="Calibri"/>
                          <a:ea typeface="Times New Roman"/>
                          <a:cs typeface="Times New Roman"/>
                        </a:rPr>
                        <a:t>de gestion de la fatigue</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smtClean="0">
                          <a:effectLst/>
                          <a:latin typeface="+mn-lt"/>
                          <a:ea typeface="Times New Roman"/>
                          <a:cs typeface="Times New Roman"/>
                        </a:rPr>
                        <a:t>Dirigeants et gestionnaires des entreprises</a:t>
                      </a:r>
                      <a:r>
                        <a:rPr lang="fr-CA" sz="1200" baseline="0" dirty="0" smtClean="0">
                          <a:effectLst/>
                          <a:latin typeface="+mn-lt"/>
                          <a:ea typeface="Times New Roman"/>
                          <a:cs typeface="Times New Roman"/>
                        </a:rPr>
                        <a:t> de transport routier</a:t>
                      </a:r>
                      <a:endParaRPr lang="en-US" sz="1100" dirty="0">
                        <a:effectLst/>
                        <a:latin typeface="+mn-lt"/>
                        <a:ea typeface="Times New Roman"/>
                        <a:cs typeface="Times New Roman"/>
                      </a:endParaRPr>
                    </a:p>
                  </a:txBody>
                  <a:tcPr marL="68580" marR="68580" marT="0" marB="0"/>
                </a:tc>
                <a:tc>
                  <a:txBody>
                    <a:bodyPr/>
                    <a:lstStyle/>
                    <a:p>
                      <a:pPr marL="0" marR="0">
                        <a:lnSpc>
                          <a:spcPct val="115000"/>
                        </a:lnSpc>
                        <a:spcBef>
                          <a:spcPts val="0"/>
                        </a:spcBef>
                        <a:spcAft>
                          <a:spcPts val="0"/>
                        </a:spcAft>
                        <a:tabLst>
                          <a:tab pos="1113155" algn="l"/>
                        </a:tabLst>
                      </a:pPr>
                      <a:r>
                        <a:rPr lang="fr-CA" sz="1200" dirty="0">
                          <a:effectLst/>
                          <a:latin typeface="Calibri"/>
                          <a:ea typeface="Times New Roman"/>
                          <a:cs typeface="Times New Roman"/>
                        </a:rPr>
                        <a:t>1 heure</a:t>
                      </a:r>
                      <a:endParaRPr lang="en-US"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70888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defTabSz="914400">
              <a:spcBef>
                <a:spcPts val="0"/>
              </a:spcBef>
              <a:buNone/>
            </a:pPr>
            <a:r>
              <a:rPr lang="en-US" sz="3600" b="0" i="0" dirty="0" err="1">
                <a:solidFill>
                  <a:schemeClr val="bg1"/>
                </a:solidFill>
                <a:latin typeface="Calibri"/>
                <a:ea typeface="+mj-ea"/>
                <a:cs typeface="+mj-cs"/>
              </a:rPr>
              <a:t>Objectifs</a:t>
            </a:r>
            <a:r>
              <a:rPr lang="en-US" sz="3600" b="0" i="0" dirty="0">
                <a:solidFill>
                  <a:schemeClr val="bg1"/>
                </a:solidFill>
                <a:latin typeface="Calibri"/>
                <a:ea typeface="+mj-ea"/>
                <a:cs typeface="+mj-cs"/>
              </a:rPr>
              <a:t> du module (1 de 2)</a:t>
            </a:r>
          </a:p>
        </p:txBody>
      </p:sp>
      <p:sp>
        <p:nvSpPr>
          <p:cNvPr id="3" name="Content Placeholder 2"/>
          <p:cNvSpPr>
            <a:spLocks noGrp="1"/>
          </p:cNvSpPr>
          <p:nvPr>
            <p:ph idx="1"/>
            <p:custDataLst>
              <p:tags r:id="rId2"/>
            </p:custDataLst>
          </p:nvPr>
        </p:nvSpPr>
        <p:spPr>
          <a:xfrm>
            <a:off x="457200" y="1600200"/>
            <a:ext cx="8229600" cy="4800600"/>
          </a:xfrm>
        </p:spPr>
        <p:txBody>
          <a:bodyPr>
            <a:normAutofit fontScale="62500" lnSpcReduction="20000"/>
          </a:bodyPr>
          <a:lstStyle/>
          <a:p>
            <a:pPr lvl="0">
              <a:lnSpc>
                <a:spcPct val="115000"/>
              </a:lnSpc>
              <a:spcBef>
                <a:spcPts val="0"/>
              </a:spcBef>
              <a:buFont typeface="Symbol"/>
              <a:buChar char=""/>
            </a:pPr>
            <a:r>
              <a:rPr lang="fr-CA" sz="3600" dirty="0" smtClean="0">
                <a:ea typeface="Times New Roman"/>
                <a:cs typeface="Times New Roman"/>
              </a:rPr>
              <a:t>Définir le programme de gestion de la fatigue (PGF).</a:t>
            </a:r>
            <a:endParaRPr lang="en-US" sz="2800" dirty="0" smtClean="0">
              <a:ea typeface="Times New Roman"/>
              <a:cs typeface="Times New Roman"/>
            </a:endParaRPr>
          </a:p>
          <a:p>
            <a:pPr lvl="0">
              <a:lnSpc>
                <a:spcPct val="115000"/>
              </a:lnSpc>
              <a:spcBef>
                <a:spcPts val="0"/>
              </a:spcBef>
              <a:buFont typeface="Symbol"/>
              <a:buChar char=""/>
            </a:pPr>
            <a:r>
              <a:rPr lang="fr-CA" sz="3600" dirty="0" smtClean="0">
                <a:ea typeface="Times New Roman"/>
                <a:cs typeface="Times New Roman"/>
              </a:rPr>
              <a:t>Expliquer l’importance de la gestion de la fatigue</a:t>
            </a:r>
            <a:r>
              <a:rPr lang="fr-CA" sz="1800" dirty="0" smtClean="0">
                <a:ea typeface="Times New Roman"/>
                <a:cs typeface="Times New Roman"/>
              </a:rPr>
              <a:t> </a:t>
            </a:r>
            <a:r>
              <a:rPr lang="fr-CA" sz="3600" dirty="0" smtClean="0">
                <a:ea typeface="Times New Roman"/>
                <a:cs typeface="Times New Roman"/>
              </a:rPr>
              <a:t> pour la conduite des véhicules lourds.</a:t>
            </a:r>
            <a:endParaRPr lang="en-US" sz="2800" dirty="0" smtClean="0">
              <a:ea typeface="Times New Roman"/>
              <a:cs typeface="Times New Roman"/>
            </a:endParaRPr>
          </a:p>
          <a:p>
            <a:pPr lvl="0">
              <a:lnSpc>
                <a:spcPct val="115000"/>
              </a:lnSpc>
              <a:spcBef>
                <a:spcPts val="0"/>
              </a:spcBef>
              <a:buFont typeface="Symbol"/>
              <a:buChar char=""/>
            </a:pPr>
            <a:r>
              <a:rPr lang="fr-CA" sz="3600" dirty="0" smtClean="0">
                <a:ea typeface="Times New Roman"/>
                <a:cs typeface="Times New Roman"/>
              </a:rPr>
              <a:t>Définir les avantages de la mise en œuvre du PGF.</a:t>
            </a:r>
            <a:endParaRPr lang="en-US" sz="2800" dirty="0" smtClean="0">
              <a:ea typeface="Times New Roman"/>
              <a:cs typeface="Times New Roman"/>
            </a:endParaRPr>
          </a:p>
          <a:p>
            <a:pPr lvl="0">
              <a:lnSpc>
                <a:spcPct val="115000"/>
              </a:lnSpc>
              <a:spcBef>
                <a:spcPts val="0"/>
              </a:spcBef>
              <a:buFont typeface="Symbol"/>
              <a:buChar char=""/>
            </a:pPr>
            <a:r>
              <a:rPr lang="fr-CA" sz="3600" dirty="0" smtClean="0">
                <a:ea typeface="Times New Roman"/>
                <a:cs typeface="Times New Roman"/>
              </a:rPr>
              <a:t>Déterminer l’importance du processus de changement dans l’entreprise, de la planification de l’horaire des conducteurs, de la formation en matière de gestion de la fatigue et du dépistage ainsi que du traitement de l’apnée du sommeil.</a:t>
            </a:r>
            <a:endParaRPr lang="en-US" sz="2800" dirty="0" smtClean="0">
              <a:ea typeface="Times New Roman"/>
              <a:cs typeface="Times New Roman"/>
            </a:endParaRPr>
          </a:p>
          <a:p>
            <a:pPr lvl="0">
              <a:lnSpc>
                <a:spcPct val="115000"/>
              </a:lnSpc>
              <a:spcBef>
                <a:spcPts val="0"/>
              </a:spcBef>
              <a:buFont typeface="Symbol"/>
              <a:buChar char=""/>
            </a:pPr>
            <a:r>
              <a:rPr lang="fr-CA" sz="3600" dirty="0" smtClean="0">
                <a:ea typeface="Times New Roman"/>
                <a:cs typeface="Times New Roman"/>
              </a:rPr>
              <a:t>Caractériser les principaux éléments du PGF.</a:t>
            </a:r>
            <a:endParaRPr lang="en-US" sz="2800" dirty="0" smtClean="0">
              <a:ea typeface="Times New Roman"/>
              <a:cs typeface="Times New Roman"/>
            </a:endParaRPr>
          </a:p>
          <a:p>
            <a:pPr lvl="0">
              <a:lnSpc>
                <a:spcPct val="115000"/>
              </a:lnSpc>
              <a:spcBef>
                <a:spcPts val="0"/>
              </a:spcBef>
              <a:buFont typeface="Symbol"/>
              <a:buChar char=""/>
            </a:pPr>
            <a:r>
              <a:rPr lang="fr-CA" sz="3600" dirty="0" smtClean="0">
                <a:ea typeface="Times New Roman"/>
                <a:cs typeface="Times New Roman"/>
              </a:rPr>
              <a:t>Décrire le contenu du manuel de mise en œuvre.</a:t>
            </a:r>
            <a:endParaRPr lang="en-US" sz="2800" dirty="0" smtClean="0">
              <a:ea typeface="Times New Roman"/>
              <a:cs typeface="Times New Roman"/>
            </a:endParaRPr>
          </a:p>
          <a:p>
            <a:pPr lvl="0">
              <a:lnSpc>
                <a:spcPct val="115000"/>
              </a:lnSpc>
              <a:spcBef>
                <a:spcPts val="0"/>
              </a:spcBef>
              <a:spcAft>
                <a:spcPts val="1000"/>
              </a:spcAft>
              <a:buFont typeface="Symbol"/>
              <a:buChar char=""/>
            </a:pPr>
            <a:r>
              <a:rPr lang="fr-CA" sz="3600" dirty="0" smtClean="0">
                <a:ea typeface="Times New Roman"/>
                <a:cs typeface="Times New Roman"/>
              </a:rPr>
              <a:t>Expliquer les principaux sujets couverts dans chaque module.</a:t>
            </a:r>
            <a:endParaRPr lang="en-US" sz="2800" dirty="0" smtClean="0">
              <a:ea typeface="Times New Roman"/>
              <a:cs typeface="Times New Roman"/>
            </a:endParaRPr>
          </a:p>
          <a:p>
            <a:pPr marL="347472" indent="-347472" algn="l" defTabSz="914400">
              <a:spcBef>
                <a:spcPts val="0"/>
              </a:spcBef>
              <a:buFont typeface="Arial"/>
              <a:buChar cha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defTabSz="914400">
              <a:spcBef>
                <a:spcPts val="0"/>
              </a:spcBef>
              <a:buNone/>
            </a:pPr>
            <a:r>
              <a:rPr lang="en-US" sz="3600" b="0" i="0" dirty="0" err="1">
                <a:solidFill>
                  <a:schemeClr val="bg1"/>
                </a:solidFill>
                <a:latin typeface="Calibri"/>
                <a:ea typeface="+mj-ea"/>
                <a:cs typeface="+mj-cs"/>
              </a:rPr>
              <a:t>Objectifs</a:t>
            </a:r>
            <a:r>
              <a:rPr lang="en-US" sz="3600" b="0" i="0" dirty="0">
                <a:solidFill>
                  <a:schemeClr val="bg1"/>
                </a:solidFill>
                <a:latin typeface="Calibri"/>
                <a:ea typeface="+mj-ea"/>
                <a:cs typeface="+mj-cs"/>
              </a:rPr>
              <a:t> du module (2 de 2)</a:t>
            </a:r>
          </a:p>
        </p:txBody>
      </p:sp>
      <p:sp>
        <p:nvSpPr>
          <p:cNvPr id="3" name="Content Placeholder 2"/>
          <p:cNvSpPr>
            <a:spLocks noGrp="1"/>
          </p:cNvSpPr>
          <p:nvPr>
            <p:ph idx="1"/>
            <p:custDataLst>
              <p:tags r:id="rId2"/>
            </p:custDataLst>
          </p:nvPr>
        </p:nvSpPr>
        <p:spPr/>
        <p:txBody>
          <a:bodyPr>
            <a:normAutofit/>
          </a:bodyPr>
          <a:lstStyle/>
          <a:p>
            <a:pPr lvl="0"/>
            <a:r>
              <a:rPr lang="fr-CA" sz="2800" dirty="0"/>
              <a:t>Comprendre comment le PGF évalue </a:t>
            </a:r>
            <a:r>
              <a:rPr lang="fr-CA" sz="2800" dirty="0" smtClean="0"/>
              <a:t>l’apprentissage </a:t>
            </a:r>
            <a:r>
              <a:rPr lang="fr-CA" sz="2800" dirty="0"/>
              <a:t>dans chaque </a:t>
            </a:r>
            <a:r>
              <a:rPr lang="fr-CA" sz="2800" dirty="0" smtClean="0"/>
              <a:t>module.</a:t>
            </a:r>
            <a:endParaRPr lang="en-US" sz="2800" dirty="0"/>
          </a:p>
          <a:p>
            <a:pPr lvl="0"/>
            <a:r>
              <a:rPr lang="fr-CA" sz="2800" dirty="0"/>
              <a:t>Différencier les modules conçus pour les conducteurs, les cadres et les membres de la direction des transporteurs, les familles des conducteurs, les formateurs, les expéditeurs et les réceptionnaires ou les </a:t>
            </a:r>
            <a:r>
              <a:rPr lang="fr-CA" sz="2800" dirty="0" smtClean="0"/>
              <a:t>répartiteurs.</a:t>
            </a:r>
            <a:endParaRPr lang="en-US" sz="2800" dirty="0"/>
          </a:p>
          <a:p>
            <a:pPr marL="347472" indent="-347472" algn="l" defTabSz="914400">
              <a:spcBef>
                <a:spcPts val="0"/>
              </a:spcBef>
              <a:buNone/>
            </a:pPr>
            <a:endParaRPr lang="en-US" dirty="0" smtClean="0"/>
          </a:p>
          <a:p>
            <a:pPr marL="347472" indent="-347472" algn="l" defTabSz="914400">
              <a:spcBef>
                <a:spcPts val="0"/>
              </a:spcBef>
              <a:buFont typeface="Arial"/>
              <a:buChar cha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lum/>
          </a:blip>
          <a:stretch>
            <a:fillRect/>
          </a:stretch>
        </p:blipFill>
        <p:spPr>
          <a:xfrm>
            <a:off x="0" y="0"/>
            <a:ext cx="9144000" cy="6858000"/>
          </a:xfrm>
          <a:prstGeom prst="rect">
            <a:avLst/>
          </a:prstGeom>
          <a:noFill/>
        </p:spPr>
      </p:pic>
      <p:sp>
        <p:nvSpPr>
          <p:cNvPr id="6" name="Rectangle 5"/>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3"/>
          <p:cNvSpPr>
            <a:spLocks noGrp="1"/>
          </p:cNvSpPr>
          <p:nvPr>
            <p:ph type="ctrTitle"/>
            <p:custDataLst>
              <p:tags r:id="rId1"/>
            </p:custDataLst>
          </p:nvPr>
        </p:nvSpPr>
        <p:spPr/>
        <p:txBody>
          <a:bodyPr/>
          <a:lstStyle/>
          <a:p>
            <a:pPr algn="ctr" defTabSz="914400">
              <a:spcBef>
                <a:spcPts val="0"/>
              </a:spcBef>
              <a:buNone/>
            </a:pPr>
            <a:r>
              <a:rPr lang="en-US" sz="4400" b="0" i="0" smtClean="0">
                <a:solidFill>
                  <a:schemeClr val="bg1"/>
                </a:solidFill>
                <a:latin typeface="Calibri"/>
                <a:ea typeface="+mj-ea"/>
                <a:cs typeface="+mj-cs"/>
              </a:rPr>
              <a:t>Leçon 1 : La fatigue</a:t>
            </a:r>
            <a:endParaRPr lang="en-US" sz="4400" b="0" i="0" dirty="0">
              <a:solidFill>
                <a:schemeClr val="bg1"/>
              </a:solidFill>
              <a:latin typeface="Calibri"/>
              <a:ea typeface="+mj-ea"/>
              <a:cs typeface="+mj-cs"/>
            </a:endParaRPr>
          </a:p>
        </p:txBody>
      </p:sp>
    </p:spTree>
    <p:extLst>
      <p:ext uri="{BB962C8B-B14F-4D97-AF65-F5344CB8AC3E}">
        <p14:creationId xmlns:p14="http://schemas.microsoft.com/office/powerpoint/2010/main" xmlns="" val="196928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1"/>
            </p:custDataLst>
          </p:nvPr>
        </p:nvPicPr>
        <p:blipFill>
          <a:blip r:embed="rId6" cstate="print"/>
          <a:srcRect/>
          <a:stretch>
            <a:fillRect/>
          </a:stretch>
        </p:blipFill>
        <p:spPr bwMode="auto">
          <a:xfrm>
            <a:off x="5449778" y="3962400"/>
            <a:ext cx="3328989" cy="2209800"/>
          </a:xfrm>
          <a:prstGeom prst="rect">
            <a:avLst/>
          </a:prstGeom>
          <a:noFill/>
        </p:spPr>
      </p:pic>
      <p:sp>
        <p:nvSpPr>
          <p:cNvPr id="2" name="Title 1"/>
          <p:cNvSpPr>
            <a:spLocks noGrp="1"/>
          </p:cNvSpPr>
          <p:nvPr>
            <p:ph type="title"/>
            <p:custDataLst>
              <p:tags r:id="rId2"/>
            </p:custDataLst>
          </p:nvPr>
        </p:nvSpPr>
        <p:spPr/>
        <p:txBody>
          <a:bodyPr>
            <a:normAutofit/>
          </a:bodyPr>
          <a:lstStyle/>
          <a:p>
            <a:pPr algn="ctr" defTabSz="914400">
              <a:spcBef>
                <a:spcPts val="0"/>
              </a:spcBef>
              <a:buNone/>
            </a:pPr>
            <a:r>
              <a:rPr lang="en-US" sz="3600" b="0" i="0" dirty="0" smtClean="0">
                <a:solidFill>
                  <a:schemeClr val="bg1"/>
                </a:solidFill>
                <a:latin typeface="Calibri"/>
                <a:ea typeface="+mj-ea"/>
                <a:cs typeface="+mj-cs"/>
              </a:rPr>
              <a:t>Notions de base </a:t>
            </a:r>
            <a:r>
              <a:rPr lang="en-US" sz="3600" b="0" i="0" dirty="0" err="1" smtClean="0">
                <a:solidFill>
                  <a:schemeClr val="bg1"/>
                </a:solidFill>
                <a:latin typeface="Calibri"/>
                <a:ea typeface="+mj-ea"/>
                <a:cs typeface="+mj-cs"/>
              </a:rPr>
              <a:t>sur</a:t>
            </a:r>
            <a:r>
              <a:rPr lang="en-US" sz="3600" b="0" i="0" dirty="0" smtClean="0">
                <a:solidFill>
                  <a:schemeClr val="bg1"/>
                </a:solidFill>
                <a:latin typeface="Calibri"/>
                <a:ea typeface="+mj-ea"/>
                <a:cs typeface="+mj-cs"/>
              </a:rPr>
              <a:t> </a:t>
            </a:r>
            <a:r>
              <a:rPr lang="en-US" sz="3600" b="0" i="0" dirty="0">
                <a:solidFill>
                  <a:schemeClr val="bg1"/>
                </a:solidFill>
                <a:latin typeface="Calibri"/>
                <a:ea typeface="+mj-ea"/>
                <a:cs typeface="+mj-cs"/>
              </a:rPr>
              <a:t>la fatigue</a:t>
            </a:r>
          </a:p>
        </p:txBody>
      </p:sp>
      <p:sp>
        <p:nvSpPr>
          <p:cNvPr id="3" name="Content Placeholder 2"/>
          <p:cNvSpPr>
            <a:spLocks noGrp="1"/>
          </p:cNvSpPr>
          <p:nvPr>
            <p:ph idx="1"/>
            <p:custDataLst>
              <p:tags r:id="rId3"/>
            </p:custDataLst>
          </p:nvPr>
        </p:nvSpPr>
        <p:spPr>
          <a:xfrm>
            <a:off x="457200" y="1600200"/>
            <a:ext cx="8229600" cy="4525963"/>
          </a:xfrm>
        </p:spPr>
        <p:txBody>
          <a:bodyPr>
            <a:normAutofit fontScale="92500" lnSpcReduction="10000"/>
          </a:bodyPr>
          <a:lstStyle/>
          <a:p>
            <a:pPr lvl="0">
              <a:lnSpc>
                <a:spcPct val="115000"/>
              </a:lnSpc>
              <a:spcBef>
                <a:spcPts val="0"/>
              </a:spcBef>
              <a:buFont typeface="Symbol"/>
              <a:buChar char=""/>
            </a:pPr>
            <a:r>
              <a:rPr lang="fr-CA" dirty="0" smtClean="0">
                <a:ea typeface="Times New Roman"/>
                <a:cs typeface="Times New Roman"/>
              </a:rPr>
              <a:t>Qu’est-ce que la fatigue?</a:t>
            </a:r>
            <a:endParaRPr lang="en-US" sz="2800" dirty="0" smtClean="0">
              <a:ea typeface="Times New Roman"/>
              <a:cs typeface="Times New Roman"/>
            </a:endParaRPr>
          </a:p>
          <a:p>
            <a:pPr lvl="0">
              <a:lnSpc>
                <a:spcPct val="115000"/>
              </a:lnSpc>
              <a:spcBef>
                <a:spcPts val="0"/>
              </a:spcBef>
              <a:buFont typeface="Symbol"/>
              <a:buChar char=""/>
            </a:pPr>
            <a:r>
              <a:rPr lang="fr-CA" dirty="0" smtClean="0">
                <a:ea typeface="Times New Roman"/>
                <a:cs typeface="Times New Roman"/>
              </a:rPr>
              <a:t>Une </a:t>
            </a:r>
            <a:r>
              <a:rPr lang="fr-CA" dirty="0">
                <a:ea typeface="Times New Roman"/>
                <a:cs typeface="Times New Roman"/>
              </a:rPr>
              <a:t>combinaison de </a:t>
            </a:r>
            <a:r>
              <a:rPr lang="fr-CA" dirty="0" smtClean="0">
                <a:ea typeface="Times New Roman"/>
                <a:cs typeface="Times New Roman"/>
              </a:rPr>
              <a:t>symptômes :</a:t>
            </a:r>
            <a:endParaRPr lang="en-US" sz="2800" dirty="0">
              <a:ea typeface="Times New Roman"/>
              <a:cs typeface="Times New Roman"/>
            </a:endParaRPr>
          </a:p>
          <a:p>
            <a:pPr lvl="1">
              <a:lnSpc>
                <a:spcPct val="115000"/>
              </a:lnSpc>
              <a:spcBef>
                <a:spcPts val="0"/>
              </a:spcBef>
              <a:buFont typeface="+mj-lt"/>
              <a:buAutoNum type="arabicPeriod"/>
            </a:pPr>
            <a:r>
              <a:rPr lang="fr-CA" dirty="0">
                <a:ea typeface="Times New Roman"/>
                <a:cs typeface="Times New Roman"/>
              </a:rPr>
              <a:t>Une diminution de la </a:t>
            </a:r>
            <a:r>
              <a:rPr lang="fr-CA" dirty="0" smtClean="0">
                <a:ea typeface="Times New Roman"/>
                <a:cs typeface="Times New Roman"/>
              </a:rPr>
              <a:t>vigilance.</a:t>
            </a:r>
            <a:endParaRPr lang="en-US" sz="2400" dirty="0">
              <a:ea typeface="Times New Roman"/>
              <a:cs typeface="Times New Roman"/>
            </a:endParaRPr>
          </a:p>
          <a:p>
            <a:pPr lvl="1">
              <a:lnSpc>
                <a:spcPct val="115000"/>
              </a:lnSpc>
              <a:spcBef>
                <a:spcPts val="0"/>
              </a:spcBef>
              <a:buFont typeface="+mj-lt"/>
              <a:buAutoNum type="arabicPeriod"/>
            </a:pPr>
            <a:r>
              <a:rPr lang="fr-CA" dirty="0">
                <a:ea typeface="Times New Roman"/>
                <a:cs typeface="Times New Roman"/>
              </a:rPr>
              <a:t>Une diminution de l’attention portée à </a:t>
            </a:r>
            <a:r>
              <a:rPr lang="fr-CA" dirty="0" smtClean="0">
                <a:ea typeface="Times New Roman"/>
                <a:cs typeface="Times New Roman"/>
              </a:rPr>
              <a:t>l’environnement.</a:t>
            </a:r>
            <a:endParaRPr lang="en-US" dirty="0">
              <a:ea typeface="Times New Roman"/>
              <a:cs typeface="Times New Roman"/>
            </a:endParaRPr>
          </a:p>
          <a:p>
            <a:pPr lvl="1">
              <a:lnSpc>
                <a:spcPct val="115000"/>
              </a:lnSpc>
              <a:spcBef>
                <a:spcPts val="0"/>
              </a:spcBef>
              <a:buFont typeface="+mj-lt"/>
              <a:buAutoNum type="arabicPeriod"/>
            </a:pPr>
            <a:r>
              <a:rPr lang="fr-CA" dirty="0">
                <a:ea typeface="Times New Roman"/>
                <a:cs typeface="Times New Roman"/>
              </a:rPr>
              <a:t>Une performance </a:t>
            </a:r>
            <a:r>
              <a:rPr lang="fr-CA" dirty="0" smtClean="0">
                <a:ea typeface="Times New Roman"/>
                <a:cs typeface="Times New Roman"/>
              </a:rPr>
              <a:t>amoindrie.</a:t>
            </a:r>
            <a:endParaRPr lang="en-US" sz="2400" dirty="0">
              <a:ea typeface="Times New Roman"/>
              <a:cs typeface="Times New Roman"/>
            </a:endParaRPr>
          </a:p>
          <a:p>
            <a:pPr lvl="1">
              <a:lnSpc>
                <a:spcPct val="115000"/>
              </a:lnSpc>
              <a:spcBef>
                <a:spcPts val="0"/>
              </a:spcBef>
              <a:buFont typeface="+mj-lt"/>
              <a:buAutoNum type="arabicPeriod"/>
            </a:pPr>
            <a:r>
              <a:rPr lang="fr-CA" dirty="0">
                <a:ea typeface="Times New Roman"/>
                <a:cs typeface="Times New Roman"/>
              </a:rPr>
              <a:t>Un manque de </a:t>
            </a:r>
            <a:r>
              <a:rPr lang="fr-CA" dirty="0" smtClean="0">
                <a:ea typeface="Times New Roman"/>
                <a:cs typeface="Times New Roman"/>
              </a:rPr>
              <a:t>motivation.</a:t>
            </a:r>
            <a:endParaRPr lang="en-US" sz="2400" dirty="0">
              <a:ea typeface="Times New Roman"/>
              <a:cs typeface="Times New Roman"/>
            </a:endParaRPr>
          </a:p>
          <a:p>
            <a:pPr lvl="1">
              <a:lnSpc>
                <a:spcPct val="115000"/>
              </a:lnSpc>
              <a:spcBef>
                <a:spcPts val="0"/>
              </a:spcBef>
              <a:buFont typeface="+mj-lt"/>
              <a:buAutoNum type="arabicPeriod"/>
            </a:pPr>
            <a:r>
              <a:rPr lang="fr-CA" dirty="0" smtClean="0">
                <a:ea typeface="Times New Roman"/>
                <a:cs typeface="Times New Roman"/>
              </a:rPr>
              <a:t>De l’irritabilité.</a:t>
            </a:r>
            <a:endParaRPr lang="en-US" sz="2400" dirty="0">
              <a:ea typeface="Times New Roman"/>
              <a:cs typeface="Times New Roman"/>
            </a:endParaRPr>
          </a:p>
          <a:p>
            <a:pPr lvl="1">
              <a:lnSpc>
                <a:spcPct val="115000"/>
              </a:lnSpc>
              <a:spcBef>
                <a:spcPts val="0"/>
              </a:spcBef>
              <a:buFont typeface="+mj-lt"/>
              <a:buAutoNum type="arabicPeriod"/>
            </a:pPr>
            <a:r>
              <a:rPr lang="fr-CA" dirty="0">
                <a:ea typeface="Times New Roman"/>
                <a:cs typeface="Times New Roman"/>
              </a:rPr>
              <a:t>Une altération du </a:t>
            </a:r>
            <a:r>
              <a:rPr lang="fr-CA" dirty="0" smtClean="0">
                <a:ea typeface="Times New Roman"/>
                <a:cs typeface="Times New Roman"/>
              </a:rPr>
              <a:t>jugement.</a:t>
            </a:r>
            <a:endParaRPr lang="en-US" sz="2400" dirty="0">
              <a:ea typeface="Times New Roman"/>
              <a:cs typeface="Times New Roman"/>
            </a:endParaRPr>
          </a:p>
          <a:p>
            <a:pPr lvl="1">
              <a:lnSpc>
                <a:spcPct val="115000"/>
              </a:lnSpc>
              <a:spcBef>
                <a:spcPts val="0"/>
              </a:spcBef>
              <a:spcAft>
                <a:spcPts val="1000"/>
              </a:spcAft>
              <a:buFont typeface="+mj-lt"/>
              <a:buAutoNum type="arabicPeriod"/>
            </a:pPr>
            <a:r>
              <a:rPr lang="fr-CA" dirty="0">
                <a:ea typeface="Times New Roman"/>
                <a:cs typeface="Times New Roman"/>
              </a:rPr>
              <a:t>De la </a:t>
            </a:r>
            <a:r>
              <a:rPr lang="fr-CA" dirty="0" smtClean="0">
                <a:ea typeface="Times New Roman"/>
                <a:cs typeface="Times New Roman"/>
              </a:rPr>
              <a:t>somnolence.</a:t>
            </a:r>
            <a:endParaRPr lang="en-US" sz="2400" dirty="0">
              <a:ea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defTabSz="914400">
              <a:spcBef>
                <a:spcPts val="0"/>
              </a:spcBef>
              <a:buNone/>
            </a:pPr>
            <a:r>
              <a:rPr lang="en-US" sz="3600" b="0" i="0" dirty="0">
                <a:solidFill>
                  <a:schemeClr val="bg1"/>
                </a:solidFill>
                <a:latin typeface="Calibri"/>
                <a:ea typeface="+mj-ea"/>
                <a:cs typeface="+mj-cs"/>
              </a:rPr>
              <a:t>Fatigue </a:t>
            </a:r>
            <a:r>
              <a:rPr lang="en-US" sz="3600" i="1" dirty="0" smtClean="0">
                <a:solidFill>
                  <a:schemeClr val="bg1"/>
                </a:solidFill>
                <a:latin typeface="Calibri"/>
              </a:rPr>
              <a:t>versus</a:t>
            </a:r>
            <a:r>
              <a:rPr lang="en-US" sz="3600" b="0" i="0" dirty="0" smtClean="0">
                <a:solidFill>
                  <a:schemeClr val="bg1"/>
                </a:solidFill>
                <a:latin typeface="Calibri"/>
                <a:ea typeface="+mj-ea"/>
                <a:cs typeface="+mj-cs"/>
              </a:rPr>
              <a:t> </a:t>
            </a:r>
            <a:r>
              <a:rPr lang="en-US" sz="3600" b="0" i="0" dirty="0">
                <a:solidFill>
                  <a:schemeClr val="bg1"/>
                </a:solidFill>
                <a:latin typeface="Calibri"/>
                <a:ea typeface="+mj-ea"/>
                <a:cs typeface="+mj-cs"/>
              </a:rPr>
              <a:t>somnolence</a:t>
            </a:r>
          </a:p>
        </p:txBody>
      </p:sp>
      <p:sp>
        <p:nvSpPr>
          <p:cNvPr id="3" name="Content Placeholder 2"/>
          <p:cNvSpPr>
            <a:spLocks noGrp="1"/>
          </p:cNvSpPr>
          <p:nvPr>
            <p:ph idx="1"/>
            <p:custDataLst>
              <p:tags r:id="rId2"/>
            </p:custDataLst>
          </p:nvPr>
        </p:nvSpPr>
        <p:spPr/>
        <p:txBody>
          <a:bodyPr>
            <a:normAutofit fontScale="92500" lnSpcReduction="20000"/>
          </a:bodyPr>
          <a:lstStyle/>
          <a:p>
            <a:pPr lvl="0"/>
            <a:r>
              <a:rPr lang="fr-CA" dirty="0"/>
              <a:t>La fatigue peut aussi être physique et </a:t>
            </a:r>
            <a:r>
              <a:rPr lang="fr-CA" dirty="0" smtClean="0"/>
              <a:t>       ressentie </a:t>
            </a:r>
            <a:r>
              <a:rPr lang="fr-CA" dirty="0"/>
              <a:t>dans le </a:t>
            </a:r>
            <a:r>
              <a:rPr lang="fr-CA" dirty="0" smtClean="0"/>
              <a:t>corps :</a:t>
            </a:r>
            <a:endParaRPr lang="en-US" dirty="0"/>
          </a:p>
          <a:p>
            <a:pPr lvl="1"/>
            <a:r>
              <a:rPr lang="fr-CA" dirty="0" smtClean="0"/>
              <a:t>Absence d’énergie</a:t>
            </a:r>
            <a:r>
              <a:rPr lang="fr-CA" dirty="0"/>
              <a:t>, </a:t>
            </a:r>
            <a:r>
              <a:rPr lang="fr-CA" dirty="0" smtClean="0"/>
              <a:t>endolorissement, </a:t>
            </a:r>
          </a:p>
          <a:p>
            <a:pPr lvl="1">
              <a:buNone/>
            </a:pPr>
            <a:r>
              <a:rPr lang="fr-CA" dirty="0" smtClean="0"/>
              <a:t>courbatures.</a:t>
            </a:r>
            <a:endParaRPr lang="en-US" dirty="0"/>
          </a:p>
          <a:p>
            <a:pPr lvl="0"/>
            <a:r>
              <a:rPr lang="fr-CA" dirty="0" smtClean="0"/>
              <a:t>La somnolence est ressentie </a:t>
            </a:r>
          </a:p>
          <a:p>
            <a:pPr lvl="0">
              <a:buNone/>
            </a:pPr>
            <a:r>
              <a:rPr lang="fr-CA" dirty="0" smtClean="0"/>
              <a:t>	mentalement :</a:t>
            </a:r>
            <a:endParaRPr lang="en-US" dirty="0"/>
          </a:p>
          <a:p>
            <a:pPr lvl="1"/>
            <a:r>
              <a:rPr lang="fr-CA" dirty="0"/>
              <a:t>P</a:t>
            </a:r>
            <a:r>
              <a:rPr lang="fr-CA" dirty="0" smtClean="0"/>
              <a:t>aupières </a:t>
            </a:r>
            <a:r>
              <a:rPr lang="fr-CA" dirty="0"/>
              <a:t>lourdes, difficulté de </a:t>
            </a:r>
            <a:r>
              <a:rPr lang="fr-CA" dirty="0" smtClean="0"/>
              <a:t>concentration.</a:t>
            </a:r>
            <a:endParaRPr lang="en-US" dirty="0"/>
          </a:p>
          <a:p>
            <a:pPr lvl="0"/>
            <a:r>
              <a:rPr lang="fr-CA" dirty="0"/>
              <a:t>La fatigue physique n’est généralement pas un problème majeur, </a:t>
            </a:r>
            <a:r>
              <a:rPr lang="fr-CA" dirty="0" smtClean="0"/>
              <a:t>contrairement à </a:t>
            </a:r>
            <a:r>
              <a:rPr lang="fr-CA" dirty="0"/>
              <a:t>la somnolence et </a:t>
            </a:r>
            <a:r>
              <a:rPr lang="fr-CA" dirty="0" smtClean="0"/>
              <a:t>à la </a:t>
            </a:r>
            <a:r>
              <a:rPr lang="fr-CA" dirty="0"/>
              <a:t>fatigue </a:t>
            </a:r>
            <a:r>
              <a:rPr lang="fr-CA" dirty="0" smtClean="0"/>
              <a:t>mentale.</a:t>
            </a:r>
            <a:endParaRPr lang="en-US" dirty="0"/>
          </a:p>
        </p:txBody>
      </p:sp>
      <p:pic>
        <p:nvPicPr>
          <p:cNvPr id="3074" name="Picture 2"/>
          <p:cNvPicPr>
            <a:picLocks noChangeAspect="1" noChangeArrowheads="1"/>
          </p:cNvPicPr>
          <p:nvPr>
            <p:custDataLst>
              <p:tags r:id="rId3"/>
            </p:custDataLst>
          </p:nvPr>
        </p:nvPicPr>
        <p:blipFill>
          <a:blip r:embed="rId6" cstate="print"/>
          <a:srcRect/>
          <a:stretch>
            <a:fillRect/>
          </a:stretch>
        </p:blipFill>
        <p:spPr bwMode="auto">
          <a:xfrm flipH="1">
            <a:off x="7388295" y="1676400"/>
            <a:ext cx="1351057" cy="212855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p:txBody>
          <a:bodyPr>
            <a:normAutofit/>
          </a:bodyPr>
          <a:lstStyle/>
          <a:p>
            <a:pPr>
              <a:spcBef>
                <a:spcPts val="0"/>
              </a:spcBef>
            </a:pPr>
            <a:r>
              <a:rPr lang="fr-CA" sz="3600" b="0" i="0" smtClean="0">
                <a:solidFill>
                  <a:schemeClr val="bg1"/>
                </a:solidFill>
                <a:latin typeface="Calibri"/>
                <a:ea typeface="+mj-ea"/>
                <a:cs typeface="+mj-cs"/>
              </a:rPr>
              <a:t>Caractéristiques de la fatigue </a:t>
            </a:r>
            <a:r>
              <a:rPr lang="fr-CA" sz="3600" smtClean="0">
                <a:solidFill>
                  <a:schemeClr val="bg1"/>
                </a:solidFill>
                <a:ea typeface="Times New Roman"/>
                <a:cs typeface="Times New Roman"/>
              </a:rPr>
              <a:t>(</a:t>
            </a:r>
            <a:r>
              <a:rPr lang="fr-CA" sz="3600">
                <a:solidFill>
                  <a:schemeClr val="bg1"/>
                </a:solidFill>
                <a:ea typeface="Times New Roman"/>
                <a:cs typeface="Times New Roman"/>
              </a:rPr>
              <a:t>1 de 2</a:t>
            </a:r>
            <a:r>
              <a:rPr lang="fr-CA" sz="3600" smtClean="0">
                <a:solidFill>
                  <a:schemeClr val="bg1"/>
                </a:solidFill>
                <a:ea typeface="Times New Roman"/>
                <a:cs typeface="Times New Roman"/>
              </a:rPr>
              <a:t>)</a:t>
            </a:r>
            <a:endParaRPr lang="fr-CA" sz="3600" b="0" i="0">
              <a:solidFill>
                <a:schemeClr val="bg1"/>
              </a:solidFill>
              <a:latin typeface="Calibri"/>
            </a:endParaRPr>
          </a:p>
        </p:txBody>
      </p:sp>
      <p:sp>
        <p:nvSpPr>
          <p:cNvPr id="5" name="Content Placeholder 2"/>
          <p:cNvSpPr>
            <a:spLocks noGrp="1"/>
          </p:cNvSpPr>
          <p:nvPr>
            <p:ph sz="half" idx="1"/>
            <p:custDataLst>
              <p:tags r:id="rId2"/>
            </p:custDataLst>
          </p:nvPr>
        </p:nvSpPr>
        <p:spPr>
          <a:xfrm>
            <a:off x="457200" y="1600200"/>
            <a:ext cx="4191000" cy="4525963"/>
          </a:xfrm>
        </p:spPr>
        <p:txBody>
          <a:bodyPr>
            <a:normAutofit/>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7472" indent="-347472" algn="l" defTabSz="914400">
              <a:spcBef>
                <a:spcPts val="0"/>
              </a:spcBef>
              <a:buClr>
                <a:schemeClr val="tx1"/>
              </a:buClr>
              <a:buFont typeface="Arial"/>
              <a:buChar char="•"/>
            </a:pPr>
            <a:r>
              <a:rPr lang="fr-CA" b="1" i="0" dirty="0" smtClean="0">
                <a:solidFill>
                  <a:schemeClr val="tx1"/>
                </a:solidFill>
                <a:latin typeface="Calibri"/>
                <a:ea typeface="+mn-ea"/>
                <a:cs typeface="+mn-cs"/>
              </a:rPr>
              <a:t>Fatigue aiguë </a:t>
            </a:r>
            <a:br>
              <a:rPr lang="fr-CA" b="1" i="0" dirty="0" smtClean="0">
                <a:solidFill>
                  <a:schemeClr val="tx1"/>
                </a:solidFill>
                <a:latin typeface="Calibri"/>
                <a:ea typeface="+mn-ea"/>
                <a:cs typeface="+mn-cs"/>
              </a:rPr>
            </a:br>
            <a:r>
              <a:rPr lang="fr-CA" b="1" i="0" dirty="0" smtClean="0">
                <a:solidFill>
                  <a:schemeClr val="tx1"/>
                </a:solidFill>
                <a:latin typeface="Calibri"/>
                <a:ea typeface="+mn-ea"/>
                <a:cs typeface="+mn-cs"/>
              </a:rPr>
              <a:t>(à court terme)</a:t>
            </a:r>
          </a:p>
          <a:p>
            <a:pPr lvl="1"/>
            <a:r>
              <a:rPr lang="fr-CA" sz="1800" dirty="0" smtClean="0"/>
              <a:t>Elle p</a:t>
            </a:r>
            <a:r>
              <a:rPr lang="fr-CA" sz="1800" b="0" i="0" dirty="0" smtClean="0"/>
              <a:t>eut être ressentie chaque jour. </a:t>
            </a:r>
          </a:p>
          <a:p>
            <a:pPr lvl="1"/>
            <a:r>
              <a:rPr lang="fr-CA" sz="1800" dirty="0" smtClean="0"/>
              <a:t>Elle est r</a:t>
            </a:r>
            <a:r>
              <a:rPr lang="fr-CA" sz="1800" b="0" i="0" dirty="0" smtClean="0"/>
              <a:t>éduite ou éliminée par une nuit de sommeil ou une sieste.</a:t>
            </a:r>
          </a:p>
          <a:p>
            <a:pPr lvl="1"/>
            <a:r>
              <a:rPr lang="fr-CA" sz="1800" b="0" i="0" dirty="0" smtClean="0"/>
              <a:t>La caféine ou le repos </a:t>
            </a:r>
            <a:br>
              <a:rPr lang="fr-CA" sz="1800" b="0" i="0" dirty="0" smtClean="0"/>
            </a:br>
            <a:r>
              <a:rPr lang="fr-CA" sz="1800" b="0" i="0" dirty="0" smtClean="0"/>
              <a:t>(sans sommeil) peuvent temporairement rehausser </a:t>
            </a:r>
            <a:br>
              <a:rPr lang="fr-CA" sz="1800" b="0" i="0" dirty="0" smtClean="0"/>
            </a:br>
            <a:r>
              <a:rPr lang="fr-CA" sz="1800" b="0" i="0" dirty="0" smtClean="0"/>
              <a:t>la vigilance.</a:t>
            </a:r>
          </a:p>
          <a:p>
            <a:pPr lvl="1"/>
            <a:r>
              <a:rPr lang="fr-CA" sz="1800" b="0" i="0" dirty="0" smtClean="0"/>
              <a:t>Cependant, dormir reste important pour l’atténuer.</a:t>
            </a:r>
            <a:endParaRPr lang="fr-CA" sz="1800" b="0" i="0" dirty="0"/>
          </a:p>
        </p:txBody>
      </p:sp>
      <p:sp>
        <p:nvSpPr>
          <p:cNvPr id="6" name="Content Placeholder 3"/>
          <p:cNvSpPr txBox="1">
            <a:spLocks/>
          </p:cNvSpPr>
          <p:nvPr>
            <p:custDataLst>
              <p:tags r:id="rId3"/>
            </p:custDataLst>
          </p:nvPr>
        </p:nvSpPr>
        <p:spPr>
          <a:xfrm>
            <a:off x="4648200" y="1600200"/>
            <a:ext cx="41910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l" defTabSz="914400">
              <a:buNone/>
            </a:pPr>
            <a:r>
              <a:rPr lang="fr-CA" b="1" i="0" dirty="0" smtClean="0">
                <a:latin typeface="Calibri"/>
                <a:ea typeface="+mn-ea"/>
                <a:cs typeface="+mn-cs"/>
              </a:rPr>
              <a:t>Fatigue chronique </a:t>
            </a:r>
            <a:br>
              <a:rPr lang="fr-CA" b="1" i="0" dirty="0" smtClean="0">
                <a:latin typeface="Calibri"/>
                <a:ea typeface="+mn-ea"/>
                <a:cs typeface="+mn-cs"/>
              </a:rPr>
            </a:br>
            <a:r>
              <a:rPr lang="fr-CA" b="1" i="0" dirty="0" smtClean="0">
                <a:latin typeface="Calibri"/>
                <a:ea typeface="+mn-ea"/>
                <a:cs typeface="+mn-cs"/>
              </a:rPr>
              <a:t>(à long terme)</a:t>
            </a:r>
          </a:p>
          <a:p>
            <a:pPr lvl="1"/>
            <a:r>
              <a:rPr lang="fr-CA" sz="1700" dirty="0" smtClean="0">
                <a:latin typeface="Calibri"/>
              </a:rPr>
              <a:t>Elle résulte d’un s</a:t>
            </a:r>
            <a:r>
              <a:rPr lang="fr-CA" sz="1700" b="0" i="0" dirty="0" smtClean="0">
                <a:latin typeface="Calibri"/>
                <a:ea typeface="+mn-ea"/>
                <a:cs typeface="+mn-cs"/>
              </a:rPr>
              <a:t>ommeil inadéquat ou d’un </a:t>
            </a:r>
            <a:r>
              <a:rPr lang="fr-CA" sz="1700" b="1" i="0" dirty="0" smtClean="0">
                <a:latin typeface="Calibri"/>
                <a:ea typeface="+mn-ea"/>
                <a:cs typeface="+mn-cs"/>
              </a:rPr>
              <a:t>manque de sommeil</a:t>
            </a:r>
            <a:r>
              <a:rPr lang="fr-CA" sz="1700" b="0" i="0" dirty="0" smtClean="0">
                <a:latin typeface="Calibri"/>
                <a:ea typeface="+mn-ea"/>
                <a:cs typeface="+mn-cs"/>
              </a:rPr>
              <a:t> durant des semaines</a:t>
            </a:r>
            <a:r>
              <a:rPr lang="fr-CA" sz="1700" dirty="0" smtClean="0">
                <a:latin typeface="Calibri"/>
              </a:rPr>
              <a:t> ou des </a:t>
            </a:r>
            <a:r>
              <a:rPr lang="fr-CA" sz="1700" b="0" i="0" dirty="0" smtClean="0">
                <a:latin typeface="Calibri"/>
                <a:ea typeface="+mn-ea"/>
                <a:cs typeface="+mn-cs"/>
              </a:rPr>
              <a:t>mois.</a:t>
            </a:r>
          </a:p>
          <a:p>
            <a:pPr lvl="1"/>
            <a:r>
              <a:rPr lang="fr-CA" sz="1700" b="0" i="0" dirty="0" smtClean="0">
                <a:latin typeface="Calibri"/>
                <a:ea typeface="+mn-ea"/>
                <a:cs typeface="+mn-cs"/>
              </a:rPr>
              <a:t>Des facteurs de stress personnels, familiaux ou professionnels peuvent y contribuer.</a:t>
            </a:r>
          </a:p>
          <a:p>
            <a:pPr lvl="1"/>
            <a:r>
              <a:rPr lang="fr-CA" sz="1700" b="0" i="0" dirty="0" smtClean="0">
                <a:latin typeface="Calibri"/>
                <a:ea typeface="+mn-ea"/>
                <a:cs typeface="+mn-cs"/>
              </a:rPr>
              <a:t>Il faut quelques bonnes et longues nuits de sommeil profond ou une période de repos sans travailler pour y remédier.</a:t>
            </a:r>
          </a:p>
          <a:p>
            <a:pPr lvl="1"/>
            <a:r>
              <a:rPr lang="fr-CA" sz="1700" dirty="0" smtClean="0">
                <a:latin typeface="Calibri"/>
              </a:rPr>
              <a:t>Elle p</a:t>
            </a:r>
            <a:r>
              <a:rPr lang="fr-CA" sz="1700" b="0" i="0" dirty="0" smtClean="0">
                <a:latin typeface="Calibri"/>
                <a:ea typeface="+mn-ea"/>
                <a:cs typeface="+mn-cs"/>
              </a:rPr>
              <a:t>eut être liée à l’apnée obstructive du sommeil (AOS) ou à d’autres troubles du sommeil.</a:t>
            </a:r>
            <a:endParaRPr lang="fr-CA" sz="1700" b="0" i="0" dirty="0">
              <a:latin typeface="Calibri"/>
              <a:ea typeface="+mn-ea"/>
              <a:cs typeface="+mn-cs"/>
            </a:endParaRPr>
          </a:p>
        </p:txBody>
      </p:sp>
    </p:spTree>
    <p:extLst>
      <p:ext uri="{BB962C8B-B14F-4D97-AF65-F5344CB8AC3E}">
        <p14:creationId xmlns:p14="http://schemas.microsoft.com/office/powerpoint/2010/main" xmlns="" val="24461559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F55FE2AFCA841960F7B1435022C93" ma:contentTypeVersion="0" ma:contentTypeDescription="Create a new document." ma:contentTypeScope="" ma:versionID="87742fe2b63400c7eec9599042218f6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1EEBE4-0B1F-4ACF-948C-35E002C5F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1ED051D-B11F-460D-97AC-BFD5A734EED2}">
  <ds:schemaRefs>
    <ds:schemaRef ds:uri="http://purl.org/dc/terms/"/>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1AE56BD-DB3C-458D-A4E3-6FE2E7CCDA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15891</TotalTime>
  <Words>4519</Words>
  <Application>Microsoft Office PowerPoint</Application>
  <PresentationFormat>Affichage à l'écran (4:3)</PresentationFormat>
  <Paragraphs>515</Paragraphs>
  <Slides>31</Slides>
  <Notes>31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Office Theme</vt:lpstr>
      <vt:lpstr>Diapositive 1</vt:lpstr>
      <vt:lpstr>Module 1 : Présentation</vt:lpstr>
      <vt:lpstr>Liste des sigles </vt:lpstr>
      <vt:lpstr>Objectifs du module (1 de 2)</vt:lpstr>
      <vt:lpstr>Objectifs du module (2 de 2)</vt:lpstr>
      <vt:lpstr>Leçon 1 : La fatigue</vt:lpstr>
      <vt:lpstr>Notions de base sur la fatigue</vt:lpstr>
      <vt:lpstr>Fatigue versus somnolence</vt:lpstr>
      <vt:lpstr>Caractéristiques de la fatigue (1 de 2)</vt:lpstr>
      <vt:lpstr>Caractéristiques de la fatigue (2 de 2)</vt:lpstr>
      <vt:lpstr>Comment la fatigue affecte l’industrie du transport</vt:lpstr>
      <vt:lpstr>Problèmes de santé et de bien-être (1 de 2)</vt:lpstr>
      <vt:lpstr>Problèmes de santé et de bien-être (2 de 2)</vt:lpstr>
      <vt:lpstr>Leçon 2 : Le PGF</vt:lpstr>
      <vt:lpstr>Aperçu du PGF</vt:lpstr>
      <vt:lpstr>Avantages d’un PGF</vt:lpstr>
      <vt:lpstr>Structure du PGF</vt:lpstr>
      <vt:lpstr>Manuel de mise en œuvre</vt:lpstr>
      <vt:lpstr>Aperçu du manuel de mise en œuvre</vt:lpstr>
      <vt:lpstr>Leçon 3 : Sommaire des modules</vt:lpstr>
      <vt:lpstr>Modules d’apprentissage</vt:lpstr>
      <vt:lpstr>Module 2 : Culture de la sécurité et  pratiques de gestion</vt:lpstr>
      <vt:lpstr>Module 3 : Formation des conducteurs</vt:lpstr>
      <vt:lpstr>Module 4 : Formation de la famille  des conducteurs</vt:lpstr>
      <vt:lpstr>Module 5 : Formation du formateur</vt:lpstr>
      <vt:lpstr>Module 6 : Formation pour les expéditeurs  et les réceptionnaires </vt:lpstr>
      <vt:lpstr>Module 7 : Gestion des troubles du sommeil par les entreprises de transport routier</vt:lpstr>
      <vt:lpstr>Module 8 : Gestion des troubles du sommeil par les conducteurs</vt:lpstr>
      <vt:lpstr>Module 9 : Planification des horaires des conducteurs et outils</vt:lpstr>
      <vt:lpstr>Module 10 : Technologies de détection et de gestion de la fatigue</vt:lpstr>
      <vt:lpstr>Modules d’apprentissage</vt:lpstr>
    </vt:vector>
  </TitlesOfParts>
  <Company>VTTI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Matt Camden</dc:creator>
  <cp:lastModifiedBy>Rév. ling</cp:lastModifiedBy>
  <cp:revision>539</cp:revision>
  <cp:lastPrinted>2012-01-16T19:56:22Z</cp:lastPrinted>
  <dcterms:created xsi:type="dcterms:W3CDTF">2011-11-28T18:42:48Z</dcterms:created>
  <dcterms:modified xsi:type="dcterms:W3CDTF">2013-06-14T19:21:33Z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0x0101007CDF55FE2AFCA841960F7B1435022C93</vt:lpwstr>
  </property>
</Properties>
</file>