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56" r:id="rId5"/>
    <p:sldId id="339" r:id="rId6"/>
    <p:sldId id="279" r:id="rId7"/>
    <p:sldId id="280" r:id="rId8"/>
    <p:sldId id="258" r:id="rId9"/>
    <p:sldId id="259" r:id="rId10"/>
    <p:sldId id="260" r:id="rId11"/>
    <p:sldId id="325" r:id="rId12"/>
    <p:sldId id="340" r:id="rId13"/>
    <p:sldId id="286" r:id="rId14"/>
    <p:sldId id="263" r:id="rId15"/>
    <p:sldId id="295" r:id="rId16"/>
    <p:sldId id="298" r:id="rId17"/>
    <p:sldId id="296" r:id="rId18"/>
    <p:sldId id="338" r:id="rId19"/>
    <p:sldId id="289" r:id="rId20"/>
    <p:sldId id="355" r:id="rId21"/>
    <p:sldId id="351" r:id="rId22"/>
    <p:sldId id="352" r:id="rId23"/>
    <p:sldId id="353" r:id="rId24"/>
    <p:sldId id="354" r:id="rId25"/>
    <p:sldId id="285" r:id="rId26"/>
    <p:sldId id="302" r:id="rId27"/>
    <p:sldId id="261" r:id="rId28"/>
    <p:sldId id="311" r:id="rId29"/>
    <p:sldId id="304" r:id="rId30"/>
    <p:sldId id="303" r:id="rId31"/>
    <p:sldId id="305" r:id="rId32"/>
    <p:sldId id="306" r:id="rId33"/>
    <p:sldId id="310" r:id="rId34"/>
    <p:sldId id="334" r:id="rId35"/>
    <p:sldId id="371" r:id="rId36"/>
    <p:sldId id="372" r:id="rId37"/>
    <p:sldId id="373" r:id="rId38"/>
    <p:sldId id="374" r:id="rId39"/>
    <p:sldId id="308" r:id="rId40"/>
    <p:sldId id="318" r:id="rId41"/>
    <p:sldId id="290" r:id="rId42"/>
    <p:sldId id="423" r:id="rId43"/>
    <p:sldId id="316" r:id="rId44"/>
    <p:sldId id="424" r:id="rId45"/>
    <p:sldId id="320" r:id="rId46"/>
    <p:sldId id="323" r:id="rId47"/>
    <p:sldId id="322" r:id="rId48"/>
    <p:sldId id="309" r:id="rId49"/>
    <p:sldId id="313" r:id="rId50"/>
    <p:sldId id="335" r:id="rId51"/>
    <p:sldId id="380" r:id="rId52"/>
    <p:sldId id="381" r:id="rId53"/>
    <p:sldId id="382" r:id="rId54"/>
    <p:sldId id="383" r:id="rId55"/>
    <p:sldId id="291" r:id="rId56"/>
    <p:sldId id="282" r:id="rId57"/>
    <p:sldId id="281" r:id="rId58"/>
    <p:sldId id="336" r:id="rId59"/>
    <p:sldId id="292" r:id="rId60"/>
    <p:sldId id="422" r:id="rId61"/>
  </p:sldIdLst>
  <p:sldSz cx="9144000" cy="6858000" type="screen4x3"/>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s2319"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00"/>
    <a:srgbClr val="C00000"/>
    <a:srgbClr val="FF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8BD428-BDEC-4697-B336-B81B26CF1BE0}" v="1" dt="2024-03-09T02:15:24.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76633" autoAdjust="0"/>
  </p:normalViewPr>
  <p:slideViewPr>
    <p:cSldViewPr>
      <p:cViewPr>
        <p:scale>
          <a:sx n="70" d="100"/>
          <a:sy n="70" d="100"/>
        </p:scale>
        <p:origin x="1632" y="-139"/>
      </p:cViewPr>
      <p:guideLst>
        <p:guide orient="horz" pos="2160"/>
        <p:guide pos="2880"/>
      </p:guideLst>
    </p:cSldViewPr>
  </p:slideViewPr>
  <p:outlineViewPr>
    <p:cViewPr>
      <p:scale>
        <a:sx n="33" d="100"/>
        <a:sy n="33" d="100"/>
      </p:scale>
      <p:origin x="0" y="-5707"/>
    </p:cViewPr>
  </p:outlineViewPr>
  <p:notesTextViewPr>
    <p:cViewPr>
      <p:scale>
        <a:sx n="3" d="2"/>
        <a:sy n="3" d="2"/>
      </p:scale>
      <p:origin x="0" y="0"/>
    </p:cViewPr>
  </p:notesTextViewPr>
  <p:sorterViewPr>
    <p:cViewPr>
      <p:scale>
        <a:sx n="100" d="100"/>
        <a:sy n="100" d="100"/>
      </p:scale>
      <p:origin x="0" y="-7435"/>
    </p:cViewPr>
  </p:sorterViewPr>
  <p:notesViewPr>
    <p:cSldViewPr showGuides="1">
      <p:cViewPr varScale="1">
        <p:scale>
          <a:sx n="61" d="100"/>
          <a:sy n="61" d="100"/>
        </p:scale>
        <p:origin x="3139" y="67"/>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rancine\Documents\IBR\VTTI\Modules\Revised%20modules\Chart%20in%20Microsoft%20Office%20PowerPoint_0115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prstClr val="black">
                  <a:lumMod val="50000"/>
                  <a:lumOff val="50000"/>
                </a:prstClr>
              </a:solidFill>
              <a:ln>
                <a:solidFill>
                  <a:schemeClr val="tx1"/>
                </a:solidFill>
              </a:ln>
            </c:spPr>
            <c:extLst>
              <c:ext xmlns:c16="http://schemas.microsoft.com/office/drawing/2014/chart" uri="{C3380CC4-5D6E-409C-BE32-E72D297353CC}">
                <c16:uniqueId val="{00000001-A430-44A9-A3C6-90633C91AE51}"/>
              </c:ext>
            </c:extLst>
          </c:dPt>
          <c:dPt>
            <c:idx val="1"/>
            <c:invertIfNegative val="0"/>
            <c:bubble3D val="0"/>
            <c:spPr>
              <a:solidFill>
                <a:schemeClr val="tx1">
                  <a:lumMod val="50000"/>
                  <a:lumOff val="50000"/>
                </a:schemeClr>
              </a:solidFill>
              <a:ln>
                <a:solidFill>
                  <a:schemeClr val="tx1"/>
                </a:solidFill>
              </a:ln>
            </c:spPr>
            <c:extLst>
              <c:ext xmlns:c16="http://schemas.microsoft.com/office/drawing/2014/chart" uri="{C3380CC4-5D6E-409C-BE32-E72D297353CC}">
                <c16:uniqueId val="{00000003-A430-44A9-A3C6-90633C91AE51}"/>
              </c:ext>
            </c:extLst>
          </c:dPt>
          <c:dPt>
            <c:idx val="2"/>
            <c:invertIfNegative val="0"/>
            <c:bubble3D val="0"/>
            <c:spPr>
              <a:solidFill>
                <a:schemeClr val="accent2"/>
              </a:solidFill>
              <a:ln>
                <a:solidFill>
                  <a:schemeClr val="tx1"/>
                </a:solidFill>
              </a:ln>
            </c:spPr>
            <c:extLst>
              <c:ext xmlns:c16="http://schemas.microsoft.com/office/drawing/2014/chart" uri="{C3380CC4-5D6E-409C-BE32-E72D297353CC}">
                <c16:uniqueId val="{00000005-A430-44A9-A3C6-90633C91AE51}"/>
              </c:ext>
            </c:extLst>
          </c:dPt>
          <c:dLbls>
            <c:spPr>
              <a:noFill/>
              <a:ln>
                <a:noFill/>
              </a:ln>
              <a:effectLst/>
            </c:spPr>
            <c:txPr>
              <a:bodyPr/>
              <a:lstStyle/>
              <a:p>
                <a:pPr>
                  <a:defRPr sz="2000" b="1"/>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MEDICAL 
CONDITIONS</c:v>
                </c:pt>
                <c:pt idx="1">
                  <c:v>ALCOHOL OR
 DRUG USE</c:v>
                </c:pt>
                <c:pt idx="2">
                  <c:v>FATIGUE</c:v>
                </c:pt>
              </c:strCache>
            </c:strRef>
          </c:cat>
          <c:val>
            <c:numRef>
              <c:f>Sheet1!$B$2:$B$4</c:f>
              <c:numCache>
                <c:formatCode>General</c:formatCode>
                <c:ptCount val="3"/>
                <c:pt idx="0">
                  <c:v>10</c:v>
                </c:pt>
                <c:pt idx="1">
                  <c:v>29</c:v>
                </c:pt>
                <c:pt idx="2">
                  <c:v>31</c:v>
                </c:pt>
              </c:numCache>
            </c:numRef>
          </c:val>
          <c:extLst>
            <c:ext xmlns:c16="http://schemas.microsoft.com/office/drawing/2014/chart" uri="{C3380CC4-5D6E-409C-BE32-E72D297353CC}">
              <c16:uniqueId val="{00000006-A430-44A9-A3C6-90633C91AE51}"/>
            </c:ext>
          </c:extLst>
        </c:ser>
        <c:dLbls>
          <c:showLegendKey val="0"/>
          <c:showVal val="0"/>
          <c:showCatName val="0"/>
          <c:showSerName val="0"/>
          <c:showPercent val="0"/>
          <c:showBubbleSize val="0"/>
        </c:dLbls>
        <c:gapWidth val="75"/>
        <c:overlap val="40"/>
        <c:axId val="265003008"/>
        <c:axId val="254372096"/>
      </c:barChart>
      <c:catAx>
        <c:axId val="265003008"/>
        <c:scaling>
          <c:orientation val="minMax"/>
        </c:scaling>
        <c:delete val="0"/>
        <c:axPos val="l"/>
        <c:numFmt formatCode="General" sourceLinked="0"/>
        <c:majorTickMark val="none"/>
        <c:minorTickMark val="none"/>
        <c:tickLblPos val="nextTo"/>
        <c:txPr>
          <a:bodyPr/>
          <a:lstStyle/>
          <a:p>
            <a:pPr>
              <a:defRPr sz="1800" b="1"/>
            </a:pPr>
            <a:endParaRPr lang="es-MX"/>
          </a:p>
        </c:txPr>
        <c:crossAx val="254372096"/>
        <c:crosses val="autoZero"/>
        <c:auto val="0"/>
        <c:lblAlgn val="ctr"/>
        <c:lblOffset val="100"/>
        <c:noMultiLvlLbl val="0"/>
      </c:catAx>
      <c:valAx>
        <c:axId val="254372096"/>
        <c:scaling>
          <c:orientation val="minMax"/>
          <c:max val="35"/>
          <c:min val="0"/>
        </c:scaling>
        <c:delete val="0"/>
        <c:axPos val="b"/>
        <c:majorGridlines/>
        <c:title>
          <c:tx>
            <c:rich>
              <a:bodyPr/>
              <a:lstStyle/>
              <a:p>
                <a:pPr>
                  <a:defRPr/>
                </a:pPr>
                <a:r>
                  <a:rPr lang="en-US" sz="1800" dirty="0"/>
                  <a:t>% DE</a:t>
                </a:r>
                <a:r>
                  <a:rPr lang="en-US" sz="1800" baseline="0" dirty="0"/>
                  <a:t> ACCIDENTES </a:t>
                </a:r>
                <a:r>
                  <a:rPr lang="es-ES" sz="1800" baseline="0" dirty="0"/>
                  <a:t>EN LOS QUE SE IDENTIFICÓ EL FACTOR</a:t>
                </a:r>
                <a:endParaRPr lang="en-US" sz="1800" dirty="0"/>
              </a:p>
            </c:rich>
          </c:tx>
          <c:overlay val="0"/>
        </c:title>
        <c:numFmt formatCode="General" sourceLinked="1"/>
        <c:majorTickMark val="none"/>
        <c:minorTickMark val="none"/>
        <c:tickLblPos val="nextTo"/>
        <c:crossAx val="265003008"/>
        <c:crosses val="autoZero"/>
        <c:crossBetween val="between"/>
        <c:majorUnit val="10"/>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8357D-EBC0-46F2-A3B4-1F2077F06258}" type="doc">
      <dgm:prSet loTypeId="urn:microsoft.com/office/officeart/2005/8/layout/matrix3" loCatId="matrix" qsTypeId="urn:microsoft.com/office/officeart/2005/8/quickstyle/simple5" qsCatId="simple" csTypeId="urn:microsoft.com/office/officeart/2005/8/colors/colorful3" csCatId="colorful" phldr="1"/>
      <dgm:spPr/>
      <dgm:t>
        <a:bodyPr/>
        <a:lstStyle/>
        <a:p>
          <a:endParaRPr lang="en-US"/>
        </a:p>
      </dgm:t>
    </dgm:pt>
    <dgm:pt modelId="{F6DFEFCC-0A1E-4A4E-83B7-3BA117A9A8F1}">
      <dgm:prSet phldrT="[Text]"/>
      <dgm:spPr/>
      <dgm:t>
        <a:bodyPr/>
        <a:lstStyle/>
        <a:p>
          <a:r>
            <a:rPr lang="en-US" b="1" dirty="0"/>
            <a:t>Hora del Día</a:t>
          </a:r>
        </a:p>
      </dgm:t>
    </dgm:pt>
    <dgm:pt modelId="{4E97ADE2-AC50-4F0B-9533-1833CB0FE46D}" type="parTrans" cxnId="{0F55D321-90B3-4EEA-91D1-6FCB38878FAF}">
      <dgm:prSet/>
      <dgm:spPr/>
      <dgm:t>
        <a:bodyPr/>
        <a:lstStyle/>
        <a:p>
          <a:endParaRPr lang="en-US"/>
        </a:p>
      </dgm:t>
    </dgm:pt>
    <dgm:pt modelId="{BEE386B4-0FE0-4D06-8CEF-9AEB59C8AC2C}" type="sibTrans" cxnId="{0F55D321-90B3-4EEA-91D1-6FCB38878FAF}">
      <dgm:prSet/>
      <dgm:spPr/>
      <dgm:t>
        <a:bodyPr/>
        <a:lstStyle/>
        <a:p>
          <a:endParaRPr lang="en-US"/>
        </a:p>
      </dgm:t>
    </dgm:pt>
    <dgm:pt modelId="{97245B4B-A23B-4F29-9044-1160A7BF96D2}">
      <dgm:prSet phldrT="[Text]"/>
      <dgm:spPr/>
      <dgm:t>
        <a:bodyPr/>
        <a:lstStyle/>
        <a:p>
          <a:r>
            <a:rPr lang="en-US" b="1" dirty="0" err="1"/>
            <a:t>Sueño</a:t>
          </a:r>
          <a:r>
            <a:rPr lang="en-US" b="1" dirty="0"/>
            <a:t> </a:t>
          </a:r>
          <a:r>
            <a:rPr lang="en-US" b="1" dirty="0" err="1"/>
            <a:t>Reciente</a:t>
          </a:r>
          <a:endParaRPr lang="en-US" b="1" dirty="0"/>
        </a:p>
      </dgm:t>
    </dgm:pt>
    <dgm:pt modelId="{18FC7734-331C-49A7-A4E9-118FB0A67920}" type="parTrans" cxnId="{158EA619-876B-4C93-9D9E-4B0D50B52EB2}">
      <dgm:prSet/>
      <dgm:spPr/>
      <dgm:t>
        <a:bodyPr/>
        <a:lstStyle/>
        <a:p>
          <a:endParaRPr lang="en-US"/>
        </a:p>
      </dgm:t>
    </dgm:pt>
    <dgm:pt modelId="{29E48D6B-959D-44A6-8059-A82229EB9B45}" type="sibTrans" cxnId="{158EA619-876B-4C93-9D9E-4B0D50B52EB2}">
      <dgm:prSet/>
      <dgm:spPr/>
      <dgm:t>
        <a:bodyPr/>
        <a:lstStyle/>
        <a:p>
          <a:endParaRPr lang="en-US"/>
        </a:p>
      </dgm:t>
    </dgm:pt>
    <dgm:pt modelId="{9247C7D1-25D5-43C2-B525-C86EF593D9FF}">
      <dgm:prSet phldrT="[Text]"/>
      <dgm:spPr/>
      <dgm:t>
        <a:bodyPr/>
        <a:lstStyle/>
        <a:p>
          <a:r>
            <a:rPr lang="en-US" b="1" dirty="0">
              <a:solidFill>
                <a:schemeClr val="bg1"/>
              </a:solidFill>
            </a:rPr>
            <a:t>Horas </a:t>
          </a:r>
          <a:r>
            <a:rPr lang="en-US" b="1" dirty="0" err="1">
              <a:solidFill>
                <a:schemeClr val="bg1"/>
              </a:solidFill>
            </a:rPr>
            <a:t>Continuas</a:t>
          </a:r>
          <a:r>
            <a:rPr lang="en-US" b="1" dirty="0">
              <a:solidFill>
                <a:schemeClr val="bg1"/>
              </a:solidFill>
            </a:rPr>
            <a:t> </a:t>
          </a:r>
          <a:r>
            <a:rPr lang="en-US" b="1" dirty="0" err="1">
              <a:solidFill>
                <a:schemeClr val="bg1"/>
              </a:solidFill>
            </a:rPr>
            <a:t>Despierto</a:t>
          </a:r>
          <a:endParaRPr lang="en-US" b="1" dirty="0">
            <a:solidFill>
              <a:schemeClr val="bg1"/>
            </a:solidFill>
          </a:endParaRPr>
        </a:p>
      </dgm:t>
    </dgm:pt>
    <dgm:pt modelId="{56AEBC02-10AA-4721-8104-9A39B18F15FB}" type="parTrans" cxnId="{649731EA-A0BE-4FDF-8904-A0A1856E121C}">
      <dgm:prSet/>
      <dgm:spPr/>
      <dgm:t>
        <a:bodyPr/>
        <a:lstStyle/>
        <a:p>
          <a:endParaRPr lang="en-US"/>
        </a:p>
      </dgm:t>
    </dgm:pt>
    <dgm:pt modelId="{33D01159-7D87-4989-8CC9-50C0D0792D5B}" type="sibTrans" cxnId="{649731EA-A0BE-4FDF-8904-A0A1856E121C}">
      <dgm:prSet/>
      <dgm:spPr/>
      <dgm:t>
        <a:bodyPr/>
        <a:lstStyle/>
        <a:p>
          <a:endParaRPr lang="en-US"/>
        </a:p>
      </dgm:t>
    </dgm:pt>
    <dgm:pt modelId="{9153FF42-FBE7-41AC-9700-0A4E333A720E}">
      <dgm:prSet phldrT="[Text]"/>
      <dgm:spPr/>
      <dgm:t>
        <a:bodyPr/>
        <a:lstStyle/>
        <a:p>
          <a:r>
            <a:rPr lang="en-US" b="1" dirty="0" err="1">
              <a:solidFill>
                <a:schemeClr val="bg1"/>
              </a:solidFill>
            </a:rPr>
            <a:t>Deuda</a:t>
          </a:r>
          <a:r>
            <a:rPr lang="en-US" b="1" dirty="0">
              <a:solidFill>
                <a:schemeClr val="bg1"/>
              </a:solidFill>
            </a:rPr>
            <a:t> de </a:t>
          </a:r>
          <a:r>
            <a:rPr lang="en-US" b="1" dirty="0" err="1">
              <a:solidFill>
                <a:schemeClr val="bg1"/>
              </a:solidFill>
            </a:rPr>
            <a:t>Sueño</a:t>
          </a:r>
          <a:r>
            <a:rPr lang="en-US" b="1" dirty="0">
              <a:solidFill>
                <a:schemeClr val="bg1"/>
              </a:solidFill>
            </a:rPr>
            <a:t> </a:t>
          </a:r>
          <a:r>
            <a:rPr lang="en-US" b="1" dirty="0" err="1">
              <a:solidFill>
                <a:schemeClr val="bg1"/>
              </a:solidFill>
            </a:rPr>
            <a:t>Acumulada</a:t>
          </a:r>
          <a:endParaRPr lang="en-US" b="1" dirty="0">
            <a:solidFill>
              <a:schemeClr val="bg1"/>
            </a:solidFill>
          </a:endParaRPr>
        </a:p>
      </dgm:t>
    </dgm:pt>
    <dgm:pt modelId="{ABBF6A91-BE12-4F42-8AF7-0B32FB2B8B33}" type="parTrans" cxnId="{1B795BF1-7DA8-4B85-BEDC-7460F4744D3E}">
      <dgm:prSet/>
      <dgm:spPr/>
      <dgm:t>
        <a:bodyPr/>
        <a:lstStyle/>
        <a:p>
          <a:endParaRPr lang="en-US"/>
        </a:p>
      </dgm:t>
    </dgm:pt>
    <dgm:pt modelId="{30B1D302-85DD-42B6-8D66-2D03CF844975}" type="sibTrans" cxnId="{1B795BF1-7DA8-4B85-BEDC-7460F4744D3E}">
      <dgm:prSet/>
      <dgm:spPr/>
      <dgm:t>
        <a:bodyPr/>
        <a:lstStyle/>
        <a:p>
          <a:endParaRPr lang="en-US"/>
        </a:p>
      </dgm:t>
    </dgm:pt>
    <dgm:pt modelId="{C41E9E72-B3D3-45DA-99D6-2F7957E0FD7A}" type="pres">
      <dgm:prSet presAssocID="{0A98357D-EBC0-46F2-A3B4-1F2077F06258}" presName="matrix" presStyleCnt="0">
        <dgm:presLayoutVars>
          <dgm:chMax val="1"/>
          <dgm:dir/>
          <dgm:resizeHandles val="exact"/>
        </dgm:presLayoutVars>
      </dgm:prSet>
      <dgm:spPr/>
    </dgm:pt>
    <dgm:pt modelId="{4EF867B1-AD03-4729-9A71-33AEEA3C8FAE}" type="pres">
      <dgm:prSet presAssocID="{0A98357D-EBC0-46F2-A3B4-1F2077F06258}" presName="diamond" presStyleLbl="bgShp" presStyleIdx="0" presStyleCnt="1"/>
      <dgm:spPr/>
    </dgm:pt>
    <dgm:pt modelId="{7DF63C52-7AAE-4B30-8928-6BF2DB206874}" type="pres">
      <dgm:prSet presAssocID="{0A98357D-EBC0-46F2-A3B4-1F2077F06258}" presName="quad1" presStyleLbl="node1" presStyleIdx="0" presStyleCnt="4">
        <dgm:presLayoutVars>
          <dgm:chMax val="0"/>
          <dgm:chPref val="0"/>
          <dgm:bulletEnabled val="1"/>
        </dgm:presLayoutVars>
      </dgm:prSet>
      <dgm:spPr/>
    </dgm:pt>
    <dgm:pt modelId="{2DE0F66D-1390-4A84-B3DB-B4EA1519962D}" type="pres">
      <dgm:prSet presAssocID="{0A98357D-EBC0-46F2-A3B4-1F2077F06258}" presName="quad2" presStyleLbl="node1" presStyleIdx="1" presStyleCnt="4">
        <dgm:presLayoutVars>
          <dgm:chMax val="0"/>
          <dgm:chPref val="0"/>
          <dgm:bulletEnabled val="1"/>
        </dgm:presLayoutVars>
      </dgm:prSet>
      <dgm:spPr/>
    </dgm:pt>
    <dgm:pt modelId="{EE653AE8-D844-481F-A9DE-F48747FFEA0B}" type="pres">
      <dgm:prSet presAssocID="{0A98357D-EBC0-46F2-A3B4-1F2077F06258}" presName="quad3" presStyleLbl="node1" presStyleIdx="2" presStyleCnt="4" custLinFactNeighborX="1282" custLinFactNeighborY="-1910">
        <dgm:presLayoutVars>
          <dgm:chMax val="0"/>
          <dgm:chPref val="0"/>
          <dgm:bulletEnabled val="1"/>
        </dgm:presLayoutVars>
      </dgm:prSet>
      <dgm:spPr/>
    </dgm:pt>
    <dgm:pt modelId="{5C9D1129-AC7C-452D-A178-C4C4AD544B7F}" type="pres">
      <dgm:prSet presAssocID="{0A98357D-EBC0-46F2-A3B4-1F2077F06258}" presName="quad4" presStyleLbl="node1" presStyleIdx="3" presStyleCnt="4">
        <dgm:presLayoutVars>
          <dgm:chMax val="0"/>
          <dgm:chPref val="0"/>
          <dgm:bulletEnabled val="1"/>
        </dgm:presLayoutVars>
      </dgm:prSet>
      <dgm:spPr/>
    </dgm:pt>
  </dgm:ptLst>
  <dgm:cxnLst>
    <dgm:cxn modelId="{6F36E50B-D759-466D-AEB8-304A28589CDA}" type="presOf" srcId="{0A98357D-EBC0-46F2-A3B4-1F2077F06258}" destId="{C41E9E72-B3D3-45DA-99D6-2F7957E0FD7A}" srcOrd="0" destOrd="0" presId="urn:microsoft.com/office/officeart/2005/8/layout/matrix3"/>
    <dgm:cxn modelId="{158EA619-876B-4C93-9D9E-4B0D50B52EB2}" srcId="{0A98357D-EBC0-46F2-A3B4-1F2077F06258}" destId="{97245B4B-A23B-4F29-9044-1160A7BF96D2}" srcOrd="1" destOrd="0" parTransId="{18FC7734-331C-49A7-A4E9-118FB0A67920}" sibTransId="{29E48D6B-959D-44A6-8059-A82229EB9B45}"/>
    <dgm:cxn modelId="{0F55D321-90B3-4EEA-91D1-6FCB38878FAF}" srcId="{0A98357D-EBC0-46F2-A3B4-1F2077F06258}" destId="{F6DFEFCC-0A1E-4A4E-83B7-3BA117A9A8F1}" srcOrd="0" destOrd="0" parTransId="{4E97ADE2-AC50-4F0B-9533-1833CB0FE46D}" sibTransId="{BEE386B4-0FE0-4D06-8CEF-9AEB59C8AC2C}"/>
    <dgm:cxn modelId="{DB462A29-5DF4-49E7-B92A-271B276C5F40}" type="presOf" srcId="{F6DFEFCC-0A1E-4A4E-83B7-3BA117A9A8F1}" destId="{7DF63C52-7AAE-4B30-8928-6BF2DB206874}" srcOrd="0" destOrd="0" presId="urn:microsoft.com/office/officeart/2005/8/layout/matrix3"/>
    <dgm:cxn modelId="{9E27DE2A-9DFF-4600-A27B-D476D79DB1F0}" type="presOf" srcId="{9153FF42-FBE7-41AC-9700-0A4E333A720E}" destId="{5C9D1129-AC7C-452D-A178-C4C4AD544B7F}" srcOrd="0" destOrd="0" presId="urn:microsoft.com/office/officeart/2005/8/layout/matrix3"/>
    <dgm:cxn modelId="{AA9DBB76-5979-4966-BD08-968F1A34DFEF}" type="presOf" srcId="{9247C7D1-25D5-43C2-B525-C86EF593D9FF}" destId="{EE653AE8-D844-481F-A9DE-F48747FFEA0B}" srcOrd="0" destOrd="0" presId="urn:microsoft.com/office/officeart/2005/8/layout/matrix3"/>
    <dgm:cxn modelId="{70F722E0-89C3-427C-8E9A-815D812CFD97}" type="presOf" srcId="{97245B4B-A23B-4F29-9044-1160A7BF96D2}" destId="{2DE0F66D-1390-4A84-B3DB-B4EA1519962D}" srcOrd="0" destOrd="0" presId="urn:microsoft.com/office/officeart/2005/8/layout/matrix3"/>
    <dgm:cxn modelId="{649731EA-A0BE-4FDF-8904-A0A1856E121C}" srcId="{0A98357D-EBC0-46F2-A3B4-1F2077F06258}" destId="{9247C7D1-25D5-43C2-B525-C86EF593D9FF}" srcOrd="2" destOrd="0" parTransId="{56AEBC02-10AA-4721-8104-9A39B18F15FB}" sibTransId="{33D01159-7D87-4989-8CC9-50C0D0792D5B}"/>
    <dgm:cxn modelId="{1B795BF1-7DA8-4B85-BEDC-7460F4744D3E}" srcId="{0A98357D-EBC0-46F2-A3B4-1F2077F06258}" destId="{9153FF42-FBE7-41AC-9700-0A4E333A720E}" srcOrd="3" destOrd="0" parTransId="{ABBF6A91-BE12-4F42-8AF7-0B32FB2B8B33}" sibTransId="{30B1D302-85DD-42B6-8D66-2D03CF844975}"/>
    <dgm:cxn modelId="{1F9B9541-DA42-4060-A0FC-8D678DC1C0F0}" type="presParOf" srcId="{C41E9E72-B3D3-45DA-99D6-2F7957E0FD7A}" destId="{4EF867B1-AD03-4729-9A71-33AEEA3C8FAE}" srcOrd="0" destOrd="0" presId="urn:microsoft.com/office/officeart/2005/8/layout/matrix3"/>
    <dgm:cxn modelId="{78B36093-A5CA-4922-9156-3130AC1603E0}" type="presParOf" srcId="{C41E9E72-B3D3-45DA-99D6-2F7957E0FD7A}" destId="{7DF63C52-7AAE-4B30-8928-6BF2DB206874}" srcOrd="1" destOrd="0" presId="urn:microsoft.com/office/officeart/2005/8/layout/matrix3"/>
    <dgm:cxn modelId="{821B69A8-776D-4F75-9F3C-30C192F63F0B}" type="presParOf" srcId="{C41E9E72-B3D3-45DA-99D6-2F7957E0FD7A}" destId="{2DE0F66D-1390-4A84-B3DB-B4EA1519962D}" srcOrd="2" destOrd="0" presId="urn:microsoft.com/office/officeart/2005/8/layout/matrix3"/>
    <dgm:cxn modelId="{982A65A6-97D6-4538-AC1F-D37E21D4F12E}" type="presParOf" srcId="{C41E9E72-B3D3-45DA-99D6-2F7957E0FD7A}" destId="{EE653AE8-D844-481F-A9DE-F48747FFEA0B}" srcOrd="3" destOrd="0" presId="urn:microsoft.com/office/officeart/2005/8/layout/matrix3"/>
    <dgm:cxn modelId="{1182BE48-3744-4659-99FA-9F7B057CFD5F}" type="presParOf" srcId="{C41E9E72-B3D3-45DA-99D6-2F7957E0FD7A}" destId="{5C9D1129-AC7C-452D-A178-C4C4AD544B7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a:t>Administración</a:t>
          </a:r>
          <a:r>
            <a:rPr lang="en-US" b="1" dirty="0"/>
            <a:t> de la </a:t>
          </a:r>
          <a:r>
            <a:rPr lang="en-US" b="1" dirty="0" err="1"/>
            <a:t>Fatiga</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Reguladores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Programación</a:t>
          </a:r>
          <a:r>
            <a:rPr lang="en-US" b="1" dirty="0"/>
            <a:t> de </a:t>
          </a:r>
          <a:r>
            <a:rPr lang="en-US" b="1" dirty="0" err="1"/>
            <a:t>Horarios</a:t>
          </a:r>
          <a:r>
            <a:rPr lang="en-US" b="1" dirty="0"/>
            <a:t> y </a:t>
          </a:r>
          <a:r>
            <a:rPr lang="en-US" b="1" dirty="0" err="1"/>
            <a:t>Gerencia</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err="1"/>
            <a:t>Conductores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pt>
    <dgm:pt modelId="{26DE3F94-1740-4EAE-B4FA-2BC17126F58F}" type="pres">
      <dgm:prSet presAssocID="{5FF8448B-A94B-45D5-A0DE-8333A2EEE614}" presName="centerShape" presStyleLbl="node0" presStyleIdx="0" presStyleCnt="1" custScaleX="135785" custLinFactNeighborY="3352"/>
      <dgm:spPr/>
    </dgm:pt>
    <dgm:pt modelId="{20D10F18-1457-4EB7-958E-15EF45D6801A}" type="pres">
      <dgm:prSet presAssocID="{943FC3FD-CB84-4BAB-A2C8-05D7B920500D}" presName="parTrans" presStyleLbl="bgSibTrans2D1" presStyleIdx="0" presStyleCnt="3"/>
      <dgm:spPr/>
    </dgm:pt>
    <dgm:pt modelId="{CB861433-09A8-4B9F-B43C-F2705FD29CA4}" type="pres">
      <dgm:prSet presAssocID="{391FC4F1-5F06-48D2-AC35-216856A2C175}" presName="node" presStyleLbl="node1" presStyleIdx="0" presStyleCnt="3">
        <dgm:presLayoutVars>
          <dgm:bulletEnabled val="1"/>
        </dgm:presLayoutVars>
      </dgm:prSet>
      <dgm:spPr/>
    </dgm:pt>
    <dgm:pt modelId="{FE3D06A3-056E-479E-ACD6-2F10748BBA51}" type="pres">
      <dgm:prSet presAssocID="{9CA0DC9A-F53C-4F63-851F-BE1AAFB70381}" presName="parTrans" presStyleLbl="bgSibTrans2D1" presStyleIdx="1" presStyleCnt="3"/>
      <dgm:spPr/>
    </dgm:pt>
    <dgm:pt modelId="{CAE65301-9131-410E-B558-0D223DE990D2}" type="pres">
      <dgm:prSet presAssocID="{121EC8C3-7BCA-4514-963A-A73DC6695B29}" presName="node" presStyleLbl="node1" presStyleIdx="1" presStyleCnt="3">
        <dgm:presLayoutVars>
          <dgm:bulletEnabled val="1"/>
        </dgm:presLayoutVars>
      </dgm:prSet>
      <dgm:spPr/>
    </dgm:pt>
    <dgm:pt modelId="{9EA7BA6B-D1FC-4DC1-958E-1A25B5A0904F}" type="pres">
      <dgm:prSet presAssocID="{C84B3AE5-9E56-40FD-B7FD-25A512060398}" presName="parTrans" presStyleLbl="bgSibTrans2D1" presStyleIdx="2" presStyleCnt="3"/>
      <dgm:spPr/>
    </dgm:pt>
    <dgm:pt modelId="{4FC5F6AC-60D5-4E49-8B55-4CB82BD9528B}" type="pres">
      <dgm:prSet presAssocID="{1201BB82-CEA4-499B-A1DB-43A4516B9A98}" presName="node" presStyleLbl="node1" presStyleIdx="2" presStyleCnt="3">
        <dgm:presLayoutVars>
          <dgm:bulletEnabled val="1"/>
        </dgm:presLayoutVars>
      </dgm:prSet>
      <dgm:spPr/>
    </dgm:pt>
  </dgm:ptLst>
  <dgm:cxnLst>
    <dgm:cxn modelId="{A4C6550F-DBF4-4589-8347-C41B2B1D199D}" type="presOf" srcId="{9CA0DC9A-F53C-4F63-851F-BE1AAFB70381}" destId="{FE3D06A3-056E-479E-ACD6-2F10748BBA51}" srcOrd="0" destOrd="0" presId="urn:microsoft.com/office/officeart/2005/8/layout/radial4"/>
    <dgm:cxn modelId="{091C382C-627A-4AEF-A55A-BABE208DAC1C}" type="presOf" srcId="{121EC8C3-7BCA-4514-963A-A73DC6695B29}" destId="{CAE65301-9131-410E-B558-0D223DE990D2}"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7ACA3D3D-7661-4DC7-AA86-F45FCACA0C30}" type="presOf" srcId="{9E6A6ACA-856F-43FA-B830-B114A9B25D24}" destId="{0B1153D3-FCE2-40AD-BB0C-06CB6DA91ECD}"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E1D0F764-1E08-493B-A9C8-C6D538CA3F3D}" srcId="{5FF8448B-A94B-45D5-A0DE-8333A2EEE614}" destId="{121EC8C3-7BCA-4514-963A-A73DC6695B29}" srcOrd="1" destOrd="0" parTransId="{9CA0DC9A-F53C-4F63-851F-BE1AAFB70381}" sibTransId="{39DB612D-3208-46D3-9A38-DFA0F93C0E0F}"/>
    <dgm:cxn modelId="{87282567-E90B-48F5-9F7C-1B021BF3684A}" type="presOf" srcId="{943FC3FD-CB84-4BAB-A2C8-05D7B920500D}" destId="{20D10F18-1457-4EB7-958E-15EF45D6801A}" srcOrd="0" destOrd="0" presId="urn:microsoft.com/office/officeart/2005/8/layout/radial4"/>
    <dgm:cxn modelId="{0FCBD86D-E41A-4358-B9E6-E632B48A2E75}" type="presOf" srcId="{391FC4F1-5F06-48D2-AC35-216856A2C175}" destId="{CB861433-09A8-4B9F-B43C-F2705FD29CA4}"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9C4B597B-7D66-4462-A15C-850B7775DBCD}" type="presOf" srcId="{5FF8448B-A94B-45D5-A0DE-8333A2EEE614}" destId="{26DE3F94-1740-4EAE-B4FA-2BC17126F58F}" srcOrd="0" destOrd="0" presId="urn:microsoft.com/office/officeart/2005/8/layout/radial4"/>
    <dgm:cxn modelId="{839B4A95-DBC8-42DA-A776-31CBB5981E4C}" type="presOf" srcId="{1201BB82-CEA4-499B-A1DB-43A4516B9A98}" destId="{4FC5F6AC-60D5-4E49-8B55-4CB82BD9528B}" srcOrd="0" destOrd="0" presId="urn:microsoft.com/office/officeart/2005/8/layout/radial4"/>
    <dgm:cxn modelId="{D6D0C5E6-BE3D-4AA4-9D11-8A7F753F2B1E}" type="presOf" srcId="{C84B3AE5-9E56-40FD-B7FD-25A512060398}" destId="{9EA7BA6B-D1FC-4DC1-958E-1A25B5A0904F}" srcOrd="0" destOrd="0" presId="urn:microsoft.com/office/officeart/2005/8/layout/radial4"/>
    <dgm:cxn modelId="{998C6C1C-65AC-4D93-9CD9-846990F6ADDD}" type="presParOf" srcId="{0B1153D3-FCE2-40AD-BB0C-06CB6DA91ECD}" destId="{26DE3F94-1740-4EAE-B4FA-2BC17126F58F}" srcOrd="0" destOrd="0" presId="urn:microsoft.com/office/officeart/2005/8/layout/radial4"/>
    <dgm:cxn modelId="{B54F3798-1828-4FEF-9C76-D8A08E79B4E9}" type="presParOf" srcId="{0B1153D3-FCE2-40AD-BB0C-06CB6DA91ECD}" destId="{20D10F18-1457-4EB7-958E-15EF45D6801A}" srcOrd="1" destOrd="0" presId="urn:microsoft.com/office/officeart/2005/8/layout/radial4"/>
    <dgm:cxn modelId="{1BEFB7C5-551D-4E9F-A400-AAD786C9E05B}" type="presParOf" srcId="{0B1153D3-FCE2-40AD-BB0C-06CB6DA91ECD}" destId="{CB861433-09A8-4B9F-B43C-F2705FD29CA4}" srcOrd="2" destOrd="0" presId="urn:microsoft.com/office/officeart/2005/8/layout/radial4"/>
    <dgm:cxn modelId="{A4B8C5CD-C607-4CD1-A248-00BC26E42411}" type="presParOf" srcId="{0B1153D3-FCE2-40AD-BB0C-06CB6DA91ECD}" destId="{FE3D06A3-056E-479E-ACD6-2F10748BBA51}" srcOrd="3" destOrd="0" presId="urn:microsoft.com/office/officeart/2005/8/layout/radial4"/>
    <dgm:cxn modelId="{7D33CE0C-C64C-44DB-95CF-609EFA510204}" type="presParOf" srcId="{0B1153D3-FCE2-40AD-BB0C-06CB6DA91ECD}" destId="{CAE65301-9131-410E-B558-0D223DE990D2}" srcOrd="4" destOrd="0" presId="urn:microsoft.com/office/officeart/2005/8/layout/radial4"/>
    <dgm:cxn modelId="{12D4E8BD-3AB8-46E8-BE27-871BCF5A8DB3}" type="presParOf" srcId="{0B1153D3-FCE2-40AD-BB0C-06CB6DA91ECD}" destId="{9EA7BA6B-D1FC-4DC1-958E-1A25B5A0904F}" srcOrd="5" destOrd="0" presId="urn:microsoft.com/office/officeart/2005/8/layout/radial4"/>
    <dgm:cxn modelId="{E547F6D3-3FD4-4AF9-ADF8-E53B68BBB994}"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a:t>Administración</a:t>
          </a:r>
          <a:r>
            <a:rPr lang="en-US" b="1" dirty="0"/>
            <a:t> de la </a:t>
          </a:r>
          <a:r>
            <a:rPr lang="en-US" b="1" dirty="0" err="1"/>
            <a:t>Fatiga</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Reguladores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Programación</a:t>
          </a:r>
          <a:r>
            <a:rPr lang="en-US" b="1" dirty="0"/>
            <a:t> de </a:t>
          </a:r>
          <a:r>
            <a:rPr lang="en-US" b="1" dirty="0" err="1"/>
            <a:t>Horarios</a:t>
          </a:r>
          <a:r>
            <a:rPr lang="en-US" b="1" dirty="0"/>
            <a:t> y </a:t>
          </a:r>
          <a:r>
            <a:rPr lang="en-US" b="1" dirty="0" err="1"/>
            <a:t>Gerencia</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err="1"/>
            <a:t>Conductores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pt>
    <dgm:pt modelId="{26DE3F94-1740-4EAE-B4FA-2BC17126F58F}" type="pres">
      <dgm:prSet presAssocID="{5FF8448B-A94B-45D5-A0DE-8333A2EEE614}" presName="centerShape" presStyleLbl="node0" presStyleIdx="0" presStyleCnt="1" custScaleX="135785" custLinFactNeighborY="3352"/>
      <dgm:spPr/>
    </dgm:pt>
    <dgm:pt modelId="{20D10F18-1457-4EB7-958E-15EF45D6801A}" type="pres">
      <dgm:prSet presAssocID="{943FC3FD-CB84-4BAB-A2C8-05D7B920500D}" presName="parTrans" presStyleLbl="bgSibTrans2D1" presStyleIdx="0" presStyleCnt="3"/>
      <dgm:spPr/>
    </dgm:pt>
    <dgm:pt modelId="{CB861433-09A8-4B9F-B43C-F2705FD29CA4}" type="pres">
      <dgm:prSet presAssocID="{391FC4F1-5F06-48D2-AC35-216856A2C175}" presName="node" presStyleLbl="node1" presStyleIdx="0" presStyleCnt="3">
        <dgm:presLayoutVars>
          <dgm:bulletEnabled val="1"/>
        </dgm:presLayoutVars>
      </dgm:prSet>
      <dgm:spPr/>
    </dgm:pt>
    <dgm:pt modelId="{FE3D06A3-056E-479E-ACD6-2F10748BBA51}" type="pres">
      <dgm:prSet presAssocID="{9CA0DC9A-F53C-4F63-851F-BE1AAFB70381}" presName="parTrans" presStyleLbl="bgSibTrans2D1" presStyleIdx="1" presStyleCnt="3"/>
      <dgm:spPr/>
    </dgm:pt>
    <dgm:pt modelId="{CAE65301-9131-410E-B558-0D223DE990D2}" type="pres">
      <dgm:prSet presAssocID="{121EC8C3-7BCA-4514-963A-A73DC6695B29}" presName="node" presStyleLbl="node1" presStyleIdx="1" presStyleCnt="3">
        <dgm:presLayoutVars>
          <dgm:bulletEnabled val="1"/>
        </dgm:presLayoutVars>
      </dgm:prSet>
      <dgm:spPr/>
    </dgm:pt>
    <dgm:pt modelId="{9EA7BA6B-D1FC-4DC1-958E-1A25B5A0904F}" type="pres">
      <dgm:prSet presAssocID="{C84B3AE5-9E56-40FD-B7FD-25A512060398}" presName="parTrans" presStyleLbl="bgSibTrans2D1" presStyleIdx="2" presStyleCnt="3"/>
      <dgm:spPr/>
    </dgm:pt>
    <dgm:pt modelId="{4FC5F6AC-60D5-4E49-8B55-4CB82BD9528B}" type="pres">
      <dgm:prSet presAssocID="{1201BB82-CEA4-499B-A1DB-43A4516B9A98}" presName="node" presStyleLbl="node1" presStyleIdx="2" presStyleCnt="3">
        <dgm:presLayoutVars>
          <dgm:bulletEnabled val="1"/>
        </dgm:presLayoutVars>
      </dgm:prSet>
      <dgm:spPr/>
    </dgm:pt>
  </dgm:ptLst>
  <dgm:cxnLst>
    <dgm:cxn modelId="{A4C6550F-DBF4-4589-8347-C41B2B1D199D}" type="presOf" srcId="{9CA0DC9A-F53C-4F63-851F-BE1AAFB70381}" destId="{FE3D06A3-056E-479E-ACD6-2F10748BBA51}" srcOrd="0" destOrd="0" presId="urn:microsoft.com/office/officeart/2005/8/layout/radial4"/>
    <dgm:cxn modelId="{091C382C-627A-4AEF-A55A-BABE208DAC1C}" type="presOf" srcId="{121EC8C3-7BCA-4514-963A-A73DC6695B29}" destId="{CAE65301-9131-410E-B558-0D223DE990D2}"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7ACA3D3D-7661-4DC7-AA86-F45FCACA0C30}" type="presOf" srcId="{9E6A6ACA-856F-43FA-B830-B114A9B25D24}" destId="{0B1153D3-FCE2-40AD-BB0C-06CB6DA91ECD}"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E1D0F764-1E08-493B-A9C8-C6D538CA3F3D}" srcId="{5FF8448B-A94B-45D5-A0DE-8333A2EEE614}" destId="{121EC8C3-7BCA-4514-963A-A73DC6695B29}" srcOrd="1" destOrd="0" parTransId="{9CA0DC9A-F53C-4F63-851F-BE1AAFB70381}" sibTransId="{39DB612D-3208-46D3-9A38-DFA0F93C0E0F}"/>
    <dgm:cxn modelId="{87282567-E90B-48F5-9F7C-1B021BF3684A}" type="presOf" srcId="{943FC3FD-CB84-4BAB-A2C8-05D7B920500D}" destId="{20D10F18-1457-4EB7-958E-15EF45D6801A}" srcOrd="0" destOrd="0" presId="urn:microsoft.com/office/officeart/2005/8/layout/radial4"/>
    <dgm:cxn modelId="{0FCBD86D-E41A-4358-B9E6-E632B48A2E75}" type="presOf" srcId="{391FC4F1-5F06-48D2-AC35-216856A2C175}" destId="{CB861433-09A8-4B9F-B43C-F2705FD29CA4}"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9C4B597B-7D66-4462-A15C-850B7775DBCD}" type="presOf" srcId="{5FF8448B-A94B-45D5-A0DE-8333A2EEE614}" destId="{26DE3F94-1740-4EAE-B4FA-2BC17126F58F}" srcOrd="0" destOrd="0" presId="urn:microsoft.com/office/officeart/2005/8/layout/radial4"/>
    <dgm:cxn modelId="{839B4A95-DBC8-42DA-A776-31CBB5981E4C}" type="presOf" srcId="{1201BB82-CEA4-499B-A1DB-43A4516B9A98}" destId="{4FC5F6AC-60D5-4E49-8B55-4CB82BD9528B}" srcOrd="0" destOrd="0" presId="urn:microsoft.com/office/officeart/2005/8/layout/radial4"/>
    <dgm:cxn modelId="{D6D0C5E6-BE3D-4AA4-9D11-8A7F753F2B1E}" type="presOf" srcId="{C84B3AE5-9E56-40FD-B7FD-25A512060398}" destId="{9EA7BA6B-D1FC-4DC1-958E-1A25B5A0904F}" srcOrd="0" destOrd="0" presId="urn:microsoft.com/office/officeart/2005/8/layout/radial4"/>
    <dgm:cxn modelId="{998C6C1C-65AC-4D93-9CD9-846990F6ADDD}" type="presParOf" srcId="{0B1153D3-FCE2-40AD-BB0C-06CB6DA91ECD}" destId="{26DE3F94-1740-4EAE-B4FA-2BC17126F58F}" srcOrd="0" destOrd="0" presId="urn:microsoft.com/office/officeart/2005/8/layout/radial4"/>
    <dgm:cxn modelId="{B54F3798-1828-4FEF-9C76-D8A08E79B4E9}" type="presParOf" srcId="{0B1153D3-FCE2-40AD-BB0C-06CB6DA91ECD}" destId="{20D10F18-1457-4EB7-958E-15EF45D6801A}" srcOrd="1" destOrd="0" presId="urn:microsoft.com/office/officeart/2005/8/layout/radial4"/>
    <dgm:cxn modelId="{1BEFB7C5-551D-4E9F-A400-AAD786C9E05B}" type="presParOf" srcId="{0B1153D3-FCE2-40AD-BB0C-06CB6DA91ECD}" destId="{CB861433-09A8-4B9F-B43C-F2705FD29CA4}" srcOrd="2" destOrd="0" presId="urn:microsoft.com/office/officeart/2005/8/layout/radial4"/>
    <dgm:cxn modelId="{A4B8C5CD-C607-4CD1-A248-00BC26E42411}" type="presParOf" srcId="{0B1153D3-FCE2-40AD-BB0C-06CB6DA91ECD}" destId="{FE3D06A3-056E-479E-ACD6-2F10748BBA51}" srcOrd="3" destOrd="0" presId="urn:microsoft.com/office/officeart/2005/8/layout/radial4"/>
    <dgm:cxn modelId="{7D33CE0C-C64C-44DB-95CF-609EFA510204}" type="presParOf" srcId="{0B1153D3-FCE2-40AD-BB0C-06CB6DA91ECD}" destId="{CAE65301-9131-410E-B558-0D223DE990D2}" srcOrd="4" destOrd="0" presId="urn:microsoft.com/office/officeart/2005/8/layout/radial4"/>
    <dgm:cxn modelId="{12D4E8BD-3AB8-46E8-BE27-871BCF5A8DB3}" type="presParOf" srcId="{0B1153D3-FCE2-40AD-BB0C-06CB6DA91ECD}" destId="{9EA7BA6B-D1FC-4DC1-958E-1A25B5A0904F}" srcOrd="5" destOrd="0" presId="urn:microsoft.com/office/officeart/2005/8/layout/radial4"/>
    <dgm:cxn modelId="{E547F6D3-3FD4-4AF9-ADF8-E53B68BBB994}"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a:t>Administración</a:t>
          </a:r>
          <a:r>
            <a:rPr lang="en-US" b="1" dirty="0"/>
            <a:t> de la </a:t>
          </a:r>
          <a:r>
            <a:rPr lang="en-US" b="1" dirty="0" err="1"/>
            <a:t>Fatiga</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Reguladores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Programación</a:t>
          </a:r>
          <a:r>
            <a:rPr lang="en-US" b="1" dirty="0"/>
            <a:t> de </a:t>
          </a:r>
          <a:r>
            <a:rPr lang="en-US" b="1" dirty="0" err="1"/>
            <a:t>Horarios</a:t>
          </a:r>
          <a:r>
            <a:rPr lang="en-US" b="1" dirty="0"/>
            <a:t> y </a:t>
          </a:r>
          <a:r>
            <a:rPr lang="en-US" b="1" dirty="0" err="1"/>
            <a:t>Gerencia</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err="1"/>
            <a:t>Conductores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pt>
    <dgm:pt modelId="{26DE3F94-1740-4EAE-B4FA-2BC17126F58F}" type="pres">
      <dgm:prSet presAssocID="{5FF8448B-A94B-45D5-A0DE-8333A2EEE614}" presName="centerShape" presStyleLbl="node0" presStyleIdx="0" presStyleCnt="1" custScaleX="135785" custLinFactNeighborY="6855"/>
      <dgm:spPr/>
    </dgm:pt>
    <dgm:pt modelId="{20D10F18-1457-4EB7-958E-15EF45D6801A}" type="pres">
      <dgm:prSet presAssocID="{943FC3FD-CB84-4BAB-A2C8-05D7B920500D}" presName="parTrans" presStyleLbl="bgSibTrans2D1" presStyleIdx="0" presStyleCnt="3"/>
      <dgm:spPr/>
    </dgm:pt>
    <dgm:pt modelId="{CB861433-09A8-4B9F-B43C-F2705FD29CA4}" type="pres">
      <dgm:prSet presAssocID="{391FC4F1-5F06-48D2-AC35-216856A2C175}" presName="node" presStyleLbl="node1" presStyleIdx="0" presStyleCnt="3">
        <dgm:presLayoutVars>
          <dgm:bulletEnabled val="1"/>
        </dgm:presLayoutVars>
      </dgm:prSet>
      <dgm:spPr/>
    </dgm:pt>
    <dgm:pt modelId="{FE3D06A3-056E-479E-ACD6-2F10748BBA51}" type="pres">
      <dgm:prSet presAssocID="{9CA0DC9A-F53C-4F63-851F-BE1AAFB70381}" presName="parTrans" presStyleLbl="bgSibTrans2D1" presStyleIdx="1" presStyleCnt="3"/>
      <dgm:spPr/>
    </dgm:pt>
    <dgm:pt modelId="{CAE65301-9131-410E-B558-0D223DE990D2}" type="pres">
      <dgm:prSet presAssocID="{121EC8C3-7BCA-4514-963A-A73DC6695B29}" presName="node" presStyleLbl="node1" presStyleIdx="1" presStyleCnt="3">
        <dgm:presLayoutVars>
          <dgm:bulletEnabled val="1"/>
        </dgm:presLayoutVars>
      </dgm:prSet>
      <dgm:spPr/>
    </dgm:pt>
    <dgm:pt modelId="{9EA7BA6B-D1FC-4DC1-958E-1A25B5A0904F}" type="pres">
      <dgm:prSet presAssocID="{C84B3AE5-9E56-40FD-B7FD-25A512060398}" presName="parTrans" presStyleLbl="bgSibTrans2D1" presStyleIdx="2" presStyleCnt="3"/>
      <dgm:spPr/>
    </dgm:pt>
    <dgm:pt modelId="{4FC5F6AC-60D5-4E49-8B55-4CB82BD9528B}" type="pres">
      <dgm:prSet presAssocID="{1201BB82-CEA4-499B-A1DB-43A4516B9A98}" presName="node" presStyleLbl="node1" presStyleIdx="2" presStyleCnt="3">
        <dgm:presLayoutVars>
          <dgm:bulletEnabled val="1"/>
        </dgm:presLayoutVars>
      </dgm:prSet>
      <dgm:spPr/>
    </dgm:pt>
  </dgm:ptLst>
  <dgm:cxnLst>
    <dgm:cxn modelId="{3BC9B53A-A3D6-44CB-BCDD-6207365F250B}" type="presOf" srcId="{391FC4F1-5F06-48D2-AC35-216856A2C175}" destId="{CB861433-09A8-4B9F-B43C-F2705FD29CA4}"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84F4F83E-5ED4-4FCA-BAB5-C90F59A208D5}" srcId="{9E6A6ACA-856F-43FA-B830-B114A9B25D24}" destId="{5FF8448B-A94B-45D5-A0DE-8333A2EEE614}" srcOrd="0" destOrd="0" parTransId="{F07DA5F1-4474-46CC-B16A-947A9187531E}" sibTransId="{B1A1DEB3-0BFF-4466-B447-1760A671E312}"/>
    <dgm:cxn modelId="{E1D0F764-1E08-493B-A9C8-C6D538CA3F3D}" srcId="{5FF8448B-A94B-45D5-A0DE-8333A2EEE614}" destId="{121EC8C3-7BCA-4514-963A-A73DC6695B29}" srcOrd="1" destOrd="0" parTransId="{9CA0DC9A-F53C-4F63-851F-BE1AAFB70381}" sibTransId="{39DB612D-3208-46D3-9A38-DFA0F93C0E0F}"/>
    <dgm:cxn modelId="{C5656F56-19DA-4305-AA03-2679781BCD09}" srcId="{5FF8448B-A94B-45D5-A0DE-8333A2EEE614}" destId="{1201BB82-CEA4-499B-A1DB-43A4516B9A98}" srcOrd="2" destOrd="0" parTransId="{C84B3AE5-9E56-40FD-B7FD-25A512060398}" sibTransId="{EE76342B-69F0-4AAF-8431-153598A0CA02}"/>
    <dgm:cxn modelId="{AC19AB58-3671-47F9-B01E-4FF6B0334E5A}" type="presOf" srcId="{9E6A6ACA-856F-43FA-B830-B114A9B25D24}" destId="{0B1153D3-FCE2-40AD-BB0C-06CB6DA91ECD}" srcOrd="0" destOrd="0" presId="urn:microsoft.com/office/officeart/2005/8/layout/radial4"/>
    <dgm:cxn modelId="{4850D180-E3CA-4401-A95D-A7456615011F}" type="presOf" srcId="{C84B3AE5-9E56-40FD-B7FD-25A512060398}" destId="{9EA7BA6B-D1FC-4DC1-958E-1A25B5A0904F}" srcOrd="0" destOrd="0" presId="urn:microsoft.com/office/officeart/2005/8/layout/radial4"/>
    <dgm:cxn modelId="{CA5F64AD-D44B-4B85-9448-CB011F9F27D0}" type="presOf" srcId="{5FF8448B-A94B-45D5-A0DE-8333A2EEE614}" destId="{26DE3F94-1740-4EAE-B4FA-2BC17126F58F}" srcOrd="0" destOrd="0" presId="urn:microsoft.com/office/officeart/2005/8/layout/radial4"/>
    <dgm:cxn modelId="{A93DB7B4-F8BB-456F-9F2D-1452D9FD8045}" type="presOf" srcId="{943FC3FD-CB84-4BAB-A2C8-05D7B920500D}" destId="{20D10F18-1457-4EB7-958E-15EF45D6801A}" srcOrd="0" destOrd="0" presId="urn:microsoft.com/office/officeart/2005/8/layout/radial4"/>
    <dgm:cxn modelId="{174452C3-5220-4030-A6E8-4A1136F6DD85}" type="presOf" srcId="{9CA0DC9A-F53C-4F63-851F-BE1AAFB70381}" destId="{FE3D06A3-056E-479E-ACD6-2F10748BBA51}" srcOrd="0" destOrd="0" presId="urn:microsoft.com/office/officeart/2005/8/layout/radial4"/>
    <dgm:cxn modelId="{DFE27ACC-B4F5-4078-99C2-2B047A45B116}" type="presOf" srcId="{121EC8C3-7BCA-4514-963A-A73DC6695B29}" destId="{CAE65301-9131-410E-B558-0D223DE990D2}" srcOrd="0" destOrd="0" presId="urn:microsoft.com/office/officeart/2005/8/layout/radial4"/>
    <dgm:cxn modelId="{607ED7F0-C478-478E-A36F-744CCB3A500E}" type="presOf" srcId="{1201BB82-CEA4-499B-A1DB-43A4516B9A98}" destId="{4FC5F6AC-60D5-4E49-8B55-4CB82BD9528B}" srcOrd="0" destOrd="0" presId="urn:microsoft.com/office/officeart/2005/8/layout/radial4"/>
    <dgm:cxn modelId="{3FA3C1D1-20AA-49FB-AA98-4DB3F8D8F7EA}" type="presParOf" srcId="{0B1153D3-FCE2-40AD-BB0C-06CB6DA91ECD}" destId="{26DE3F94-1740-4EAE-B4FA-2BC17126F58F}" srcOrd="0" destOrd="0" presId="urn:microsoft.com/office/officeart/2005/8/layout/radial4"/>
    <dgm:cxn modelId="{CF879B2F-34E1-41BA-8955-BDFC12A8675D}" type="presParOf" srcId="{0B1153D3-FCE2-40AD-BB0C-06CB6DA91ECD}" destId="{20D10F18-1457-4EB7-958E-15EF45D6801A}" srcOrd="1" destOrd="0" presId="urn:microsoft.com/office/officeart/2005/8/layout/radial4"/>
    <dgm:cxn modelId="{D52CE40D-DE87-4543-B109-331A028260AE}" type="presParOf" srcId="{0B1153D3-FCE2-40AD-BB0C-06CB6DA91ECD}" destId="{CB861433-09A8-4B9F-B43C-F2705FD29CA4}" srcOrd="2" destOrd="0" presId="urn:microsoft.com/office/officeart/2005/8/layout/radial4"/>
    <dgm:cxn modelId="{82295862-0EFF-42CB-AB98-84A3FBB0BE4A}" type="presParOf" srcId="{0B1153D3-FCE2-40AD-BB0C-06CB6DA91ECD}" destId="{FE3D06A3-056E-479E-ACD6-2F10748BBA51}" srcOrd="3" destOrd="0" presId="urn:microsoft.com/office/officeart/2005/8/layout/radial4"/>
    <dgm:cxn modelId="{14559378-99B1-40ED-A21B-A2238FE4EAEE}" type="presParOf" srcId="{0B1153D3-FCE2-40AD-BB0C-06CB6DA91ECD}" destId="{CAE65301-9131-410E-B558-0D223DE990D2}" srcOrd="4" destOrd="0" presId="urn:microsoft.com/office/officeart/2005/8/layout/radial4"/>
    <dgm:cxn modelId="{0832538A-65BC-447B-A833-DE49A02652A2}" type="presParOf" srcId="{0B1153D3-FCE2-40AD-BB0C-06CB6DA91ECD}" destId="{9EA7BA6B-D1FC-4DC1-958E-1A25B5A0904F}" srcOrd="5" destOrd="0" presId="urn:microsoft.com/office/officeart/2005/8/layout/radial4"/>
    <dgm:cxn modelId="{6E1AC089-DF2F-48F8-86C3-5FBD6113B7D2}"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A5DBF9-118B-4249-8B6D-66B1B2B278E9}" type="doc">
      <dgm:prSet loTypeId="urn:microsoft.com/office/officeart/2005/8/layout/hierarchy2" loCatId="hierarchy" qsTypeId="urn:microsoft.com/office/officeart/2005/8/quickstyle/3d2" qsCatId="3D" csTypeId="urn:microsoft.com/office/officeart/2005/8/colors/colorful5" csCatId="colorful" phldr="1"/>
      <dgm:spPr/>
      <dgm:t>
        <a:bodyPr/>
        <a:lstStyle/>
        <a:p>
          <a:endParaRPr lang="en-US"/>
        </a:p>
      </dgm:t>
    </dgm:pt>
    <dgm:pt modelId="{2B4B0FE2-CE4E-48B1-ADC7-8115B961983A}">
      <dgm:prSet phldrT="[Text]" custT="1"/>
      <dgm:spPr/>
      <dgm:t>
        <a:bodyPr/>
        <a:lstStyle/>
        <a:p>
          <a:r>
            <a:rPr lang="en-US" sz="2000" b="1" dirty="0">
              <a:effectLst>
                <a:outerShdw blurRad="38100" dist="38100" dir="2700000" algn="tl">
                  <a:srgbClr val="000000">
                    <a:alpha val="43137"/>
                  </a:srgbClr>
                </a:outerShdw>
              </a:effectLst>
            </a:rPr>
            <a:t>ENTRADA</a:t>
          </a:r>
          <a:br>
            <a:rPr lang="en-US" sz="1700" dirty="0">
              <a:effectLst>
                <a:outerShdw blurRad="38100" dist="38100" dir="2700000" algn="tl">
                  <a:srgbClr val="000000">
                    <a:alpha val="43137"/>
                  </a:srgbClr>
                </a:outerShdw>
              </a:effectLst>
            </a:rPr>
          </a:br>
          <a:r>
            <a:rPr lang="en-US" sz="1600" dirty="0"/>
            <a:t>(</a:t>
          </a:r>
          <a:r>
            <a:rPr lang="es-MX" sz="1600" dirty="0"/>
            <a:t>Programación de horarios, información del sueño</a:t>
          </a:r>
          <a:r>
            <a:rPr lang="en-US" sz="1600" dirty="0"/>
            <a:t>)</a:t>
          </a:r>
          <a:endParaRPr lang="en-US" sz="1700" dirty="0"/>
        </a:p>
      </dgm:t>
    </dgm:pt>
    <dgm:pt modelId="{8AC6F9C3-A667-48DF-9B4C-EC6DD5CA6ECA}" type="parTrans" cxnId="{3320EC35-E372-406C-8958-6E86EE3C5415}">
      <dgm:prSet/>
      <dgm:spPr/>
      <dgm:t>
        <a:bodyPr/>
        <a:lstStyle/>
        <a:p>
          <a:endParaRPr lang="en-US"/>
        </a:p>
      </dgm:t>
    </dgm:pt>
    <dgm:pt modelId="{158FF87A-0311-4008-83F5-5893E8D8FFDB}" type="sibTrans" cxnId="{3320EC35-E372-406C-8958-6E86EE3C5415}">
      <dgm:prSet/>
      <dgm:spPr/>
      <dgm:t>
        <a:bodyPr/>
        <a:lstStyle/>
        <a:p>
          <a:endParaRPr lang="en-US"/>
        </a:p>
      </dgm:t>
    </dgm:pt>
    <dgm:pt modelId="{DC00B02D-C839-4429-BC8F-7EBC7EE1B084}">
      <dgm:prSet phldrT="[Text]" custT="1"/>
      <dgm:spPr/>
      <dgm:t>
        <a:bodyPr/>
        <a:lstStyle/>
        <a:p>
          <a:r>
            <a:rPr lang="en-US" sz="2000" b="1" dirty="0">
              <a:effectLst>
                <a:outerShdw blurRad="38100" dist="38100" dir="2700000" algn="tl">
                  <a:srgbClr val="000000">
                    <a:alpha val="43137"/>
                  </a:srgbClr>
                </a:outerShdw>
              </a:effectLst>
            </a:rPr>
            <a:t>DECISIÓN</a:t>
          </a:r>
        </a:p>
      </dgm:t>
    </dgm:pt>
    <dgm:pt modelId="{1F8BFE4F-C111-41EE-8AE2-D248A085157D}" type="parTrans" cxnId="{CD14BBB8-E8BA-4EEA-BF39-CCE0580D1C91}">
      <dgm:prSet/>
      <dgm:spPr>
        <a:ln>
          <a:solidFill>
            <a:schemeClr val="tx1"/>
          </a:solidFill>
          <a:tailEnd type="arrow"/>
        </a:ln>
      </dgm:spPr>
      <dgm:t>
        <a:bodyPr/>
        <a:lstStyle/>
        <a:p>
          <a:endParaRPr lang="en-US"/>
        </a:p>
      </dgm:t>
    </dgm:pt>
    <dgm:pt modelId="{144B787E-1E07-4981-82B1-7764B94F02A1}" type="sibTrans" cxnId="{CD14BBB8-E8BA-4EEA-BF39-CCE0580D1C91}">
      <dgm:prSet/>
      <dgm:spPr/>
      <dgm:t>
        <a:bodyPr/>
        <a:lstStyle/>
        <a:p>
          <a:endParaRPr lang="en-US"/>
        </a:p>
      </dgm:t>
    </dgm:pt>
    <dgm:pt modelId="{CBA5FA6D-898A-4350-B977-DEE730E3A417}">
      <dgm:prSet phldrT="[Text]" custT="1"/>
      <dgm:spPr/>
      <dgm:t>
        <a:bodyPr/>
        <a:lstStyle/>
        <a:p>
          <a:r>
            <a:rPr lang="en-US" sz="2000" b="1" dirty="0">
              <a:effectLst>
                <a:outerShdw blurRad="38100" dist="38100" dir="2700000" algn="tl">
                  <a:srgbClr val="000000">
                    <a:alpha val="43137"/>
                  </a:srgbClr>
                </a:outerShdw>
              </a:effectLst>
            </a:rPr>
            <a:t>SALIDA</a:t>
          </a:r>
          <a:br>
            <a:rPr lang="en-US" sz="2000" b="1" dirty="0">
              <a:effectLst>
                <a:outerShdw blurRad="38100" dist="38100" dir="2700000" algn="tl">
                  <a:srgbClr val="000000">
                    <a:alpha val="43137"/>
                  </a:srgbClr>
                </a:outerShdw>
              </a:effectLst>
            </a:rPr>
          </a:br>
          <a:r>
            <a:rPr lang="en-US" sz="1700" dirty="0"/>
            <a:t>(</a:t>
          </a:r>
          <a:r>
            <a:rPr lang="en-US" sz="1700" dirty="0" err="1"/>
            <a:t>Métrica</a:t>
          </a:r>
          <a:r>
            <a:rPr lang="en-US" sz="1700" dirty="0"/>
            <a:t> de </a:t>
          </a:r>
          <a:r>
            <a:rPr lang="en-US" sz="1700" dirty="0" err="1"/>
            <a:t>Fatiga</a:t>
          </a:r>
          <a:r>
            <a:rPr lang="en-US" sz="1700" dirty="0"/>
            <a:t>)</a:t>
          </a:r>
        </a:p>
      </dgm:t>
    </dgm:pt>
    <dgm:pt modelId="{8131DBC4-081E-4898-9484-881BEEB563B6}" type="parTrans" cxnId="{D18453E0-0DAC-41DA-95A8-9F1773E07E5B}">
      <dgm:prSet>
        <dgm:style>
          <a:lnRef idx="1">
            <a:schemeClr val="dk1"/>
          </a:lnRef>
          <a:fillRef idx="0">
            <a:schemeClr val="dk1"/>
          </a:fillRef>
          <a:effectRef idx="0">
            <a:schemeClr val="dk1"/>
          </a:effectRef>
          <a:fontRef idx="minor">
            <a:schemeClr val="tx1"/>
          </a:fontRef>
        </dgm:style>
      </dgm:prSet>
      <dgm:spPr>
        <a:ln w="25400">
          <a:headEnd type="none" w="med" len="med"/>
          <a:tailEnd type="arrow" w="med" len="med"/>
        </a:ln>
      </dgm:spPr>
      <dgm:t>
        <a:bodyPr/>
        <a:lstStyle/>
        <a:p>
          <a:endParaRPr lang="en-US"/>
        </a:p>
      </dgm:t>
    </dgm:pt>
    <dgm:pt modelId="{72190484-7878-4DA0-BA1B-9EB05002C484}" type="sibTrans" cxnId="{D18453E0-0DAC-41DA-95A8-9F1773E07E5B}">
      <dgm:prSet/>
      <dgm:spPr/>
      <dgm:t>
        <a:bodyPr/>
        <a:lstStyle/>
        <a:p>
          <a:endParaRPr lang="en-US"/>
        </a:p>
      </dgm:t>
    </dgm:pt>
    <dgm:pt modelId="{C6C0CC5C-7E5A-416A-8F23-4ECC1F5CF17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s-MX" sz="1600" b="1" dirty="0">
              <a:effectLst>
                <a:outerShdw blurRad="38100" dist="38100" dir="2700000" algn="tl">
                  <a:srgbClr val="000000">
                    <a:alpha val="43137"/>
                  </a:srgbClr>
                </a:outerShdw>
              </a:effectLst>
            </a:rPr>
            <a:t>PROCEDER</a:t>
          </a:r>
          <a:endParaRPr lang="en-US" sz="1600" b="1" dirty="0">
            <a:effectLst>
              <a:outerShdw blurRad="38100" dist="38100" dir="2700000" algn="tl">
                <a:srgbClr val="000000">
                  <a:alpha val="43137"/>
                </a:srgbClr>
              </a:outerShdw>
            </a:effectLst>
          </a:endParaRPr>
        </a:p>
      </dgm:t>
    </dgm:pt>
    <dgm:pt modelId="{EE4AC573-D2F5-4BD6-8A43-7CA9190B8376}" type="parTrans" cxnId="{4E94B6E2-6991-4C2C-B301-CFD0B8B69EAE}">
      <dgm:prSet/>
      <dgm:spPr>
        <a:ln>
          <a:solidFill>
            <a:srgbClr val="92D050"/>
          </a:solidFill>
          <a:tailEnd type="arrow"/>
        </a:ln>
      </dgm:spPr>
      <dgm:t>
        <a:bodyPr/>
        <a:lstStyle/>
        <a:p>
          <a:endParaRPr lang="en-US"/>
        </a:p>
      </dgm:t>
    </dgm:pt>
    <dgm:pt modelId="{43901874-97F7-43C0-B674-7081E9E8B5F4}" type="sibTrans" cxnId="{4E94B6E2-6991-4C2C-B301-CFD0B8B69EAE}">
      <dgm:prSet/>
      <dgm:spPr/>
      <dgm:t>
        <a:bodyPr/>
        <a:lstStyle/>
        <a:p>
          <a:endParaRPr lang="en-US"/>
        </a:p>
      </dgm:t>
    </dgm:pt>
    <dgm:pt modelId="{B4434B0C-B6A5-4695-BA28-DFFBB977EA81}">
      <dgm:prSet phldrT="[Text]" custT="1"/>
      <dgm:spPr/>
      <dgm:t>
        <a:bodyPr/>
        <a:lstStyle/>
        <a:p>
          <a:r>
            <a:rPr lang="es-MX" sz="1600" b="1" dirty="0">
              <a:effectLst>
                <a:outerShdw blurRad="38100" dist="38100" dir="2700000" algn="tl">
                  <a:srgbClr val="000000">
                    <a:alpha val="43137"/>
                  </a:srgbClr>
                </a:outerShdw>
              </a:effectLst>
            </a:rPr>
            <a:t>REEVALUAR</a:t>
          </a:r>
          <a:r>
            <a:rPr lang="en-US" sz="1800" b="1" dirty="0"/>
            <a:t> </a:t>
          </a:r>
          <a:r>
            <a:rPr lang="en-US" sz="1300" dirty="0"/>
            <a:t>(</a:t>
          </a:r>
          <a:r>
            <a:rPr lang="es-MX" sz="1200" dirty="0"/>
            <a:t>con mitigaciones</a:t>
          </a:r>
          <a:r>
            <a:rPr lang="es-MX" sz="1300" dirty="0"/>
            <a:t>)</a:t>
          </a:r>
          <a:endParaRPr lang="en-US" sz="1300" dirty="0"/>
        </a:p>
      </dgm:t>
    </dgm:pt>
    <dgm:pt modelId="{AC9DBA81-786F-41D2-804A-9AD49F166D05}" type="parTrans" cxnId="{567B3B06-56B2-4B4A-8D38-A9ADE61E5B53}">
      <dgm:prSet/>
      <dgm:spPr>
        <a:ln>
          <a:solidFill>
            <a:srgbClr val="C00000"/>
          </a:solidFill>
          <a:tailEnd type="arrow"/>
        </a:ln>
      </dgm:spPr>
      <dgm:t>
        <a:bodyPr/>
        <a:lstStyle/>
        <a:p>
          <a:endParaRPr lang="en-US"/>
        </a:p>
      </dgm:t>
    </dgm:pt>
    <dgm:pt modelId="{05EDF262-05D8-426D-8A53-6F26A2AD9D2D}" type="sibTrans" cxnId="{567B3B06-56B2-4B4A-8D38-A9ADE61E5B53}">
      <dgm:prSet/>
      <dgm:spPr/>
      <dgm:t>
        <a:bodyPr/>
        <a:lstStyle/>
        <a:p>
          <a:endParaRPr lang="en-US"/>
        </a:p>
      </dgm:t>
    </dgm:pt>
    <dgm:pt modelId="{4DE8FA8B-AB73-4DFC-88EA-3DA06499B5A8}" type="pres">
      <dgm:prSet presAssocID="{A6A5DBF9-118B-4249-8B6D-66B1B2B278E9}" presName="diagram" presStyleCnt="0">
        <dgm:presLayoutVars>
          <dgm:chPref val="1"/>
          <dgm:dir/>
          <dgm:animOne val="branch"/>
          <dgm:animLvl val="lvl"/>
          <dgm:resizeHandles val="exact"/>
        </dgm:presLayoutVars>
      </dgm:prSet>
      <dgm:spPr/>
    </dgm:pt>
    <dgm:pt modelId="{9D5C7826-145A-4857-992F-56FE21F96C0F}" type="pres">
      <dgm:prSet presAssocID="{2B4B0FE2-CE4E-48B1-ADC7-8115B961983A}" presName="root1" presStyleCnt="0"/>
      <dgm:spPr/>
    </dgm:pt>
    <dgm:pt modelId="{2EE7980A-A61D-4187-B830-DAA4CE13645E}" type="pres">
      <dgm:prSet presAssocID="{2B4B0FE2-CE4E-48B1-ADC7-8115B961983A}" presName="LevelOneTextNode" presStyleLbl="node0" presStyleIdx="0" presStyleCnt="1" custScaleX="156454" custScaleY="199230">
        <dgm:presLayoutVars>
          <dgm:chPref val="3"/>
        </dgm:presLayoutVars>
      </dgm:prSet>
      <dgm:spPr/>
    </dgm:pt>
    <dgm:pt modelId="{E3E30101-B880-4674-AE45-6E45FE6837E5}" type="pres">
      <dgm:prSet presAssocID="{2B4B0FE2-CE4E-48B1-ADC7-8115B961983A}" presName="level2hierChild" presStyleCnt="0"/>
      <dgm:spPr/>
    </dgm:pt>
    <dgm:pt modelId="{60D361A7-277A-47EE-AF34-15AC95FE3A3B}" type="pres">
      <dgm:prSet presAssocID="{8131DBC4-081E-4898-9484-881BEEB563B6}" presName="conn2-1" presStyleLbl="parChTrans1D2" presStyleIdx="0" presStyleCnt="1"/>
      <dgm:spPr/>
    </dgm:pt>
    <dgm:pt modelId="{98AA1B28-A21A-45C9-873B-F58230332E06}" type="pres">
      <dgm:prSet presAssocID="{8131DBC4-081E-4898-9484-881BEEB563B6}" presName="connTx" presStyleLbl="parChTrans1D2" presStyleIdx="0" presStyleCnt="1"/>
      <dgm:spPr/>
    </dgm:pt>
    <dgm:pt modelId="{32BF66A9-78FC-4665-8898-B61835C48E15}" type="pres">
      <dgm:prSet presAssocID="{CBA5FA6D-898A-4350-B977-DEE730E3A417}" presName="root2" presStyleCnt="0"/>
      <dgm:spPr/>
    </dgm:pt>
    <dgm:pt modelId="{6E475AE2-B92A-44EE-9B64-E5A0C8B4FD57}" type="pres">
      <dgm:prSet presAssocID="{CBA5FA6D-898A-4350-B977-DEE730E3A417}" presName="LevelTwoTextNode" presStyleLbl="node2" presStyleIdx="0" presStyleCnt="1" custScaleX="157522" custScaleY="211652">
        <dgm:presLayoutVars>
          <dgm:chPref val="3"/>
        </dgm:presLayoutVars>
      </dgm:prSet>
      <dgm:spPr/>
    </dgm:pt>
    <dgm:pt modelId="{2CFB6AC3-1F95-42DA-8407-AEB8A6D01D1C}" type="pres">
      <dgm:prSet presAssocID="{CBA5FA6D-898A-4350-B977-DEE730E3A417}" presName="level3hierChild" presStyleCnt="0"/>
      <dgm:spPr/>
    </dgm:pt>
    <dgm:pt modelId="{2396195C-017D-4756-A5A8-1928DDE49AE9}" type="pres">
      <dgm:prSet presAssocID="{1F8BFE4F-C111-41EE-8AE2-D248A085157D}" presName="conn2-1" presStyleLbl="parChTrans1D3" presStyleIdx="0" presStyleCnt="1"/>
      <dgm:spPr/>
    </dgm:pt>
    <dgm:pt modelId="{D474F56C-6599-4146-94C5-15D9CEB24CDF}" type="pres">
      <dgm:prSet presAssocID="{1F8BFE4F-C111-41EE-8AE2-D248A085157D}" presName="connTx" presStyleLbl="parChTrans1D3" presStyleIdx="0" presStyleCnt="1"/>
      <dgm:spPr/>
    </dgm:pt>
    <dgm:pt modelId="{232BE332-23B8-4A03-AA6F-73CC4E463F83}" type="pres">
      <dgm:prSet presAssocID="{DC00B02D-C839-4429-BC8F-7EBC7EE1B084}" presName="root2" presStyleCnt="0"/>
      <dgm:spPr/>
    </dgm:pt>
    <dgm:pt modelId="{E77FCC66-95F3-44BF-950A-DF769E7D429D}" type="pres">
      <dgm:prSet presAssocID="{DC00B02D-C839-4429-BC8F-7EBC7EE1B084}" presName="LevelTwoTextNode" presStyleLbl="node3" presStyleIdx="0" presStyleCnt="1" custScaleX="149337" custScaleY="234477">
        <dgm:presLayoutVars>
          <dgm:chPref val="3"/>
        </dgm:presLayoutVars>
      </dgm:prSet>
      <dgm:spPr/>
    </dgm:pt>
    <dgm:pt modelId="{7DE7ED30-3328-4773-98CE-8D9D1A080CAB}" type="pres">
      <dgm:prSet presAssocID="{DC00B02D-C839-4429-BC8F-7EBC7EE1B084}" presName="level3hierChild" presStyleCnt="0"/>
      <dgm:spPr/>
    </dgm:pt>
    <dgm:pt modelId="{80C30549-AFDE-40B9-BCFA-84ECDA7DE249}" type="pres">
      <dgm:prSet presAssocID="{EE4AC573-D2F5-4BD6-8A43-7CA9190B8376}" presName="conn2-1" presStyleLbl="parChTrans1D4" presStyleIdx="0" presStyleCnt="2"/>
      <dgm:spPr/>
    </dgm:pt>
    <dgm:pt modelId="{3AB1E809-D675-4F87-B3CF-D99AE7DF4F9D}" type="pres">
      <dgm:prSet presAssocID="{EE4AC573-D2F5-4BD6-8A43-7CA9190B8376}" presName="connTx" presStyleLbl="parChTrans1D4" presStyleIdx="0" presStyleCnt="2"/>
      <dgm:spPr/>
    </dgm:pt>
    <dgm:pt modelId="{AE9FE6E9-7E6E-4082-A9F9-C57128CB3125}" type="pres">
      <dgm:prSet presAssocID="{C6C0CC5C-7E5A-416A-8F23-4ECC1F5CF17D}" presName="root2" presStyleCnt="0"/>
      <dgm:spPr/>
    </dgm:pt>
    <dgm:pt modelId="{B9270AF0-D0E3-40E6-883D-F53C95D98D29}" type="pres">
      <dgm:prSet presAssocID="{C6C0CC5C-7E5A-416A-8F23-4ECC1F5CF17D}" presName="LevelTwoTextNode" presStyleLbl="node4" presStyleIdx="0" presStyleCnt="2">
        <dgm:presLayoutVars>
          <dgm:chPref val="3"/>
        </dgm:presLayoutVars>
      </dgm:prSet>
      <dgm:spPr/>
    </dgm:pt>
    <dgm:pt modelId="{8FE19561-E501-4DC5-9402-CD15B815FD62}" type="pres">
      <dgm:prSet presAssocID="{C6C0CC5C-7E5A-416A-8F23-4ECC1F5CF17D}" presName="level3hierChild" presStyleCnt="0"/>
      <dgm:spPr/>
    </dgm:pt>
    <dgm:pt modelId="{4CBD92C2-695A-4D12-AC5E-198213948F79}" type="pres">
      <dgm:prSet presAssocID="{AC9DBA81-786F-41D2-804A-9AD49F166D05}" presName="conn2-1" presStyleLbl="parChTrans1D4" presStyleIdx="1" presStyleCnt="2"/>
      <dgm:spPr/>
    </dgm:pt>
    <dgm:pt modelId="{3DC75FFB-89DA-4AE0-B2A0-232CFFBB02A5}" type="pres">
      <dgm:prSet presAssocID="{AC9DBA81-786F-41D2-804A-9AD49F166D05}" presName="connTx" presStyleLbl="parChTrans1D4" presStyleIdx="1" presStyleCnt="2"/>
      <dgm:spPr/>
    </dgm:pt>
    <dgm:pt modelId="{F3EE4B37-C4FE-4B44-9DC3-8913DE4681A5}" type="pres">
      <dgm:prSet presAssocID="{B4434B0C-B6A5-4695-BA28-DFFBB977EA81}" presName="root2" presStyleCnt="0"/>
      <dgm:spPr/>
    </dgm:pt>
    <dgm:pt modelId="{3D90AF2D-1093-494D-896F-FBE1D48285C0}" type="pres">
      <dgm:prSet presAssocID="{B4434B0C-B6A5-4695-BA28-DFFBB977EA81}" presName="LevelTwoTextNode" presStyleLbl="node4" presStyleIdx="1" presStyleCnt="2">
        <dgm:presLayoutVars>
          <dgm:chPref val="3"/>
        </dgm:presLayoutVars>
      </dgm:prSet>
      <dgm:spPr/>
    </dgm:pt>
    <dgm:pt modelId="{6E0CE6D9-F1A9-4A11-A2DE-FBFE76A035B2}" type="pres">
      <dgm:prSet presAssocID="{B4434B0C-B6A5-4695-BA28-DFFBB977EA81}" presName="level3hierChild" presStyleCnt="0"/>
      <dgm:spPr/>
    </dgm:pt>
  </dgm:ptLst>
  <dgm:cxnLst>
    <dgm:cxn modelId="{567B3B06-56B2-4B4A-8D38-A9ADE61E5B53}" srcId="{DC00B02D-C839-4429-BC8F-7EBC7EE1B084}" destId="{B4434B0C-B6A5-4695-BA28-DFFBB977EA81}" srcOrd="1" destOrd="0" parTransId="{AC9DBA81-786F-41D2-804A-9AD49F166D05}" sibTransId="{05EDF262-05D8-426D-8A53-6F26A2AD9D2D}"/>
    <dgm:cxn modelId="{BF9E0414-D676-488D-B912-804ED20A9EBE}" type="presOf" srcId="{1F8BFE4F-C111-41EE-8AE2-D248A085157D}" destId="{2396195C-017D-4756-A5A8-1928DDE49AE9}" srcOrd="0" destOrd="0" presId="urn:microsoft.com/office/officeart/2005/8/layout/hierarchy2"/>
    <dgm:cxn modelId="{C10B6030-4B91-436A-AE0D-2E01D362F366}" type="presOf" srcId="{AC9DBA81-786F-41D2-804A-9AD49F166D05}" destId="{4CBD92C2-695A-4D12-AC5E-198213948F79}" srcOrd="0" destOrd="0" presId="urn:microsoft.com/office/officeart/2005/8/layout/hierarchy2"/>
    <dgm:cxn modelId="{3320EC35-E372-406C-8958-6E86EE3C5415}" srcId="{A6A5DBF9-118B-4249-8B6D-66B1B2B278E9}" destId="{2B4B0FE2-CE4E-48B1-ADC7-8115B961983A}" srcOrd="0" destOrd="0" parTransId="{8AC6F9C3-A667-48DF-9B4C-EC6DD5CA6ECA}" sibTransId="{158FF87A-0311-4008-83F5-5893E8D8FFDB}"/>
    <dgm:cxn modelId="{C5981B4A-F75F-4AFC-B7F2-8A2E7ABC3AA8}" type="presOf" srcId="{8131DBC4-081E-4898-9484-881BEEB563B6}" destId="{60D361A7-277A-47EE-AF34-15AC95FE3A3B}" srcOrd="0" destOrd="0" presId="urn:microsoft.com/office/officeart/2005/8/layout/hierarchy2"/>
    <dgm:cxn modelId="{C9EE9C4B-7541-48C3-AC61-1105842B484F}" type="presOf" srcId="{C6C0CC5C-7E5A-416A-8F23-4ECC1F5CF17D}" destId="{B9270AF0-D0E3-40E6-883D-F53C95D98D29}" srcOrd="0" destOrd="0" presId="urn:microsoft.com/office/officeart/2005/8/layout/hierarchy2"/>
    <dgm:cxn modelId="{DB2B5478-DB93-4359-A841-58E12FB5527B}" type="presOf" srcId="{1F8BFE4F-C111-41EE-8AE2-D248A085157D}" destId="{D474F56C-6599-4146-94C5-15D9CEB24CDF}" srcOrd="1" destOrd="0" presId="urn:microsoft.com/office/officeart/2005/8/layout/hierarchy2"/>
    <dgm:cxn modelId="{AE47A99E-8543-4D66-BCB3-7D4B115DFFFC}" type="presOf" srcId="{CBA5FA6D-898A-4350-B977-DEE730E3A417}" destId="{6E475AE2-B92A-44EE-9B64-E5A0C8B4FD57}" srcOrd="0" destOrd="0" presId="urn:microsoft.com/office/officeart/2005/8/layout/hierarchy2"/>
    <dgm:cxn modelId="{09F00FA0-1B20-4A5F-B626-C3E93CF80491}" type="presOf" srcId="{2B4B0FE2-CE4E-48B1-ADC7-8115B961983A}" destId="{2EE7980A-A61D-4187-B830-DAA4CE13645E}" srcOrd="0" destOrd="0" presId="urn:microsoft.com/office/officeart/2005/8/layout/hierarchy2"/>
    <dgm:cxn modelId="{37B030AC-0E1C-43CC-AAEA-6B4F8C6A1C17}" type="presOf" srcId="{A6A5DBF9-118B-4249-8B6D-66B1B2B278E9}" destId="{4DE8FA8B-AB73-4DFC-88EA-3DA06499B5A8}" srcOrd="0" destOrd="0" presId="urn:microsoft.com/office/officeart/2005/8/layout/hierarchy2"/>
    <dgm:cxn modelId="{A7333EAD-8EB6-48BA-B697-1DF4769D9E79}" type="presOf" srcId="{AC9DBA81-786F-41D2-804A-9AD49F166D05}" destId="{3DC75FFB-89DA-4AE0-B2A0-232CFFBB02A5}" srcOrd="1" destOrd="0" presId="urn:microsoft.com/office/officeart/2005/8/layout/hierarchy2"/>
    <dgm:cxn modelId="{526186B6-701C-451A-9A59-422B9B9D1787}" type="presOf" srcId="{DC00B02D-C839-4429-BC8F-7EBC7EE1B084}" destId="{E77FCC66-95F3-44BF-950A-DF769E7D429D}" srcOrd="0" destOrd="0" presId="urn:microsoft.com/office/officeart/2005/8/layout/hierarchy2"/>
    <dgm:cxn modelId="{CD14BBB8-E8BA-4EEA-BF39-CCE0580D1C91}" srcId="{CBA5FA6D-898A-4350-B977-DEE730E3A417}" destId="{DC00B02D-C839-4429-BC8F-7EBC7EE1B084}" srcOrd="0" destOrd="0" parTransId="{1F8BFE4F-C111-41EE-8AE2-D248A085157D}" sibTransId="{144B787E-1E07-4981-82B1-7764B94F02A1}"/>
    <dgm:cxn modelId="{742ACAD5-3ECC-4372-9E8B-AA2999DD1602}" type="presOf" srcId="{8131DBC4-081E-4898-9484-881BEEB563B6}" destId="{98AA1B28-A21A-45C9-873B-F58230332E06}" srcOrd="1" destOrd="0" presId="urn:microsoft.com/office/officeart/2005/8/layout/hierarchy2"/>
    <dgm:cxn modelId="{57CDEFDD-60F3-4696-A678-916BF3298BFA}" type="presOf" srcId="{EE4AC573-D2F5-4BD6-8A43-7CA9190B8376}" destId="{3AB1E809-D675-4F87-B3CF-D99AE7DF4F9D}" srcOrd="1" destOrd="0" presId="urn:microsoft.com/office/officeart/2005/8/layout/hierarchy2"/>
    <dgm:cxn modelId="{D18453E0-0DAC-41DA-95A8-9F1773E07E5B}" srcId="{2B4B0FE2-CE4E-48B1-ADC7-8115B961983A}" destId="{CBA5FA6D-898A-4350-B977-DEE730E3A417}" srcOrd="0" destOrd="0" parTransId="{8131DBC4-081E-4898-9484-881BEEB563B6}" sibTransId="{72190484-7878-4DA0-BA1B-9EB05002C484}"/>
    <dgm:cxn modelId="{4E94B6E2-6991-4C2C-B301-CFD0B8B69EAE}" srcId="{DC00B02D-C839-4429-BC8F-7EBC7EE1B084}" destId="{C6C0CC5C-7E5A-416A-8F23-4ECC1F5CF17D}" srcOrd="0" destOrd="0" parTransId="{EE4AC573-D2F5-4BD6-8A43-7CA9190B8376}" sibTransId="{43901874-97F7-43C0-B674-7081E9E8B5F4}"/>
    <dgm:cxn modelId="{2E956FE4-788B-43BA-8B28-B3DA6D3A21C4}" type="presOf" srcId="{EE4AC573-D2F5-4BD6-8A43-7CA9190B8376}" destId="{80C30549-AFDE-40B9-BCFA-84ECDA7DE249}" srcOrd="0" destOrd="0" presId="urn:microsoft.com/office/officeart/2005/8/layout/hierarchy2"/>
    <dgm:cxn modelId="{676D46F6-C718-4254-86B7-A027A2B3780F}" type="presOf" srcId="{B4434B0C-B6A5-4695-BA28-DFFBB977EA81}" destId="{3D90AF2D-1093-494D-896F-FBE1D48285C0}" srcOrd="0" destOrd="0" presId="urn:microsoft.com/office/officeart/2005/8/layout/hierarchy2"/>
    <dgm:cxn modelId="{D685B976-3AD7-4E6D-B65F-9044335ABC4F}" type="presParOf" srcId="{4DE8FA8B-AB73-4DFC-88EA-3DA06499B5A8}" destId="{9D5C7826-145A-4857-992F-56FE21F96C0F}" srcOrd="0" destOrd="0" presId="urn:microsoft.com/office/officeart/2005/8/layout/hierarchy2"/>
    <dgm:cxn modelId="{49EC6638-F2CE-4E60-85E7-E1E3B8CAD155}" type="presParOf" srcId="{9D5C7826-145A-4857-992F-56FE21F96C0F}" destId="{2EE7980A-A61D-4187-B830-DAA4CE13645E}" srcOrd="0" destOrd="0" presId="urn:microsoft.com/office/officeart/2005/8/layout/hierarchy2"/>
    <dgm:cxn modelId="{C1B2CC20-FC12-471C-AF42-DCBD80147C77}" type="presParOf" srcId="{9D5C7826-145A-4857-992F-56FE21F96C0F}" destId="{E3E30101-B880-4674-AE45-6E45FE6837E5}" srcOrd="1" destOrd="0" presId="urn:microsoft.com/office/officeart/2005/8/layout/hierarchy2"/>
    <dgm:cxn modelId="{ADE5336B-B62E-4678-8381-0EC66D154FF9}" type="presParOf" srcId="{E3E30101-B880-4674-AE45-6E45FE6837E5}" destId="{60D361A7-277A-47EE-AF34-15AC95FE3A3B}" srcOrd="0" destOrd="0" presId="urn:microsoft.com/office/officeart/2005/8/layout/hierarchy2"/>
    <dgm:cxn modelId="{E49349E7-E6DA-4067-B3E4-698274AE1E8F}" type="presParOf" srcId="{60D361A7-277A-47EE-AF34-15AC95FE3A3B}" destId="{98AA1B28-A21A-45C9-873B-F58230332E06}" srcOrd="0" destOrd="0" presId="urn:microsoft.com/office/officeart/2005/8/layout/hierarchy2"/>
    <dgm:cxn modelId="{12FDE87B-C2C3-4FCA-87DB-BD9019659E43}" type="presParOf" srcId="{E3E30101-B880-4674-AE45-6E45FE6837E5}" destId="{32BF66A9-78FC-4665-8898-B61835C48E15}" srcOrd="1" destOrd="0" presId="urn:microsoft.com/office/officeart/2005/8/layout/hierarchy2"/>
    <dgm:cxn modelId="{76AB0ADA-19D0-4ADC-8D25-0B46E7AA92F6}" type="presParOf" srcId="{32BF66A9-78FC-4665-8898-B61835C48E15}" destId="{6E475AE2-B92A-44EE-9B64-E5A0C8B4FD57}" srcOrd="0" destOrd="0" presId="urn:microsoft.com/office/officeart/2005/8/layout/hierarchy2"/>
    <dgm:cxn modelId="{0DA93D18-BE60-44D5-8FC3-DBA1EE5E56C9}" type="presParOf" srcId="{32BF66A9-78FC-4665-8898-B61835C48E15}" destId="{2CFB6AC3-1F95-42DA-8407-AEB8A6D01D1C}" srcOrd="1" destOrd="0" presId="urn:microsoft.com/office/officeart/2005/8/layout/hierarchy2"/>
    <dgm:cxn modelId="{EB5FBE87-E709-4682-880B-B2DF49F0BCBD}" type="presParOf" srcId="{2CFB6AC3-1F95-42DA-8407-AEB8A6D01D1C}" destId="{2396195C-017D-4756-A5A8-1928DDE49AE9}" srcOrd="0" destOrd="0" presId="urn:microsoft.com/office/officeart/2005/8/layout/hierarchy2"/>
    <dgm:cxn modelId="{0652D251-7E15-47D2-AAD9-1388B800C06D}" type="presParOf" srcId="{2396195C-017D-4756-A5A8-1928DDE49AE9}" destId="{D474F56C-6599-4146-94C5-15D9CEB24CDF}" srcOrd="0" destOrd="0" presId="urn:microsoft.com/office/officeart/2005/8/layout/hierarchy2"/>
    <dgm:cxn modelId="{A6D85876-3CDB-4B74-B876-962ED2D2D88F}" type="presParOf" srcId="{2CFB6AC3-1F95-42DA-8407-AEB8A6D01D1C}" destId="{232BE332-23B8-4A03-AA6F-73CC4E463F83}" srcOrd="1" destOrd="0" presId="urn:microsoft.com/office/officeart/2005/8/layout/hierarchy2"/>
    <dgm:cxn modelId="{5FFFB2E1-007C-4B45-88E6-04AA4D6DD0BF}" type="presParOf" srcId="{232BE332-23B8-4A03-AA6F-73CC4E463F83}" destId="{E77FCC66-95F3-44BF-950A-DF769E7D429D}" srcOrd="0" destOrd="0" presId="urn:microsoft.com/office/officeart/2005/8/layout/hierarchy2"/>
    <dgm:cxn modelId="{8AC6AEF3-54AD-4531-A20C-3B41889A2EB2}" type="presParOf" srcId="{232BE332-23B8-4A03-AA6F-73CC4E463F83}" destId="{7DE7ED30-3328-4773-98CE-8D9D1A080CAB}" srcOrd="1" destOrd="0" presId="urn:microsoft.com/office/officeart/2005/8/layout/hierarchy2"/>
    <dgm:cxn modelId="{B475018E-14CB-4621-B49E-4ABF55C88F94}" type="presParOf" srcId="{7DE7ED30-3328-4773-98CE-8D9D1A080CAB}" destId="{80C30549-AFDE-40B9-BCFA-84ECDA7DE249}" srcOrd="0" destOrd="0" presId="urn:microsoft.com/office/officeart/2005/8/layout/hierarchy2"/>
    <dgm:cxn modelId="{CE274B95-E2C3-4B5E-B62C-4A26D83AC98B}" type="presParOf" srcId="{80C30549-AFDE-40B9-BCFA-84ECDA7DE249}" destId="{3AB1E809-D675-4F87-B3CF-D99AE7DF4F9D}" srcOrd="0" destOrd="0" presId="urn:microsoft.com/office/officeart/2005/8/layout/hierarchy2"/>
    <dgm:cxn modelId="{9F6577BF-EE50-47C0-92E2-4ADAC6C8B985}" type="presParOf" srcId="{7DE7ED30-3328-4773-98CE-8D9D1A080CAB}" destId="{AE9FE6E9-7E6E-4082-A9F9-C57128CB3125}" srcOrd="1" destOrd="0" presId="urn:microsoft.com/office/officeart/2005/8/layout/hierarchy2"/>
    <dgm:cxn modelId="{35A09285-08AB-4F1A-96D6-1717F6955567}" type="presParOf" srcId="{AE9FE6E9-7E6E-4082-A9F9-C57128CB3125}" destId="{B9270AF0-D0E3-40E6-883D-F53C95D98D29}" srcOrd="0" destOrd="0" presId="urn:microsoft.com/office/officeart/2005/8/layout/hierarchy2"/>
    <dgm:cxn modelId="{9D191103-6D80-43B0-992C-59787685541A}" type="presParOf" srcId="{AE9FE6E9-7E6E-4082-A9F9-C57128CB3125}" destId="{8FE19561-E501-4DC5-9402-CD15B815FD62}" srcOrd="1" destOrd="0" presId="urn:microsoft.com/office/officeart/2005/8/layout/hierarchy2"/>
    <dgm:cxn modelId="{33C4D17A-AE8E-4111-8924-C140975EB563}" type="presParOf" srcId="{7DE7ED30-3328-4773-98CE-8D9D1A080CAB}" destId="{4CBD92C2-695A-4D12-AC5E-198213948F79}" srcOrd="2" destOrd="0" presId="urn:microsoft.com/office/officeart/2005/8/layout/hierarchy2"/>
    <dgm:cxn modelId="{7B4278C3-28E2-4CA9-932F-4CAB93FF74ED}" type="presParOf" srcId="{4CBD92C2-695A-4D12-AC5E-198213948F79}" destId="{3DC75FFB-89DA-4AE0-B2A0-232CFFBB02A5}" srcOrd="0" destOrd="0" presId="urn:microsoft.com/office/officeart/2005/8/layout/hierarchy2"/>
    <dgm:cxn modelId="{08254543-FB23-47A6-8594-C7F8B9FD4250}" type="presParOf" srcId="{7DE7ED30-3328-4773-98CE-8D9D1A080CAB}" destId="{F3EE4B37-C4FE-4B44-9DC3-8913DE4681A5}" srcOrd="3" destOrd="0" presId="urn:microsoft.com/office/officeart/2005/8/layout/hierarchy2"/>
    <dgm:cxn modelId="{F67F7BE6-156E-40AD-88DB-4030C05ECC75}" type="presParOf" srcId="{F3EE4B37-C4FE-4B44-9DC3-8913DE4681A5}" destId="{3D90AF2D-1093-494D-896F-FBE1D48285C0}" srcOrd="0" destOrd="0" presId="urn:microsoft.com/office/officeart/2005/8/layout/hierarchy2"/>
    <dgm:cxn modelId="{AD1C5A30-F320-458A-98DD-8B4851D7A74E}" type="presParOf" srcId="{F3EE4B37-C4FE-4B44-9DC3-8913DE4681A5}" destId="{6E0CE6D9-F1A9-4A11-A2DE-FBFE76A035B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8357D-EBC0-46F2-A3B4-1F2077F06258}" type="doc">
      <dgm:prSet loTypeId="urn:microsoft.com/office/officeart/2005/8/layout/matrix3" loCatId="matrix" qsTypeId="urn:microsoft.com/office/officeart/2005/8/quickstyle/simple5" qsCatId="simple" csTypeId="urn:microsoft.com/office/officeart/2005/8/colors/colorful3" csCatId="colorful" phldr="1"/>
      <dgm:spPr/>
      <dgm:t>
        <a:bodyPr/>
        <a:lstStyle/>
        <a:p>
          <a:endParaRPr lang="en-US"/>
        </a:p>
      </dgm:t>
    </dgm:pt>
    <dgm:pt modelId="{F6DFEFCC-0A1E-4A4E-83B7-3BA117A9A8F1}">
      <dgm:prSet phldrT="[Text]"/>
      <dgm:spPr/>
      <dgm:t>
        <a:bodyPr/>
        <a:lstStyle/>
        <a:p>
          <a:r>
            <a:rPr lang="en-US" b="1" dirty="0"/>
            <a:t>Hora del Día</a:t>
          </a:r>
        </a:p>
      </dgm:t>
    </dgm:pt>
    <dgm:pt modelId="{4E97ADE2-AC50-4F0B-9533-1833CB0FE46D}" type="parTrans" cxnId="{0F55D321-90B3-4EEA-91D1-6FCB38878FAF}">
      <dgm:prSet/>
      <dgm:spPr/>
      <dgm:t>
        <a:bodyPr/>
        <a:lstStyle/>
        <a:p>
          <a:endParaRPr lang="en-US"/>
        </a:p>
      </dgm:t>
    </dgm:pt>
    <dgm:pt modelId="{BEE386B4-0FE0-4D06-8CEF-9AEB59C8AC2C}" type="sibTrans" cxnId="{0F55D321-90B3-4EEA-91D1-6FCB38878FAF}">
      <dgm:prSet/>
      <dgm:spPr/>
      <dgm:t>
        <a:bodyPr/>
        <a:lstStyle/>
        <a:p>
          <a:endParaRPr lang="en-US"/>
        </a:p>
      </dgm:t>
    </dgm:pt>
    <dgm:pt modelId="{97245B4B-A23B-4F29-9044-1160A7BF96D2}">
      <dgm:prSet phldrT="[Text]">
        <dgm:style>
          <a:lnRef idx="1">
            <a:schemeClr val="dk1"/>
          </a:lnRef>
          <a:fillRef idx="2">
            <a:schemeClr val="dk1"/>
          </a:fillRef>
          <a:effectRef idx="1">
            <a:schemeClr val="dk1"/>
          </a:effectRef>
          <a:fontRef idx="minor">
            <a:schemeClr val="dk1"/>
          </a:fontRef>
        </dgm:style>
      </dgm:prSet>
      <dgm:spPr/>
      <dgm:t>
        <a:bodyPr/>
        <a:lstStyle/>
        <a:p>
          <a:r>
            <a:rPr lang="en-US" b="0" cap="none" spc="0" dirty="0" err="1">
              <a:ln w="12700" cmpd="sng">
                <a:noFill/>
                <a:prstDash val="solid"/>
              </a:ln>
              <a:solidFill>
                <a:schemeClr val="tx1"/>
              </a:solidFill>
              <a:effectLst/>
              <a:latin typeface="+mj-lt"/>
            </a:rPr>
            <a:t>Sueño</a:t>
          </a:r>
          <a:r>
            <a:rPr lang="en-US" b="0" cap="none" spc="0" dirty="0">
              <a:ln w="12700" cmpd="sng">
                <a:noFill/>
                <a:prstDash val="solid"/>
              </a:ln>
              <a:solidFill>
                <a:schemeClr val="tx1"/>
              </a:solidFill>
              <a:effectLst/>
              <a:latin typeface="+mj-lt"/>
            </a:rPr>
            <a:t> </a:t>
          </a:r>
          <a:r>
            <a:rPr lang="en-US" b="0" cap="none" spc="0" dirty="0" err="1">
              <a:ln w="12700" cmpd="sng">
                <a:noFill/>
                <a:prstDash val="solid"/>
              </a:ln>
              <a:solidFill>
                <a:schemeClr val="tx1"/>
              </a:solidFill>
              <a:effectLst/>
              <a:latin typeface="+mj-lt"/>
            </a:rPr>
            <a:t>Reciente</a:t>
          </a:r>
          <a:endParaRPr lang="en-US" b="0" cap="none" spc="0" dirty="0">
            <a:ln w="12700" cmpd="sng">
              <a:noFill/>
              <a:prstDash val="solid"/>
            </a:ln>
            <a:solidFill>
              <a:schemeClr val="tx1"/>
            </a:solidFill>
            <a:effectLst/>
            <a:latin typeface="+mj-lt"/>
          </a:endParaRPr>
        </a:p>
      </dgm:t>
    </dgm:pt>
    <dgm:pt modelId="{18FC7734-331C-49A7-A4E9-118FB0A67920}" type="parTrans" cxnId="{158EA619-876B-4C93-9D9E-4B0D50B52EB2}">
      <dgm:prSet/>
      <dgm:spPr/>
      <dgm:t>
        <a:bodyPr/>
        <a:lstStyle/>
        <a:p>
          <a:endParaRPr lang="en-US"/>
        </a:p>
      </dgm:t>
    </dgm:pt>
    <dgm:pt modelId="{29E48D6B-959D-44A6-8059-A82229EB9B45}" type="sibTrans" cxnId="{158EA619-876B-4C93-9D9E-4B0D50B52EB2}">
      <dgm:prSet/>
      <dgm:spPr/>
      <dgm:t>
        <a:bodyPr/>
        <a:lstStyle/>
        <a:p>
          <a:endParaRPr lang="en-US"/>
        </a:p>
      </dgm:t>
    </dgm:pt>
    <dgm:pt modelId="{9153FF42-FBE7-41AC-9700-0A4E333A720E}">
      <dgm:prSet phldrT="[Text]">
        <dgm:style>
          <a:lnRef idx="1">
            <a:schemeClr val="dk1"/>
          </a:lnRef>
          <a:fillRef idx="2">
            <a:schemeClr val="dk1"/>
          </a:fillRef>
          <a:effectRef idx="1">
            <a:schemeClr val="dk1"/>
          </a:effectRef>
          <a:fontRef idx="minor">
            <a:schemeClr val="dk1"/>
          </a:fontRef>
        </dgm:style>
      </dgm:prSet>
      <dgm:spPr/>
      <dgm:t>
        <a:bodyPr/>
        <a:lstStyle/>
        <a:p>
          <a:r>
            <a:rPr lang="es-MX" dirty="0"/>
            <a:t>Deuda de Sueño Acumulada</a:t>
          </a:r>
          <a:endParaRPr lang="en-US" dirty="0"/>
        </a:p>
      </dgm:t>
    </dgm:pt>
    <dgm:pt modelId="{ABBF6A91-BE12-4F42-8AF7-0B32FB2B8B33}" type="parTrans" cxnId="{1B795BF1-7DA8-4B85-BEDC-7460F4744D3E}">
      <dgm:prSet/>
      <dgm:spPr/>
      <dgm:t>
        <a:bodyPr/>
        <a:lstStyle/>
        <a:p>
          <a:endParaRPr lang="en-US"/>
        </a:p>
      </dgm:t>
    </dgm:pt>
    <dgm:pt modelId="{30B1D302-85DD-42B6-8D66-2D03CF844975}" type="sibTrans" cxnId="{1B795BF1-7DA8-4B85-BEDC-7460F4744D3E}">
      <dgm:prSet/>
      <dgm:spPr/>
      <dgm:t>
        <a:bodyPr/>
        <a:lstStyle/>
        <a:p>
          <a:endParaRPr lang="en-US"/>
        </a:p>
      </dgm:t>
    </dgm:pt>
    <dgm:pt modelId="{9247C7D1-25D5-43C2-B525-C86EF593D9FF}">
      <dgm:prSet phldrT="[Text]">
        <dgm:style>
          <a:lnRef idx="1">
            <a:schemeClr val="dk1"/>
          </a:lnRef>
          <a:fillRef idx="2">
            <a:schemeClr val="dk1"/>
          </a:fillRef>
          <a:effectRef idx="1">
            <a:schemeClr val="dk1"/>
          </a:effectRef>
          <a:fontRef idx="minor">
            <a:schemeClr val="dk1"/>
          </a:fontRef>
        </dgm:style>
      </dgm:prSet>
      <dgm:spPr/>
      <dgm:t>
        <a:bodyPr/>
        <a:lstStyle/>
        <a:p>
          <a:r>
            <a:rPr lang="es-MX" b="0" cap="none" spc="0" dirty="0">
              <a:ln w="18415" cmpd="sng">
                <a:noFill/>
                <a:prstDash val="solid"/>
              </a:ln>
              <a:solidFill>
                <a:schemeClr val="tx1"/>
              </a:solidFill>
              <a:effectLst/>
              <a:latin typeface="+mj-lt"/>
            </a:rPr>
            <a:t>Horas Continuas Despierto</a:t>
          </a:r>
          <a:endParaRPr lang="en-US" b="0" cap="none" spc="0" dirty="0">
            <a:ln w="18415" cmpd="sng">
              <a:noFill/>
              <a:prstDash val="solid"/>
            </a:ln>
            <a:solidFill>
              <a:schemeClr val="tx1"/>
            </a:solidFill>
            <a:effectLst/>
            <a:latin typeface="+mj-lt"/>
          </a:endParaRPr>
        </a:p>
      </dgm:t>
    </dgm:pt>
    <dgm:pt modelId="{33D01159-7D87-4989-8CC9-50C0D0792D5B}" type="sibTrans" cxnId="{649731EA-A0BE-4FDF-8904-A0A1856E121C}">
      <dgm:prSet/>
      <dgm:spPr/>
      <dgm:t>
        <a:bodyPr/>
        <a:lstStyle/>
        <a:p>
          <a:endParaRPr lang="en-US"/>
        </a:p>
      </dgm:t>
    </dgm:pt>
    <dgm:pt modelId="{56AEBC02-10AA-4721-8104-9A39B18F15FB}" type="parTrans" cxnId="{649731EA-A0BE-4FDF-8904-A0A1856E121C}">
      <dgm:prSet/>
      <dgm:spPr/>
      <dgm:t>
        <a:bodyPr/>
        <a:lstStyle/>
        <a:p>
          <a:endParaRPr lang="en-US"/>
        </a:p>
      </dgm:t>
    </dgm:pt>
    <dgm:pt modelId="{C41E9E72-B3D3-45DA-99D6-2F7957E0FD7A}" type="pres">
      <dgm:prSet presAssocID="{0A98357D-EBC0-46F2-A3B4-1F2077F06258}" presName="matrix" presStyleCnt="0">
        <dgm:presLayoutVars>
          <dgm:chMax val="1"/>
          <dgm:dir/>
          <dgm:resizeHandles val="exact"/>
        </dgm:presLayoutVars>
      </dgm:prSet>
      <dgm:spPr/>
    </dgm:pt>
    <dgm:pt modelId="{4EF867B1-AD03-4729-9A71-33AEEA3C8FAE}" type="pres">
      <dgm:prSet presAssocID="{0A98357D-EBC0-46F2-A3B4-1F2077F06258}" presName="diamond" presStyleLbl="bgShp" presStyleIdx="0" presStyleCnt="1" custLinFactY="13636" custLinFactNeighborX="7941" custLinFactNeighborY="100000"/>
      <dgm:spPr/>
    </dgm:pt>
    <dgm:pt modelId="{7DF63C52-7AAE-4B30-8928-6BF2DB206874}" type="pres">
      <dgm:prSet presAssocID="{0A98357D-EBC0-46F2-A3B4-1F2077F06258}" presName="quad1" presStyleLbl="node1" presStyleIdx="0" presStyleCnt="4" custLinFactNeighborX="10606" custLinFactNeighborY="22261">
        <dgm:presLayoutVars>
          <dgm:chMax val="0"/>
          <dgm:chPref val="0"/>
          <dgm:bulletEnabled val="1"/>
        </dgm:presLayoutVars>
      </dgm:prSet>
      <dgm:spPr/>
    </dgm:pt>
    <dgm:pt modelId="{2DE0F66D-1390-4A84-B3DB-B4EA1519962D}" type="pres">
      <dgm:prSet presAssocID="{0A98357D-EBC0-46F2-A3B4-1F2077F06258}" presName="quad2" presStyleLbl="node1" presStyleIdx="1" presStyleCnt="4" custLinFactNeighborX="7809" custLinFactNeighborY="22261">
        <dgm:presLayoutVars>
          <dgm:chMax val="0"/>
          <dgm:chPref val="0"/>
          <dgm:bulletEnabled val="1"/>
        </dgm:presLayoutVars>
      </dgm:prSet>
      <dgm:spPr/>
    </dgm:pt>
    <dgm:pt modelId="{EE653AE8-D844-481F-A9DE-F48747FFEA0B}" type="pres">
      <dgm:prSet presAssocID="{0A98357D-EBC0-46F2-A3B4-1F2077F06258}" presName="quad3" presStyleLbl="node1" presStyleIdx="2" presStyleCnt="4" custLinFactNeighborX="10606" custLinFactNeighborY="19464">
        <dgm:presLayoutVars>
          <dgm:chMax val="0"/>
          <dgm:chPref val="0"/>
          <dgm:bulletEnabled val="1"/>
        </dgm:presLayoutVars>
      </dgm:prSet>
      <dgm:spPr/>
    </dgm:pt>
    <dgm:pt modelId="{5C9D1129-AC7C-452D-A178-C4C4AD544B7F}" type="pres">
      <dgm:prSet presAssocID="{0A98357D-EBC0-46F2-A3B4-1F2077F06258}" presName="quad4" presStyleLbl="node1" presStyleIdx="3" presStyleCnt="4" custLinFactNeighborX="7809" custLinFactNeighborY="19464">
        <dgm:presLayoutVars>
          <dgm:chMax val="0"/>
          <dgm:chPref val="0"/>
          <dgm:bulletEnabled val="1"/>
        </dgm:presLayoutVars>
      </dgm:prSet>
      <dgm:spPr/>
    </dgm:pt>
  </dgm:ptLst>
  <dgm:cxnLst>
    <dgm:cxn modelId="{158EA619-876B-4C93-9D9E-4B0D50B52EB2}" srcId="{0A98357D-EBC0-46F2-A3B4-1F2077F06258}" destId="{97245B4B-A23B-4F29-9044-1160A7BF96D2}" srcOrd="1" destOrd="0" parTransId="{18FC7734-331C-49A7-A4E9-118FB0A67920}" sibTransId="{29E48D6B-959D-44A6-8059-A82229EB9B45}"/>
    <dgm:cxn modelId="{0F55D321-90B3-4EEA-91D1-6FCB38878FAF}" srcId="{0A98357D-EBC0-46F2-A3B4-1F2077F06258}" destId="{F6DFEFCC-0A1E-4A4E-83B7-3BA117A9A8F1}" srcOrd="0" destOrd="0" parTransId="{4E97ADE2-AC50-4F0B-9533-1833CB0FE46D}" sibTransId="{BEE386B4-0FE0-4D06-8CEF-9AEB59C8AC2C}"/>
    <dgm:cxn modelId="{58758768-E793-453D-A3DB-9C4335496144}" type="presOf" srcId="{F6DFEFCC-0A1E-4A4E-83B7-3BA117A9A8F1}" destId="{7DF63C52-7AAE-4B30-8928-6BF2DB206874}" srcOrd="0" destOrd="0" presId="urn:microsoft.com/office/officeart/2005/8/layout/matrix3"/>
    <dgm:cxn modelId="{65A89F54-91F2-4D6F-88BE-6B45ECF727BC}" type="presOf" srcId="{9153FF42-FBE7-41AC-9700-0A4E333A720E}" destId="{5C9D1129-AC7C-452D-A178-C4C4AD544B7F}" srcOrd="0" destOrd="0" presId="urn:microsoft.com/office/officeart/2005/8/layout/matrix3"/>
    <dgm:cxn modelId="{7B69D08B-407F-43A5-BCA9-6863BB1DE2B0}" type="presOf" srcId="{9247C7D1-25D5-43C2-B525-C86EF593D9FF}" destId="{EE653AE8-D844-481F-A9DE-F48747FFEA0B}" srcOrd="0" destOrd="0" presId="urn:microsoft.com/office/officeart/2005/8/layout/matrix3"/>
    <dgm:cxn modelId="{2F1F4BC0-94C6-4013-98F6-41DC03E50157}" type="presOf" srcId="{97245B4B-A23B-4F29-9044-1160A7BF96D2}" destId="{2DE0F66D-1390-4A84-B3DB-B4EA1519962D}" srcOrd="0" destOrd="0" presId="urn:microsoft.com/office/officeart/2005/8/layout/matrix3"/>
    <dgm:cxn modelId="{D47BABC3-2CDB-42D0-AA04-C1C1AC44FFC2}" type="presOf" srcId="{0A98357D-EBC0-46F2-A3B4-1F2077F06258}" destId="{C41E9E72-B3D3-45DA-99D6-2F7957E0FD7A}" srcOrd="0" destOrd="0" presId="urn:microsoft.com/office/officeart/2005/8/layout/matrix3"/>
    <dgm:cxn modelId="{649731EA-A0BE-4FDF-8904-A0A1856E121C}" srcId="{0A98357D-EBC0-46F2-A3B4-1F2077F06258}" destId="{9247C7D1-25D5-43C2-B525-C86EF593D9FF}" srcOrd="2" destOrd="0" parTransId="{56AEBC02-10AA-4721-8104-9A39B18F15FB}" sibTransId="{33D01159-7D87-4989-8CC9-50C0D0792D5B}"/>
    <dgm:cxn modelId="{1B795BF1-7DA8-4B85-BEDC-7460F4744D3E}" srcId="{0A98357D-EBC0-46F2-A3B4-1F2077F06258}" destId="{9153FF42-FBE7-41AC-9700-0A4E333A720E}" srcOrd="3" destOrd="0" parTransId="{ABBF6A91-BE12-4F42-8AF7-0B32FB2B8B33}" sibTransId="{30B1D302-85DD-42B6-8D66-2D03CF844975}"/>
    <dgm:cxn modelId="{317EFE38-2CF9-4E69-8C6A-56EEEF992D8E}" type="presParOf" srcId="{C41E9E72-B3D3-45DA-99D6-2F7957E0FD7A}" destId="{4EF867B1-AD03-4729-9A71-33AEEA3C8FAE}" srcOrd="0" destOrd="0" presId="urn:microsoft.com/office/officeart/2005/8/layout/matrix3"/>
    <dgm:cxn modelId="{BC430986-F212-4A87-9929-1AC03149A972}" type="presParOf" srcId="{C41E9E72-B3D3-45DA-99D6-2F7957E0FD7A}" destId="{7DF63C52-7AAE-4B30-8928-6BF2DB206874}" srcOrd="1" destOrd="0" presId="urn:microsoft.com/office/officeart/2005/8/layout/matrix3"/>
    <dgm:cxn modelId="{FD344594-269B-48CB-9FD6-789783584874}" type="presParOf" srcId="{C41E9E72-B3D3-45DA-99D6-2F7957E0FD7A}" destId="{2DE0F66D-1390-4A84-B3DB-B4EA1519962D}" srcOrd="2" destOrd="0" presId="urn:microsoft.com/office/officeart/2005/8/layout/matrix3"/>
    <dgm:cxn modelId="{23B837B6-C05F-4492-9E03-5C8D72332D6E}" type="presParOf" srcId="{C41E9E72-B3D3-45DA-99D6-2F7957E0FD7A}" destId="{EE653AE8-D844-481F-A9DE-F48747FFEA0B}" srcOrd="3" destOrd="0" presId="urn:microsoft.com/office/officeart/2005/8/layout/matrix3"/>
    <dgm:cxn modelId="{7CA18934-1D9F-4AAC-B6A5-C553202DCE56}" type="presParOf" srcId="{C41E9E72-B3D3-45DA-99D6-2F7957E0FD7A}" destId="{5C9D1129-AC7C-452D-A178-C4C4AD544B7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98357D-EBC0-46F2-A3B4-1F2077F06258}" type="doc">
      <dgm:prSet loTypeId="urn:microsoft.com/office/officeart/2005/8/layout/matrix3" loCatId="matrix" qsTypeId="urn:microsoft.com/office/officeart/2005/8/quickstyle/simple5" qsCatId="simple" csTypeId="urn:microsoft.com/office/officeart/2005/8/colors/colorful3" csCatId="colorful" phldr="1"/>
      <dgm:spPr/>
      <dgm:t>
        <a:bodyPr/>
        <a:lstStyle/>
        <a:p>
          <a:endParaRPr lang="en-US"/>
        </a:p>
      </dgm:t>
    </dgm:pt>
    <dgm:pt modelId="{F6DFEFCC-0A1E-4A4E-83B7-3BA117A9A8F1}">
      <dgm:prSet phldrT="[Text]">
        <dgm:style>
          <a:lnRef idx="1">
            <a:schemeClr val="dk1"/>
          </a:lnRef>
          <a:fillRef idx="2">
            <a:schemeClr val="dk1"/>
          </a:fillRef>
          <a:effectRef idx="1">
            <a:schemeClr val="dk1"/>
          </a:effectRef>
          <a:fontRef idx="minor">
            <a:schemeClr val="dk1"/>
          </a:fontRef>
        </dgm:style>
      </dgm:prSet>
      <dgm:spPr/>
      <dgm:t>
        <a:bodyPr/>
        <a:lstStyle/>
        <a:p>
          <a:r>
            <a:rPr lang="en-US" b="1" dirty="0"/>
            <a:t>Hora del Día</a:t>
          </a:r>
        </a:p>
      </dgm:t>
    </dgm:pt>
    <dgm:pt modelId="{4E97ADE2-AC50-4F0B-9533-1833CB0FE46D}" type="parTrans" cxnId="{0F55D321-90B3-4EEA-91D1-6FCB38878FAF}">
      <dgm:prSet/>
      <dgm:spPr/>
      <dgm:t>
        <a:bodyPr/>
        <a:lstStyle/>
        <a:p>
          <a:endParaRPr lang="en-US"/>
        </a:p>
      </dgm:t>
    </dgm:pt>
    <dgm:pt modelId="{BEE386B4-0FE0-4D06-8CEF-9AEB59C8AC2C}" type="sibTrans" cxnId="{0F55D321-90B3-4EEA-91D1-6FCB38878FAF}">
      <dgm:prSet/>
      <dgm:spPr/>
      <dgm:t>
        <a:bodyPr/>
        <a:lstStyle/>
        <a:p>
          <a:endParaRPr lang="en-US"/>
        </a:p>
      </dgm:t>
    </dgm:pt>
    <dgm:pt modelId="{97245B4B-A23B-4F29-9044-1160A7BF96D2}">
      <dgm:prSet phldrT="[Text]"/>
      <dgm:spPr/>
      <dgm:t>
        <a:bodyPr/>
        <a:lstStyle/>
        <a:p>
          <a:r>
            <a:rPr lang="en-US" b="0" cap="none" spc="0" dirty="0" err="1">
              <a:ln w="18415" cmpd="sng">
                <a:prstDash val="solid"/>
              </a:ln>
              <a:effectLst>
                <a:outerShdw blurRad="63500" dir="3600000" algn="tl" rotWithShape="0">
                  <a:srgbClr val="000000">
                    <a:alpha val="70000"/>
                  </a:srgbClr>
                </a:outerShdw>
              </a:effectLst>
            </a:rPr>
            <a:t>Sueño</a:t>
          </a:r>
          <a:r>
            <a:rPr lang="en-US" b="0" cap="none" spc="0" dirty="0">
              <a:ln w="18415" cmpd="sng">
                <a:prstDash val="solid"/>
              </a:ln>
              <a:effectLst>
                <a:outerShdw blurRad="63500" dir="3600000" algn="tl" rotWithShape="0">
                  <a:srgbClr val="000000">
                    <a:alpha val="70000"/>
                  </a:srgbClr>
                </a:outerShdw>
              </a:effectLst>
            </a:rPr>
            <a:t> </a:t>
          </a:r>
          <a:r>
            <a:rPr lang="en-US" b="0" cap="none" spc="0" dirty="0" err="1">
              <a:ln w="18415" cmpd="sng">
                <a:prstDash val="solid"/>
              </a:ln>
              <a:effectLst>
                <a:outerShdw blurRad="63500" dir="3600000" algn="tl" rotWithShape="0">
                  <a:srgbClr val="000000">
                    <a:alpha val="70000"/>
                  </a:srgbClr>
                </a:outerShdw>
              </a:effectLst>
            </a:rPr>
            <a:t>Reciente</a:t>
          </a:r>
          <a:endParaRPr lang="en-US" b="0" cap="none" spc="0" dirty="0">
            <a:ln w="18415" cmpd="sng">
              <a:prstDash val="solid"/>
            </a:ln>
            <a:effectLst>
              <a:outerShdw blurRad="63500" dir="3600000" algn="tl" rotWithShape="0">
                <a:srgbClr val="000000">
                  <a:alpha val="70000"/>
                </a:srgbClr>
              </a:outerShdw>
            </a:effectLst>
          </a:endParaRPr>
        </a:p>
      </dgm:t>
    </dgm:pt>
    <dgm:pt modelId="{18FC7734-331C-49A7-A4E9-118FB0A67920}" type="parTrans" cxnId="{158EA619-876B-4C93-9D9E-4B0D50B52EB2}">
      <dgm:prSet/>
      <dgm:spPr/>
      <dgm:t>
        <a:bodyPr/>
        <a:lstStyle/>
        <a:p>
          <a:endParaRPr lang="en-US"/>
        </a:p>
      </dgm:t>
    </dgm:pt>
    <dgm:pt modelId="{29E48D6B-959D-44A6-8059-A82229EB9B45}" type="sibTrans" cxnId="{158EA619-876B-4C93-9D9E-4B0D50B52EB2}">
      <dgm:prSet/>
      <dgm:spPr/>
      <dgm:t>
        <a:bodyPr/>
        <a:lstStyle/>
        <a:p>
          <a:endParaRPr lang="en-US"/>
        </a:p>
      </dgm:t>
    </dgm:pt>
    <dgm:pt modelId="{9247C7D1-25D5-43C2-B525-C86EF593D9FF}">
      <dgm:prSet phldrT="[Text]"/>
      <dgm:spPr/>
      <dgm:t>
        <a:bodyPr/>
        <a:lstStyle/>
        <a:p>
          <a:r>
            <a:rPr lang="en-US" b="0" cap="none" spc="0" dirty="0">
              <a:ln w="18415" cmpd="sng">
                <a:prstDash val="solid"/>
              </a:ln>
              <a:effectLst>
                <a:outerShdw blurRad="63500" dir="3600000" algn="tl" rotWithShape="0">
                  <a:srgbClr val="000000">
                    <a:alpha val="70000"/>
                  </a:srgbClr>
                </a:outerShdw>
              </a:effectLst>
            </a:rPr>
            <a:t>Horas </a:t>
          </a:r>
          <a:r>
            <a:rPr lang="en-US" b="0" cap="none" spc="0" dirty="0" err="1">
              <a:ln w="18415" cmpd="sng">
                <a:prstDash val="solid"/>
              </a:ln>
              <a:effectLst>
                <a:outerShdw blurRad="63500" dir="3600000" algn="tl" rotWithShape="0">
                  <a:srgbClr val="000000">
                    <a:alpha val="70000"/>
                  </a:srgbClr>
                </a:outerShdw>
              </a:effectLst>
            </a:rPr>
            <a:t>Continuas</a:t>
          </a:r>
          <a:r>
            <a:rPr lang="en-US" b="0" cap="none" spc="0" dirty="0">
              <a:ln w="18415" cmpd="sng">
                <a:prstDash val="solid"/>
              </a:ln>
              <a:effectLst>
                <a:outerShdw blurRad="63500" dir="3600000" algn="tl" rotWithShape="0">
                  <a:srgbClr val="000000">
                    <a:alpha val="70000"/>
                  </a:srgbClr>
                </a:outerShdw>
              </a:effectLst>
            </a:rPr>
            <a:t> </a:t>
          </a:r>
          <a:r>
            <a:rPr lang="en-US" b="0" cap="none" spc="0" dirty="0" err="1">
              <a:ln w="18415" cmpd="sng">
                <a:prstDash val="solid"/>
              </a:ln>
              <a:effectLst>
                <a:outerShdw blurRad="63500" dir="3600000" algn="tl" rotWithShape="0">
                  <a:srgbClr val="000000">
                    <a:alpha val="70000"/>
                  </a:srgbClr>
                </a:outerShdw>
              </a:effectLst>
            </a:rPr>
            <a:t>Despierto</a:t>
          </a:r>
          <a:endParaRPr lang="en-US" b="0" cap="none" spc="0" dirty="0">
            <a:ln w="18415" cmpd="sng">
              <a:prstDash val="solid"/>
            </a:ln>
            <a:effectLst>
              <a:outerShdw blurRad="63500" dir="3600000" algn="tl" rotWithShape="0">
                <a:srgbClr val="000000">
                  <a:alpha val="70000"/>
                </a:srgbClr>
              </a:outerShdw>
            </a:effectLst>
          </a:endParaRPr>
        </a:p>
      </dgm:t>
    </dgm:pt>
    <dgm:pt modelId="{56AEBC02-10AA-4721-8104-9A39B18F15FB}" type="parTrans" cxnId="{649731EA-A0BE-4FDF-8904-A0A1856E121C}">
      <dgm:prSet/>
      <dgm:spPr/>
      <dgm:t>
        <a:bodyPr/>
        <a:lstStyle/>
        <a:p>
          <a:endParaRPr lang="en-US"/>
        </a:p>
      </dgm:t>
    </dgm:pt>
    <dgm:pt modelId="{33D01159-7D87-4989-8CC9-50C0D0792D5B}" type="sibTrans" cxnId="{649731EA-A0BE-4FDF-8904-A0A1856E121C}">
      <dgm:prSet/>
      <dgm:spPr/>
      <dgm:t>
        <a:bodyPr/>
        <a:lstStyle/>
        <a:p>
          <a:endParaRPr lang="en-US"/>
        </a:p>
      </dgm:t>
    </dgm:pt>
    <dgm:pt modelId="{9153FF42-FBE7-41AC-9700-0A4E333A720E}">
      <dgm:prSet phldrT="[Text]">
        <dgm:style>
          <a:lnRef idx="1">
            <a:schemeClr val="dk1"/>
          </a:lnRef>
          <a:fillRef idx="2">
            <a:schemeClr val="dk1"/>
          </a:fillRef>
          <a:effectRef idx="1">
            <a:schemeClr val="dk1"/>
          </a:effectRef>
          <a:fontRef idx="minor">
            <a:schemeClr val="dk1"/>
          </a:fontRef>
        </dgm:style>
      </dgm:prSet>
      <dgm:spPr/>
      <dgm:t>
        <a:bodyPr/>
        <a:lstStyle/>
        <a:p>
          <a:r>
            <a:rPr lang="en-US" b="0" cap="none" spc="0" dirty="0" err="1">
              <a:ln w="18415" cmpd="sng">
                <a:prstDash val="solid"/>
              </a:ln>
              <a:effectLst>
                <a:outerShdw blurRad="63500" dir="3600000" algn="tl" rotWithShape="0">
                  <a:srgbClr val="000000">
                    <a:alpha val="70000"/>
                  </a:srgbClr>
                </a:outerShdw>
              </a:effectLst>
            </a:rPr>
            <a:t>Deuda</a:t>
          </a:r>
          <a:r>
            <a:rPr lang="en-US" b="0" cap="none" spc="0" dirty="0">
              <a:ln w="18415" cmpd="sng">
                <a:prstDash val="solid"/>
              </a:ln>
              <a:effectLst>
                <a:outerShdw blurRad="63500" dir="3600000" algn="tl" rotWithShape="0">
                  <a:srgbClr val="000000">
                    <a:alpha val="70000"/>
                  </a:srgbClr>
                </a:outerShdw>
              </a:effectLst>
            </a:rPr>
            <a:t> de </a:t>
          </a:r>
          <a:r>
            <a:rPr lang="en-US" b="0" cap="none" spc="0" dirty="0" err="1">
              <a:ln w="18415" cmpd="sng">
                <a:prstDash val="solid"/>
              </a:ln>
              <a:effectLst>
                <a:outerShdw blurRad="63500" dir="3600000" algn="tl" rotWithShape="0">
                  <a:srgbClr val="000000">
                    <a:alpha val="70000"/>
                  </a:srgbClr>
                </a:outerShdw>
              </a:effectLst>
            </a:rPr>
            <a:t>Sueño</a:t>
          </a:r>
          <a:r>
            <a:rPr lang="en-US" b="0" cap="none" spc="0" dirty="0">
              <a:ln w="18415" cmpd="sng">
                <a:prstDash val="solid"/>
              </a:ln>
              <a:effectLst>
                <a:outerShdw blurRad="63500" dir="3600000" algn="tl" rotWithShape="0">
                  <a:srgbClr val="000000">
                    <a:alpha val="70000"/>
                  </a:srgbClr>
                </a:outerShdw>
              </a:effectLst>
            </a:rPr>
            <a:t> </a:t>
          </a:r>
          <a:r>
            <a:rPr lang="en-US" b="0" cap="none" spc="0" dirty="0" err="1">
              <a:ln w="18415" cmpd="sng">
                <a:prstDash val="solid"/>
              </a:ln>
              <a:effectLst>
                <a:outerShdw blurRad="63500" dir="3600000" algn="tl" rotWithShape="0">
                  <a:srgbClr val="000000">
                    <a:alpha val="70000"/>
                  </a:srgbClr>
                </a:outerShdw>
              </a:effectLst>
            </a:rPr>
            <a:t>Acumulada</a:t>
          </a:r>
          <a:endParaRPr lang="en-US" b="0" cap="none" spc="0" dirty="0">
            <a:ln w="18415" cmpd="sng">
              <a:prstDash val="solid"/>
            </a:ln>
            <a:effectLst>
              <a:outerShdw blurRad="63500" dir="3600000" algn="tl" rotWithShape="0">
                <a:srgbClr val="000000">
                  <a:alpha val="70000"/>
                </a:srgbClr>
              </a:outerShdw>
            </a:effectLst>
          </a:endParaRPr>
        </a:p>
      </dgm:t>
    </dgm:pt>
    <dgm:pt modelId="{ABBF6A91-BE12-4F42-8AF7-0B32FB2B8B33}" type="parTrans" cxnId="{1B795BF1-7DA8-4B85-BEDC-7460F4744D3E}">
      <dgm:prSet/>
      <dgm:spPr/>
      <dgm:t>
        <a:bodyPr/>
        <a:lstStyle/>
        <a:p>
          <a:endParaRPr lang="en-US"/>
        </a:p>
      </dgm:t>
    </dgm:pt>
    <dgm:pt modelId="{30B1D302-85DD-42B6-8D66-2D03CF844975}" type="sibTrans" cxnId="{1B795BF1-7DA8-4B85-BEDC-7460F4744D3E}">
      <dgm:prSet/>
      <dgm:spPr/>
      <dgm:t>
        <a:bodyPr/>
        <a:lstStyle/>
        <a:p>
          <a:endParaRPr lang="en-US"/>
        </a:p>
      </dgm:t>
    </dgm:pt>
    <dgm:pt modelId="{C41E9E72-B3D3-45DA-99D6-2F7957E0FD7A}" type="pres">
      <dgm:prSet presAssocID="{0A98357D-EBC0-46F2-A3B4-1F2077F06258}" presName="matrix" presStyleCnt="0">
        <dgm:presLayoutVars>
          <dgm:chMax val="1"/>
          <dgm:dir/>
          <dgm:resizeHandles val="exact"/>
        </dgm:presLayoutVars>
      </dgm:prSet>
      <dgm:spPr/>
    </dgm:pt>
    <dgm:pt modelId="{4EF867B1-AD03-4729-9A71-33AEEA3C8FAE}" type="pres">
      <dgm:prSet presAssocID="{0A98357D-EBC0-46F2-A3B4-1F2077F06258}" presName="diamond" presStyleLbl="bgShp" presStyleIdx="0" presStyleCnt="1"/>
      <dgm:spPr/>
    </dgm:pt>
    <dgm:pt modelId="{7DF63C52-7AAE-4B30-8928-6BF2DB206874}" type="pres">
      <dgm:prSet presAssocID="{0A98357D-EBC0-46F2-A3B4-1F2077F06258}" presName="quad1" presStyleLbl="node1" presStyleIdx="0" presStyleCnt="4">
        <dgm:presLayoutVars>
          <dgm:chMax val="0"/>
          <dgm:chPref val="0"/>
          <dgm:bulletEnabled val="1"/>
        </dgm:presLayoutVars>
      </dgm:prSet>
      <dgm:spPr/>
    </dgm:pt>
    <dgm:pt modelId="{2DE0F66D-1390-4A84-B3DB-B4EA1519962D}" type="pres">
      <dgm:prSet presAssocID="{0A98357D-EBC0-46F2-A3B4-1F2077F06258}" presName="quad2" presStyleLbl="node1" presStyleIdx="1" presStyleCnt="4">
        <dgm:presLayoutVars>
          <dgm:chMax val="0"/>
          <dgm:chPref val="0"/>
          <dgm:bulletEnabled val="1"/>
        </dgm:presLayoutVars>
      </dgm:prSet>
      <dgm:spPr/>
    </dgm:pt>
    <dgm:pt modelId="{EE653AE8-D844-481F-A9DE-F48747FFEA0B}" type="pres">
      <dgm:prSet presAssocID="{0A98357D-EBC0-46F2-A3B4-1F2077F06258}" presName="quad3" presStyleLbl="node1" presStyleIdx="2" presStyleCnt="4" custLinFactNeighborX="1282" custLinFactNeighborY="-1910">
        <dgm:presLayoutVars>
          <dgm:chMax val="0"/>
          <dgm:chPref val="0"/>
          <dgm:bulletEnabled val="1"/>
        </dgm:presLayoutVars>
      </dgm:prSet>
      <dgm:spPr/>
    </dgm:pt>
    <dgm:pt modelId="{5C9D1129-AC7C-452D-A178-C4C4AD544B7F}" type="pres">
      <dgm:prSet presAssocID="{0A98357D-EBC0-46F2-A3B4-1F2077F06258}" presName="quad4" presStyleLbl="node1" presStyleIdx="3" presStyleCnt="4">
        <dgm:presLayoutVars>
          <dgm:chMax val="0"/>
          <dgm:chPref val="0"/>
          <dgm:bulletEnabled val="1"/>
        </dgm:presLayoutVars>
      </dgm:prSet>
      <dgm:spPr/>
    </dgm:pt>
  </dgm:ptLst>
  <dgm:cxnLst>
    <dgm:cxn modelId="{158EA619-876B-4C93-9D9E-4B0D50B52EB2}" srcId="{0A98357D-EBC0-46F2-A3B4-1F2077F06258}" destId="{97245B4B-A23B-4F29-9044-1160A7BF96D2}" srcOrd="1" destOrd="0" parTransId="{18FC7734-331C-49A7-A4E9-118FB0A67920}" sibTransId="{29E48D6B-959D-44A6-8059-A82229EB9B45}"/>
    <dgm:cxn modelId="{0F55D321-90B3-4EEA-91D1-6FCB38878FAF}" srcId="{0A98357D-EBC0-46F2-A3B4-1F2077F06258}" destId="{F6DFEFCC-0A1E-4A4E-83B7-3BA117A9A8F1}" srcOrd="0" destOrd="0" parTransId="{4E97ADE2-AC50-4F0B-9533-1833CB0FE46D}" sibTransId="{BEE386B4-0FE0-4D06-8CEF-9AEB59C8AC2C}"/>
    <dgm:cxn modelId="{3D8E1E6A-350C-4A07-A554-9A1DFE0CF62D}" type="presOf" srcId="{F6DFEFCC-0A1E-4A4E-83B7-3BA117A9A8F1}" destId="{7DF63C52-7AAE-4B30-8928-6BF2DB206874}" srcOrd="0" destOrd="0" presId="urn:microsoft.com/office/officeart/2005/8/layout/matrix3"/>
    <dgm:cxn modelId="{00669054-6777-45C0-8FD2-B946E319578F}" type="presOf" srcId="{9247C7D1-25D5-43C2-B525-C86EF593D9FF}" destId="{EE653AE8-D844-481F-A9DE-F48747FFEA0B}" srcOrd="0" destOrd="0" presId="urn:microsoft.com/office/officeart/2005/8/layout/matrix3"/>
    <dgm:cxn modelId="{35516F9E-A711-4596-AE0B-1BCF753A5A90}" type="presOf" srcId="{97245B4B-A23B-4F29-9044-1160A7BF96D2}" destId="{2DE0F66D-1390-4A84-B3DB-B4EA1519962D}" srcOrd="0" destOrd="0" presId="urn:microsoft.com/office/officeart/2005/8/layout/matrix3"/>
    <dgm:cxn modelId="{A41134C4-39D4-493B-AB2B-676F8219743E}" type="presOf" srcId="{9153FF42-FBE7-41AC-9700-0A4E333A720E}" destId="{5C9D1129-AC7C-452D-A178-C4C4AD544B7F}" srcOrd="0" destOrd="0" presId="urn:microsoft.com/office/officeart/2005/8/layout/matrix3"/>
    <dgm:cxn modelId="{649731EA-A0BE-4FDF-8904-A0A1856E121C}" srcId="{0A98357D-EBC0-46F2-A3B4-1F2077F06258}" destId="{9247C7D1-25D5-43C2-B525-C86EF593D9FF}" srcOrd="2" destOrd="0" parTransId="{56AEBC02-10AA-4721-8104-9A39B18F15FB}" sibTransId="{33D01159-7D87-4989-8CC9-50C0D0792D5B}"/>
    <dgm:cxn modelId="{1B795BF1-7DA8-4B85-BEDC-7460F4744D3E}" srcId="{0A98357D-EBC0-46F2-A3B4-1F2077F06258}" destId="{9153FF42-FBE7-41AC-9700-0A4E333A720E}" srcOrd="3" destOrd="0" parTransId="{ABBF6A91-BE12-4F42-8AF7-0B32FB2B8B33}" sibTransId="{30B1D302-85DD-42B6-8D66-2D03CF844975}"/>
    <dgm:cxn modelId="{748215FF-ED4D-4BD4-B3B0-F1EC60680482}" type="presOf" srcId="{0A98357D-EBC0-46F2-A3B4-1F2077F06258}" destId="{C41E9E72-B3D3-45DA-99D6-2F7957E0FD7A}" srcOrd="0" destOrd="0" presId="urn:microsoft.com/office/officeart/2005/8/layout/matrix3"/>
    <dgm:cxn modelId="{869A946C-6BE3-4316-AFA6-4D0ADEF9C87B}" type="presParOf" srcId="{C41E9E72-B3D3-45DA-99D6-2F7957E0FD7A}" destId="{4EF867B1-AD03-4729-9A71-33AEEA3C8FAE}" srcOrd="0" destOrd="0" presId="urn:microsoft.com/office/officeart/2005/8/layout/matrix3"/>
    <dgm:cxn modelId="{F695EC10-F318-44B9-AACD-3BAEAD0AF251}" type="presParOf" srcId="{C41E9E72-B3D3-45DA-99D6-2F7957E0FD7A}" destId="{7DF63C52-7AAE-4B30-8928-6BF2DB206874}" srcOrd="1" destOrd="0" presId="urn:microsoft.com/office/officeart/2005/8/layout/matrix3"/>
    <dgm:cxn modelId="{41666888-A676-4352-A831-7563B67A5230}" type="presParOf" srcId="{C41E9E72-B3D3-45DA-99D6-2F7957E0FD7A}" destId="{2DE0F66D-1390-4A84-B3DB-B4EA1519962D}" srcOrd="2" destOrd="0" presId="urn:microsoft.com/office/officeart/2005/8/layout/matrix3"/>
    <dgm:cxn modelId="{C5337C89-6D26-4A6D-8AF3-CE2D73161881}" type="presParOf" srcId="{C41E9E72-B3D3-45DA-99D6-2F7957E0FD7A}" destId="{EE653AE8-D844-481F-A9DE-F48747FFEA0B}" srcOrd="3" destOrd="0" presId="urn:microsoft.com/office/officeart/2005/8/layout/matrix3"/>
    <dgm:cxn modelId="{D894118C-64F1-449C-A62A-9E2A7281DEFB}" type="presParOf" srcId="{C41E9E72-B3D3-45DA-99D6-2F7957E0FD7A}" destId="{5C9D1129-AC7C-452D-A178-C4C4AD544B7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98357D-EBC0-46F2-A3B4-1F2077F06258}" type="doc">
      <dgm:prSet loTypeId="urn:microsoft.com/office/officeart/2005/8/layout/matrix3" loCatId="matrix" qsTypeId="urn:microsoft.com/office/officeart/2005/8/quickstyle/simple5" qsCatId="simple" csTypeId="urn:microsoft.com/office/officeart/2005/8/colors/colorful3" csCatId="colorful" phldr="1"/>
      <dgm:spPr/>
      <dgm:t>
        <a:bodyPr/>
        <a:lstStyle/>
        <a:p>
          <a:endParaRPr lang="en-US"/>
        </a:p>
      </dgm:t>
    </dgm:pt>
    <dgm:pt modelId="{F6DFEFCC-0A1E-4A4E-83B7-3BA117A9A8F1}">
      <dgm:prSet phldrT="[Text]">
        <dgm:style>
          <a:lnRef idx="1">
            <a:schemeClr val="dk1"/>
          </a:lnRef>
          <a:fillRef idx="2">
            <a:schemeClr val="dk1"/>
          </a:fillRef>
          <a:effectRef idx="1">
            <a:schemeClr val="dk1"/>
          </a:effectRef>
          <a:fontRef idx="minor">
            <a:schemeClr val="dk1"/>
          </a:fontRef>
        </dgm:style>
      </dgm:prSet>
      <dgm:spPr/>
      <dgm:t>
        <a:bodyPr/>
        <a:lstStyle/>
        <a:p>
          <a:r>
            <a:rPr lang="en-US" b="1" dirty="0"/>
            <a:t>Hora del Día</a:t>
          </a:r>
        </a:p>
      </dgm:t>
    </dgm:pt>
    <dgm:pt modelId="{4E97ADE2-AC50-4F0B-9533-1833CB0FE46D}" type="parTrans" cxnId="{0F55D321-90B3-4EEA-91D1-6FCB38878FAF}">
      <dgm:prSet/>
      <dgm:spPr/>
      <dgm:t>
        <a:bodyPr/>
        <a:lstStyle/>
        <a:p>
          <a:endParaRPr lang="en-US"/>
        </a:p>
      </dgm:t>
    </dgm:pt>
    <dgm:pt modelId="{BEE386B4-0FE0-4D06-8CEF-9AEB59C8AC2C}" type="sibTrans" cxnId="{0F55D321-90B3-4EEA-91D1-6FCB38878FAF}">
      <dgm:prSet/>
      <dgm:spPr/>
      <dgm:t>
        <a:bodyPr/>
        <a:lstStyle/>
        <a:p>
          <a:endParaRPr lang="en-US"/>
        </a:p>
      </dgm:t>
    </dgm:pt>
    <dgm:pt modelId="{97245B4B-A23B-4F29-9044-1160A7BF96D2}">
      <dgm:prSet phldrT="[Text]">
        <dgm:style>
          <a:lnRef idx="1">
            <a:schemeClr val="dk1"/>
          </a:lnRef>
          <a:fillRef idx="2">
            <a:schemeClr val="dk1"/>
          </a:fillRef>
          <a:effectRef idx="1">
            <a:schemeClr val="dk1"/>
          </a:effectRef>
          <a:fontRef idx="minor">
            <a:schemeClr val="dk1"/>
          </a:fontRef>
        </dgm:style>
      </dgm:prSet>
      <dgm:spPr/>
      <dgm:t>
        <a:bodyPr/>
        <a:lstStyle/>
        <a:p>
          <a:r>
            <a:rPr lang="en-US" b="0" cap="none" spc="0" dirty="0" err="1">
              <a:ln w="18415" cmpd="sng">
                <a:prstDash val="solid"/>
              </a:ln>
              <a:effectLst>
                <a:outerShdw blurRad="63500" dir="3600000" algn="tl" rotWithShape="0">
                  <a:srgbClr val="000000">
                    <a:alpha val="70000"/>
                  </a:srgbClr>
                </a:outerShdw>
              </a:effectLst>
            </a:rPr>
            <a:t>Sueño</a:t>
          </a:r>
          <a:r>
            <a:rPr lang="en-US" b="0" cap="none" spc="0" dirty="0">
              <a:ln w="18415" cmpd="sng">
                <a:prstDash val="solid"/>
              </a:ln>
              <a:effectLst>
                <a:outerShdw blurRad="63500" dir="3600000" algn="tl" rotWithShape="0">
                  <a:srgbClr val="000000">
                    <a:alpha val="70000"/>
                  </a:srgbClr>
                </a:outerShdw>
              </a:effectLst>
            </a:rPr>
            <a:t> </a:t>
          </a:r>
          <a:r>
            <a:rPr lang="en-US" b="0" cap="none" spc="0" dirty="0" err="1">
              <a:ln w="18415" cmpd="sng">
                <a:prstDash val="solid"/>
              </a:ln>
              <a:effectLst>
                <a:outerShdw blurRad="63500" dir="3600000" algn="tl" rotWithShape="0">
                  <a:srgbClr val="000000">
                    <a:alpha val="70000"/>
                  </a:srgbClr>
                </a:outerShdw>
              </a:effectLst>
            </a:rPr>
            <a:t>reciente</a:t>
          </a:r>
          <a:endParaRPr lang="en-US" b="0" cap="none" spc="0" dirty="0">
            <a:ln w="18415" cmpd="sng">
              <a:prstDash val="solid"/>
            </a:ln>
            <a:effectLst>
              <a:outerShdw blurRad="63500" dir="3600000" algn="tl" rotWithShape="0">
                <a:srgbClr val="000000">
                  <a:alpha val="70000"/>
                </a:srgbClr>
              </a:outerShdw>
            </a:effectLst>
          </a:endParaRPr>
        </a:p>
      </dgm:t>
    </dgm:pt>
    <dgm:pt modelId="{18FC7734-331C-49A7-A4E9-118FB0A67920}" type="parTrans" cxnId="{158EA619-876B-4C93-9D9E-4B0D50B52EB2}">
      <dgm:prSet/>
      <dgm:spPr/>
      <dgm:t>
        <a:bodyPr/>
        <a:lstStyle/>
        <a:p>
          <a:endParaRPr lang="en-US"/>
        </a:p>
      </dgm:t>
    </dgm:pt>
    <dgm:pt modelId="{29E48D6B-959D-44A6-8059-A82229EB9B45}" type="sibTrans" cxnId="{158EA619-876B-4C93-9D9E-4B0D50B52EB2}">
      <dgm:prSet/>
      <dgm:spPr/>
      <dgm:t>
        <a:bodyPr/>
        <a:lstStyle/>
        <a:p>
          <a:endParaRPr lang="en-US"/>
        </a:p>
      </dgm:t>
    </dgm:pt>
    <dgm:pt modelId="{9247C7D1-25D5-43C2-B525-C86EF593D9FF}">
      <dgm:prSet phldrT="[Text]">
        <dgm:style>
          <a:lnRef idx="1">
            <a:schemeClr val="dk1"/>
          </a:lnRef>
          <a:fillRef idx="2">
            <a:schemeClr val="dk1"/>
          </a:fillRef>
          <a:effectRef idx="1">
            <a:schemeClr val="dk1"/>
          </a:effectRef>
          <a:fontRef idx="minor">
            <a:schemeClr val="dk1"/>
          </a:fontRef>
        </dgm:style>
      </dgm:prSet>
      <dgm:spPr/>
      <dgm:t>
        <a:bodyPr/>
        <a:lstStyle/>
        <a:p>
          <a:r>
            <a:rPr lang="en-US" b="0" cap="none" spc="0" dirty="0">
              <a:ln w="18415" cmpd="sng">
                <a:prstDash val="solid"/>
              </a:ln>
              <a:effectLst>
                <a:outerShdw blurRad="63500" dir="3600000" algn="tl" rotWithShape="0">
                  <a:srgbClr val="000000">
                    <a:alpha val="70000"/>
                  </a:srgbClr>
                </a:outerShdw>
              </a:effectLst>
            </a:rPr>
            <a:t>Horas </a:t>
          </a:r>
          <a:r>
            <a:rPr lang="en-US" b="0" cap="none" spc="0" dirty="0" err="1">
              <a:ln w="18415" cmpd="sng">
                <a:prstDash val="solid"/>
              </a:ln>
              <a:effectLst>
                <a:outerShdw blurRad="63500" dir="3600000" algn="tl" rotWithShape="0">
                  <a:srgbClr val="000000">
                    <a:alpha val="70000"/>
                  </a:srgbClr>
                </a:outerShdw>
              </a:effectLst>
            </a:rPr>
            <a:t>Continuas</a:t>
          </a:r>
          <a:r>
            <a:rPr lang="en-US" b="0" cap="none" spc="0" dirty="0">
              <a:ln w="18415" cmpd="sng">
                <a:prstDash val="solid"/>
              </a:ln>
              <a:effectLst>
                <a:outerShdw blurRad="63500" dir="3600000" algn="tl" rotWithShape="0">
                  <a:srgbClr val="000000">
                    <a:alpha val="70000"/>
                  </a:srgbClr>
                </a:outerShdw>
              </a:effectLst>
            </a:rPr>
            <a:t> </a:t>
          </a:r>
          <a:r>
            <a:rPr lang="en-US" b="0" cap="none" spc="0" dirty="0" err="1">
              <a:ln w="18415" cmpd="sng">
                <a:prstDash val="solid"/>
              </a:ln>
              <a:effectLst>
                <a:outerShdw blurRad="63500" dir="3600000" algn="tl" rotWithShape="0">
                  <a:srgbClr val="000000">
                    <a:alpha val="70000"/>
                  </a:srgbClr>
                </a:outerShdw>
              </a:effectLst>
            </a:rPr>
            <a:t>Despierto</a:t>
          </a:r>
          <a:endParaRPr lang="en-US" b="0" cap="none" spc="0" dirty="0">
            <a:ln w="18415" cmpd="sng">
              <a:prstDash val="solid"/>
            </a:ln>
            <a:effectLst>
              <a:outerShdw blurRad="63500" dir="3600000" algn="tl" rotWithShape="0">
                <a:srgbClr val="000000">
                  <a:alpha val="70000"/>
                </a:srgbClr>
              </a:outerShdw>
            </a:effectLst>
          </a:endParaRPr>
        </a:p>
      </dgm:t>
    </dgm:pt>
    <dgm:pt modelId="{56AEBC02-10AA-4721-8104-9A39B18F15FB}" type="parTrans" cxnId="{649731EA-A0BE-4FDF-8904-A0A1856E121C}">
      <dgm:prSet/>
      <dgm:spPr/>
      <dgm:t>
        <a:bodyPr/>
        <a:lstStyle/>
        <a:p>
          <a:endParaRPr lang="en-US"/>
        </a:p>
      </dgm:t>
    </dgm:pt>
    <dgm:pt modelId="{33D01159-7D87-4989-8CC9-50C0D0792D5B}" type="sibTrans" cxnId="{649731EA-A0BE-4FDF-8904-A0A1856E121C}">
      <dgm:prSet/>
      <dgm:spPr/>
      <dgm:t>
        <a:bodyPr/>
        <a:lstStyle/>
        <a:p>
          <a:endParaRPr lang="en-US"/>
        </a:p>
      </dgm:t>
    </dgm:pt>
    <dgm:pt modelId="{9153FF42-FBE7-41AC-9700-0A4E333A720E}">
      <dgm:prSet phldrT="[Text]"/>
      <dgm:spPr/>
      <dgm:t>
        <a:bodyPr/>
        <a:lstStyle/>
        <a:p>
          <a:r>
            <a:rPr lang="en-US" b="0" cap="none" spc="0" dirty="0" err="1">
              <a:ln w="18415" cmpd="sng">
                <a:prstDash val="solid"/>
              </a:ln>
              <a:effectLst>
                <a:outerShdw blurRad="63500" dir="3600000" algn="tl" rotWithShape="0">
                  <a:srgbClr val="000000">
                    <a:alpha val="70000"/>
                  </a:srgbClr>
                </a:outerShdw>
              </a:effectLst>
            </a:rPr>
            <a:t>Deuda</a:t>
          </a:r>
          <a:r>
            <a:rPr lang="en-US" b="0" cap="none" spc="0" dirty="0">
              <a:ln w="18415" cmpd="sng">
                <a:prstDash val="solid"/>
              </a:ln>
              <a:effectLst>
                <a:outerShdw blurRad="63500" dir="3600000" algn="tl" rotWithShape="0">
                  <a:srgbClr val="000000">
                    <a:alpha val="70000"/>
                  </a:srgbClr>
                </a:outerShdw>
              </a:effectLst>
            </a:rPr>
            <a:t> de </a:t>
          </a:r>
          <a:r>
            <a:rPr lang="en-US" b="0" cap="none" spc="0" dirty="0" err="1">
              <a:ln w="18415" cmpd="sng">
                <a:prstDash val="solid"/>
              </a:ln>
              <a:effectLst>
                <a:outerShdw blurRad="63500" dir="3600000" algn="tl" rotWithShape="0">
                  <a:srgbClr val="000000">
                    <a:alpha val="70000"/>
                  </a:srgbClr>
                </a:outerShdw>
              </a:effectLst>
            </a:rPr>
            <a:t>Sueño</a:t>
          </a:r>
          <a:r>
            <a:rPr lang="en-US" b="0" cap="none" spc="0" dirty="0">
              <a:ln w="18415" cmpd="sng">
                <a:prstDash val="solid"/>
              </a:ln>
              <a:effectLst>
                <a:outerShdw blurRad="63500" dir="3600000" algn="tl" rotWithShape="0">
                  <a:srgbClr val="000000">
                    <a:alpha val="70000"/>
                  </a:srgbClr>
                </a:outerShdw>
              </a:effectLst>
            </a:rPr>
            <a:t> </a:t>
          </a:r>
          <a:r>
            <a:rPr lang="en-US" b="0" cap="none" spc="0" dirty="0" err="1">
              <a:ln w="18415" cmpd="sng">
                <a:prstDash val="solid"/>
              </a:ln>
              <a:effectLst>
                <a:outerShdw blurRad="63500" dir="3600000" algn="tl" rotWithShape="0">
                  <a:srgbClr val="000000">
                    <a:alpha val="70000"/>
                  </a:srgbClr>
                </a:outerShdw>
              </a:effectLst>
            </a:rPr>
            <a:t>Acumulada</a:t>
          </a:r>
          <a:endParaRPr lang="en-US" b="0" cap="none" spc="0" dirty="0">
            <a:ln w="18415" cmpd="sng">
              <a:prstDash val="solid"/>
            </a:ln>
            <a:effectLst>
              <a:outerShdw blurRad="63500" dir="3600000" algn="tl" rotWithShape="0">
                <a:srgbClr val="000000">
                  <a:alpha val="70000"/>
                </a:srgbClr>
              </a:outerShdw>
            </a:effectLst>
          </a:endParaRPr>
        </a:p>
      </dgm:t>
    </dgm:pt>
    <dgm:pt modelId="{ABBF6A91-BE12-4F42-8AF7-0B32FB2B8B33}" type="parTrans" cxnId="{1B795BF1-7DA8-4B85-BEDC-7460F4744D3E}">
      <dgm:prSet/>
      <dgm:spPr/>
      <dgm:t>
        <a:bodyPr/>
        <a:lstStyle/>
        <a:p>
          <a:endParaRPr lang="en-US"/>
        </a:p>
      </dgm:t>
    </dgm:pt>
    <dgm:pt modelId="{30B1D302-85DD-42B6-8D66-2D03CF844975}" type="sibTrans" cxnId="{1B795BF1-7DA8-4B85-BEDC-7460F4744D3E}">
      <dgm:prSet/>
      <dgm:spPr/>
      <dgm:t>
        <a:bodyPr/>
        <a:lstStyle/>
        <a:p>
          <a:endParaRPr lang="en-US"/>
        </a:p>
      </dgm:t>
    </dgm:pt>
    <dgm:pt modelId="{C41E9E72-B3D3-45DA-99D6-2F7957E0FD7A}" type="pres">
      <dgm:prSet presAssocID="{0A98357D-EBC0-46F2-A3B4-1F2077F06258}" presName="matrix" presStyleCnt="0">
        <dgm:presLayoutVars>
          <dgm:chMax val="1"/>
          <dgm:dir/>
          <dgm:resizeHandles val="exact"/>
        </dgm:presLayoutVars>
      </dgm:prSet>
      <dgm:spPr/>
    </dgm:pt>
    <dgm:pt modelId="{4EF867B1-AD03-4729-9A71-33AEEA3C8FAE}" type="pres">
      <dgm:prSet presAssocID="{0A98357D-EBC0-46F2-A3B4-1F2077F06258}" presName="diamond" presStyleLbl="bgShp" presStyleIdx="0" presStyleCnt="1"/>
      <dgm:spPr/>
    </dgm:pt>
    <dgm:pt modelId="{7DF63C52-7AAE-4B30-8928-6BF2DB206874}" type="pres">
      <dgm:prSet presAssocID="{0A98357D-EBC0-46F2-A3B4-1F2077F06258}" presName="quad1" presStyleLbl="node1" presStyleIdx="0" presStyleCnt="4" custLinFactNeighborX="-1049" custLinFactNeighborY="-1049">
        <dgm:presLayoutVars>
          <dgm:chMax val="0"/>
          <dgm:chPref val="0"/>
          <dgm:bulletEnabled val="1"/>
        </dgm:presLayoutVars>
      </dgm:prSet>
      <dgm:spPr/>
    </dgm:pt>
    <dgm:pt modelId="{2DE0F66D-1390-4A84-B3DB-B4EA1519962D}" type="pres">
      <dgm:prSet presAssocID="{0A98357D-EBC0-46F2-A3B4-1F2077F06258}" presName="quad2" presStyleLbl="node1" presStyleIdx="1" presStyleCnt="4">
        <dgm:presLayoutVars>
          <dgm:chMax val="0"/>
          <dgm:chPref val="0"/>
          <dgm:bulletEnabled val="1"/>
        </dgm:presLayoutVars>
      </dgm:prSet>
      <dgm:spPr/>
    </dgm:pt>
    <dgm:pt modelId="{EE653AE8-D844-481F-A9DE-F48747FFEA0B}" type="pres">
      <dgm:prSet presAssocID="{0A98357D-EBC0-46F2-A3B4-1F2077F06258}" presName="quad3" presStyleLbl="node1" presStyleIdx="2" presStyleCnt="4" custLinFactNeighborX="1282" custLinFactNeighborY="-1910">
        <dgm:presLayoutVars>
          <dgm:chMax val="0"/>
          <dgm:chPref val="0"/>
          <dgm:bulletEnabled val="1"/>
        </dgm:presLayoutVars>
      </dgm:prSet>
      <dgm:spPr/>
    </dgm:pt>
    <dgm:pt modelId="{5C9D1129-AC7C-452D-A178-C4C4AD544B7F}" type="pres">
      <dgm:prSet presAssocID="{0A98357D-EBC0-46F2-A3B4-1F2077F06258}" presName="quad4" presStyleLbl="node1" presStyleIdx="3" presStyleCnt="4">
        <dgm:presLayoutVars>
          <dgm:chMax val="0"/>
          <dgm:chPref val="0"/>
          <dgm:bulletEnabled val="1"/>
        </dgm:presLayoutVars>
      </dgm:prSet>
      <dgm:spPr/>
    </dgm:pt>
  </dgm:ptLst>
  <dgm:cxnLst>
    <dgm:cxn modelId="{158EA619-876B-4C93-9D9E-4B0D50B52EB2}" srcId="{0A98357D-EBC0-46F2-A3B4-1F2077F06258}" destId="{97245B4B-A23B-4F29-9044-1160A7BF96D2}" srcOrd="1" destOrd="0" parTransId="{18FC7734-331C-49A7-A4E9-118FB0A67920}" sibTransId="{29E48D6B-959D-44A6-8059-A82229EB9B45}"/>
    <dgm:cxn modelId="{957F891C-119F-481A-BC6B-DF0C26E74FFA}" type="presOf" srcId="{F6DFEFCC-0A1E-4A4E-83B7-3BA117A9A8F1}" destId="{7DF63C52-7AAE-4B30-8928-6BF2DB206874}" srcOrd="0" destOrd="0" presId="urn:microsoft.com/office/officeart/2005/8/layout/matrix3"/>
    <dgm:cxn modelId="{0F55D321-90B3-4EEA-91D1-6FCB38878FAF}" srcId="{0A98357D-EBC0-46F2-A3B4-1F2077F06258}" destId="{F6DFEFCC-0A1E-4A4E-83B7-3BA117A9A8F1}" srcOrd="0" destOrd="0" parTransId="{4E97ADE2-AC50-4F0B-9533-1833CB0FE46D}" sibTransId="{BEE386B4-0FE0-4D06-8CEF-9AEB59C8AC2C}"/>
    <dgm:cxn modelId="{CC82D34E-990E-4462-A1AD-89A1FF5941AD}" type="presOf" srcId="{9153FF42-FBE7-41AC-9700-0A4E333A720E}" destId="{5C9D1129-AC7C-452D-A178-C4C4AD544B7F}" srcOrd="0" destOrd="0" presId="urn:microsoft.com/office/officeart/2005/8/layout/matrix3"/>
    <dgm:cxn modelId="{29E17173-DE60-43B5-B3C3-1235FFDBF3E5}" type="presOf" srcId="{9247C7D1-25D5-43C2-B525-C86EF593D9FF}" destId="{EE653AE8-D844-481F-A9DE-F48747FFEA0B}" srcOrd="0" destOrd="0" presId="urn:microsoft.com/office/officeart/2005/8/layout/matrix3"/>
    <dgm:cxn modelId="{FD0DD781-D038-4D54-835F-DF7793A75839}" type="presOf" srcId="{97245B4B-A23B-4F29-9044-1160A7BF96D2}" destId="{2DE0F66D-1390-4A84-B3DB-B4EA1519962D}" srcOrd="0" destOrd="0" presId="urn:microsoft.com/office/officeart/2005/8/layout/matrix3"/>
    <dgm:cxn modelId="{FF849F8E-D9CD-454D-A558-B32F51A02B3F}" type="presOf" srcId="{0A98357D-EBC0-46F2-A3B4-1F2077F06258}" destId="{C41E9E72-B3D3-45DA-99D6-2F7957E0FD7A}" srcOrd="0" destOrd="0" presId="urn:microsoft.com/office/officeart/2005/8/layout/matrix3"/>
    <dgm:cxn modelId="{649731EA-A0BE-4FDF-8904-A0A1856E121C}" srcId="{0A98357D-EBC0-46F2-A3B4-1F2077F06258}" destId="{9247C7D1-25D5-43C2-B525-C86EF593D9FF}" srcOrd="2" destOrd="0" parTransId="{56AEBC02-10AA-4721-8104-9A39B18F15FB}" sibTransId="{33D01159-7D87-4989-8CC9-50C0D0792D5B}"/>
    <dgm:cxn modelId="{1B795BF1-7DA8-4B85-BEDC-7460F4744D3E}" srcId="{0A98357D-EBC0-46F2-A3B4-1F2077F06258}" destId="{9153FF42-FBE7-41AC-9700-0A4E333A720E}" srcOrd="3" destOrd="0" parTransId="{ABBF6A91-BE12-4F42-8AF7-0B32FB2B8B33}" sibTransId="{30B1D302-85DD-42B6-8D66-2D03CF844975}"/>
    <dgm:cxn modelId="{AECF40AD-A6E7-437D-A8C6-9A3BD048C152}" type="presParOf" srcId="{C41E9E72-B3D3-45DA-99D6-2F7957E0FD7A}" destId="{4EF867B1-AD03-4729-9A71-33AEEA3C8FAE}" srcOrd="0" destOrd="0" presId="urn:microsoft.com/office/officeart/2005/8/layout/matrix3"/>
    <dgm:cxn modelId="{D2F52E32-CD95-4B6C-B0FD-6990663E355C}" type="presParOf" srcId="{C41E9E72-B3D3-45DA-99D6-2F7957E0FD7A}" destId="{7DF63C52-7AAE-4B30-8928-6BF2DB206874}" srcOrd="1" destOrd="0" presId="urn:microsoft.com/office/officeart/2005/8/layout/matrix3"/>
    <dgm:cxn modelId="{1DFD3F65-C713-461D-9523-1B06AAEF8132}" type="presParOf" srcId="{C41E9E72-B3D3-45DA-99D6-2F7957E0FD7A}" destId="{2DE0F66D-1390-4A84-B3DB-B4EA1519962D}" srcOrd="2" destOrd="0" presId="urn:microsoft.com/office/officeart/2005/8/layout/matrix3"/>
    <dgm:cxn modelId="{21902C94-E632-4ABB-B684-DB390FB1E251}" type="presParOf" srcId="{C41E9E72-B3D3-45DA-99D6-2F7957E0FD7A}" destId="{EE653AE8-D844-481F-A9DE-F48747FFEA0B}" srcOrd="3" destOrd="0" presId="urn:microsoft.com/office/officeart/2005/8/layout/matrix3"/>
    <dgm:cxn modelId="{A0ABB2B8-0B47-4346-B2AE-2BBD10545FC7}" type="presParOf" srcId="{C41E9E72-B3D3-45DA-99D6-2F7957E0FD7A}" destId="{5C9D1129-AC7C-452D-A178-C4C4AD544B7F}"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custT="1"/>
      <dgm:spPr/>
      <dgm:t>
        <a:bodyPr/>
        <a:lstStyle/>
        <a:p>
          <a:r>
            <a:rPr lang="en-US" sz="1200" b="1" dirty="0" err="1"/>
            <a:t>Administración</a:t>
          </a:r>
          <a:r>
            <a:rPr lang="en-US" sz="1200" b="1" dirty="0"/>
            <a:t> de la </a:t>
          </a:r>
          <a:r>
            <a:rPr lang="en-US" sz="1200" b="1" dirty="0" err="1"/>
            <a:t>Fatiga</a:t>
          </a:r>
          <a:endParaRPr lang="en-US" sz="1200"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pPr/>
      <dgm:t>
        <a:bodyPr/>
        <a:lstStyle/>
        <a:p>
          <a:r>
            <a:rPr lang="en-US" b="1" dirty="0" err="1"/>
            <a:t>Reguladores</a:t>
          </a:r>
          <a:endParaRPr lang="en-US" b="1" dirty="0"/>
        </a:p>
      </dgm:t>
    </dgm:pt>
    <dgm:pt modelId="{943FC3FD-CB84-4BAB-A2C8-05D7B920500D}" type="parTrans" cxnId="{48ADC33C-2522-4CFA-B241-EB3A04B5B658}">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err="1"/>
            <a:t>Programación</a:t>
          </a:r>
          <a:r>
            <a:rPr lang="en-US" b="1" dirty="0"/>
            <a:t> de </a:t>
          </a:r>
          <a:r>
            <a:rPr lang="en-US" b="1" dirty="0" err="1"/>
            <a:t>Horarios</a:t>
          </a:r>
          <a:r>
            <a:rPr lang="en-US" b="1" dirty="0"/>
            <a:t> y </a:t>
          </a:r>
          <a:r>
            <a:rPr lang="en-US" b="1" dirty="0" err="1"/>
            <a:t>Gerencia</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err="1"/>
            <a:t>Conductores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pt>
    <dgm:pt modelId="{26DE3F94-1740-4EAE-B4FA-2BC17126F58F}" type="pres">
      <dgm:prSet presAssocID="{5FF8448B-A94B-45D5-A0DE-8333A2EEE614}" presName="centerShape" presStyleLbl="node0" presStyleIdx="0" presStyleCnt="1" custScaleX="156528" custScaleY="114388"/>
      <dgm:spPr/>
    </dgm:pt>
    <dgm:pt modelId="{20D10F18-1457-4EB7-958E-15EF45D6801A}" type="pres">
      <dgm:prSet presAssocID="{943FC3FD-CB84-4BAB-A2C8-05D7B920500D}" presName="parTrans" presStyleLbl="bgSibTrans2D1" presStyleIdx="0" presStyleCnt="3"/>
      <dgm:spPr/>
    </dgm:pt>
    <dgm:pt modelId="{CB861433-09A8-4B9F-B43C-F2705FD29CA4}" type="pres">
      <dgm:prSet presAssocID="{391FC4F1-5F06-48D2-AC35-216856A2C175}" presName="node" presStyleLbl="node1" presStyleIdx="0" presStyleCnt="3">
        <dgm:presLayoutVars>
          <dgm:bulletEnabled val="1"/>
        </dgm:presLayoutVars>
      </dgm:prSet>
      <dgm:spPr/>
    </dgm:pt>
    <dgm:pt modelId="{FE3D06A3-056E-479E-ACD6-2F10748BBA51}" type="pres">
      <dgm:prSet presAssocID="{9CA0DC9A-F53C-4F63-851F-BE1AAFB70381}" presName="parTrans" presStyleLbl="bgSibTrans2D1" presStyleIdx="1" presStyleCnt="3"/>
      <dgm:spPr/>
    </dgm:pt>
    <dgm:pt modelId="{CAE65301-9131-410E-B558-0D223DE990D2}" type="pres">
      <dgm:prSet presAssocID="{121EC8C3-7BCA-4514-963A-A73DC6695B29}" presName="node" presStyleLbl="node1" presStyleIdx="1" presStyleCnt="3">
        <dgm:presLayoutVars>
          <dgm:bulletEnabled val="1"/>
        </dgm:presLayoutVars>
      </dgm:prSet>
      <dgm:spPr/>
    </dgm:pt>
    <dgm:pt modelId="{9EA7BA6B-D1FC-4DC1-958E-1A25B5A0904F}" type="pres">
      <dgm:prSet presAssocID="{C84B3AE5-9E56-40FD-B7FD-25A512060398}" presName="parTrans" presStyleLbl="bgSibTrans2D1" presStyleIdx="2" presStyleCnt="3"/>
      <dgm:spPr/>
    </dgm:pt>
    <dgm:pt modelId="{4FC5F6AC-60D5-4E49-8B55-4CB82BD9528B}" type="pres">
      <dgm:prSet presAssocID="{1201BB82-CEA4-499B-A1DB-43A4516B9A98}" presName="node" presStyleLbl="node1" presStyleIdx="2" presStyleCnt="3">
        <dgm:presLayoutVars>
          <dgm:bulletEnabled val="1"/>
        </dgm:presLayoutVars>
      </dgm:prSet>
      <dgm:spPr/>
    </dgm:pt>
  </dgm:ptLst>
  <dgm:cxnLst>
    <dgm:cxn modelId="{FF911906-4C3C-4A51-9655-352D78F345FC}" type="presOf" srcId="{5FF8448B-A94B-45D5-A0DE-8333A2EEE614}" destId="{26DE3F94-1740-4EAE-B4FA-2BC17126F58F}" srcOrd="0" destOrd="0" presId="urn:microsoft.com/office/officeart/2005/8/layout/radial4"/>
    <dgm:cxn modelId="{C8E5F109-012F-434E-889E-56985318C793}" type="presOf" srcId="{1201BB82-CEA4-499B-A1DB-43A4516B9A98}" destId="{4FC5F6AC-60D5-4E49-8B55-4CB82BD9528B}"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84F4F83E-5ED4-4FCA-BAB5-C90F59A208D5}" srcId="{9E6A6ACA-856F-43FA-B830-B114A9B25D24}" destId="{5FF8448B-A94B-45D5-A0DE-8333A2EEE614}" srcOrd="0" destOrd="0" parTransId="{F07DA5F1-4474-46CC-B16A-947A9187531E}" sibTransId="{B1A1DEB3-0BFF-4466-B447-1760A671E312}"/>
    <dgm:cxn modelId="{E9A8D142-2F76-468A-87B1-02FD477D5CA5}" type="presOf" srcId="{9E6A6ACA-856F-43FA-B830-B114A9B25D24}" destId="{0B1153D3-FCE2-40AD-BB0C-06CB6DA91ECD}" srcOrd="0" destOrd="0" presId="urn:microsoft.com/office/officeart/2005/8/layout/radial4"/>
    <dgm:cxn modelId="{E1D0F764-1E08-493B-A9C8-C6D538CA3F3D}" srcId="{5FF8448B-A94B-45D5-A0DE-8333A2EEE614}" destId="{121EC8C3-7BCA-4514-963A-A73DC6695B29}" srcOrd="1" destOrd="0" parTransId="{9CA0DC9A-F53C-4F63-851F-BE1AAFB70381}" sibTransId="{39DB612D-3208-46D3-9A38-DFA0F93C0E0F}"/>
    <dgm:cxn modelId="{B3D13D6A-416E-4A31-B769-7C2DCE84C3A0}" type="presOf" srcId="{C84B3AE5-9E56-40FD-B7FD-25A512060398}" destId="{9EA7BA6B-D1FC-4DC1-958E-1A25B5A0904F}" srcOrd="0" destOrd="0" presId="urn:microsoft.com/office/officeart/2005/8/layout/radial4"/>
    <dgm:cxn modelId="{D676E94F-6279-476F-8431-49A56CD41C35}" type="presOf" srcId="{391FC4F1-5F06-48D2-AC35-216856A2C175}" destId="{CB861433-09A8-4B9F-B43C-F2705FD29CA4}" srcOrd="0" destOrd="0" presId="urn:microsoft.com/office/officeart/2005/8/layout/radial4"/>
    <dgm:cxn modelId="{5A562970-4E2E-43C9-8063-A1FB164F1C0D}" type="presOf" srcId="{9CA0DC9A-F53C-4F63-851F-BE1AAFB70381}" destId="{FE3D06A3-056E-479E-ACD6-2F10748BBA51}"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CCCDF8D8-141F-4794-B005-40CF43D3D145}" type="presOf" srcId="{943FC3FD-CB84-4BAB-A2C8-05D7B920500D}" destId="{20D10F18-1457-4EB7-958E-15EF45D6801A}" srcOrd="0" destOrd="0" presId="urn:microsoft.com/office/officeart/2005/8/layout/radial4"/>
    <dgm:cxn modelId="{738E42DD-08DE-42BF-8B25-A4FCB1E2615B}" type="presOf" srcId="{121EC8C3-7BCA-4514-963A-A73DC6695B29}" destId="{CAE65301-9131-410E-B558-0D223DE990D2}" srcOrd="0" destOrd="0" presId="urn:microsoft.com/office/officeart/2005/8/layout/radial4"/>
    <dgm:cxn modelId="{D3E4ED10-0986-4AFA-86D4-720C06C36F45}" type="presParOf" srcId="{0B1153D3-FCE2-40AD-BB0C-06CB6DA91ECD}" destId="{26DE3F94-1740-4EAE-B4FA-2BC17126F58F}" srcOrd="0" destOrd="0" presId="urn:microsoft.com/office/officeart/2005/8/layout/radial4"/>
    <dgm:cxn modelId="{62E67F27-46C1-4925-A17A-E79AA7C82EE5}" type="presParOf" srcId="{0B1153D3-FCE2-40AD-BB0C-06CB6DA91ECD}" destId="{20D10F18-1457-4EB7-958E-15EF45D6801A}" srcOrd="1" destOrd="0" presId="urn:microsoft.com/office/officeart/2005/8/layout/radial4"/>
    <dgm:cxn modelId="{F6AC08BB-0CBE-4A4E-AB24-04C0B95502B9}" type="presParOf" srcId="{0B1153D3-FCE2-40AD-BB0C-06CB6DA91ECD}" destId="{CB861433-09A8-4B9F-B43C-F2705FD29CA4}" srcOrd="2" destOrd="0" presId="urn:microsoft.com/office/officeart/2005/8/layout/radial4"/>
    <dgm:cxn modelId="{7BDDC5C8-19AE-4424-AA35-57E211ABFED3}" type="presParOf" srcId="{0B1153D3-FCE2-40AD-BB0C-06CB6DA91ECD}" destId="{FE3D06A3-056E-479E-ACD6-2F10748BBA51}" srcOrd="3" destOrd="0" presId="urn:microsoft.com/office/officeart/2005/8/layout/radial4"/>
    <dgm:cxn modelId="{DEA7673F-F35D-4A3C-924A-87C854CB2058}" type="presParOf" srcId="{0B1153D3-FCE2-40AD-BB0C-06CB6DA91ECD}" destId="{CAE65301-9131-410E-B558-0D223DE990D2}" srcOrd="4" destOrd="0" presId="urn:microsoft.com/office/officeart/2005/8/layout/radial4"/>
    <dgm:cxn modelId="{80B14AEA-FF40-43C0-999A-763E61C78449}" type="presParOf" srcId="{0B1153D3-FCE2-40AD-BB0C-06CB6DA91ECD}" destId="{9EA7BA6B-D1FC-4DC1-958E-1A25B5A0904F}" srcOrd="5" destOrd="0" presId="urn:microsoft.com/office/officeart/2005/8/layout/radial4"/>
    <dgm:cxn modelId="{1EECF81B-1212-4D25-90E3-FDA82406F892}"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a:t>Administración</a:t>
          </a:r>
          <a:r>
            <a:rPr lang="en-US" b="1" dirty="0"/>
            <a:t> de la </a:t>
          </a:r>
          <a:r>
            <a:rPr lang="en-US" b="1" dirty="0" err="1"/>
            <a:t>Fatiga</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Reguladores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err="1"/>
            <a:t>Programación</a:t>
          </a:r>
          <a:r>
            <a:rPr lang="en-US" b="1" dirty="0"/>
            <a:t> de </a:t>
          </a:r>
          <a:r>
            <a:rPr lang="en-US" b="1" dirty="0" err="1"/>
            <a:t>Horarios</a:t>
          </a:r>
          <a:r>
            <a:rPr lang="en-US" b="1" dirty="0"/>
            <a:t> y </a:t>
          </a:r>
          <a:r>
            <a:rPr lang="en-US" b="1" dirty="0" err="1"/>
            <a:t>Gerencia</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Conductoress</a:t>
          </a:r>
          <a:endParaRPr lang="en-US" b="1" dirty="0"/>
        </a:p>
      </dgm:t>
    </dgm:pt>
    <dgm:pt modelId="{C84B3AE5-9E56-40FD-B7FD-25A512060398}" type="parTrans" cxnId="{C5656F56-19DA-4305-AA03-2679781BCD0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pt>
    <dgm:pt modelId="{26DE3F94-1740-4EAE-B4FA-2BC17126F58F}" type="pres">
      <dgm:prSet presAssocID="{5FF8448B-A94B-45D5-A0DE-8333A2EEE614}" presName="centerShape" presStyleLbl="node0" presStyleIdx="0" presStyleCnt="1" custScaleX="115212" custScaleY="110305" custLinFactNeighborY="3063"/>
      <dgm:spPr/>
    </dgm:pt>
    <dgm:pt modelId="{20D10F18-1457-4EB7-958E-15EF45D6801A}" type="pres">
      <dgm:prSet presAssocID="{943FC3FD-CB84-4BAB-A2C8-05D7B920500D}" presName="parTrans" presStyleLbl="bgSibTrans2D1" presStyleIdx="0" presStyleCnt="3"/>
      <dgm:spPr/>
    </dgm:pt>
    <dgm:pt modelId="{CB861433-09A8-4B9F-B43C-F2705FD29CA4}" type="pres">
      <dgm:prSet presAssocID="{391FC4F1-5F06-48D2-AC35-216856A2C175}" presName="node" presStyleLbl="node1" presStyleIdx="0" presStyleCnt="3">
        <dgm:presLayoutVars>
          <dgm:bulletEnabled val="1"/>
        </dgm:presLayoutVars>
      </dgm:prSet>
      <dgm:spPr/>
    </dgm:pt>
    <dgm:pt modelId="{FE3D06A3-056E-479E-ACD6-2F10748BBA51}" type="pres">
      <dgm:prSet presAssocID="{9CA0DC9A-F53C-4F63-851F-BE1AAFB70381}" presName="parTrans" presStyleLbl="bgSibTrans2D1" presStyleIdx="1" presStyleCnt="3"/>
      <dgm:spPr/>
    </dgm:pt>
    <dgm:pt modelId="{CAE65301-9131-410E-B558-0D223DE990D2}" type="pres">
      <dgm:prSet presAssocID="{121EC8C3-7BCA-4514-963A-A73DC6695B29}" presName="node" presStyleLbl="node1" presStyleIdx="1" presStyleCnt="3">
        <dgm:presLayoutVars>
          <dgm:bulletEnabled val="1"/>
        </dgm:presLayoutVars>
      </dgm:prSet>
      <dgm:spPr/>
    </dgm:pt>
    <dgm:pt modelId="{9EA7BA6B-D1FC-4DC1-958E-1A25B5A0904F}" type="pres">
      <dgm:prSet presAssocID="{C84B3AE5-9E56-40FD-B7FD-25A512060398}" presName="parTrans" presStyleLbl="bgSibTrans2D1" presStyleIdx="2" presStyleCnt="3"/>
      <dgm:spPr/>
    </dgm:pt>
    <dgm:pt modelId="{4FC5F6AC-60D5-4E49-8B55-4CB82BD9528B}" type="pres">
      <dgm:prSet presAssocID="{1201BB82-CEA4-499B-A1DB-43A4516B9A98}" presName="node" presStyleLbl="node1" presStyleIdx="2" presStyleCnt="3">
        <dgm:presLayoutVars>
          <dgm:bulletEnabled val="1"/>
        </dgm:presLayoutVars>
      </dgm:prSet>
      <dgm:spPr/>
    </dgm:pt>
  </dgm:ptLst>
  <dgm:cxnLst>
    <dgm:cxn modelId="{BA5F0D2E-70FA-439E-8FC1-04C92F7A7CF4}" type="presOf" srcId="{1201BB82-CEA4-499B-A1DB-43A4516B9A98}" destId="{4FC5F6AC-60D5-4E49-8B55-4CB82BD9528B}"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84F4F83E-5ED4-4FCA-BAB5-C90F59A208D5}" srcId="{9E6A6ACA-856F-43FA-B830-B114A9B25D24}" destId="{5FF8448B-A94B-45D5-A0DE-8333A2EEE614}" srcOrd="0" destOrd="0" parTransId="{F07DA5F1-4474-46CC-B16A-947A9187531E}" sibTransId="{B1A1DEB3-0BFF-4466-B447-1760A671E312}"/>
    <dgm:cxn modelId="{A8858E5B-C752-4B36-9821-1380D37CC254}" type="presOf" srcId="{5FF8448B-A94B-45D5-A0DE-8333A2EEE614}" destId="{26DE3F94-1740-4EAE-B4FA-2BC17126F58F}" srcOrd="0" destOrd="0" presId="urn:microsoft.com/office/officeart/2005/8/layout/radial4"/>
    <dgm:cxn modelId="{E1D0F764-1E08-493B-A9C8-C6D538CA3F3D}" srcId="{5FF8448B-A94B-45D5-A0DE-8333A2EEE614}" destId="{121EC8C3-7BCA-4514-963A-A73DC6695B29}" srcOrd="1" destOrd="0" parTransId="{9CA0DC9A-F53C-4F63-851F-BE1AAFB70381}" sibTransId="{39DB612D-3208-46D3-9A38-DFA0F93C0E0F}"/>
    <dgm:cxn modelId="{14AEDD47-E41F-47BF-9CFF-EAB381F640FD}" type="presOf" srcId="{9CA0DC9A-F53C-4F63-851F-BE1AAFB70381}" destId="{FE3D06A3-056E-479E-ACD6-2F10748BBA51}" srcOrd="0" destOrd="0" presId="urn:microsoft.com/office/officeart/2005/8/layout/radial4"/>
    <dgm:cxn modelId="{80246451-11EF-4F40-8DEC-FFD1BA893ED5}" type="presOf" srcId="{943FC3FD-CB84-4BAB-A2C8-05D7B920500D}" destId="{20D10F18-1457-4EB7-958E-15EF45D6801A}"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6B50938A-E39D-4F08-A494-329F1C092E8A}" type="presOf" srcId="{391FC4F1-5F06-48D2-AC35-216856A2C175}" destId="{CB861433-09A8-4B9F-B43C-F2705FD29CA4}" srcOrd="0" destOrd="0" presId="urn:microsoft.com/office/officeart/2005/8/layout/radial4"/>
    <dgm:cxn modelId="{AFEFBA96-62DF-4F87-928B-3FD34398F997}" type="presOf" srcId="{121EC8C3-7BCA-4514-963A-A73DC6695B29}" destId="{CAE65301-9131-410E-B558-0D223DE990D2}" srcOrd="0" destOrd="0" presId="urn:microsoft.com/office/officeart/2005/8/layout/radial4"/>
    <dgm:cxn modelId="{B5EC58BA-DB89-418D-8551-9CCA1D4C3A3A}" type="presOf" srcId="{C84B3AE5-9E56-40FD-B7FD-25A512060398}" destId="{9EA7BA6B-D1FC-4DC1-958E-1A25B5A0904F}" srcOrd="0" destOrd="0" presId="urn:microsoft.com/office/officeart/2005/8/layout/radial4"/>
    <dgm:cxn modelId="{4E6698D9-A0D4-4C4D-8247-2D50FB3906FE}" type="presOf" srcId="{9E6A6ACA-856F-43FA-B830-B114A9B25D24}" destId="{0B1153D3-FCE2-40AD-BB0C-06CB6DA91ECD}" srcOrd="0" destOrd="0" presId="urn:microsoft.com/office/officeart/2005/8/layout/radial4"/>
    <dgm:cxn modelId="{77AD9FB6-0A01-451B-96EC-8CDA53FE96F0}" type="presParOf" srcId="{0B1153D3-FCE2-40AD-BB0C-06CB6DA91ECD}" destId="{26DE3F94-1740-4EAE-B4FA-2BC17126F58F}" srcOrd="0" destOrd="0" presId="urn:microsoft.com/office/officeart/2005/8/layout/radial4"/>
    <dgm:cxn modelId="{39B559DB-3391-4AF0-98F7-398CC2F29CF6}" type="presParOf" srcId="{0B1153D3-FCE2-40AD-BB0C-06CB6DA91ECD}" destId="{20D10F18-1457-4EB7-958E-15EF45D6801A}" srcOrd="1" destOrd="0" presId="urn:microsoft.com/office/officeart/2005/8/layout/radial4"/>
    <dgm:cxn modelId="{932312F5-CD42-4B18-8708-167223F3C517}" type="presParOf" srcId="{0B1153D3-FCE2-40AD-BB0C-06CB6DA91ECD}" destId="{CB861433-09A8-4B9F-B43C-F2705FD29CA4}" srcOrd="2" destOrd="0" presId="urn:microsoft.com/office/officeart/2005/8/layout/radial4"/>
    <dgm:cxn modelId="{6BA6A652-D72E-49CB-B65B-1A7149EF0DAA}" type="presParOf" srcId="{0B1153D3-FCE2-40AD-BB0C-06CB6DA91ECD}" destId="{FE3D06A3-056E-479E-ACD6-2F10748BBA51}" srcOrd="3" destOrd="0" presId="urn:microsoft.com/office/officeart/2005/8/layout/radial4"/>
    <dgm:cxn modelId="{AA246C08-BE9F-46AB-AFC3-3A609CF27A83}" type="presParOf" srcId="{0B1153D3-FCE2-40AD-BB0C-06CB6DA91ECD}" destId="{CAE65301-9131-410E-B558-0D223DE990D2}" srcOrd="4" destOrd="0" presId="urn:microsoft.com/office/officeart/2005/8/layout/radial4"/>
    <dgm:cxn modelId="{086ABCB5-4E94-4115-A65F-7CD0AC14D525}" type="presParOf" srcId="{0B1153D3-FCE2-40AD-BB0C-06CB6DA91ECD}" destId="{9EA7BA6B-D1FC-4DC1-958E-1A25B5A0904F}" srcOrd="5" destOrd="0" presId="urn:microsoft.com/office/officeart/2005/8/layout/radial4"/>
    <dgm:cxn modelId="{3B3A6EE6-228D-4086-B22D-4BB10009B23E}"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a:t>Administración</a:t>
          </a:r>
          <a:r>
            <a:rPr lang="en-US" b="1" dirty="0"/>
            <a:t> de la </a:t>
          </a:r>
          <a:r>
            <a:rPr lang="en-US" b="1" dirty="0" err="1"/>
            <a:t>Fatiga</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Reguladores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err="1"/>
            <a:t>Programación</a:t>
          </a:r>
          <a:r>
            <a:rPr lang="en-US" b="1" dirty="0"/>
            <a:t> de </a:t>
          </a:r>
          <a:r>
            <a:rPr lang="en-US" b="1" dirty="0" err="1"/>
            <a:t>Horarios</a:t>
          </a:r>
          <a:r>
            <a:rPr lang="en-US" b="1" dirty="0"/>
            <a:t> y </a:t>
          </a:r>
          <a:r>
            <a:rPr lang="en-US" b="1" dirty="0" err="1"/>
            <a:t>Gerencia</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Conductoress</a:t>
          </a:r>
          <a:endParaRPr lang="en-US" b="1" dirty="0"/>
        </a:p>
      </dgm:t>
    </dgm:pt>
    <dgm:pt modelId="{C84B3AE5-9E56-40FD-B7FD-25A512060398}" type="parTrans" cxnId="{C5656F56-19DA-4305-AA03-2679781BCD0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pt>
    <dgm:pt modelId="{26DE3F94-1740-4EAE-B4FA-2BC17126F58F}" type="pres">
      <dgm:prSet presAssocID="{5FF8448B-A94B-45D5-A0DE-8333A2EEE614}" presName="centerShape" presStyleLbl="node0" presStyleIdx="0" presStyleCnt="1" custScaleX="115212" custLinFactNeighborY="4016"/>
      <dgm:spPr/>
    </dgm:pt>
    <dgm:pt modelId="{20D10F18-1457-4EB7-958E-15EF45D6801A}" type="pres">
      <dgm:prSet presAssocID="{943FC3FD-CB84-4BAB-A2C8-05D7B920500D}" presName="parTrans" presStyleLbl="bgSibTrans2D1" presStyleIdx="0" presStyleCnt="3"/>
      <dgm:spPr/>
    </dgm:pt>
    <dgm:pt modelId="{CB861433-09A8-4B9F-B43C-F2705FD29CA4}" type="pres">
      <dgm:prSet presAssocID="{391FC4F1-5F06-48D2-AC35-216856A2C175}" presName="node" presStyleLbl="node1" presStyleIdx="0" presStyleCnt="3">
        <dgm:presLayoutVars>
          <dgm:bulletEnabled val="1"/>
        </dgm:presLayoutVars>
      </dgm:prSet>
      <dgm:spPr/>
    </dgm:pt>
    <dgm:pt modelId="{FE3D06A3-056E-479E-ACD6-2F10748BBA51}" type="pres">
      <dgm:prSet presAssocID="{9CA0DC9A-F53C-4F63-851F-BE1AAFB70381}" presName="parTrans" presStyleLbl="bgSibTrans2D1" presStyleIdx="1" presStyleCnt="3"/>
      <dgm:spPr/>
    </dgm:pt>
    <dgm:pt modelId="{CAE65301-9131-410E-B558-0D223DE990D2}" type="pres">
      <dgm:prSet presAssocID="{121EC8C3-7BCA-4514-963A-A73DC6695B29}" presName="node" presStyleLbl="node1" presStyleIdx="1" presStyleCnt="3">
        <dgm:presLayoutVars>
          <dgm:bulletEnabled val="1"/>
        </dgm:presLayoutVars>
      </dgm:prSet>
      <dgm:spPr/>
    </dgm:pt>
    <dgm:pt modelId="{9EA7BA6B-D1FC-4DC1-958E-1A25B5A0904F}" type="pres">
      <dgm:prSet presAssocID="{C84B3AE5-9E56-40FD-B7FD-25A512060398}" presName="parTrans" presStyleLbl="bgSibTrans2D1" presStyleIdx="2" presStyleCnt="3"/>
      <dgm:spPr/>
    </dgm:pt>
    <dgm:pt modelId="{4FC5F6AC-60D5-4E49-8B55-4CB82BD9528B}" type="pres">
      <dgm:prSet presAssocID="{1201BB82-CEA4-499B-A1DB-43A4516B9A98}" presName="node" presStyleLbl="node1" presStyleIdx="2" presStyleCnt="3">
        <dgm:presLayoutVars>
          <dgm:bulletEnabled val="1"/>
        </dgm:presLayoutVars>
      </dgm:prSet>
      <dgm:spPr/>
    </dgm:pt>
  </dgm:ptLst>
  <dgm:cxnLst>
    <dgm:cxn modelId="{BA5F0D2E-70FA-439E-8FC1-04C92F7A7CF4}" type="presOf" srcId="{1201BB82-CEA4-499B-A1DB-43A4516B9A98}" destId="{4FC5F6AC-60D5-4E49-8B55-4CB82BD9528B}"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84F4F83E-5ED4-4FCA-BAB5-C90F59A208D5}" srcId="{9E6A6ACA-856F-43FA-B830-B114A9B25D24}" destId="{5FF8448B-A94B-45D5-A0DE-8333A2EEE614}" srcOrd="0" destOrd="0" parTransId="{F07DA5F1-4474-46CC-B16A-947A9187531E}" sibTransId="{B1A1DEB3-0BFF-4466-B447-1760A671E312}"/>
    <dgm:cxn modelId="{A8858E5B-C752-4B36-9821-1380D37CC254}" type="presOf" srcId="{5FF8448B-A94B-45D5-A0DE-8333A2EEE614}" destId="{26DE3F94-1740-4EAE-B4FA-2BC17126F58F}" srcOrd="0" destOrd="0" presId="urn:microsoft.com/office/officeart/2005/8/layout/radial4"/>
    <dgm:cxn modelId="{E1D0F764-1E08-493B-A9C8-C6D538CA3F3D}" srcId="{5FF8448B-A94B-45D5-A0DE-8333A2EEE614}" destId="{121EC8C3-7BCA-4514-963A-A73DC6695B29}" srcOrd="1" destOrd="0" parTransId="{9CA0DC9A-F53C-4F63-851F-BE1AAFB70381}" sibTransId="{39DB612D-3208-46D3-9A38-DFA0F93C0E0F}"/>
    <dgm:cxn modelId="{14AEDD47-E41F-47BF-9CFF-EAB381F640FD}" type="presOf" srcId="{9CA0DC9A-F53C-4F63-851F-BE1AAFB70381}" destId="{FE3D06A3-056E-479E-ACD6-2F10748BBA51}" srcOrd="0" destOrd="0" presId="urn:microsoft.com/office/officeart/2005/8/layout/radial4"/>
    <dgm:cxn modelId="{80246451-11EF-4F40-8DEC-FFD1BA893ED5}" type="presOf" srcId="{943FC3FD-CB84-4BAB-A2C8-05D7B920500D}" destId="{20D10F18-1457-4EB7-958E-15EF45D6801A}"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6B50938A-E39D-4F08-A494-329F1C092E8A}" type="presOf" srcId="{391FC4F1-5F06-48D2-AC35-216856A2C175}" destId="{CB861433-09A8-4B9F-B43C-F2705FD29CA4}" srcOrd="0" destOrd="0" presId="urn:microsoft.com/office/officeart/2005/8/layout/radial4"/>
    <dgm:cxn modelId="{AFEFBA96-62DF-4F87-928B-3FD34398F997}" type="presOf" srcId="{121EC8C3-7BCA-4514-963A-A73DC6695B29}" destId="{CAE65301-9131-410E-B558-0D223DE990D2}" srcOrd="0" destOrd="0" presId="urn:microsoft.com/office/officeart/2005/8/layout/radial4"/>
    <dgm:cxn modelId="{B5EC58BA-DB89-418D-8551-9CCA1D4C3A3A}" type="presOf" srcId="{C84B3AE5-9E56-40FD-B7FD-25A512060398}" destId="{9EA7BA6B-D1FC-4DC1-958E-1A25B5A0904F}" srcOrd="0" destOrd="0" presId="urn:microsoft.com/office/officeart/2005/8/layout/radial4"/>
    <dgm:cxn modelId="{4E6698D9-A0D4-4C4D-8247-2D50FB3906FE}" type="presOf" srcId="{9E6A6ACA-856F-43FA-B830-B114A9B25D24}" destId="{0B1153D3-FCE2-40AD-BB0C-06CB6DA91ECD}" srcOrd="0" destOrd="0" presId="urn:microsoft.com/office/officeart/2005/8/layout/radial4"/>
    <dgm:cxn modelId="{77AD9FB6-0A01-451B-96EC-8CDA53FE96F0}" type="presParOf" srcId="{0B1153D3-FCE2-40AD-BB0C-06CB6DA91ECD}" destId="{26DE3F94-1740-4EAE-B4FA-2BC17126F58F}" srcOrd="0" destOrd="0" presId="urn:microsoft.com/office/officeart/2005/8/layout/radial4"/>
    <dgm:cxn modelId="{39B559DB-3391-4AF0-98F7-398CC2F29CF6}" type="presParOf" srcId="{0B1153D3-FCE2-40AD-BB0C-06CB6DA91ECD}" destId="{20D10F18-1457-4EB7-958E-15EF45D6801A}" srcOrd="1" destOrd="0" presId="urn:microsoft.com/office/officeart/2005/8/layout/radial4"/>
    <dgm:cxn modelId="{932312F5-CD42-4B18-8708-167223F3C517}" type="presParOf" srcId="{0B1153D3-FCE2-40AD-BB0C-06CB6DA91ECD}" destId="{CB861433-09A8-4B9F-B43C-F2705FD29CA4}" srcOrd="2" destOrd="0" presId="urn:microsoft.com/office/officeart/2005/8/layout/radial4"/>
    <dgm:cxn modelId="{6BA6A652-D72E-49CB-B65B-1A7149EF0DAA}" type="presParOf" srcId="{0B1153D3-FCE2-40AD-BB0C-06CB6DA91ECD}" destId="{FE3D06A3-056E-479E-ACD6-2F10748BBA51}" srcOrd="3" destOrd="0" presId="urn:microsoft.com/office/officeart/2005/8/layout/radial4"/>
    <dgm:cxn modelId="{AA246C08-BE9F-46AB-AFC3-3A609CF27A83}" type="presParOf" srcId="{0B1153D3-FCE2-40AD-BB0C-06CB6DA91ECD}" destId="{CAE65301-9131-410E-B558-0D223DE990D2}" srcOrd="4" destOrd="0" presId="urn:microsoft.com/office/officeart/2005/8/layout/radial4"/>
    <dgm:cxn modelId="{086ABCB5-4E94-4115-A65F-7CD0AC14D525}" type="presParOf" srcId="{0B1153D3-FCE2-40AD-BB0C-06CB6DA91ECD}" destId="{9EA7BA6B-D1FC-4DC1-958E-1A25B5A0904F}" srcOrd="5" destOrd="0" presId="urn:microsoft.com/office/officeart/2005/8/layout/radial4"/>
    <dgm:cxn modelId="{3B3A6EE6-228D-4086-B22D-4BB10009B23E}"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a:t>Administración</a:t>
          </a:r>
          <a:r>
            <a:rPr lang="en-US" b="1" dirty="0"/>
            <a:t> de la </a:t>
          </a:r>
          <a:r>
            <a:rPr lang="en-US" b="1" dirty="0" err="1"/>
            <a:t>Fatiga</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Reguladores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err="1"/>
            <a:t>Programación</a:t>
          </a:r>
          <a:r>
            <a:rPr lang="en-US" b="1" dirty="0"/>
            <a:t> de </a:t>
          </a:r>
          <a:r>
            <a:rPr lang="en-US" b="1" dirty="0" err="1"/>
            <a:t>Horarios</a:t>
          </a:r>
          <a:r>
            <a:rPr lang="en-US" b="1" dirty="0"/>
            <a:t> y </a:t>
          </a:r>
          <a:r>
            <a:rPr lang="en-US" b="1" dirty="0" err="1"/>
            <a:t>Gerencia</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Conductores</a:t>
          </a:r>
          <a:endParaRPr lang="en-US" b="1" dirty="0"/>
        </a:p>
      </dgm:t>
    </dgm:pt>
    <dgm:pt modelId="{C84B3AE5-9E56-40FD-B7FD-25A512060398}" type="parTrans" cxnId="{C5656F56-19DA-4305-AA03-2679781BCD0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pt>
    <dgm:pt modelId="{26DE3F94-1740-4EAE-B4FA-2BC17126F58F}" type="pres">
      <dgm:prSet presAssocID="{5FF8448B-A94B-45D5-A0DE-8333A2EEE614}" presName="centerShape" presStyleLbl="node0" presStyleIdx="0" presStyleCnt="1" custScaleX="115212" custLinFactNeighborY="4016"/>
      <dgm:spPr/>
    </dgm:pt>
    <dgm:pt modelId="{20D10F18-1457-4EB7-958E-15EF45D6801A}" type="pres">
      <dgm:prSet presAssocID="{943FC3FD-CB84-4BAB-A2C8-05D7B920500D}" presName="parTrans" presStyleLbl="bgSibTrans2D1" presStyleIdx="0" presStyleCnt="3"/>
      <dgm:spPr/>
    </dgm:pt>
    <dgm:pt modelId="{CB861433-09A8-4B9F-B43C-F2705FD29CA4}" type="pres">
      <dgm:prSet presAssocID="{391FC4F1-5F06-48D2-AC35-216856A2C175}" presName="node" presStyleLbl="node1" presStyleIdx="0" presStyleCnt="3">
        <dgm:presLayoutVars>
          <dgm:bulletEnabled val="1"/>
        </dgm:presLayoutVars>
      </dgm:prSet>
      <dgm:spPr/>
    </dgm:pt>
    <dgm:pt modelId="{FE3D06A3-056E-479E-ACD6-2F10748BBA51}" type="pres">
      <dgm:prSet presAssocID="{9CA0DC9A-F53C-4F63-851F-BE1AAFB70381}" presName="parTrans" presStyleLbl="bgSibTrans2D1" presStyleIdx="1" presStyleCnt="3"/>
      <dgm:spPr/>
    </dgm:pt>
    <dgm:pt modelId="{CAE65301-9131-410E-B558-0D223DE990D2}" type="pres">
      <dgm:prSet presAssocID="{121EC8C3-7BCA-4514-963A-A73DC6695B29}" presName="node" presStyleLbl="node1" presStyleIdx="1" presStyleCnt="3">
        <dgm:presLayoutVars>
          <dgm:bulletEnabled val="1"/>
        </dgm:presLayoutVars>
      </dgm:prSet>
      <dgm:spPr/>
    </dgm:pt>
    <dgm:pt modelId="{9EA7BA6B-D1FC-4DC1-958E-1A25B5A0904F}" type="pres">
      <dgm:prSet presAssocID="{C84B3AE5-9E56-40FD-B7FD-25A512060398}" presName="parTrans" presStyleLbl="bgSibTrans2D1" presStyleIdx="2" presStyleCnt="3"/>
      <dgm:spPr/>
    </dgm:pt>
    <dgm:pt modelId="{4FC5F6AC-60D5-4E49-8B55-4CB82BD9528B}" type="pres">
      <dgm:prSet presAssocID="{1201BB82-CEA4-499B-A1DB-43A4516B9A98}" presName="node" presStyleLbl="node1" presStyleIdx="2" presStyleCnt="3">
        <dgm:presLayoutVars>
          <dgm:bulletEnabled val="1"/>
        </dgm:presLayoutVars>
      </dgm:prSet>
      <dgm:spPr/>
    </dgm:pt>
  </dgm:ptLst>
  <dgm:cxnLst>
    <dgm:cxn modelId="{48ADC33C-2522-4CFA-B241-EB3A04B5B658}" srcId="{5FF8448B-A94B-45D5-A0DE-8333A2EEE614}" destId="{391FC4F1-5F06-48D2-AC35-216856A2C175}" srcOrd="0" destOrd="0" parTransId="{943FC3FD-CB84-4BAB-A2C8-05D7B920500D}" sibTransId="{989DB77A-D310-4C73-ADE0-C6B2D8B026C5}"/>
    <dgm:cxn modelId="{024BEC3C-80FD-4605-8D40-38C21E5F2C3D}" type="presOf" srcId="{5FF8448B-A94B-45D5-A0DE-8333A2EEE614}" destId="{26DE3F94-1740-4EAE-B4FA-2BC17126F58F}"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E1D0F764-1E08-493B-A9C8-C6D538CA3F3D}" srcId="{5FF8448B-A94B-45D5-A0DE-8333A2EEE614}" destId="{121EC8C3-7BCA-4514-963A-A73DC6695B29}" srcOrd="1" destOrd="0" parTransId="{9CA0DC9A-F53C-4F63-851F-BE1AAFB70381}" sibTransId="{39DB612D-3208-46D3-9A38-DFA0F93C0E0F}"/>
    <dgm:cxn modelId="{C5656F56-19DA-4305-AA03-2679781BCD09}" srcId="{5FF8448B-A94B-45D5-A0DE-8333A2EEE614}" destId="{1201BB82-CEA4-499B-A1DB-43A4516B9A98}" srcOrd="2" destOrd="0" parTransId="{C84B3AE5-9E56-40FD-B7FD-25A512060398}" sibTransId="{EE76342B-69F0-4AAF-8431-153598A0CA02}"/>
    <dgm:cxn modelId="{37149694-9180-4EA3-A433-F6BBCBDC20D7}" type="presOf" srcId="{1201BB82-CEA4-499B-A1DB-43A4516B9A98}" destId="{4FC5F6AC-60D5-4E49-8B55-4CB82BD9528B}" srcOrd="0" destOrd="0" presId="urn:microsoft.com/office/officeart/2005/8/layout/radial4"/>
    <dgm:cxn modelId="{5B575C99-7CF8-455B-877F-F07E04279E4B}" type="presOf" srcId="{9CA0DC9A-F53C-4F63-851F-BE1AAFB70381}" destId="{FE3D06A3-056E-479E-ACD6-2F10748BBA51}" srcOrd="0" destOrd="0" presId="urn:microsoft.com/office/officeart/2005/8/layout/radial4"/>
    <dgm:cxn modelId="{931BA89D-384E-4774-9E3D-5F12F20C03F2}" type="presOf" srcId="{C84B3AE5-9E56-40FD-B7FD-25A512060398}" destId="{9EA7BA6B-D1FC-4DC1-958E-1A25B5A0904F}" srcOrd="0" destOrd="0" presId="urn:microsoft.com/office/officeart/2005/8/layout/radial4"/>
    <dgm:cxn modelId="{8B1A9CBB-E97D-4BEF-AB83-BD6D609DAD4F}" type="presOf" srcId="{121EC8C3-7BCA-4514-963A-A73DC6695B29}" destId="{CAE65301-9131-410E-B558-0D223DE990D2}" srcOrd="0" destOrd="0" presId="urn:microsoft.com/office/officeart/2005/8/layout/radial4"/>
    <dgm:cxn modelId="{CB023FBF-67B0-47FA-BCA4-BFD79F5EDD5F}" type="presOf" srcId="{9E6A6ACA-856F-43FA-B830-B114A9B25D24}" destId="{0B1153D3-FCE2-40AD-BB0C-06CB6DA91ECD}" srcOrd="0" destOrd="0" presId="urn:microsoft.com/office/officeart/2005/8/layout/radial4"/>
    <dgm:cxn modelId="{BCF9FDDB-96FD-4A90-A9CE-C6041D49B62C}" type="presOf" srcId="{391FC4F1-5F06-48D2-AC35-216856A2C175}" destId="{CB861433-09A8-4B9F-B43C-F2705FD29CA4}" srcOrd="0" destOrd="0" presId="urn:microsoft.com/office/officeart/2005/8/layout/radial4"/>
    <dgm:cxn modelId="{3BF329F5-FBB8-4F1F-A83A-2420927D62B0}" type="presOf" srcId="{943FC3FD-CB84-4BAB-A2C8-05D7B920500D}" destId="{20D10F18-1457-4EB7-958E-15EF45D6801A}" srcOrd="0" destOrd="0" presId="urn:microsoft.com/office/officeart/2005/8/layout/radial4"/>
    <dgm:cxn modelId="{A29BD7ED-577B-4869-BDC2-24E41D6C4916}" type="presParOf" srcId="{0B1153D3-FCE2-40AD-BB0C-06CB6DA91ECD}" destId="{26DE3F94-1740-4EAE-B4FA-2BC17126F58F}" srcOrd="0" destOrd="0" presId="urn:microsoft.com/office/officeart/2005/8/layout/radial4"/>
    <dgm:cxn modelId="{C6DBFF1E-6ED1-473C-96CC-B7E5BD86D435}" type="presParOf" srcId="{0B1153D3-FCE2-40AD-BB0C-06CB6DA91ECD}" destId="{20D10F18-1457-4EB7-958E-15EF45D6801A}" srcOrd="1" destOrd="0" presId="urn:microsoft.com/office/officeart/2005/8/layout/radial4"/>
    <dgm:cxn modelId="{53F77AE5-D1F3-480E-8A37-9559F636198F}" type="presParOf" srcId="{0B1153D3-FCE2-40AD-BB0C-06CB6DA91ECD}" destId="{CB861433-09A8-4B9F-B43C-F2705FD29CA4}" srcOrd="2" destOrd="0" presId="urn:microsoft.com/office/officeart/2005/8/layout/radial4"/>
    <dgm:cxn modelId="{5CF98B3F-71E8-4FFC-8700-F4E5B2BB5E44}" type="presParOf" srcId="{0B1153D3-FCE2-40AD-BB0C-06CB6DA91ECD}" destId="{FE3D06A3-056E-479E-ACD6-2F10748BBA51}" srcOrd="3" destOrd="0" presId="urn:microsoft.com/office/officeart/2005/8/layout/radial4"/>
    <dgm:cxn modelId="{6BCB7120-A21F-416F-BA95-9F1458A6B5A2}" type="presParOf" srcId="{0B1153D3-FCE2-40AD-BB0C-06CB6DA91ECD}" destId="{CAE65301-9131-410E-B558-0D223DE990D2}" srcOrd="4" destOrd="0" presId="urn:microsoft.com/office/officeart/2005/8/layout/radial4"/>
    <dgm:cxn modelId="{123C9B1A-7CCA-44BE-AD10-73C6C9A47877}" type="presParOf" srcId="{0B1153D3-FCE2-40AD-BB0C-06CB6DA91ECD}" destId="{9EA7BA6B-D1FC-4DC1-958E-1A25B5A0904F}" srcOrd="5" destOrd="0" presId="urn:microsoft.com/office/officeart/2005/8/layout/radial4"/>
    <dgm:cxn modelId="{149169B5-22E9-4D30-A53A-8053006E0279}"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a:t>Administración</a:t>
          </a:r>
          <a:r>
            <a:rPr lang="en-US" b="1" dirty="0"/>
            <a:t> de la </a:t>
          </a:r>
          <a:r>
            <a:rPr lang="en-US" b="1" dirty="0" err="1"/>
            <a:t>Fatiga</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Reguladores</a:t>
          </a:r>
          <a:endParaRPr lang="en-US" b="1" dirty="0"/>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a:t>Programación</a:t>
          </a:r>
          <a:r>
            <a:rPr lang="en-US" b="1" dirty="0"/>
            <a:t> de </a:t>
          </a:r>
          <a:r>
            <a:rPr lang="en-US" b="1" dirty="0" err="1"/>
            <a:t>Horarios</a:t>
          </a:r>
          <a:r>
            <a:rPr lang="en-US" b="1" dirty="0"/>
            <a:t> y </a:t>
          </a:r>
          <a:r>
            <a:rPr lang="en-US" b="1" dirty="0" err="1"/>
            <a:t>Gerencia</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err="1"/>
            <a:t>Conductores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pt>
    <dgm:pt modelId="{26DE3F94-1740-4EAE-B4FA-2BC17126F58F}" type="pres">
      <dgm:prSet presAssocID="{5FF8448B-A94B-45D5-A0DE-8333A2EEE614}" presName="centerShape" presStyleLbl="node0" presStyleIdx="0" presStyleCnt="1" custScaleX="135785" custLinFactNeighborY="3352"/>
      <dgm:spPr/>
    </dgm:pt>
    <dgm:pt modelId="{20D10F18-1457-4EB7-958E-15EF45D6801A}" type="pres">
      <dgm:prSet presAssocID="{943FC3FD-CB84-4BAB-A2C8-05D7B920500D}" presName="parTrans" presStyleLbl="bgSibTrans2D1" presStyleIdx="0" presStyleCnt="3"/>
      <dgm:spPr/>
    </dgm:pt>
    <dgm:pt modelId="{CB861433-09A8-4B9F-B43C-F2705FD29CA4}" type="pres">
      <dgm:prSet presAssocID="{391FC4F1-5F06-48D2-AC35-216856A2C175}" presName="node" presStyleLbl="node1" presStyleIdx="0" presStyleCnt="3">
        <dgm:presLayoutVars>
          <dgm:bulletEnabled val="1"/>
        </dgm:presLayoutVars>
      </dgm:prSet>
      <dgm:spPr/>
    </dgm:pt>
    <dgm:pt modelId="{FE3D06A3-056E-479E-ACD6-2F10748BBA51}" type="pres">
      <dgm:prSet presAssocID="{9CA0DC9A-F53C-4F63-851F-BE1AAFB70381}" presName="parTrans" presStyleLbl="bgSibTrans2D1" presStyleIdx="1" presStyleCnt="3"/>
      <dgm:spPr/>
    </dgm:pt>
    <dgm:pt modelId="{CAE65301-9131-410E-B558-0D223DE990D2}" type="pres">
      <dgm:prSet presAssocID="{121EC8C3-7BCA-4514-963A-A73DC6695B29}" presName="node" presStyleLbl="node1" presStyleIdx="1" presStyleCnt="3">
        <dgm:presLayoutVars>
          <dgm:bulletEnabled val="1"/>
        </dgm:presLayoutVars>
      </dgm:prSet>
      <dgm:spPr/>
    </dgm:pt>
    <dgm:pt modelId="{9EA7BA6B-D1FC-4DC1-958E-1A25B5A0904F}" type="pres">
      <dgm:prSet presAssocID="{C84B3AE5-9E56-40FD-B7FD-25A512060398}" presName="parTrans" presStyleLbl="bgSibTrans2D1" presStyleIdx="2" presStyleCnt="3"/>
      <dgm:spPr/>
    </dgm:pt>
    <dgm:pt modelId="{4FC5F6AC-60D5-4E49-8B55-4CB82BD9528B}" type="pres">
      <dgm:prSet presAssocID="{1201BB82-CEA4-499B-A1DB-43A4516B9A98}" presName="node" presStyleLbl="node1" presStyleIdx="2" presStyleCnt="3">
        <dgm:presLayoutVars>
          <dgm:bulletEnabled val="1"/>
        </dgm:presLayoutVars>
      </dgm:prSet>
      <dgm:spPr/>
    </dgm:pt>
  </dgm:ptLst>
  <dgm:cxnLst>
    <dgm:cxn modelId="{A4C6550F-DBF4-4589-8347-C41B2B1D199D}" type="presOf" srcId="{9CA0DC9A-F53C-4F63-851F-BE1AAFB70381}" destId="{FE3D06A3-056E-479E-ACD6-2F10748BBA51}" srcOrd="0" destOrd="0" presId="urn:microsoft.com/office/officeart/2005/8/layout/radial4"/>
    <dgm:cxn modelId="{091C382C-627A-4AEF-A55A-BABE208DAC1C}" type="presOf" srcId="{121EC8C3-7BCA-4514-963A-A73DC6695B29}" destId="{CAE65301-9131-410E-B558-0D223DE990D2}"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7ACA3D3D-7661-4DC7-AA86-F45FCACA0C30}" type="presOf" srcId="{9E6A6ACA-856F-43FA-B830-B114A9B25D24}" destId="{0B1153D3-FCE2-40AD-BB0C-06CB6DA91ECD}"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E1D0F764-1E08-493B-A9C8-C6D538CA3F3D}" srcId="{5FF8448B-A94B-45D5-A0DE-8333A2EEE614}" destId="{121EC8C3-7BCA-4514-963A-A73DC6695B29}" srcOrd="1" destOrd="0" parTransId="{9CA0DC9A-F53C-4F63-851F-BE1AAFB70381}" sibTransId="{39DB612D-3208-46D3-9A38-DFA0F93C0E0F}"/>
    <dgm:cxn modelId="{87282567-E90B-48F5-9F7C-1B021BF3684A}" type="presOf" srcId="{943FC3FD-CB84-4BAB-A2C8-05D7B920500D}" destId="{20D10F18-1457-4EB7-958E-15EF45D6801A}" srcOrd="0" destOrd="0" presId="urn:microsoft.com/office/officeart/2005/8/layout/radial4"/>
    <dgm:cxn modelId="{0FCBD86D-E41A-4358-B9E6-E632B48A2E75}" type="presOf" srcId="{391FC4F1-5F06-48D2-AC35-216856A2C175}" destId="{CB861433-09A8-4B9F-B43C-F2705FD29CA4}"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9C4B597B-7D66-4462-A15C-850B7775DBCD}" type="presOf" srcId="{5FF8448B-A94B-45D5-A0DE-8333A2EEE614}" destId="{26DE3F94-1740-4EAE-B4FA-2BC17126F58F}" srcOrd="0" destOrd="0" presId="urn:microsoft.com/office/officeart/2005/8/layout/radial4"/>
    <dgm:cxn modelId="{839B4A95-DBC8-42DA-A776-31CBB5981E4C}" type="presOf" srcId="{1201BB82-CEA4-499B-A1DB-43A4516B9A98}" destId="{4FC5F6AC-60D5-4E49-8B55-4CB82BD9528B}" srcOrd="0" destOrd="0" presId="urn:microsoft.com/office/officeart/2005/8/layout/radial4"/>
    <dgm:cxn modelId="{D6D0C5E6-BE3D-4AA4-9D11-8A7F753F2B1E}" type="presOf" srcId="{C84B3AE5-9E56-40FD-B7FD-25A512060398}" destId="{9EA7BA6B-D1FC-4DC1-958E-1A25B5A0904F}" srcOrd="0" destOrd="0" presId="urn:microsoft.com/office/officeart/2005/8/layout/radial4"/>
    <dgm:cxn modelId="{998C6C1C-65AC-4D93-9CD9-846990F6ADDD}" type="presParOf" srcId="{0B1153D3-FCE2-40AD-BB0C-06CB6DA91ECD}" destId="{26DE3F94-1740-4EAE-B4FA-2BC17126F58F}" srcOrd="0" destOrd="0" presId="urn:microsoft.com/office/officeart/2005/8/layout/radial4"/>
    <dgm:cxn modelId="{B54F3798-1828-4FEF-9C76-D8A08E79B4E9}" type="presParOf" srcId="{0B1153D3-FCE2-40AD-BB0C-06CB6DA91ECD}" destId="{20D10F18-1457-4EB7-958E-15EF45D6801A}" srcOrd="1" destOrd="0" presId="urn:microsoft.com/office/officeart/2005/8/layout/radial4"/>
    <dgm:cxn modelId="{1BEFB7C5-551D-4E9F-A400-AAD786C9E05B}" type="presParOf" srcId="{0B1153D3-FCE2-40AD-BB0C-06CB6DA91ECD}" destId="{CB861433-09A8-4B9F-B43C-F2705FD29CA4}" srcOrd="2" destOrd="0" presId="urn:microsoft.com/office/officeart/2005/8/layout/radial4"/>
    <dgm:cxn modelId="{A4B8C5CD-C607-4CD1-A248-00BC26E42411}" type="presParOf" srcId="{0B1153D3-FCE2-40AD-BB0C-06CB6DA91ECD}" destId="{FE3D06A3-056E-479E-ACD6-2F10748BBA51}" srcOrd="3" destOrd="0" presId="urn:microsoft.com/office/officeart/2005/8/layout/radial4"/>
    <dgm:cxn modelId="{7D33CE0C-C64C-44DB-95CF-609EFA510204}" type="presParOf" srcId="{0B1153D3-FCE2-40AD-BB0C-06CB6DA91ECD}" destId="{CAE65301-9131-410E-B558-0D223DE990D2}" srcOrd="4" destOrd="0" presId="urn:microsoft.com/office/officeart/2005/8/layout/radial4"/>
    <dgm:cxn modelId="{12D4E8BD-3AB8-46E8-BE27-871BCF5A8DB3}" type="presParOf" srcId="{0B1153D3-FCE2-40AD-BB0C-06CB6DA91ECD}" destId="{9EA7BA6B-D1FC-4DC1-958E-1A25B5A0904F}" srcOrd="5" destOrd="0" presId="urn:microsoft.com/office/officeart/2005/8/layout/radial4"/>
    <dgm:cxn modelId="{E547F6D3-3FD4-4AF9-ADF8-E53B68BBB994}"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67B1-AD03-4729-9A71-33AEEA3C8FAE}">
      <dsp:nvSpPr>
        <dsp:cNvPr id="0" name=""/>
        <dsp:cNvSpPr/>
      </dsp:nvSpPr>
      <dsp:spPr>
        <a:xfrm>
          <a:off x="0" y="738981"/>
          <a:ext cx="3200400" cy="3200400"/>
        </a:xfrm>
        <a:prstGeom prst="diamond">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F63C52-7AAE-4B30-8928-6BF2DB206874}">
      <dsp:nvSpPr>
        <dsp:cNvPr id="0" name=""/>
        <dsp:cNvSpPr/>
      </dsp:nvSpPr>
      <dsp:spPr>
        <a:xfrm>
          <a:off x="304038" y="1043019"/>
          <a:ext cx="1248156" cy="124815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Hora del Día</a:t>
          </a:r>
        </a:p>
      </dsp:txBody>
      <dsp:txXfrm>
        <a:off x="364968" y="1103949"/>
        <a:ext cx="1126296" cy="1126296"/>
      </dsp:txXfrm>
    </dsp:sp>
    <dsp:sp modelId="{2DE0F66D-1390-4A84-B3DB-B4EA1519962D}">
      <dsp:nvSpPr>
        <dsp:cNvPr id="0" name=""/>
        <dsp:cNvSpPr/>
      </dsp:nvSpPr>
      <dsp:spPr>
        <a:xfrm>
          <a:off x="1648206" y="1043019"/>
          <a:ext cx="1248156" cy="124815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t>Sueño</a:t>
          </a:r>
          <a:r>
            <a:rPr lang="en-US" sz="1600" b="1" kern="1200" dirty="0"/>
            <a:t> </a:t>
          </a:r>
          <a:r>
            <a:rPr lang="en-US" sz="1600" b="1" kern="1200" dirty="0" err="1"/>
            <a:t>Reciente</a:t>
          </a:r>
          <a:endParaRPr lang="en-US" sz="1600" b="1" kern="1200" dirty="0"/>
        </a:p>
      </dsp:txBody>
      <dsp:txXfrm>
        <a:off x="1709136" y="1103949"/>
        <a:ext cx="1126296" cy="1126296"/>
      </dsp:txXfrm>
    </dsp:sp>
    <dsp:sp modelId="{EE653AE8-D844-481F-A9DE-F48747FFEA0B}">
      <dsp:nvSpPr>
        <dsp:cNvPr id="0" name=""/>
        <dsp:cNvSpPr/>
      </dsp:nvSpPr>
      <dsp:spPr>
        <a:xfrm>
          <a:off x="320039" y="2363347"/>
          <a:ext cx="1248156" cy="124815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Horas </a:t>
          </a:r>
          <a:r>
            <a:rPr lang="en-US" sz="1600" b="1" kern="1200" dirty="0" err="1">
              <a:solidFill>
                <a:schemeClr val="bg1"/>
              </a:solidFill>
            </a:rPr>
            <a:t>Continuas</a:t>
          </a:r>
          <a:r>
            <a:rPr lang="en-US" sz="1600" b="1" kern="1200" dirty="0">
              <a:solidFill>
                <a:schemeClr val="bg1"/>
              </a:solidFill>
            </a:rPr>
            <a:t> </a:t>
          </a:r>
          <a:r>
            <a:rPr lang="en-US" sz="1600" b="1" kern="1200" dirty="0" err="1">
              <a:solidFill>
                <a:schemeClr val="bg1"/>
              </a:solidFill>
            </a:rPr>
            <a:t>Despierto</a:t>
          </a:r>
          <a:endParaRPr lang="en-US" sz="1600" b="1" kern="1200" dirty="0">
            <a:solidFill>
              <a:schemeClr val="bg1"/>
            </a:solidFill>
          </a:endParaRPr>
        </a:p>
      </dsp:txBody>
      <dsp:txXfrm>
        <a:off x="380969" y="2424277"/>
        <a:ext cx="1126296" cy="1126296"/>
      </dsp:txXfrm>
    </dsp:sp>
    <dsp:sp modelId="{5C9D1129-AC7C-452D-A178-C4C4AD544B7F}">
      <dsp:nvSpPr>
        <dsp:cNvPr id="0" name=""/>
        <dsp:cNvSpPr/>
      </dsp:nvSpPr>
      <dsp:spPr>
        <a:xfrm>
          <a:off x="1648206" y="2387187"/>
          <a:ext cx="1248156" cy="124815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bg1"/>
              </a:solidFill>
            </a:rPr>
            <a:t>Deuda</a:t>
          </a:r>
          <a:r>
            <a:rPr lang="en-US" sz="1600" b="1" kern="1200" dirty="0">
              <a:solidFill>
                <a:schemeClr val="bg1"/>
              </a:solidFill>
            </a:rPr>
            <a:t> de </a:t>
          </a:r>
          <a:r>
            <a:rPr lang="en-US" sz="1600" b="1" kern="1200" dirty="0" err="1">
              <a:solidFill>
                <a:schemeClr val="bg1"/>
              </a:solidFill>
            </a:rPr>
            <a:t>Sueño</a:t>
          </a:r>
          <a:r>
            <a:rPr lang="en-US" sz="1600" b="1" kern="1200" dirty="0">
              <a:solidFill>
                <a:schemeClr val="bg1"/>
              </a:solidFill>
            </a:rPr>
            <a:t> </a:t>
          </a:r>
          <a:r>
            <a:rPr lang="en-US" sz="1600" b="1" kern="1200" dirty="0" err="1">
              <a:solidFill>
                <a:schemeClr val="bg1"/>
              </a:solidFill>
            </a:rPr>
            <a:t>Acumulada</a:t>
          </a:r>
          <a:endParaRPr lang="en-US" sz="1600" b="1" kern="1200" dirty="0">
            <a:solidFill>
              <a:schemeClr val="bg1"/>
            </a:solidFill>
          </a:endParaRPr>
        </a:p>
      </dsp:txBody>
      <dsp:txXfrm>
        <a:off x="1709136" y="2448117"/>
        <a:ext cx="1126296" cy="11262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457200" y="942742"/>
          <a:ext cx="685799"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err="1"/>
            <a:t>Administración</a:t>
          </a:r>
          <a:r>
            <a:rPr lang="en-US" sz="500" b="1" kern="1200" dirty="0"/>
            <a:t> de la </a:t>
          </a:r>
          <a:r>
            <a:rPr lang="en-US" sz="500" b="1" kern="1200" dirty="0" err="1"/>
            <a:t>Fatiga</a:t>
          </a:r>
          <a:endParaRPr lang="en-US" sz="500" b="1" kern="1200" dirty="0"/>
        </a:p>
      </dsp:txBody>
      <dsp:txXfrm>
        <a:off x="557633" y="1016707"/>
        <a:ext cx="484933" cy="357133"/>
      </dsp:txXfrm>
    </dsp:sp>
    <dsp:sp modelId="{20D10F18-1457-4EB7-958E-15EF45D6801A}">
      <dsp:nvSpPr>
        <dsp:cNvPr id="0" name=""/>
        <dsp:cNvSpPr/>
      </dsp:nvSpPr>
      <dsp:spPr>
        <a:xfrm rot="13081627">
          <a:off x="199166" y="805579"/>
          <a:ext cx="389326"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Reguladores</a:t>
          </a:r>
          <a:endParaRPr lang="en-US" sz="500" b="1" kern="1200" dirty="0"/>
        </a:p>
      </dsp:txBody>
      <dsp:txXfrm>
        <a:off x="11826" y="576949"/>
        <a:ext cx="457325" cy="361363"/>
      </dsp:txXfrm>
    </dsp:sp>
    <dsp:sp modelId="{FE3D06A3-056E-479E-ACD6-2F10748BBA51}">
      <dsp:nvSpPr>
        <dsp:cNvPr id="0" name=""/>
        <dsp:cNvSpPr/>
      </dsp:nvSpPr>
      <dsp:spPr>
        <a:xfrm rot="16200000">
          <a:off x="574988" y="619456"/>
          <a:ext cx="45022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Programación</a:t>
          </a:r>
          <a:r>
            <a:rPr lang="en-US" sz="500" b="1" kern="1200" dirty="0"/>
            <a:t> de </a:t>
          </a:r>
          <a:r>
            <a:rPr lang="en-US" sz="500" b="1" kern="1200" dirty="0" err="1"/>
            <a:t>Horarios</a:t>
          </a:r>
          <a:r>
            <a:rPr lang="en-US" sz="500" b="1" kern="1200" dirty="0"/>
            <a:t> y </a:t>
          </a:r>
          <a:r>
            <a:rPr lang="en-US" sz="500" b="1" kern="1200" dirty="0" err="1"/>
            <a:t>Gerencia</a:t>
          </a:r>
          <a:endParaRPr lang="en-US" sz="500" b="1" kern="1200" dirty="0"/>
        </a:p>
      </dsp:txBody>
      <dsp:txXfrm>
        <a:off x="571437" y="285635"/>
        <a:ext cx="457325" cy="361363"/>
      </dsp:txXfrm>
    </dsp:sp>
    <dsp:sp modelId="{9EA7BA6B-D1FC-4DC1-958E-1A25B5A0904F}">
      <dsp:nvSpPr>
        <dsp:cNvPr id="0" name=""/>
        <dsp:cNvSpPr/>
      </dsp:nvSpPr>
      <dsp:spPr>
        <a:xfrm rot="19318373">
          <a:off x="1011707" y="805579"/>
          <a:ext cx="389326"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Conductores</a:t>
          </a:r>
          <a:endParaRPr lang="en-US" sz="500" b="1" kern="1200" dirty="0"/>
        </a:p>
      </dsp:txBody>
      <dsp:txXfrm>
        <a:off x="1131047" y="576949"/>
        <a:ext cx="457325" cy="3613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457200" y="942742"/>
          <a:ext cx="685799"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err="1"/>
            <a:t>Administración</a:t>
          </a:r>
          <a:r>
            <a:rPr lang="en-US" sz="500" b="1" kern="1200" dirty="0"/>
            <a:t> de la </a:t>
          </a:r>
          <a:r>
            <a:rPr lang="en-US" sz="500" b="1" kern="1200" dirty="0" err="1"/>
            <a:t>Fatiga</a:t>
          </a:r>
          <a:endParaRPr lang="en-US" sz="500" b="1" kern="1200" dirty="0"/>
        </a:p>
      </dsp:txBody>
      <dsp:txXfrm>
        <a:off x="557633" y="1016707"/>
        <a:ext cx="484933" cy="357133"/>
      </dsp:txXfrm>
    </dsp:sp>
    <dsp:sp modelId="{20D10F18-1457-4EB7-958E-15EF45D6801A}">
      <dsp:nvSpPr>
        <dsp:cNvPr id="0" name=""/>
        <dsp:cNvSpPr/>
      </dsp:nvSpPr>
      <dsp:spPr>
        <a:xfrm rot="13081627">
          <a:off x="199166" y="805579"/>
          <a:ext cx="389326"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Reguladores</a:t>
          </a:r>
          <a:endParaRPr lang="en-US" sz="500" b="1" kern="1200" dirty="0"/>
        </a:p>
      </dsp:txBody>
      <dsp:txXfrm>
        <a:off x="11826" y="576949"/>
        <a:ext cx="457325" cy="361363"/>
      </dsp:txXfrm>
    </dsp:sp>
    <dsp:sp modelId="{FE3D06A3-056E-479E-ACD6-2F10748BBA51}">
      <dsp:nvSpPr>
        <dsp:cNvPr id="0" name=""/>
        <dsp:cNvSpPr/>
      </dsp:nvSpPr>
      <dsp:spPr>
        <a:xfrm rot="16200000">
          <a:off x="574988" y="619456"/>
          <a:ext cx="45022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Programación</a:t>
          </a:r>
          <a:r>
            <a:rPr lang="en-US" sz="500" b="1" kern="1200" dirty="0"/>
            <a:t> de </a:t>
          </a:r>
          <a:r>
            <a:rPr lang="en-US" sz="500" b="1" kern="1200" dirty="0" err="1"/>
            <a:t>Horarios</a:t>
          </a:r>
          <a:r>
            <a:rPr lang="en-US" sz="500" b="1" kern="1200" dirty="0"/>
            <a:t> y </a:t>
          </a:r>
          <a:r>
            <a:rPr lang="en-US" sz="500" b="1" kern="1200" dirty="0" err="1"/>
            <a:t>Gerencia</a:t>
          </a:r>
          <a:endParaRPr lang="en-US" sz="500" b="1" kern="1200" dirty="0"/>
        </a:p>
      </dsp:txBody>
      <dsp:txXfrm>
        <a:off x="571437" y="285635"/>
        <a:ext cx="457325" cy="361363"/>
      </dsp:txXfrm>
    </dsp:sp>
    <dsp:sp modelId="{9EA7BA6B-D1FC-4DC1-958E-1A25B5A0904F}">
      <dsp:nvSpPr>
        <dsp:cNvPr id="0" name=""/>
        <dsp:cNvSpPr/>
      </dsp:nvSpPr>
      <dsp:spPr>
        <a:xfrm rot="19318373">
          <a:off x="1011707" y="805579"/>
          <a:ext cx="389326"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Conductores</a:t>
          </a:r>
          <a:endParaRPr lang="en-US" sz="500" b="1" kern="1200" dirty="0"/>
        </a:p>
      </dsp:txBody>
      <dsp:txXfrm>
        <a:off x="1131047" y="576949"/>
        <a:ext cx="457325" cy="3613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457200" y="990604"/>
          <a:ext cx="685799"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err="1"/>
            <a:t>Administración</a:t>
          </a:r>
          <a:r>
            <a:rPr lang="en-US" sz="500" b="1" kern="1200" dirty="0"/>
            <a:t> de la </a:t>
          </a:r>
          <a:r>
            <a:rPr lang="en-US" sz="500" b="1" kern="1200" dirty="0" err="1"/>
            <a:t>Fatiga</a:t>
          </a:r>
          <a:endParaRPr lang="en-US" sz="500" b="1" kern="1200" dirty="0"/>
        </a:p>
      </dsp:txBody>
      <dsp:txXfrm>
        <a:off x="557633" y="1064569"/>
        <a:ext cx="484933" cy="357133"/>
      </dsp:txXfrm>
    </dsp:sp>
    <dsp:sp modelId="{20D10F18-1457-4EB7-958E-15EF45D6801A}">
      <dsp:nvSpPr>
        <dsp:cNvPr id="0" name=""/>
        <dsp:cNvSpPr/>
      </dsp:nvSpPr>
      <dsp:spPr>
        <a:xfrm rot="13256647">
          <a:off x="188807" y="824095"/>
          <a:ext cx="422493"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Reguladores</a:t>
          </a:r>
          <a:endParaRPr lang="en-US" sz="500" b="1" kern="1200" dirty="0"/>
        </a:p>
      </dsp:txBody>
      <dsp:txXfrm>
        <a:off x="11826" y="576949"/>
        <a:ext cx="457325" cy="361363"/>
      </dsp:txXfrm>
    </dsp:sp>
    <dsp:sp modelId="{FE3D06A3-056E-479E-ACD6-2F10748BBA51}">
      <dsp:nvSpPr>
        <dsp:cNvPr id="0" name=""/>
        <dsp:cNvSpPr/>
      </dsp:nvSpPr>
      <dsp:spPr>
        <a:xfrm rot="16200000">
          <a:off x="552374" y="642071"/>
          <a:ext cx="495451"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Programación</a:t>
          </a:r>
          <a:r>
            <a:rPr lang="en-US" sz="500" b="1" kern="1200" dirty="0"/>
            <a:t> de </a:t>
          </a:r>
          <a:r>
            <a:rPr lang="en-US" sz="500" b="1" kern="1200" dirty="0" err="1"/>
            <a:t>Horarios</a:t>
          </a:r>
          <a:r>
            <a:rPr lang="en-US" sz="500" b="1" kern="1200" dirty="0"/>
            <a:t> y </a:t>
          </a:r>
          <a:r>
            <a:rPr lang="en-US" sz="500" b="1" kern="1200" dirty="0" err="1"/>
            <a:t>Gerencia</a:t>
          </a:r>
          <a:endParaRPr lang="en-US" sz="500" b="1" kern="1200" dirty="0"/>
        </a:p>
      </dsp:txBody>
      <dsp:txXfrm>
        <a:off x="571437" y="285635"/>
        <a:ext cx="457325" cy="361363"/>
      </dsp:txXfrm>
    </dsp:sp>
    <dsp:sp modelId="{9EA7BA6B-D1FC-4DC1-958E-1A25B5A0904F}">
      <dsp:nvSpPr>
        <dsp:cNvPr id="0" name=""/>
        <dsp:cNvSpPr/>
      </dsp:nvSpPr>
      <dsp:spPr>
        <a:xfrm rot="19143353">
          <a:off x="988899" y="824095"/>
          <a:ext cx="422493"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Conductores</a:t>
          </a:r>
          <a:endParaRPr lang="en-US" sz="500" b="1" kern="1200" dirty="0"/>
        </a:p>
      </dsp:txBody>
      <dsp:txXfrm>
        <a:off x="1131047" y="576949"/>
        <a:ext cx="457325" cy="3613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7980A-A61D-4187-B830-DAA4CE13645E}">
      <dsp:nvSpPr>
        <dsp:cNvPr id="0" name=""/>
        <dsp:cNvSpPr/>
      </dsp:nvSpPr>
      <dsp:spPr>
        <a:xfrm>
          <a:off x="6904" y="1410923"/>
          <a:ext cx="1950907" cy="12421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ENTRADA</a:t>
          </a:r>
          <a:br>
            <a:rPr lang="en-US" sz="1700" kern="1200" dirty="0">
              <a:effectLst>
                <a:outerShdw blurRad="38100" dist="38100" dir="2700000" algn="tl">
                  <a:srgbClr val="000000">
                    <a:alpha val="43137"/>
                  </a:srgbClr>
                </a:outerShdw>
              </a:effectLst>
            </a:rPr>
          </a:br>
          <a:r>
            <a:rPr lang="en-US" sz="1600" kern="1200" dirty="0"/>
            <a:t>(</a:t>
          </a:r>
          <a:r>
            <a:rPr lang="es-MX" sz="1600" kern="1200" dirty="0"/>
            <a:t>Programación de horarios, información del sueño</a:t>
          </a:r>
          <a:r>
            <a:rPr lang="en-US" sz="1600" kern="1200" dirty="0"/>
            <a:t>)</a:t>
          </a:r>
          <a:endParaRPr lang="en-US" sz="1700" kern="1200" dirty="0"/>
        </a:p>
      </dsp:txBody>
      <dsp:txXfrm>
        <a:off x="43285" y="1447304"/>
        <a:ext cx="1878145" cy="1169390"/>
      </dsp:txXfrm>
    </dsp:sp>
    <dsp:sp modelId="{60D361A7-277A-47EE-AF34-15AC95FE3A3B}">
      <dsp:nvSpPr>
        <dsp:cNvPr id="0" name=""/>
        <dsp:cNvSpPr/>
      </dsp:nvSpPr>
      <dsp:spPr>
        <a:xfrm>
          <a:off x="1957811" y="2018192"/>
          <a:ext cx="498781" cy="27614"/>
        </a:xfrm>
        <a:custGeom>
          <a:avLst/>
          <a:gdLst/>
          <a:ahLst/>
          <a:cxnLst/>
          <a:rect l="0" t="0" r="0" b="0"/>
          <a:pathLst>
            <a:path>
              <a:moveTo>
                <a:pt x="0" y="13807"/>
              </a:moveTo>
              <a:lnTo>
                <a:pt x="498781" y="13807"/>
              </a:lnTo>
            </a:path>
          </a:pathLst>
        </a:custGeom>
        <a:noFill/>
        <a:ln w="25400" cap="flat" cmpd="sng" algn="ctr">
          <a:solidFill>
            <a:schemeClr val="dk1">
              <a:shade val="95000"/>
              <a:satMod val="105000"/>
            </a:schemeClr>
          </a:solidFill>
          <a:prstDash val="solid"/>
          <a:headEnd type="none" w="med" len="med"/>
          <a:tailEnd type="arrow" w="med" len="med"/>
        </a:ln>
        <a:effectLst/>
        <a:scene3d>
          <a:camera prst="orthographicFront"/>
          <a:lightRig rig="threePt" dir="t">
            <a:rot lat="0" lon="0" rev="7500000"/>
          </a:lightRig>
        </a:scene3d>
        <a:sp3d z="-40000"/>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4733" y="2019530"/>
        <a:ext cx="24939" cy="24939"/>
      </dsp:txXfrm>
    </dsp:sp>
    <dsp:sp modelId="{6E475AE2-B92A-44EE-9B64-E5A0C8B4FD57}">
      <dsp:nvSpPr>
        <dsp:cNvPr id="0" name=""/>
        <dsp:cNvSpPr/>
      </dsp:nvSpPr>
      <dsp:spPr>
        <a:xfrm>
          <a:off x="2456593" y="1372199"/>
          <a:ext cx="1964225" cy="131960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SALIDA</a:t>
          </a:r>
          <a:br>
            <a:rPr lang="en-US" sz="2000" b="1" kern="1200" dirty="0">
              <a:effectLst>
                <a:outerShdw blurRad="38100" dist="38100" dir="2700000" algn="tl">
                  <a:srgbClr val="000000">
                    <a:alpha val="43137"/>
                  </a:srgbClr>
                </a:outerShdw>
              </a:effectLst>
            </a:rPr>
          </a:br>
          <a:r>
            <a:rPr lang="en-US" sz="1700" kern="1200" dirty="0"/>
            <a:t>(</a:t>
          </a:r>
          <a:r>
            <a:rPr lang="en-US" sz="1700" kern="1200" dirty="0" err="1"/>
            <a:t>Métrica</a:t>
          </a:r>
          <a:r>
            <a:rPr lang="en-US" sz="1700" kern="1200" dirty="0"/>
            <a:t> de </a:t>
          </a:r>
          <a:r>
            <a:rPr lang="en-US" sz="1700" kern="1200" dirty="0" err="1"/>
            <a:t>Fatiga</a:t>
          </a:r>
          <a:r>
            <a:rPr lang="en-US" sz="1700" kern="1200" dirty="0"/>
            <a:t>)</a:t>
          </a:r>
        </a:p>
      </dsp:txBody>
      <dsp:txXfrm>
        <a:off x="2495243" y="1410849"/>
        <a:ext cx="1886925" cy="1242300"/>
      </dsp:txXfrm>
    </dsp:sp>
    <dsp:sp modelId="{2396195C-017D-4756-A5A8-1928DDE49AE9}">
      <dsp:nvSpPr>
        <dsp:cNvPr id="0" name=""/>
        <dsp:cNvSpPr/>
      </dsp:nvSpPr>
      <dsp:spPr>
        <a:xfrm>
          <a:off x="4420818" y="2018192"/>
          <a:ext cx="498781" cy="27614"/>
        </a:xfrm>
        <a:custGeom>
          <a:avLst/>
          <a:gdLst/>
          <a:ahLst/>
          <a:cxnLst/>
          <a:rect l="0" t="0" r="0" b="0"/>
          <a:pathLst>
            <a:path>
              <a:moveTo>
                <a:pt x="0" y="13807"/>
              </a:moveTo>
              <a:lnTo>
                <a:pt x="498781" y="13807"/>
              </a:lnTo>
            </a:path>
          </a:pathLst>
        </a:custGeom>
        <a:noFill/>
        <a:ln w="25400" cap="flat" cmpd="sng" algn="ctr">
          <a:solidFill>
            <a:schemeClr val="tx1"/>
          </a:solidFill>
          <a:prstDash val="solid"/>
          <a:tailEnd type="arrow"/>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57739" y="2019530"/>
        <a:ext cx="24939" cy="24939"/>
      </dsp:txXfrm>
    </dsp:sp>
    <dsp:sp modelId="{E77FCC66-95F3-44BF-950A-DF769E7D429D}">
      <dsp:nvSpPr>
        <dsp:cNvPr id="0" name=""/>
        <dsp:cNvSpPr/>
      </dsp:nvSpPr>
      <dsp:spPr>
        <a:xfrm>
          <a:off x="4919599" y="1301045"/>
          <a:ext cx="1862162" cy="146190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DECISIÓN</a:t>
          </a:r>
        </a:p>
      </dsp:txBody>
      <dsp:txXfrm>
        <a:off x="4962417" y="1343863"/>
        <a:ext cx="1776526" cy="1376272"/>
      </dsp:txXfrm>
    </dsp:sp>
    <dsp:sp modelId="{80C30549-AFDE-40B9-BCFA-84ECDA7DE249}">
      <dsp:nvSpPr>
        <dsp:cNvPr id="0" name=""/>
        <dsp:cNvSpPr/>
      </dsp:nvSpPr>
      <dsp:spPr>
        <a:xfrm rot="19457599">
          <a:off x="6724026" y="1838943"/>
          <a:ext cx="614250" cy="27614"/>
        </a:xfrm>
        <a:custGeom>
          <a:avLst/>
          <a:gdLst/>
          <a:ahLst/>
          <a:cxnLst/>
          <a:rect l="0" t="0" r="0" b="0"/>
          <a:pathLst>
            <a:path>
              <a:moveTo>
                <a:pt x="0" y="13807"/>
              </a:moveTo>
              <a:lnTo>
                <a:pt x="614250" y="13807"/>
              </a:lnTo>
            </a:path>
          </a:pathLst>
        </a:custGeom>
        <a:noFill/>
        <a:ln w="25400" cap="flat" cmpd="sng" algn="ctr">
          <a:solidFill>
            <a:srgbClr val="92D050"/>
          </a:solidFill>
          <a:prstDash val="solid"/>
          <a:tailEnd type="arrow"/>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5796" y="1837394"/>
        <a:ext cx="30712" cy="30712"/>
      </dsp:txXfrm>
    </dsp:sp>
    <dsp:sp modelId="{B9270AF0-D0E3-40E6-883D-F53C95D98D29}">
      <dsp:nvSpPr>
        <dsp:cNvPr id="0" name=""/>
        <dsp:cNvSpPr/>
      </dsp:nvSpPr>
      <dsp:spPr>
        <a:xfrm>
          <a:off x="7280542" y="1361762"/>
          <a:ext cx="1246952" cy="623476"/>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effectLst>
                <a:outerShdw blurRad="38100" dist="38100" dir="2700000" algn="tl">
                  <a:srgbClr val="000000">
                    <a:alpha val="43137"/>
                  </a:srgbClr>
                </a:outerShdw>
              </a:effectLst>
            </a:rPr>
            <a:t>PROCEDER</a:t>
          </a:r>
          <a:endParaRPr lang="en-US" sz="1600" b="1" kern="1200" dirty="0">
            <a:effectLst>
              <a:outerShdw blurRad="38100" dist="38100" dir="2700000" algn="tl">
                <a:srgbClr val="000000">
                  <a:alpha val="43137"/>
                </a:srgbClr>
              </a:outerShdw>
            </a:effectLst>
          </a:endParaRPr>
        </a:p>
      </dsp:txBody>
      <dsp:txXfrm>
        <a:off x="7298803" y="1380023"/>
        <a:ext cx="1210430" cy="586954"/>
      </dsp:txXfrm>
    </dsp:sp>
    <dsp:sp modelId="{4CBD92C2-695A-4D12-AC5E-198213948F79}">
      <dsp:nvSpPr>
        <dsp:cNvPr id="0" name=""/>
        <dsp:cNvSpPr/>
      </dsp:nvSpPr>
      <dsp:spPr>
        <a:xfrm rot="2142401">
          <a:off x="6724026" y="2197442"/>
          <a:ext cx="614250" cy="27614"/>
        </a:xfrm>
        <a:custGeom>
          <a:avLst/>
          <a:gdLst/>
          <a:ahLst/>
          <a:cxnLst/>
          <a:rect l="0" t="0" r="0" b="0"/>
          <a:pathLst>
            <a:path>
              <a:moveTo>
                <a:pt x="0" y="13807"/>
              </a:moveTo>
              <a:lnTo>
                <a:pt x="614250" y="13807"/>
              </a:lnTo>
            </a:path>
          </a:pathLst>
        </a:custGeom>
        <a:noFill/>
        <a:ln w="25400" cap="flat" cmpd="sng" algn="ctr">
          <a:solidFill>
            <a:srgbClr val="C00000"/>
          </a:solidFill>
          <a:prstDash val="solid"/>
          <a:tailEnd type="arrow"/>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5796" y="2195893"/>
        <a:ext cx="30712" cy="30712"/>
      </dsp:txXfrm>
    </dsp:sp>
    <dsp:sp modelId="{3D90AF2D-1093-494D-896F-FBE1D48285C0}">
      <dsp:nvSpPr>
        <dsp:cNvPr id="0" name=""/>
        <dsp:cNvSpPr/>
      </dsp:nvSpPr>
      <dsp:spPr>
        <a:xfrm>
          <a:off x="7280542" y="2078760"/>
          <a:ext cx="1246952" cy="6234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effectLst>
                <a:outerShdw blurRad="38100" dist="38100" dir="2700000" algn="tl">
                  <a:srgbClr val="000000">
                    <a:alpha val="43137"/>
                  </a:srgbClr>
                </a:outerShdw>
              </a:effectLst>
            </a:rPr>
            <a:t>REEVALUAR</a:t>
          </a:r>
          <a:r>
            <a:rPr lang="en-US" sz="1800" b="1" kern="1200" dirty="0"/>
            <a:t> </a:t>
          </a:r>
          <a:r>
            <a:rPr lang="en-US" sz="1300" kern="1200" dirty="0"/>
            <a:t>(</a:t>
          </a:r>
          <a:r>
            <a:rPr lang="es-MX" sz="1200" kern="1200" dirty="0"/>
            <a:t>con mitigaciones</a:t>
          </a:r>
          <a:r>
            <a:rPr lang="es-MX" sz="1300" kern="1200" dirty="0"/>
            <a:t>)</a:t>
          </a:r>
          <a:endParaRPr lang="en-US" sz="1300" kern="1200" dirty="0"/>
        </a:p>
      </dsp:txBody>
      <dsp:txXfrm>
        <a:off x="7298803" y="2097021"/>
        <a:ext cx="1210430" cy="586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67B1-AD03-4729-9A71-33AEEA3C8FAE}">
      <dsp:nvSpPr>
        <dsp:cNvPr id="0" name=""/>
        <dsp:cNvSpPr/>
      </dsp:nvSpPr>
      <dsp:spPr>
        <a:xfrm>
          <a:off x="0" y="304799"/>
          <a:ext cx="1676400" cy="1676400"/>
        </a:xfrm>
        <a:prstGeom prst="diamond">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F63C52-7AAE-4B30-8928-6BF2DB206874}">
      <dsp:nvSpPr>
        <dsp:cNvPr id="0" name=""/>
        <dsp:cNvSpPr/>
      </dsp:nvSpPr>
      <dsp:spPr>
        <a:xfrm>
          <a:off x="228599" y="457199"/>
          <a:ext cx="653796" cy="65379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Hora del Día</a:t>
          </a:r>
        </a:p>
      </dsp:txBody>
      <dsp:txXfrm>
        <a:off x="260515" y="489115"/>
        <a:ext cx="589964" cy="589964"/>
      </dsp:txXfrm>
    </dsp:sp>
    <dsp:sp modelId="{2DE0F66D-1390-4A84-B3DB-B4EA1519962D}">
      <dsp:nvSpPr>
        <dsp:cNvPr id="0" name=""/>
        <dsp:cNvSpPr/>
      </dsp:nvSpPr>
      <dsp:spPr>
        <a:xfrm>
          <a:off x="914400" y="457199"/>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cap="none" spc="0" dirty="0" err="1">
              <a:ln w="12700" cmpd="sng">
                <a:noFill/>
                <a:prstDash val="solid"/>
              </a:ln>
              <a:solidFill>
                <a:schemeClr val="tx1"/>
              </a:solidFill>
              <a:effectLst/>
              <a:latin typeface="+mj-lt"/>
            </a:rPr>
            <a:t>Sueño</a:t>
          </a:r>
          <a:r>
            <a:rPr lang="en-US" sz="800" b="0" kern="1200" cap="none" spc="0" dirty="0">
              <a:ln w="12700" cmpd="sng">
                <a:noFill/>
                <a:prstDash val="solid"/>
              </a:ln>
              <a:solidFill>
                <a:schemeClr val="tx1"/>
              </a:solidFill>
              <a:effectLst/>
              <a:latin typeface="+mj-lt"/>
            </a:rPr>
            <a:t> </a:t>
          </a:r>
          <a:r>
            <a:rPr lang="en-US" sz="800" b="0" kern="1200" cap="none" spc="0" dirty="0" err="1">
              <a:ln w="12700" cmpd="sng">
                <a:noFill/>
                <a:prstDash val="solid"/>
              </a:ln>
              <a:solidFill>
                <a:schemeClr val="tx1"/>
              </a:solidFill>
              <a:effectLst/>
              <a:latin typeface="+mj-lt"/>
            </a:rPr>
            <a:t>Reciente</a:t>
          </a:r>
          <a:endParaRPr lang="en-US" sz="800" b="0" kern="1200" cap="none" spc="0" dirty="0">
            <a:ln w="12700" cmpd="sng">
              <a:noFill/>
              <a:prstDash val="solid"/>
            </a:ln>
            <a:solidFill>
              <a:schemeClr val="tx1"/>
            </a:solidFill>
            <a:effectLst/>
            <a:latin typeface="+mj-lt"/>
          </a:endParaRPr>
        </a:p>
      </dsp:txBody>
      <dsp:txXfrm>
        <a:off x="946316" y="489115"/>
        <a:ext cx="589964" cy="589964"/>
      </dsp:txXfrm>
    </dsp:sp>
    <dsp:sp modelId="{EE653AE8-D844-481F-A9DE-F48747FFEA0B}">
      <dsp:nvSpPr>
        <dsp:cNvPr id="0" name=""/>
        <dsp:cNvSpPr/>
      </dsp:nvSpPr>
      <dsp:spPr>
        <a:xfrm>
          <a:off x="228599" y="1143000"/>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MX" sz="800" b="0" kern="1200" cap="none" spc="0" dirty="0">
              <a:ln w="18415" cmpd="sng">
                <a:noFill/>
                <a:prstDash val="solid"/>
              </a:ln>
              <a:solidFill>
                <a:schemeClr val="tx1"/>
              </a:solidFill>
              <a:effectLst/>
              <a:latin typeface="+mj-lt"/>
            </a:rPr>
            <a:t>Horas Continuas Despierto</a:t>
          </a:r>
          <a:endParaRPr lang="en-US" sz="800" b="0" kern="1200" cap="none" spc="0" dirty="0">
            <a:ln w="18415" cmpd="sng">
              <a:noFill/>
              <a:prstDash val="solid"/>
            </a:ln>
            <a:solidFill>
              <a:schemeClr val="tx1"/>
            </a:solidFill>
            <a:effectLst/>
            <a:latin typeface="+mj-lt"/>
          </a:endParaRPr>
        </a:p>
      </dsp:txBody>
      <dsp:txXfrm>
        <a:off x="260515" y="1174916"/>
        <a:ext cx="589964" cy="589964"/>
      </dsp:txXfrm>
    </dsp:sp>
    <dsp:sp modelId="{5C9D1129-AC7C-452D-A178-C4C4AD544B7F}">
      <dsp:nvSpPr>
        <dsp:cNvPr id="0" name=""/>
        <dsp:cNvSpPr/>
      </dsp:nvSpPr>
      <dsp:spPr>
        <a:xfrm>
          <a:off x="914400" y="1143000"/>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MX" sz="800" kern="1200" dirty="0"/>
            <a:t>Deuda de Sueño Acumulada</a:t>
          </a:r>
          <a:endParaRPr lang="en-US" sz="800" kern="1200" dirty="0"/>
        </a:p>
      </dsp:txBody>
      <dsp:txXfrm>
        <a:off x="946316" y="1174916"/>
        <a:ext cx="589964" cy="589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67B1-AD03-4729-9A71-33AEEA3C8FAE}">
      <dsp:nvSpPr>
        <dsp:cNvPr id="0" name=""/>
        <dsp:cNvSpPr/>
      </dsp:nvSpPr>
      <dsp:spPr>
        <a:xfrm>
          <a:off x="0" y="152399"/>
          <a:ext cx="1676400" cy="1676400"/>
        </a:xfrm>
        <a:prstGeom prst="diamond">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F63C52-7AAE-4B30-8928-6BF2DB206874}">
      <dsp:nvSpPr>
        <dsp:cNvPr id="0" name=""/>
        <dsp:cNvSpPr/>
      </dsp:nvSpPr>
      <dsp:spPr>
        <a:xfrm>
          <a:off x="159257" y="311657"/>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Hora del Día</a:t>
          </a:r>
        </a:p>
      </dsp:txBody>
      <dsp:txXfrm>
        <a:off x="191173" y="343573"/>
        <a:ext cx="589964" cy="589964"/>
      </dsp:txXfrm>
    </dsp:sp>
    <dsp:sp modelId="{2DE0F66D-1390-4A84-B3DB-B4EA1519962D}">
      <dsp:nvSpPr>
        <dsp:cNvPr id="0" name=""/>
        <dsp:cNvSpPr/>
      </dsp:nvSpPr>
      <dsp:spPr>
        <a:xfrm>
          <a:off x="863346" y="311657"/>
          <a:ext cx="653796" cy="65379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cap="none" spc="0" dirty="0" err="1">
              <a:ln w="18415" cmpd="sng">
                <a:prstDash val="solid"/>
              </a:ln>
              <a:effectLst>
                <a:outerShdw blurRad="63500" dir="3600000" algn="tl" rotWithShape="0">
                  <a:srgbClr val="000000">
                    <a:alpha val="70000"/>
                  </a:srgbClr>
                </a:outerShdw>
              </a:effectLst>
            </a:rPr>
            <a:t>Sueño</a:t>
          </a:r>
          <a:r>
            <a:rPr lang="en-US" sz="800" b="0" kern="1200" cap="none" spc="0" dirty="0">
              <a:ln w="18415" cmpd="sng">
                <a:prstDash val="solid"/>
              </a:ln>
              <a:effectLst>
                <a:outerShdw blurRad="63500" dir="3600000" algn="tl" rotWithShape="0">
                  <a:srgbClr val="000000">
                    <a:alpha val="70000"/>
                  </a:srgbClr>
                </a:outerShdw>
              </a:effectLst>
            </a:rPr>
            <a:t> </a:t>
          </a:r>
          <a:r>
            <a:rPr lang="en-US" sz="800" b="0" kern="1200" cap="none" spc="0" dirty="0" err="1">
              <a:ln w="18415" cmpd="sng">
                <a:prstDash val="solid"/>
              </a:ln>
              <a:effectLst>
                <a:outerShdw blurRad="63500" dir="3600000" algn="tl" rotWithShape="0">
                  <a:srgbClr val="000000">
                    <a:alpha val="70000"/>
                  </a:srgbClr>
                </a:outerShdw>
              </a:effectLst>
            </a:rPr>
            <a:t>Reciente</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895262" y="343573"/>
        <a:ext cx="589964" cy="589964"/>
      </dsp:txXfrm>
    </dsp:sp>
    <dsp:sp modelId="{EE653AE8-D844-481F-A9DE-F48747FFEA0B}">
      <dsp:nvSpPr>
        <dsp:cNvPr id="0" name=""/>
        <dsp:cNvSpPr/>
      </dsp:nvSpPr>
      <dsp:spPr>
        <a:xfrm>
          <a:off x="167639" y="1003258"/>
          <a:ext cx="653796" cy="65379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cap="none" spc="0" dirty="0">
              <a:ln w="18415" cmpd="sng">
                <a:prstDash val="solid"/>
              </a:ln>
              <a:effectLst>
                <a:outerShdw blurRad="63500" dir="3600000" algn="tl" rotWithShape="0">
                  <a:srgbClr val="000000">
                    <a:alpha val="70000"/>
                  </a:srgbClr>
                </a:outerShdw>
              </a:effectLst>
            </a:rPr>
            <a:t>Horas </a:t>
          </a:r>
          <a:r>
            <a:rPr lang="en-US" sz="800" b="0" kern="1200" cap="none" spc="0" dirty="0" err="1">
              <a:ln w="18415" cmpd="sng">
                <a:prstDash val="solid"/>
              </a:ln>
              <a:effectLst>
                <a:outerShdw blurRad="63500" dir="3600000" algn="tl" rotWithShape="0">
                  <a:srgbClr val="000000">
                    <a:alpha val="70000"/>
                  </a:srgbClr>
                </a:outerShdw>
              </a:effectLst>
            </a:rPr>
            <a:t>Continuas</a:t>
          </a:r>
          <a:r>
            <a:rPr lang="en-US" sz="800" b="0" kern="1200" cap="none" spc="0" dirty="0">
              <a:ln w="18415" cmpd="sng">
                <a:prstDash val="solid"/>
              </a:ln>
              <a:effectLst>
                <a:outerShdw blurRad="63500" dir="3600000" algn="tl" rotWithShape="0">
                  <a:srgbClr val="000000">
                    <a:alpha val="70000"/>
                  </a:srgbClr>
                </a:outerShdw>
              </a:effectLst>
            </a:rPr>
            <a:t> </a:t>
          </a:r>
          <a:r>
            <a:rPr lang="en-US" sz="800" b="0" kern="1200" cap="none" spc="0" dirty="0" err="1">
              <a:ln w="18415" cmpd="sng">
                <a:prstDash val="solid"/>
              </a:ln>
              <a:effectLst>
                <a:outerShdw blurRad="63500" dir="3600000" algn="tl" rotWithShape="0">
                  <a:srgbClr val="000000">
                    <a:alpha val="70000"/>
                  </a:srgbClr>
                </a:outerShdw>
              </a:effectLst>
            </a:rPr>
            <a:t>Despierto</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199555" y="1035174"/>
        <a:ext cx="589964" cy="589964"/>
      </dsp:txXfrm>
    </dsp:sp>
    <dsp:sp modelId="{5C9D1129-AC7C-452D-A178-C4C4AD544B7F}">
      <dsp:nvSpPr>
        <dsp:cNvPr id="0" name=""/>
        <dsp:cNvSpPr/>
      </dsp:nvSpPr>
      <dsp:spPr>
        <a:xfrm>
          <a:off x="863346" y="1015746"/>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cap="none" spc="0" dirty="0" err="1">
              <a:ln w="18415" cmpd="sng">
                <a:prstDash val="solid"/>
              </a:ln>
              <a:effectLst>
                <a:outerShdw blurRad="63500" dir="3600000" algn="tl" rotWithShape="0">
                  <a:srgbClr val="000000">
                    <a:alpha val="70000"/>
                  </a:srgbClr>
                </a:outerShdw>
              </a:effectLst>
            </a:rPr>
            <a:t>Deuda</a:t>
          </a:r>
          <a:r>
            <a:rPr lang="en-US" sz="800" b="0" kern="1200" cap="none" spc="0" dirty="0">
              <a:ln w="18415" cmpd="sng">
                <a:prstDash val="solid"/>
              </a:ln>
              <a:effectLst>
                <a:outerShdw blurRad="63500" dir="3600000" algn="tl" rotWithShape="0">
                  <a:srgbClr val="000000">
                    <a:alpha val="70000"/>
                  </a:srgbClr>
                </a:outerShdw>
              </a:effectLst>
            </a:rPr>
            <a:t> de </a:t>
          </a:r>
          <a:r>
            <a:rPr lang="en-US" sz="800" b="0" kern="1200" cap="none" spc="0" dirty="0" err="1">
              <a:ln w="18415" cmpd="sng">
                <a:prstDash val="solid"/>
              </a:ln>
              <a:effectLst>
                <a:outerShdw blurRad="63500" dir="3600000" algn="tl" rotWithShape="0">
                  <a:srgbClr val="000000">
                    <a:alpha val="70000"/>
                  </a:srgbClr>
                </a:outerShdw>
              </a:effectLst>
            </a:rPr>
            <a:t>Sueño</a:t>
          </a:r>
          <a:r>
            <a:rPr lang="en-US" sz="800" b="0" kern="1200" cap="none" spc="0" dirty="0">
              <a:ln w="18415" cmpd="sng">
                <a:prstDash val="solid"/>
              </a:ln>
              <a:effectLst>
                <a:outerShdw blurRad="63500" dir="3600000" algn="tl" rotWithShape="0">
                  <a:srgbClr val="000000">
                    <a:alpha val="70000"/>
                  </a:srgbClr>
                </a:outerShdw>
              </a:effectLst>
            </a:rPr>
            <a:t> </a:t>
          </a:r>
          <a:r>
            <a:rPr lang="en-US" sz="800" b="0" kern="1200" cap="none" spc="0" dirty="0" err="1">
              <a:ln w="18415" cmpd="sng">
                <a:prstDash val="solid"/>
              </a:ln>
              <a:effectLst>
                <a:outerShdw blurRad="63500" dir="3600000" algn="tl" rotWithShape="0">
                  <a:srgbClr val="000000">
                    <a:alpha val="70000"/>
                  </a:srgbClr>
                </a:outerShdw>
              </a:effectLst>
            </a:rPr>
            <a:t>Acumulada</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895262" y="1047662"/>
        <a:ext cx="589964" cy="589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867B1-AD03-4729-9A71-33AEEA3C8FAE}">
      <dsp:nvSpPr>
        <dsp:cNvPr id="0" name=""/>
        <dsp:cNvSpPr/>
      </dsp:nvSpPr>
      <dsp:spPr>
        <a:xfrm>
          <a:off x="0" y="152399"/>
          <a:ext cx="1676400" cy="1676400"/>
        </a:xfrm>
        <a:prstGeom prst="diamond">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F63C52-7AAE-4B30-8928-6BF2DB206874}">
      <dsp:nvSpPr>
        <dsp:cNvPr id="0" name=""/>
        <dsp:cNvSpPr/>
      </dsp:nvSpPr>
      <dsp:spPr>
        <a:xfrm>
          <a:off x="152399" y="304799"/>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t>Hora del Día</a:t>
          </a:r>
        </a:p>
      </dsp:txBody>
      <dsp:txXfrm>
        <a:off x="184315" y="336715"/>
        <a:ext cx="589964" cy="589964"/>
      </dsp:txXfrm>
    </dsp:sp>
    <dsp:sp modelId="{2DE0F66D-1390-4A84-B3DB-B4EA1519962D}">
      <dsp:nvSpPr>
        <dsp:cNvPr id="0" name=""/>
        <dsp:cNvSpPr/>
      </dsp:nvSpPr>
      <dsp:spPr>
        <a:xfrm>
          <a:off x="863346" y="311657"/>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cap="none" spc="0" dirty="0" err="1">
              <a:ln w="18415" cmpd="sng">
                <a:prstDash val="solid"/>
              </a:ln>
              <a:effectLst>
                <a:outerShdw blurRad="63500" dir="3600000" algn="tl" rotWithShape="0">
                  <a:srgbClr val="000000">
                    <a:alpha val="70000"/>
                  </a:srgbClr>
                </a:outerShdw>
              </a:effectLst>
            </a:rPr>
            <a:t>Sueño</a:t>
          </a:r>
          <a:r>
            <a:rPr lang="en-US" sz="800" b="0" kern="1200" cap="none" spc="0" dirty="0">
              <a:ln w="18415" cmpd="sng">
                <a:prstDash val="solid"/>
              </a:ln>
              <a:effectLst>
                <a:outerShdw blurRad="63500" dir="3600000" algn="tl" rotWithShape="0">
                  <a:srgbClr val="000000">
                    <a:alpha val="70000"/>
                  </a:srgbClr>
                </a:outerShdw>
              </a:effectLst>
            </a:rPr>
            <a:t> </a:t>
          </a:r>
          <a:r>
            <a:rPr lang="en-US" sz="800" b="0" kern="1200" cap="none" spc="0" dirty="0" err="1">
              <a:ln w="18415" cmpd="sng">
                <a:prstDash val="solid"/>
              </a:ln>
              <a:effectLst>
                <a:outerShdw blurRad="63500" dir="3600000" algn="tl" rotWithShape="0">
                  <a:srgbClr val="000000">
                    <a:alpha val="70000"/>
                  </a:srgbClr>
                </a:outerShdw>
              </a:effectLst>
            </a:rPr>
            <a:t>reciente</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895262" y="343573"/>
        <a:ext cx="589964" cy="589964"/>
      </dsp:txXfrm>
    </dsp:sp>
    <dsp:sp modelId="{EE653AE8-D844-481F-A9DE-F48747FFEA0B}">
      <dsp:nvSpPr>
        <dsp:cNvPr id="0" name=""/>
        <dsp:cNvSpPr/>
      </dsp:nvSpPr>
      <dsp:spPr>
        <a:xfrm>
          <a:off x="167639" y="1003258"/>
          <a:ext cx="653796" cy="653796"/>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cap="none" spc="0" dirty="0">
              <a:ln w="18415" cmpd="sng">
                <a:prstDash val="solid"/>
              </a:ln>
              <a:effectLst>
                <a:outerShdw blurRad="63500" dir="3600000" algn="tl" rotWithShape="0">
                  <a:srgbClr val="000000">
                    <a:alpha val="70000"/>
                  </a:srgbClr>
                </a:outerShdw>
              </a:effectLst>
            </a:rPr>
            <a:t>Horas </a:t>
          </a:r>
          <a:r>
            <a:rPr lang="en-US" sz="800" b="0" kern="1200" cap="none" spc="0" dirty="0" err="1">
              <a:ln w="18415" cmpd="sng">
                <a:prstDash val="solid"/>
              </a:ln>
              <a:effectLst>
                <a:outerShdw blurRad="63500" dir="3600000" algn="tl" rotWithShape="0">
                  <a:srgbClr val="000000">
                    <a:alpha val="70000"/>
                  </a:srgbClr>
                </a:outerShdw>
              </a:effectLst>
            </a:rPr>
            <a:t>Continuas</a:t>
          </a:r>
          <a:r>
            <a:rPr lang="en-US" sz="800" b="0" kern="1200" cap="none" spc="0" dirty="0">
              <a:ln w="18415" cmpd="sng">
                <a:prstDash val="solid"/>
              </a:ln>
              <a:effectLst>
                <a:outerShdw blurRad="63500" dir="3600000" algn="tl" rotWithShape="0">
                  <a:srgbClr val="000000">
                    <a:alpha val="70000"/>
                  </a:srgbClr>
                </a:outerShdw>
              </a:effectLst>
            </a:rPr>
            <a:t> </a:t>
          </a:r>
          <a:r>
            <a:rPr lang="en-US" sz="800" b="0" kern="1200" cap="none" spc="0" dirty="0" err="1">
              <a:ln w="18415" cmpd="sng">
                <a:prstDash val="solid"/>
              </a:ln>
              <a:effectLst>
                <a:outerShdw blurRad="63500" dir="3600000" algn="tl" rotWithShape="0">
                  <a:srgbClr val="000000">
                    <a:alpha val="70000"/>
                  </a:srgbClr>
                </a:outerShdw>
              </a:effectLst>
            </a:rPr>
            <a:t>Despierto</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199555" y="1035174"/>
        <a:ext cx="589964" cy="589964"/>
      </dsp:txXfrm>
    </dsp:sp>
    <dsp:sp modelId="{5C9D1129-AC7C-452D-A178-C4C4AD544B7F}">
      <dsp:nvSpPr>
        <dsp:cNvPr id="0" name=""/>
        <dsp:cNvSpPr/>
      </dsp:nvSpPr>
      <dsp:spPr>
        <a:xfrm>
          <a:off x="863346" y="1015746"/>
          <a:ext cx="653796" cy="65379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cap="none" spc="0" dirty="0" err="1">
              <a:ln w="18415" cmpd="sng">
                <a:prstDash val="solid"/>
              </a:ln>
              <a:effectLst>
                <a:outerShdw blurRad="63500" dir="3600000" algn="tl" rotWithShape="0">
                  <a:srgbClr val="000000">
                    <a:alpha val="70000"/>
                  </a:srgbClr>
                </a:outerShdw>
              </a:effectLst>
            </a:rPr>
            <a:t>Deuda</a:t>
          </a:r>
          <a:r>
            <a:rPr lang="en-US" sz="800" b="0" kern="1200" cap="none" spc="0" dirty="0">
              <a:ln w="18415" cmpd="sng">
                <a:prstDash val="solid"/>
              </a:ln>
              <a:effectLst>
                <a:outerShdw blurRad="63500" dir="3600000" algn="tl" rotWithShape="0">
                  <a:srgbClr val="000000">
                    <a:alpha val="70000"/>
                  </a:srgbClr>
                </a:outerShdw>
              </a:effectLst>
            </a:rPr>
            <a:t> de </a:t>
          </a:r>
          <a:r>
            <a:rPr lang="en-US" sz="800" b="0" kern="1200" cap="none" spc="0" dirty="0" err="1">
              <a:ln w="18415" cmpd="sng">
                <a:prstDash val="solid"/>
              </a:ln>
              <a:effectLst>
                <a:outerShdw blurRad="63500" dir="3600000" algn="tl" rotWithShape="0">
                  <a:srgbClr val="000000">
                    <a:alpha val="70000"/>
                  </a:srgbClr>
                </a:outerShdw>
              </a:effectLst>
            </a:rPr>
            <a:t>Sueño</a:t>
          </a:r>
          <a:r>
            <a:rPr lang="en-US" sz="800" b="0" kern="1200" cap="none" spc="0" dirty="0">
              <a:ln w="18415" cmpd="sng">
                <a:prstDash val="solid"/>
              </a:ln>
              <a:effectLst>
                <a:outerShdw blurRad="63500" dir="3600000" algn="tl" rotWithShape="0">
                  <a:srgbClr val="000000">
                    <a:alpha val="70000"/>
                  </a:srgbClr>
                </a:outerShdw>
              </a:effectLst>
            </a:rPr>
            <a:t> </a:t>
          </a:r>
          <a:r>
            <a:rPr lang="en-US" sz="800" b="0" kern="1200" cap="none" spc="0" dirty="0" err="1">
              <a:ln w="18415" cmpd="sng">
                <a:prstDash val="solid"/>
              </a:ln>
              <a:effectLst>
                <a:outerShdw blurRad="63500" dir="3600000" algn="tl" rotWithShape="0">
                  <a:srgbClr val="000000">
                    <a:alpha val="70000"/>
                  </a:srgbClr>
                </a:outerShdw>
              </a:effectLst>
            </a:rPr>
            <a:t>Acumulada</a:t>
          </a:r>
          <a:endParaRPr lang="en-US" sz="800" b="0" kern="1200" cap="none" spc="0" dirty="0">
            <a:ln w="18415" cmpd="sng">
              <a:prstDash val="solid"/>
            </a:ln>
            <a:effectLst>
              <a:outerShdw blurRad="63500" dir="3600000" algn="tl" rotWithShape="0">
                <a:srgbClr val="000000">
                  <a:alpha val="70000"/>
                </a:srgbClr>
              </a:outerShdw>
            </a:effectLst>
          </a:endParaRPr>
        </a:p>
      </dsp:txBody>
      <dsp:txXfrm>
        <a:off x="895262" y="1047662"/>
        <a:ext cx="589964" cy="589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1143894" y="1328643"/>
          <a:ext cx="1674611" cy="122377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t>Administración</a:t>
          </a:r>
          <a:r>
            <a:rPr lang="en-US" sz="1200" b="1" kern="1200" dirty="0"/>
            <a:t> de la </a:t>
          </a:r>
          <a:r>
            <a:rPr lang="en-US" sz="1200" b="1" kern="1200" dirty="0" err="1"/>
            <a:t>Fatiga</a:t>
          </a:r>
          <a:endParaRPr lang="en-US" sz="1200" b="1" kern="1200" dirty="0"/>
        </a:p>
      </dsp:txBody>
      <dsp:txXfrm>
        <a:off x="1389135" y="1507861"/>
        <a:ext cx="1184129" cy="865341"/>
      </dsp:txXfrm>
    </dsp:sp>
    <dsp:sp modelId="{20D10F18-1457-4EB7-958E-15EF45D6801A}">
      <dsp:nvSpPr>
        <dsp:cNvPr id="0" name=""/>
        <dsp:cNvSpPr/>
      </dsp:nvSpPr>
      <dsp:spPr>
        <a:xfrm rot="12900000">
          <a:off x="622402" y="1112486"/>
          <a:ext cx="787901" cy="304906"/>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B861433-09A8-4B9F-B43C-F2705FD29CA4}">
      <dsp:nvSpPr>
        <dsp:cNvPr id="0" name=""/>
        <dsp:cNvSpPr/>
      </dsp:nvSpPr>
      <dsp:spPr>
        <a:xfrm>
          <a:off x="185469" y="632436"/>
          <a:ext cx="1016355" cy="81308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err="1"/>
            <a:t>Reguladores</a:t>
          </a:r>
          <a:endParaRPr lang="en-US" sz="1200" b="1" kern="1200" dirty="0"/>
        </a:p>
      </dsp:txBody>
      <dsp:txXfrm>
        <a:off x="209283" y="656250"/>
        <a:ext cx="968727" cy="765456"/>
      </dsp:txXfrm>
    </dsp:sp>
    <dsp:sp modelId="{FE3D06A3-056E-479E-ACD6-2F10748BBA51}">
      <dsp:nvSpPr>
        <dsp:cNvPr id="0" name=""/>
        <dsp:cNvSpPr/>
      </dsp:nvSpPr>
      <dsp:spPr>
        <a:xfrm rot="16200000">
          <a:off x="1527636" y="669831"/>
          <a:ext cx="907126" cy="304906"/>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1473022" y="-37821"/>
          <a:ext cx="1016355" cy="813084"/>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err="1"/>
            <a:t>Programación</a:t>
          </a:r>
          <a:r>
            <a:rPr lang="en-US" sz="1200" b="1" kern="1200" dirty="0"/>
            <a:t> de </a:t>
          </a:r>
          <a:r>
            <a:rPr lang="en-US" sz="1200" b="1" kern="1200" dirty="0" err="1"/>
            <a:t>Horarios</a:t>
          </a:r>
          <a:r>
            <a:rPr lang="en-US" sz="1200" b="1" kern="1200" dirty="0"/>
            <a:t> y </a:t>
          </a:r>
          <a:r>
            <a:rPr lang="en-US" sz="1200" b="1" kern="1200" dirty="0" err="1"/>
            <a:t>Gerencia</a:t>
          </a:r>
          <a:endParaRPr lang="en-US" sz="1200" b="1" kern="1200" dirty="0"/>
        </a:p>
      </dsp:txBody>
      <dsp:txXfrm>
        <a:off x="1496836" y="-14007"/>
        <a:ext cx="968727" cy="765456"/>
      </dsp:txXfrm>
    </dsp:sp>
    <dsp:sp modelId="{9EA7BA6B-D1FC-4DC1-958E-1A25B5A0904F}">
      <dsp:nvSpPr>
        <dsp:cNvPr id="0" name=""/>
        <dsp:cNvSpPr/>
      </dsp:nvSpPr>
      <dsp:spPr>
        <a:xfrm rot="19500000">
          <a:off x="2552095" y="1112486"/>
          <a:ext cx="787901" cy="304906"/>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C5F6AC-60D5-4E49-8B55-4CB82BD9528B}">
      <dsp:nvSpPr>
        <dsp:cNvPr id="0" name=""/>
        <dsp:cNvSpPr/>
      </dsp:nvSpPr>
      <dsp:spPr>
        <a:xfrm>
          <a:off x="2760574" y="632436"/>
          <a:ext cx="1016355" cy="813084"/>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err="1"/>
            <a:t>Conductores</a:t>
          </a:r>
          <a:endParaRPr lang="en-US" sz="1200" b="1" kern="1200" dirty="0"/>
        </a:p>
      </dsp:txBody>
      <dsp:txXfrm>
        <a:off x="2784388" y="656250"/>
        <a:ext cx="968727" cy="7654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533398" y="940365"/>
          <a:ext cx="609602" cy="58363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err="1"/>
            <a:t>Administración</a:t>
          </a:r>
          <a:r>
            <a:rPr lang="en-US" sz="500" b="1" kern="1200" dirty="0"/>
            <a:t> de la </a:t>
          </a:r>
          <a:r>
            <a:rPr lang="en-US" sz="500" b="1" kern="1200" dirty="0" err="1"/>
            <a:t>Fatiga</a:t>
          </a:r>
          <a:endParaRPr lang="en-US" sz="500" b="1" kern="1200" dirty="0"/>
        </a:p>
      </dsp:txBody>
      <dsp:txXfrm>
        <a:off x="622672" y="1025837"/>
        <a:ext cx="431054" cy="412694"/>
      </dsp:txXfrm>
    </dsp:sp>
    <dsp:sp modelId="{20D10F18-1457-4EB7-958E-15EF45D6801A}">
      <dsp:nvSpPr>
        <dsp:cNvPr id="0" name=""/>
        <dsp:cNvSpPr/>
      </dsp:nvSpPr>
      <dsp:spPr>
        <a:xfrm rot="13066524">
          <a:off x="208870" y="830619"/>
          <a:ext cx="416927"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1232" y="577256"/>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US" sz="600" b="1" kern="1200" dirty="0" err="1"/>
            <a:t>Reguladores</a:t>
          </a:r>
          <a:endParaRPr lang="en-US" sz="600" b="1" kern="1200" dirty="0"/>
        </a:p>
      </dsp:txBody>
      <dsp:txXfrm>
        <a:off x="13010" y="589034"/>
        <a:ext cx="479102" cy="378570"/>
      </dsp:txXfrm>
    </dsp:sp>
    <dsp:sp modelId="{FE3D06A3-056E-479E-ACD6-2F10748BBA51}">
      <dsp:nvSpPr>
        <dsp:cNvPr id="0" name=""/>
        <dsp:cNvSpPr/>
      </dsp:nvSpPr>
      <dsp:spPr>
        <a:xfrm rot="16200000">
          <a:off x="617584" y="618671"/>
          <a:ext cx="441230" cy="150797"/>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586870" y="272392"/>
          <a:ext cx="502658" cy="402126"/>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US" sz="600" b="1" kern="1200" dirty="0" err="1"/>
            <a:t>Programación</a:t>
          </a:r>
          <a:r>
            <a:rPr lang="en-US" sz="600" b="1" kern="1200" dirty="0"/>
            <a:t> de </a:t>
          </a:r>
          <a:r>
            <a:rPr lang="en-US" sz="600" b="1" kern="1200" dirty="0" err="1"/>
            <a:t>Horarios</a:t>
          </a:r>
          <a:r>
            <a:rPr lang="en-US" sz="600" b="1" kern="1200" dirty="0"/>
            <a:t> y </a:t>
          </a:r>
          <a:r>
            <a:rPr lang="en-US" sz="600" b="1" kern="1200" dirty="0" err="1"/>
            <a:t>Gerencia</a:t>
          </a:r>
          <a:endParaRPr lang="en-US" sz="600" b="1" kern="1200" dirty="0"/>
        </a:p>
      </dsp:txBody>
      <dsp:txXfrm>
        <a:off x="598648" y="284170"/>
        <a:ext cx="479102" cy="378570"/>
      </dsp:txXfrm>
    </dsp:sp>
    <dsp:sp modelId="{9EA7BA6B-D1FC-4DC1-958E-1A25B5A0904F}">
      <dsp:nvSpPr>
        <dsp:cNvPr id="0" name=""/>
        <dsp:cNvSpPr/>
      </dsp:nvSpPr>
      <dsp:spPr>
        <a:xfrm rot="19333476">
          <a:off x="1050601" y="830619"/>
          <a:ext cx="416927"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4FC5F6AC-60D5-4E49-8B55-4CB82BD9528B}">
      <dsp:nvSpPr>
        <dsp:cNvPr id="0" name=""/>
        <dsp:cNvSpPr/>
      </dsp:nvSpPr>
      <dsp:spPr>
        <a:xfrm>
          <a:off x="1172509" y="577256"/>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US" sz="600" b="1" kern="1200" dirty="0" err="1"/>
            <a:t>Conductoress</a:t>
          </a:r>
          <a:endParaRPr lang="en-US" sz="600" b="1" kern="1200" dirty="0"/>
        </a:p>
      </dsp:txBody>
      <dsp:txXfrm>
        <a:off x="1184287" y="589034"/>
        <a:ext cx="479102" cy="378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533398" y="994886"/>
          <a:ext cx="609602" cy="5291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err="1"/>
            <a:t>Administración</a:t>
          </a:r>
          <a:r>
            <a:rPr lang="en-US" sz="500" b="1" kern="1200" dirty="0"/>
            <a:t> de la </a:t>
          </a:r>
          <a:r>
            <a:rPr lang="en-US" sz="500" b="1" kern="1200" dirty="0" err="1"/>
            <a:t>Fatiga</a:t>
          </a:r>
          <a:endParaRPr lang="en-US" sz="500" b="1" kern="1200" dirty="0"/>
        </a:p>
      </dsp:txBody>
      <dsp:txXfrm>
        <a:off x="622672" y="1072373"/>
        <a:ext cx="431054" cy="374139"/>
      </dsp:txXfrm>
    </dsp:sp>
    <dsp:sp modelId="{20D10F18-1457-4EB7-958E-15EF45D6801A}">
      <dsp:nvSpPr>
        <dsp:cNvPr id="0" name=""/>
        <dsp:cNvSpPr/>
      </dsp:nvSpPr>
      <dsp:spPr>
        <a:xfrm rot="13115938">
          <a:off x="204840" y="852823"/>
          <a:ext cx="436860"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1232"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US" sz="600" b="1" kern="1200" dirty="0" err="1"/>
            <a:t>Reguladores</a:t>
          </a:r>
          <a:endParaRPr lang="en-US" sz="600" b="1" kern="1200" dirty="0"/>
        </a:p>
      </dsp:txBody>
      <dsp:txXfrm>
        <a:off x="13010" y="602665"/>
        <a:ext cx="479102" cy="378570"/>
      </dsp:txXfrm>
    </dsp:sp>
    <dsp:sp modelId="{FE3D06A3-056E-479E-ACD6-2F10748BBA51}">
      <dsp:nvSpPr>
        <dsp:cNvPr id="0" name=""/>
        <dsp:cNvSpPr/>
      </dsp:nvSpPr>
      <dsp:spPr>
        <a:xfrm rot="16200000">
          <a:off x="598264" y="651623"/>
          <a:ext cx="479870" cy="150797"/>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586870" y="286023"/>
          <a:ext cx="502658" cy="402126"/>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US" sz="600" b="1" kern="1200" dirty="0" err="1"/>
            <a:t>Programación</a:t>
          </a:r>
          <a:r>
            <a:rPr lang="en-US" sz="600" b="1" kern="1200" dirty="0"/>
            <a:t> de </a:t>
          </a:r>
          <a:r>
            <a:rPr lang="en-US" sz="600" b="1" kern="1200" dirty="0" err="1"/>
            <a:t>Horarios</a:t>
          </a:r>
          <a:r>
            <a:rPr lang="en-US" sz="600" b="1" kern="1200" dirty="0"/>
            <a:t> y </a:t>
          </a:r>
          <a:r>
            <a:rPr lang="en-US" sz="600" b="1" kern="1200" dirty="0" err="1"/>
            <a:t>Gerencia</a:t>
          </a:r>
          <a:endParaRPr lang="en-US" sz="600" b="1" kern="1200" dirty="0"/>
        </a:p>
      </dsp:txBody>
      <dsp:txXfrm>
        <a:off x="598648" y="297801"/>
        <a:ext cx="479102" cy="378570"/>
      </dsp:txXfrm>
    </dsp:sp>
    <dsp:sp modelId="{9EA7BA6B-D1FC-4DC1-958E-1A25B5A0904F}">
      <dsp:nvSpPr>
        <dsp:cNvPr id="0" name=""/>
        <dsp:cNvSpPr/>
      </dsp:nvSpPr>
      <dsp:spPr>
        <a:xfrm rot="19284062">
          <a:off x="1034698" y="852823"/>
          <a:ext cx="436860"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4FC5F6AC-60D5-4E49-8B55-4CB82BD9528B}">
      <dsp:nvSpPr>
        <dsp:cNvPr id="0" name=""/>
        <dsp:cNvSpPr/>
      </dsp:nvSpPr>
      <dsp:spPr>
        <a:xfrm>
          <a:off x="1172509"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US" sz="600" b="1" kern="1200" dirty="0" err="1"/>
            <a:t>Conductoress</a:t>
          </a:r>
          <a:endParaRPr lang="en-US" sz="600" b="1" kern="1200" dirty="0"/>
        </a:p>
      </dsp:txBody>
      <dsp:txXfrm>
        <a:off x="1184287" y="602665"/>
        <a:ext cx="479102" cy="3785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533398" y="994886"/>
          <a:ext cx="609602" cy="5291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err="1"/>
            <a:t>Administración</a:t>
          </a:r>
          <a:r>
            <a:rPr lang="en-US" sz="500" b="1" kern="1200" dirty="0"/>
            <a:t> de la </a:t>
          </a:r>
          <a:r>
            <a:rPr lang="en-US" sz="500" b="1" kern="1200" dirty="0" err="1"/>
            <a:t>Fatiga</a:t>
          </a:r>
          <a:endParaRPr lang="en-US" sz="500" b="1" kern="1200" dirty="0"/>
        </a:p>
      </dsp:txBody>
      <dsp:txXfrm>
        <a:off x="622672" y="1072373"/>
        <a:ext cx="431054" cy="374139"/>
      </dsp:txXfrm>
    </dsp:sp>
    <dsp:sp modelId="{20D10F18-1457-4EB7-958E-15EF45D6801A}">
      <dsp:nvSpPr>
        <dsp:cNvPr id="0" name=""/>
        <dsp:cNvSpPr/>
      </dsp:nvSpPr>
      <dsp:spPr>
        <a:xfrm rot="13115938">
          <a:off x="204840" y="852823"/>
          <a:ext cx="436860"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1232"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US" sz="600" b="1" kern="1200" dirty="0" err="1"/>
            <a:t>Reguladores</a:t>
          </a:r>
          <a:endParaRPr lang="en-US" sz="600" b="1" kern="1200" dirty="0"/>
        </a:p>
      </dsp:txBody>
      <dsp:txXfrm>
        <a:off x="13010" y="602665"/>
        <a:ext cx="479102" cy="378570"/>
      </dsp:txXfrm>
    </dsp:sp>
    <dsp:sp modelId="{FE3D06A3-056E-479E-ACD6-2F10748BBA51}">
      <dsp:nvSpPr>
        <dsp:cNvPr id="0" name=""/>
        <dsp:cNvSpPr/>
      </dsp:nvSpPr>
      <dsp:spPr>
        <a:xfrm rot="16200000">
          <a:off x="598264" y="651623"/>
          <a:ext cx="479870" cy="150797"/>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586870" y="286023"/>
          <a:ext cx="502658" cy="402126"/>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US" sz="600" b="1" kern="1200" dirty="0" err="1"/>
            <a:t>Programación</a:t>
          </a:r>
          <a:r>
            <a:rPr lang="en-US" sz="600" b="1" kern="1200" dirty="0"/>
            <a:t> de </a:t>
          </a:r>
          <a:r>
            <a:rPr lang="en-US" sz="600" b="1" kern="1200" dirty="0" err="1"/>
            <a:t>Horarios</a:t>
          </a:r>
          <a:r>
            <a:rPr lang="en-US" sz="600" b="1" kern="1200" dirty="0"/>
            <a:t> y </a:t>
          </a:r>
          <a:r>
            <a:rPr lang="en-US" sz="600" b="1" kern="1200" dirty="0" err="1"/>
            <a:t>Gerencia</a:t>
          </a:r>
          <a:endParaRPr lang="en-US" sz="600" b="1" kern="1200" dirty="0"/>
        </a:p>
      </dsp:txBody>
      <dsp:txXfrm>
        <a:off x="598648" y="297801"/>
        <a:ext cx="479102" cy="378570"/>
      </dsp:txXfrm>
    </dsp:sp>
    <dsp:sp modelId="{9EA7BA6B-D1FC-4DC1-958E-1A25B5A0904F}">
      <dsp:nvSpPr>
        <dsp:cNvPr id="0" name=""/>
        <dsp:cNvSpPr/>
      </dsp:nvSpPr>
      <dsp:spPr>
        <a:xfrm rot="19284062">
          <a:off x="1034698" y="852823"/>
          <a:ext cx="436860"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4FC5F6AC-60D5-4E49-8B55-4CB82BD9528B}">
      <dsp:nvSpPr>
        <dsp:cNvPr id="0" name=""/>
        <dsp:cNvSpPr/>
      </dsp:nvSpPr>
      <dsp:spPr>
        <a:xfrm>
          <a:off x="1172509"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266700">
            <a:lnSpc>
              <a:spcPct val="90000"/>
            </a:lnSpc>
            <a:spcBef>
              <a:spcPct val="0"/>
            </a:spcBef>
            <a:spcAft>
              <a:spcPct val="35000"/>
            </a:spcAft>
            <a:buNone/>
          </a:pPr>
          <a:r>
            <a:rPr lang="en-US" sz="600" b="1" kern="1200" dirty="0" err="1"/>
            <a:t>Conductores</a:t>
          </a:r>
          <a:endParaRPr lang="en-US" sz="600" b="1" kern="1200" dirty="0"/>
        </a:p>
      </dsp:txBody>
      <dsp:txXfrm>
        <a:off x="1184287" y="602665"/>
        <a:ext cx="479102" cy="3785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E3F94-1740-4EAE-B4FA-2BC17126F58F}">
      <dsp:nvSpPr>
        <dsp:cNvPr id="0" name=""/>
        <dsp:cNvSpPr/>
      </dsp:nvSpPr>
      <dsp:spPr>
        <a:xfrm>
          <a:off x="457200" y="942742"/>
          <a:ext cx="685799"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b="1" kern="1200" dirty="0" err="1"/>
            <a:t>Administración</a:t>
          </a:r>
          <a:r>
            <a:rPr lang="en-US" sz="500" b="1" kern="1200" dirty="0"/>
            <a:t> de la </a:t>
          </a:r>
          <a:r>
            <a:rPr lang="en-US" sz="500" b="1" kern="1200" dirty="0" err="1"/>
            <a:t>Fatiga</a:t>
          </a:r>
          <a:endParaRPr lang="en-US" sz="500" b="1" kern="1200" dirty="0"/>
        </a:p>
      </dsp:txBody>
      <dsp:txXfrm>
        <a:off x="557633" y="1016707"/>
        <a:ext cx="484933" cy="357133"/>
      </dsp:txXfrm>
    </dsp:sp>
    <dsp:sp modelId="{20D10F18-1457-4EB7-958E-15EF45D6801A}">
      <dsp:nvSpPr>
        <dsp:cNvPr id="0" name=""/>
        <dsp:cNvSpPr/>
      </dsp:nvSpPr>
      <dsp:spPr>
        <a:xfrm rot="13081627">
          <a:off x="199166" y="805579"/>
          <a:ext cx="389326"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Reguladores</a:t>
          </a:r>
          <a:endParaRPr lang="en-US" sz="500" b="1" kern="1200" dirty="0"/>
        </a:p>
      </dsp:txBody>
      <dsp:txXfrm>
        <a:off x="11826" y="576949"/>
        <a:ext cx="457325" cy="361363"/>
      </dsp:txXfrm>
    </dsp:sp>
    <dsp:sp modelId="{FE3D06A3-056E-479E-ACD6-2F10748BBA51}">
      <dsp:nvSpPr>
        <dsp:cNvPr id="0" name=""/>
        <dsp:cNvSpPr/>
      </dsp:nvSpPr>
      <dsp:spPr>
        <a:xfrm rot="16200000">
          <a:off x="574988" y="619456"/>
          <a:ext cx="45022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Programación</a:t>
          </a:r>
          <a:r>
            <a:rPr lang="en-US" sz="500" b="1" kern="1200" dirty="0"/>
            <a:t> de </a:t>
          </a:r>
          <a:r>
            <a:rPr lang="en-US" sz="500" b="1" kern="1200" dirty="0" err="1"/>
            <a:t>Horarios</a:t>
          </a:r>
          <a:r>
            <a:rPr lang="en-US" sz="500" b="1" kern="1200" dirty="0"/>
            <a:t> y </a:t>
          </a:r>
          <a:r>
            <a:rPr lang="en-US" sz="500" b="1" kern="1200" dirty="0" err="1"/>
            <a:t>Gerencia</a:t>
          </a:r>
          <a:endParaRPr lang="en-US" sz="500" b="1" kern="1200" dirty="0"/>
        </a:p>
      </dsp:txBody>
      <dsp:txXfrm>
        <a:off x="571437" y="285635"/>
        <a:ext cx="457325" cy="361363"/>
      </dsp:txXfrm>
    </dsp:sp>
    <dsp:sp modelId="{9EA7BA6B-D1FC-4DC1-958E-1A25B5A0904F}">
      <dsp:nvSpPr>
        <dsp:cNvPr id="0" name=""/>
        <dsp:cNvSpPr/>
      </dsp:nvSpPr>
      <dsp:spPr>
        <a:xfrm rot="19318373">
          <a:off x="1011707" y="805579"/>
          <a:ext cx="389326"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222250">
            <a:lnSpc>
              <a:spcPct val="90000"/>
            </a:lnSpc>
            <a:spcBef>
              <a:spcPct val="0"/>
            </a:spcBef>
            <a:spcAft>
              <a:spcPct val="35000"/>
            </a:spcAft>
            <a:buNone/>
          </a:pPr>
          <a:r>
            <a:rPr lang="en-US" sz="500" b="1" kern="1200" dirty="0" err="1"/>
            <a:t>Conductores</a:t>
          </a:r>
          <a:endParaRPr lang="en-US" sz="500" b="1" kern="1200" dirty="0"/>
        </a:p>
      </dsp:txBody>
      <dsp:txXfrm>
        <a:off x="1131047" y="576949"/>
        <a:ext cx="457325" cy="36136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656" cy="465376"/>
          </a:xfrm>
          <a:prstGeom prst="rect">
            <a:avLst/>
          </a:prstGeom>
        </p:spPr>
        <p:txBody>
          <a:bodyPr vert="horz" lIns="93305" tIns="46653" rIns="93305" bIns="46653" rtlCol="0"/>
          <a:lstStyle>
            <a:lvl1pPr algn="l">
              <a:defRPr sz="1200"/>
            </a:lvl1pPr>
          </a:lstStyle>
          <a:p>
            <a:endParaRPr lang="en-US"/>
          </a:p>
        </p:txBody>
      </p:sp>
      <p:sp>
        <p:nvSpPr>
          <p:cNvPr id="3" name="Date Placeholder 2"/>
          <p:cNvSpPr>
            <a:spLocks noGrp="1"/>
          </p:cNvSpPr>
          <p:nvPr>
            <p:ph type="dt" idx="1"/>
          </p:nvPr>
        </p:nvSpPr>
        <p:spPr>
          <a:xfrm>
            <a:off x="3977232" y="0"/>
            <a:ext cx="3042656" cy="465376"/>
          </a:xfrm>
          <a:prstGeom prst="rect">
            <a:avLst/>
          </a:prstGeom>
        </p:spPr>
        <p:txBody>
          <a:bodyPr vert="horz" lIns="93305" tIns="46653" rIns="93305" bIns="46653" rtlCol="0"/>
          <a:lstStyle>
            <a:lvl1pPr algn="r">
              <a:defRPr sz="1200"/>
            </a:lvl1pPr>
          </a:lstStyle>
          <a:p>
            <a:fld id="{7E00A49D-98F0-4EEA-BB4B-39B84EDF8A9E}" type="datetimeFigureOut">
              <a:rPr lang="en-US" smtClean="0"/>
              <a:pPr/>
              <a:t>4/10/2025</a:t>
            </a:fld>
            <a:endParaRPr lang="en-US"/>
          </a:p>
        </p:txBody>
      </p:sp>
      <p:sp>
        <p:nvSpPr>
          <p:cNvPr id="4" name="Slide Image Placeholder 3"/>
          <p:cNvSpPr>
            <a:spLocks noGrp="1" noRot="1" noChangeAspect="1"/>
          </p:cNvSpPr>
          <p:nvPr>
            <p:ph type="sldImg" idx="2"/>
          </p:nvPr>
        </p:nvSpPr>
        <p:spPr>
          <a:xfrm>
            <a:off x="1184275" y="698500"/>
            <a:ext cx="4652963" cy="3489325"/>
          </a:xfrm>
          <a:prstGeom prst="rect">
            <a:avLst/>
          </a:prstGeom>
          <a:noFill/>
          <a:ln w="12700">
            <a:solidFill>
              <a:prstClr val="black"/>
            </a:solidFill>
          </a:ln>
        </p:spPr>
        <p:txBody>
          <a:bodyPr vert="horz" lIns="93305" tIns="46653" rIns="93305" bIns="46653" rtlCol="0" anchor="ctr"/>
          <a:lstStyle/>
          <a:p>
            <a:endParaRPr lang="en-US"/>
          </a:p>
        </p:txBody>
      </p:sp>
      <p:sp>
        <p:nvSpPr>
          <p:cNvPr id="5" name="Notes Placeholder 4"/>
          <p:cNvSpPr>
            <a:spLocks noGrp="1"/>
          </p:cNvSpPr>
          <p:nvPr>
            <p:ph type="body" sz="quarter" idx="3"/>
          </p:nvPr>
        </p:nvSpPr>
        <p:spPr>
          <a:xfrm>
            <a:off x="702152" y="4421069"/>
            <a:ext cx="5617210" cy="4188381"/>
          </a:xfrm>
          <a:prstGeom prst="rect">
            <a:avLst/>
          </a:prstGeom>
        </p:spPr>
        <p:txBody>
          <a:bodyPr vert="horz" lIns="93305" tIns="46653" rIns="93305"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0522"/>
            <a:ext cx="3042656" cy="465376"/>
          </a:xfrm>
          <a:prstGeom prst="rect">
            <a:avLst/>
          </a:prstGeom>
        </p:spPr>
        <p:txBody>
          <a:bodyPr vert="horz" lIns="93305" tIns="46653" rIns="93305" bIns="46653" rtlCol="0" anchor="b"/>
          <a:lstStyle>
            <a:lvl1pPr algn="l">
              <a:defRPr sz="1200"/>
            </a:lvl1pPr>
          </a:lstStyle>
          <a:p>
            <a:endParaRPr lang="en-US"/>
          </a:p>
        </p:txBody>
      </p:sp>
      <p:sp>
        <p:nvSpPr>
          <p:cNvPr id="7" name="Slide Number Placeholder 6"/>
          <p:cNvSpPr>
            <a:spLocks noGrp="1"/>
          </p:cNvSpPr>
          <p:nvPr>
            <p:ph type="sldNum" sz="quarter" idx="5"/>
          </p:nvPr>
        </p:nvSpPr>
        <p:spPr>
          <a:xfrm>
            <a:off x="3977232" y="8840522"/>
            <a:ext cx="3042656" cy="465376"/>
          </a:xfrm>
          <a:prstGeom prst="rect">
            <a:avLst/>
          </a:prstGeom>
        </p:spPr>
        <p:txBody>
          <a:bodyPr vert="horz" lIns="93305" tIns="46653" rIns="93305" bIns="46653" rtlCol="0" anchor="b"/>
          <a:lstStyle>
            <a:lvl1pPr algn="r">
              <a:defRPr sz="1200"/>
            </a:lvl1pPr>
          </a:lstStyle>
          <a:p>
            <a:fld id="{E8901A7A-5C17-4AC9-8846-93A209EBC7E9}" type="slidenum">
              <a:rPr lang="en-US" smtClean="0"/>
              <a:pPr/>
              <a:t>‹#›</a:t>
            </a:fld>
            <a:endParaRPr lang="en-US"/>
          </a:p>
        </p:txBody>
      </p:sp>
    </p:spTree>
    <p:extLst>
      <p:ext uri="{BB962C8B-B14F-4D97-AF65-F5344CB8AC3E}">
        <p14:creationId xmlns:p14="http://schemas.microsoft.com/office/powerpoint/2010/main" val="40581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noProof="0" dirty="0"/>
              <a:t>NARRACIÓN: </a:t>
            </a:r>
            <a:r>
              <a:rPr lang="en-US" b="1" dirty="0"/>
              <a:t> </a:t>
            </a:r>
            <a:r>
              <a:rPr lang="es-ES" sz="1200" kern="1200" dirty="0">
                <a:solidFill>
                  <a:schemeClr val="tx1"/>
                </a:solidFill>
                <a:effectLst/>
                <a:latin typeface="+mn-lt"/>
                <a:ea typeface="+mn-ea"/>
                <a:cs typeface="+mn-cs"/>
              </a:rPr>
              <a:t>El Módulo 9 cubre Programación y Herramientas del conductor.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6229">
              <a:defRPr/>
            </a:pPr>
            <a:r>
              <a:rPr lang="en-US" b="1" noProof="0" dirty="0"/>
              <a:t>NARRACIÓN: </a:t>
            </a:r>
            <a:r>
              <a:rPr lang="es-ES" dirty="0"/>
              <a:t>Tanto la duración como la calidad del sueño tienen un impacto importante en la fatiga que experimentamos. La mayoría de las personas necesitan dormir entre 7 y 9 horas para sentirse bien descansadas. El sueño de la más alta calidad ocurre cuando el sueño está coordinado con el reloj circadiano. Como resultado, el sueño diurno suele ser más corto y más interrumpido que el sueño nocturno porque el reloj circadiano indica el sueño nocturno. Para las personas que trabajan con horarios irregulares o impredecibles, dormir toda la noche a veces puede ser un desafío. Es importante recordar que dormir en cualquier momento es beneficioso. Cuando los episodios principales de sueño se interrumpen por cualquier motivo, las siestas pueden complementar la cantidad total de sueño logrado en el día y reducir la probabilidad de fatiga. Como se discutió en los módulos anteriores, dormir menos de lo que necesita puede resultar en una deuda de sueño que se puede acumular. Debido a esto, los científicos recomiendan que siempre intentemos dormir lo mejor posible y por más tiempo, siempre que podamos. Incluso hay evidencia que sugiere que el “ahorrar sueño como en un banco", o dormir un poco más siempre que podamos, es una protección contra los efectos negativos del sueño crónicamente corto</a:t>
            </a:r>
            <a:endParaRPr lang="en-US" dirty="0"/>
          </a:p>
          <a:p>
            <a:pPr defTabSz="916229">
              <a:defRPr/>
            </a:pPr>
            <a:endParaRPr lang="en-US" dirty="0"/>
          </a:p>
          <a:p>
            <a:r>
              <a:rPr lang="es-ES" dirty="0"/>
              <a:t>Darle al sueño la importancia que se merece al programar las operaciones de trabajo es importante para la administración de la fatiga.</a:t>
            </a:r>
            <a:endParaRPr lang="en-US" dirty="0"/>
          </a:p>
          <a:p>
            <a:r>
              <a:rPr lang="en-US" dirty="0"/>
              <a:t>__________________</a:t>
            </a:r>
          </a:p>
          <a:p>
            <a:r>
              <a:rPr lang="en-US" dirty="0"/>
              <a:t>PUNTOS CLAVE ADICIONALES:</a:t>
            </a:r>
          </a:p>
          <a:p>
            <a:r>
              <a:rPr lang="es-ES" dirty="0"/>
              <a:t>Una nueva investigación indica que hay algunos beneficios en el sueño acumulado (por ejemplo, Balkin 2011, NSF </a:t>
            </a:r>
            <a:r>
              <a:rPr lang="es-ES" dirty="0" err="1"/>
              <a:t>Conference</a:t>
            </a:r>
            <a:r>
              <a:rPr lang="es-ES" dirty="0"/>
              <a:t>) en referencia al efecto protector del sueño prolongado antes de la reducción planificada del sueño. En este contexto ocupacional, el estudio subraya el valor de priorizar las oportunidades de sueño disponibles y proteger los tiempos de sueño al programar las operaciones de trabajo.</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6A776412-61BE-477C-8669-210D9E2EA269}" type="slidenum">
              <a:rPr lang="en-US" smtClean="0"/>
              <a:pPr>
                <a:defRPr/>
              </a:pPr>
              <a:t>11</a:t>
            </a:fld>
            <a:endParaRPr lang="en-US"/>
          </a:p>
        </p:txBody>
      </p:sp>
      <p:sp>
        <p:nvSpPr>
          <p:cNvPr id="60419" name="Rectangle 2"/>
          <p:cNvSpPr>
            <a:spLocks noGrp="1" noRot="1" noChangeAspect="1" noChangeArrowheads="1" noTextEdit="1"/>
          </p:cNvSpPr>
          <p:nvPr>
            <p:ph type="sldImg"/>
          </p:nvPr>
        </p:nvSpPr>
        <p:spPr>
          <a:xfrm>
            <a:off x="1138238" y="688975"/>
            <a:ext cx="4687887" cy="3516313"/>
          </a:xfrm>
          <a:ln/>
        </p:spPr>
      </p:sp>
      <p:sp>
        <p:nvSpPr>
          <p:cNvPr id="60420" name="Rectangle 3"/>
          <p:cNvSpPr>
            <a:spLocks noGrp="1" noChangeArrowheads="1"/>
          </p:cNvSpPr>
          <p:nvPr>
            <p:ph type="body" idx="1"/>
          </p:nvPr>
        </p:nvSpPr>
        <p:spPr>
          <a:xfrm>
            <a:off x="917308" y="4432149"/>
            <a:ext cx="5203661" cy="4204386"/>
          </a:xfrm>
          <a:noFill/>
          <a:ln/>
        </p:spPr>
        <p:txBody>
          <a:bodyPr>
            <a:normAutofit fontScale="92500" lnSpcReduction="20000"/>
          </a:bodyPr>
          <a:lstStyle/>
          <a:p>
            <a:pPr defTabSz="916229">
              <a:defRPr/>
            </a:pPr>
            <a:r>
              <a:rPr lang="en-US" b="1" noProof="0" dirty="0"/>
              <a:t>NARRACIÓN: </a:t>
            </a:r>
            <a:endParaRPr lang="en-US" noProof="0" dirty="0"/>
          </a:p>
          <a:p>
            <a:pPr eaLnBrk="1" hangingPunct="1"/>
            <a:r>
              <a:rPr lang="es-ES" baseline="0" dirty="0"/>
              <a:t>Los aspectos de la programación de horarios en la industria del autotransporte afectarán directamente la fisiología de la fatiga.</a:t>
            </a:r>
            <a:endParaRPr lang="en-US" baseline="0" dirty="0"/>
          </a:p>
          <a:p>
            <a:pPr eaLnBrk="1" hangingPunct="1"/>
            <a:r>
              <a:rPr lang="es-ES" baseline="0" dirty="0"/>
              <a:t>La hora del día influirá en la fatiga debido a la señal del reloj circadiano para que durmamos durante las horas nocturnas entre la medianoche y las 6 am.</a:t>
            </a:r>
            <a:endParaRPr lang="en-US" baseline="0" dirty="0"/>
          </a:p>
          <a:p>
            <a:pPr eaLnBrk="1" hangingPunct="1"/>
            <a:r>
              <a:rPr lang="es-ES" baseline="0" dirty="0"/>
              <a:t>El sueño reciente, la cantidad de horas continuas que pasamos despiertos y la acumulación de deuda de sueño son parte del historial de sueño que afecta la fatiga que experimentamos.</a:t>
            </a:r>
          </a:p>
          <a:p>
            <a:pPr eaLnBrk="1" hangingPunct="1"/>
            <a:r>
              <a:rPr lang="es-ES" baseline="0" dirty="0"/>
              <a:t>Dormir menos de 8 horas por día de 24 horas, pasar más de 17 horas seguidas despierto y haber acumulado una deuda de sueño durante días de sueño corto o interrumpido tendrá un efecto importante en la cantidad de fatiga que se experimenta.</a:t>
            </a:r>
          </a:p>
          <a:p>
            <a:pPr eaLnBrk="1" hangingPunct="1"/>
            <a:r>
              <a:rPr lang="es-ES" baseline="0" dirty="0"/>
              <a:t>Como se mencionó anteriormente, el tiempo en la tarea o la carga de trabajo no es un factor principal que cause fatiga. Más bien puede tener un efecto de enmascarar o descubrir la fatiga subyacente.</a:t>
            </a:r>
            <a:endParaRPr lang="en-US" baseline="0" dirty="0"/>
          </a:p>
          <a:p>
            <a:pPr eaLnBrk="1" hangingPunct="1"/>
            <a:endParaRPr lang="en-US" baseline="0" dirty="0"/>
          </a:p>
          <a:p>
            <a:pPr eaLnBrk="1" hangingPunct="1"/>
            <a:r>
              <a:rPr lang="es-ES" dirty="0"/>
              <a:t>En las siguientes diapositivas, analizaremos cómo la programación normal de horarios puede influir en cada uno de estos factores. Los factores se discuten individualmente, pero los horarios reales a menudo pueden albergar más de un factor que contribuye a la fatiga.</a:t>
            </a:r>
            <a:endParaRPr lang="en-US" dirty="0"/>
          </a:p>
          <a:p>
            <a:pPr eaLnBrk="1" hangingPunct="1"/>
            <a:endParaRPr lang="en-US" dirty="0"/>
          </a:p>
          <a:p>
            <a:pPr eaLnBrk="1" hangingPunct="1"/>
            <a:r>
              <a:rPr lang="en-US" dirty="0"/>
              <a:t>_______________</a:t>
            </a:r>
          </a:p>
          <a:p>
            <a:pPr eaLnBrk="1" hangingPunct="1"/>
            <a:r>
              <a:rPr lang="en-US" dirty="0"/>
              <a:t>PUNTOS CLAVE:</a:t>
            </a:r>
          </a:p>
          <a:p>
            <a:pPr eaLnBrk="1" hangingPunct="1"/>
            <a:r>
              <a:rPr lang="es-ES" dirty="0"/>
              <a:t>Los aspectos de la programación de horarios afectarán directamente la fisiología de la fatiga.</a:t>
            </a:r>
            <a:endParaRPr lang="en-US" dirty="0"/>
          </a:p>
          <a:p>
            <a:pPr eaLnBrk="1" hangingPunct="1"/>
            <a:r>
              <a:rPr lang="es-ES" dirty="0"/>
              <a:t>Tiempo en la tarea/carga de trabajo: no es un factor que impacte directamente en la somnolencia, pero puede desenmascarar la fatiga</a:t>
            </a:r>
            <a:endParaRPr lang="en-US" dirty="0"/>
          </a:p>
          <a:p>
            <a:pPr eaLnBrk="1" hangingPunct="1"/>
            <a:r>
              <a:rPr lang="es-ES" baseline="0" dirty="0"/>
              <a:t>Los ejemplos proporcionados en las siguientes diapositivas son demostrativos, sin embargo, los factores fisiológicos que contribuyen a la fatiga no son distintos y, a menudo, se superponen en su presentación.</a:t>
            </a:r>
            <a:endParaRPr lang="en-US" baseline="0" dirty="0"/>
          </a:p>
          <a:p>
            <a:pPr eaLnBrk="1" hangingPunct="1"/>
            <a:endParaRPr lang="en-US" dirty="0"/>
          </a:p>
          <a:p>
            <a:pPr eaLnBrk="1" hangingPunct="1"/>
            <a:endParaRPr lang="en-US"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6229">
              <a:defRPr/>
            </a:pPr>
            <a:r>
              <a:rPr lang="en-US" b="1" noProof="0" dirty="0"/>
              <a:t>NARRACIÓN: </a:t>
            </a:r>
            <a:endParaRPr lang="en-US" noProof="0" dirty="0"/>
          </a:p>
          <a:p>
            <a:r>
              <a:rPr lang="es-ES" dirty="0"/>
              <a:t>El sueño es más eficiente y consolidado cuando está sincronizado con las señales del reloj biológico. En un horario de trabajo que incluye una hora de inicio temprano, la noche de sueño que precede al inicio temprano suele ser más corta de lo habitual. Esto es particularmente cierto debido al efecto del reloj biológico: puede ser difícil irse a la cama y dormirse lo suficientemente temprano como para acomodar despertarse temprano. Debido a que puede ser difícil adelantar la hora de dormir, podemos dormir menos de lo que necesitamos.</a:t>
            </a:r>
            <a:endParaRPr lang="en-US" dirty="0"/>
          </a:p>
          <a:p>
            <a:endParaRPr lang="en-US" dirty="0"/>
          </a:p>
          <a:p>
            <a:r>
              <a:rPr lang="es-ES" dirty="0"/>
              <a:t>Dormir durante el día después de trabajar por la noche también es menos reparador. Conciliar el sueño por la mañana puede ser bastante fácil debido al tiempo acumulado despierto. Sin embargo, permanecer dormido durante todo el día es difícil debido a la señal del reloj biológico para que estemos despiertos durante el día. Las preferencias biológicas de la hora del día (como ser un pájaro madrugador o un ave nocturna) y las interrupciones externas durante el día, como el ruido exterior, también pueden afectar la facilidad o dificultad para dormir durante el día después del turno nocturno.</a:t>
            </a:r>
            <a:endParaRPr lang="en-US" dirty="0"/>
          </a:p>
          <a:p>
            <a:endParaRPr lang="en-US" dirty="0"/>
          </a:p>
          <a:p>
            <a:r>
              <a:rPr lang="en-US" sz="1200" dirty="0"/>
              <a:t>__________________</a:t>
            </a:r>
          </a:p>
          <a:p>
            <a:r>
              <a:rPr lang="en-US" sz="1200" dirty="0"/>
              <a:t>PUNTOS CLAVE</a:t>
            </a:r>
          </a:p>
          <a:p>
            <a:r>
              <a:rPr lang="es-ES" sz="1200" baseline="0" dirty="0"/>
              <a:t>El sueño es más eficiente y consolidado cuando se inicia de acuerdo con el reloj circadiano.</a:t>
            </a:r>
            <a:endParaRPr lang="en-US" sz="1200" baseline="0" dirty="0"/>
          </a:p>
          <a:p>
            <a:r>
              <a:rPr lang="es-ES" sz="1200" baseline="0" dirty="0"/>
              <a:t>Dormir alrededor de las horas de inicio temprano en la mañana (antes de las 0600) a menudo se reduce.</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a:t>Dormir en torno al trabajo nocturno también es breve debido a la dificultad para permanecer dormido después de unas pocas horas de sueño durante el día; </a:t>
            </a:r>
            <a:r>
              <a:rPr lang="en-US" sz="1200" baseline="0" dirty="0"/>
              <a:t>hay </a:t>
            </a:r>
            <a:r>
              <a:rPr lang="es-MX" sz="1200" baseline="0" noProof="0" dirty="0"/>
              <a:t>perturbaciones internas y externas</a:t>
            </a:r>
            <a:r>
              <a:rPr lang="en-US" sz="12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Las "preferencias" de la hora del día [tipos matutinos o vespertinos] pueden tener un efecto en la calidad del sueño y la vigilia.</a:t>
            </a:r>
            <a:endParaRPr lang="en-US" sz="1200"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4920">
              <a:defRPr/>
            </a:pPr>
            <a:r>
              <a:rPr lang="en-US" b="1" noProof="0" dirty="0"/>
              <a:t>NARRACIÓN: </a:t>
            </a:r>
            <a:endParaRPr lang="en-US" noProof="0" dirty="0"/>
          </a:p>
          <a:p>
            <a:pPr defTabSz="916229">
              <a:spcAft>
                <a:spcPts val="601"/>
              </a:spcAft>
              <a:defRPr/>
            </a:pPr>
            <a:r>
              <a:rPr lang="es-ES" b="0" baseline="0" dirty="0"/>
              <a:t>El historial de sueño reciente se puede considerar como la combinación de la cantidad de sueño logrado en el día anterior y la cantidad de horas que se pasan despiertos continuamente en un día. La mayoría de las personas necesitarán entre 7 y 9 horas de sueño cada día, aunque para un pequeño número de personas la cantidad óptima de sueño puede ser mayor o menor. Responder a las necesidades de programación de horarios de la industria del autotransporte a menudo significa que el sueño se programa en torno a los horarios de trabajo. Por ejemplo, puede que no sea inusual tener un día de trabajo dividido por un largo período fuera de servicio, o que las demandas de programación de horarios del día cambien con poca antelación. Como resultado, el período que queda para el sueño nocturno puede ser más corto que las 8 horas ideales. Los horarios impredecibles dificultan la planificación del sueño antes de comenzar a trabajar: el período de vigilia puede extenderse para adaptarse a los cambios de última hora en la jornada laboral.</a:t>
            </a:r>
            <a:endParaRPr lang="en-US" b="0" baseline="0" dirty="0"/>
          </a:p>
          <a:p>
            <a:pPr defTabSz="916229">
              <a:spcAft>
                <a:spcPts val="601"/>
              </a:spcAft>
              <a:defRPr/>
            </a:pPr>
            <a:endParaRPr lang="en-US" b="0" baseline="0" dirty="0"/>
          </a:p>
          <a:p>
            <a:pPr defTabSz="916229">
              <a:spcAft>
                <a:spcPts val="601"/>
              </a:spcAft>
              <a:defRPr/>
            </a:pPr>
            <a:endParaRPr lang="en-US" b="0" baseline="0" dirty="0"/>
          </a:p>
          <a:p>
            <a:pPr defTabSz="916229">
              <a:spcAft>
                <a:spcPts val="601"/>
              </a:spcAft>
              <a:defRPr/>
            </a:pPr>
            <a:endParaRPr lang="en-US" b="0" dirty="0"/>
          </a:p>
          <a:p>
            <a:pPr defTabSz="933054">
              <a:defRPr/>
            </a:pPr>
            <a:r>
              <a:rPr lang="en-US" dirty="0"/>
              <a:t>______________</a:t>
            </a:r>
          </a:p>
          <a:p>
            <a:pPr defTabSz="933054">
              <a:defRPr/>
            </a:pPr>
            <a:r>
              <a:rPr lang="en-US" dirty="0"/>
              <a:t>PUNTOS CLAVE:</a:t>
            </a:r>
          </a:p>
          <a:p>
            <a:pPr defTabSz="933054">
              <a:defRPr/>
            </a:pPr>
            <a:r>
              <a:rPr lang="es-ES" baseline="0" dirty="0"/>
              <a:t>Dificultad para planificar los períodos de sueño en torno a cambios de horario rápidos o con poca antelación.</a:t>
            </a:r>
          </a:p>
          <a:p>
            <a:pPr defTabSz="933054">
              <a:defRPr/>
            </a:pPr>
            <a:r>
              <a:rPr lang="es-ES" baseline="0" dirty="0"/>
              <a:t>Los horarios impredecibles dificultan la planificación del sueño antes de comenzar a trabajar.</a:t>
            </a:r>
            <a:endParaRPr lang="en-US" baseline="0" dirty="0"/>
          </a:p>
          <a:p>
            <a:pPr defTabSz="933054">
              <a:defRPr/>
            </a:pPr>
            <a:endParaRPr lang="en-US" baseline="0" dirty="0"/>
          </a:p>
          <a:p>
            <a:pPr defTabSz="933054">
              <a:defRPr/>
            </a:pPr>
            <a:endParaRPr lang="en-US" dirty="0"/>
          </a:p>
          <a:p>
            <a:pPr defTabSz="933054">
              <a:defRPr/>
            </a:pPr>
            <a:endParaRPr lang="en-US"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4920">
              <a:defRPr/>
            </a:pPr>
            <a:r>
              <a:rPr lang="en-US" b="1" noProof="0" dirty="0"/>
              <a:t>NARRACIÓN: </a:t>
            </a:r>
            <a:endParaRPr lang="en-US" noProof="0" dirty="0"/>
          </a:p>
          <a:p>
            <a:pPr indent="-178156" defTabSz="916229">
              <a:spcAft>
                <a:spcPts val="1202"/>
              </a:spcAft>
              <a:defRPr/>
            </a:pPr>
            <a:r>
              <a:rPr lang="es-ES" dirty="0"/>
              <a:t>Durante varios días, dormir menos de la cantidad ideal da como resultado la acumulación de una deuda de sueño. La deuda de sueño se acumula fácilmente en los horarios de oficina "típicos" y es aún más probable que ocurra bajo las condiciones de programación de horarios de la industria de vehículos del autotransporte. La interrupción del sueño durante varios días, ya sea que se deba a molestias físicas o al ruido en el entorno del sueño, contribuirá a la acumulación de una deuda de sueño. La deuda de sueño no tiene que pagarse hora por hora sobre la cantidad de sueño normal, pero el sueño adicional pagará la deuda más rápidamente. Una calculadora de deuda de sueño puede ayudarlo a resaltar su pérdida de sueño acumulada</a:t>
            </a:r>
            <a:endParaRPr lang="en-US" dirty="0"/>
          </a:p>
          <a:p>
            <a:pPr indent="-178156" defTabSz="916229">
              <a:spcAft>
                <a:spcPts val="1202"/>
              </a:spcAft>
              <a:defRPr/>
            </a:pPr>
            <a:endParaRPr lang="en-US" dirty="0"/>
          </a:p>
          <a:p>
            <a:pPr indent="-178156" defTabSz="916229">
              <a:spcAft>
                <a:spcPts val="1202"/>
              </a:spcAft>
              <a:defRPr/>
            </a:pPr>
            <a:endParaRPr lang="en-US" dirty="0"/>
          </a:p>
          <a:p>
            <a:pPr indent="-178156" defTabSz="916229">
              <a:spcAft>
                <a:spcPts val="1202"/>
              </a:spcAft>
              <a:defRPr/>
            </a:pPr>
            <a:r>
              <a:rPr lang="en-US" baseline="0" dirty="0"/>
              <a:t>______________</a:t>
            </a:r>
          </a:p>
          <a:p>
            <a:pPr defTabSz="933054">
              <a:defRPr/>
            </a:pPr>
            <a:r>
              <a:rPr lang="en-US" dirty="0"/>
              <a:t>PUNTOS CLAVE:</a:t>
            </a:r>
            <a:endParaRPr lang="en-US" baseline="0" dirty="0"/>
          </a:p>
          <a:p>
            <a:r>
              <a:rPr lang="es-ES" baseline="0" dirty="0"/>
              <a:t>La deuda de sueño se acumula fácilmente en los horarios de oficina "típicos" y es aún más probable que ocurra bajo las condiciones de programación de horarios de la industria de del autotransporte de carga y pasajeros. </a:t>
            </a:r>
          </a:p>
          <a:p>
            <a:endParaRPr lang="es-ES" baseline="0" dirty="0"/>
          </a:p>
          <a:p>
            <a:r>
              <a:rPr lang="es-ES" baseline="0" dirty="0"/>
              <a:t>La deuda de sueño no tiene que pagarse hora por hora sobre la cantidad de sueño normal, pero el sueño adicional pagará la deuda más rápidamente. Por ejemplo, durante el reinicio entre semanas, permítase dormir más de lo normal.</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34920">
              <a:defRPr/>
            </a:pPr>
            <a:r>
              <a:rPr lang="en-US" b="1" noProof="0" dirty="0"/>
              <a:t>NARRACIÓN: </a:t>
            </a:r>
            <a:endParaRPr lang="en-US" noProof="0" dirty="0"/>
          </a:p>
          <a:p>
            <a:pPr marL="0" marR="0" indent="0" algn="l" defTabSz="934920" rtl="0" eaLnBrk="1" fontAlgn="auto" latinLnBrk="0" hangingPunct="1">
              <a:lnSpc>
                <a:spcPct val="100000"/>
              </a:lnSpc>
              <a:spcBef>
                <a:spcPts val="0"/>
              </a:spcBef>
              <a:spcAft>
                <a:spcPts val="0"/>
              </a:spcAft>
              <a:buClrTx/>
              <a:buSzTx/>
              <a:buFontTx/>
              <a:buNone/>
              <a:tabLst/>
              <a:defRPr/>
            </a:pPr>
            <a:r>
              <a:rPr lang="en-US" b="1" i="1" baseline="0" dirty="0" err="1"/>
              <a:t>Archivo</a:t>
            </a:r>
            <a:r>
              <a:rPr lang="en-US" b="1" i="1" baseline="0" dirty="0"/>
              <a:t> de </a:t>
            </a:r>
            <a:r>
              <a:rPr lang="en-US" b="1" i="1" baseline="0" dirty="0" err="1"/>
              <a:t>Sonido</a:t>
            </a:r>
            <a:r>
              <a:rPr lang="en-US" b="1" i="1" baseline="0" dirty="0"/>
              <a:t> 1:</a:t>
            </a:r>
          </a:p>
          <a:p>
            <a:pPr defTabSz="934920">
              <a:defRPr/>
            </a:pPr>
            <a:r>
              <a:rPr lang="es-ES" dirty="0"/>
              <a:t>La deuda de sueño puede acumularse en muchos tipos de horarios de trabajo. Veamos cómo la deuda de sueño podría estar afectándole. Es posible que desee hacer estos cálculos en una hoja de papel adicional</a:t>
            </a:r>
            <a:r>
              <a:rPr lang="en-US" baseline="0" dirty="0"/>
              <a:t>.</a:t>
            </a:r>
          </a:p>
          <a:p>
            <a:pPr defTabSz="934920">
              <a:defRPr/>
            </a:pPr>
            <a:endParaRPr lang="en-US" baseline="0" dirty="0"/>
          </a:p>
          <a:p>
            <a:pPr marL="0" marR="0" indent="0" algn="l" defTabSz="934920" rtl="0" eaLnBrk="1" fontAlgn="auto" latinLnBrk="0" hangingPunct="1">
              <a:lnSpc>
                <a:spcPct val="100000"/>
              </a:lnSpc>
              <a:spcBef>
                <a:spcPts val="0"/>
              </a:spcBef>
              <a:spcAft>
                <a:spcPts val="0"/>
              </a:spcAft>
              <a:buClrTx/>
              <a:buSzTx/>
              <a:buFontTx/>
              <a:buNone/>
              <a:tabLst/>
              <a:defRPr/>
            </a:pPr>
            <a:r>
              <a:rPr lang="en-US" b="1" i="1" baseline="0" dirty="0" err="1"/>
              <a:t>Archivo</a:t>
            </a:r>
            <a:r>
              <a:rPr lang="en-US" b="1" i="1" baseline="0" dirty="0"/>
              <a:t> de </a:t>
            </a:r>
            <a:r>
              <a:rPr lang="en-US" b="1" i="1" baseline="0" dirty="0" err="1"/>
              <a:t>Sonido</a:t>
            </a:r>
            <a:r>
              <a:rPr lang="en-US" b="1" i="1" baseline="0" dirty="0"/>
              <a:t> 2 (</a:t>
            </a:r>
            <a:r>
              <a:rPr lang="en-US" b="1" i="1" baseline="0" dirty="0" err="1"/>
              <a:t>sincronizar</a:t>
            </a:r>
            <a:r>
              <a:rPr lang="en-US" b="1" i="1" baseline="0" dirty="0"/>
              <a:t> con la animación1):</a:t>
            </a:r>
          </a:p>
          <a:p>
            <a:pPr defTabSz="934920">
              <a:defRPr/>
            </a:pPr>
            <a:r>
              <a:rPr lang="es-ES" baseline="0" dirty="0"/>
              <a:t>Primero, piense en los últimos cinco días ¿Cuántas horas durmió en cada uno de los últimos 5 días? Anote el número de horas que durmió cada día</a:t>
            </a:r>
            <a:r>
              <a:rPr lang="en-US" baseline="0" dirty="0"/>
              <a:t>.  </a:t>
            </a:r>
          </a:p>
          <a:p>
            <a:pPr defTabSz="934920">
              <a:defRPr/>
            </a:pPr>
            <a:endParaRPr lang="en-US" baseline="0" dirty="0"/>
          </a:p>
          <a:p>
            <a:pPr marL="0" marR="0" indent="0" algn="l" defTabSz="934920" rtl="0" eaLnBrk="1" fontAlgn="auto" latinLnBrk="0" hangingPunct="1">
              <a:lnSpc>
                <a:spcPct val="100000"/>
              </a:lnSpc>
              <a:spcBef>
                <a:spcPts val="0"/>
              </a:spcBef>
              <a:spcAft>
                <a:spcPts val="0"/>
              </a:spcAft>
              <a:buClrTx/>
              <a:buSzTx/>
              <a:buFontTx/>
              <a:buNone/>
              <a:tabLst/>
              <a:defRPr/>
            </a:pPr>
            <a:r>
              <a:rPr lang="en-US" b="1" i="1" baseline="0" dirty="0" err="1"/>
              <a:t>Archivo</a:t>
            </a:r>
            <a:r>
              <a:rPr lang="en-US" b="1" i="1" baseline="0" dirty="0"/>
              <a:t> de </a:t>
            </a:r>
            <a:r>
              <a:rPr lang="en-US" b="1" i="1" baseline="0" dirty="0" err="1"/>
              <a:t>Sonido</a:t>
            </a:r>
            <a:r>
              <a:rPr lang="en-US" b="1" i="1" baseline="0" dirty="0"/>
              <a:t> 3 (</a:t>
            </a:r>
            <a:r>
              <a:rPr lang="en-US" b="1" i="1" baseline="0" dirty="0" err="1"/>
              <a:t>sincronizar</a:t>
            </a:r>
            <a:r>
              <a:rPr lang="en-US" b="1" i="1" baseline="0" dirty="0"/>
              <a:t> con la animación2):</a:t>
            </a:r>
          </a:p>
          <a:p>
            <a:pPr defTabSz="934920">
              <a:defRPr/>
            </a:pPr>
            <a:r>
              <a:rPr lang="es-ES" baseline="0" dirty="0"/>
              <a:t>En segundo lugar, sume el número total de horas que durmió en los últimos cinco días. Este es su total real de sueño</a:t>
            </a:r>
            <a:r>
              <a:rPr lang="en-US" baseline="0" dirty="0"/>
              <a:t>.</a:t>
            </a:r>
          </a:p>
          <a:p>
            <a:pPr defTabSz="934920">
              <a:defRPr/>
            </a:pPr>
            <a:endParaRPr lang="en-US" baseline="0" dirty="0"/>
          </a:p>
          <a:p>
            <a:pPr marL="0" marR="0" indent="0" algn="l" defTabSz="934920" rtl="0" eaLnBrk="1" fontAlgn="auto" latinLnBrk="0" hangingPunct="1">
              <a:lnSpc>
                <a:spcPct val="100000"/>
              </a:lnSpc>
              <a:spcBef>
                <a:spcPts val="0"/>
              </a:spcBef>
              <a:spcAft>
                <a:spcPts val="0"/>
              </a:spcAft>
              <a:buClrTx/>
              <a:buSzTx/>
              <a:buFontTx/>
              <a:buNone/>
              <a:tabLst/>
              <a:defRPr/>
            </a:pPr>
            <a:r>
              <a:rPr lang="en-US" b="1" i="1" baseline="0" dirty="0" err="1"/>
              <a:t>Archivo</a:t>
            </a:r>
            <a:r>
              <a:rPr lang="en-US" b="1" i="1" baseline="0" dirty="0"/>
              <a:t> de </a:t>
            </a:r>
            <a:r>
              <a:rPr lang="en-US" b="1" i="1" baseline="0" dirty="0" err="1"/>
              <a:t>Sonido</a:t>
            </a:r>
            <a:r>
              <a:rPr lang="en-US" b="1" i="1" baseline="0" dirty="0"/>
              <a:t> 4 (</a:t>
            </a:r>
            <a:r>
              <a:rPr lang="en-US" b="1" i="1" baseline="0" dirty="0" err="1"/>
              <a:t>sincronizar</a:t>
            </a:r>
            <a:r>
              <a:rPr lang="en-US" b="1" i="1" baseline="0" dirty="0"/>
              <a:t> con la animación3):</a:t>
            </a:r>
          </a:p>
          <a:p>
            <a:pPr defTabSz="934920">
              <a:defRPr/>
            </a:pPr>
            <a:r>
              <a:rPr lang="es-ES" baseline="0" dirty="0"/>
              <a:t>Tercero, ¿Cuántas horas de sueño necesita para sentirse lo mejor posible? Es posible que desee pensar en la cantidad de horas que duerme en un día cuando no tiene trabajo ni obligaciones. Si no está seguro de su cantidad óptima de sueño, anote 8 horas. Tome el número que ha elegido para la cantidad óptima de sueño y multiplíquelo por 5. Este es su total de sueño óptimo.</a:t>
            </a:r>
            <a:r>
              <a:rPr lang="en-US" baseline="0" dirty="0"/>
              <a:t> </a:t>
            </a:r>
          </a:p>
          <a:p>
            <a:pPr defTabSz="934920">
              <a:defRPr/>
            </a:pPr>
            <a:endParaRPr lang="en-US" baseline="0" dirty="0"/>
          </a:p>
          <a:p>
            <a:pPr marL="0" marR="0" indent="0" algn="l" defTabSz="934920" rtl="0" eaLnBrk="1" fontAlgn="auto" latinLnBrk="0" hangingPunct="1">
              <a:lnSpc>
                <a:spcPct val="100000"/>
              </a:lnSpc>
              <a:spcBef>
                <a:spcPts val="0"/>
              </a:spcBef>
              <a:spcAft>
                <a:spcPts val="0"/>
              </a:spcAft>
              <a:buClrTx/>
              <a:buSzTx/>
              <a:buFontTx/>
              <a:buNone/>
              <a:tabLst/>
              <a:defRPr/>
            </a:pPr>
            <a:r>
              <a:rPr lang="en-US" b="1" i="1" baseline="0" dirty="0" err="1"/>
              <a:t>Archivo</a:t>
            </a:r>
            <a:r>
              <a:rPr lang="en-US" b="1" i="1" baseline="0" dirty="0"/>
              <a:t> de </a:t>
            </a:r>
            <a:r>
              <a:rPr lang="en-US" b="1" i="1" baseline="0" dirty="0" err="1"/>
              <a:t>Sonido</a:t>
            </a:r>
            <a:r>
              <a:rPr lang="en-US" b="1" i="1" baseline="0" dirty="0"/>
              <a:t> 5 (</a:t>
            </a:r>
            <a:r>
              <a:rPr lang="en-US" b="1" i="1" baseline="0" dirty="0" err="1"/>
              <a:t>sincronizar</a:t>
            </a:r>
            <a:r>
              <a:rPr lang="en-US" b="1" i="1" baseline="0" dirty="0"/>
              <a:t> con la animación4):</a:t>
            </a:r>
          </a:p>
          <a:p>
            <a:pPr defTabSz="934920">
              <a:defRPr/>
            </a:pPr>
            <a:r>
              <a:rPr lang="es-ES" baseline="0" dirty="0"/>
              <a:t>Cuarto, tome su total de sueño real y reste su total de sueño óptimo. Este número es su saldo de sueño. Si su saldo de sueño es mayor que cero, entonces está durmiendo lo que necesita. Si el número es negativo, ha acumulado una deuda de sueño que puede afectar la fatiga que experimenta en el trabajo y en el hogar. Es posible que deba considerar nuevas formas de acercarse a lograr el sueño que necesita</a:t>
            </a:r>
            <a:r>
              <a:rPr lang="en-US" baseline="0" dirty="0"/>
              <a:t>. </a:t>
            </a:r>
          </a:p>
          <a:p>
            <a:pPr defTabSz="933054">
              <a:defRPr/>
            </a:pPr>
            <a:r>
              <a:rPr lang="en-US" dirty="0"/>
              <a:t>_______________</a:t>
            </a:r>
          </a:p>
          <a:p>
            <a:pPr defTabSz="933054">
              <a:defRPr/>
            </a:pPr>
            <a:r>
              <a:rPr lang="en-US" dirty="0"/>
              <a:t>PUNTOS CLAVE:</a:t>
            </a:r>
            <a:endParaRPr lang="en-US" baseline="0" dirty="0"/>
          </a:p>
          <a:p>
            <a:pPr defTabSz="933054">
              <a:defRPr/>
            </a:pPr>
            <a:r>
              <a:rPr lang="es-ES" dirty="0"/>
              <a:t>Utilice la calculadora para demostrar con qué facilidad se pueden acumular las deudas de sueño.</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a:t>
            </a:r>
            <a:endParaRPr lang="en-US" dirty="0"/>
          </a:p>
          <a:p>
            <a:pPr marL="0" lvl="1" indent="-343586" defTabSz="916229">
              <a:defRPr/>
            </a:pPr>
            <a:r>
              <a:rPr lang="es-ES" dirty="0"/>
              <a:t>Un primer paso para controlar la fatiga es reconocer los factores que pueden ayudar a que se acumule. Hemos revisado cómo los horarios de trabajo normales pueden resultar en la acumulación de pérdida de sueño y fatiga. Reconocer y administrar la presencia de factores, antes de que tengan un efecto sobre el desempeño, es una parte importante de la defensa contra la fatiga. Esto es particularmente importante porque a menudo estamos más fatigados de lo que nos damos cuenta: nuestra fatiga puede tener un efecto en nuestro desempeño antes de que nos demos cuenta de lo fatigados que estamos. Como veremos, es mejor pensar en reconocer y administrar la fatiga como una responsabilidad compartida.</a:t>
            </a:r>
            <a:endParaRPr lang="en-US" dirty="0"/>
          </a:p>
          <a:p>
            <a:r>
              <a:rPr lang="en-US" dirty="0"/>
              <a:t>___________________</a:t>
            </a:r>
          </a:p>
          <a:p>
            <a:r>
              <a:rPr lang="en-US" dirty="0"/>
              <a:t>PUNTOS CLAVE:</a:t>
            </a:r>
          </a:p>
          <a:p>
            <a:r>
              <a:rPr lang="es-ES" dirty="0"/>
              <a:t>Tomar medidas para PREVENIR la fatiga al reconocer la pérdida de sueño y tomar siestas es clave para evitar la fatiga mientras conduce ¡No espere hasta que se esté quedando dormido!</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buNone/>
            </a:pPr>
            <a:r>
              <a:rPr lang="en-US" sz="2600" i="1" dirty="0"/>
              <a:t>RESPUESTA:</a:t>
            </a:r>
          </a:p>
          <a:p>
            <a:pPr marL="514350" lvl="0" indent="-514350">
              <a:buNone/>
            </a:pPr>
            <a:endParaRPr lang="en-US" sz="1050" dirty="0"/>
          </a:p>
          <a:p>
            <a:pPr marL="514350" lvl="0" indent="-514350">
              <a:buNone/>
            </a:pPr>
            <a:r>
              <a:rPr lang="en-US" sz="2800" dirty="0" err="1"/>
              <a:t>Fatiga</a:t>
            </a:r>
            <a:r>
              <a:rPr lang="en-US" sz="2800" dirty="0"/>
              <a:t>:</a:t>
            </a:r>
          </a:p>
          <a:p>
            <a:pPr marL="403225" lvl="1" indent="-177800">
              <a:buFont typeface="+mj-lt"/>
              <a:buAutoNum type="alphaLcParenR"/>
            </a:pPr>
            <a:endParaRPr lang="en-US" sz="400" dirty="0"/>
          </a:p>
          <a:p>
            <a:pPr marL="739775" lvl="1" indent="-514350">
              <a:buFont typeface="+mj-lt"/>
              <a:buAutoNum type="alphaLcParenR" startAt="3"/>
            </a:pPr>
            <a:r>
              <a:rPr lang="es-ES" b="1" dirty="0"/>
              <a:t>Es un estado complejo de capacidad física y mental reducida, a menudo acompañado de somnolencia</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17</a:t>
            </a:fld>
            <a:endParaRPr lang="en-US"/>
          </a:p>
        </p:txBody>
      </p:sp>
    </p:spTree>
    <p:extLst>
      <p:ext uri="{BB962C8B-B14F-4D97-AF65-F5344CB8AC3E}">
        <p14:creationId xmlns:p14="http://schemas.microsoft.com/office/powerpoint/2010/main" val="64192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600" i="1" dirty="0"/>
              <a:t>RESPUESTA:</a:t>
            </a:r>
          </a:p>
          <a:p>
            <a:pPr marL="514350" lvl="0" indent="-514350">
              <a:buNone/>
            </a:pPr>
            <a:endParaRPr lang="en-US" sz="1600" dirty="0"/>
          </a:p>
          <a:p>
            <a:pPr marL="0" lvl="0" indent="0">
              <a:buNone/>
            </a:pPr>
            <a:r>
              <a:rPr lang="es-ES" sz="2800" dirty="0"/>
              <a:t>Los principales factores biológicos que contribuyen a la variación diaria del estado de alerta son:</a:t>
            </a:r>
            <a:endParaRPr lang="en-US" sz="2800" dirty="0"/>
          </a:p>
          <a:p>
            <a:pPr marL="514350" lvl="0" indent="-514350">
              <a:buNone/>
            </a:pPr>
            <a:endParaRPr lang="en-US" sz="1600" dirty="0"/>
          </a:p>
          <a:p>
            <a:pPr marL="739775" lvl="1" indent="-514350">
              <a:buFont typeface="+mj-lt"/>
              <a:buAutoNum type="alphaLcParenR" startAt="2"/>
            </a:pPr>
            <a:r>
              <a:rPr lang="es-ES" b="1" dirty="0"/>
              <a:t>Hora del día e historial de sueño</a:t>
            </a:r>
            <a:endParaRPr lang="en-US" b="1" dirty="0"/>
          </a:p>
          <a:p>
            <a:pPr marL="514350" lvl="0" indent="-514350">
              <a:buNone/>
            </a:pPr>
            <a:endParaRPr lang="en-US"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18</a:t>
            </a:fld>
            <a:endParaRPr lang="en-US"/>
          </a:p>
        </p:txBody>
      </p:sp>
    </p:spTree>
    <p:extLst>
      <p:ext uri="{BB962C8B-B14F-4D97-AF65-F5344CB8AC3E}">
        <p14:creationId xmlns:p14="http://schemas.microsoft.com/office/powerpoint/2010/main" val="3146744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800" i="1" dirty="0"/>
              <a:t>RESPUESTA:</a:t>
            </a:r>
          </a:p>
          <a:p>
            <a:pPr>
              <a:buNone/>
            </a:pPr>
            <a:endParaRPr lang="en-US" sz="2200" dirty="0"/>
          </a:p>
          <a:p>
            <a:pPr marL="0" lvl="0" indent="0">
              <a:buNone/>
            </a:pPr>
            <a:r>
              <a:rPr lang="es-ES" sz="2800" dirty="0"/>
              <a:t>¿Cuál de estas opciones describe mejor cómo los factores ambientales pueden influir en la experiencia de fatiga?</a:t>
            </a:r>
            <a:endParaRPr lang="en-US" sz="2800" dirty="0"/>
          </a:p>
          <a:p>
            <a:pPr marL="0" lvl="0" indent="0">
              <a:buNone/>
              <a:tabLst>
                <a:tab pos="53975" algn="l"/>
              </a:tabLst>
            </a:pPr>
            <a:endParaRPr lang="en-US" sz="1800" dirty="0"/>
          </a:p>
          <a:p>
            <a:pPr marL="739775" marR="0" lvl="1" indent="-514350" algn="l" defTabSz="914400" rtl="0" eaLnBrk="1" fontAlgn="auto" latinLnBrk="0" hangingPunct="1">
              <a:lnSpc>
                <a:spcPct val="100000"/>
              </a:lnSpc>
              <a:spcBef>
                <a:spcPts val="0"/>
              </a:spcBef>
              <a:spcAft>
                <a:spcPts val="0"/>
              </a:spcAft>
              <a:buClrTx/>
              <a:buSzTx/>
              <a:buFont typeface="+mj-lt"/>
              <a:buAutoNum type="alphaLcParenR" startAt="4"/>
              <a:tabLst/>
              <a:defRPr/>
            </a:pPr>
            <a:r>
              <a:rPr lang="es-ES" sz="1200" b="1" dirty="0"/>
              <a:t>Sentirse debilitado por la somnolencia cuando la carga de trabajo es baja durante una tarea de vigilancia</a:t>
            </a:r>
            <a:endParaRPr lang="en-US" sz="1200" b="1" dirty="0"/>
          </a:p>
          <a:p>
            <a:pPr marL="739775" lvl="1" indent="-514350">
              <a:buFont typeface="+mj-lt"/>
              <a:buAutoNum type="alphaLcParenR" startAt="4"/>
            </a:pPr>
            <a:endParaRPr lang="en-US" b="1"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19</a:t>
            </a:fld>
            <a:endParaRPr lang="en-US"/>
          </a:p>
        </p:txBody>
      </p:sp>
    </p:spTree>
    <p:extLst>
      <p:ext uri="{BB962C8B-B14F-4D97-AF65-F5344CB8AC3E}">
        <p14:creationId xmlns:p14="http://schemas.microsoft.com/office/powerpoint/2010/main" val="48326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noProof="0" dirty="0"/>
              <a:t>NARRACIÓN: </a:t>
            </a:r>
            <a:r>
              <a:rPr lang="en-US" b="1" dirty="0"/>
              <a:t> </a:t>
            </a:r>
            <a:r>
              <a:rPr lang="es-ES" sz="1200" kern="1200" dirty="0">
                <a:solidFill>
                  <a:schemeClr val="tx1"/>
                </a:solidFill>
                <a:effectLst/>
                <a:latin typeface="+mn-lt"/>
                <a:ea typeface="+mn-ea"/>
                <a:cs typeface="+mn-cs"/>
              </a:rPr>
              <a:t>Esta es una lista de abreviaturas y siglas que aparecen a lo largo de este módulo. Puede imprimir esta página para su referencia durante todo el módulo.</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600" i="1" dirty="0"/>
              <a:t>RESPUESTA:</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dirty="0"/>
              <a:t>¿Cuál de estos pares de factores fisiológicos de fatiga y su origen biológico es INCORRECTO?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739775" lvl="1" indent="-514350">
              <a:buFont typeface="+mj-lt"/>
              <a:buAutoNum type="alphaLcParenR" startAt="3"/>
            </a:pPr>
            <a:r>
              <a:rPr lang="es-MX" b="1" noProof="0" dirty="0"/>
              <a:t>Horas Continuas despierto – Reloj Biológico</a:t>
            </a:r>
          </a:p>
        </p:txBody>
      </p:sp>
      <p:sp>
        <p:nvSpPr>
          <p:cNvPr id="4" name="Slide Number Placeholder 3"/>
          <p:cNvSpPr>
            <a:spLocks noGrp="1"/>
          </p:cNvSpPr>
          <p:nvPr>
            <p:ph type="sldNum" sz="quarter" idx="10"/>
          </p:nvPr>
        </p:nvSpPr>
        <p:spPr/>
        <p:txBody>
          <a:bodyPr/>
          <a:lstStyle/>
          <a:p>
            <a:fld id="{E8901A7A-5C17-4AC9-8846-93A209EBC7E9}" type="slidenum">
              <a:rPr lang="en-US" smtClean="0"/>
              <a:pPr/>
              <a:t>20</a:t>
            </a:fld>
            <a:endParaRPr lang="en-US"/>
          </a:p>
        </p:txBody>
      </p:sp>
    </p:spTree>
    <p:extLst>
      <p:ext uri="{BB962C8B-B14F-4D97-AF65-F5344CB8AC3E}">
        <p14:creationId xmlns:p14="http://schemas.microsoft.com/office/powerpoint/2010/main" val="1347766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i="1" dirty="0"/>
              <a:t>d)	</a:t>
            </a:r>
            <a:r>
              <a:rPr lang="es-MX" b="1" i="1" noProof="0" dirty="0"/>
              <a:t>Todos los anteriores: </a:t>
            </a:r>
            <a:br>
              <a:rPr lang="es-MX" b="1" i="1" noProof="0" dirty="0"/>
            </a:br>
            <a:r>
              <a:rPr lang="es-MX" b="1" i="1" noProof="0" dirty="0"/>
              <a:t>(Hora de inicio temprano, Trabajo nocturno, Períodos de conducción irregularmente programados</a:t>
            </a:r>
            <a:r>
              <a:rPr lang="en-US" b="1" i="1" dirty="0"/>
              <a:t>)</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21</a:t>
            </a:fld>
            <a:endParaRPr lang="en-US"/>
          </a:p>
        </p:txBody>
      </p:sp>
    </p:spTree>
    <p:extLst>
      <p:ext uri="{BB962C8B-B14F-4D97-AF65-F5344CB8AC3E}">
        <p14:creationId xmlns:p14="http://schemas.microsoft.com/office/powerpoint/2010/main" val="3456235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NARRACIÓN:  </a:t>
            </a:r>
            <a:r>
              <a:rPr lang="es-ES" dirty="0"/>
              <a:t>La lección dos cubre la responsabilidad compartida en la administración eficaz de la fatiga.</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endParaRPr lang="en-US" noProof="0" dirty="0"/>
          </a:p>
          <a:p>
            <a:pPr>
              <a:spcAft>
                <a:spcPts val="601"/>
              </a:spcAft>
            </a:pPr>
            <a:r>
              <a:rPr lang="es-ES" dirty="0"/>
              <a:t>Hay una serie de acciones que se pueden tomar dentro y fuera de la oficina (o, por parte de la gerencia, el personal y los conductores) para reducir aún más la fatiga y los riesgos de seguridad. Un nivel de defensa contra la fatiga son las políticas y prácticas aplicadas por la gerencia que promueven la administración de la fatiga y la seguridad. Los conductores están en otro nivel de defensa contra la fatiga cuando maximizan sus oportunidades de sueño disponibles para minimizar aún más el riesgo de fatiga</a:t>
            </a:r>
            <a:endParaRPr lang="en-US" dirty="0"/>
          </a:p>
          <a:p>
            <a:r>
              <a:rPr lang="en-US" dirty="0"/>
              <a:t>_______________</a:t>
            </a:r>
          </a:p>
          <a:p>
            <a:pPr marL="0" lvl="3" defTabSz="933054">
              <a:defRPr/>
            </a:pPr>
            <a:r>
              <a:rPr lang="es-ES" dirty="0"/>
              <a:t>PUNTOS ADICIONALES:</a:t>
            </a:r>
          </a:p>
          <a:p>
            <a:pPr marL="0" lvl="3" defTabSz="933054">
              <a:defRPr/>
            </a:pPr>
            <a:r>
              <a:rPr lang="es-ES" dirty="0"/>
              <a:t>Debido a la responsabilidad compartida, esto se puede presentar a los conductores como un módulo avanzado/tema de discusión adicional.</a:t>
            </a:r>
            <a:endParaRPr lang="en-US"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6229">
              <a:defRPr/>
            </a:pPr>
            <a:r>
              <a:rPr lang="en-US" b="1" noProof="0" dirty="0"/>
              <a:t>NARRACIÓN: </a:t>
            </a:r>
            <a:endParaRPr lang="en-US" noProof="0" dirty="0"/>
          </a:p>
          <a:p>
            <a:pPr marL="0" lvl="0" indent="-457200"/>
            <a:r>
              <a:rPr lang="es-ES" dirty="0"/>
              <a:t>Hay una serie de acciones que se pueden tomar dentro y fuera de la oficina (o, por parte de la gerencia, el personal y los conductores) para reducir aún más la fatiga y los riesgos de seguridad. Un nivel de defensa contra la fatiga son las políticas y prácticas aplicadas por la gerencia que promueven la administración de la fatiga y la seguridad. Los conductores están en otro nivel de defensa contra la fatiga cuando maximizan sus oportunidades de sueño disponibles para minimizar aún más el riesgo de fatiga. Las demandas de los expedidores y consignatarios también influirán en el horario de un conductor. Dado que la industria del autotransporte opera con un horario de 24 horas, los conductores, en su mayor parte, deben programar las oportunidades para dormir en torno a sus responsabilidades y citas laborales.</a:t>
            </a:r>
          </a:p>
          <a:p>
            <a:pPr marL="0" lvl="0" indent="-457200"/>
            <a:endParaRPr lang="es-ES" dirty="0"/>
          </a:p>
          <a:p>
            <a:pPr marL="0" lvl="0" indent="-457200"/>
            <a:r>
              <a:rPr lang="es-ES" dirty="0"/>
              <a:t>La gerencia, la planificación y el despacho, así como los expedidores y consignatarios, pueden desempeñar un papel importante para reducir aún más el riesgo de fatiga al:</a:t>
            </a:r>
            <a:endParaRPr lang="en-US" dirty="0"/>
          </a:p>
          <a:p>
            <a:pPr marL="343586" lvl="1" indent="-343586"/>
            <a:endParaRPr lang="en-US" dirty="0"/>
          </a:p>
          <a:p>
            <a:pPr marL="343586" lvl="1" indent="-343586">
              <a:buFont typeface="Symbol" pitchFamily="18" charset="2"/>
              <a:buChar char="-"/>
            </a:pPr>
            <a:r>
              <a:rPr lang="es-ES" dirty="0"/>
              <a:t>Promover un ambiente de trabajo y una cultura que reconozca la fatiga como un riesgo significativo para la seguridad;</a:t>
            </a:r>
          </a:p>
          <a:p>
            <a:pPr marL="343586" lvl="1" indent="-343586">
              <a:buFont typeface="Symbol" pitchFamily="18" charset="2"/>
              <a:buChar char="-"/>
            </a:pPr>
            <a:r>
              <a:rPr lang="es-ES" dirty="0"/>
              <a:t>Promover un ambiente de trabajo que aliente a los conductores a dormir lo suficiente y administrar su fatiga de manera segura; y</a:t>
            </a:r>
          </a:p>
          <a:p>
            <a:pPr marL="343586" lvl="1" indent="-343586">
              <a:buFont typeface="Symbol" pitchFamily="18" charset="2"/>
              <a:buChar char="-"/>
            </a:pPr>
            <a:r>
              <a:rPr lang="es-ES" dirty="0"/>
              <a:t>Favorecer horarios y rutas que maximicen el acceso a las instalaciones de descanso. En este sentido, los expedidores también pueden facilitar el acceso a zonas adecuadas para el descanso, siempre que sea posible.</a:t>
            </a:r>
            <a:endParaRPr lang="en-US" dirty="0"/>
          </a:p>
          <a:p>
            <a:endParaRPr lang="en-US" dirty="0"/>
          </a:p>
          <a:p>
            <a:r>
              <a:rPr lang="en-US" dirty="0"/>
              <a:t>________________________</a:t>
            </a:r>
          </a:p>
          <a:p>
            <a:endParaRPr lang="en-US" dirty="0"/>
          </a:p>
          <a:p>
            <a:r>
              <a:rPr lang="en-US" dirty="0"/>
              <a:t>NOTAS ADICIONALES</a:t>
            </a:r>
          </a:p>
          <a:p>
            <a:r>
              <a:rPr lang="es-ES" dirty="0"/>
              <a:t>El expedidor y el destinatario también influirán en el horario del conductor.</a:t>
            </a:r>
          </a:p>
          <a:p>
            <a:r>
              <a:rPr lang="es-ES" dirty="0"/>
              <a:t>Los expedidores pueden proporcionar instalaciones de descanso.</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6229">
              <a:defRPr/>
            </a:pPr>
            <a:r>
              <a:rPr lang="en-US" b="1" noProof="0" dirty="0"/>
              <a:t>NARRACIÓN: </a:t>
            </a:r>
            <a:endParaRPr lang="en-US" noProof="0" dirty="0"/>
          </a:p>
          <a:p>
            <a:pPr defTabSz="916229">
              <a:defRPr/>
            </a:pPr>
            <a:r>
              <a:rPr lang="es-ES" dirty="0"/>
              <a:t>Nuestra capacidad para predecir nuestros horarios de trabajo nos facilita planificar y dormir lo suficiente. Sin un conocimiento previo suficiente del horario esperado, un conductor solo puede ser reactivo en la administración de los tiempos de sueño y fatiga. Sin embargo, responder a las demandas de la gerencia y de los clientes a menudo implica cambios de última hora en la programación de horarios. Siempre que sea posible, adopte prácticas que le den al conductor suficiente información anticipada sobre la programación de horarios para respaldar la planificación del horario de trabajo/descanso del conductor. La información confiable sobre las citas programadas, recibida con anticipación, es clave para que el conductor pueda planificar las oportunidades de sueño y siesta más efectivas. El conocimiento previo de la programación de horarios elimina un elemento de imprevisibilidad en los desafíos diarios que enfrentan los conductores.</a:t>
            </a:r>
            <a:endParaRPr lang="en-US" dirty="0"/>
          </a:p>
          <a:p>
            <a:pPr defTabSz="916229">
              <a:defRPr/>
            </a:pPr>
            <a:endParaRPr lang="en-US" dirty="0"/>
          </a:p>
          <a:p>
            <a:pPr defTabSz="916229">
              <a:defRPr/>
            </a:pPr>
            <a:endParaRPr lang="en-US" dirty="0"/>
          </a:p>
          <a:p>
            <a:pPr defTabSz="916229">
              <a:defRPr/>
            </a:pPr>
            <a:endParaRPr lang="en-US" dirty="0"/>
          </a:p>
          <a:p>
            <a:r>
              <a:rPr lang="en-US" dirty="0"/>
              <a:t>_________</a:t>
            </a:r>
          </a:p>
          <a:p>
            <a:r>
              <a:rPr lang="en-US" dirty="0"/>
              <a:t>PUNTOS CLAVE: </a:t>
            </a:r>
          </a:p>
          <a:p>
            <a:r>
              <a:rPr lang="es-ES" dirty="0"/>
              <a:t>Sin un conocimiento previo suficiente del horario esperado, un conductor solo puede ser reactivo en la administración de los tiempos de sueño y la administración de la fatiga.</a:t>
            </a:r>
            <a:endParaRPr lang="en-US" dirty="0"/>
          </a:p>
          <a:p>
            <a:r>
              <a:rPr lang="es-ES" dirty="0"/>
              <a:t>El conocimiento previo de la programación de horarios elimina un elemento de imprevisibilidad en los desafíos diarios que enfrentan los conductores</a:t>
            </a:r>
            <a:r>
              <a:rPr lang="en-US" dirty="0"/>
              <a:t> </a:t>
            </a:r>
          </a:p>
        </p:txBody>
      </p:sp>
      <p:sp>
        <p:nvSpPr>
          <p:cNvPr id="4" name="Slide Number Placeholder 3"/>
          <p:cNvSpPr>
            <a:spLocks noGrp="1"/>
          </p:cNvSpPr>
          <p:nvPr>
            <p:ph type="sldNum" sz="quarter" idx="10"/>
          </p:nvPr>
        </p:nvSpPr>
        <p:spPr/>
        <p:txBody>
          <a:bodyPr/>
          <a:lstStyle/>
          <a:p>
            <a:fld id="{E8901A7A-5C17-4AC9-8846-93A209EBC7E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6229">
              <a:defRPr/>
            </a:pPr>
            <a:r>
              <a:rPr lang="en-US" b="1" noProof="0" dirty="0"/>
              <a:t>NARRACIÓN: </a:t>
            </a:r>
          </a:p>
          <a:p>
            <a:pPr defTabSz="916229">
              <a:defRPr/>
            </a:pPr>
            <a:r>
              <a:rPr lang="es-ES" noProof="0" dirty="0"/>
              <a:t>El personal administrativo y de oficina se convierte en una parte eficaz para minimizar el riesgo de fatiga cuando la fatiga se considera en la asignación de recursos humanos. Algunos enfoques pueden incluir:</a:t>
            </a:r>
            <a:endParaRPr lang="en-US" noProof="0" dirty="0"/>
          </a:p>
          <a:p>
            <a:pPr marL="171450" lvl="0" indent="-171450">
              <a:buFont typeface="Arial" pitchFamily="34" charset="0"/>
              <a:buChar char="•"/>
            </a:pPr>
            <a:r>
              <a:rPr lang="es-ES" dirty="0"/>
              <a:t>Aprovechar los recursos para brindar a los conductores oportunidades para dormir durante la noche. Esto también podría significar favorecer las ventanas de reinicio con la mayor cantidad de oportunidades para dormir durante la noche.</a:t>
            </a:r>
            <a:endParaRPr lang="en-US" dirty="0"/>
          </a:p>
          <a:p>
            <a:pPr marL="171450" lvl="0" indent="-171450">
              <a:buFont typeface="Arial" pitchFamily="34" charset="0"/>
              <a:buChar char="•"/>
            </a:pPr>
            <a:r>
              <a:rPr lang="es-ES" dirty="0"/>
              <a:t>Programar citas que favorezcan las oportunidades para tomar una siesta. Esto también puede significar tener una política de ayudar a los conductores a programar descansos, por ejemplo, identificando a los transportistas con áreas de descanso disponibles.</a:t>
            </a:r>
            <a:endParaRPr lang="en-US" dirty="0"/>
          </a:p>
          <a:p>
            <a:pPr marL="171450" lvl="0" indent="-171450">
              <a:buFont typeface="Arial" pitchFamily="34" charset="0"/>
              <a:buChar char="•"/>
            </a:pPr>
            <a:r>
              <a:rPr lang="es-ES" dirty="0"/>
              <a:t>Favorecer una secuencia de períodos de servicio que maximicen el tiempo para recuperarse de la deuda de sueño durante el reinicio.</a:t>
            </a:r>
            <a:endParaRPr lang="en-US" dirty="0"/>
          </a:p>
          <a:p>
            <a:pPr marL="172364" lvl="0" indent="-171450" defTabSz="916229">
              <a:buFont typeface="Arial" pitchFamily="34" charset="0"/>
              <a:buChar char="•"/>
            </a:pPr>
            <a:r>
              <a:rPr lang="es-ES" dirty="0"/>
              <a:t>Programar a los conductores de acuerdo con sus preferencias de hora natural del día, ya que algunos conductores serán madrugadores y otros pueden ser noctámbulos. Aunque las oportunidades de dormir durante la noche tienden a promover un sueño de mejor calidad, ciertos conductores preferirán dormir durante el día y conducir de noche en determinadas condiciones para aprovechar las temperaturas más frescas y menos tráfico, por ejemplo</a:t>
            </a:r>
            <a:r>
              <a:rPr lang="en-US" dirty="0"/>
              <a:t>.</a:t>
            </a:r>
          </a:p>
          <a:p>
            <a:pPr marL="171450" lvl="0" indent="-171450">
              <a:buFont typeface="Arial" pitchFamily="34" charset="0"/>
              <a:buChar char="•"/>
            </a:pPr>
            <a:r>
              <a:rPr lang="es-ES" dirty="0"/>
              <a:t>Promover la regularidad de horarios y/o la notificación anticipada para ayudar a los conductores con la planificación.</a:t>
            </a:r>
            <a:endParaRPr lang="en-US" dirty="0"/>
          </a:p>
          <a:p>
            <a:pPr marL="171450" lvl="0" indent="-171450">
              <a:buFont typeface="Arial" pitchFamily="34" charset="0"/>
              <a:buChar char="•"/>
            </a:pPr>
            <a:r>
              <a:rPr lang="es-ES" dirty="0"/>
              <a:t>Pregunte sobre los niveles de fatiga cuando se comunique con los conductores sobre las revisiones de tareas.</a:t>
            </a:r>
            <a:endParaRPr lang="en-US" dirty="0"/>
          </a:p>
          <a:p>
            <a:r>
              <a:rPr lang="en-US" sz="1200" dirty="0"/>
              <a:t>____________________</a:t>
            </a:r>
          </a:p>
          <a:p>
            <a:endParaRPr lang="en-US" sz="1200" dirty="0"/>
          </a:p>
          <a:p>
            <a:r>
              <a:rPr lang="es-ES" sz="1200" baseline="0" dirty="0"/>
              <a:t>PUNTOS ADICIONALES:</a:t>
            </a:r>
          </a:p>
          <a:p>
            <a:r>
              <a:rPr lang="es-ES" sz="1200" baseline="0" dirty="0"/>
              <a:t>Considere oportunidades nocturnas para recuperar el sueño durante el reinicio.</a:t>
            </a:r>
          </a:p>
          <a:p>
            <a:r>
              <a:rPr lang="es-ES" sz="1200" baseline="0" dirty="0"/>
              <a:t>Considere la disponibilidad de áreas/paradas de descanso en la asignación de recursos.</a:t>
            </a:r>
          </a:p>
          <a:p>
            <a:r>
              <a:rPr lang="es-ES" sz="1200" baseline="0" dirty="0"/>
              <a:t>Ayudar al conductor a programar descansos (por ejemplo, identificar a los transportistas con instalaciones de descanso disponibles).</a:t>
            </a:r>
          </a:p>
          <a:p>
            <a:r>
              <a:rPr lang="es-ES" sz="1200" baseline="0" dirty="0"/>
              <a:t>Algunos conductores prefieren dormir de día y conducir de noche: temperaturas más frescas y menos tráfico.</a:t>
            </a:r>
            <a:endParaRPr lang="en-US" sz="1200" baseline="0" dirty="0"/>
          </a:p>
          <a:p>
            <a:endParaRPr lang="en-US" sz="1200"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endParaRPr lang="en-US" b="0" noProof="0" dirty="0"/>
          </a:p>
          <a:p>
            <a:pPr defTabSz="916229">
              <a:defRPr/>
            </a:pPr>
            <a:r>
              <a:rPr lang="es-ES" dirty="0"/>
              <a:t>En muchos sentidos, los conductores están en la primera línea de la gestión del riesgo de fatiga. Trabajan dentro de presiones operativas y en muchos casos deben maximizar la cantidad de millas recorridas para asegurar sus salarios. A pesar de estas presiones reales, el conductor todavía tiene control sobre el aspecto inmediato de la planeación del viaje y puede tomar decisiones que promuevan un sueño adecuado. Algunas de estas opciones incluyen:</a:t>
            </a:r>
            <a:endParaRPr lang="en-US" dirty="0"/>
          </a:p>
          <a:p>
            <a:pPr defTabSz="916229">
              <a:defRPr/>
            </a:pPr>
            <a:endParaRPr lang="en-US" dirty="0"/>
          </a:p>
          <a:p>
            <a:pPr marL="171450" lvl="1" indent="-171450">
              <a:buFont typeface="Arial" pitchFamily="34" charset="0"/>
              <a:buChar char="•"/>
            </a:pPr>
            <a:r>
              <a:rPr lang="es-ES" dirty="0"/>
              <a:t>Planear paradas de descanso adecuadas durante la conducción de largas distancias, lo que podría incluir planear instalaciones de áreas de descanso limitadas.</a:t>
            </a:r>
          </a:p>
          <a:p>
            <a:pPr marL="171450" lvl="1" indent="-171450">
              <a:buFont typeface="Arial" pitchFamily="34" charset="0"/>
              <a:buChar char="•"/>
            </a:pPr>
            <a:r>
              <a:rPr lang="es-ES" dirty="0"/>
              <a:t>Aprovechar las siestas para complementar el sueño; Incluso las siestas breves pueden ser útiles para promover el estado de alerta. Esto también podría significar planificar una siesta antes de una salida nocturna</a:t>
            </a:r>
            <a:r>
              <a:rPr lang="en-US" dirty="0"/>
              <a:t>.</a:t>
            </a:r>
          </a:p>
          <a:p>
            <a:pPr marL="171450" lvl="1" indent="-171450">
              <a:buFont typeface="Arial" pitchFamily="34" charset="0"/>
              <a:buChar char="•"/>
            </a:pPr>
            <a:r>
              <a:rPr lang="es-ES" dirty="0"/>
              <a:t>Teniendo en cuenta la hora para dormir: el sueño nocturno es más beneficioso que el sueño diurno, pero todo sueño es útil.</a:t>
            </a:r>
            <a:endParaRPr lang="en-US" dirty="0"/>
          </a:p>
          <a:p>
            <a:pPr marL="171450" lvl="1" indent="-171450">
              <a:buFont typeface="Arial" pitchFamily="34" charset="0"/>
              <a:buChar char="•"/>
            </a:pPr>
            <a:r>
              <a:rPr lang="es-ES" dirty="0"/>
              <a:t>Mantener los horarios de sueño lo más estables posible y evitar alternar entre conducción diurna y nocturna.</a:t>
            </a:r>
            <a:r>
              <a:rPr lang="en-US" dirty="0"/>
              <a:t>.</a:t>
            </a:r>
          </a:p>
          <a:p>
            <a:r>
              <a:rPr lang="en-US" dirty="0"/>
              <a:t>_____________________________</a:t>
            </a:r>
          </a:p>
          <a:p>
            <a:endParaRPr lang="en-US" dirty="0"/>
          </a:p>
          <a:p>
            <a:r>
              <a:rPr lang="en-US" dirty="0"/>
              <a:t>PUNTOS ADICIONALES</a:t>
            </a:r>
          </a:p>
          <a:p>
            <a:r>
              <a:rPr lang="es-ES" dirty="0"/>
              <a:t>El acceso a las instalaciones puede ser limitado u ocuparse rápidamente.</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6229">
              <a:defRPr/>
            </a:pPr>
            <a:r>
              <a:rPr lang="en-US" b="1" noProof="0" dirty="0"/>
              <a:t>NARRACIÓN: </a:t>
            </a:r>
          </a:p>
          <a:p>
            <a:pPr marL="0" lvl="1" indent="-343586"/>
            <a:r>
              <a:rPr lang="es-ES" dirty="0"/>
              <a:t>Todos tenemos la responsabilidad de obtener un descanso adecuado antes de presentarnos a trabajar. Esta responsabilidad es especialmente importante para los conductores que siempre deben seguir los principios de buena higiene del sueño y buscar tratamiento para afecciones médicas, incluidas las enfermedades del sueño.</a:t>
            </a:r>
            <a:endParaRPr lang="en-US" dirty="0"/>
          </a:p>
          <a:p>
            <a:pPr marL="0" lvl="1" defTabSz="916229"/>
            <a:endParaRPr lang="es-ES" dirty="0"/>
          </a:p>
          <a:p>
            <a:pPr marL="0" lvl="1" defTabSz="916229"/>
            <a:r>
              <a:rPr lang="es-ES" dirty="0"/>
              <a:t>Los períodos de reinicio pueden ser una oportunidad para que los conductores reduzcan la deuda de sueño acumulada. El sueño nocturno es más beneficioso, pero los requisitos legales para el descanso semanal pueden no proporcionar oportunidad de dos noches seguidas para recuperarse. Dondequiera que los conductores tengan opciones, lo ideal es favorecer las opciones de programación y planificación que brinden el tiempo adecuado para recuperarse de la deuda de sueño. Esto puede significar dormir por períodos más prolongados o complementar las principales oportunidades de sueño con siestas. Esto puede resultar especialmente útil a la luz de las muchas responsabilidades personales que los conductores pueden tener que asumir durante los períodos de reinicio. Dormir más tiempo puede tener el efecto de llenar una “reserva de sueño” que puede ayudar a proteger contra los efectos negativos de la falta de sueño que podría acumularse en la siguiente semana laboral.</a:t>
            </a:r>
            <a:endParaRPr lang="en-US" dirty="0"/>
          </a:p>
          <a:p>
            <a:pPr marL="0" lvl="1" defTabSz="916229"/>
            <a:endParaRPr lang="en-US" dirty="0"/>
          </a:p>
          <a:p>
            <a:r>
              <a:rPr lang="en-US" sz="1200" dirty="0"/>
              <a:t>_________________</a:t>
            </a:r>
          </a:p>
          <a:p>
            <a:r>
              <a:rPr lang="en-US" sz="1200" dirty="0"/>
              <a:t>PUNTOS ADICIONALES:</a:t>
            </a:r>
          </a:p>
          <a:p>
            <a:pPr marL="0" marR="0" lvl="1" indent="0" algn="l" defTabSz="914400" rtl="0" eaLnBrk="1" fontAlgn="auto" latinLnBrk="0" hangingPunct="1">
              <a:lnSpc>
                <a:spcPct val="100000"/>
              </a:lnSpc>
              <a:spcBef>
                <a:spcPts val="0"/>
              </a:spcBef>
              <a:spcAft>
                <a:spcPts val="0"/>
              </a:spcAft>
              <a:buClrTx/>
              <a:buSzTx/>
              <a:buFontTx/>
              <a:buNone/>
              <a:tabLst/>
              <a:defRPr/>
            </a:pPr>
            <a:r>
              <a:rPr lang="es-ES" sz="1200" dirty="0"/>
              <a:t>El sueño nocturno es más beneficioso, pero los requisitos legales para el descanso semanal pueden no proporcionar oportunidades de dos noches seguidas para recuperarse.</a:t>
            </a: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s-ES" sz="1200" dirty="0"/>
              <a:t>Complemente los principales períodos de sueño con siestas. Intente dormir más de lo “normal” por día. Sea consciente de los rasgos personales.</a:t>
            </a: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s-ES" sz="1200" dirty="0"/>
              <a:t>Apoye cómo el tiempo de reinicio puede verse abrumado por responsabilidades personales,</a:t>
            </a: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600"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6229">
              <a:defRPr/>
            </a:pPr>
            <a:r>
              <a:rPr lang="en-US" b="1" noProof="0" dirty="0"/>
              <a:t>NARRACIÓN: </a:t>
            </a:r>
            <a:endParaRPr lang="en-US" noProof="0" dirty="0"/>
          </a:p>
          <a:p>
            <a:pPr defTabSz="916229">
              <a:defRPr/>
            </a:pPr>
            <a:r>
              <a:rPr lang="es-ES" dirty="0"/>
              <a:t>La siesta puede ser una propuesta útil en la administración de la fatiga. Dado que dormir en cualquier momento es beneficioso, las siestas diurnas pueden ayudar a complementar los principales episodios de sueño nocturno. Sin embargo, los conductores deben tener en cuenta que las siestas más largas pueden aumentar la probabilidad de entrar en un sueño profundo, lo que aumenta la probabilidad de inercia del sueño al despertar. La sensación de aturdimiento asociada con la inercia del sueño a veces puede disuadir a los conductores de tomar siestas más largas, pero a la larga, las siestas más largas resultan en un sueño más prolongado, lo que ayuda a recuperarse de la fatiga.</a:t>
            </a:r>
            <a:endParaRPr lang="en-US" dirty="0"/>
          </a:p>
          <a:p>
            <a:pPr defTabSz="916229">
              <a:defRPr/>
            </a:pPr>
            <a:r>
              <a:rPr lang="en-US" dirty="0"/>
              <a:t> </a:t>
            </a:r>
          </a:p>
          <a:p>
            <a:r>
              <a:rPr lang="es-ES" dirty="0"/>
              <a:t>Es importante señalar que, aunque las siestas son útiles, los efectos temporales de la inercia del sueño pueden perjudicar el desempeño. Permita suficiente tiempo para recuperarse de las siestas y utilice estrategias para ayudar a disipar los efectos, como la exposición a la luz o al ruido o alguna actividad física breve, como una caminata rápida. Existe evidencia de que la cafeína tomada antes y/o después de una siesta puede ayudar a limitar los efectos de la inercia del sueño; sin embargo, este estimulante, como todos los demás, debe usarse con precaución y moderación.</a:t>
            </a:r>
            <a:endParaRPr lang="en-US" dirty="0"/>
          </a:p>
          <a:p>
            <a:endParaRPr lang="en-US" dirty="0"/>
          </a:p>
          <a:p>
            <a:r>
              <a:rPr lang="en-US" dirty="0"/>
              <a:t>_____________________________</a:t>
            </a:r>
          </a:p>
          <a:p>
            <a:r>
              <a:rPr lang="es-ES" baseline="0" dirty="0"/>
              <a:t>PUNTO ADICIONAL:</a:t>
            </a:r>
          </a:p>
          <a:p>
            <a:r>
              <a:rPr lang="es-ES" baseline="0" dirty="0"/>
              <a:t>La inercia del sueño puede "desalentar" siestas más largas, pero las investigaciones muestran que, a largo plazo, las siestas más largas siempre son mejores que las más cortas, una vez que se supera la inercia.</a:t>
            </a:r>
          </a:p>
          <a:p>
            <a:r>
              <a:rPr lang="es-ES" baseline="0" dirty="0"/>
              <a:t>Hay alguna evidencia sobre el uso de cafeína antes y después de las siestas, pero este estimulante debe usarse con moderación.</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noProof="0" dirty="0"/>
              <a:t>NARRACIÓN: </a:t>
            </a:r>
            <a:r>
              <a:rPr lang="es-ES" dirty="0"/>
              <a:t>En este módulo, discutiremos las formas en que los horarios de los conductores pueden tener un impacto en la fatiga. También consideraremos algunas herramientas y enfoques que pueden ser útiles para administrar la fatiga que puede resultar de los diferentes horarios que existen en la industria del autotransporte.</a:t>
            </a:r>
          </a:p>
          <a:p>
            <a:r>
              <a:rPr lang="es-ES" dirty="0"/>
              <a:t>Al final de este módulo, comenzará a comprender cómo la administración de la fatiga en torno al horario de un conductor es una responsabilidad compartida entre los reguladores, la gerencia del transportista y los conductores; y es una estrategia eficaz de administración de la fatiga. Finalmente, podrá evaluar la utilidad de las herramientas de programación en su entorno de trabajo y desarrollar estrategias personalizadas para administrar la fatiga en su flota.</a:t>
            </a:r>
            <a:endParaRPr lang="en-US"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endParaRPr lang="en-US" noProof="0" dirty="0"/>
          </a:p>
          <a:p>
            <a:r>
              <a:rPr lang="es-ES" dirty="0"/>
              <a:t>El mejor antídoto contra la somnolencia y la fatiga es dormir; sin embargo, existen otras estrategias que, aunque menos efectivas que el sueño y pueden limitar temporalmente los síntomas de la fatiga. Hacer descansos o pausas en las actividades rutinarias, realizar ejercicio suave o cambios de postura pueden ayudar a limitar los síntomas de fatiga. El uso cuidadoso de bebidas con cafeína y la interacción social sin distracciones también pueden mantener a raya los síntomas de fatiga. Recuerde, todos estos métodos son de corta duración y no sustituyen a un sueño adecuado.</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200" i="1" dirty="0"/>
              <a:t>RESPUESTA:</a:t>
            </a:r>
          </a:p>
          <a:p>
            <a:pPr>
              <a:buNone/>
            </a:pPr>
            <a:endParaRPr lang="en-US" sz="500" i="1" dirty="0"/>
          </a:p>
          <a:p>
            <a:pPr lvl="0">
              <a:buNone/>
            </a:pPr>
            <a:r>
              <a:rPr lang="es-ES" sz="2400" dirty="0"/>
              <a:t>En la responsabilidad compartida de la administración de la fatiga:</a:t>
            </a:r>
            <a:endParaRPr lang="en-US" sz="2400" dirty="0"/>
          </a:p>
          <a:p>
            <a:pPr marL="571500" marR="0" lvl="1" indent="-457200" algn="l" defTabSz="914400" rtl="0" eaLnBrk="1" fontAlgn="auto" latinLnBrk="0" hangingPunct="1">
              <a:lnSpc>
                <a:spcPct val="100000"/>
              </a:lnSpc>
              <a:spcBef>
                <a:spcPts val="0"/>
              </a:spcBef>
              <a:spcAft>
                <a:spcPts val="0"/>
              </a:spcAft>
              <a:buClrTx/>
              <a:buSzTx/>
              <a:buFont typeface="+mj-lt"/>
              <a:buAutoNum type="alphaLcParenR" startAt="4"/>
              <a:tabLst/>
              <a:defRPr/>
            </a:pPr>
            <a:r>
              <a:rPr lang="es-ES" sz="2400" b="1" dirty="0"/>
              <a:t>Los reguladores, la gerencia y los conductores trabajan juntos para crear y aplicar un marco viable para la administración de la fatiga y la operación segura</a:t>
            </a:r>
            <a:endParaRPr lang="en-US" sz="2400" b="1" dirty="0"/>
          </a:p>
          <a:p>
            <a:pPr marL="571500" lvl="1" indent="-457200">
              <a:buFont typeface="+mj-lt"/>
              <a:buAutoNum type="alphaLcParenR" startAt="4"/>
            </a:pPr>
            <a:endParaRPr lang="en-US" sz="2400"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31</a:t>
            </a:fld>
            <a:endParaRPr lang="en-US"/>
          </a:p>
        </p:txBody>
      </p:sp>
    </p:spTree>
    <p:extLst>
      <p:ext uri="{BB962C8B-B14F-4D97-AF65-F5344CB8AC3E}">
        <p14:creationId xmlns:p14="http://schemas.microsoft.com/office/powerpoint/2010/main" val="288520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200" i="1" dirty="0"/>
              <a:t>RESPUESTA:</a:t>
            </a:r>
          </a:p>
          <a:p>
            <a:pPr>
              <a:buNone/>
            </a:pPr>
            <a:endParaRPr lang="en-US" sz="8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dirty="0"/>
              <a:t>¿Cuál de las siguientes NO es una función útil para la gerencia en la responsabilidad compartida para la administración de la fatiga?</a:t>
            </a:r>
            <a:endParaRPr lang="en-US" sz="2800" dirty="0"/>
          </a:p>
          <a:p>
            <a:pPr marL="0" indent="0">
              <a:buNone/>
            </a:pPr>
            <a:endParaRPr lang="en-US" sz="2800" dirty="0"/>
          </a:p>
          <a:p>
            <a:pPr marL="571500" marR="0" lvl="1" indent="-457200" algn="l" defTabSz="914400" rtl="0" eaLnBrk="1" fontAlgn="auto" latinLnBrk="0" hangingPunct="1">
              <a:lnSpc>
                <a:spcPct val="100000"/>
              </a:lnSpc>
              <a:spcBef>
                <a:spcPts val="0"/>
              </a:spcBef>
              <a:spcAft>
                <a:spcPts val="0"/>
              </a:spcAft>
              <a:buClrTx/>
              <a:buSzTx/>
              <a:buFont typeface="+mj-lt"/>
              <a:buAutoNum type="alphaLcParenR" startAt="3"/>
              <a:tabLst/>
              <a:defRPr/>
            </a:pPr>
            <a:r>
              <a:rPr lang="es-ES" sz="1200" b="1" dirty="0"/>
              <a:t>La gerencia asume la responsabilidad del servicio al cliente, mientras que el conductor es el único responsable de la seguridad en la carretera</a:t>
            </a:r>
            <a:endParaRPr lang="en-US" sz="1200" b="1" dirty="0"/>
          </a:p>
          <a:p>
            <a:pPr marL="571500" lvl="1" indent="-457200">
              <a:buFont typeface="+mj-lt"/>
              <a:buAutoNum type="alphaLcParenR" startAt="3"/>
            </a:pPr>
            <a:endParaRPr lang="en-US"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32</a:t>
            </a:fld>
            <a:endParaRPr lang="en-US"/>
          </a:p>
        </p:txBody>
      </p:sp>
    </p:spTree>
    <p:extLst>
      <p:ext uri="{BB962C8B-B14F-4D97-AF65-F5344CB8AC3E}">
        <p14:creationId xmlns:p14="http://schemas.microsoft.com/office/powerpoint/2010/main" val="2446912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i="1" dirty="0"/>
              <a:t>RESPUESTA:</a:t>
            </a:r>
          </a:p>
          <a:p>
            <a:pPr>
              <a:buNone/>
            </a:pPr>
            <a:endParaRPr lang="en-US" sz="800" i="1" dirty="0"/>
          </a:p>
          <a:p>
            <a:pPr marL="463550" marR="0" lvl="0" indent="-349250" algn="l" defTabSz="914400" rtl="0" eaLnBrk="1" fontAlgn="auto" latinLnBrk="0" hangingPunct="1">
              <a:lnSpc>
                <a:spcPct val="100000"/>
              </a:lnSpc>
              <a:spcBef>
                <a:spcPts val="0"/>
              </a:spcBef>
              <a:spcAft>
                <a:spcPts val="0"/>
              </a:spcAft>
              <a:buClrTx/>
              <a:buSzTx/>
              <a:buFontTx/>
              <a:buNone/>
              <a:tabLst/>
              <a:defRPr/>
            </a:pPr>
            <a:r>
              <a:rPr lang="es-ES" sz="1200" dirty="0"/>
              <a:t>Para ayudar a administrar la fatiga en la carretera, un conductor puede:</a:t>
            </a:r>
            <a:endParaRPr lang="en-US" sz="1200" dirty="0"/>
          </a:p>
          <a:p>
            <a:pPr marL="463550" lvl="0" indent="-349250">
              <a:spcBef>
                <a:spcPts val="300"/>
              </a:spcBef>
              <a:buFont typeface="+mj-lt"/>
              <a:buAutoNum type="alphaLcParenR"/>
            </a:pPr>
            <a:r>
              <a:rPr lang="en-US" sz="1200" b="1" dirty="0"/>
              <a:t>Todo lo anterior</a:t>
            </a:r>
            <a:br>
              <a:rPr lang="en-US" sz="1200" b="1" dirty="0"/>
            </a:br>
            <a:r>
              <a:rPr lang="en-US" sz="1200" b="1" i="1" dirty="0"/>
              <a:t>(</a:t>
            </a:r>
            <a:r>
              <a:rPr lang="es-ES" sz="1200" b="1" i="1" dirty="0"/>
              <a:t>Incluir el acceso a las zonas de descanso en el plan de viaje, tomar una siesta antes de comenzar un viaje nocturno o ante las primeras señales y síntomas de fatiga, planear horarios de sueño estables siempre que sea posible)</a:t>
            </a:r>
            <a:endParaRPr lang="en-US" b="1" i="1"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33</a:t>
            </a:fld>
            <a:endParaRPr lang="en-US"/>
          </a:p>
        </p:txBody>
      </p:sp>
    </p:spTree>
    <p:extLst>
      <p:ext uri="{BB962C8B-B14F-4D97-AF65-F5344CB8AC3E}">
        <p14:creationId xmlns:p14="http://schemas.microsoft.com/office/powerpoint/2010/main" val="3388744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i="1" dirty="0"/>
              <a:t>RESPUESTA:</a:t>
            </a:r>
          </a:p>
          <a:p>
            <a:pPr>
              <a:buNone/>
            </a:pPr>
            <a:endParaRPr lang="en-US" sz="800" i="1" dirty="0"/>
          </a:p>
          <a:p>
            <a:pPr marL="0" lvl="0" indent="0">
              <a:buNone/>
            </a:pPr>
            <a:r>
              <a:rPr lang="es-ES" sz="1200" dirty="0"/>
              <a:t>En la responsabilidad compartida de la administración de la fatiga, los conductores no deberían:</a:t>
            </a:r>
            <a:endParaRPr lang="en-US" sz="1200" dirty="0"/>
          </a:p>
          <a:p>
            <a:pPr marL="628650" lvl="0" indent="-514350">
              <a:buFont typeface="+mj-lt"/>
              <a:buAutoNum type="alphaLcParenR" startAt="3"/>
            </a:pPr>
            <a:r>
              <a:rPr lang="es-ES" sz="1200" b="1" dirty="0"/>
              <a:t>Dejar de lado la necesidad de un descanso adecuado durante los reinicios en casa</a:t>
            </a:r>
            <a:endParaRPr lang="en-US" b="1"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34</a:t>
            </a:fld>
            <a:endParaRPr lang="en-US"/>
          </a:p>
        </p:txBody>
      </p:sp>
    </p:spTree>
    <p:extLst>
      <p:ext uri="{BB962C8B-B14F-4D97-AF65-F5344CB8AC3E}">
        <p14:creationId xmlns:p14="http://schemas.microsoft.com/office/powerpoint/2010/main" val="266700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i="1" dirty="0"/>
              <a:t>RESPUESTA:</a:t>
            </a:r>
          </a:p>
          <a:p>
            <a:pPr>
              <a:buNone/>
            </a:pPr>
            <a:endParaRPr lang="en-US" sz="8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Cuál de las siguientes NO es cierto:</a:t>
            </a:r>
            <a:endParaRPr lang="en-US" sz="1200" dirty="0"/>
          </a:p>
          <a:p>
            <a:pPr marL="628650" marR="0" lvl="0" indent="-514350" algn="l" defTabSz="914400" rtl="0" eaLnBrk="1" fontAlgn="auto" latinLnBrk="0" hangingPunct="1">
              <a:lnSpc>
                <a:spcPct val="100000"/>
              </a:lnSpc>
              <a:spcBef>
                <a:spcPts val="0"/>
              </a:spcBef>
              <a:spcAft>
                <a:spcPts val="0"/>
              </a:spcAft>
              <a:buClrTx/>
              <a:buSzTx/>
              <a:buFont typeface="+mj-lt"/>
              <a:buAutoNum type="alphaLcParenR" startAt="3"/>
              <a:tabLst/>
              <a:defRPr/>
            </a:pPr>
            <a:r>
              <a:rPr lang="es-ES" sz="1200" b="1" dirty="0"/>
              <a:t>La cafeína puede sustituir la pérdida de sueño</a:t>
            </a:r>
            <a:endParaRPr lang="en-US" sz="1200" b="1" dirty="0"/>
          </a:p>
          <a:p>
            <a:pPr marL="628650" lvl="0" indent="-514350">
              <a:buFont typeface="+mj-lt"/>
              <a:buAutoNum type="alphaLcParenR" startAt="3"/>
            </a:pPr>
            <a:endParaRPr lang="en-US" sz="1200"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35</a:t>
            </a:fld>
            <a:endParaRPr lang="en-US"/>
          </a:p>
        </p:txBody>
      </p:sp>
    </p:spTree>
    <p:extLst>
      <p:ext uri="{BB962C8B-B14F-4D97-AF65-F5344CB8AC3E}">
        <p14:creationId xmlns:p14="http://schemas.microsoft.com/office/powerpoint/2010/main" val="2638562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r>
              <a:rPr lang="en-US" baseline="0" noProof="0" dirty="0"/>
              <a:t> </a:t>
            </a:r>
            <a:r>
              <a:rPr lang="es-ES" dirty="0"/>
              <a:t>La Lección 3 cubre la Programación de Horarios y Herramientas.</a:t>
            </a:r>
            <a:endParaRPr lang="en-US"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6229">
              <a:defRPr/>
            </a:pPr>
            <a:r>
              <a:rPr lang="en-US" b="1" noProof="0" dirty="0"/>
              <a:t>NARRACIÓN: </a:t>
            </a:r>
            <a:endParaRPr lang="en-US" noProof="0" dirty="0"/>
          </a:p>
          <a:p>
            <a:pPr defTabSz="916229">
              <a:spcAft>
                <a:spcPts val="601"/>
              </a:spcAft>
              <a:defRPr/>
            </a:pPr>
            <a:r>
              <a:rPr lang="es-ES" dirty="0"/>
              <a:t>Hay una serie de herramientas de software que se han creado para ayudar a administrar la fatiga en las operaciones de programación de horarios. Estas herramientas se basan en la ciencia de la fatiga y están diseñadas para predecir el desempeño de un individuo en función de los factores que contribuyen a la fatiga, como: hora del día, sueño reciente, horas continuas despierto y deuda acumulada de sueño. Ciertas herramientas de programación de horarios también tendrán en cuenta los efectos de la carga de trabajo sobre el riesgo relacionado con la fatiga.</a:t>
            </a:r>
            <a:endParaRPr lang="en-US" dirty="0"/>
          </a:p>
          <a:p>
            <a:pPr defTabSz="916229">
              <a:spcAft>
                <a:spcPts val="601"/>
              </a:spcAft>
              <a:defRPr/>
            </a:pPr>
            <a:endParaRPr lang="en-US" dirty="0"/>
          </a:p>
          <a:p>
            <a:pPr>
              <a:spcAft>
                <a:spcPts val="601"/>
              </a:spcAft>
              <a:defRPr/>
            </a:pPr>
            <a:r>
              <a:rPr lang="es-ES" dirty="0"/>
              <a:t>Estas herramientas se utilizan actualmente en varias industrias, incluidas las industrias del transporte por carretera, el ferrocarril y la aviación. Permiten tomar decisiones sobre dotación de personal y programación de horarios que tengan en cuenta la fatiga. En muchos casos, estas herramientas son complementos del software que se utiliza actualmente en las operaciones.</a:t>
            </a:r>
            <a:endParaRPr lang="en-US" dirty="0"/>
          </a:p>
          <a:p>
            <a:pPr>
              <a:spcAft>
                <a:spcPts val="601"/>
              </a:spcAft>
              <a:defRPr/>
            </a:pPr>
            <a:endParaRPr lang="en-US" dirty="0"/>
          </a:p>
          <a:p>
            <a:pPr>
              <a:spcAft>
                <a:spcPts val="601"/>
              </a:spcAft>
              <a:defRPr/>
            </a:pPr>
            <a:r>
              <a:rPr lang="es-ES" baseline="0" dirty="0"/>
              <a:t>Aunque las herramientas de programación de horarios disponibles comercialmente serán diferentes, el proceso involucrado en su uso es comparable.</a:t>
            </a:r>
            <a:r>
              <a:rPr lang="en-US" baseline="0" dirty="0"/>
              <a:t> </a:t>
            </a:r>
          </a:p>
          <a:p>
            <a:pPr>
              <a:spcAft>
                <a:spcPts val="601"/>
              </a:spcAft>
              <a:defRPr/>
            </a:pPr>
            <a:endParaRPr lang="en-US" baseline="0" dirty="0"/>
          </a:p>
          <a:p>
            <a:pPr>
              <a:spcAft>
                <a:spcPts val="601"/>
              </a:spcAft>
              <a:defRPr/>
            </a:pPr>
            <a:r>
              <a:rPr lang="es-ES" dirty="0"/>
              <a:t>Primero, se requiere una entrada de datos para que el software estime su salida de datos o resultado, una métrica relacionada con la fatiga. La entrada puede ser información como, por ejemplo, horarios de trabajo u horas de sueño. Una vez que la herramienta de programación de horarios ha calculado su métrica de resultado, se debe tomar la decisión de continuar o no con el programa de trabajo tal como está o reevaluar el programa de alguna manera para reducir el riesgo relacionado con la fatiga. En otras palabras, el uso de estas herramientas en la programación de horarios requiere cierta evaluación del riesgo potencial de fatiga y establecer un nivel de riesgo que sea aceptable para el transportista y de acuerdo con sus propias prácticas.</a:t>
            </a:r>
            <a:endParaRPr lang="en-US" dirty="0"/>
          </a:p>
          <a:p>
            <a:pPr>
              <a:spcAft>
                <a:spcPts val="601"/>
              </a:spcAft>
              <a:defRPr/>
            </a:pPr>
            <a:r>
              <a:rPr lang="en-US" dirty="0"/>
              <a:t> </a:t>
            </a:r>
          </a:p>
          <a:p>
            <a:r>
              <a:rPr lang="en-US" dirty="0"/>
              <a:t>____________</a:t>
            </a:r>
          </a:p>
          <a:p>
            <a:r>
              <a:rPr lang="en-US" dirty="0"/>
              <a:t>PUNTOS ADICIONALES: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La aplicación de herramientas de programación de horarios requiere cierta evaluación del riesgo potencial de fatiga</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Los niveles de riesgo aceptables deben ser establecidos mediante prácticas propias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Los ejemplos de paquetes comerciales no implican ningún respaldo y se utilizan únicamente con fines ilustrativos.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6229">
              <a:defRPr/>
            </a:pPr>
            <a:r>
              <a:rPr lang="en-US" b="1" noProof="0" dirty="0"/>
              <a:t>NARRACIÓN: </a:t>
            </a:r>
            <a:endParaRPr lang="en-US" noProof="0" dirty="0"/>
          </a:p>
          <a:p>
            <a:pPr defTabSz="916229">
              <a:defRPr/>
            </a:pPr>
            <a:r>
              <a:rPr lang="es-ES" dirty="0"/>
              <a:t>Todas </a:t>
            </a:r>
            <a:r>
              <a:rPr lang="es-MX" noProof="0" dirty="0"/>
              <a:t>las herramientas de programación de horarios, con diferentes paradigmas matemáticos, tienen en cuenta:</a:t>
            </a:r>
          </a:p>
          <a:p>
            <a:pPr marL="171450" indent="-171450" defTabSz="916229">
              <a:buFont typeface="Arial" pitchFamily="34" charset="0"/>
              <a:buChar char="•"/>
              <a:defRPr/>
            </a:pPr>
            <a:r>
              <a:rPr lang="es-MX" noProof="0" dirty="0"/>
              <a:t>Duración del turno;</a:t>
            </a:r>
          </a:p>
          <a:p>
            <a:pPr marL="171450" indent="-171450" defTabSz="916229">
              <a:buFont typeface="Arial" pitchFamily="34" charset="0"/>
              <a:buChar char="•"/>
              <a:defRPr/>
            </a:pPr>
            <a:r>
              <a:rPr lang="es-MX" noProof="0" dirty="0"/>
              <a:t>Hora del turno;</a:t>
            </a:r>
          </a:p>
          <a:p>
            <a:pPr marL="171450" indent="-171450" defTabSz="916229">
              <a:buFont typeface="Arial" pitchFamily="34" charset="0"/>
              <a:buChar char="•"/>
              <a:defRPr/>
            </a:pPr>
            <a:r>
              <a:rPr lang="es-MX" noProof="0" dirty="0"/>
              <a:t>Historial de trabajo; e </a:t>
            </a:r>
          </a:p>
          <a:p>
            <a:pPr marL="171450" indent="-171450" defTabSz="916229">
              <a:buFont typeface="Arial" pitchFamily="34" charset="0"/>
              <a:buChar char="•"/>
              <a:defRPr/>
            </a:pPr>
            <a:r>
              <a:rPr lang="es-MX" noProof="0" dirty="0"/>
              <a:t>Historial del sueño.</a:t>
            </a:r>
          </a:p>
          <a:p>
            <a:pPr defTabSz="916229">
              <a:defRPr/>
            </a:pPr>
            <a:r>
              <a:rPr lang="es-MX" noProof="0" dirty="0"/>
              <a:t>Aunque las herramientas difieren, todas las herramientas de programación de horarios validadas se basarán en la fisiología de la fatiga. Es importante reconocer que los resultados proporcionados por estas herramientas están destinados a informar sus decisiones de programación de horarios y brindarle información adicional relacionada con la cantidad de riesgo de fatiga dentro de sus operaciones. No están destinados a utilizarse como el único criterio para determinar si una programación de horarios es apropiada o no.</a:t>
            </a:r>
          </a:p>
          <a:p>
            <a:pPr defTabSz="916229">
              <a:defRPr/>
            </a:pPr>
            <a:endParaRPr lang="es-MX" noProof="0" dirty="0"/>
          </a:p>
          <a:p>
            <a:pPr defTabSz="916229">
              <a:defRPr/>
            </a:pPr>
            <a:r>
              <a:rPr lang="es-MX" noProof="0" dirty="0"/>
              <a:t>Cuando elija una herramienta de programación de horarios para su organización, querrá considerar:</a:t>
            </a:r>
          </a:p>
          <a:p>
            <a:pPr marL="171450" indent="-171450" defTabSz="916229">
              <a:buFont typeface="Arial" pitchFamily="34" charset="0"/>
              <a:buChar char="•"/>
              <a:defRPr/>
            </a:pPr>
            <a:r>
              <a:rPr lang="es-MX" noProof="0" dirty="0"/>
              <a:t>El tipo de información proporcionada en el resultado y si es útil para su operación;</a:t>
            </a:r>
          </a:p>
          <a:p>
            <a:pPr marL="171450" indent="-171450" defTabSz="916229">
              <a:buFont typeface="Arial" pitchFamily="34" charset="0"/>
              <a:buChar char="•"/>
              <a:defRPr/>
            </a:pPr>
            <a:r>
              <a:rPr lang="es-MX" noProof="0" dirty="0"/>
              <a:t>El tipo de información que se requiere como entrada y si tiene acceso a este tipo de información;</a:t>
            </a:r>
          </a:p>
          <a:p>
            <a:pPr marL="171450" indent="-171450" defTabSz="916229">
              <a:buFont typeface="Arial" pitchFamily="34" charset="0"/>
              <a:buChar char="•"/>
              <a:defRPr/>
            </a:pPr>
            <a:r>
              <a:rPr lang="es-MX" noProof="0" dirty="0"/>
              <a:t>Si puede personalizar o no la herramienta a las condiciones específicas de sus operaciones, ya que la capacidad de personalizar una herramienta de programación de horarios a las operaciones ayudará a los usuarios a obtener el mayor beneficio; Y</a:t>
            </a:r>
          </a:p>
          <a:p>
            <a:pPr marL="171450" indent="-171450" defTabSz="916229">
              <a:buFont typeface="Arial" pitchFamily="34" charset="0"/>
              <a:buChar char="•"/>
              <a:defRPr/>
            </a:pPr>
            <a:r>
              <a:rPr lang="es-MX" noProof="0" dirty="0"/>
              <a:t>El costo de cualquier licencia.</a:t>
            </a:r>
          </a:p>
          <a:p>
            <a:pPr defTabSz="916229">
              <a:defRPr/>
            </a:pPr>
            <a:endParaRPr lang="es-MX" noProof="0" dirty="0"/>
          </a:p>
          <a:p>
            <a:pPr defTabSz="916229">
              <a:defRPr/>
            </a:pPr>
            <a:r>
              <a:rPr lang="es-MX" baseline="0" noProof="0" dirty="0"/>
              <a:t>Veremos algunos ejemplos </a:t>
            </a:r>
            <a:r>
              <a:rPr lang="es-ES" baseline="0" dirty="0"/>
              <a:t>de herramientas de programación de horarios. Los ejemplos sólo demostrarán un pequeño aspecto de la funcionalidad de cada una de las herramientas. Ninguna herramienta se recomienda sobre otra.</a:t>
            </a:r>
            <a:endParaRPr lang="en-US" baseline="0" dirty="0"/>
          </a:p>
          <a:p>
            <a:pPr defTabSz="916229">
              <a:defRPr/>
            </a:pPr>
            <a:endParaRPr lang="en-US" baseline="0" dirty="0"/>
          </a:p>
          <a:p>
            <a:pPr defTabSz="916229">
              <a:defRPr/>
            </a:pPr>
            <a:r>
              <a:rPr lang="en-US" sz="1200" dirty="0"/>
              <a:t>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PUNTOS CLAVE:</a:t>
            </a: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baseline="0" dirty="0"/>
              <a:t>Todos los modelos </a:t>
            </a:r>
            <a:r>
              <a:rPr lang="es-ES" sz="1200" baseline="0" dirty="0" err="1"/>
              <a:t>biomatemáticos</a:t>
            </a:r>
            <a:r>
              <a:rPr lang="es-ES" sz="1200" baseline="0" dirty="0"/>
              <a:t>, con diferentes paradigmas matemáticos, tendrán en cuenta:</a:t>
            </a:r>
            <a:endParaRPr lang="en-US" sz="1200"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baseline="0" dirty="0"/>
              <a:t>Duración del turno</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baseline="0" dirty="0"/>
              <a:t>Tiempo de turno</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baseline="0" dirty="0"/>
              <a:t>Historial de trabajo</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200" baseline="0" dirty="0"/>
              <a:t>Historial del sueño</a:t>
            </a: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Las herramientas de programación de horarios basadas en modelos matemáticos diferirán ligeramente, pero todos los métodos validados se basarán en la fisiología de la fatiga.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La capacidad de personalizar una herramienta de programación de horarios para las operaciones ayudará a los usuarios a obtener el mayor beneficio.</a:t>
            </a:r>
            <a:endParaRPr lang="en-US" sz="1200" dirty="0"/>
          </a:p>
          <a:p>
            <a:pPr>
              <a:buFont typeface="Symbol" pitchFamily="18" charset="2"/>
              <a:buNone/>
            </a:pPr>
            <a:r>
              <a:rPr lang="es-ES" sz="1200" dirty="0"/>
              <a:t>La eficacia y utilidad de las herramientas de programación de horarios se verán afectadas por:</a:t>
            </a:r>
            <a:endParaRPr lang="en-US" sz="1200" dirty="0"/>
          </a:p>
          <a:p>
            <a:pPr marL="171450" lvl="0" indent="-171450">
              <a:buFont typeface="Arial" pitchFamily="34" charset="0"/>
              <a:buChar char="•"/>
            </a:pPr>
            <a:r>
              <a:rPr lang="es-ES" sz="1200" dirty="0"/>
              <a:t>La proporción de operaciones con cronogramas predecibles</a:t>
            </a:r>
            <a:endParaRPr lang="en-US" sz="1200" dirty="0"/>
          </a:p>
          <a:p>
            <a:pPr marL="171450" lvl="0" indent="-171450">
              <a:buFont typeface="Arial" pitchFamily="34" charset="0"/>
              <a:buChar char="•"/>
            </a:pPr>
            <a:r>
              <a:rPr lang="es-ES" sz="1200" dirty="0"/>
              <a:t>El rango de exposiciones al riesgo relacionadas con los tipos de operaciones</a:t>
            </a:r>
            <a:endParaRPr lang="en-US" sz="1200"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endParaRPr lang="en-US" noProof="0" dirty="0"/>
          </a:p>
          <a:p>
            <a:pPr defTabSz="916229"/>
            <a:r>
              <a:rPr lang="es-ES" i="1" baseline="0" dirty="0" err="1"/>
              <a:t>Dispatcher</a:t>
            </a:r>
            <a:r>
              <a:rPr lang="es-ES" i="1" baseline="0" dirty="0"/>
              <a:t> ID</a:t>
            </a:r>
            <a:r>
              <a:rPr lang="es-ES" baseline="0" dirty="0"/>
              <a:t> es un ejemplo de herramienta de programación de </a:t>
            </a:r>
            <a:r>
              <a:rPr lang="es-ES" baseline="0" dirty="0" err="1"/>
              <a:t>InterDynamics</a:t>
            </a:r>
            <a:r>
              <a:rPr lang="es-ES" baseline="0" dirty="0"/>
              <a:t> </a:t>
            </a:r>
            <a:r>
              <a:rPr lang="es-ES" baseline="0" dirty="0" err="1"/>
              <a:t>Pty</a:t>
            </a:r>
            <a:r>
              <a:rPr lang="es-ES" baseline="0" dirty="0"/>
              <a:t> Ltd.</a:t>
            </a:r>
            <a:endParaRPr lang="en-US" baseline="0" dirty="0"/>
          </a:p>
          <a:p>
            <a:r>
              <a:rPr lang="es-ES" baseline="0" dirty="0"/>
              <a:t>Este software permite a los operadores ingresar horas potenciales de inicio y finalización del trabajo junto con un riesgo relativo asociado con la tarea. Estos riesgos pueden estar relacionados con información conocida sobre la hora del viaje, la ruta planificada o el tipo de carga. La puntuación de fatiga resultante, que puede variar desde estándar hasta muy alta, toma en cuenta el riesgo relativo asociado con la tarea asignada.</a:t>
            </a:r>
            <a:endParaRPr lang="en-US" baseline="0" dirty="0"/>
          </a:p>
          <a:p>
            <a:endParaRPr lang="en-US" dirty="0"/>
          </a:p>
          <a:p>
            <a:r>
              <a:rPr lang="en-US" dirty="0"/>
              <a:t>___________________</a:t>
            </a:r>
          </a:p>
          <a:p>
            <a:r>
              <a:rPr lang="en-US" dirty="0"/>
              <a:t>PUNTOS CLAVE:</a:t>
            </a:r>
          </a:p>
          <a:p>
            <a:r>
              <a:rPr lang="es-ES" baseline="0" dirty="0"/>
              <a:t>La puntuación de fatiga se modifica por el riesgo relativo asociado con la tarea asignada. Estos están relacionados con: (1) viajes de noche/día, (2) ruta, (3) tipo de carga.</a:t>
            </a:r>
          </a:p>
          <a:p>
            <a:r>
              <a:rPr lang="es-ES" baseline="0" dirty="0"/>
              <a:t>Las puntuaciones de fatiga están asociadas con los niveles de riesgo. Una puntuación en el rango estándar (&lt;200) es comparable a la fatiga acumulada durante un horario típico de 9 a 17 horas.</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r>
              <a:rPr lang="en-US" baseline="0" noProof="0" dirty="0"/>
              <a:t> </a:t>
            </a:r>
            <a:r>
              <a:rPr lang="es-ES" noProof="0" dirty="0"/>
              <a:t>La lección uno cubre la fatiga y los factores de programación de horarios que provocan la fatiga</a:t>
            </a:r>
            <a:r>
              <a:rPr lang="en-US" dirty="0"/>
              <a:t>.</a:t>
            </a:r>
          </a:p>
        </p:txBody>
      </p:sp>
      <p:sp>
        <p:nvSpPr>
          <p:cNvPr id="4" name="Slide Number Placeholder 3"/>
          <p:cNvSpPr>
            <a:spLocks noGrp="1"/>
          </p:cNvSpPr>
          <p:nvPr>
            <p:ph type="sldNum" sz="quarter" idx="10"/>
          </p:nvPr>
        </p:nvSpPr>
        <p:spPr/>
        <p:txBody>
          <a:bodyPr/>
          <a:lstStyle/>
          <a:p>
            <a:fld id="{E8901A7A-5C17-4AC9-8846-93A209EBC7E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En esta imagen del software </a:t>
            </a:r>
            <a:r>
              <a:rPr lang="es-ES" i="1" baseline="0" dirty="0" err="1"/>
              <a:t>Dispatcher</a:t>
            </a:r>
            <a:r>
              <a:rPr lang="es-ES" i="1" baseline="0" dirty="0"/>
              <a:t> ID</a:t>
            </a:r>
            <a:r>
              <a:rPr lang="es-ES" i="1" baseline="30000" dirty="0"/>
              <a:t>TM</a:t>
            </a:r>
            <a:r>
              <a:rPr lang="es-ES" baseline="0" dirty="0"/>
              <a:t>, vemos una puntuación de fatiga asociada con cada turno planeado, una vez que se han ingresado todos los parámetros. Los turnos con puntuaciones asociadas en rojo pueden requerir atención especial y pueden revisarse de alguna manera para reducir el riesgo. Una vez que el software identifica los turnos de alto riesgo, el transportista toma la decisión sobre cómo reducir el riesgo relacionado con la fatiga.</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____________________________</a:t>
            </a:r>
          </a:p>
          <a:p>
            <a:r>
              <a:rPr lang="en-US" dirty="0"/>
              <a:t>PUNTOS CLAVE:</a:t>
            </a:r>
          </a:p>
          <a:p>
            <a:r>
              <a:rPr lang="es-ES" dirty="0"/>
              <a:t>Ejemplo de una herramienta de programación de horarios utilizada para estimar la puntuación de fatiga de los conductores durante los ciclos de trabajo planeados.</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endParaRPr lang="en-US" noProof="0" dirty="0"/>
          </a:p>
          <a:p>
            <a:r>
              <a:rPr lang="es-ES" baseline="0" dirty="0"/>
              <a:t>El </a:t>
            </a:r>
            <a:r>
              <a:rPr lang="es-ES" i="1" baseline="0" dirty="0" err="1"/>
              <a:t>Circadian</a:t>
            </a:r>
            <a:r>
              <a:rPr lang="es-ES" i="1" baseline="0" dirty="0"/>
              <a:t> </a:t>
            </a:r>
            <a:r>
              <a:rPr lang="es-ES" i="1" baseline="0" dirty="0" err="1"/>
              <a:t>Alertness</a:t>
            </a:r>
            <a:r>
              <a:rPr lang="es-ES" i="1" baseline="0" dirty="0"/>
              <a:t> Simulator de </a:t>
            </a:r>
            <a:r>
              <a:rPr lang="es-ES" i="1" baseline="0" dirty="0" err="1"/>
              <a:t>Circadian</a:t>
            </a:r>
            <a:r>
              <a:rPr lang="es-ES" i="1" baseline="0" dirty="0"/>
              <a:t> Inc</a:t>
            </a:r>
            <a:r>
              <a:rPr lang="es-ES" baseline="0" dirty="0"/>
              <a:t>., es otro ejemplo de herramienta de programación de horarios.</a:t>
            </a:r>
            <a:endParaRPr lang="en-US" baseline="0" dirty="0"/>
          </a:p>
          <a:p>
            <a:endParaRPr lang="en-US" baseline="0" dirty="0"/>
          </a:p>
          <a:p>
            <a:r>
              <a:rPr lang="es-ES" dirty="0"/>
              <a:t>Los tiempos de trabajo programados se ingresan en la herramienta de programación de horarios. Este software además permite a los usuarios ingresar los tiempos de sueño del operador, lo que brinda una estimación más refinada del desempeño. En este software, el resultado es una puntuación de estado de alerta que, para cada momento del día, puede asociarse con el riesgo de fatiga</a:t>
            </a:r>
            <a:endParaRPr lang="en-US" dirty="0"/>
          </a:p>
          <a:p>
            <a:endParaRPr lang="en-US" dirty="0"/>
          </a:p>
          <a:p>
            <a:r>
              <a:rPr lang="en-US" dirty="0"/>
              <a:t>_________________</a:t>
            </a:r>
          </a:p>
          <a:p>
            <a:r>
              <a:rPr lang="en-US" dirty="0"/>
              <a:t>PUNTOS CLAVE:</a:t>
            </a:r>
          </a:p>
          <a:p>
            <a:endParaRPr lang="es-ES" dirty="0"/>
          </a:p>
          <a:p>
            <a:r>
              <a:rPr lang="es-ES" dirty="0"/>
              <a:t>El sueño se puede estimar o ingresar para perfeccionar la confiabilidad de la variable del estado de alerta</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endParaRPr lang="en-US" noProof="0" dirty="0"/>
          </a:p>
          <a:p>
            <a:r>
              <a:rPr lang="es-ES" dirty="0"/>
              <a:t>En esta imagen gráfica del resultado de CAS, vemos la variación estimada en los niveles de alerta durante dos días y un período dentro del cual el operador puede estar experimentando somnolencia significativa. Nuevamente, en este caso, la identificación de un período de somnolencia esperada puede propiciar que el operador tome medidas para administrar el riesgo de fatiga.</a:t>
            </a:r>
            <a:endParaRPr lang="en-US" dirty="0"/>
          </a:p>
          <a:p>
            <a:r>
              <a:rPr lang="en-US" dirty="0"/>
              <a:t>_________________</a:t>
            </a:r>
          </a:p>
          <a:p>
            <a:r>
              <a:rPr lang="en-US" dirty="0"/>
              <a:t>PUNTOS CLAVE:</a:t>
            </a:r>
          </a:p>
          <a:p>
            <a:r>
              <a:rPr lang="es-ES" baseline="0" dirty="0"/>
              <a:t>Ejemplo de una herramienta de programación de horarios utilizada para estimar los puntajes de alerta del conductor durante un período de interés, incluidos los ciclos de labores planificados.</a:t>
            </a:r>
            <a:endParaRPr lang="en-US" baseline="0"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s-ES" dirty="0"/>
              <a:t>La herramienta de programación de horarios para evitar la fatiga (</a:t>
            </a:r>
            <a:r>
              <a:rPr lang="en-US" i="1" dirty="0"/>
              <a:t>Fatigue Avoidance</a:t>
            </a:r>
            <a:r>
              <a:rPr lang="en-US" i="1" baseline="0" dirty="0"/>
              <a:t> Scheduling Tool</a:t>
            </a:r>
            <a:r>
              <a:rPr lang="en-US" baseline="0" dirty="0"/>
              <a:t>)</a:t>
            </a:r>
            <a:r>
              <a:rPr lang="es-ES" dirty="0"/>
              <a:t>, o FAST®, también puede tener en cuenta los tiempos de sueño al estimar los efectos de la fatiga. Cuando se ingresan las horas planeadas de inicio y finalización del trabajo junto con la información del sueño, se estiman las puntuaciones de efectividad para cada momento del día y pueden ayudar a ilustrar los horarios de trabajo en los que el desempeño puede verse afectado.</a:t>
            </a:r>
            <a:endParaRPr lang="en-US" dirty="0"/>
          </a:p>
          <a:p>
            <a:endParaRPr lang="en-US" dirty="0"/>
          </a:p>
          <a:p>
            <a:r>
              <a:rPr lang="en-US" dirty="0"/>
              <a:t>_______________________</a:t>
            </a:r>
          </a:p>
          <a:p>
            <a:r>
              <a:rPr lang="en-US" dirty="0"/>
              <a:t>PUNTOS CLAVE:</a:t>
            </a:r>
          </a:p>
          <a:p>
            <a:r>
              <a:rPr lang="es-ES" baseline="0" dirty="0"/>
              <a:t>Los tiempos de sueño reales medidos mediante </a:t>
            </a:r>
            <a:r>
              <a:rPr lang="es-ES" baseline="0" dirty="0" err="1"/>
              <a:t>actigrafía</a:t>
            </a:r>
            <a:r>
              <a:rPr lang="es-ES" baseline="0" dirty="0"/>
              <a:t> se pueden ingresar al modelo para perfeccionar la estimación de las puntuaciones de efectividad.</a:t>
            </a:r>
            <a:endParaRPr lang="en-US" baseline="0" dirty="0"/>
          </a:p>
          <a:p>
            <a:r>
              <a:rPr lang="es-ES" i="0" baseline="0" dirty="0"/>
              <a:t>El tablero puede </a:t>
            </a:r>
            <a:r>
              <a:rPr lang="es-ES" baseline="0" dirty="0"/>
              <a:t>diferenciar factores de fatiga independientes que contribuyen a la puntuación de eficacia en cualquier punto de la función de eficacia.</a:t>
            </a:r>
            <a:endParaRPr lang="en-US" baseline="0" dirty="0"/>
          </a:p>
          <a:p>
            <a:r>
              <a:rPr lang="es-ES" baseline="0" dirty="0"/>
              <a:t>La puntuación de eficacia está asociada con los niveles de deterioro; los umbrales son ajustables.</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endParaRPr lang="en-US" noProof="0" dirty="0"/>
          </a:p>
          <a:p>
            <a:r>
              <a:rPr lang="es-ES" baseline="0" dirty="0"/>
              <a:t>En esta representación del resultado de la herramienta FAST, vemos la curva que demuestra las puntuaciones de efectividad previstas durante 15 días, incluidos los períodos de trabajo y los tiempos de sueño. Para este software, se puede abrir un panel para indicar los factores de riesgo de fatiga asociados con las puntuaciones de efectividad dadas para cada momento del día.</a:t>
            </a:r>
            <a:endParaRPr lang="en-US" baseline="0" dirty="0"/>
          </a:p>
          <a:p>
            <a:endParaRPr lang="en-US" baseline="0" dirty="0"/>
          </a:p>
          <a:p>
            <a:r>
              <a:rPr lang="en-US" dirty="0"/>
              <a:t>_______________</a:t>
            </a:r>
          </a:p>
          <a:p>
            <a:r>
              <a:rPr lang="en-US" dirty="0"/>
              <a:t>PUNTOS CLAVE:</a:t>
            </a:r>
          </a:p>
          <a:p>
            <a:r>
              <a:rPr lang="es-ES" baseline="0" dirty="0"/>
              <a:t>Ejemplo de una herramienta de programación de horarios utilizada para estimar las puntuaciones de efectividad del conductor durante un período de interés, incluidos los ciclos de trabajo.</a:t>
            </a:r>
            <a:endParaRPr lang="en-US" baseline="0"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endParaRPr lang="en-US" noProof="0" dirty="0"/>
          </a:p>
          <a:p>
            <a:pPr defTabSz="916229"/>
            <a:r>
              <a:rPr lang="es-ES" baseline="0" dirty="0"/>
              <a:t>Las herramientas de programación  de horarios se pueden utilizar para informar la planeación de operaciones predecibles. La evaluación de las métricas de fatiga puede informar si se debe reevaluar un horario o cómo se debe administrar la fatiga en torno a un horario específico. Las mitigaciones de fatiga que se incorporan </a:t>
            </a:r>
            <a:r>
              <a:rPr lang="es-ES" i="1" baseline="0" dirty="0"/>
              <a:t>inmediatamente</a:t>
            </a:r>
            <a:r>
              <a:rPr lang="es-ES" baseline="0" dirty="0"/>
              <a:t> tienen un efecto sobre el riesgo relacionado con la fatiga de un horario a trabajar.</a:t>
            </a:r>
            <a:endParaRPr lang="en-US" baseline="0" dirty="0"/>
          </a:p>
          <a:p>
            <a:pPr defTabSz="916229"/>
            <a:endParaRPr lang="en-US" baseline="0" dirty="0"/>
          </a:p>
          <a:p>
            <a:r>
              <a:rPr lang="en-US" dirty="0"/>
              <a:t>_________________________</a:t>
            </a:r>
          </a:p>
          <a:p>
            <a:r>
              <a:rPr lang="en-US" dirty="0"/>
              <a:t>PUNTOS CLAVE:</a:t>
            </a:r>
          </a:p>
          <a:p>
            <a:r>
              <a:rPr lang="es-ES" dirty="0"/>
              <a:t>Las herramientas de programación de horarios son más útiles cuando se personalizan al entorno de trabajo.</a:t>
            </a:r>
            <a:endParaRPr lang="en-US" dirty="0"/>
          </a:p>
          <a:p>
            <a:r>
              <a:rPr lang="es-ES" dirty="0"/>
              <a:t>Se puede utilizar para administrar la planeación de operaciones programadas y mitigar un riesgo anticipado relacionado con la fatiga.</a:t>
            </a:r>
            <a:endParaRPr lang="en-US" baseline="0"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endParaRPr lang="en-US" noProof="0" dirty="0"/>
          </a:p>
          <a:p>
            <a:pPr marL="0" lvl="1" defTabSz="916229"/>
            <a:r>
              <a:rPr lang="es-ES" dirty="0"/>
              <a:t>Las herramientas de programación de horarios también pueden resultar útiles para operaciones que son más difíciles de planear o predecir. Se pueden utilizar para revisar periódicamente los horarios de trabajo reales e identificar áreas donde el riesgo de fatiga era mayor de lo aceptable. Las herramientas de programación de horarios también se pueden utilizar para evaluar las tendencias relacionadas con la somnolencia y la fatiga que son inherentes a algunos horarios de trabajo. Una revisión periódica de las prácticas de programación de horarios con este enfoque puede producir cambios en las prácticas y políticas que reduzcan la probabilidad general de alcanzar niveles elevados de riesgo de fatiga. Con determinadas herramientas de programación de horarios, los datos del sueño recopilados durante las operaciones (como con los monitores de actividad de muñeca) pueden perfeccionar la precisión de los análisis.</a:t>
            </a:r>
            <a:r>
              <a:rPr lang="en-US" dirty="0"/>
              <a:t> </a:t>
            </a:r>
          </a:p>
          <a:p>
            <a:r>
              <a:rPr lang="en-US" dirty="0"/>
              <a:t>________________________________</a:t>
            </a:r>
          </a:p>
          <a:p>
            <a:endParaRPr lang="en-US" dirty="0"/>
          </a:p>
          <a:p>
            <a:r>
              <a:rPr lang="en-US" dirty="0"/>
              <a:t>PUNTOS CLAVE:</a:t>
            </a:r>
          </a:p>
          <a:p>
            <a:r>
              <a:rPr lang="es-ES" dirty="0"/>
              <a:t>Las herramientas de programación de horarios se pueden utilizar para evaluar las tendencias relacionadas con la somnolencia y la fatiga que son inherentes a algunos horarios de trabajo.</a:t>
            </a:r>
          </a:p>
          <a:p>
            <a:r>
              <a:rPr lang="es-ES" dirty="0"/>
              <a:t>Este enfoque puede informar una revisión periódica de las estrategias utilizadas en operaciones que son menos predecibles.</a:t>
            </a:r>
          </a:p>
          <a:p>
            <a:r>
              <a:rPr lang="es-ES" dirty="0"/>
              <a:t>La </a:t>
            </a:r>
            <a:r>
              <a:rPr lang="es-ES" dirty="0" err="1"/>
              <a:t>actigrafía</a:t>
            </a:r>
            <a:r>
              <a:rPr lang="es-ES" dirty="0"/>
              <a:t> utilizada en campo puede estimar los tiempos reales de sueño y personalizar aún más las estimaciones del riesgo relacionado con la fatiga.</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RESPUESTA: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¿Cuál de las siguientes afirmaciones NO es cierta sobre las herramientas de programación de horarios?</a:t>
            </a:r>
            <a:r>
              <a:rPr lang="en-US" sz="1200" dirty="0"/>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 </a:t>
            </a:r>
            <a:r>
              <a:rPr lang="es-ES" sz="1200" b="1" dirty="0"/>
              <a:t>El software de programación de horarios debe adquirirse al regulador</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47</a:t>
            </a:fld>
            <a:endParaRPr lang="en-US"/>
          </a:p>
        </p:txBody>
      </p:sp>
    </p:spTree>
    <p:extLst>
      <p:ext uri="{BB962C8B-B14F-4D97-AF65-F5344CB8AC3E}">
        <p14:creationId xmlns:p14="http://schemas.microsoft.com/office/powerpoint/2010/main" val="29768401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RESPUESTA: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Las </a:t>
            </a:r>
            <a:r>
              <a:rPr lang="en-US" sz="1200" dirty="0" err="1"/>
              <a:t>herramientas</a:t>
            </a:r>
            <a:r>
              <a:rPr lang="en-US" sz="1200" dirty="0"/>
              <a:t> de </a:t>
            </a:r>
            <a:r>
              <a:rPr lang="en-US" sz="1200" dirty="0" err="1"/>
              <a:t>programación</a:t>
            </a:r>
            <a:r>
              <a:rPr lang="en-US" dirty="0"/>
              <a:t> de </a:t>
            </a:r>
            <a:r>
              <a:rPr lang="en-US" dirty="0" err="1"/>
              <a:t>horarios</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 </a:t>
            </a:r>
            <a:r>
              <a:rPr lang="es-ES" b="1" dirty="0"/>
              <a:t>Pueden calcular el riesgo relacionado con la fatiga en función de factores que incluyen la hora del día y el tipo de operaciones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48</a:t>
            </a:fld>
            <a:endParaRPr lang="en-US"/>
          </a:p>
        </p:txBody>
      </p:sp>
    </p:spTree>
    <p:extLst>
      <p:ext uri="{BB962C8B-B14F-4D97-AF65-F5344CB8AC3E}">
        <p14:creationId xmlns:p14="http://schemas.microsoft.com/office/powerpoint/2010/main" val="3571974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RESPUESTA: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¿Cuál de estas NO es una entrada de datos típica para una herramienta de programación de horarios de conductores? </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 </a:t>
            </a:r>
            <a:r>
              <a:rPr lang="en-US" b="1" dirty="0" err="1"/>
              <a:t>Personalidad</a:t>
            </a:r>
            <a:r>
              <a:rPr lang="en-US" b="1" dirty="0"/>
              <a:t> del conductor</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49</a:t>
            </a:fld>
            <a:endParaRPr lang="en-US"/>
          </a:p>
        </p:txBody>
      </p:sp>
    </p:spTree>
    <p:extLst>
      <p:ext uri="{BB962C8B-B14F-4D97-AF65-F5344CB8AC3E}">
        <p14:creationId xmlns:p14="http://schemas.microsoft.com/office/powerpoint/2010/main" val="246079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8843A3CF-6DFC-4E52-BC43-13500C7E3C8E}" type="slidenum">
              <a:rPr lang="en-US" smtClean="0"/>
              <a:pPr>
                <a:defRPr/>
              </a:pPr>
              <a:t>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defTabSz="916229">
              <a:defRPr/>
            </a:pPr>
            <a:r>
              <a:rPr lang="en-US" b="1" noProof="0" dirty="0"/>
              <a:t>NARRACIÓN: </a:t>
            </a:r>
            <a:r>
              <a:rPr lang="es-ES" noProof="0" dirty="0"/>
              <a:t>No es inusual escuchar las palabras "somnolencia" y "fatiga" usadas indistintamente. La somnolencia es un componente importante de la fatiga, pero la fatiga en realidad es más que eso. Puede ser útil pensar en la fatiga como un estado complejo, generalmente acompañado de somnolencia, en el que se reducen el estado de alerta, la función mental y el desempeño físico. Las causas y los efectos de la fatiga también pueden ser complejos; es posible que usted mismo haya experimentado esto en algún momento. Incluso en las operaciones de rutina, hay una serie de factores que pueden contribuir a la fatiga.</a:t>
            </a:r>
            <a:endParaRPr lang="en-US" noProof="0" dirty="0"/>
          </a:p>
          <a:p>
            <a:r>
              <a:rPr lang="en-US" dirty="0"/>
              <a:t>_________________</a:t>
            </a:r>
          </a:p>
          <a:p>
            <a:r>
              <a:rPr lang="en-US" dirty="0"/>
              <a:t>PUNTOS CLAVE:</a:t>
            </a:r>
          </a:p>
          <a:p>
            <a:r>
              <a:rPr lang="es-ES" baseline="0" dirty="0"/>
              <a:t>Las causas y los efectos de la fatiga pueden ser complejos: es más que somnolencia.</a:t>
            </a:r>
          </a:p>
          <a:p>
            <a:r>
              <a:rPr lang="es-ES" baseline="0" dirty="0"/>
              <a:t>Una serie de factores que de otro modo son rutinarios en las operaciones pueden contribuir a la fatiga.</a:t>
            </a:r>
            <a:endParaRPr lang="en-US" baseline="0" dirty="0"/>
          </a:p>
          <a:p>
            <a:endParaRPr lang="en-US" baseline="0" dirty="0"/>
          </a:p>
          <a:p>
            <a:endParaRPr lang="en-US" baseline="0" dirty="0"/>
          </a:p>
          <a:p>
            <a:endParaRPr lang="en-US" baseline="0" dirty="0"/>
          </a:p>
          <a:p>
            <a:endParaRPr lang="en-US" baseline="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RESPUESTA: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Las </a:t>
            </a:r>
            <a:r>
              <a:rPr lang="en-US" sz="1200" dirty="0" err="1"/>
              <a:t>herramientas</a:t>
            </a:r>
            <a:r>
              <a:rPr lang="en-US" sz="1200" dirty="0"/>
              <a:t> de </a:t>
            </a:r>
            <a:r>
              <a:rPr lang="en-US" sz="1200" dirty="0" err="1"/>
              <a:t>programación</a:t>
            </a:r>
            <a:r>
              <a:rPr lang="en-US" sz="1200" dirty="0"/>
              <a:t> de </a:t>
            </a:r>
            <a:r>
              <a:rPr lang="en-US" sz="1200" dirty="0" err="1"/>
              <a:t>horarios</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 </a:t>
            </a:r>
            <a:r>
              <a:rPr lang="es-ES" sz="1200" b="1" dirty="0"/>
              <a:t>Pueden perfeccionarse con datos del sueño para obtener predicciones más precisas</a:t>
            </a:r>
            <a:endParaRPr lang="en-US" b="1"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50</a:t>
            </a:fld>
            <a:endParaRPr lang="en-US"/>
          </a:p>
        </p:txBody>
      </p:sp>
    </p:spTree>
    <p:extLst>
      <p:ext uri="{BB962C8B-B14F-4D97-AF65-F5344CB8AC3E}">
        <p14:creationId xmlns:p14="http://schemas.microsoft.com/office/powerpoint/2010/main" val="2841724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628650">
              <a:buNone/>
            </a:pPr>
            <a:r>
              <a:rPr lang="en-US" sz="2400" i="1" dirty="0"/>
              <a:t>RESPUESTA:</a:t>
            </a:r>
          </a:p>
          <a:p>
            <a:pPr lvl="1" indent="-628650">
              <a:buNone/>
            </a:pPr>
            <a:r>
              <a:rPr lang="en-US" sz="1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dirty="0"/>
              <a:t>Cuál de los siguientes es un resultado típico de una herramienta de programación de horarios?</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c) </a:t>
            </a:r>
            <a:r>
              <a:rPr lang="es-ES" sz="2800" b="1" dirty="0"/>
              <a:t>Una estimación del riesgo relacionado con la fatiga basada en la fisiología humana</a:t>
            </a:r>
            <a:endParaRPr lang="en-US" b="1"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51</a:t>
            </a:fld>
            <a:endParaRPr lang="en-US"/>
          </a:p>
        </p:txBody>
      </p:sp>
    </p:spTree>
    <p:extLst>
      <p:ext uri="{BB962C8B-B14F-4D97-AF65-F5344CB8AC3E}">
        <p14:creationId xmlns:p14="http://schemas.microsoft.com/office/powerpoint/2010/main" val="15902840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NARRACIÓN:  </a:t>
            </a:r>
            <a:r>
              <a:rPr lang="es-ES" dirty="0"/>
              <a:t>La Lección cuatro cubre los desafíos de la programación de horarios y casos de estudio</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6229">
              <a:defRPr/>
            </a:pPr>
            <a:r>
              <a:rPr lang="en-US" b="1" noProof="0" dirty="0"/>
              <a:t>NARRACIÓN: </a:t>
            </a:r>
            <a:endParaRPr lang="en-US" noProof="0" dirty="0"/>
          </a:p>
          <a:p>
            <a:r>
              <a:rPr lang="es-ES" baseline="0" dirty="0"/>
              <a:t>En esta sección, aplicaremos algunos de los conceptos que cubrimos en este módulo. Analicemos los casos de estudio para ver qué enfoques se pueden utilizar para administrar la fatiga.</a:t>
            </a:r>
            <a:endParaRPr lang="en-US" baseline="0" dirty="0"/>
          </a:p>
          <a:p>
            <a:endParaRPr lang="en-US" dirty="0"/>
          </a:p>
          <a:p>
            <a:r>
              <a:rPr lang="es-ES" dirty="0"/>
              <a:t>Para satisfacer las demandas modificadas del cliente, la programación y la planificación deben agregar una parada para cargar. Dos conductores podrían realizar la recolección ¿Qué consideraciones podrían hacer el despachador y la planeación para tener en cuenta la mitigación de la fatiga al asignar una tarea?</a:t>
            </a:r>
            <a:endParaRPr lang="en-US" dirty="0"/>
          </a:p>
          <a:p>
            <a:endParaRPr lang="en-US" dirty="0"/>
          </a:p>
          <a:p>
            <a:r>
              <a:rPr lang="es-ES" baseline="0" dirty="0"/>
              <a:t>En este caso, nos enfrentamos a los problemas asociados con la administración de la fatiga ante cambios de último momento en el servicio programado. El despachador trabaja con el conductor para administrar el riesgo de fatiga.</a:t>
            </a:r>
            <a:endParaRPr lang="en-US" baseline="0" dirty="0"/>
          </a:p>
          <a:p>
            <a:endParaRPr lang="en-US" baseline="0" dirty="0"/>
          </a:p>
          <a:p>
            <a:r>
              <a:rPr lang="es-ES" baseline="0" dirty="0"/>
              <a:t>En una administración eficaz de la fatiga, podrían considerar:</a:t>
            </a:r>
            <a:endParaRPr lang="en-US" baseline="0" dirty="0"/>
          </a:p>
          <a:p>
            <a:endParaRPr lang="en-US" baseline="0" dirty="0"/>
          </a:p>
          <a:p>
            <a:pPr marL="171450" indent="-171450">
              <a:buFont typeface="Arial" pitchFamily="34" charset="0"/>
              <a:buChar char="•"/>
            </a:pPr>
            <a:r>
              <a:rPr lang="es-ES" baseline="0" dirty="0"/>
              <a:t>Dónde se encuentran los conductores en su ciclo de trabajo y si podría haber una mayor acumulación de deuda de sueño en un conductor que en el otro;</a:t>
            </a:r>
            <a:endParaRPr lang="en-US" baseline="0" dirty="0"/>
          </a:p>
          <a:p>
            <a:pPr marL="171450" indent="-171450">
              <a:buFont typeface="Arial" pitchFamily="34" charset="0"/>
              <a:buChar char="•"/>
            </a:pPr>
            <a:r>
              <a:rPr lang="es-ES" baseline="0" dirty="0"/>
              <a:t>Si alguno de los conductores informa estar fatigado;</a:t>
            </a:r>
            <a:endParaRPr lang="en-US" baseline="0" dirty="0"/>
          </a:p>
          <a:p>
            <a:pPr marL="171450" indent="-171450">
              <a:buFont typeface="Arial" pitchFamily="34" charset="0"/>
              <a:buChar char="•"/>
            </a:pPr>
            <a:r>
              <a:rPr lang="es-ES" baseline="0" dirty="0"/>
              <a:t>La hora de entrega programada en relación con la hora del último período fuera de servicio de los conductores ¿La tarea prevista se realiza en un momento en el que uno u otro conductor probablemente esté cansado? Y…</a:t>
            </a:r>
            <a:endParaRPr lang="en-US" baseline="0" dirty="0"/>
          </a:p>
          <a:p>
            <a:pPr marL="171450" indent="-171450">
              <a:buFont typeface="Arial" pitchFamily="34" charset="0"/>
              <a:buChar char="•"/>
            </a:pPr>
            <a:r>
              <a:rPr lang="es-ES" baseline="0" dirty="0"/>
              <a:t>Si existe acceso a áreas de descanso cercanas al lugar ¿Sería adecuado para alguno de los conductores?</a:t>
            </a:r>
            <a:endParaRPr lang="en-US" baseline="0" dirty="0"/>
          </a:p>
          <a:p>
            <a:pPr>
              <a:buFont typeface="Arial" pitchFamily="34" charset="0"/>
              <a:buChar char="•"/>
            </a:pPr>
            <a:endParaRPr lang="en-US" baseline="0" dirty="0"/>
          </a:p>
          <a:p>
            <a:r>
              <a:rPr lang="es-ES" baseline="0" dirty="0"/>
              <a:t>A más largo plazo, utilizar una herramienta de programación de horarios para evaluar la presencia de factores de riesgo de fatiga en los horarios de trabajo reales puede resultar útil para guiar este tipo de decisión cuando ocurra en el futuro.</a:t>
            </a:r>
            <a:endParaRPr lang="en-US" baseline="0" dirty="0"/>
          </a:p>
          <a:p>
            <a:endParaRPr lang="en-US" baseline="0" dirty="0"/>
          </a:p>
          <a:p>
            <a:r>
              <a:rPr lang="en-US" baseline="0" dirty="0"/>
              <a:t>_____________________________</a:t>
            </a:r>
          </a:p>
          <a:p>
            <a:r>
              <a:rPr lang="en-US" baseline="0" dirty="0"/>
              <a:t>PUNTOS CLAVE:</a:t>
            </a:r>
          </a:p>
          <a:p>
            <a:r>
              <a:rPr lang="es-ES" baseline="0" dirty="0"/>
              <a:t>Considere la fatiga al programar cambios de horario de último momento en el servicio programado.</a:t>
            </a:r>
            <a:endParaRPr lang="en-US" baseline="0" dirty="0"/>
          </a:p>
          <a:p>
            <a:endParaRPr lang="en-US" baseline="0" dirty="0"/>
          </a:p>
          <a:p>
            <a:r>
              <a:rPr lang="en-US" baseline="0" dirty="0" err="1"/>
              <a:t>Considere</a:t>
            </a:r>
            <a:r>
              <a:rPr lang="en-US" baseline="0" dirty="0"/>
              <a:t>/compare:</a:t>
            </a:r>
          </a:p>
          <a:p>
            <a:pPr marL="171450" indent="-171450">
              <a:buFont typeface="Arial" pitchFamily="34" charset="0"/>
              <a:buChar char="•"/>
            </a:pPr>
            <a:r>
              <a:rPr lang="es-ES" baseline="0" dirty="0"/>
              <a:t>Dónde están los conductores en el ciclo de trabajo</a:t>
            </a:r>
            <a:endParaRPr lang="en-US" baseline="0" dirty="0"/>
          </a:p>
          <a:p>
            <a:pPr marL="171450" indent="-171450">
              <a:buFont typeface="Arial" pitchFamily="34" charset="0"/>
              <a:buChar char="•"/>
            </a:pPr>
            <a:r>
              <a:rPr lang="es-ES" baseline="0" dirty="0"/>
              <a:t>Informes de fatiga de cualquiera de los conductores.</a:t>
            </a:r>
            <a:endParaRPr lang="en-US" baseline="0" dirty="0"/>
          </a:p>
          <a:p>
            <a:pPr marL="171450" indent="-171450">
              <a:buFont typeface="Arial" pitchFamily="34" charset="0"/>
              <a:buChar char="•"/>
            </a:pPr>
            <a:r>
              <a:rPr lang="es-ES" baseline="0" dirty="0"/>
              <a:t>Hora de entrega programada en relación con la hora del último período fuera de servicio de los conductores</a:t>
            </a:r>
            <a:endParaRPr lang="en-US" baseline="0" dirty="0"/>
          </a:p>
          <a:p>
            <a:pPr marL="171450" indent="-171450">
              <a:buFont typeface="Arial" pitchFamily="34" charset="0"/>
              <a:buChar char="•"/>
            </a:pPr>
            <a:r>
              <a:rPr lang="es-ES" baseline="0" dirty="0"/>
              <a:t>Proximidad de las áreas de descanso después de la recolección</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El juicio sobre la programación de horarios/planeación debería tener en cuenta estos factores al evaluar la elección de programación de horarios.</a:t>
            </a:r>
            <a:endParaRPr lang="en-US" baseline="0" dirty="0"/>
          </a:p>
          <a:p>
            <a:endParaRPr lang="en-US" baseline="0" dirty="0"/>
          </a:p>
          <a:p>
            <a:r>
              <a:rPr lang="en-US" baseline="0" dirty="0"/>
              <a:t>[…]</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6229">
              <a:defRPr/>
            </a:pPr>
            <a:r>
              <a:rPr lang="en-US" b="1" noProof="0" dirty="0"/>
              <a:t>NARRACIÓN: </a:t>
            </a: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i="0" dirty="0"/>
              <a:t>En los últimos días del ciclo de trabajo, un conductor acaba de terminar una entrega ya muy noche y tiene únicamente las suficientes horas de conducción para llegar a la siguiente cita, ya que el tráfico será ligero</a:t>
            </a:r>
            <a:r>
              <a:rPr lang="es-ES" b="0" i="0" dirty="0"/>
              <a:t> ¿Qué factores puede tener en cuenta el conductor para mitigar la fatiga al tomar la decisión de continuar o salir del servicio?</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endParaRPr lang="en-US" dirty="0"/>
          </a:p>
          <a:p>
            <a:r>
              <a:rPr lang="es-ES" baseline="0" dirty="0"/>
              <a:t>Este ejemplo trata sobre la capacidad del conductor para administrar el riesgo de fatiga.</a:t>
            </a:r>
            <a:endParaRPr lang="en-US" baseline="0" dirty="0"/>
          </a:p>
          <a:p>
            <a:endParaRPr lang="en-US" baseline="0" dirty="0"/>
          </a:p>
          <a:p>
            <a:r>
              <a:rPr lang="es-ES" baseline="0" dirty="0"/>
              <a:t>Si al conductor se le paga por milla recorrida, existe un gran incentivo para seguir conduciendo. Pero administrar la fatiga también significa considerar:</a:t>
            </a:r>
            <a:endParaRPr lang="en-US" baseline="0" dirty="0"/>
          </a:p>
          <a:p>
            <a:endParaRPr lang="en-US" baseline="0" dirty="0"/>
          </a:p>
          <a:p>
            <a:pPr marL="171450" indent="-171450">
              <a:buFont typeface="Arial" pitchFamily="34" charset="0"/>
              <a:buChar char="•"/>
            </a:pPr>
            <a:r>
              <a:rPr lang="es-ES" baseline="0" dirty="0"/>
              <a:t>Las señales y síntomas de fatiga que pueda estar experimentando;</a:t>
            </a:r>
            <a:endParaRPr lang="en-US" baseline="0" dirty="0"/>
          </a:p>
          <a:p>
            <a:pPr marL="171450" indent="-171450" defTabSz="916229">
              <a:buFont typeface="Arial" pitchFamily="34" charset="0"/>
              <a:buChar char="•"/>
              <a:defRPr/>
            </a:pPr>
            <a:r>
              <a:rPr lang="es-ES" baseline="0" dirty="0"/>
              <a:t>El número de horas que ha estado despierto ¿Estará despierto más de 16 horas seguidas en algún momento durante el viaje?</a:t>
            </a:r>
            <a:endParaRPr lang="en-US" baseline="0" dirty="0"/>
          </a:p>
          <a:p>
            <a:pPr marL="171450" indent="-171450">
              <a:buFont typeface="Arial" pitchFamily="34" charset="0"/>
              <a:buChar char="•"/>
            </a:pPr>
            <a:r>
              <a:rPr lang="es-ES" baseline="0" dirty="0"/>
              <a:t>Si existe la posibilidad de dormir lo suficiente antes del próximo viaje ¿Es posible que a esta cita le siga un comienzo temprano por la mañana? ¿Hay probabilidad de que duerma bien después de la cita?</a:t>
            </a:r>
            <a:endParaRPr lang="en-US" baseline="0" dirty="0"/>
          </a:p>
          <a:p>
            <a:pPr marL="171450" indent="-171450">
              <a:buFont typeface="Arial" pitchFamily="34" charset="0"/>
              <a:buChar char="•"/>
            </a:pPr>
            <a:r>
              <a:rPr lang="es-ES" baseline="0" dirty="0"/>
              <a:t>¿Hay un lugar para descansar al final de la cita o en el camino si las horas se agotan debido a retrasos por el tráfico o al clima? ¿Es probable que encontrar un espacio de descanso disponible sea un problema a esa hora del día? Y…</a:t>
            </a:r>
            <a:endParaRPr lang="en-US" baseline="0" dirty="0"/>
          </a:p>
          <a:p>
            <a:pPr marL="171450" indent="-171450" defTabSz="916229">
              <a:buFont typeface="Arial" pitchFamily="34" charset="0"/>
              <a:buChar char="•"/>
              <a:defRPr/>
            </a:pPr>
            <a:r>
              <a:rPr lang="es-ES" dirty="0"/>
              <a:t>Si existe un lugar para tomar un descanso después de entregar la carga ¿El consignatario es conocido por hacer esperar a los conductores para cargar o descargar una vez que llega?</a:t>
            </a:r>
            <a:endParaRPr lang="en-US" dirty="0"/>
          </a:p>
          <a:p>
            <a:pPr marL="171450" indent="-171450" defTabSz="916229">
              <a:buFont typeface="Arial" pitchFamily="34" charset="0"/>
              <a:buChar char="•"/>
              <a:defRPr/>
            </a:pPr>
            <a:endParaRPr lang="en-US" dirty="0"/>
          </a:p>
          <a:p>
            <a:r>
              <a:rPr lang="es-ES" baseline="0" dirty="0"/>
              <a:t>¿Qué otros factores podría considerar el conductor?</a:t>
            </a:r>
            <a:endParaRPr lang="en-US" baseline="0" dirty="0"/>
          </a:p>
          <a:p>
            <a:endParaRPr lang="en-US" baseline="0" dirty="0"/>
          </a:p>
          <a:p>
            <a:r>
              <a:rPr lang="en-US" baseline="0" dirty="0"/>
              <a:t>___________________</a:t>
            </a:r>
          </a:p>
          <a:p>
            <a:r>
              <a:rPr lang="en-US" baseline="0" dirty="0" err="1"/>
              <a:t>Considere</a:t>
            </a:r>
            <a:r>
              <a:rPr lang="en-US" baseline="0" dirty="0"/>
              <a:t>: </a:t>
            </a:r>
            <a:r>
              <a:rPr lang="en-US" baseline="0" dirty="0" err="1"/>
              <a:t>Señales</a:t>
            </a:r>
            <a:r>
              <a:rPr lang="en-US" baseline="0" dirty="0"/>
              <a:t>/</a:t>
            </a:r>
            <a:r>
              <a:rPr lang="en-US" baseline="0" dirty="0" err="1"/>
              <a:t>síntomas</a:t>
            </a:r>
            <a:r>
              <a:rPr lang="en-US" baseline="0" dirty="0"/>
              <a:t> de </a:t>
            </a:r>
            <a:r>
              <a:rPr lang="en-US" baseline="0" dirty="0" err="1"/>
              <a:t>fatiga</a:t>
            </a:r>
            <a:endParaRPr lang="en-US" baseline="0" dirty="0"/>
          </a:p>
          <a:p>
            <a:r>
              <a:rPr lang="es-ES" baseline="0" dirty="0"/>
              <a:t>-Horas totales despierto/tiempo desde el último sueño ¿El tiempo total despierto excederá las 16 horas en algún momento durante el viaje?</a:t>
            </a:r>
            <a:endParaRPr lang="en-US" baseline="0" dirty="0"/>
          </a:p>
          <a:p>
            <a:r>
              <a:rPr lang="es-ES" baseline="0" dirty="0"/>
              <a:t>-Potencial para dormir lo suficiente antes del próximo viaje.</a:t>
            </a:r>
            <a:r>
              <a:rPr lang="en-US" baseline="0" dirty="0"/>
              <a:t> </a:t>
            </a:r>
            <a:r>
              <a:rPr lang="es-ES" baseline="0" dirty="0"/>
              <a:t>Probabilidad de que salga inmediatamente de servicio y comience temprano en la mañana para ir al cliente.</a:t>
            </a:r>
            <a:endParaRPr lang="en-US" baseline="0" dirty="0"/>
          </a:p>
          <a:p>
            <a:r>
              <a:rPr lang="en-US" baseline="0" dirty="0"/>
              <a:t>-</a:t>
            </a:r>
            <a:r>
              <a:rPr lang="en-US" baseline="0" dirty="0" err="1"/>
              <a:t>Tiempo</a:t>
            </a:r>
            <a:r>
              <a:rPr lang="en-US" baseline="0" dirty="0"/>
              <a:t> </a:t>
            </a:r>
            <a:r>
              <a:rPr lang="en-US" baseline="0" dirty="0" err="1"/>
              <a:t>estimado</a:t>
            </a:r>
            <a:r>
              <a:rPr lang="en-US" baseline="0" dirty="0"/>
              <a:t> de </a:t>
            </a:r>
            <a:r>
              <a:rPr lang="en-US" baseline="0" dirty="0" err="1"/>
              <a:t>llegada</a:t>
            </a:r>
            <a:r>
              <a:rPr lang="en-US" baseline="0" dirty="0"/>
              <a:t> al </a:t>
            </a:r>
            <a:r>
              <a:rPr lang="en-US" baseline="0" dirty="0" err="1"/>
              <a:t>cliente</a:t>
            </a:r>
            <a:r>
              <a:rPr lang="en-US" baseline="0" dirty="0"/>
              <a:t> ¿</a:t>
            </a:r>
            <a:r>
              <a:rPr lang="en-US" baseline="0" dirty="0" err="1"/>
              <a:t>disponibilidad</a:t>
            </a:r>
            <a:r>
              <a:rPr lang="en-US" baseline="0" dirty="0"/>
              <a:t> de </a:t>
            </a:r>
            <a:r>
              <a:rPr lang="en-US" baseline="0" dirty="0" err="1"/>
              <a:t>descanso</a:t>
            </a:r>
            <a:r>
              <a:rPr lang="en-US" baseline="0" dirty="0"/>
              <a:t> </a:t>
            </a:r>
            <a:r>
              <a:rPr lang="en-US" baseline="0" dirty="0" err="1"/>
              <a:t>inmediato</a:t>
            </a:r>
            <a:r>
              <a:rPr lang="en-US" baseline="0" dirty="0"/>
              <a:t>?</a:t>
            </a:r>
          </a:p>
          <a:p>
            <a:pPr marL="171450" indent="-171450">
              <a:buFont typeface="Arial" pitchFamily="34" charset="0"/>
              <a:buChar char="•"/>
            </a:pPr>
            <a:r>
              <a:rPr lang="en-US" baseline="0" dirty="0" err="1"/>
              <a:t>Preferencia</a:t>
            </a:r>
            <a:r>
              <a:rPr lang="en-US" baseline="0" dirty="0"/>
              <a:t> </a:t>
            </a:r>
            <a:r>
              <a:rPr lang="en-US" baseline="0" dirty="0" err="1"/>
              <a:t>circadiana</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err="1"/>
              <a:t>Clima</a:t>
            </a:r>
            <a:r>
              <a:rPr lang="en-US" dirty="0"/>
              <a:t>, </a:t>
            </a:r>
            <a:r>
              <a:rPr lang="en-US" dirty="0" err="1"/>
              <a:t>Condiciones</a:t>
            </a:r>
            <a:r>
              <a:rPr lang="en-US" dirty="0"/>
              <a:t> del </a:t>
            </a:r>
            <a:r>
              <a:rPr lang="en-US" dirty="0" err="1"/>
              <a:t>tráfico</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dirty="0"/>
              <a:t>Áreas de descanso (en caso de que se le agoten las horas)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dirty="0"/>
              <a:t>Lugar para tomar un descanso después de entregar la carga ¿El consignatario es conocido por hacer esperar a los conductores para cargar o descargar una vez que llegan?</a:t>
            </a:r>
            <a:endParaRPr lang="en-US" dirty="0"/>
          </a:p>
          <a:p>
            <a:r>
              <a:rPr lang="en-US" baseline="0" dirty="0"/>
              <a:t>[…]</a:t>
            </a:r>
          </a:p>
          <a:p>
            <a:endParaRPr lang="en-US" dirty="0"/>
          </a:p>
          <a:p>
            <a:r>
              <a:rPr lang="es-ES" baseline="0" dirty="0"/>
              <a:t>Demostrar una escala salarial para la mayoría de los conductores y un incentivo para seguir conduciendo si hay horas en las que el conductor puede hacerlo.</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229">
              <a:defRPr/>
            </a:pPr>
            <a:r>
              <a:rPr lang="es-ES" b="0" dirty="0"/>
              <a:t>Ahora revisaremos algunos conceptos clave y luego realizaremos el examen del módulo.</a:t>
            </a:r>
            <a:endParaRPr lang="en-US" b="0"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55</a:t>
            </a:fld>
            <a:endParaRPr lang="en-US"/>
          </a:p>
        </p:txBody>
      </p:sp>
    </p:spTree>
    <p:extLst>
      <p:ext uri="{BB962C8B-B14F-4D97-AF65-F5344CB8AC3E}">
        <p14:creationId xmlns:p14="http://schemas.microsoft.com/office/powerpoint/2010/main" val="2739645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229">
              <a:defRPr/>
            </a:pPr>
            <a:r>
              <a:rPr lang="en-US" b="1" noProof="0" dirty="0"/>
              <a:t>NARRACIÓN: </a:t>
            </a:r>
            <a:r>
              <a:rPr lang="en-US" baseline="0" noProof="0" dirty="0"/>
              <a:t> </a:t>
            </a:r>
          </a:p>
          <a:p>
            <a:pPr defTabSz="916229">
              <a:defRPr/>
            </a:pPr>
            <a:r>
              <a:rPr lang="es-ES" dirty="0"/>
              <a:t>En este módulo hemos visto cómo las prácticas normales de programación de horarios aún pueden provocar fatiga, que está influenciada por la hora del día, que tanto haya dormido recientemente, la cantidad de horas continuas despierto y la deuda acumulada de sueño. Hay pasos que todas las partes pueden tomar para aumentar la seguridad. La programación de horarios puede ser fluida ya que debe responder a las demandas de los clientes. Por lo tanto, la mejor forma de administrar la fatiga es como una responsabilidad compartida. Las herramientas de programación de  horarios pueden resultar útiles para ayudar a predecir el riesgo relacionado con la fatiga en horarios estables. Los análisis retrospectivos de los horarios trabajados utilizando herramientas de programación pueden ayudar a la gerencia a diseñar políticas personalizadas que mitiguen la fatiga.</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6229">
              <a:defRPr/>
            </a:pPr>
            <a:r>
              <a:rPr lang="en-US" b="1" noProof="0" dirty="0"/>
              <a:t>NARRACIÓN: </a:t>
            </a:r>
            <a:r>
              <a:rPr lang="es-ES" baseline="0" dirty="0"/>
              <a:t>Diferentes personas experimentarán fatiga de formas ligeramente diferentes: los síntomas serán diferentes de un individuo a otro. Nuestra tolerancia a los diferentes niveles de fatiga, así como nuestra capacidad para recuperarnos de los efectos de la fatiga, también será diferente de una persona a otra. A pesar de estas diferencias, los riesgos que presenta la fatiga no controlada o no mitigada son igualmente graves.</a:t>
            </a:r>
            <a:endParaRPr lang="en-US" baseline="0" dirty="0"/>
          </a:p>
          <a:p>
            <a:pPr defTabSz="916229">
              <a:defRPr/>
            </a:pPr>
            <a:endParaRPr lang="en-US" baseline="0" dirty="0"/>
          </a:p>
          <a:p>
            <a:pPr defTabSz="934920">
              <a:defRPr/>
            </a:pPr>
            <a:r>
              <a:rPr lang="es-ES" baseline="0" dirty="0"/>
              <a:t>La fatiga resulta en ineficiencias del operador tales como:</a:t>
            </a:r>
            <a:endParaRPr lang="en-US" dirty="0"/>
          </a:p>
          <a:p>
            <a:pPr marL="171450" indent="-171450" rtl="0" eaLnBrk="1" fontAlgn="auto" latinLnBrk="0" hangingPunct="1">
              <a:buFont typeface="Arial" pitchFamily="34" charset="0"/>
              <a:buChar char="•"/>
            </a:pPr>
            <a:r>
              <a:rPr lang="es-ES" dirty="0"/>
              <a:t>Cambios en el desempeño;</a:t>
            </a:r>
          </a:p>
          <a:p>
            <a:pPr marL="171450" indent="-171450" rtl="0" eaLnBrk="1" fontAlgn="auto" latinLnBrk="0" hangingPunct="1">
              <a:buFont typeface="Arial" pitchFamily="34" charset="0"/>
              <a:buChar char="•"/>
            </a:pPr>
            <a:r>
              <a:rPr lang="es-ES" dirty="0"/>
              <a:t>Lapsos de falta de atención y vigilancia que resultan en tiempos de reacción retrasados;</a:t>
            </a:r>
          </a:p>
          <a:p>
            <a:pPr marL="171450" indent="-171450" rtl="0" eaLnBrk="1" fontAlgn="auto" latinLnBrk="0" hangingPunct="1">
              <a:buFont typeface="Arial" pitchFamily="34" charset="0"/>
              <a:buChar char="•"/>
            </a:pPr>
            <a:r>
              <a:rPr lang="es-ES" dirty="0"/>
              <a:t>Deterioro del razonamiento lógico y la toma de decisiones;</a:t>
            </a:r>
          </a:p>
          <a:p>
            <a:pPr marL="171450" indent="-171450" rtl="0" eaLnBrk="1" fontAlgn="auto" latinLnBrk="0" hangingPunct="1">
              <a:buFont typeface="Arial" pitchFamily="34" charset="0"/>
              <a:buChar char="•"/>
            </a:pPr>
            <a:r>
              <a:rPr lang="es-ES" dirty="0"/>
              <a:t>Conciencia situacional reducida;</a:t>
            </a:r>
          </a:p>
          <a:p>
            <a:pPr marL="171450" indent="-171450" rtl="0" eaLnBrk="1" fontAlgn="auto" latinLnBrk="0" hangingPunct="1">
              <a:buFont typeface="Arial" pitchFamily="34" charset="0"/>
              <a:buChar char="•"/>
            </a:pPr>
            <a:r>
              <a:rPr lang="es-ES" dirty="0"/>
              <a:t>Baja motivación para realizar actividades que se consideran no esenciales; y</a:t>
            </a:r>
          </a:p>
          <a:p>
            <a:pPr marL="171450" indent="-171450" rtl="0" eaLnBrk="1" fontAlgn="auto" latinLnBrk="0" hangingPunct="1">
              <a:buFont typeface="Arial" pitchFamily="34" charset="0"/>
              <a:buChar char="•"/>
            </a:pPr>
            <a:r>
              <a:rPr lang="es-ES" dirty="0"/>
              <a:t>Mala evaluación del riesgo, o falta de apreciación de las consecuencias de ciertas acciones.</a:t>
            </a:r>
            <a:endParaRPr lang="en-US" dirty="0"/>
          </a:p>
          <a:p>
            <a:pPr defTabSz="934920">
              <a:defRPr/>
            </a:pPr>
            <a:endParaRPr lang="en-US" baseline="0" dirty="0"/>
          </a:p>
          <a:p>
            <a:pPr defTabSz="934920">
              <a:defRPr/>
            </a:pPr>
            <a:r>
              <a:rPr lang="es-ES" baseline="0" dirty="0"/>
              <a:t>La fatiga hace que nuestro desempeño sea inestable. Se vuelve más difícil entregar consistentemente nuestro mejor desempeño. La seguridad en la industria del transporte a menudo depende de un desempeño óptimo y constante.</a:t>
            </a:r>
            <a:endParaRPr lang="en-US" baseline="0" dirty="0"/>
          </a:p>
          <a:p>
            <a:pPr defTabSz="934920">
              <a:defRPr/>
            </a:pPr>
            <a:r>
              <a:rPr lang="en-US" baseline="0" dirty="0"/>
              <a:t>______________</a:t>
            </a:r>
          </a:p>
          <a:p>
            <a:r>
              <a:rPr lang="en-US" dirty="0"/>
              <a:t>PUNTOS CLAVE:</a:t>
            </a:r>
          </a:p>
          <a:p>
            <a:pPr defTabSz="933054">
              <a:defRPr/>
            </a:pPr>
            <a:r>
              <a:rPr lang="es-ES" baseline="0" dirty="0"/>
              <a:t>Las personas experimentarán la fatiga de maneras ligeramente diferentes, con diferentes síntomas y tendrán diferentes tolerancias para los niveles de fatiga; los riesgos de la fatiga no mitigada no son menos graves. Se puede considerar como una inestabilidad de rasgos, en la que se vuelve más difícil ofrecer un desempeño óptimo de forma constante. La fatiga resulta en ineficiencias del operador.</a:t>
            </a:r>
            <a:endParaRPr lang="en-US" baseline="0" dirty="0"/>
          </a:p>
          <a:p>
            <a:pPr defTabSz="933054">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6229">
              <a:defRPr/>
            </a:pPr>
            <a:r>
              <a:rPr lang="en-US" b="1" noProof="0" dirty="0"/>
              <a:t>NARRACIÓN: </a:t>
            </a:r>
            <a:r>
              <a:rPr lang="es-ES" u="none" baseline="0" dirty="0">
                <a:solidFill>
                  <a:srgbClr val="002060"/>
                </a:solidFill>
              </a:rPr>
              <a:t>La fatiga puede tener un impacto significativo en la seguridad en la industria del autotransporte. Esto se traduce directamente en un impacto en la seguridad de los conductores y de la flota. La Junta Nacional de Seguridad en el Transporte llevó a cabo una investigación a profundidad sobre 182 choques de camiones grandes que resultaron en la muerte del conductor y descubrió que la fatiga era la causa principal de casi un tercio de todos los accidentes investigados. Si bien la mayoría de los accidentes se debieron a múltiples factores, la fatiga fue la principal causa individual de estos choques fatales para el conductor. El costo de ignorar los efectos de la fatiga puede ser grande, particularmente en la industria del transporte.</a:t>
            </a:r>
            <a:endParaRPr lang="en-US" u="none" baseline="0" dirty="0">
              <a:solidFill>
                <a:srgbClr val="002060"/>
              </a:solidFill>
            </a:endParaRPr>
          </a:p>
          <a:p>
            <a:pPr>
              <a:buNone/>
            </a:pPr>
            <a:endParaRPr lang="en-US" u="sng" dirty="0">
              <a:solidFill>
                <a:srgbClr val="002060"/>
              </a:solidFill>
            </a:endParaRPr>
          </a:p>
          <a:p>
            <a:pPr>
              <a:buNone/>
            </a:pPr>
            <a:r>
              <a:rPr lang="en-US" b="1" u="none" dirty="0">
                <a:solidFill>
                  <a:srgbClr val="002060"/>
                </a:solidFill>
              </a:rPr>
              <a:t>________________________________</a:t>
            </a:r>
            <a:endParaRPr lang="en-US" b="0" u="none" dirty="0">
              <a:solidFill>
                <a:srgbClr val="002060"/>
              </a:solidFill>
            </a:endParaRPr>
          </a:p>
          <a:p>
            <a:endParaRPr lang="en-US" dirty="0"/>
          </a:p>
          <a:p>
            <a:r>
              <a:rPr lang="en-US" dirty="0"/>
              <a:t>PUNTOS CLAVE:</a:t>
            </a:r>
          </a:p>
          <a:p>
            <a:pPr defTabSz="933054">
              <a:defRPr/>
            </a:pPr>
            <a:r>
              <a:rPr lang="es-ES" baseline="0" dirty="0"/>
              <a:t>Los efectos de la fatiga pueden traducirse directamente en un impacto en la seguridad de sus conductores y su flota.</a:t>
            </a:r>
          </a:p>
          <a:p>
            <a:pPr defTabSz="933054">
              <a:defRPr/>
            </a:pPr>
            <a:endParaRPr lang="es-ES" baseline="0" dirty="0"/>
          </a:p>
          <a:p>
            <a:pPr defTabSz="933054">
              <a:defRPr/>
            </a:pPr>
            <a:r>
              <a:rPr lang="es-ES" baseline="0" dirty="0"/>
              <a:t>El Estudio de Causalidad de Camiones Grandes de la FMCSA (2006) identificó que el riesgo relativo de la fatiga es un factor causante significativo en los choques de camiones grandes, con riesgos relativos superado solo por la “supervisión inadecuada" y la "conducción demasiado rápida para las condiciones". *Los módulos anteriores han explicado el riesgo que la fatiga no mitigada puede presentar para sus conductores y su flota. </a:t>
            </a:r>
          </a:p>
          <a:p>
            <a:pPr defTabSz="933054">
              <a:defRPr/>
            </a:pPr>
            <a:r>
              <a:rPr lang="es-ES" baseline="0" dirty="0"/>
              <a:t>Este módulo considerará cómo la programación de horarios puede contribuir a la fatiga y cómo mitigar mejor los factores que la impulsan.</a:t>
            </a:r>
            <a:endParaRPr lang="en-US" baseline="0" dirty="0"/>
          </a:p>
          <a:p>
            <a:pPr defTabSz="933054">
              <a:defRPr/>
            </a:pPr>
            <a:endParaRPr lang="en-US" baseline="0" dirty="0"/>
          </a:p>
          <a:p>
            <a:pPr defTabSz="933054">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b="0" u="sng" dirty="0"/>
              <a:t>Choques de Camiones Fatales para el Conductor</a:t>
            </a:r>
          </a:p>
          <a:p>
            <a:pPr marL="0" marR="0" indent="0" algn="l" defTabSz="914400" rtl="0" eaLnBrk="1" fontAlgn="auto" latinLnBrk="0" hangingPunct="1">
              <a:lnSpc>
                <a:spcPct val="100000"/>
              </a:lnSpc>
              <a:spcBef>
                <a:spcPts val="0"/>
              </a:spcBef>
              <a:spcAft>
                <a:spcPts val="0"/>
              </a:spcAft>
              <a:buClrTx/>
              <a:buSzTx/>
              <a:buFontTx/>
              <a:buNone/>
              <a:tabLst/>
              <a:defRPr/>
            </a:pPr>
            <a:r>
              <a:rPr lang="es-ES" b="0" u="none" dirty="0"/>
              <a:t>Fuente: NTSB, 1990.</a:t>
            </a:r>
            <a:br>
              <a:rPr lang="en-US" b="0" u="sng" dirty="0"/>
            </a:br>
            <a:endParaRPr lang="en-US" dirty="0"/>
          </a:p>
          <a:p>
            <a:r>
              <a:rPr lang="es-ES" dirty="0">
                <a:solidFill>
                  <a:srgbClr val="002060"/>
                </a:solidFill>
              </a:rPr>
              <a:t>Estudio de 1990 de la Junta Nacional de Seguridad en el Transporte (NTSB) de 182 choques fatales para el conductor de camiones grandes.</a:t>
            </a:r>
            <a:endParaRPr lang="en-US" dirty="0">
              <a:solidFill>
                <a:srgbClr val="002060"/>
              </a:solidFill>
            </a:endParaRPr>
          </a:p>
          <a:p>
            <a:r>
              <a:rPr lang="es-ES" dirty="0">
                <a:solidFill>
                  <a:srgbClr val="002060"/>
                </a:solidFill>
              </a:rPr>
              <a:t>La mayoría fueron choques de un solo vehículo fuera de la carretera.</a:t>
            </a:r>
            <a:endParaRPr lang="en-US" dirty="0">
              <a:solidFill>
                <a:srgbClr val="002060"/>
              </a:solidFill>
            </a:endParaRPr>
          </a:p>
          <a:p>
            <a:r>
              <a:rPr lang="es-ES" dirty="0">
                <a:solidFill>
                  <a:srgbClr val="002060"/>
                </a:solidFill>
              </a:rPr>
              <a:t>Una investigación a profundidad reveló que la fatiga era la causa principal en </a:t>
            </a:r>
            <a:r>
              <a:rPr lang="en-US" b="1" dirty="0">
                <a:solidFill>
                  <a:srgbClr val="002060"/>
                </a:solidFill>
              </a:rPr>
              <a:t>56/182 = 31%</a:t>
            </a:r>
            <a:r>
              <a:rPr lang="en-US" dirty="0">
                <a:solidFill>
                  <a:srgbClr val="002060"/>
                </a:solidFill>
              </a:rPr>
              <a:t>.</a:t>
            </a:r>
          </a:p>
          <a:p>
            <a:r>
              <a:rPr lang="es-ES" dirty="0">
                <a:solidFill>
                  <a:srgbClr val="002060"/>
                </a:solidFill>
              </a:rPr>
              <a:t>En muchos casos, también contribuyeron el exceso de velocidad u otras causas.</a:t>
            </a:r>
            <a:endParaRPr lang="en-US" dirty="0">
              <a:solidFill>
                <a:srgbClr val="002060"/>
              </a:solidFill>
            </a:endParaRPr>
          </a:p>
          <a:p>
            <a:r>
              <a:rPr lang="es-ES" b="0" dirty="0">
                <a:solidFill>
                  <a:srgbClr val="002060"/>
                </a:solidFill>
              </a:rPr>
              <a:t>La fatiga fue la principal causa individual de estos choques fatales para el conductor.</a:t>
            </a:r>
            <a:endParaRPr lang="en-US" b="0" dirty="0">
              <a:solidFill>
                <a:srgbClr val="002060"/>
              </a:solidFill>
            </a:endParaRPr>
          </a:p>
          <a:p>
            <a:r>
              <a:rPr lang="es-ES" dirty="0">
                <a:solidFill>
                  <a:srgbClr val="002060"/>
                </a:solidFill>
              </a:rPr>
              <a:t>Estudios más recientes respaldan este hallazgo y sugieren también que las crisis cardíacas y médicas también son causas importantes de tales choques</a:t>
            </a:r>
            <a:r>
              <a:rPr lang="en-US" dirty="0">
                <a:solidFill>
                  <a:srgbClr val="002060"/>
                </a:solidFill>
              </a:rPr>
              <a:t>.</a:t>
            </a:r>
          </a:p>
          <a:p>
            <a:r>
              <a:rPr lang="es-ES" dirty="0">
                <a:solidFill>
                  <a:srgbClr val="002060"/>
                </a:solidFill>
              </a:rPr>
              <a:t>En 2009, más de 300 conductores de autotransporte estadounidenses murieron en este tipo de choques.</a:t>
            </a:r>
            <a:r>
              <a:rPr lang="en-US" dirty="0">
                <a:solidFill>
                  <a:srgbClr val="002060"/>
                </a:solidFill>
              </a:rPr>
              <a:t> </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CBBE79CF-45EE-4CAD-90D6-922CC6A13E36}" type="slidenum">
              <a:rPr lang="en-US" smtClean="0"/>
              <a:pPr>
                <a:defRPr/>
              </a:pPr>
              <a:t>8</a:t>
            </a:fld>
            <a:endParaRPr lang="en-US"/>
          </a:p>
        </p:txBody>
      </p:sp>
      <p:sp>
        <p:nvSpPr>
          <p:cNvPr id="63491" name="Rectangle 2"/>
          <p:cNvSpPr>
            <a:spLocks noGrp="1" noRot="1" noChangeAspect="1" noChangeArrowheads="1" noTextEdit="1"/>
          </p:cNvSpPr>
          <p:nvPr>
            <p:ph type="sldImg"/>
          </p:nvPr>
        </p:nvSpPr>
        <p:spPr>
          <a:xfrm>
            <a:off x="1136650" y="688975"/>
            <a:ext cx="4687888" cy="3516313"/>
          </a:xfrm>
          <a:ln/>
        </p:spPr>
      </p:sp>
      <p:sp>
        <p:nvSpPr>
          <p:cNvPr id="63492" name="Rectangle 3"/>
          <p:cNvSpPr>
            <a:spLocks noGrp="1" noChangeArrowheads="1"/>
          </p:cNvSpPr>
          <p:nvPr>
            <p:ph type="body" idx="1"/>
          </p:nvPr>
        </p:nvSpPr>
        <p:spPr>
          <a:xfrm>
            <a:off x="917308" y="4432149"/>
            <a:ext cx="5203661" cy="4204386"/>
          </a:xfrm>
          <a:noFill/>
          <a:ln/>
        </p:spPr>
        <p:txBody>
          <a:bodyPr>
            <a:normAutofit fontScale="70000" lnSpcReduction="20000"/>
          </a:bodyPr>
          <a:lstStyle/>
          <a:p>
            <a:pPr defTabSz="916229">
              <a:defRPr/>
            </a:pPr>
            <a:r>
              <a:rPr lang="en-US" b="1" noProof="0" dirty="0"/>
              <a:t>NARRACIÓN: </a:t>
            </a:r>
            <a:endParaRPr lang="en-US" noProof="0" dirty="0"/>
          </a:p>
          <a:p>
            <a:r>
              <a:rPr lang="en-US" b="1" i="1" u="none" dirty="0" err="1"/>
              <a:t>Archivo</a:t>
            </a:r>
            <a:r>
              <a:rPr lang="en-US" b="1" i="1" u="none" dirty="0"/>
              <a:t> de </a:t>
            </a:r>
            <a:r>
              <a:rPr lang="en-US" b="1" i="1" u="none" dirty="0" err="1"/>
              <a:t>sonido</a:t>
            </a:r>
            <a:r>
              <a:rPr lang="en-US" b="1" i="1" u="none" dirty="0"/>
              <a:t> 1</a:t>
            </a:r>
            <a:r>
              <a:rPr lang="en-US" b="1" i="1" u="none" baseline="0" dirty="0"/>
              <a:t>: </a:t>
            </a:r>
          </a:p>
          <a:p>
            <a:r>
              <a:rPr lang="es-ES" baseline="0" dirty="0"/>
              <a:t>Con demasiada frecuencia, se piensa que la fatiga es algo que se puede superar con pura fuerza de voluntad. De hecho, la fatiga es el resultado de la biología. Hay dos factores principales que contribuirán a nuestro estado de alerta y parte del cansancio que podemos experimentar</a:t>
            </a:r>
            <a:endParaRPr lang="en-US" baseline="0" dirty="0"/>
          </a:p>
          <a:p>
            <a:endParaRPr lang="en-US" baseline="0" dirty="0"/>
          </a:p>
          <a:p>
            <a:r>
              <a:rPr lang="es-ES" b="1" i="1" baseline="0" dirty="0"/>
              <a:t>Archivo de sonido 2 (sincronizar con la animación 1):</a:t>
            </a:r>
          </a:p>
          <a:p>
            <a:r>
              <a:rPr lang="es-ES" baseline="0" dirty="0"/>
              <a:t>El reloj biológico, también conocido como reloj circadiano, se presenta y analiza en detalle en módulos anteriores. El reloj biológico está situado en el cerebro y sincroniza el tiempo de muchas de las funciones del cuerpo, incluido el sueño. Si alguna vez ha intentado permanecer despierto toda la noche, probablemente haya experimentado un período de somnolencia impulsado por el reloj circadiano que ocurre entre las 3:30 y las 5:30 a. m. El reloj circadiano también genera una caída en el estado de alerta por la tarde, que a menudo se denomina caída posterior al almuerzo.</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b="1" i="1" baseline="0" dirty="0"/>
              <a:t>Archivo de sonido 3 (sincronizar con la animación 2):</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Un factor que juega un papel importante en el estado de alerta que experimentamos es nuestro historial de sueño reciente. La somnolencia se acumula cada hora que pasamos despiertos, como la arena en el fondo de un reloj de arena. El sueño revierte eficazmente la acumulación de somnolencia, de modo que despertarse del sueño nocturno normal y reparador restablece el reloj de arena. Las siestas alivian un poco la somnolencia, como vaciar parcialmente el depósito de somnolencia del reloj de arena.</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_________________________________</a:t>
            </a:r>
          </a:p>
          <a:p>
            <a:r>
              <a:rPr lang="en-US" dirty="0"/>
              <a:t>PUNTOS CLAVE:</a:t>
            </a:r>
          </a:p>
          <a:p>
            <a:r>
              <a:rPr lang="es-ES" dirty="0"/>
              <a:t>La fatiga es fisiológica. Contribución del componente circadiano (Reloj Corporal) y Homeostático (historial del sueño, por ejemplo, sueño reciente, horas continuas de vigilia, deuda de sueño)</a:t>
            </a:r>
          </a:p>
          <a:p>
            <a:endParaRPr lang="es-ES" dirty="0"/>
          </a:p>
          <a:p>
            <a:r>
              <a:rPr lang="es-ES" dirty="0"/>
              <a:t>Demuestra dos factores fisiológicos principales que contribuyen a la fatiga.</a:t>
            </a:r>
            <a:endParaRPr lang="en-US" dirty="0"/>
          </a:p>
          <a:p>
            <a:endParaRPr lang="en-US" dirty="0"/>
          </a:p>
          <a:p>
            <a:r>
              <a:rPr lang="es-ES" dirty="0"/>
              <a:t>La hora del día afectará la experiencia de la fatiga:</a:t>
            </a:r>
          </a:p>
          <a:p>
            <a:r>
              <a:rPr lang="es-ES" dirty="0"/>
              <a:t>Desde una perspectiva biológica, el reloj circadiano (interno del cuerpo) influye en las horas del día en las que es más probable que estemos alerta. El reloj hará que el estado de alerta sea el más bajo durante las horas nocturnas (especialmente entre las 03:00 y las 05:00) y el más alto durante el día.</a:t>
            </a:r>
          </a:p>
          <a:p>
            <a:r>
              <a:rPr lang="es-ES" dirty="0"/>
              <a:t>El sueño reciente influirá en la experiencia de la fatiga.</a:t>
            </a:r>
          </a:p>
          <a:p>
            <a:r>
              <a:rPr lang="es-ES" dirty="0"/>
              <a:t>La somnolencia también se acumula con cada hora que pasamos despiertos, de modo que la somnolencia se acumula como la arena en el fondo de un reloj de arena. Dormir revierte eficazmente la acumulación de somnolencia, de modo que despertarse del sueño nocturno normal y reparador restablece el reloj de arena. Las siestas alivian un poco la somnolencia, como si vaciaran parcialmente el depósito de somnolencia del reloj de arena.</a:t>
            </a:r>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CBBE79CF-45EE-4CAD-90D6-922CC6A13E36}" type="slidenum">
              <a:rPr lang="en-US" smtClean="0"/>
              <a:pPr>
                <a:defRPr/>
              </a:pPr>
              <a:t>9</a:t>
            </a:fld>
            <a:endParaRPr lang="en-US"/>
          </a:p>
        </p:txBody>
      </p:sp>
      <p:sp>
        <p:nvSpPr>
          <p:cNvPr id="63491" name="Rectangle 2"/>
          <p:cNvSpPr>
            <a:spLocks noGrp="1" noRot="1" noChangeAspect="1" noChangeArrowheads="1" noTextEdit="1"/>
          </p:cNvSpPr>
          <p:nvPr>
            <p:ph type="sldImg"/>
          </p:nvPr>
        </p:nvSpPr>
        <p:spPr>
          <a:xfrm>
            <a:off x="1136650" y="688975"/>
            <a:ext cx="4687888" cy="3516313"/>
          </a:xfrm>
          <a:ln/>
        </p:spPr>
      </p:sp>
      <p:sp>
        <p:nvSpPr>
          <p:cNvPr id="63492" name="Rectangle 3"/>
          <p:cNvSpPr>
            <a:spLocks noGrp="1" noChangeArrowheads="1"/>
          </p:cNvSpPr>
          <p:nvPr>
            <p:ph type="body" idx="1"/>
          </p:nvPr>
        </p:nvSpPr>
        <p:spPr>
          <a:xfrm>
            <a:off x="917308" y="4432149"/>
            <a:ext cx="5203661" cy="4204386"/>
          </a:xfrm>
          <a:noFill/>
          <a:ln/>
        </p:spPr>
        <p:txBody>
          <a:bodyPr>
            <a:normAutofit fontScale="92500" lnSpcReduction="10000"/>
          </a:bodyPr>
          <a:lstStyle/>
          <a:p>
            <a:pPr defTabSz="916229">
              <a:defRPr/>
            </a:pPr>
            <a:r>
              <a:rPr lang="en-US" b="1" noProof="0" dirty="0"/>
              <a:t>NARRACIÓN: </a:t>
            </a:r>
            <a:endParaRPr lang="en-US"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s-ES" b="1" i="1" baseline="0" dirty="0"/>
              <a:t>Archivo de Sonido 1 (sincronizar con la animación 3):</a:t>
            </a:r>
            <a:endParaRPr lang="en-US" b="1"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Estos dos factores, el reloj biológico y el historial de sueño, interactuarán para influir en la fatiga que experimentamos en un momento dado.</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De esta manera, la cantidad de tiempo desde el último sueño, la cantidad de sueño logrado en el último sueño y cualquier acumulación de pérdida de sueño afectarán el estado de alerta y el desempeño cognitivo.</a:t>
            </a:r>
            <a:endParaRPr lang="en-US" baseline="0" dirty="0"/>
          </a:p>
          <a:p>
            <a:endParaRPr lang="en-US" b="1" i="1" dirty="0"/>
          </a:p>
          <a:p>
            <a:r>
              <a:rPr lang="es-ES" b="1" i="1" dirty="0"/>
              <a:t>Sincronizar animación 2 con archivo de sonido</a:t>
            </a:r>
            <a:endParaRPr lang="en-US" b="1" i="1" dirty="0"/>
          </a:p>
          <a:p>
            <a:r>
              <a:rPr lang="es-ES" baseline="0" dirty="0"/>
              <a:t>Si bien la fatiga es biológica, los factores ambientales, como el tiempo de trabajo continuo sin descanso o la intensidad de las demandas laborales, también pueden influir en la forma en que se expresa la fatiga. A veces, la carga de trabajo puede enmascarar temporalmente la sensación de fatiga. Es posible que haya experimentado esto cuando su fatiga se expresa solo una vez que comienza una tarea monótona como la vigilancia. Es importante recordar que, si bien la fatiga puede quedar enmascarada por aspectos de la carga de trabajo, la biología que la causa permanece.</a:t>
            </a:r>
            <a:endParaRPr lang="en-US" baseline="0" dirty="0"/>
          </a:p>
          <a:p>
            <a:endParaRPr lang="en-US" baseline="0" dirty="0"/>
          </a:p>
          <a:p>
            <a:endParaRPr lang="en-US" dirty="0"/>
          </a:p>
          <a:p>
            <a:r>
              <a:rPr lang="en-US" dirty="0"/>
              <a:t>______________</a:t>
            </a:r>
          </a:p>
          <a:p>
            <a:endParaRPr lang="en-US" dirty="0"/>
          </a:p>
          <a:p>
            <a:r>
              <a:rPr lang="en-US" dirty="0"/>
              <a:t>PUNTOS CLAVE:</a:t>
            </a:r>
          </a:p>
          <a:p>
            <a:r>
              <a:rPr lang="es-ES" sz="1200" baseline="0" dirty="0"/>
              <a:t>Si bien la fatiga es fisiológica, los factores ambientales como el tiempo en la tarea/carga de trabajo (tiempo de trabajo continuo sin descanso o intensidad de las demandas laborales) pueden influir en la forma en que se expresa la fatiga (o en su enmascaramiento).</a:t>
            </a:r>
          </a:p>
          <a:p>
            <a:r>
              <a:rPr lang="es-ES" sz="1200" baseline="0" dirty="0"/>
              <a:t>Ciertas herramientas de programación de horarios tendrán en cuenta los efectos de la carga de trabajo en el riesgo relacionado con la fatiga.</a:t>
            </a:r>
            <a:endParaRPr lang="en-US" sz="1200" baseline="0" dirty="0"/>
          </a:p>
          <a:p>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6493D-05B0-4FC0-894B-E427294562DD}"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10"/>
          </p:nvPr>
        </p:nvSpPr>
        <p:spPr>
          <a:xfrm>
            <a:off x="3124200" y="6400800"/>
            <a:ext cx="2895600" cy="365125"/>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extLst>
      <p:ext uri="{BB962C8B-B14F-4D97-AF65-F5344CB8AC3E}">
        <p14:creationId xmlns:p14="http://schemas.microsoft.com/office/powerpoint/2010/main" val="340719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lvl1pPr>
              <a:defRPr>
                <a:solidFill>
                  <a:schemeClr val="bg1"/>
                </a:solidFill>
              </a:defRPr>
            </a:lvl1pPr>
          </a:lstStyle>
          <a:p>
            <a:r>
              <a:rPr lang="en-US" dirty="0"/>
              <a:t>Subtitle</a:t>
            </a:r>
          </a:p>
        </p:txBody>
      </p:sp>
      <p:sp>
        <p:nvSpPr>
          <p:cNvPr id="6"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3"/>
          <p:cNvSpPr>
            <a:spLocks noGrp="1"/>
          </p:cNvSpPr>
          <p:nvPr>
            <p:ph type="sldNum" sz="quarter" idx="11"/>
          </p:nvPr>
        </p:nvSpPr>
        <p:spPr>
          <a:xfrm>
            <a:off x="6553200" y="6356350"/>
            <a:ext cx="2133600" cy="365125"/>
          </a:xfrm>
          <a:prstGeom prst="rect">
            <a:avLst/>
          </a:prstGeom>
        </p:spPr>
        <p:txBody>
          <a:bodyPr/>
          <a:lstStyle>
            <a:lvl1pPr>
              <a:defRPr smtClean="0"/>
            </a:lvl1pPr>
          </a:lstStyle>
          <a:p>
            <a:pPr>
              <a:defRPr/>
            </a:pPr>
            <a:fld id="{14693AB8-20FA-4DF6-A192-22F259B1C570}" type="slidenum">
              <a:rPr lang="en-US"/>
              <a:pPr>
                <a:defRPr/>
              </a:pPr>
              <a:t>‹#›</a:t>
            </a:fld>
            <a:endParaRPr lang="en-US"/>
          </a:p>
        </p:txBody>
      </p:sp>
    </p:spTree>
    <p:extLst>
      <p:ext uri="{BB962C8B-B14F-4D97-AF65-F5344CB8AC3E}">
        <p14:creationId xmlns:p14="http://schemas.microsoft.com/office/powerpoint/2010/main" val="196269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7"/>
          <p:cNvSpPr txBox="1">
            <a:spLocks/>
          </p:cNvSpPr>
          <p:nvPr userDrawn="1"/>
        </p:nvSpPr>
        <p:spPr>
          <a:xfrm>
            <a:off x="457200" y="228600"/>
            <a:ext cx="8229600" cy="12192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chemeClr val="bg1"/>
              </a:solidFill>
            </a:endParaRPr>
          </a:p>
        </p:txBody>
      </p:sp>
      <p:sp>
        <p:nvSpPr>
          <p:cNvPr id="6"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
        <p:nvSpPr>
          <p:cNvPr id="2" name="Title 1"/>
          <p:cNvSpPr>
            <a:spLocks noGrp="1"/>
          </p:cNvSpPr>
          <p:nvPr>
            <p:ph type="title"/>
          </p:nvPr>
        </p:nvSpPr>
        <p:spPr/>
        <p:txBody>
          <a:bodyPr/>
          <a:lstStyle>
            <a:lvl1pPr>
              <a:lnSpc>
                <a:spcPts val="458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eaLnBrk="1" hangingPunct="1">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txBox="1">
            <a:spLocks/>
          </p:cNvSpPr>
          <p:nvPr userDrawn="1"/>
        </p:nvSpPr>
        <p:spPr>
          <a:xfrm>
            <a:off x="6735763" y="6339614"/>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4D60FFB-37F1-44A4-851E-4F3AA086C599}" type="slidenum">
              <a:rPr lang="en-US" sz="1400" smtClean="0"/>
              <a:pPr>
                <a:defRPr/>
              </a:pPr>
              <a:t>‹#›</a:t>
            </a:fld>
            <a:endParaRPr lang="en-US" sz="1400" dirty="0"/>
          </a:p>
        </p:txBody>
      </p:sp>
    </p:spTree>
    <p:extLst>
      <p:ext uri="{BB962C8B-B14F-4D97-AF65-F5344CB8AC3E}">
        <p14:creationId xmlns:p14="http://schemas.microsoft.com/office/powerpoint/2010/main" val="11525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Title 7"/>
          <p:cNvSpPr txBox="1">
            <a:spLocks/>
          </p:cNvSpPr>
          <p:nvPr userDrawn="1"/>
        </p:nvSpPr>
        <p:spPr>
          <a:xfrm>
            <a:off x="457200" y="228600"/>
            <a:ext cx="8229600" cy="11430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287788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Title 7"/>
          <p:cNvSpPr txBox="1">
            <a:spLocks/>
          </p:cNvSpPr>
          <p:nvPr userDrawn="1"/>
        </p:nvSpPr>
        <p:spPr bwMode="auto">
          <a:xfrm>
            <a:off x="457200" y="304800"/>
            <a:ext cx="82296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400">
              <a:solidFill>
                <a:schemeClr val="bg1"/>
              </a:solidFill>
              <a:latin typeface="Calibri" pitchFamily="34" charset="0"/>
            </a:endParaRPr>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a:t>Text Goes here</a:t>
            </a:r>
          </a:p>
          <a:p>
            <a:r>
              <a:rPr lang="en-US" dirty="0"/>
              <a:t>3 column</a:t>
            </a:r>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a:t>Text goes here</a:t>
            </a:r>
          </a:p>
          <a:p>
            <a:r>
              <a:rPr lang="en-US" dirty="0"/>
              <a:t>3 column</a:t>
            </a:r>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a:t>Text goes here</a:t>
            </a:r>
          </a:p>
          <a:p>
            <a:r>
              <a:rPr lang="en-US" dirty="0"/>
              <a:t>3 column</a:t>
            </a:r>
          </a:p>
        </p:txBody>
      </p:sp>
      <p:sp>
        <p:nvSpPr>
          <p:cNvPr id="12"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339821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a:spLocks noGrp="1"/>
          </p:cNvSpPr>
          <p:nvPr>
            <p:ph type="sldNum" sz="quarter" idx="11"/>
          </p:nvPr>
        </p:nvSpPr>
        <p:spPr>
          <a:xfrm>
            <a:off x="6553200" y="6356350"/>
            <a:ext cx="2133600" cy="365125"/>
          </a:xfrm>
          <a:prstGeom prst="rect">
            <a:avLst/>
          </a:prstGeom>
        </p:spPr>
        <p:txBody>
          <a:bodyPr/>
          <a:lstStyle>
            <a:lvl1pPr>
              <a:defRPr sz="1400" smtClean="0"/>
            </a:lvl1pPr>
          </a:lstStyle>
          <a:p>
            <a:pPr>
              <a:defRPr/>
            </a:pPr>
            <a:fld id="{7A3871CB-B508-43CD-B172-40634A8F27AC}" type="slidenum">
              <a:rPr lang="en-US" smtClean="0"/>
              <a:pPr>
                <a:defRPr/>
              </a:pPr>
              <a:t>‹#›</a:t>
            </a:fld>
            <a:endParaRPr lang="en-US"/>
          </a:p>
        </p:txBody>
      </p:sp>
      <p:sp>
        <p:nvSpPr>
          <p:cNvPr id="9"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251496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3774-ED98-4ABC-94DD-C49E0C62A3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C3774-ED98-4ABC-94DD-C49E0C62A3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50" r:id="rId8"/>
    <p:sldLayoutId id="2147483651" r:id="rId9"/>
    <p:sldLayoutId id="2147483652" r:id="rId10"/>
    <p:sldLayoutId id="2147483653" r:id="rId11"/>
    <p:sldLayoutId id="214748365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4037"/>
            <a:ext cx="9144000" cy="1470025"/>
          </a:xfrm>
        </p:spPr>
        <p:txBody>
          <a:bodyPr>
            <a:normAutofit fontScale="90000"/>
          </a:bodyPr>
          <a:lstStyle/>
          <a:p>
            <a:r>
              <a:rPr lang="es-ES" sz="4900" dirty="0"/>
              <a:t>Módulo 9: Programación de Horarios y Herramientas del conductor</a:t>
            </a:r>
            <a:endParaRPr lang="en-US"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Horario y Duración del Sueño</a:t>
            </a:r>
            <a:endParaRPr lang="en-US" dirty="0"/>
          </a:p>
        </p:txBody>
      </p:sp>
      <p:sp>
        <p:nvSpPr>
          <p:cNvPr id="3" name="Content Placeholder 2"/>
          <p:cNvSpPr>
            <a:spLocks noGrp="1"/>
          </p:cNvSpPr>
          <p:nvPr>
            <p:ph idx="1"/>
          </p:nvPr>
        </p:nvSpPr>
        <p:spPr/>
        <p:txBody>
          <a:bodyPr>
            <a:normAutofit/>
          </a:bodyPr>
          <a:lstStyle/>
          <a:p>
            <a:r>
              <a:rPr lang="es-ES" sz="2800" dirty="0"/>
              <a:t>La mayoría de las personas necesitan entre 7 y 9 horas de sueño</a:t>
            </a:r>
            <a:r>
              <a:rPr lang="en-US" sz="2800" dirty="0"/>
              <a:t>.</a:t>
            </a:r>
          </a:p>
          <a:p>
            <a:r>
              <a:rPr lang="es-ES" sz="2800" dirty="0"/>
              <a:t>Es más eficiente dormir en momentos acotados por el reloj circadiano (por ejemplo, por la noche)</a:t>
            </a:r>
            <a:r>
              <a:rPr lang="en-US" sz="2800" dirty="0"/>
              <a:t>.</a:t>
            </a:r>
          </a:p>
          <a:p>
            <a:r>
              <a:rPr lang="es-ES" sz="2800" dirty="0"/>
              <a:t>Dormir en cualquier momento es beneficioso y puede complementar eficazmente el principal período de sueño nocturno</a:t>
            </a:r>
            <a:r>
              <a:rPr lang="en-US" sz="2800" dirty="0"/>
              <a:t>.</a:t>
            </a:r>
          </a:p>
          <a:p>
            <a:r>
              <a:rPr lang="es-ES" sz="2800" dirty="0"/>
              <a:t>El sueño debe ser constante: no puede ignorar una deuda de sueño, debe pagarse en algún momento.</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pt-BR" dirty="0" err="1"/>
              <a:t>Principales</a:t>
            </a:r>
            <a:r>
              <a:rPr lang="pt-BR" dirty="0"/>
              <a:t> </a:t>
            </a:r>
            <a:r>
              <a:rPr lang="pt-BR" dirty="0" err="1"/>
              <a:t>Factores</a:t>
            </a:r>
            <a:r>
              <a:rPr lang="pt-BR" dirty="0"/>
              <a:t> de Fatiga Fisiológica</a:t>
            </a:r>
            <a:endParaRPr lang="en-US" dirty="0"/>
          </a:p>
        </p:txBody>
      </p:sp>
      <p:sp>
        <p:nvSpPr>
          <p:cNvPr id="15363" name="Rectangle 3"/>
          <p:cNvSpPr>
            <a:spLocks noGrp="1" noChangeArrowheads="1"/>
          </p:cNvSpPr>
          <p:nvPr>
            <p:ph idx="1"/>
          </p:nvPr>
        </p:nvSpPr>
        <p:spPr>
          <a:xfrm>
            <a:off x="609600" y="1600200"/>
            <a:ext cx="5029200" cy="4525963"/>
          </a:xfrm>
        </p:spPr>
        <p:txBody>
          <a:bodyPr>
            <a:normAutofit/>
          </a:bodyPr>
          <a:lstStyle/>
          <a:p>
            <a:pPr eaLnBrk="1" hangingPunct="1">
              <a:spcBef>
                <a:spcPts val="0"/>
              </a:spcBef>
              <a:spcAft>
                <a:spcPts val="600"/>
              </a:spcAft>
              <a:defRPr/>
            </a:pPr>
            <a:r>
              <a:rPr lang="en-US" sz="2400" b="1" dirty="0">
                <a:solidFill>
                  <a:schemeClr val="accent1">
                    <a:lumMod val="50000"/>
                  </a:schemeClr>
                </a:solidFill>
              </a:rPr>
              <a:t>Hora del Día</a:t>
            </a:r>
            <a:r>
              <a:rPr lang="en-US" sz="2400" dirty="0">
                <a:solidFill>
                  <a:schemeClr val="accent1">
                    <a:lumMod val="50000"/>
                  </a:schemeClr>
                </a:solidFill>
              </a:rPr>
              <a:t>: </a:t>
            </a:r>
            <a:r>
              <a:rPr lang="es-ES" sz="2400" dirty="0"/>
              <a:t>entre la medianoche y las 6 am</a:t>
            </a:r>
            <a:r>
              <a:rPr lang="en-US" sz="2400" dirty="0"/>
              <a:t>. </a:t>
            </a:r>
          </a:p>
          <a:p>
            <a:pPr eaLnBrk="1" hangingPunct="1">
              <a:spcBef>
                <a:spcPts val="0"/>
              </a:spcBef>
              <a:spcAft>
                <a:spcPts val="600"/>
              </a:spcAft>
              <a:defRPr/>
            </a:pPr>
            <a:r>
              <a:rPr lang="en-US" sz="2400" b="1" dirty="0" err="1">
                <a:solidFill>
                  <a:schemeClr val="accent1">
                    <a:lumMod val="50000"/>
                  </a:schemeClr>
                </a:solidFill>
              </a:rPr>
              <a:t>Sueño</a:t>
            </a:r>
            <a:r>
              <a:rPr lang="en-US" sz="2400" b="1" dirty="0">
                <a:solidFill>
                  <a:schemeClr val="accent1">
                    <a:lumMod val="50000"/>
                  </a:schemeClr>
                </a:solidFill>
              </a:rPr>
              <a:t> </a:t>
            </a:r>
            <a:r>
              <a:rPr lang="en-US" sz="2400" b="1" dirty="0" err="1">
                <a:solidFill>
                  <a:schemeClr val="accent1">
                    <a:lumMod val="50000"/>
                  </a:schemeClr>
                </a:solidFill>
              </a:rPr>
              <a:t>Reciente</a:t>
            </a:r>
            <a:r>
              <a:rPr lang="en-US" sz="2400" dirty="0">
                <a:solidFill>
                  <a:schemeClr val="accent1">
                    <a:lumMod val="50000"/>
                  </a:schemeClr>
                </a:solidFill>
              </a:rPr>
              <a:t>: </a:t>
            </a:r>
            <a:r>
              <a:rPr lang="es-ES" sz="2400" dirty="0"/>
              <a:t>menos de ocho horas en las últimas 24 horas</a:t>
            </a:r>
            <a:r>
              <a:rPr lang="en-US" sz="2400" dirty="0"/>
              <a:t>. </a:t>
            </a:r>
          </a:p>
          <a:p>
            <a:pPr eaLnBrk="1" hangingPunct="1">
              <a:spcBef>
                <a:spcPts val="0"/>
              </a:spcBef>
              <a:spcAft>
                <a:spcPts val="600"/>
              </a:spcAft>
              <a:defRPr/>
            </a:pPr>
            <a:r>
              <a:rPr lang="en-US" sz="2400" b="1" dirty="0">
                <a:solidFill>
                  <a:schemeClr val="accent1">
                    <a:lumMod val="50000"/>
                  </a:schemeClr>
                </a:solidFill>
              </a:rPr>
              <a:t>Horas </a:t>
            </a:r>
            <a:r>
              <a:rPr lang="en-US" sz="2400" b="1" dirty="0" err="1">
                <a:solidFill>
                  <a:schemeClr val="accent1">
                    <a:lumMod val="50000"/>
                  </a:schemeClr>
                </a:solidFill>
              </a:rPr>
              <a:t>Continuas</a:t>
            </a:r>
            <a:r>
              <a:rPr lang="en-US" sz="2400" b="1" dirty="0">
                <a:solidFill>
                  <a:schemeClr val="accent1">
                    <a:lumMod val="50000"/>
                  </a:schemeClr>
                </a:solidFill>
              </a:rPr>
              <a:t> </a:t>
            </a:r>
            <a:r>
              <a:rPr lang="en-US" sz="2400" b="1" dirty="0" err="1">
                <a:solidFill>
                  <a:schemeClr val="accent1">
                    <a:lumMod val="50000"/>
                  </a:schemeClr>
                </a:solidFill>
              </a:rPr>
              <a:t>Despierto</a:t>
            </a:r>
            <a:r>
              <a:rPr lang="en-US" sz="2400" dirty="0">
                <a:solidFill>
                  <a:schemeClr val="accent1">
                    <a:lumMod val="50000"/>
                  </a:schemeClr>
                </a:solidFill>
              </a:rPr>
              <a:t>: </a:t>
            </a:r>
            <a:r>
              <a:rPr lang="es-ES" sz="2400" dirty="0"/>
              <a:t>más de 17 horas desde el último período importante de sueño</a:t>
            </a:r>
            <a:r>
              <a:rPr lang="en-US" sz="2400" dirty="0"/>
              <a:t>.</a:t>
            </a:r>
          </a:p>
          <a:p>
            <a:pPr eaLnBrk="1" hangingPunct="1">
              <a:spcBef>
                <a:spcPts val="0"/>
              </a:spcBef>
              <a:spcAft>
                <a:spcPts val="600"/>
              </a:spcAft>
              <a:defRPr/>
            </a:pPr>
            <a:r>
              <a:rPr lang="en-US" sz="2400" b="1" dirty="0" err="1">
                <a:solidFill>
                  <a:schemeClr val="accent1">
                    <a:lumMod val="50000"/>
                  </a:schemeClr>
                </a:solidFill>
              </a:rPr>
              <a:t>Deuda</a:t>
            </a:r>
            <a:r>
              <a:rPr lang="en-US" sz="2400" b="1" dirty="0">
                <a:solidFill>
                  <a:schemeClr val="accent1">
                    <a:lumMod val="50000"/>
                  </a:schemeClr>
                </a:solidFill>
              </a:rPr>
              <a:t> de </a:t>
            </a:r>
            <a:r>
              <a:rPr lang="en-US" sz="2400" b="1" dirty="0" err="1">
                <a:solidFill>
                  <a:schemeClr val="accent1">
                    <a:lumMod val="50000"/>
                  </a:schemeClr>
                </a:solidFill>
              </a:rPr>
              <a:t>Sueño</a:t>
            </a:r>
            <a:r>
              <a:rPr lang="en-US" sz="2400" b="1" dirty="0">
                <a:solidFill>
                  <a:schemeClr val="accent1">
                    <a:lumMod val="50000"/>
                  </a:schemeClr>
                </a:solidFill>
              </a:rPr>
              <a:t> </a:t>
            </a:r>
            <a:r>
              <a:rPr lang="en-US" sz="2400" b="1" dirty="0" err="1">
                <a:solidFill>
                  <a:schemeClr val="accent1">
                    <a:lumMod val="50000"/>
                  </a:schemeClr>
                </a:solidFill>
              </a:rPr>
              <a:t>Acumulada</a:t>
            </a:r>
            <a:r>
              <a:rPr lang="en-US" sz="2400" dirty="0">
                <a:solidFill>
                  <a:schemeClr val="accent1">
                    <a:lumMod val="50000"/>
                  </a:schemeClr>
                </a:solidFill>
              </a:rPr>
              <a:t>: </a:t>
            </a:r>
            <a:r>
              <a:rPr lang="es-ES" sz="2400" dirty="0"/>
              <a:t>acumulación de más de ocho horas desde la última noche completa de sueño (</a:t>
            </a:r>
            <a:r>
              <a:rPr lang="es-ES" sz="2400" i="1" dirty="0"/>
              <a:t>incluye sueño interrumpido</a:t>
            </a:r>
            <a:r>
              <a:rPr lang="es-ES" sz="2400" dirty="0"/>
              <a:t>).</a:t>
            </a:r>
            <a:endParaRPr lang="en-US" sz="2400" i="1" dirty="0"/>
          </a:p>
        </p:txBody>
      </p:sp>
      <p:graphicFrame>
        <p:nvGraphicFramePr>
          <p:cNvPr id="10" name="Content Placeholder 5" title="Physiological fatigue factors"/>
          <p:cNvGraphicFramePr>
            <a:graphicFrameLocks/>
          </p:cNvGraphicFramePr>
          <p:nvPr>
            <p:extLst>
              <p:ext uri="{D42A27DB-BD31-4B8C-83A1-F6EECF244321}">
                <p14:modId xmlns:p14="http://schemas.microsoft.com/office/powerpoint/2010/main" val="2143544586"/>
              </p:ext>
            </p:extLst>
          </p:nvPr>
        </p:nvGraphicFramePr>
        <p:xfrm>
          <a:off x="5638800" y="1371600"/>
          <a:ext cx="32004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153400" cy="1143000"/>
          </a:xfrm>
        </p:spPr>
        <p:txBody>
          <a:bodyPr>
            <a:noAutofit/>
          </a:bodyPr>
          <a:lstStyle/>
          <a:p>
            <a:pPr>
              <a:lnSpc>
                <a:spcPts val="4400"/>
              </a:lnSpc>
            </a:pPr>
            <a:r>
              <a:rPr lang="es-ES" sz="3600" dirty="0"/>
              <a:t>Efecto de los Horarios de Trabajo en        los Tiempos y la Calidad del Sueño</a:t>
            </a:r>
            <a:endParaRPr lang="en-US" sz="3600" dirty="0"/>
          </a:p>
        </p:txBody>
      </p:sp>
      <p:sp>
        <p:nvSpPr>
          <p:cNvPr id="3" name="Content Placeholder 2"/>
          <p:cNvSpPr>
            <a:spLocks noGrp="1"/>
          </p:cNvSpPr>
          <p:nvPr>
            <p:ph idx="1"/>
          </p:nvPr>
        </p:nvSpPr>
        <p:spPr/>
        <p:txBody>
          <a:bodyPr>
            <a:normAutofit/>
          </a:bodyPr>
          <a:lstStyle/>
          <a:p>
            <a:r>
              <a:rPr lang="es-ES" sz="2400" dirty="0"/>
              <a:t>Debido a los efectos circadianos, la hora del día tendrá un efecto sobre la calidad del intento de dormir</a:t>
            </a:r>
            <a:endParaRPr lang="en-US" sz="2400" dirty="0"/>
          </a:p>
          <a:p>
            <a:r>
              <a:rPr lang="es-ES" sz="2400" dirty="0"/>
              <a:t>Los horarios de trabajo y los horarios de las citas pueden resultar en un sueño cambiante y menos reparador.</a:t>
            </a:r>
            <a:endParaRPr lang="en-US" sz="2400" dirty="0"/>
          </a:p>
          <a:p>
            <a:pPr>
              <a:buFont typeface="Symbol" pitchFamily="18" charset="2"/>
              <a:buChar char="-"/>
            </a:pPr>
            <a:endParaRPr lang="en-US" sz="2400" dirty="0"/>
          </a:p>
          <a:p>
            <a:pPr>
              <a:buNone/>
            </a:pPr>
            <a:r>
              <a:rPr lang="en-US" sz="2400" dirty="0"/>
              <a:t>		</a:t>
            </a:r>
          </a:p>
        </p:txBody>
      </p:sp>
      <p:graphicFrame>
        <p:nvGraphicFramePr>
          <p:cNvPr id="4" name="Table 3"/>
          <p:cNvGraphicFramePr>
            <a:graphicFrameLocks noGrp="1"/>
          </p:cNvGraphicFramePr>
          <p:nvPr>
            <p:extLst>
              <p:ext uri="{D42A27DB-BD31-4B8C-83A1-F6EECF244321}">
                <p14:modId xmlns:p14="http://schemas.microsoft.com/office/powerpoint/2010/main" val="679029533"/>
              </p:ext>
            </p:extLst>
          </p:nvPr>
        </p:nvGraphicFramePr>
        <p:xfrm>
          <a:off x="685800" y="3505200"/>
          <a:ext cx="8001000" cy="2407920"/>
        </p:xfrm>
        <a:graphic>
          <a:graphicData uri="http://schemas.openxmlformats.org/drawingml/2006/table">
            <a:tbl>
              <a:tblPr firstRow="1" bandRow="1">
                <a:tableStyleId>{5C22544A-7EE6-4342-B048-85BDC9FD1C3A}</a:tableStyleId>
              </a:tblPr>
              <a:tblGrid>
                <a:gridCol w="3770586">
                  <a:extLst>
                    <a:ext uri="{9D8B030D-6E8A-4147-A177-3AD203B41FA5}">
                      <a16:colId xmlns:a16="http://schemas.microsoft.com/office/drawing/2014/main" val="20000"/>
                    </a:ext>
                  </a:extLst>
                </a:gridCol>
                <a:gridCol w="4230414">
                  <a:extLst>
                    <a:ext uri="{9D8B030D-6E8A-4147-A177-3AD203B41FA5}">
                      <a16:colId xmlns:a16="http://schemas.microsoft.com/office/drawing/2014/main" val="20001"/>
                    </a:ext>
                  </a:extLst>
                </a:gridCol>
              </a:tblGrid>
              <a:tr h="701040">
                <a:tc>
                  <a:txBody>
                    <a:bodyPr/>
                    <a:lstStyle/>
                    <a:p>
                      <a:pPr algn="ctr"/>
                      <a:r>
                        <a:rPr lang="es-ES" sz="2000" dirty="0"/>
                        <a:t>Demanda de horario de trabajo</a:t>
                      </a:r>
                      <a:endParaRPr lang="en-US" sz="2000" dirty="0"/>
                    </a:p>
                  </a:txBody>
                  <a:tcPr/>
                </a:tc>
                <a:tc>
                  <a:txBody>
                    <a:bodyPr/>
                    <a:lstStyle/>
                    <a:p>
                      <a:pPr algn="ctr"/>
                      <a:r>
                        <a:rPr lang="es-ES" sz="2000" dirty="0"/>
                        <a:t>Factor que contribuye a la fatiga</a:t>
                      </a:r>
                      <a:endParaRPr lang="en-US" sz="2000" dirty="0"/>
                    </a:p>
                  </a:txBody>
                  <a:tcPr/>
                </a:tc>
                <a:extLst>
                  <a:ext uri="{0D108BD9-81ED-4DB2-BD59-A6C34878D82A}">
                    <a16:rowId xmlns:a16="http://schemas.microsoft.com/office/drawing/2014/main" val="10000"/>
                  </a:ext>
                </a:extLst>
              </a:tr>
              <a:tr h="370840">
                <a:tc>
                  <a:txBody>
                    <a:bodyPr/>
                    <a:lstStyle/>
                    <a:p>
                      <a:pPr algn="ctr"/>
                      <a:r>
                        <a:rPr lang="es-ES" sz="2000" dirty="0"/>
                        <a:t>Hora de inicio temprano en la mañana/cita</a:t>
                      </a:r>
                      <a:endParaRPr lang="en-US" sz="2000" dirty="0"/>
                    </a:p>
                  </a:txBody>
                  <a:tcPr/>
                </a:tc>
                <a:tc>
                  <a:txBody>
                    <a:bodyPr/>
                    <a:lstStyle/>
                    <a:p>
                      <a:pPr algn="ctr"/>
                      <a:r>
                        <a:rPr lang="es-ES" sz="2000" dirty="0"/>
                        <a:t>Dificultad para conciliar el sueño lo suficientemente temprano para asegurar de 7 a 9 horas de sueño total.</a:t>
                      </a:r>
                      <a:endParaRPr lang="en-US" sz="2000" dirty="0"/>
                    </a:p>
                  </a:txBody>
                  <a:tcPr/>
                </a:tc>
                <a:extLst>
                  <a:ext uri="{0D108BD9-81ED-4DB2-BD59-A6C34878D82A}">
                    <a16:rowId xmlns:a16="http://schemas.microsoft.com/office/drawing/2014/main" val="10001"/>
                  </a:ext>
                </a:extLst>
              </a:tr>
              <a:tr h="370840">
                <a:tc>
                  <a:txBody>
                    <a:bodyPr/>
                    <a:lstStyle/>
                    <a:p>
                      <a:pPr algn="ctr"/>
                      <a:r>
                        <a:rPr lang="en-US" sz="2000" dirty="0" err="1"/>
                        <a:t>Trabajo</a:t>
                      </a:r>
                      <a:r>
                        <a:rPr lang="en-US" sz="2000" dirty="0"/>
                        <a:t> </a:t>
                      </a:r>
                      <a:r>
                        <a:rPr lang="en-US" sz="2000" dirty="0" err="1"/>
                        <a:t>nocturno</a:t>
                      </a:r>
                      <a:r>
                        <a:rPr lang="en-US" sz="2000" dirty="0"/>
                        <a:t>/</a:t>
                      </a:r>
                      <a:r>
                        <a:rPr lang="en-US" sz="2000" dirty="0" err="1"/>
                        <a:t>conducción</a:t>
                      </a:r>
                      <a:endParaRPr lang="en-US" sz="2000" dirty="0"/>
                    </a:p>
                  </a:txBody>
                  <a:tcPr/>
                </a:tc>
                <a:tc>
                  <a:txBody>
                    <a:bodyPr/>
                    <a:lstStyle/>
                    <a:p>
                      <a:pPr algn="ctr"/>
                      <a:r>
                        <a:rPr lang="es-ES" sz="2000" dirty="0"/>
                        <a:t>El sueño diurno es menos eficiente y menos consolidado</a:t>
                      </a:r>
                      <a:endParaRPr lang="en-US" sz="2000" dirty="0"/>
                    </a:p>
                  </a:txBody>
                  <a:tcPr/>
                </a:tc>
                <a:extLst>
                  <a:ext uri="{0D108BD9-81ED-4DB2-BD59-A6C34878D82A}">
                    <a16:rowId xmlns:a16="http://schemas.microsoft.com/office/drawing/2014/main" val="10002"/>
                  </a:ext>
                </a:extLst>
              </a:tr>
            </a:tbl>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1788826995"/>
              </p:ext>
            </p:extLst>
          </p:nvPr>
        </p:nvGraphicFramePr>
        <p:xfrm>
          <a:off x="7467600" y="-152400"/>
          <a:ext cx="16764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Autofit/>
          </a:bodyPr>
          <a:lstStyle/>
          <a:p>
            <a:pPr algn="l"/>
            <a:r>
              <a:rPr lang="es-ES" dirty="0"/>
              <a:t>     Programación de Horarios e </a:t>
            </a:r>
            <a:br>
              <a:rPr lang="es-ES" dirty="0"/>
            </a:br>
            <a:r>
              <a:rPr lang="es-ES" dirty="0"/>
              <a:t>     Historial de Sueño Reciente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03852168"/>
              </p:ext>
            </p:extLst>
          </p:nvPr>
        </p:nvGraphicFramePr>
        <p:xfrm>
          <a:off x="533400" y="4069080"/>
          <a:ext cx="8077200" cy="1798320"/>
        </p:xfrm>
        <a:graphic>
          <a:graphicData uri="http://schemas.openxmlformats.org/drawingml/2006/table">
            <a:tbl>
              <a:tblPr firstRow="1" bandRow="1">
                <a:tableStyleId>{5C22544A-7EE6-4342-B048-85BDC9FD1C3A}</a:tableStyleId>
              </a:tblPr>
              <a:tblGrid>
                <a:gridCol w="3992179">
                  <a:extLst>
                    <a:ext uri="{9D8B030D-6E8A-4147-A177-3AD203B41FA5}">
                      <a16:colId xmlns:a16="http://schemas.microsoft.com/office/drawing/2014/main" val="20000"/>
                    </a:ext>
                  </a:extLst>
                </a:gridCol>
                <a:gridCol w="4085021">
                  <a:extLst>
                    <a:ext uri="{9D8B030D-6E8A-4147-A177-3AD203B41FA5}">
                      <a16:colId xmlns:a16="http://schemas.microsoft.com/office/drawing/2014/main" val="20001"/>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t>Demanda de horario de trabajo</a:t>
                      </a: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t>Factor que contribuye a la fatiga</a:t>
                      </a:r>
                      <a:endParaRPr lang="en-US" sz="2000" dirty="0"/>
                    </a:p>
                  </a:txBody>
                  <a:tcPr anchor="ctr"/>
                </a:tc>
                <a:extLst>
                  <a:ext uri="{0D108BD9-81ED-4DB2-BD59-A6C34878D82A}">
                    <a16:rowId xmlns:a16="http://schemas.microsoft.com/office/drawing/2014/main" val="10000"/>
                  </a:ext>
                </a:extLst>
              </a:tr>
              <a:tr h="370840">
                <a:tc>
                  <a:txBody>
                    <a:bodyPr/>
                    <a:lstStyle/>
                    <a:p>
                      <a:pPr algn="ctr"/>
                      <a:r>
                        <a:rPr lang="es-ES" sz="2000" dirty="0"/>
                        <a:t>Citas en los extremos del período de servicio permitido</a:t>
                      </a:r>
                      <a:endParaRPr lang="en-US" sz="2000" dirty="0"/>
                    </a:p>
                  </a:txBody>
                  <a:tcPr/>
                </a:tc>
                <a:tc>
                  <a:txBody>
                    <a:bodyPr/>
                    <a:lstStyle/>
                    <a:p>
                      <a:pPr algn="ctr"/>
                      <a:r>
                        <a:rPr lang="es-ES" sz="2000" dirty="0"/>
                        <a:t>Períodos de sueño más cortos</a:t>
                      </a:r>
                      <a:endParaRPr lang="en-US" sz="2000" dirty="0"/>
                    </a:p>
                  </a:txBody>
                  <a:tcPr/>
                </a:tc>
                <a:extLst>
                  <a:ext uri="{0D108BD9-81ED-4DB2-BD59-A6C34878D82A}">
                    <a16:rowId xmlns:a16="http://schemas.microsoft.com/office/drawing/2014/main" val="10001"/>
                  </a:ext>
                </a:extLst>
              </a:tr>
              <a:tr h="370840">
                <a:tc>
                  <a:txBody>
                    <a:bodyPr/>
                    <a:lstStyle/>
                    <a:p>
                      <a:pPr algn="ctr"/>
                      <a:r>
                        <a:rPr lang="es-ES" sz="2000" dirty="0"/>
                        <a:t>Días consecutivos de programación de  horarios irregular</a:t>
                      </a:r>
                      <a:endParaRPr lang="en-US" sz="2000" dirty="0"/>
                    </a:p>
                  </a:txBody>
                  <a:tcPr/>
                </a:tc>
                <a:tc>
                  <a:txBody>
                    <a:bodyPr/>
                    <a:lstStyle/>
                    <a:p>
                      <a:pPr algn="ctr"/>
                      <a:r>
                        <a:rPr lang="es-ES" sz="2000" dirty="0"/>
                        <a:t>Acumulación de deuda de sueño durante varios días de poco sueño</a:t>
                      </a:r>
                      <a:endParaRPr lang="en-US" sz="2000" dirty="0"/>
                    </a:p>
                  </a:txBody>
                  <a:tcPr/>
                </a:tc>
                <a:extLst>
                  <a:ext uri="{0D108BD9-81ED-4DB2-BD59-A6C34878D82A}">
                    <a16:rowId xmlns:a16="http://schemas.microsoft.com/office/drawing/2014/main" val="10002"/>
                  </a:ext>
                </a:extLst>
              </a:tr>
            </a:tbl>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1260235664"/>
              </p:ext>
            </p:extLst>
          </p:nvPr>
        </p:nvGraphicFramePr>
        <p:xfrm>
          <a:off x="7315200" y="-76200"/>
          <a:ext cx="16764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normAutofit/>
          </a:bodyPr>
          <a:lstStyle/>
          <a:p>
            <a:pPr>
              <a:defRPr/>
            </a:pPr>
            <a:r>
              <a:rPr lang="es-ES" sz="2400" dirty="0"/>
              <a:t>La necesidad diaria de sueño varía, pero generalmente tiene un promedio de 8 horas cada 24 horas para una función óptima</a:t>
            </a:r>
            <a:endParaRPr lang="en-US" sz="2400" dirty="0"/>
          </a:p>
          <a:p>
            <a:pPr>
              <a:defRPr/>
            </a:pPr>
            <a:r>
              <a:rPr lang="es-ES" sz="2400" dirty="0"/>
              <a:t>La presión de programar horarios puede conducir a períodos cortos de sueño y/o largos períodos de vigilia que tienen un efecto acumulativo</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457407\Working\Documents\Module Content\istock photos\Module 9\debt.jpg" title="Man struggling carrying sleep &quot;Deb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962400"/>
            <a:ext cx="3123894" cy="23429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304800"/>
            <a:ext cx="8229600" cy="1143000"/>
          </a:xfrm>
        </p:spPr>
        <p:txBody>
          <a:bodyPr>
            <a:noAutofit/>
          </a:bodyPr>
          <a:lstStyle/>
          <a:p>
            <a:r>
              <a:rPr lang="es-ES" sz="3600" dirty="0"/>
              <a:t>Programación de Horarios y Deuda           de Sueño</a:t>
            </a:r>
            <a:endParaRPr lang="en-US" sz="3600" dirty="0"/>
          </a:p>
        </p:txBody>
      </p:sp>
      <p:sp>
        <p:nvSpPr>
          <p:cNvPr id="10" name="TextBox 9"/>
          <p:cNvSpPr txBox="1"/>
          <p:nvPr/>
        </p:nvSpPr>
        <p:spPr>
          <a:xfrm>
            <a:off x="481988" y="1676400"/>
            <a:ext cx="7976212" cy="2846933"/>
          </a:xfrm>
          <a:prstGeom prst="rect">
            <a:avLst/>
          </a:prstGeom>
          <a:noFill/>
        </p:spPr>
        <p:txBody>
          <a:bodyPr wrap="square" rtlCol="0">
            <a:spAutoFit/>
          </a:bodyPr>
          <a:lstStyle/>
          <a:p>
            <a:pPr marL="342900" indent="-342900">
              <a:spcAft>
                <a:spcPts val="600"/>
              </a:spcAft>
              <a:buFont typeface="Arial" pitchFamily="34" charset="0"/>
              <a:buChar char="•"/>
            </a:pPr>
            <a:r>
              <a:rPr lang="es-ES" sz="2400" dirty="0"/>
              <a:t>Dormir mal durante varios días de trabajo consecutivos puede conducir a la acumulación de una deuda de sueño</a:t>
            </a:r>
            <a:endParaRPr lang="en-US" sz="2400" dirty="0"/>
          </a:p>
          <a:p>
            <a:pPr marL="342900" indent="-342900">
              <a:spcAft>
                <a:spcPts val="600"/>
              </a:spcAft>
              <a:buFont typeface="Arial" pitchFamily="34" charset="0"/>
              <a:buChar char="•"/>
            </a:pPr>
            <a:r>
              <a:rPr lang="es-ES" sz="2400" dirty="0"/>
              <a:t>Las condiciones médicas pueden socavar la calidad del sueño y conducir a una acumulación de deuda de sueño</a:t>
            </a:r>
            <a:endParaRPr lang="en-US" sz="2400" dirty="0"/>
          </a:p>
          <a:p>
            <a:pPr marL="342900" indent="-342900">
              <a:spcAft>
                <a:spcPts val="600"/>
              </a:spcAft>
              <a:buFont typeface="Arial" pitchFamily="34" charset="0"/>
              <a:buChar char="•"/>
            </a:pPr>
            <a:r>
              <a:rPr lang="es-ES" sz="2400" dirty="0"/>
              <a:t>Una calculadora de deuda de sueño puede ayudar a resaltar la pérdida de sueño acumulada</a:t>
            </a:r>
            <a:endParaRPr lang="en-US" sz="2400" dirty="0"/>
          </a:p>
          <a:p>
            <a:pPr>
              <a:spcAft>
                <a:spcPts val="600"/>
              </a:spcAft>
            </a:pPr>
            <a:endParaRPr lang="en-US" sz="2000" dirty="0"/>
          </a:p>
        </p:txBody>
      </p:sp>
      <p:graphicFrame>
        <p:nvGraphicFramePr>
          <p:cNvPr id="11" name="Content Placeholder 5"/>
          <p:cNvGraphicFramePr>
            <a:graphicFrameLocks/>
          </p:cNvGraphicFramePr>
          <p:nvPr>
            <p:extLst>
              <p:ext uri="{D42A27DB-BD31-4B8C-83A1-F6EECF244321}">
                <p14:modId xmlns:p14="http://schemas.microsoft.com/office/powerpoint/2010/main" val="1573533106"/>
              </p:ext>
            </p:extLst>
          </p:nvPr>
        </p:nvGraphicFramePr>
        <p:xfrm>
          <a:off x="7315200" y="0"/>
          <a:ext cx="1676400" cy="198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Calculadora de Deuda de Sueño</a:t>
            </a:r>
            <a:endParaRPr lang="en-US" dirty="0">
              <a:solidFill>
                <a:srgbClr val="FF0000"/>
              </a:solidFill>
            </a:endParaRPr>
          </a:p>
        </p:txBody>
      </p:sp>
      <p:sp>
        <p:nvSpPr>
          <p:cNvPr id="3" name="Content Placeholder 2" title="Sleep debt calculator"/>
          <p:cNvSpPr>
            <a:spLocks noGrp="1"/>
          </p:cNvSpPr>
          <p:nvPr>
            <p:ph idx="1"/>
          </p:nvPr>
        </p:nvSpPr>
        <p:spPr>
          <a:xfrm>
            <a:off x="304800" y="1578222"/>
            <a:ext cx="5486400" cy="4746378"/>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spcBef>
                <a:spcPts val="0"/>
              </a:spcBef>
              <a:buNone/>
            </a:pPr>
            <a:r>
              <a:rPr lang="es-ES" sz="2400" b="1" dirty="0"/>
              <a:t>CALCULADORA DE DEUDA DE SUEÑO</a:t>
            </a:r>
            <a:r>
              <a:rPr lang="en-US" sz="2400" b="1" dirty="0"/>
              <a:t> </a:t>
            </a:r>
          </a:p>
          <a:p>
            <a:pPr marL="88900" indent="-88900">
              <a:spcBef>
                <a:spcPts val="0"/>
              </a:spcBef>
              <a:buNone/>
            </a:pPr>
            <a:r>
              <a:rPr lang="en-US" sz="2400" b="1" dirty="0"/>
              <a:t>Paso 1: </a:t>
            </a:r>
            <a:r>
              <a:rPr lang="es-ES" sz="2400" dirty="0"/>
              <a:t>Durante los últimos 5 días, cuente </a:t>
            </a:r>
            <a:r>
              <a:rPr lang="es-MX" sz="2400" dirty="0"/>
              <a:t>cuántas horas de sueño tuvo por noche?</a:t>
            </a:r>
          </a:p>
          <a:p>
            <a:pPr>
              <a:spcBef>
                <a:spcPts val="0"/>
              </a:spcBef>
              <a:buNone/>
            </a:pPr>
            <a:r>
              <a:rPr lang="es-MX" sz="2400" b="1" dirty="0"/>
              <a:t>Paso 2: </a:t>
            </a:r>
            <a:r>
              <a:rPr lang="es-MX" sz="2400" dirty="0"/>
              <a:t>Sume estos 5 días.</a:t>
            </a:r>
          </a:p>
          <a:p>
            <a:pPr marL="88900" indent="-88900">
              <a:spcBef>
                <a:spcPts val="0"/>
              </a:spcBef>
              <a:buNone/>
            </a:pPr>
            <a:r>
              <a:rPr lang="es-MX" sz="2400" b="1" dirty="0"/>
              <a:t>Paso 3: </a:t>
            </a:r>
            <a:r>
              <a:rPr lang="es-MX" sz="2400" dirty="0"/>
              <a:t>¿Cuántas horas de sueño necesitas para sentirte lo mejor posible? (¿No estás seguro? Ponga 8 horas). </a:t>
            </a:r>
            <a:r>
              <a:rPr lang="es-MX" sz="2400" dirty="0" err="1"/>
              <a:t>Multiplque</a:t>
            </a:r>
            <a:r>
              <a:rPr lang="es-MX" sz="2400" dirty="0"/>
              <a:t> ese número por 5.</a:t>
            </a:r>
          </a:p>
          <a:p>
            <a:pPr>
              <a:spcBef>
                <a:spcPts val="0"/>
              </a:spcBef>
              <a:buNone/>
            </a:pPr>
            <a:r>
              <a:rPr lang="es-MX" sz="2400" b="1" dirty="0"/>
              <a:t>Paso 4: </a:t>
            </a:r>
            <a:r>
              <a:rPr lang="es-MX" sz="2400" dirty="0"/>
              <a:t>Tome el Paso 2 menos el Paso 3.</a:t>
            </a:r>
          </a:p>
          <a:p>
            <a:pPr marL="177800" indent="-177800">
              <a:spcBef>
                <a:spcPts val="0"/>
              </a:spcBef>
              <a:buNone/>
            </a:pPr>
            <a:r>
              <a:rPr lang="es-MX" sz="2200" i="1" dirty="0"/>
              <a:t>Si el número es positivo: ¡Felicitaciones, su cuenta está en números negros</a:t>
            </a:r>
            <a:r>
              <a:rPr lang="en-US" sz="2200" i="1" dirty="0"/>
              <a:t>!  </a:t>
            </a:r>
          </a:p>
          <a:p>
            <a:pPr marL="177800" indent="-177800">
              <a:spcBef>
                <a:spcPts val="0"/>
              </a:spcBef>
              <a:buNone/>
            </a:pPr>
            <a:r>
              <a:rPr lang="es-ES" sz="2200" i="1" dirty="0"/>
              <a:t>Si el número es negativo: su cuenta de sueño está en rojo: tiene una deuda de sueño.</a:t>
            </a:r>
            <a:endParaRPr lang="en-US" sz="2200" dirty="0"/>
          </a:p>
        </p:txBody>
      </p:sp>
      <p:sp>
        <p:nvSpPr>
          <p:cNvPr id="4" name="TextBox 3"/>
          <p:cNvSpPr txBox="1"/>
          <p:nvPr/>
        </p:nvSpPr>
        <p:spPr>
          <a:xfrm>
            <a:off x="228600" y="6400800"/>
            <a:ext cx="1895071" cy="276999"/>
          </a:xfrm>
          <a:prstGeom prst="rect">
            <a:avLst/>
          </a:prstGeom>
          <a:noFill/>
        </p:spPr>
        <p:txBody>
          <a:bodyPr wrap="none" rtlCol="0">
            <a:spAutoFit/>
          </a:bodyPr>
          <a:lstStyle/>
          <a:p>
            <a:r>
              <a:rPr lang="en-US" sz="1200" i="1" dirty="0"/>
              <a:t>Alertness Solutions © 2001</a:t>
            </a:r>
          </a:p>
        </p:txBody>
      </p:sp>
      <p:graphicFrame>
        <p:nvGraphicFramePr>
          <p:cNvPr id="5" name="Table 4"/>
          <p:cNvGraphicFramePr>
            <a:graphicFrameLocks noGrp="1"/>
          </p:cNvGraphicFramePr>
          <p:nvPr>
            <p:extLst>
              <p:ext uri="{D42A27DB-BD31-4B8C-83A1-F6EECF244321}">
                <p14:modId xmlns:p14="http://schemas.microsoft.com/office/powerpoint/2010/main" val="4192055192"/>
              </p:ext>
            </p:extLst>
          </p:nvPr>
        </p:nvGraphicFramePr>
        <p:xfrm>
          <a:off x="5853545" y="1600199"/>
          <a:ext cx="3048000" cy="2265426"/>
        </p:xfrm>
        <a:graphic>
          <a:graphicData uri="http://schemas.openxmlformats.org/drawingml/2006/table">
            <a:tbl>
              <a:tblPr firstRow="1" bandRow="1">
                <a:tableStyleId>{00A15C55-8517-42AA-B614-E9B94910E393}</a:tableStyleId>
              </a:tblPr>
              <a:tblGrid>
                <a:gridCol w="1295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457200">
                <a:tc>
                  <a:txBody>
                    <a:bodyPr/>
                    <a:lstStyle/>
                    <a:p>
                      <a:r>
                        <a:rPr lang="en-US" sz="2000" dirty="0"/>
                        <a:t>Day</a:t>
                      </a:r>
                    </a:p>
                  </a:txBody>
                  <a:tcPr marL="0" marR="0" marT="0" marB="0" anchor="ctr" anchorCtr="1"/>
                </a:tc>
                <a:tc>
                  <a:txBody>
                    <a:bodyPr/>
                    <a:lstStyle/>
                    <a:p>
                      <a:r>
                        <a:rPr lang="en-US" sz="2000" dirty="0"/>
                        <a:t>Example</a:t>
                      </a:r>
                      <a:endParaRPr lang="en-US" sz="2000" i="1" dirty="0">
                        <a:solidFill>
                          <a:schemeClr val="bg2">
                            <a:lumMod val="90000"/>
                          </a:schemeClr>
                        </a:solidFill>
                      </a:endParaRPr>
                    </a:p>
                  </a:txBody>
                  <a:tcPr marL="0" marR="0" marT="0" marB="0" anchor="ctr" anchorCtr="1"/>
                </a:tc>
                <a:tc>
                  <a:txBody>
                    <a:bodyPr/>
                    <a:lstStyle/>
                    <a:p>
                      <a:pPr>
                        <a:lnSpc>
                          <a:spcPts val="1800"/>
                        </a:lnSpc>
                      </a:pPr>
                      <a:r>
                        <a:rPr lang="en-US" sz="2000" dirty="0"/>
                        <a:t>Your sleep</a:t>
                      </a:r>
                    </a:p>
                  </a:txBody>
                  <a:tcPr marL="0" marR="0" marT="0" marB="0" anchor="ctr" anchorCtr="1"/>
                </a:tc>
                <a:extLst>
                  <a:ext uri="{0D108BD9-81ED-4DB2-BD59-A6C34878D82A}">
                    <a16:rowId xmlns:a16="http://schemas.microsoft.com/office/drawing/2014/main" val="10000"/>
                  </a:ext>
                </a:extLst>
              </a:tr>
              <a:tr h="272143">
                <a:tc>
                  <a:txBody>
                    <a:bodyPr/>
                    <a:lstStyle/>
                    <a:p>
                      <a:r>
                        <a:rPr lang="en-US" sz="2000" dirty="0"/>
                        <a:t>Monday</a:t>
                      </a:r>
                    </a:p>
                  </a:txBody>
                  <a:tcPr marL="0" marR="0" marT="0" marB="0" anchor="ctr" anchorCtr="1"/>
                </a:tc>
                <a:tc>
                  <a:txBody>
                    <a:bodyPr/>
                    <a:lstStyle/>
                    <a:p>
                      <a:r>
                        <a:rPr lang="en-US" sz="2000" dirty="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extLst>
                  <a:ext uri="{0D108BD9-81ED-4DB2-BD59-A6C34878D82A}">
                    <a16:rowId xmlns:a16="http://schemas.microsoft.com/office/drawing/2014/main" val="10001"/>
                  </a:ext>
                </a:extLst>
              </a:tr>
              <a:tr h="272143">
                <a:tc>
                  <a:txBody>
                    <a:bodyPr/>
                    <a:lstStyle/>
                    <a:p>
                      <a:r>
                        <a:rPr lang="en-US" sz="2000" dirty="0"/>
                        <a:t>Tuesday</a:t>
                      </a:r>
                    </a:p>
                  </a:txBody>
                  <a:tcPr marL="0" marR="0" marT="0" marB="0" anchor="ctr" anchorCtr="1"/>
                </a:tc>
                <a:tc>
                  <a:txBody>
                    <a:bodyPr/>
                    <a:lstStyle/>
                    <a:p>
                      <a:r>
                        <a:rPr lang="en-US" sz="2000" dirty="0">
                          <a:solidFill>
                            <a:schemeClr val="tx1"/>
                          </a:solidFill>
                        </a:rPr>
                        <a:t>6</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extLst>
                  <a:ext uri="{0D108BD9-81ED-4DB2-BD59-A6C34878D82A}">
                    <a16:rowId xmlns:a16="http://schemas.microsoft.com/office/drawing/2014/main" val="10002"/>
                  </a:ext>
                </a:extLst>
              </a:tr>
              <a:tr h="272143">
                <a:tc>
                  <a:txBody>
                    <a:bodyPr/>
                    <a:lstStyle/>
                    <a:p>
                      <a:r>
                        <a:rPr lang="en-US" sz="2000" dirty="0"/>
                        <a:t>Wednesday</a:t>
                      </a:r>
                    </a:p>
                  </a:txBody>
                  <a:tcPr marL="0" marR="0" marT="0" marB="0" anchor="ctr" anchorCtr="1"/>
                </a:tc>
                <a:tc>
                  <a:txBody>
                    <a:bodyPr/>
                    <a:lstStyle/>
                    <a:p>
                      <a:r>
                        <a:rPr lang="en-US" sz="2000" dirty="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extLst>
                  <a:ext uri="{0D108BD9-81ED-4DB2-BD59-A6C34878D82A}">
                    <a16:rowId xmlns:a16="http://schemas.microsoft.com/office/drawing/2014/main" val="10003"/>
                  </a:ext>
                </a:extLst>
              </a:tr>
              <a:tr h="272143">
                <a:tc>
                  <a:txBody>
                    <a:bodyPr/>
                    <a:lstStyle/>
                    <a:p>
                      <a:r>
                        <a:rPr lang="en-US" sz="2000" dirty="0"/>
                        <a:t>Thursday</a:t>
                      </a:r>
                    </a:p>
                  </a:txBody>
                  <a:tcPr marL="0" marR="0" marT="0" marB="0" anchor="ctr" anchorCtr="1"/>
                </a:tc>
                <a:tc>
                  <a:txBody>
                    <a:bodyPr/>
                    <a:lstStyle/>
                    <a:p>
                      <a:r>
                        <a:rPr lang="en-US" sz="2000" dirty="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extLst>
                  <a:ext uri="{0D108BD9-81ED-4DB2-BD59-A6C34878D82A}">
                    <a16:rowId xmlns:a16="http://schemas.microsoft.com/office/drawing/2014/main" val="10004"/>
                  </a:ext>
                </a:extLst>
              </a:tr>
              <a:tr h="272143">
                <a:tc>
                  <a:txBody>
                    <a:bodyPr/>
                    <a:lstStyle/>
                    <a:p>
                      <a:r>
                        <a:rPr lang="en-US" sz="2000" dirty="0"/>
                        <a:t>Friday</a:t>
                      </a:r>
                    </a:p>
                  </a:txBody>
                  <a:tcPr marL="0" marR="0" marT="0" marB="0" anchor="ctr" anchorCtr="1"/>
                </a:tc>
                <a:tc>
                  <a:txBody>
                    <a:bodyPr/>
                    <a:lstStyle/>
                    <a:p>
                      <a:r>
                        <a:rPr lang="en-US" sz="2000" dirty="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extLst>
                  <a:ext uri="{0D108BD9-81ED-4DB2-BD59-A6C34878D82A}">
                    <a16:rowId xmlns:a16="http://schemas.microsoft.com/office/drawing/2014/main" val="10005"/>
                  </a:ext>
                </a:extLst>
              </a:tr>
              <a:tr h="272143">
                <a:tc>
                  <a:txBody>
                    <a:bodyPr/>
                    <a:lstStyle/>
                    <a:p>
                      <a:endParaRPr lang="en-US" sz="1800" b="1" dirty="0"/>
                    </a:p>
                  </a:txBody>
                  <a:tcPr marL="0" marR="0" marT="0" marB="0" anchor="ctr" anchorCtr="1"/>
                </a:tc>
                <a:tc>
                  <a:txBody>
                    <a:bodyPr/>
                    <a:lstStyle/>
                    <a:p>
                      <a:endParaRPr lang="en-US" sz="1800" b="1" i="1" dirty="0">
                        <a:solidFill>
                          <a:schemeClr val="tx1"/>
                        </a:solidFill>
                      </a:endParaRPr>
                    </a:p>
                  </a:txBody>
                  <a:tcPr marL="0" marR="0" marT="0" marB="0" anchor="ctr" anchorCtr="1"/>
                </a:tc>
                <a:tc>
                  <a:txBody>
                    <a:bodyPr/>
                    <a:lstStyle/>
                    <a:p>
                      <a:endParaRPr lang="en-US" sz="1400" b="1" dirty="0"/>
                    </a:p>
                  </a:txBody>
                  <a:tcPr marL="0" marR="0" marT="0" marB="0" anchor="ctr" anchorCtr="1"/>
                </a:tc>
                <a:extLst>
                  <a:ext uri="{0D108BD9-81ED-4DB2-BD59-A6C34878D82A}">
                    <a16:rowId xmlns:a16="http://schemas.microsoft.com/office/drawing/2014/main" val="10006"/>
                  </a:ext>
                </a:extLst>
              </a:tr>
            </a:tbl>
          </a:graphicData>
        </a:graphic>
      </p:graphicFrame>
      <p:sp>
        <p:nvSpPr>
          <p:cNvPr id="7" name="TextBox 6"/>
          <p:cNvSpPr txBox="1"/>
          <p:nvPr/>
        </p:nvSpPr>
        <p:spPr>
          <a:xfrm>
            <a:off x="5867400" y="5111582"/>
            <a:ext cx="3048000" cy="1107996"/>
          </a:xfrm>
          <a:prstGeom prst="rect">
            <a:avLst/>
          </a:prstGeom>
          <a:noFill/>
          <a:ln w="31750">
            <a:solidFill>
              <a:schemeClr val="tx1"/>
            </a:solidFill>
          </a:ln>
        </p:spPr>
        <p:txBody>
          <a:bodyPr wrap="square" rtlCol="0">
            <a:spAutoFit/>
          </a:bodyPr>
          <a:lstStyle/>
          <a:p>
            <a:r>
              <a:rPr lang="en-US" sz="2200" b="1" dirty="0"/>
              <a:t>   </a:t>
            </a:r>
            <a:r>
              <a:rPr lang="en-US" sz="2200" b="1" dirty="0" err="1"/>
              <a:t>Sueño</a:t>
            </a:r>
            <a:r>
              <a:rPr lang="en-US" sz="2200" b="1" dirty="0"/>
              <a:t> Real total      26</a:t>
            </a:r>
          </a:p>
          <a:p>
            <a:r>
              <a:rPr lang="en-US" sz="2200" b="1" u="sng" dirty="0"/>
              <a:t> - </a:t>
            </a:r>
            <a:r>
              <a:rPr lang="en-US" sz="2200" b="1" u="sng" dirty="0" err="1"/>
              <a:t>Mejor</a:t>
            </a:r>
            <a:r>
              <a:rPr lang="en-US" sz="2200" b="1" u="sng" dirty="0"/>
              <a:t> </a:t>
            </a:r>
            <a:r>
              <a:rPr lang="en-US" sz="2200" b="1" u="sng" dirty="0" err="1"/>
              <a:t>sueño</a:t>
            </a:r>
            <a:r>
              <a:rPr lang="en-US" sz="2200" b="1" u="sng" dirty="0"/>
              <a:t> total   40</a:t>
            </a:r>
          </a:p>
          <a:p>
            <a:r>
              <a:rPr lang="en-US" sz="2200" b="1" dirty="0"/>
              <a:t>                                  = </a:t>
            </a:r>
            <a:r>
              <a:rPr lang="en-US" sz="2200" b="1" dirty="0">
                <a:solidFill>
                  <a:srgbClr val="FF0000"/>
                </a:solidFill>
              </a:rPr>
              <a:t>- 14</a:t>
            </a:r>
          </a:p>
        </p:txBody>
      </p:sp>
      <p:graphicFrame>
        <p:nvGraphicFramePr>
          <p:cNvPr id="8" name="Table 7"/>
          <p:cNvGraphicFramePr>
            <a:graphicFrameLocks noGrp="1"/>
          </p:cNvGraphicFramePr>
          <p:nvPr>
            <p:extLst>
              <p:ext uri="{D42A27DB-BD31-4B8C-83A1-F6EECF244321}">
                <p14:modId xmlns:p14="http://schemas.microsoft.com/office/powerpoint/2010/main" val="1650706293"/>
              </p:ext>
            </p:extLst>
          </p:nvPr>
        </p:nvGraphicFramePr>
        <p:xfrm>
          <a:off x="5867400" y="1600200"/>
          <a:ext cx="3048000" cy="2265426"/>
        </p:xfrm>
        <a:graphic>
          <a:graphicData uri="http://schemas.openxmlformats.org/drawingml/2006/table">
            <a:tbl>
              <a:tblPr firstRow="1" bandRow="1">
                <a:tableStyleId>{00A15C55-8517-42AA-B614-E9B94910E393}</a:tableStyleId>
              </a:tblPr>
              <a:tblGrid>
                <a:gridCol w="1295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457200">
                <a:tc>
                  <a:txBody>
                    <a:bodyPr/>
                    <a:lstStyle/>
                    <a:p>
                      <a:r>
                        <a:rPr lang="en-US" sz="2000" dirty="0"/>
                        <a:t>Día</a:t>
                      </a:r>
                    </a:p>
                  </a:txBody>
                  <a:tcPr marL="0" marR="0" marT="0" marB="0" anchor="ctr" anchorCtr="1"/>
                </a:tc>
                <a:tc>
                  <a:txBody>
                    <a:bodyPr/>
                    <a:lstStyle/>
                    <a:p>
                      <a:r>
                        <a:rPr lang="en-US" sz="2000" dirty="0" err="1"/>
                        <a:t>Ejemplo</a:t>
                      </a:r>
                      <a:endParaRPr lang="en-US" sz="2000" i="1" dirty="0">
                        <a:solidFill>
                          <a:schemeClr val="bg2">
                            <a:lumMod val="90000"/>
                          </a:schemeClr>
                        </a:solidFill>
                      </a:endParaRPr>
                    </a:p>
                  </a:txBody>
                  <a:tcPr marL="0" marR="0" marT="0" marB="0" anchor="ctr" anchorCtr="1"/>
                </a:tc>
                <a:tc>
                  <a:txBody>
                    <a:bodyPr/>
                    <a:lstStyle/>
                    <a:p>
                      <a:pPr algn="ctr">
                        <a:lnSpc>
                          <a:spcPts val="1800"/>
                        </a:lnSpc>
                        <a:spcBef>
                          <a:spcPts val="100"/>
                        </a:spcBef>
                      </a:pPr>
                      <a:r>
                        <a:rPr lang="en-US" sz="2000" dirty="0"/>
                        <a:t>Su </a:t>
                      </a:r>
                      <a:r>
                        <a:rPr lang="en-US" sz="2000" dirty="0" err="1"/>
                        <a:t>Sueño</a:t>
                      </a:r>
                      <a:endParaRPr lang="en-US" sz="2000" dirty="0"/>
                    </a:p>
                  </a:txBody>
                  <a:tcPr marL="0" marR="0" marT="0" marB="0" anchor="ctr" anchorCtr="1"/>
                </a:tc>
                <a:extLst>
                  <a:ext uri="{0D108BD9-81ED-4DB2-BD59-A6C34878D82A}">
                    <a16:rowId xmlns:a16="http://schemas.microsoft.com/office/drawing/2014/main" val="10000"/>
                  </a:ext>
                </a:extLst>
              </a:tr>
              <a:tr h="272143">
                <a:tc>
                  <a:txBody>
                    <a:bodyPr/>
                    <a:lstStyle/>
                    <a:p>
                      <a:r>
                        <a:rPr lang="en-US" sz="2000" dirty="0"/>
                        <a:t>Lunes</a:t>
                      </a:r>
                    </a:p>
                  </a:txBody>
                  <a:tcPr marL="0" marR="0" marT="0" marB="0" anchor="ctr" anchorCtr="1"/>
                </a:tc>
                <a:tc>
                  <a:txBody>
                    <a:bodyPr/>
                    <a:lstStyle/>
                    <a:p>
                      <a:r>
                        <a:rPr lang="en-US" sz="2000" dirty="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extLst>
                  <a:ext uri="{0D108BD9-81ED-4DB2-BD59-A6C34878D82A}">
                    <a16:rowId xmlns:a16="http://schemas.microsoft.com/office/drawing/2014/main" val="10001"/>
                  </a:ext>
                </a:extLst>
              </a:tr>
              <a:tr h="272143">
                <a:tc>
                  <a:txBody>
                    <a:bodyPr/>
                    <a:lstStyle/>
                    <a:p>
                      <a:r>
                        <a:rPr lang="en-US" sz="2000" dirty="0"/>
                        <a:t>Martes</a:t>
                      </a:r>
                    </a:p>
                  </a:txBody>
                  <a:tcPr marL="0" marR="0" marT="0" marB="0" anchor="ctr" anchorCtr="1"/>
                </a:tc>
                <a:tc>
                  <a:txBody>
                    <a:bodyPr/>
                    <a:lstStyle/>
                    <a:p>
                      <a:r>
                        <a:rPr lang="en-US" sz="2000" dirty="0">
                          <a:solidFill>
                            <a:schemeClr val="tx1"/>
                          </a:solidFill>
                        </a:rPr>
                        <a:t>6</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extLst>
                  <a:ext uri="{0D108BD9-81ED-4DB2-BD59-A6C34878D82A}">
                    <a16:rowId xmlns:a16="http://schemas.microsoft.com/office/drawing/2014/main" val="10002"/>
                  </a:ext>
                </a:extLst>
              </a:tr>
              <a:tr h="272143">
                <a:tc>
                  <a:txBody>
                    <a:bodyPr/>
                    <a:lstStyle/>
                    <a:p>
                      <a:r>
                        <a:rPr lang="en-US" sz="2000" dirty="0" err="1"/>
                        <a:t>Miércoles</a:t>
                      </a:r>
                      <a:endParaRPr lang="en-US" sz="2000" dirty="0"/>
                    </a:p>
                  </a:txBody>
                  <a:tcPr marL="0" marR="0" marT="0" marB="0" anchor="ctr" anchorCtr="1"/>
                </a:tc>
                <a:tc>
                  <a:txBody>
                    <a:bodyPr/>
                    <a:lstStyle/>
                    <a:p>
                      <a:r>
                        <a:rPr lang="en-US" sz="2000" dirty="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extLst>
                  <a:ext uri="{0D108BD9-81ED-4DB2-BD59-A6C34878D82A}">
                    <a16:rowId xmlns:a16="http://schemas.microsoft.com/office/drawing/2014/main" val="10003"/>
                  </a:ext>
                </a:extLst>
              </a:tr>
              <a:tr h="272143">
                <a:tc>
                  <a:txBody>
                    <a:bodyPr/>
                    <a:lstStyle/>
                    <a:p>
                      <a:r>
                        <a:rPr lang="en-US" sz="2000" dirty="0"/>
                        <a:t>Jueves</a:t>
                      </a:r>
                    </a:p>
                  </a:txBody>
                  <a:tcPr marL="0" marR="0" marT="0" marB="0" anchor="ctr" anchorCtr="1"/>
                </a:tc>
                <a:tc>
                  <a:txBody>
                    <a:bodyPr/>
                    <a:lstStyle/>
                    <a:p>
                      <a:r>
                        <a:rPr lang="en-US" sz="2000" dirty="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extLst>
                  <a:ext uri="{0D108BD9-81ED-4DB2-BD59-A6C34878D82A}">
                    <a16:rowId xmlns:a16="http://schemas.microsoft.com/office/drawing/2014/main" val="10004"/>
                  </a:ext>
                </a:extLst>
              </a:tr>
              <a:tr h="294894">
                <a:tc>
                  <a:txBody>
                    <a:bodyPr/>
                    <a:lstStyle/>
                    <a:p>
                      <a:r>
                        <a:rPr lang="en-US" sz="2000" dirty="0"/>
                        <a:t>Viernes</a:t>
                      </a:r>
                    </a:p>
                  </a:txBody>
                  <a:tcPr marL="0" marR="0" marT="0" marB="0" anchor="ctr" anchorCtr="1"/>
                </a:tc>
                <a:tc>
                  <a:txBody>
                    <a:bodyPr/>
                    <a:lstStyle/>
                    <a:p>
                      <a:r>
                        <a:rPr lang="en-US" sz="2000" dirty="0">
                          <a:solidFill>
                            <a:schemeClr val="tx1"/>
                          </a:solidFill>
                        </a:rPr>
                        <a:t>5</a:t>
                      </a:r>
                      <a:endParaRPr lang="en-US" sz="2000" i="1" dirty="0">
                        <a:solidFill>
                          <a:schemeClr val="tx1"/>
                        </a:solidFill>
                      </a:endParaRPr>
                    </a:p>
                  </a:txBody>
                  <a:tcPr marL="0" marR="0" marT="0" marB="0" anchor="ctr" anchorCtr="1"/>
                </a:tc>
                <a:tc>
                  <a:txBody>
                    <a:bodyPr/>
                    <a:lstStyle/>
                    <a:p>
                      <a:endParaRPr lang="en-US" sz="2000" dirty="0"/>
                    </a:p>
                  </a:txBody>
                  <a:tcPr marL="0" marR="0" marT="0" marB="0" anchor="ctr" anchorCtr="1"/>
                </a:tc>
                <a:extLst>
                  <a:ext uri="{0D108BD9-81ED-4DB2-BD59-A6C34878D82A}">
                    <a16:rowId xmlns:a16="http://schemas.microsoft.com/office/drawing/2014/main" val="10005"/>
                  </a:ext>
                </a:extLst>
              </a:tr>
              <a:tr h="272143">
                <a:tc>
                  <a:txBody>
                    <a:bodyPr/>
                    <a:lstStyle/>
                    <a:p>
                      <a:r>
                        <a:rPr lang="en-US" sz="1800" b="1" dirty="0"/>
                        <a:t>TOTAL</a:t>
                      </a:r>
                    </a:p>
                  </a:txBody>
                  <a:tcPr marL="0" marR="0" marT="0" marB="0" anchor="ctr" anchorCtr="1"/>
                </a:tc>
                <a:tc>
                  <a:txBody>
                    <a:bodyPr/>
                    <a:lstStyle/>
                    <a:p>
                      <a:r>
                        <a:rPr lang="en-US" sz="1800" b="1" dirty="0">
                          <a:solidFill>
                            <a:schemeClr val="tx1"/>
                          </a:solidFill>
                        </a:rPr>
                        <a:t>26</a:t>
                      </a:r>
                      <a:endParaRPr lang="en-US" sz="1800" b="1" i="1" dirty="0">
                        <a:solidFill>
                          <a:schemeClr val="tx1"/>
                        </a:solidFill>
                      </a:endParaRPr>
                    </a:p>
                  </a:txBody>
                  <a:tcPr marL="0" marR="0" marT="0" marB="0" anchor="ctr" anchorCtr="1"/>
                </a:tc>
                <a:tc>
                  <a:txBody>
                    <a:bodyPr/>
                    <a:lstStyle/>
                    <a:p>
                      <a:endParaRPr lang="en-US" sz="1400" b="1" dirty="0"/>
                    </a:p>
                  </a:txBody>
                  <a:tcPr marL="0" marR="0" marT="0" marB="0" anchor="ctr" anchorCtr="1"/>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65602697"/>
              </p:ext>
            </p:extLst>
          </p:nvPr>
        </p:nvGraphicFramePr>
        <p:xfrm>
          <a:off x="5943600" y="4038600"/>
          <a:ext cx="2971800" cy="1066800"/>
        </p:xfrm>
        <a:graphic>
          <a:graphicData uri="http://schemas.openxmlformats.org/drawingml/2006/table">
            <a:tbl>
              <a:tblPr firstRow="1" bandRow="1">
                <a:tableStyleId>{00A15C55-8517-42AA-B614-E9B94910E393}</a:tableStyleId>
              </a:tblPr>
              <a:tblGrid>
                <a:gridCol w="2057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174172">
                <a:tc>
                  <a:txBody>
                    <a:bodyPr/>
                    <a:lstStyle/>
                    <a:p>
                      <a:pPr algn="ctr">
                        <a:lnSpc>
                          <a:spcPts val="2000"/>
                        </a:lnSpc>
                      </a:pPr>
                      <a:r>
                        <a:rPr lang="es-ES" sz="1800" dirty="0"/>
                        <a:t>Horas de sueño después de las cuales se siente mejor</a:t>
                      </a:r>
                      <a:r>
                        <a:rPr lang="en-US" sz="1800" dirty="0"/>
                        <a:t>:</a:t>
                      </a:r>
                      <a:endParaRPr lang="en-US" sz="1800" i="1" dirty="0">
                        <a:solidFill>
                          <a:schemeClr val="bg2">
                            <a:lumMod val="90000"/>
                          </a:schemeClr>
                        </a:solidFill>
                      </a:endParaRPr>
                    </a:p>
                  </a:txBody>
                  <a:tcPr marL="0" marR="0" marT="0" marB="0" anchor="ctr" anchorCtr="1"/>
                </a:tc>
                <a:tc>
                  <a:txBody>
                    <a:bodyPr/>
                    <a:lstStyle/>
                    <a:p>
                      <a:pPr algn="ctr"/>
                      <a:r>
                        <a:rPr lang="en-US" sz="2000" dirty="0" err="1"/>
                        <a:t>Respues</a:t>
                      </a:r>
                      <a:r>
                        <a:rPr lang="en-US" sz="2000" dirty="0"/>
                        <a:t>-ta  X 5</a:t>
                      </a:r>
                    </a:p>
                  </a:txBody>
                  <a:tcPr marL="0" marR="0" marT="0" marB="0" anchor="ctr" anchorCtr="1"/>
                </a:tc>
                <a:extLst>
                  <a:ext uri="{0D108BD9-81ED-4DB2-BD59-A6C34878D82A}">
                    <a16:rowId xmlns:a16="http://schemas.microsoft.com/office/drawing/2014/main" val="10000"/>
                  </a:ext>
                </a:extLst>
              </a:tr>
              <a:tr h="250372">
                <a:tc>
                  <a:txBody>
                    <a:bodyPr/>
                    <a:lstStyle/>
                    <a:p>
                      <a:r>
                        <a:rPr lang="en-US" sz="2000" b="1" dirty="0" err="1"/>
                        <a:t>Ejemplo</a:t>
                      </a:r>
                      <a:r>
                        <a:rPr lang="en-US" sz="2000" b="1" dirty="0"/>
                        <a:t>: 8</a:t>
                      </a:r>
                      <a:endParaRPr lang="en-US" sz="2000" b="1" i="1" dirty="0">
                        <a:solidFill>
                          <a:schemeClr val="bg1">
                            <a:lumMod val="50000"/>
                          </a:schemeClr>
                        </a:solidFill>
                      </a:endParaRPr>
                    </a:p>
                  </a:txBody>
                  <a:tcPr marL="0" marR="0" marT="0" marB="0" anchor="ctr" anchorCtr="1"/>
                </a:tc>
                <a:tc>
                  <a:txBody>
                    <a:bodyPr/>
                    <a:lstStyle/>
                    <a:p>
                      <a:r>
                        <a:rPr lang="en-US" sz="2000" b="1" dirty="0"/>
                        <a:t>40</a:t>
                      </a:r>
                    </a:p>
                  </a:txBody>
                  <a:tcPr marL="0" marR="0" marT="0" marB="0" anchor="ctr" anchorCtr="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175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3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15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24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 presetClass="exit" presetSubtype="0" fill="hold" nodeType="withEffect">
                                  <p:stCondLst>
                                    <p:cond delay="300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0" presetClass="entr" presetSubtype="0" fill="hold" nodeType="withEffect">
                                  <p:stCondLst>
                                    <p:cond delay="35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nodeType="withEffect">
                                  <p:stCondLst>
                                    <p:cond delay="35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nodeType="withEffect">
                                  <p:stCondLst>
                                    <p:cond delay="590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par>
                                <p:cTn id="27" presetID="10" presetClass="entr" presetSubtype="0" fill="hold" nodeType="withEffect">
                                  <p:stCondLst>
                                    <p:cond delay="590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childTnLst>
                                </p:cTn>
                              </p:par>
                              <p:par>
                                <p:cTn id="30" presetID="10" presetClass="entr" presetSubtype="0" fill="hold" nodeType="withEffect">
                                  <p:stCondLst>
                                    <p:cond delay="590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par>
                                <p:cTn id="33" presetID="10" presetClass="entr" presetSubtype="0" fill="hold" grpId="0" nodeType="withEffect">
                                  <p:stCondLst>
                                    <p:cond delay="59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600" dirty="0"/>
              <a:t>Reconocer y Contrarrestar la Fatiga Durante el Desempeño de las Funciones</a:t>
            </a:r>
            <a:endParaRPr lang="en-US" sz="3600"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s-ES" dirty="0"/>
              <a:t>La vulnerabilidad puede deberse a cualquier combinación de los principales factores de fatiga.</a:t>
            </a:r>
            <a:endParaRPr lang="en-US" dirty="0"/>
          </a:p>
          <a:p>
            <a:pPr marL="342900" lvl="1" indent="-342900">
              <a:buFont typeface="Arial" pitchFamily="34" charset="0"/>
              <a:buChar char="•"/>
            </a:pPr>
            <a:r>
              <a:rPr lang="es-ES" dirty="0"/>
              <a:t>Reconocer la presencia de factores antes de que produzcan fallas en el desempeño puede ayudar defenderse contra la fatiga.</a:t>
            </a:r>
            <a:endParaRPr lang="en-US" sz="1600" dirty="0"/>
          </a:p>
          <a:p>
            <a:pPr marL="342900" lvl="1" indent="-342900">
              <a:buFont typeface="Arial" pitchFamily="34" charset="0"/>
              <a:buChar char="•"/>
            </a:pPr>
            <a:r>
              <a:rPr lang="es-ES" dirty="0"/>
              <a:t>La conciencia subjetiva puede ir a la zaga de un deterioro significativo del desempeño.</a:t>
            </a:r>
            <a:r>
              <a:rPr lang="en-US" dirty="0"/>
              <a:t>  </a:t>
            </a:r>
          </a:p>
          <a:p>
            <a:pPr marL="342900" lvl="1" indent="-342900">
              <a:buFont typeface="Arial" pitchFamily="34" charset="0"/>
              <a:buChar char="•"/>
            </a:pPr>
            <a:r>
              <a:rPr lang="es-ES" dirty="0"/>
              <a:t>Reconocer la fatiga o el potencial de fatiga es una responsabilidad compartida</a:t>
            </a:r>
            <a:r>
              <a:rPr 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1</a:t>
            </a:r>
            <a:endParaRPr lang="en-US" dirty="0"/>
          </a:p>
        </p:txBody>
      </p:sp>
      <p:sp>
        <p:nvSpPr>
          <p:cNvPr id="3" name="Content Placeholder 2"/>
          <p:cNvSpPr>
            <a:spLocks noGrp="1"/>
          </p:cNvSpPr>
          <p:nvPr>
            <p:ph idx="1"/>
          </p:nvPr>
        </p:nvSpPr>
        <p:spPr/>
        <p:txBody>
          <a:bodyPr>
            <a:normAutofit lnSpcReduction="10000"/>
          </a:bodyPr>
          <a:lstStyle/>
          <a:p>
            <a:pPr marL="514350" lvl="0" indent="-514350">
              <a:buNone/>
            </a:pPr>
            <a:r>
              <a:rPr lang="es-MX" sz="2800" i="1" dirty="0"/>
              <a:t>Elija la respuesta correcta:</a:t>
            </a:r>
          </a:p>
          <a:p>
            <a:pPr marL="514350" lvl="0" indent="-514350">
              <a:buNone/>
            </a:pPr>
            <a:endParaRPr lang="es-MX" sz="1050" dirty="0"/>
          </a:p>
          <a:p>
            <a:pPr marL="514350" lvl="0" indent="-514350">
              <a:buNone/>
            </a:pPr>
            <a:r>
              <a:rPr lang="es-MX" sz="2800" dirty="0"/>
              <a:t>Fatiga:</a:t>
            </a:r>
          </a:p>
          <a:p>
            <a:pPr marL="403225" lvl="1" indent="-177800">
              <a:buFont typeface="+mj-lt"/>
              <a:buAutoNum type="alphaLcParenR"/>
            </a:pPr>
            <a:endParaRPr lang="es-MX" sz="1000" dirty="0"/>
          </a:p>
          <a:p>
            <a:pPr marL="627063" lvl="1" indent="-401638">
              <a:buFont typeface="+mj-lt"/>
              <a:buAutoNum type="alphaLcParenR"/>
            </a:pPr>
            <a:r>
              <a:rPr lang="es-MX" dirty="0"/>
              <a:t>Es sólo somnolencia</a:t>
            </a:r>
          </a:p>
          <a:p>
            <a:pPr marL="627063" lvl="1" indent="-401638">
              <a:buFont typeface="+mj-lt"/>
              <a:buAutoNum type="alphaLcParenR"/>
            </a:pPr>
            <a:r>
              <a:rPr lang="es-ES" dirty="0"/>
              <a:t>Se puede eliminar completamente con café</a:t>
            </a:r>
            <a:r>
              <a:rPr lang="en-US" dirty="0"/>
              <a:t> </a:t>
            </a:r>
          </a:p>
          <a:p>
            <a:pPr marL="627063" lvl="1" indent="-401638">
              <a:buFont typeface="+mj-lt"/>
              <a:buAutoNum type="alphaLcParenR"/>
            </a:pPr>
            <a:r>
              <a:rPr lang="es-ES" dirty="0"/>
              <a:t>Es un estado complejo de capacidad física y mental reducida, a menudo acompañado de somnolencia</a:t>
            </a:r>
            <a:endParaRPr lang="en-US" dirty="0"/>
          </a:p>
          <a:p>
            <a:pPr marL="627063" lvl="1" indent="-401638">
              <a:buFont typeface="+mj-lt"/>
              <a:buAutoNum type="alphaLcParenR"/>
            </a:pPr>
            <a:r>
              <a:rPr lang="es-ES" dirty="0"/>
              <a:t>No es más que el resultado de una intensa actividad física</a:t>
            </a:r>
            <a:endParaRPr lang="en-US" dirty="0"/>
          </a:p>
          <a:p>
            <a:pPr>
              <a:buNone/>
            </a:pPr>
            <a:r>
              <a:rPr lang="en-US" dirty="0"/>
              <a:t> </a:t>
            </a:r>
          </a:p>
        </p:txBody>
      </p:sp>
    </p:spTree>
    <p:extLst>
      <p:ext uri="{BB962C8B-B14F-4D97-AF65-F5344CB8AC3E}">
        <p14:creationId xmlns:p14="http://schemas.microsoft.com/office/powerpoint/2010/main" val="100158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1</a:t>
            </a:r>
            <a:endParaRPr lang="en-US" dirty="0"/>
          </a:p>
        </p:txBody>
      </p:sp>
      <p:sp>
        <p:nvSpPr>
          <p:cNvPr id="3" name="Content Placeholder 2"/>
          <p:cNvSpPr>
            <a:spLocks noGrp="1"/>
          </p:cNvSpPr>
          <p:nvPr>
            <p:ph idx="1"/>
          </p:nvPr>
        </p:nvSpPr>
        <p:spPr/>
        <p:txBody>
          <a:bodyPr>
            <a:normAutofit lnSpcReduction="10000"/>
          </a:bodyPr>
          <a:lstStyle/>
          <a:p>
            <a:pPr>
              <a:buNone/>
            </a:pPr>
            <a:r>
              <a:rPr lang="es-MX" sz="2800" i="1" dirty="0"/>
              <a:t>Elija la respuesta correcta :</a:t>
            </a:r>
          </a:p>
          <a:p>
            <a:pPr marL="514350" lvl="0" indent="-514350">
              <a:buNone/>
            </a:pPr>
            <a:endParaRPr lang="en-US" sz="1600" dirty="0"/>
          </a:p>
          <a:p>
            <a:pPr marL="0" lvl="0" indent="0">
              <a:buNone/>
            </a:pPr>
            <a:r>
              <a:rPr lang="es-ES" sz="2800" dirty="0"/>
              <a:t>Los principales factores biológicos que contribuyen a la variación diaria del estado de alerta son</a:t>
            </a:r>
            <a:r>
              <a:rPr lang="en-US" sz="2800" dirty="0"/>
              <a:t>:</a:t>
            </a:r>
          </a:p>
          <a:p>
            <a:pPr marL="514350" lvl="0" indent="-514350">
              <a:buNone/>
            </a:pPr>
            <a:endParaRPr lang="en-US" sz="1600" dirty="0"/>
          </a:p>
          <a:p>
            <a:pPr marL="627063" lvl="1" indent="-401638">
              <a:buFont typeface="+mj-lt"/>
              <a:buAutoNum type="alphaLcParenR"/>
            </a:pPr>
            <a:r>
              <a:rPr lang="es-ES" dirty="0"/>
              <a:t>Historial de sueño y fuerza de voluntad mental</a:t>
            </a:r>
          </a:p>
          <a:p>
            <a:pPr marL="627063" lvl="1" indent="-401638">
              <a:buFont typeface="+mj-lt"/>
              <a:buAutoNum type="alphaLcParenR"/>
            </a:pPr>
            <a:r>
              <a:rPr lang="es-ES" dirty="0"/>
              <a:t>Hora del día e historial de sueño</a:t>
            </a:r>
          </a:p>
          <a:p>
            <a:pPr marL="627063" lvl="1" indent="-401638">
              <a:buFont typeface="+mj-lt"/>
              <a:buAutoNum type="alphaLcParenR"/>
            </a:pPr>
            <a:r>
              <a:rPr lang="es-ES" dirty="0"/>
              <a:t>Hora del día y consumo de cafeína</a:t>
            </a:r>
          </a:p>
          <a:p>
            <a:pPr marL="627063" lvl="1" indent="-401638">
              <a:buFont typeface="+mj-lt"/>
              <a:buAutoNum type="alphaLcParenR"/>
            </a:pPr>
            <a:r>
              <a:rPr lang="es-ES" dirty="0"/>
              <a:t>Horas de conducción e historial de sueño</a:t>
            </a:r>
            <a:endParaRPr lang="en-US" dirty="0"/>
          </a:p>
          <a:p>
            <a:pPr>
              <a:buNone/>
            </a:pPr>
            <a:r>
              <a:rPr lang="en-US" dirty="0"/>
              <a:t> </a:t>
            </a:r>
          </a:p>
          <a:p>
            <a:pPr marL="514350" lvl="0" indent="-514350">
              <a:buNone/>
            </a:pPr>
            <a:endParaRPr lang="en-US" dirty="0"/>
          </a:p>
        </p:txBody>
      </p:sp>
    </p:spTree>
    <p:extLst>
      <p:ext uri="{BB962C8B-B14F-4D97-AF65-F5344CB8AC3E}">
        <p14:creationId xmlns:p14="http://schemas.microsoft.com/office/powerpoint/2010/main" val="100158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1</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sz="3200" i="1" dirty="0" err="1"/>
              <a:t>Elija</a:t>
            </a:r>
            <a:r>
              <a:rPr lang="en-US" sz="3200" i="1" dirty="0"/>
              <a:t> la </a:t>
            </a:r>
            <a:r>
              <a:rPr lang="en-US" sz="3200" i="1" dirty="0" err="1"/>
              <a:t>respuesta</a:t>
            </a:r>
            <a:r>
              <a:rPr lang="en-US" sz="3200" i="1" dirty="0"/>
              <a:t> </a:t>
            </a:r>
            <a:r>
              <a:rPr lang="en-US" sz="3200" i="1" dirty="0" err="1"/>
              <a:t>correcta</a:t>
            </a:r>
            <a:r>
              <a:rPr lang="en-US" sz="3100" i="1" dirty="0"/>
              <a:t>:</a:t>
            </a:r>
          </a:p>
          <a:p>
            <a:pPr>
              <a:buNone/>
            </a:pPr>
            <a:endParaRPr lang="en-US" sz="1300" dirty="0"/>
          </a:p>
          <a:p>
            <a:pPr marL="0" lvl="0" indent="0">
              <a:buNone/>
            </a:pPr>
            <a:r>
              <a:rPr lang="es-ES" sz="3000" dirty="0"/>
              <a:t>¿Cuál de estas opciones describe mejor cómo los factores ambientales pueden influir en la experiencia de fatiga?</a:t>
            </a:r>
            <a:endParaRPr lang="en-US" sz="3000" dirty="0"/>
          </a:p>
          <a:p>
            <a:pPr marL="0" lvl="0" indent="0">
              <a:buNone/>
            </a:pPr>
            <a:endParaRPr lang="en-US" sz="2800" dirty="0"/>
          </a:p>
          <a:p>
            <a:pPr marL="627063" lvl="1" indent="-401638">
              <a:buFont typeface="+mj-lt"/>
              <a:buAutoNum type="alphaLcParenR"/>
            </a:pPr>
            <a:r>
              <a:rPr lang="es-ES" sz="3000" dirty="0"/>
              <a:t>Sentirse debilitado por la somnolencia después de varias noches de dormir menos de 7 horas por noche</a:t>
            </a:r>
            <a:endParaRPr lang="en-US" sz="3000" dirty="0"/>
          </a:p>
          <a:p>
            <a:pPr marL="627063" lvl="1" indent="-401638">
              <a:buFont typeface="+mj-lt"/>
              <a:buAutoNum type="alphaLcParenR"/>
            </a:pPr>
            <a:r>
              <a:rPr lang="es-ES" sz="3000" dirty="0"/>
              <a:t>Sentirse debilitado por la somnolencia al trabajar durante la noche</a:t>
            </a:r>
            <a:endParaRPr lang="en-US" sz="3000" dirty="0"/>
          </a:p>
          <a:p>
            <a:pPr marL="627063" lvl="1" indent="-401638">
              <a:buFont typeface="+mj-lt"/>
              <a:buAutoNum type="alphaLcParenR"/>
            </a:pPr>
            <a:r>
              <a:rPr lang="es-ES" sz="3000" dirty="0"/>
              <a:t>Sentirse debilitado por la somnolencia después de estar despierto durante 24 horas seguidas</a:t>
            </a:r>
            <a:endParaRPr lang="en-US" sz="3000" dirty="0"/>
          </a:p>
          <a:p>
            <a:pPr marL="627063" lvl="1" indent="-401638">
              <a:buFont typeface="+mj-lt"/>
              <a:buAutoNum type="alphaLcParenR"/>
            </a:pPr>
            <a:r>
              <a:rPr lang="es-ES" sz="3000" dirty="0"/>
              <a:t>Sentirse debilitado por la somnolencia cuando la carga de trabajo es baja durante una tarea de vigilancia</a:t>
            </a:r>
            <a:endParaRPr lang="en-US" sz="3000" dirty="0"/>
          </a:p>
          <a:p>
            <a:endParaRPr lang="en-US" sz="3000" dirty="0"/>
          </a:p>
          <a:p>
            <a:pPr marL="514350" lvl="0" indent="-514350">
              <a:buNone/>
            </a:pPr>
            <a:endParaRPr lang="en-US" dirty="0"/>
          </a:p>
        </p:txBody>
      </p:sp>
    </p:spTree>
    <p:extLst>
      <p:ext uri="{BB962C8B-B14F-4D97-AF65-F5344CB8AC3E}">
        <p14:creationId xmlns:p14="http://schemas.microsoft.com/office/powerpoint/2010/main" val="100158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Siglas Utilizadas en este Módulo</a:t>
            </a:r>
            <a:endParaRPr lang="en-US" dirty="0"/>
          </a:p>
        </p:txBody>
      </p:sp>
      <p:sp>
        <p:nvSpPr>
          <p:cNvPr id="3" name="Content Placeholder 2"/>
          <p:cNvSpPr>
            <a:spLocks noGrp="1"/>
          </p:cNvSpPr>
          <p:nvPr>
            <p:ph idx="1"/>
          </p:nvPr>
        </p:nvSpPr>
        <p:spPr>
          <a:xfrm>
            <a:off x="152400" y="1646237"/>
            <a:ext cx="8686800" cy="4525963"/>
          </a:xfrm>
        </p:spPr>
        <p:txBody>
          <a:bodyPr>
            <a:normAutofit/>
          </a:bodyPr>
          <a:lstStyle/>
          <a:p>
            <a:pPr indent="4763">
              <a:buNone/>
            </a:pPr>
            <a:r>
              <a:rPr lang="es-MX" b="1" dirty="0"/>
              <a:t>DOT	</a:t>
            </a:r>
            <a:r>
              <a:rPr lang="es-MX" dirty="0"/>
              <a:t>Departamento de Transporte de los EUA</a:t>
            </a:r>
          </a:p>
          <a:p>
            <a:pPr indent="4763">
              <a:buNone/>
            </a:pPr>
            <a:r>
              <a:rPr lang="es-MX" b="1" dirty="0"/>
              <a:t>HDS</a:t>
            </a:r>
            <a:r>
              <a:rPr lang="es-MX" dirty="0"/>
              <a:t>	Horas de Servicio </a:t>
            </a:r>
          </a:p>
          <a:p>
            <a:pPr indent="4763">
              <a:buNone/>
            </a:pPr>
            <a:r>
              <a:rPr lang="es-MX" b="1" dirty="0"/>
              <a:t>FAST</a:t>
            </a:r>
            <a:r>
              <a:rPr lang="es-MX" dirty="0"/>
              <a:t>	 Herramienta de Programación de</a:t>
            </a:r>
          </a:p>
          <a:p>
            <a:pPr indent="4763">
              <a:spcBef>
                <a:spcPts val="0"/>
              </a:spcBef>
              <a:buNone/>
            </a:pPr>
            <a:r>
              <a:rPr lang="es-MX" dirty="0"/>
              <a:t>                 Horarios para Evitar la Fatiga ®</a:t>
            </a:r>
          </a:p>
          <a:p>
            <a:pPr indent="4763">
              <a:spcBef>
                <a:spcPts val="0"/>
              </a:spcBef>
              <a:buNone/>
            </a:pPr>
            <a:r>
              <a:rPr lang="es-MX" dirty="0"/>
              <a:t>                 (</a:t>
            </a:r>
            <a:r>
              <a:rPr lang="es-MX" i="1" dirty="0"/>
              <a:t>Fatigue </a:t>
            </a:r>
            <a:r>
              <a:rPr lang="es-MX" i="1" dirty="0" err="1"/>
              <a:t>Avoidance</a:t>
            </a:r>
            <a:r>
              <a:rPr lang="es-MX" i="1" dirty="0"/>
              <a:t> </a:t>
            </a:r>
            <a:r>
              <a:rPr lang="es-MX" i="1" dirty="0" err="1"/>
              <a:t>Scheduling</a:t>
            </a:r>
            <a:r>
              <a:rPr lang="es-MX" i="1" dirty="0"/>
              <a:t> Tool</a:t>
            </a:r>
            <a:r>
              <a:rPr lang="es-MX" dirty="0"/>
              <a:t>®)</a:t>
            </a:r>
          </a:p>
          <a:p>
            <a:pPr>
              <a:spcBef>
                <a:spcPts val="0"/>
              </a:spcBef>
            </a:pPr>
            <a:endParaRPr lang="es-MX" dirty="0"/>
          </a:p>
          <a:p>
            <a:endParaRPr lang="es-MX"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1</a:t>
            </a:r>
            <a:endParaRPr lang="en-US" dirty="0"/>
          </a:p>
        </p:txBody>
      </p:sp>
      <p:sp>
        <p:nvSpPr>
          <p:cNvPr id="3" name="Content Placeholder 2"/>
          <p:cNvSpPr>
            <a:spLocks noGrp="1"/>
          </p:cNvSpPr>
          <p:nvPr>
            <p:ph idx="1"/>
          </p:nvPr>
        </p:nvSpPr>
        <p:spPr/>
        <p:txBody>
          <a:bodyPr>
            <a:normAutofit/>
          </a:bodyPr>
          <a:lstStyle/>
          <a:p>
            <a:pPr>
              <a:buNone/>
            </a:pPr>
            <a:r>
              <a:rPr lang="es-MX" sz="2800" i="1" dirty="0"/>
              <a:t>Elija la respuesta correcta:</a:t>
            </a:r>
          </a:p>
          <a:p>
            <a:endParaRPr lang="es-MX" sz="1100" dirty="0"/>
          </a:p>
          <a:p>
            <a:pPr marL="0" lvl="0" indent="0">
              <a:buNone/>
            </a:pPr>
            <a:r>
              <a:rPr lang="es-MX" sz="2800" dirty="0"/>
              <a:t>¿Cuál de estos pares de factores fisiológicos de fatiga y su origen biológico es INCORRECTO?</a:t>
            </a:r>
          </a:p>
          <a:p>
            <a:pPr marL="682625" lvl="1" indent="-457200">
              <a:buFont typeface="+mj-lt"/>
              <a:buAutoNum type="alphaLcParenR"/>
            </a:pPr>
            <a:r>
              <a:rPr lang="es-MX" dirty="0"/>
              <a:t>Hora del Día - Reloj Biológico</a:t>
            </a:r>
          </a:p>
          <a:p>
            <a:pPr marL="682625" lvl="1" indent="-457200">
              <a:buFont typeface="+mj-lt"/>
              <a:buAutoNum type="alphaLcParenR"/>
            </a:pPr>
            <a:r>
              <a:rPr lang="es-MX" dirty="0"/>
              <a:t>Sueño Reciente: Historial de Sueño</a:t>
            </a:r>
          </a:p>
          <a:p>
            <a:pPr marL="682625" lvl="1" indent="-457200">
              <a:buFont typeface="+mj-lt"/>
              <a:buAutoNum type="alphaLcParenR"/>
            </a:pPr>
            <a:r>
              <a:rPr lang="es-MX" dirty="0"/>
              <a:t>Horas Continuas Despierto – Reloj Biológico</a:t>
            </a:r>
          </a:p>
          <a:p>
            <a:pPr marL="682625" lvl="1" indent="-457200">
              <a:buFont typeface="+mj-lt"/>
              <a:buAutoNum type="alphaLcParenR"/>
            </a:pPr>
            <a:r>
              <a:rPr lang="es-ES" dirty="0"/>
              <a:t>Deuda Acumulada de Sueño: Historial de Sueño</a:t>
            </a:r>
            <a:endParaRPr lang="en-US" dirty="0"/>
          </a:p>
        </p:txBody>
      </p:sp>
    </p:spTree>
    <p:extLst>
      <p:ext uri="{BB962C8B-B14F-4D97-AF65-F5344CB8AC3E}">
        <p14:creationId xmlns:p14="http://schemas.microsoft.com/office/powerpoint/2010/main" val="100158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1</a:t>
            </a:r>
            <a:endParaRPr lang="en-US" dirty="0"/>
          </a:p>
        </p:txBody>
      </p:sp>
      <p:sp>
        <p:nvSpPr>
          <p:cNvPr id="3" name="Content Placeholder 2"/>
          <p:cNvSpPr>
            <a:spLocks noGrp="1"/>
          </p:cNvSpPr>
          <p:nvPr>
            <p:ph idx="1"/>
          </p:nvPr>
        </p:nvSpPr>
        <p:spPr/>
        <p:txBody>
          <a:bodyPr>
            <a:normAutofit/>
          </a:bodyPr>
          <a:lstStyle/>
          <a:p>
            <a:pPr marL="403225" lvl="1" indent="-177800">
              <a:buNone/>
            </a:pPr>
            <a:r>
              <a:rPr lang="es-MX" i="1" dirty="0"/>
              <a:t>Elija la respuesta correcta:</a:t>
            </a:r>
          </a:p>
          <a:p>
            <a:pPr marL="403225" lvl="1" indent="-177800">
              <a:buNone/>
            </a:pPr>
            <a:endParaRPr lang="es-MX" sz="1400" dirty="0"/>
          </a:p>
          <a:p>
            <a:pPr marL="0" lvl="0" indent="0">
              <a:buNone/>
            </a:pPr>
            <a:r>
              <a:rPr lang="es-MX" sz="2800" dirty="0"/>
              <a:t>¿Cuál de los siguientes factores normales de programación de horarios puede contribuir a la fatiga?</a:t>
            </a:r>
          </a:p>
          <a:p>
            <a:pPr marL="0" lvl="0" indent="0">
              <a:buNone/>
            </a:pPr>
            <a:endParaRPr lang="es-MX" sz="1400" dirty="0"/>
          </a:p>
          <a:p>
            <a:pPr marL="573088" lvl="1" indent="-347663">
              <a:buFont typeface="+mj-lt"/>
              <a:buAutoNum type="alphaLcParenR"/>
            </a:pPr>
            <a:r>
              <a:rPr lang="es-MX" dirty="0"/>
              <a:t>Hora de inicio temprano</a:t>
            </a:r>
          </a:p>
          <a:p>
            <a:pPr marL="573088" lvl="1" indent="-347663">
              <a:buFont typeface="+mj-lt"/>
              <a:buAutoNum type="alphaLcParenR"/>
            </a:pPr>
            <a:r>
              <a:rPr lang="es-MX" dirty="0"/>
              <a:t>Trabajo nocturno</a:t>
            </a:r>
          </a:p>
          <a:p>
            <a:pPr marL="573088" lvl="1" indent="-347663">
              <a:buFont typeface="+mj-lt"/>
              <a:buAutoNum type="alphaLcParenR"/>
            </a:pPr>
            <a:r>
              <a:rPr lang="es-MX" dirty="0"/>
              <a:t>Períodos de conducción irregularmente programados</a:t>
            </a:r>
          </a:p>
          <a:p>
            <a:pPr marL="573088" lvl="1" indent="-347663">
              <a:buFont typeface="+mj-lt"/>
              <a:buAutoNum type="alphaLcParenR"/>
            </a:pPr>
            <a:r>
              <a:rPr lang="es-MX" dirty="0"/>
              <a:t>Todos los anteriores</a:t>
            </a:r>
          </a:p>
          <a:p>
            <a:endParaRPr lang="en-US" dirty="0"/>
          </a:p>
        </p:txBody>
      </p:sp>
    </p:spTree>
    <p:extLst>
      <p:ext uri="{BB962C8B-B14F-4D97-AF65-F5344CB8AC3E}">
        <p14:creationId xmlns:p14="http://schemas.microsoft.com/office/powerpoint/2010/main" val="1001583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 dirty="0"/>
              <a:t>Lección 2: Responsabilidad Compartida para Minimizar la Fatiga en los Horarios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600" dirty="0"/>
              <a:t>Responsabilidad Compartida en Minimizar la Fatiga en los Horarios</a:t>
            </a:r>
            <a:endParaRPr lang="en-US" sz="3600" dirty="0"/>
          </a:p>
        </p:txBody>
      </p:sp>
      <p:graphicFrame>
        <p:nvGraphicFramePr>
          <p:cNvPr id="7" name="Content Placeholder 6" title="Regulators, management, and drivers share responsibility for fatigue management"/>
          <p:cNvGraphicFramePr>
            <a:graphicFrameLocks noGrp="1"/>
          </p:cNvGraphicFramePr>
          <p:nvPr>
            <p:ph idx="1"/>
            <p:extLst>
              <p:ext uri="{D42A27DB-BD31-4B8C-83A1-F6EECF244321}">
                <p14:modId xmlns:p14="http://schemas.microsoft.com/office/powerpoint/2010/main" val="4119256128"/>
              </p:ext>
            </p:extLst>
          </p:nvPr>
        </p:nvGraphicFramePr>
        <p:xfrm>
          <a:off x="76200" y="2133600"/>
          <a:ext cx="39624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4294967295"/>
          </p:nvPr>
        </p:nvSpPr>
        <p:spPr>
          <a:xfrm>
            <a:off x="3810000" y="1600200"/>
            <a:ext cx="5105400" cy="4525963"/>
          </a:xfrm>
        </p:spPr>
        <p:txBody>
          <a:bodyPr>
            <a:normAutofit lnSpcReduction="10000"/>
          </a:bodyPr>
          <a:lstStyle/>
          <a:p>
            <a:pPr>
              <a:spcBef>
                <a:spcPts val="0"/>
              </a:spcBef>
              <a:spcAft>
                <a:spcPts val="600"/>
              </a:spcAft>
            </a:pPr>
            <a:r>
              <a:rPr lang="es-ES" sz="2400" dirty="0"/>
              <a:t>Dentro de los reglamentos de HDS, las acciones realizadas dentro y fuera de la oficina pueden administrar el riesgo de fatiga</a:t>
            </a:r>
            <a:endParaRPr lang="en-US" sz="2400" dirty="0"/>
          </a:p>
          <a:p>
            <a:pPr marL="342900" lvl="1" indent="-342900">
              <a:spcBef>
                <a:spcPts val="0"/>
              </a:spcBef>
              <a:spcAft>
                <a:spcPts val="600"/>
              </a:spcAft>
              <a:buFont typeface="Arial" pitchFamily="34" charset="0"/>
              <a:buChar char="•"/>
            </a:pPr>
            <a:r>
              <a:rPr lang="es-ES" sz="2400" dirty="0"/>
              <a:t>Un primer nivel de defensa contra la fatiga son las políticas y prácticas aplicadas por la gerencia</a:t>
            </a:r>
            <a:endParaRPr lang="en-US" sz="2400" dirty="0"/>
          </a:p>
          <a:p>
            <a:pPr marL="342900" lvl="1" indent="-342900">
              <a:spcBef>
                <a:spcPts val="0"/>
              </a:spcBef>
              <a:spcAft>
                <a:spcPts val="600"/>
              </a:spcAft>
              <a:buFont typeface="Arial" pitchFamily="34" charset="0"/>
              <a:buChar char="•"/>
            </a:pPr>
            <a:r>
              <a:rPr lang="es-ES" sz="2400" dirty="0"/>
              <a:t>Otro nivel de defensa contra la fatiga es en gran medida la responsabilidad de los conductores de utilizar las oportunidades de sueño disponibles</a:t>
            </a:r>
            <a:endParaRPr lang="en-US" sz="2400" dirty="0"/>
          </a:p>
          <a:p>
            <a:pPr marL="342900" lvl="1" indent="-342900">
              <a:buFont typeface="Arial" pitchFamily="34" charset="0"/>
              <a:buChar char="•"/>
            </a:pPr>
            <a:endParaRPr lang="en-US" sz="20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0"/>
                                  </p:stCondLst>
                                  <p:childTnLst>
                                    <p:set>
                                      <p:cBhvr>
                                        <p:cTn id="6" dur="1" fill="hold">
                                          <p:stCondLst>
                                            <p:cond delay="0"/>
                                          </p:stCondLst>
                                        </p:cTn>
                                        <p:tgtEl>
                                          <p:spTgt spid="7">
                                            <p:graphicEl>
                                              <a:dgm id="{26DE3F94-1740-4EAE-B4FA-2BC17126F58F}"/>
                                            </p:graphicEl>
                                          </p:spTgt>
                                        </p:tgtEl>
                                        <p:attrNameLst>
                                          <p:attrName>style.visibility</p:attrName>
                                        </p:attrNameLst>
                                      </p:cBhvr>
                                      <p:to>
                                        <p:strVal val="visible"/>
                                      </p:to>
                                    </p:set>
                                    <p:animEffect transition="in" filter="fade">
                                      <p:cBhvr>
                                        <p:cTn id="7" dur="2000"/>
                                        <p:tgtEl>
                                          <p:spTgt spid="7">
                                            <p:graphicEl>
                                              <a:dgm id="{26DE3F94-1740-4EAE-B4FA-2BC17126F58F}"/>
                                            </p:graphicEl>
                                          </p:spTgt>
                                        </p:tgtEl>
                                      </p:cBhvr>
                                    </p:animEffect>
                                  </p:childTnLst>
                                </p:cTn>
                              </p:par>
                              <p:par>
                                <p:cTn id="8" presetID="10" presetClass="entr" presetSubtype="0" fill="hold" grpId="0" nodeType="withEffect">
                                  <p:stCondLst>
                                    <p:cond delay="10000"/>
                                  </p:stCondLst>
                                  <p:childTnLst>
                                    <p:set>
                                      <p:cBhvr>
                                        <p:cTn id="9" dur="1" fill="hold">
                                          <p:stCondLst>
                                            <p:cond delay="0"/>
                                          </p:stCondLst>
                                        </p:cTn>
                                        <p:tgtEl>
                                          <p:spTgt spid="7">
                                            <p:graphicEl>
                                              <a:dgm id="{20D10F18-1457-4EB7-958E-15EF45D6801A}"/>
                                            </p:graphicEl>
                                          </p:spTgt>
                                        </p:tgtEl>
                                        <p:attrNameLst>
                                          <p:attrName>style.visibility</p:attrName>
                                        </p:attrNameLst>
                                      </p:cBhvr>
                                      <p:to>
                                        <p:strVal val="visible"/>
                                      </p:to>
                                    </p:set>
                                    <p:animEffect transition="in" filter="fade">
                                      <p:cBhvr>
                                        <p:cTn id="10" dur="2000"/>
                                        <p:tgtEl>
                                          <p:spTgt spid="7">
                                            <p:graphicEl>
                                              <a:dgm id="{20D10F18-1457-4EB7-958E-15EF45D6801A}"/>
                                            </p:graphicEl>
                                          </p:spTgt>
                                        </p:tgtEl>
                                      </p:cBhvr>
                                    </p:animEffect>
                                  </p:childTnLst>
                                </p:cTn>
                              </p:par>
                              <p:par>
                                <p:cTn id="11" presetID="10" presetClass="entr" presetSubtype="0" fill="hold" grpId="0" nodeType="withEffect">
                                  <p:stCondLst>
                                    <p:cond delay="10000"/>
                                  </p:stCondLst>
                                  <p:childTnLst>
                                    <p:set>
                                      <p:cBhvr>
                                        <p:cTn id="12" dur="1" fill="hold">
                                          <p:stCondLst>
                                            <p:cond delay="0"/>
                                          </p:stCondLst>
                                        </p:cTn>
                                        <p:tgtEl>
                                          <p:spTgt spid="7">
                                            <p:graphicEl>
                                              <a:dgm id="{CB861433-09A8-4B9F-B43C-F2705FD29CA4}"/>
                                            </p:graphicEl>
                                          </p:spTgt>
                                        </p:tgtEl>
                                        <p:attrNameLst>
                                          <p:attrName>style.visibility</p:attrName>
                                        </p:attrNameLst>
                                      </p:cBhvr>
                                      <p:to>
                                        <p:strVal val="visible"/>
                                      </p:to>
                                    </p:set>
                                    <p:animEffect transition="in" filter="fade">
                                      <p:cBhvr>
                                        <p:cTn id="13" dur="2000"/>
                                        <p:tgtEl>
                                          <p:spTgt spid="7">
                                            <p:graphicEl>
                                              <a:dgm id="{CB861433-09A8-4B9F-B43C-F2705FD29CA4}"/>
                                            </p:graphicEl>
                                          </p:spTgt>
                                        </p:tgtEl>
                                      </p:cBhvr>
                                    </p:animEffect>
                                  </p:childTnLst>
                                </p:cTn>
                              </p:par>
                              <p:par>
                                <p:cTn id="14" presetID="10" presetClass="entr" presetSubtype="0" fill="hold" grpId="0" nodeType="withEffect">
                                  <p:stCondLst>
                                    <p:cond delay="10000"/>
                                  </p:stCondLst>
                                  <p:childTnLst>
                                    <p:set>
                                      <p:cBhvr>
                                        <p:cTn id="15" dur="1" fill="hold">
                                          <p:stCondLst>
                                            <p:cond delay="0"/>
                                          </p:stCondLst>
                                        </p:cTn>
                                        <p:tgtEl>
                                          <p:spTgt spid="7">
                                            <p:graphicEl>
                                              <a:dgm id="{FE3D06A3-056E-479E-ACD6-2F10748BBA51}"/>
                                            </p:graphicEl>
                                          </p:spTgt>
                                        </p:tgtEl>
                                        <p:attrNameLst>
                                          <p:attrName>style.visibility</p:attrName>
                                        </p:attrNameLst>
                                      </p:cBhvr>
                                      <p:to>
                                        <p:strVal val="visible"/>
                                      </p:to>
                                    </p:set>
                                    <p:animEffect transition="in" filter="fade">
                                      <p:cBhvr>
                                        <p:cTn id="16" dur="2000"/>
                                        <p:tgtEl>
                                          <p:spTgt spid="7">
                                            <p:graphicEl>
                                              <a:dgm id="{FE3D06A3-056E-479E-ACD6-2F10748BBA51}"/>
                                            </p:graphicEl>
                                          </p:spTgt>
                                        </p:tgtEl>
                                      </p:cBhvr>
                                    </p:animEffect>
                                  </p:childTnLst>
                                </p:cTn>
                              </p:par>
                              <p:par>
                                <p:cTn id="17" presetID="10" presetClass="entr" presetSubtype="0" fill="hold" grpId="0" nodeType="withEffect">
                                  <p:stCondLst>
                                    <p:cond delay="10000"/>
                                  </p:stCondLst>
                                  <p:childTnLst>
                                    <p:set>
                                      <p:cBhvr>
                                        <p:cTn id="18" dur="1" fill="hold">
                                          <p:stCondLst>
                                            <p:cond delay="0"/>
                                          </p:stCondLst>
                                        </p:cTn>
                                        <p:tgtEl>
                                          <p:spTgt spid="7">
                                            <p:graphicEl>
                                              <a:dgm id="{CAE65301-9131-410E-B558-0D223DE990D2}"/>
                                            </p:graphicEl>
                                          </p:spTgt>
                                        </p:tgtEl>
                                        <p:attrNameLst>
                                          <p:attrName>style.visibility</p:attrName>
                                        </p:attrNameLst>
                                      </p:cBhvr>
                                      <p:to>
                                        <p:strVal val="visible"/>
                                      </p:to>
                                    </p:set>
                                    <p:animEffect transition="in" filter="fade">
                                      <p:cBhvr>
                                        <p:cTn id="19" dur="2000"/>
                                        <p:tgtEl>
                                          <p:spTgt spid="7">
                                            <p:graphicEl>
                                              <a:dgm id="{CAE65301-9131-410E-B558-0D223DE990D2}"/>
                                            </p:graphicEl>
                                          </p:spTgt>
                                        </p:tgtEl>
                                      </p:cBhvr>
                                    </p:animEffect>
                                  </p:childTnLst>
                                </p:cTn>
                              </p:par>
                              <p:par>
                                <p:cTn id="20" presetID="10" presetClass="entr" presetSubtype="0" fill="hold" grpId="0" nodeType="withEffect">
                                  <p:stCondLst>
                                    <p:cond delay="10000"/>
                                  </p:stCondLst>
                                  <p:childTnLst>
                                    <p:set>
                                      <p:cBhvr>
                                        <p:cTn id="21" dur="1" fill="hold">
                                          <p:stCondLst>
                                            <p:cond delay="0"/>
                                          </p:stCondLst>
                                        </p:cTn>
                                        <p:tgtEl>
                                          <p:spTgt spid="7">
                                            <p:graphicEl>
                                              <a:dgm id="{9EA7BA6B-D1FC-4DC1-958E-1A25B5A0904F}"/>
                                            </p:graphicEl>
                                          </p:spTgt>
                                        </p:tgtEl>
                                        <p:attrNameLst>
                                          <p:attrName>style.visibility</p:attrName>
                                        </p:attrNameLst>
                                      </p:cBhvr>
                                      <p:to>
                                        <p:strVal val="visible"/>
                                      </p:to>
                                    </p:set>
                                    <p:animEffect transition="in" filter="fade">
                                      <p:cBhvr>
                                        <p:cTn id="22" dur="2000"/>
                                        <p:tgtEl>
                                          <p:spTgt spid="7">
                                            <p:graphicEl>
                                              <a:dgm id="{9EA7BA6B-D1FC-4DC1-958E-1A25B5A0904F}"/>
                                            </p:graphicEl>
                                          </p:spTgt>
                                        </p:tgtEl>
                                      </p:cBhvr>
                                    </p:animEffect>
                                  </p:childTnLst>
                                </p:cTn>
                              </p:par>
                              <p:par>
                                <p:cTn id="23" presetID="10" presetClass="entr" presetSubtype="0" fill="hold" grpId="0" nodeType="withEffect">
                                  <p:stCondLst>
                                    <p:cond delay="10000"/>
                                  </p:stCondLst>
                                  <p:childTnLst>
                                    <p:set>
                                      <p:cBhvr>
                                        <p:cTn id="24" dur="1" fill="hold">
                                          <p:stCondLst>
                                            <p:cond delay="0"/>
                                          </p:stCondLst>
                                        </p:cTn>
                                        <p:tgtEl>
                                          <p:spTgt spid="7">
                                            <p:graphicEl>
                                              <a:dgm id="{4FC5F6AC-60D5-4E49-8B55-4CB82BD9528B}"/>
                                            </p:graphicEl>
                                          </p:spTgt>
                                        </p:tgtEl>
                                        <p:attrNameLst>
                                          <p:attrName>style.visibility</p:attrName>
                                        </p:attrNameLst>
                                      </p:cBhvr>
                                      <p:to>
                                        <p:strVal val="visible"/>
                                      </p:to>
                                    </p:set>
                                    <p:animEffect transition="in" filter="fade">
                                      <p:cBhvr>
                                        <p:cTn id="25" dur="2000"/>
                                        <p:tgtEl>
                                          <p:spTgt spid="7">
                                            <p:graphicEl>
                                              <a:dgm id="{4FC5F6AC-60D5-4E49-8B55-4CB82BD95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229600" cy="1143000"/>
          </a:xfrm>
        </p:spPr>
        <p:txBody>
          <a:bodyPr>
            <a:noAutofit/>
          </a:bodyPr>
          <a:lstStyle/>
          <a:p>
            <a:pPr lvl="0"/>
            <a:r>
              <a:rPr lang="es-ES" sz="4000" dirty="0"/>
              <a:t>Responsabilidad Compartida:              en la Oficina (1 de 2)</a:t>
            </a:r>
            <a:endParaRPr lang="en-US" sz="4000" dirty="0"/>
          </a:p>
        </p:txBody>
      </p:sp>
      <p:sp>
        <p:nvSpPr>
          <p:cNvPr id="3" name="Content Placeholder 2"/>
          <p:cNvSpPr>
            <a:spLocks noGrp="1"/>
          </p:cNvSpPr>
          <p:nvPr>
            <p:ph idx="1"/>
          </p:nvPr>
        </p:nvSpPr>
        <p:spPr/>
        <p:txBody>
          <a:bodyPr>
            <a:noAutofit/>
          </a:bodyPr>
          <a:lstStyle/>
          <a:p>
            <a:pPr marL="342900" lvl="1" indent="-342900">
              <a:buFont typeface="Arial" pitchFamily="34" charset="0"/>
              <a:buChar char="•"/>
            </a:pPr>
            <a:r>
              <a:rPr lang="es-ES" sz="2400" dirty="0"/>
              <a:t>La gerencia, la planificación y el despacho establecen las demandas de trabajo de un conductor</a:t>
            </a:r>
            <a:endParaRPr lang="en-US" sz="2400" dirty="0"/>
          </a:p>
          <a:p>
            <a:pPr marL="342900" lvl="1" indent="-342900">
              <a:buFont typeface="Arial" pitchFamily="34" charset="0"/>
              <a:buChar char="•"/>
            </a:pPr>
            <a:r>
              <a:rPr lang="es-ES" sz="2400" dirty="0"/>
              <a:t>El horario de conducción, entonces, determina las oportunidades disponibles para obtener suficiente sueño para estar alerta.</a:t>
            </a:r>
            <a:endParaRPr lang="en-US" sz="2400" dirty="0"/>
          </a:p>
          <a:p>
            <a:pPr marL="342900" lvl="1" indent="-342900">
              <a:buFont typeface="Arial" pitchFamily="34" charset="0"/>
              <a:buChar char="•"/>
            </a:pPr>
            <a:r>
              <a:rPr lang="es-ES" sz="2400" dirty="0"/>
              <a:t>La programación de horarios y las rutas también pueden determinar el acceso a las instalaciones de descanso</a:t>
            </a:r>
            <a:endParaRPr lang="en-US" sz="2400" dirty="0"/>
          </a:p>
          <a:p>
            <a:r>
              <a:rPr lang="es-ES" sz="2400" dirty="0"/>
              <a:t>Promover un entorno que aliente a los conductores a dormir lo suficiente y administrar su fatiga de manera segura</a:t>
            </a:r>
            <a:endParaRPr lang="en-US" sz="2400" dirty="0"/>
          </a:p>
          <a:p>
            <a:r>
              <a:rPr lang="es-ES" sz="2400" dirty="0"/>
              <a:t>Promover un entorno y una cultura que reconozcan la fatiga como un riesgo fisiológico importante para la seguridad</a:t>
            </a:r>
            <a:endParaRPr lang="en-US" sz="2400" dirty="0"/>
          </a:p>
        </p:txBody>
      </p:sp>
      <p:graphicFrame>
        <p:nvGraphicFramePr>
          <p:cNvPr id="4" name="Content Placeholder 6"/>
          <p:cNvGraphicFramePr>
            <a:graphicFrameLocks/>
          </p:cNvGraphicFramePr>
          <p:nvPr>
            <p:extLst>
              <p:ext uri="{D42A27DB-BD31-4B8C-83A1-F6EECF244321}">
                <p14:modId xmlns:p14="http://schemas.microsoft.com/office/powerpoint/2010/main" val="591846909"/>
              </p:ext>
            </p:extLst>
          </p:nvPr>
        </p:nvGraphicFramePr>
        <p:xfrm>
          <a:off x="7239000" y="-76200"/>
          <a:ext cx="16764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p:spPr>
        <p:txBody>
          <a:bodyPr>
            <a:noAutofit/>
          </a:bodyPr>
          <a:lstStyle/>
          <a:p>
            <a:pPr marL="342900" lvl="1" indent="-342900">
              <a:buNone/>
            </a:pPr>
            <a:r>
              <a:rPr lang="es-MX" dirty="0"/>
              <a:t>Previsibilidad de la programación de horarios:</a:t>
            </a:r>
          </a:p>
          <a:p>
            <a:pPr marL="342900" lvl="1" indent="-342900">
              <a:buFont typeface="Arial" pitchFamily="34" charset="0"/>
              <a:buChar char="•"/>
            </a:pPr>
            <a:r>
              <a:rPr lang="es-ES" sz="2400" dirty="0"/>
              <a:t>La capacidad de respuesta a la gerencia y a las demandas de los clientes a menudo implica una administración rápida de los recursos del conductor y cambios de última hora en la programación de horarios</a:t>
            </a:r>
            <a:endParaRPr lang="en-US" sz="2400" dirty="0"/>
          </a:p>
          <a:p>
            <a:r>
              <a:rPr lang="es-ES" sz="2400" dirty="0"/>
              <a:t>Adoptar prácticas que brinden al conductor información anticipada sobre la programación de horarios que ayude al conductor a planificar un horario de trabajo/descanso</a:t>
            </a:r>
            <a:endParaRPr lang="en-US" sz="2400" dirty="0"/>
          </a:p>
          <a:p>
            <a:r>
              <a:rPr lang="es-ES" sz="2400" dirty="0"/>
              <a:t>Información confiable sobre las citas programadas, recibida con anticipación, es clave para que el conductor pueda planificar las oportunidades más efectivas para dormir y tomar siestas</a:t>
            </a:r>
            <a:r>
              <a:rPr lang="en-US" sz="2400" dirty="0"/>
              <a:t> </a:t>
            </a:r>
          </a:p>
        </p:txBody>
      </p:sp>
      <p:sp>
        <p:nvSpPr>
          <p:cNvPr id="6" name="Title 1"/>
          <p:cNvSpPr>
            <a:spLocks noGrp="1"/>
          </p:cNvSpPr>
          <p:nvPr>
            <p:ph type="title"/>
          </p:nvPr>
        </p:nvSpPr>
        <p:spPr>
          <a:xfrm>
            <a:off x="-304800" y="274638"/>
            <a:ext cx="8229600" cy="1143000"/>
          </a:xfrm>
        </p:spPr>
        <p:txBody>
          <a:bodyPr>
            <a:noAutofit/>
          </a:bodyPr>
          <a:lstStyle/>
          <a:p>
            <a:pPr lvl="0"/>
            <a:r>
              <a:rPr lang="es-ES" sz="4000" dirty="0"/>
              <a:t>Responsabilidad Compartida:              en la Oficina (2 de 2)</a:t>
            </a:r>
            <a:endParaRPr lang="en-US" sz="4000" dirty="0"/>
          </a:p>
        </p:txBody>
      </p:sp>
      <p:graphicFrame>
        <p:nvGraphicFramePr>
          <p:cNvPr id="2" name="Content Placeholder 6">
            <a:extLst>
              <a:ext uri="{FF2B5EF4-FFF2-40B4-BE49-F238E27FC236}">
                <a16:creationId xmlns:a16="http://schemas.microsoft.com/office/drawing/2014/main" id="{0706EC58-19AB-5509-8910-5AF4543F042D}"/>
              </a:ext>
            </a:extLst>
          </p:cNvPr>
          <p:cNvGraphicFramePr>
            <a:graphicFrameLocks/>
          </p:cNvGraphicFramePr>
          <p:nvPr>
            <p:extLst>
              <p:ext uri="{D42A27DB-BD31-4B8C-83A1-F6EECF244321}">
                <p14:modId xmlns:p14="http://schemas.microsoft.com/office/powerpoint/2010/main" val="2243757949"/>
              </p:ext>
            </p:extLst>
          </p:nvPr>
        </p:nvGraphicFramePr>
        <p:xfrm>
          <a:off x="7239000" y="-76200"/>
          <a:ext cx="16764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s-ES" sz="4000" dirty="0"/>
              <a:t>Considere la Fatiga en la         Asignación de Recursos</a:t>
            </a:r>
            <a:endParaRPr lang="en-US" sz="4000" dirty="0"/>
          </a:p>
        </p:txBody>
      </p:sp>
      <p:sp>
        <p:nvSpPr>
          <p:cNvPr id="3" name="Content Placeholder 2"/>
          <p:cNvSpPr>
            <a:spLocks noGrp="1"/>
          </p:cNvSpPr>
          <p:nvPr>
            <p:ph idx="1"/>
          </p:nvPr>
        </p:nvSpPr>
        <p:spPr>
          <a:xfrm>
            <a:off x="457200" y="1430953"/>
            <a:ext cx="8458200" cy="5078313"/>
          </a:xfrm>
        </p:spPr>
        <p:txBody>
          <a:bodyPr wrap="square">
            <a:spAutoFit/>
          </a:bodyPr>
          <a:lstStyle/>
          <a:p>
            <a:pPr marL="363538" lvl="1">
              <a:spcBef>
                <a:spcPts val="0"/>
              </a:spcBef>
              <a:buFont typeface="Arial" pitchFamily="34" charset="0"/>
              <a:buChar char="•"/>
            </a:pPr>
            <a:r>
              <a:rPr lang="es-ES" sz="2700" dirty="0"/>
              <a:t>Aprovechar los recursos para brindar a los conductores oportunidades para dormir durante la noche</a:t>
            </a:r>
            <a:endParaRPr lang="en-US" sz="2700" dirty="0"/>
          </a:p>
          <a:p>
            <a:pPr marL="363538" lvl="1">
              <a:spcBef>
                <a:spcPts val="0"/>
              </a:spcBef>
              <a:buFont typeface="Arial" pitchFamily="34" charset="0"/>
              <a:buChar char="•"/>
            </a:pPr>
            <a:r>
              <a:rPr lang="es-ES" sz="2700" dirty="0"/>
              <a:t>Programar citas que favorezcan las oportunidades para tomar una siesta</a:t>
            </a:r>
            <a:endParaRPr lang="en-US" sz="2700" dirty="0"/>
          </a:p>
          <a:p>
            <a:pPr marL="363538" lvl="1">
              <a:spcBef>
                <a:spcPts val="0"/>
              </a:spcBef>
              <a:buFont typeface="Arial" pitchFamily="34" charset="0"/>
              <a:buChar char="•"/>
            </a:pPr>
            <a:r>
              <a:rPr lang="es-ES" sz="2700" dirty="0"/>
              <a:t>Favorecer la secuencia de períodos de servicio que maximicen el tiempo para recuperarse de la deuda de sueño durante el reinicio</a:t>
            </a:r>
            <a:r>
              <a:rPr lang="en-US" sz="2700" dirty="0"/>
              <a:t> </a:t>
            </a:r>
          </a:p>
          <a:p>
            <a:pPr marL="363538" lvl="1">
              <a:spcBef>
                <a:spcPts val="0"/>
              </a:spcBef>
              <a:buFont typeface="Arial" pitchFamily="34" charset="0"/>
              <a:buChar char="•"/>
            </a:pPr>
            <a:r>
              <a:rPr lang="es-ES" sz="2700" dirty="0"/>
              <a:t>Programar a los conductores de acuerdo con las preferencias de hora natural del día</a:t>
            </a:r>
            <a:endParaRPr lang="en-US" sz="2700" dirty="0"/>
          </a:p>
          <a:p>
            <a:pPr marL="363538" lvl="1">
              <a:spcBef>
                <a:spcPts val="0"/>
              </a:spcBef>
              <a:buFont typeface="Arial" pitchFamily="34" charset="0"/>
              <a:buChar char="•"/>
            </a:pPr>
            <a:r>
              <a:rPr lang="es-ES" sz="2700" dirty="0"/>
              <a:t>Promover la regularidad del horario y/o aviso previo para ayudar al conductor con la planificación</a:t>
            </a:r>
            <a:endParaRPr lang="en-US" sz="2700" dirty="0"/>
          </a:p>
          <a:p>
            <a:pPr marL="363538" lvl="1">
              <a:spcBef>
                <a:spcPts val="0"/>
              </a:spcBef>
              <a:buFont typeface="Arial" pitchFamily="34" charset="0"/>
              <a:buChar char="•"/>
            </a:pPr>
            <a:r>
              <a:rPr lang="es-ES" sz="2700" dirty="0"/>
              <a:t>Consultar sobre niveles de fatiga en revisiones de tareas</a:t>
            </a:r>
            <a:endParaRPr lang="en-US" sz="2700" dirty="0"/>
          </a:p>
        </p:txBody>
      </p:sp>
      <p:graphicFrame>
        <p:nvGraphicFramePr>
          <p:cNvPr id="6" name="Content Placeholder 6"/>
          <p:cNvGraphicFramePr>
            <a:graphicFrameLocks/>
          </p:cNvGraphicFramePr>
          <p:nvPr>
            <p:extLst>
              <p:ext uri="{D42A27DB-BD31-4B8C-83A1-F6EECF244321}">
                <p14:modId xmlns:p14="http://schemas.microsoft.com/office/powerpoint/2010/main" val="1223493878"/>
              </p:ext>
            </p:extLst>
          </p:nvPr>
        </p:nvGraphicFramePr>
        <p:xfrm>
          <a:off x="7239000" y="-76200"/>
          <a:ext cx="16764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s-ES" sz="4000" dirty="0"/>
              <a:t>    Responsabilidad Compartida:</a:t>
            </a:r>
            <a:br>
              <a:rPr lang="es-ES" sz="4000" dirty="0"/>
            </a:br>
            <a:r>
              <a:rPr lang="es-ES" sz="4000" dirty="0"/>
              <a:t>           en el Camino (1 de 4)</a:t>
            </a:r>
            <a:endParaRPr lang="en-US" sz="4000" dirty="0"/>
          </a:p>
        </p:txBody>
      </p:sp>
      <p:sp>
        <p:nvSpPr>
          <p:cNvPr id="3" name="Content Placeholder 2"/>
          <p:cNvSpPr>
            <a:spLocks noGrp="1"/>
          </p:cNvSpPr>
          <p:nvPr>
            <p:ph idx="1"/>
          </p:nvPr>
        </p:nvSpPr>
        <p:spPr/>
        <p:txBody>
          <a:bodyPr>
            <a:normAutofit fontScale="92500" lnSpcReduction="20000"/>
          </a:bodyPr>
          <a:lstStyle/>
          <a:p>
            <a:r>
              <a:rPr lang="es-ES" sz="2800" dirty="0"/>
              <a:t>El conductor puede actuar para mitigar la fatiga</a:t>
            </a:r>
            <a:endParaRPr lang="en-US" sz="2800" dirty="0"/>
          </a:p>
          <a:p>
            <a:r>
              <a:rPr lang="es-ES" sz="2800" dirty="0"/>
              <a:t>Un conductor trabaja dentro de las presiones operativas, pero tiene cierto control sobre la planeación inmediata del viaje</a:t>
            </a:r>
            <a:endParaRPr lang="en-US" sz="2800" dirty="0"/>
          </a:p>
          <a:p>
            <a:pPr marL="342900" lvl="1" indent="-342900">
              <a:buFont typeface="Arial" pitchFamily="34" charset="0"/>
              <a:buChar char="•"/>
            </a:pPr>
            <a:r>
              <a:rPr lang="es-ES" dirty="0"/>
              <a:t>Apoye las opciones de planeación que promuevan un sueño adecuado:</a:t>
            </a:r>
            <a:endParaRPr lang="en-US" dirty="0"/>
          </a:p>
          <a:p>
            <a:pPr marL="742950" lvl="2" indent="-342900">
              <a:buFont typeface="Symbol" pitchFamily="18" charset="2"/>
              <a:buChar char="-"/>
            </a:pPr>
            <a:r>
              <a:rPr lang="es-ES" dirty="0"/>
              <a:t>Planear paradas de descanso adecuadas durante la conducción de largas distancias</a:t>
            </a:r>
            <a:r>
              <a:rPr lang="en-US" dirty="0"/>
              <a:t>  </a:t>
            </a:r>
          </a:p>
          <a:p>
            <a:pPr marL="742950" lvl="2" indent="-342900">
              <a:buFont typeface="Symbol" pitchFamily="18" charset="2"/>
              <a:buChar char="-"/>
            </a:pPr>
            <a:r>
              <a:rPr lang="es-ES" dirty="0"/>
              <a:t>Aprovechar las siestas para complementar el sueño</a:t>
            </a:r>
            <a:endParaRPr lang="en-US" dirty="0"/>
          </a:p>
          <a:p>
            <a:pPr marL="742950" lvl="2" indent="-342900">
              <a:buFont typeface="Symbol" pitchFamily="18" charset="2"/>
              <a:buChar char="-"/>
            </a:pPr>
            <a:r>
              <a:rPr lang="es-ES" dirty="0"/>
              <a:t>Tener en cuenta el horario del sueño: la noche es más beneficiosa que el día, pero todo sueño es útil</a:t>
            </a:r>
            <a:endParaRPr lang="en-US" dirty="0"/>
          </a:p>
          <a:p>
            <a:pPr marL="742950" lvl="2" indent="-342900">
              <a:buFont typeface="Symbol" pitchFamily="18" charset="2"/>
              <a:buChar char="-"/>
            </a:pPr>
            <a:r>
              <a:rPr lang="es-ES" dirty="0"/>
              <a:t>Mantener los tiempos de sueño lo más estables posible</a:t>
            </a:r>
            <a:endParaRPr lang="en-US" dirty="0"/>
          </a:p>
          <a:p>
            <a:pPr marL="742950" lvl="2" indent="-342900">
              <a:buFont typeface="Symbol" pitchFamily="18" charset="2"/>
              <a:buChar char="-"/>
            </a:pPr>
            <a:r>
              <a:rPr lang="es-ES" dirty="0"/>
              <a:t>Considerar una siesta antes de una salida nocturna</a:t>
            </a: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117807018"/>
              </p:ext>
            </p:extLst>
          </p:nvPr>
        </p:nvGraphicFramePr>
        <p:xfrm>
          <a:off x="7315200" y="-76200"/>
          <a:ext cx="16002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70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3000"/>
                                        <p:tgtEl>
                                          <p:spTgt spid="3">
                                            <p:txEl>
                                              <p:pRg st="3" end="3"/>
                                            </p:txEl>
                                          </p:spTgt>
                                        </p:tgtEl>
                                      </p:cBhvr>
                                    </p:animEffect>
                                  </p:childTnLst>
                                </p:cTn>
                              </p:par>
                              <p:par>
                                <p:cTn id="8" presetID="10" presetClass="entr" presetSubtype="0" fill="hold" nodeType="withEffect">
                                  <p:stCondLst>
                                    <p:cond delay="2700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3000"/>
                                        <p:tgtEl>
                                          <p:spTgt spid="3">
                                            <p:txEl>
                                              <p:pRg st="4" end="4"/>
                                            </p:txEl>
                                          </p:spTgt>
                                        </p:tgtEl>
                                      </p:cBhvr>
                                    </p:animEffect>
                                  </p:childTnLst>
                                </p:cTn>
                              </p:par>
                              <p:par>
                                <p:cTn id="11" presetID="10" presetClass="entr" presetSubtype="0" fill="hold" nodeType="withEffect">
                                  <p:stCondLst>
                                    <p:cond delay="2700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3000"/>
                                        <p:tgtEl>
                                          <p:spTgt spid="3">
                                            <p:txEl>
                                              <p:pRg st="5" end="5"/>
                                            </p:txEl>
                                          </p:spTgt>
                                        </p:tgtEl>
                                      </p:cBhvr>
                                    </p:animEffect>
                                  </p:childTnLst>
                                </p:cTn>
                              </p:par>
                              <p:par>
                                <p:cTn id="14" presetID="10" presetClass="entr" presetSubtype="0" fill="hold" nodeType="withEffect">
                                  <p:stCondLst>
                                    <p:cond delay="2700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3000"/>
                                        <p:tgtEl>
                                          <p:spTgt spid="3">
                                            <p:txEl>
                                              <p:pRg st="6" end="6"/>
                                            </p:txEl>
                                          </p:spTgt>
                                        </p:tgtEl>
                                      </p:cBhvr>
                                    </p:animEffect>
                                  </p:childTnLst>
                                </p:cTn>
                              </p:par>
                              <p:par>
                                <p:cTn id="17" presetID="10" presetClass="entr" presetSubtype="0" fill="hold" nodeType="withEffect">
                                  <p:stCondLst>
                                    <p:cond delay="2700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42900" lvl="1" indent="-342900">
              <a:buFont typeface="Arial" pitchFamily="34" charset="0"/>
              <a:buChar char="•"/>
            </a:pPr>
            <a:r>
              <a:rPr lang="es-ES" dirty="0"/>
              <a:t>La responsabilidad del conductor de dormir lo suficiente durante los días laborales y los períodos de recuperación es un ingrediente clave para la administración de la fatiga</a:t>
            </a:r>
            <a:endParaRPr lang="en-US" dirty="0"/>
          </a:p>
          <a:p>
            <a:pPr lvl="1"/>
            <a:r>
              <a:rPr lang="es-ES" sz="2400" dirty="0"/>
              <a:t>Seguir los principios de higiene del sueño.</a:t>
            </a:r>
            <a:endParaRPr lang="en-US" sz="2400" dirty="0"/>
          </a:p>
          <a:p>
            <a:pPr lvl="1"/>
            <a:r>
              <a:rPr lang="es-ES" sz="2400" dirty="0"/>
              <a:t>Buscar tratamiento para afecciones médicas, incluidos las enfermedades del sueño</a:t>
            </a:r>
            <a:endParaRPr lang="en-US" sz="2400" dirty="0"/>
          </a:p>
          <a:p>
            <a:r>
              <a:rPr lang="en-US" sz="2800" dirty="0" err="1"/>
              <a:t>Dormir</a:t>
            </a:r>
            <a:r>
              <a:rPr lang="en-US" sz="2800" dirty="0"/>
              <a:t> </a:t>
            </a:r>
            <a:r>
              <a:rPr lang="en-US" sz="2800" dirty="0" err="1"/>
              <a:t>durante</a:t>
            </a:r>
            <a:r>
              <a:rPr lang="en-US" sz="2800" dirty="0"/>
              <a:t> </a:t>
            </a:r>
            <a:r>
              <a:rPr lang="en-US" sz="2800" dirty="0" err="1"/>
              <a:t>los</a:t>
            </a:r>
            <a:r>
              <a:rPr lang="en-US" sz="2800" dirty="0"/>
              <a:t> </a:t>
            </a:r>
            <a:r>
              <a:rPr lang="en-US" sz="2800" dirty="0" err="1"/>
              <a:t>períodos</a:t>
            </a:r>
            <a:r>
              <a:rPr lang="en-US" sz="2800" dirty="0"/>
              <a:t> de </a:t>
            </a:r>
            <a:r>
              <a:rPr lang="en-US" sz="2800" dirty="0" err="1"/>
              <a:t>recuperación</a:t>
            </a:r>
            <a:endParaRPr lang="en-US" sz="2800" dirty="0"/>
          </a:p>
          <a:p>
            <a:pPr lvl="1"/>
            <a:r>
              <a:rPr lang="es-ES" sz="2400" dirty="0"/>
              <a:t>Siempre que sea posible, favorezca opciones de programación y planificación que proporcionen el tiempo adecuado para recuperarse de la deuda de sueño</a:t>
            </a:r>
            <a:r>
              <a:rPr lang="en-US" sz="2400" dirty="0"/>
              <a:t>. </a:t>
            </a:r>
          </a:p>
          <a:p>
            <a:pPr lvl="1"/>
            <a:r>
              <a:rPr lang="es-ES" sz="2400" dirty="0"/>
              <a:t>Cualquier sueño es bueno, pero lo mejor es dormir por la noche</a:t>
            </a:r>
            <a:endParaRPr lang="en-US" sz="2400" dirty="0"/>
          </a:p>
          <a:p>
            <a:pPr lvl="1"/>
            <a:r>
              <a:rPr lang="es-ES" sz="2400" dirty="0"/>
              <a:t>Llene el depósito de sueño durante la recuperación</a:t>
            </a:r>
            <a:endParaRPr lang="en-US" sz="2400" dirty="0"/>
          </a:p>
          <a:p>
            <a:pPr marL="342900" lvl="1" indent="-342900">
              <a:buFont typeface="Arial" pitchFamily="34" charset="0"/>
              <a:buChar char="•"/>
            </a:pPr>
            <a:endParaRPr lang="en-US" sz="4800" dirty="0"/>
          </a:p>
          <a:p>
            <a:endParaRPr lang="en-US" sz="8000" dirty="0"/>
          </a:p>
          <a:p>
            <a:endParaRPr lang="en-US" dirty="0"/>
          </a:p>
        </p:txBody>
      </p:sp>
      <p:sp>
        <p:nvSpPr>
          <p:cNvPr id="4" name="Title 3"/>
          <p:cNvSpPr>
            <a:spLocks noGrp="1"/>
          </p:cNvSpPr>
          <p:nvPr>
            <p:ph type="title"/>
          </p:nvPr>
        </p:nvSpPr>
        <p:spPr/>
        <p:txBody>
          <a:bodyPr>
            <a:normAutofit fontScale="90000"/>
          </a:bodyPr>
          <a:lstStyle/>
          <a:p>
            <a:pPr algn="l"/>
            <a:r>
              <a:rPr lang="es-ES" sz="4400" dirty="0"/>
              <a:t>    Responsabilidad Compartida:</a:t>
            </a:r>
            <a:br>
              <a:rPr lang="es-ES" sz="4400" dirty="0"/>
            </a:br>
            <a:r>
              <a:rPr lang="es-ES" sz="4400" dirty="0"/>
              <a:t>            en el Camino (2 de 4)</a:t>
            </a:r>
            <a:endParaRPr lang="en-US" dirty="0"/>
          </a:p>
        </p:txBody>
      </p:sp>
      <p:graphicFrame>
        <p:nvGraphicFramePr>
          <p:cNvPr id="2" name="Content Placeholder 6">
            <a:extLst>
              <a:ext uri="{FF2B5EF4-FFF2-40B4-BE49-F238E27FC236}">
                <a16:creationId xmlns:a16="http://schemas.microsoft.com/office/drawing/2014/main" id="{83A298A1-D398-FC7A-598E-98980266F128}"/>
              </a:ext>
            </a:extLst>
          </p:cNvPr>
          <p:cNvGraphicFramePr>
            <a:graphicFrameLocks/>
          </p:cNvGraphicFramePr>
          <p:nvPr>
            <p:extLst>
              <p:ext uri="{D42A27DB-BD31-4B8C-83A1-F6EECF244321}">
                <p14:modId xmlns:p14="http://schemas.microsoft.com/office/powerpoint/2010/main" val="3222253009"/>
              </p:ext>
            </p:extLst>
          </p:nvPr>
        </p:nvGraphicFramePr>
        <p:xfrm>
          <a:off x="7315200" y="0"/>
          <a:ext cx="16002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42900" lvl="1" indent="-342900">
              <a:spcBef>
                <a:spcPts val="0"/>
              </a:spcBef>
              <a:buFont typeface="Arial" pitchFamily="34" charset="0"/>
              <a:buChar char="•"/>
            </a:pPr>
            <a:r>
              <a:rPr lang="en-US" sz="2400" dirty="0"/>
              <a:t>Siestas:</a:t>
            </a:r>
          </a:p>
          <a:p>
            <a:pPr lvl="1">
              <a:spcBef>
                <a:spcPts val="0"/>
              </a:spcBef>
            </a:pPr>
            <a:r>
              <a:rPr lang="es-ES" sz="2200" dirty="0"/>
              <a:t>Cualquier sueño es beneficioso y las siestas durante el día pueden complementar el sueño primario durante la noche</a:t>
            </a:r>
            <a:endParaRPr lang="en-US" sz="2200" dirty="0"/>
          </a:p>
          <a:p>
            <a:pPr lvl="1">
              <a:spcBef>
                <a:spcPts val="0"/>
              </a:spcBef>
            </a:pPr>
            <a:r>
              <a:rPr lang="es-ES" sz="2200" dirty="0"/>
              <a:t>Siestas más largas pueden permitir que una persona duerma profundamente</a:t>
            </a:r>
            <a:endParaRPr lang="en-US" sz="2200" dirty="0"/>
          </a:p>
          <a:p>
            <a:pPr lvl="1">
              <a:spcBef>
                <a:spcPts val="0"/>
              </a:spcBef>
            </a:pPr>
            <a:r>
              <a:rPr lang="es-ES" sz="2200" dirty="0"/>
              <a:t>Despertar del sueño profundo hace más probable la inercia del sueño</a:t>
            </a:r>
            <a:endParaRPr lang="en-US" sz="2200" dirty="0"/>
          </a:p>
          <a:p>
            <a:pPr>
              <a:spcBef>
                <a:spcPts val="0"/>
              </a:spcBef>
            </a:pPr>
            <a:r>
              <a:rPr lang="es-ES" sz="2400" dirty="0"/>
              <a:t>Los efectos temporales de la inercia del sueño pueden </a:t>
            </a:r>
            <a:r>
              <a:rPr lang="es-MX" sz="2400" dirty="0"/>
              <a:t>perjudicar el desempeño</a:t>
            </a:r>
          </a:p>
          <a:p>
            <a:pPr>
              <a:spcBef>
                <a:spcPts val="0"/>
              </a:spcBef>
            </a:pPr>
            <a:r>
              <a:rPr lang="es-MX" sz="2400" dirty="0"/>
              <a:t>Permita suficiente tiempo para recuperarse de las siestas y utilice estrategias para ayudar a disipar los efectos:</a:t>
            </a:r>
          </a:p>
          <a:p>
            <a:pPr lvl="1">
              <a:spcBef>
                <a:spcPts val="0"/>
              </a:spcBef>
            </a:pPr>
            <a:r>
              <a:rPr lang="es-MX" sz="2200" dirty="0"/>
              <a:t>Exposición a la luz/ruido</a:t>
            </a:r>
          </a:p>
          <a:p>
            <a:pPr lvl="1">
              <a:spcBef>
                <a:spcPts val="0"/>
              </a:spcBef>
            </a:pPr>
            <a:r>
              <a:rPr lang="es-MX" sz="2200" dirty="0"/>
              <a:t>Actividad física</a:t>
            </a:r>
          </a:p>
          <a:p>
            <a:pPr lvl="1">
              <a:spcBef>
                <a:spcPts val="0"/>
              </a:spcBef>
            </a:pPr>
            <a:r>
              <a:rPr lang="es-MX" sz="2200" dirty="0"/>
              <a:t>Cafeína</a:t>
            </a:r>
            <a:endParaRPr lang="es-MX" sz="2400" dirty="0"/>
          </a:p>
          <a:p>
            <a:endParaRPr lang="es-MX" sz="2000" dirty="0"/>
          </a:p>
          <a:p>
            <a:endParaRPr lang="en-US" sz="2000" dirty="0"/>
          </a:p>
        </p:txBody>
      </p:sp>
      <p:sp>
        <p:nvSpPr>
          <p:cNvPr id="4" name="Title 3"/>
          <p:cNvSpPr>
            <a:spLocks noGrp="1"/>
          </p:cNvSpPr>
          <p:nvPr>
            <p:ph type="title"/>
          </p:nvPr>
        </p:nvSpPr>
        <p:spPr/>
        <p:txBody>
          <a:bodyPr>
            <a:normAutofit fontScale="90000"/>
          </a:bodyPr>
          <a:lstStyle/>
          <a:p>
            <a:pPr algn="l"/>
            <a:r>
              <a:rPr lang="es-ES" sz="4400" dirty="0"/>
              <a:t>     Responsabilidad Compartida:</a:t>
            </a:r>
            <a:br>
              <a:rPr lang="es-ES" sz="4400" dirty="0"/>
            </a:br>
            <a:r>
              <a:rPr lang="es-ES" sz="4400" dirty="0"/>
              <a:t>             en el Camino (3 de 4)</a:t>
            </a:r>
            <a:endParaRPr lang="en-US" dirty="0"/>
          </a:p>
        </p:txBody>
      </p:sp>
      <p:graphicFrame>
        <p:nvGraphicFramePr>
          <p:cNvPr id="2" name="Content Placeholder 6">
            <a:extLst>
              <a:ext uri="{FF2B5EF4-FFF2-40B4-BE49-F238E27FC236}">
                <a16:creationId xmlns:a16="http://schemas.microsoft.com/office/drawing/2014/main" id="{D75788B4-8714-4FDD-79A4-783401DE2C52}"/>
              </a:ext>
            </a:extLst>
          </p:cNvPr>
          <p:cNvGraphicFramePr>
            <a:graphicFrameLocks/>
          </p:cNvGraphicFramePr>
          <p:nvPr>
            <p:extLst>
              <p:ext uri="{D42A27DB-BD31-4B8C-83A1-F6EECF244321}">
                <p14:modId xmlns:p14="http://schemas.microsoft.com/office/powerpoint/2010/main" val="49869187"/>
              </p:ext>
            </p:extLst>
          </p:nvPr>
        </p:nvGraphicFramePr>
        <p:xfrm>
          <a:off x="7315200" y="-76200"/>
          <a:ext cx="16002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Módulo</a:t>
            </a:r>
            <a:r>
              <a:rPr lang="en-US" dirty="0"/>
              <a:t> 9, </a:t>
            </a:r>
            <a:r>
              <a:rPr lang="en-US" dirty="0" err="1"/>
              <a:t>Descripción</a:t>
            </a:r>
            <a:r>
              <a:rPr lang="en-US" dirty="0"/>
              <a:t> General</a:t>
            </a:r>
          </a:p>
        </p:txBody>
      </p:sp>
      <p:sp>
        <p:nvSpPr>
          <p:cNvPr id="3" name="Content Placeholder 2"/>
          <p:cNvSpPr>
            <a:spLocks noGrp="1"/>
          </p:cNvSpPr>
          <p:nvPr>
            <p:ph idx="1"/>
          </p:nvPr>
        </p:nvSpPr>
        <p:spPr/>
        <p:txBody>
          <a:bodyPr>
            <a:normAutofit fontScale="92500"/>
          </a:bodyPr>
          <a:lstStyle/>
          <a:p>
            <a:r>
              <a:rPr lang="es-ES" dirty="0"/>
              <a:t>Al final de este módulo, podrá</a:t>
            </a:r>
            <a:r>
              <a:rPr lang="en-US" dirty="0"/>
              <a:t>:</a:t>
            </a:r>
          </a:p>
          <a:p>
            <a:pPr lvl="1"/>
            <a:r>
              <a:rPr lang="es-ES" dirty="0"/>
              <a:t>Identificar los factores en los horarios de los conductores que contribuyen a la fatiga.</a:t>
            </a:r>
            <a:endParaRPr lang="en-US" dirty="0"/>
          </a:p>
          <a:p>
            <a:pPr lvl="1"/>
            <a:r>
              <a:rPr lang="es-ES" dirty="0"/>
              <a:t>Comprender la importancia de la responsabilidad compartida para mitigar la fatiga en los horarios de trabajo de los conductores</a:t>
            </a:r>
            <a:endParaRPr lang="en-US" dirty="0"/>
          </a:p>
          <a:p>
            <a:pPr lvl="1"/>
            <a:r>
              <a:rPr lang="es-ES" dirty="0"/>
              <a:t>Maximizar el beneficio de las herramientas de programación de horarios en las operaciones en curso</a:t>
            </a:r>
            <a:endParaRPr lang="en-US" dirty="0"/>
          </a:p>
          <a:p>
            <a:pPr lvl="1"/>
            <a:r>
              <a:rPr lang="es-ES" dirty="0"/>
              <a:t>Desarrollar estrategias personalizadas para administrar la fatiga en la flota</a:t>
            </a:r>
            <a:endParaRPr lang="en-US" dirty="0"/>
          </a:p>
          <a:p>
            <a:pPr lvl="2"/>
            <a:endParaRPr lang="en-US" dirty="0"/>
          </a:p>
          <a:p>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s-MX" dirty="0"/>
              <a:t>Estrategias secundarias para afrontar la fatiga:</a:t>
            </a:r>
          </a:p>
          <a:p>
            <a:pPr lvl="1"/>
            <a:r>
              <a:rPr lang="es-MX" dirty="0"/>
              <a:t>Pausas en la rutina</a:t>
            </a:r>
          </a:p>
          <a:p>
            <a:pPr lvl="1"/>
            <a:r>
              <a:rPr lang="es-MX" dirty="0"/>
              <a:t>Ejercicio ligero, cambios de postura</a:t>
            </a:r>
          </a:p>
          <a:p>
            <a:pPr lvl="1"/>
            <a:r>
              <a:rPr lang="es-ES" dirty="0"/>
              <a:t>Bebidas con cafeína</a:t>
            </a:r>
          </a:p>
          <a:p>
            <a:pPr lvl="1"/>
            <a:r>
              <a:rPr lang="es-ES" dirty="0"/>
              <a:t>Interacción social, si no distrae</a:t>
            </a:r>
            <a:endParaRPr lang="en-US" dirty="0"/>
          </a:p>
          <a:p>
            <a:r>
              <a:rPr lang="es-ES" dirty="0"/>
              <a:t>Todos estos métodos son de corta duración y no sustituyen a un sueño adecuado</a:t>
            </a:r>
            <a:endParaRPr lang="en-US" dirty="0"/>
          </a:p>
          <a:p>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1755364400"/>
              </p:ext>
            </p:extLst>
          </p:nvPr>
        </p:nvGraphicFramePr>
        <p:xfrm>
          <a:off x="7315200" y="-76200"/>
          <a:ext cx="16002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pPr algn="l"/>
            <a:r>
              <a:rPr lang="es-ES" sz="4400" dirty="0"/>
              <a:t>    Responsabilidad Compartida:</a:t>
            </a:r>
            <a:br>
              <a:rPr lang="es-ES" sz="4400" dirty="0"/>
            </a:br>
            <a:r>
              <a:rPr lang="es-ES" sz="4400" dirty="0"/>
              <a:t>             en el Camino (4 de 4</a:t>
            </a:r>
            <a:r>
              <a:rPr lang="en-US"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2</a:t>
            </a:r>
            <a:endParaRPr lang="en-US" dirty="0"/>
          </a:p>
        </p:txBody>
      </p:sp>
      <p:sp>
        <p:nvSpPr>
          <p:cNvPr id="3" name="Content Placeholder 2"/>
          <p:cNvSpPr>
            <a:spLocks noGrp="1"/>
          </p:cNvSpPr>
          <p:nvPr>
            <p:ph idx="1"/>
          </p:nvPr>
        </p:nvSpPr>
        <p:spPr>
          <a:xfrm>
            <a:off x="457200" y="1600200"/>
            <a:ext cx="8305800" cy="4525963"/>
          </a:xfrm>
        </p:spPr>
        <p:txBody>
          <a:bodyPr numCol="1">
            <a:noAutofit/>
          </a:bodyPr>
          <a:lstStyle/>
          <a:p>
            <a:pPr>
              <a:buNone/>
            </a:pPr>
            <a:r>
              <a:rPr lang="es-MX" sz="2400" i="1" dirty="0"/>
              <a:t>Elija la respuesta correcta:</a:t>
            </a:r>
          </a:p>
          <a:p>
            <a:pPr>
              <a:buNone/>
            </a:pPr>
            <a:endParaRPr lang="en-US" sz="500" i="1" dirty="0"/>
          </a:p>
          <a:p>
            <a:pPr marL="0" lvl="0" indent="0">
              <a:buNone/>
            </a:pPr>
            <a:r>
              <a:rPr lang="es-ES" sz="2200" dirty="0"/>
              <a:t>En la responsabilidad compartida para la administración de la fatiga:</a:t>
            </a:r>
            <a:endParaRPr lang="en-US" sz="2200" dirty="0"/>
          </a:p>
          <a:p>
            <a:pPr marL="395288" lvl="1" indent="-280988">
              <a:buFont typeface="+mj-lt"/>
              <a:buAutoNum type="alphaLcParenR"/>
            </a:pPr>
            <a:r>
              <a:rPr lang="es-ES" sz="2200" dirty="0"/>
              <a:t>Los reguladores programan los tiempos de inicio y paradas para conductores de acuerdo con los principios de administración de la fatiga</a:t>
            </a:r>
            <a:endParaRPr lang="en-US" sz="2200" dirty="0"/>
          </a:p>
          <a:p>
            <a:pPr marL="395288" lvl="1" indent="-280988">
              <a:buFont typeface="+mj-lt"/>
              <a:buAutoNum type="alphaLcParenR"/>
            </a:pPr>
            <a:r>
              <a:rPr lang="es-ES" sz="2200" dirty="0"/>
              <a:t>La gerencia del transportista crea los horarios de los conductores basados únicamente en la demanda de los clientes</a:t>
            </a:r>
            <a:endParaRPr lang="en-US" sz="2200" dirty="0"/>
          </a:p>
          <a:p>
            <a:pPr marL="395288" lvl="1" indent="-280988">
              <a:buFont typeface="+mj-lt"/>
              <a:buAutoNum type="alphaLcParenR"/>
            </a:pPr>
            <a:r>
              <a:rPr lang="es-ES" sz="2200" dirty="0"/>
              <a:t>Los conductores deben aceptar todas las condiciones de las reglas de las HDS y la presión del mercado</a:t>
            </a:r>
            <a:endParaRPr lang="en-US" sz="2200" dirty="0"/>
          </a:p>
          <a:p>
            <a:pPr marL="395288" lvl="1" indent="-280988">
              <a:buFont typeface="+mj-lt"/>
              <a:buAutoNum type="alphaLcParenR"/>
            </a:pPr>
            <a:r>
              <a:rPr lang="es-ES" sz="2200" dirty="0"/>
              <a:t>Los reguladores, la gerencia y los conductores trabajan juntos para crear y aplicar un marco viable para la administración de la fatiga y la operación segura</a:t>
            </a:r>
            <a:endParaRPr lang="en-US" sz="2200" dirty="0"/>
          </a:p>
        </p:txBody>
      </p:sp>
    </p:spTree>
    <p:extLst>
      <p:ext uri="{BB962C8B-B14F-4D97-AF65-F5344CB8AC3E}">
        <p14:creationId xmlns:p14="http://schemas.microsoft.com/office/powerpoint/2010/main" val="4287779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2</a:t>
            </a:r>
            <a:endParaRPr lang="en-US" dirty="0"/>
          </a:p>
        </p:txBody>
      </p:sp>
      <p:sp>
        <p:nvSpPr>
          <p:cNvPr id="3" name="Content Placeholder 2"/>
          <p:cNvSpPr>
            <a:spLocks noGrp="1"/>
          </p:cNvSpPr>
          <p:nvPr>
            <p:ph idx="1"/>
          </p:nvPr>
        </p:nvSpPr>
        <p:spPr/>
        <p:txBody>
          <a:bodyPr numCol="1">
            <a:noAutofit/>
          </a:bodyPr>
          <a:lstStyle/>
          <a:p>
            <a:pPr>
              <a:buNone/>
            </a:pPr>
            <a:r>
              <a:rPr lang="es-MX" sz="2200" i="1" dirty="0"/>
              <a:t>Elija la respuesta correcta:</a:t>
            </a:r>
          </a:p>
          <a:p>
            <a:pPr>
              <a:buNone/>
            </a:pPr>
            <a:endParaRPr lang="en-US" sz="800" i="1" dirty="0"/>
          </a:p>
          <a:p>
            <a:pPr marL="0" indent="0">
              <a:buNone/>
            </a:pPr>
            <a:r>
              <a:rPr lang="es-ES" sz="2000" dirty="0"/>
              <a:t>¿Cuál de las siguientes NO es una función útil para la gerencia en la responsabilidad compartida para la administración de la fatiga?</a:t>
            </a:r>
            <a:endParaRPr lang="en-US" sz="2000" dirty="0"/>
          </a:p>
          <a:p>
            <a:pPr marL="395288" lvl="1" indent="-280988">
              <a:buFont typeface="+mj-lt"/>
              <a:buAutoNum type="alphaLcParenR"/>
            </a:pPr>
            <a:r>
              <a:rPr lang="es-ES" sz="2000" dirty="0"/>
              <a:t>Los expedidores y receptores proporcionan áreas de descanso para los conductores y programan citas para minimizar el riesgo de fatiga del conductor</a:t>
            </a:r>
            <a:endParaRPr lang="en-US" sz="2000" dirty="0"/>
          </a:p>
          <a:p>
            <a:pPr marL="395288" lvl="1" indent="-280988">
              <a:buFont typeface="+mj-lt"/>
              <a:buAutoNum type="alphaLcParenR"/>
            </a:pPr>
            <a:r>
              <a:rPr lang="es-ES" sz="2000" dirty="0"/>
              <a:t>La gerencia promueve un entorno de trabajo que considera la administración de la fatiga como una parte importante del aseguramiento general de la seguridad</a:t>
            </a:r>
            <a:endParaRPr lang="en-US" sz="2000" dirty="0"/>
          </a:p>
          <a:p>
            <a:pPr marL="395288" lvl="1" indent="-280988">
              <a:buFont typeface="+mj-lt"/>
              <a:buAutoNum type="alphaLcParenR"/>
            </a:pPr>
            <a:r>
              <a:rPr lang="es-ES" sz="2000" dirty="0"/>
              <a:t>La gerencia asume la responsabilidad del servicio al cliente, mientras que el conductor es el único responsable de la seguridad en la carretera</a:t>
            </a:r>
            <a:endParaRPr lang="en-US" sz="2000" dirty="0"/>
          </a:p>
          <a:p>
            <a:pPr marL="395288" lvl="1" indent="-280988">
              <a:buFont typeface="+mj-lt"/>
              <a:buAutoNum type="alphaLcParenR"/>
            </a:pPr>
            <a:r>
              <a:rPr lang="es-ES" sz="2000" dirty="0"/>
              <a:t>Programar horarios y planificar el trabajo con los conductores para incorporar la productividad y la administración de la fatiga para la seguridad.</a:t>
            </a:r>
            <a:endParaRPr lang="en-US" sz="2000" dirty="0"/>
          </a:p>
        </p:txBody>
      </p:sp>
    </p:spTree>
    <p:extLst>
      <p:ext uri="{BB962C8B-B14F-4D97-AF65-F5344CB8AC3E}">
        <p14:creationId xmlns:p14="http://schemas.microsoft.com/office/powerpoint/2010/main" val="4287779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2</a:t>
            </a:r>
            <a:endParaRPr lang="en-US" dirty="0"/>
          </a:p>
        </p:txBody>
      </p:sp>
      <p:sp>
        <p:nvSpPr>
          <p:cNvPr id="3" name="Content Placeholder 2"/>
          <p:cNvSpPr>
            <a:spLocks noGrp="1"/>
          </p:cNvSpPr>
          <p:nvPr>
            <p:ph idx="1"/>
          </p:nvPr>
        </p:nvSpPr>
        <p:spPr/>
        <p:txBody>
          <a:bodyPr numCol="1">
            <a:noAutofit/>
          </a:bodyPr>
          <a:lstStyle/>
          <a:p>
            <a:pPr>
              <a:buNone/>
            </a:pPr>
            <a:r>
              <a:rPr lang="es-MX" sz="2600" i="1" dirty="0"/>
              <a:t>Elija la respuesta correcta:</a:t>
            </a:r>
          </a:p>
          <a:p>
            <a:pPr>
              <a:buNone/>
            </a:pPr>
            <a:endParaRPr lang="en-US" sz="1050" i="1" dirty="0"/>
          </a:p>
          <a:p>
            <a:pPr marL="92075" lvl="0" indent="0">
              <a:spcBef>
                <a:spcPts val="300"/>
              </a:spcBef>
              <a:buNone/>
            </a:pPr>
            <a:r>
              <a:rPr lang="es-ES" sz="2600" dirty="0"/>
              <a:t>Para ayudar a administrar la fatiga en la carretera, un conductor puede:</a:t>
            </a:r>
            <a:endParaRPr lang="en-US" sz="2600" dirty="0"/>
          </a:p>
          <a:p>
            <a:pPr marL="463550" lvl="0" indent="-349250">
              <a:spcBef>
                <a:spcPts val="300"/>
              </a:spcBef>
              <a:buFont typeface="+mj-lt"/>
              <a:buAutoNum type="alphaLcParenR"/>
            </a:pPr>
            <a:r>
              <a:rPr lang="es-ES" sz="2600" dirty="0"/>
              <a:t>Incluir el acceso a las zonas de descanso en el plan de viaje</a:t>
            </a:r>
            <a:endParaRPr lang="en-US" sz="2600" dirty="0"/>
          </a:p>
          <a:p>
            <a:pPr marL="463550" lvl="0" indent="-349250">
              <a:spcBef>
                <a:spcPts val="300"/>
              </a:spcBef>
              <a:buFont typeface="+mj-lt"/>
              <a:buAutoNum type="alphaLcParenR"/>
            </a:pPr>
            <a:r>
              <a:rPr lang="es-ES" sz="2600" dirty="0"/>
              <a:t>Tomar una siesta antes de comenzar un viaje nocturno o ante las primeras señales y síntomas de fatiga.</a:t>
            </a:r>
            <a:endParaRPr lang="en-US" sz="2600" dirty="0"/>
          </a:p>
          <a:p>
            <a:pPr marL="463550" lvl="0" indent="-349250">
              <a:spcBef>
                <a:spcPts val="300"/>
              </a:spcBef>
              <a:buFont typeface="+mj-lt"/>
              <a:buAutoNum type="alphaLcParenR"/>
            </a:pPr>
            <a:r>
              <a:rPr lang="es-ES" sz="2600" dirty="0"/>
              <a:t>Planear horarios de sueño estables siempre que sea posible</a:t>
            </a:r>
            <a:endParaRPr lang="en-US" sz="2600" dirty="0"/>
          </a:p>
          <a:p>
            <a:pPr marL="463550" lvl="0" indent="-349250">
              <a:spcBef>
                <a:spcPts val="300"/>
              </a:spcBef>
              <a:buFont typeface="+mj-lt"/>
              <a:buAutoNum type="alphaLcParenR"/>
            </a:pPr>
            <a:r>
              <a:rPr lang="en-US" sz="2600" dirty="0"/>
              <a:t>Todo lo anterior</a:t>
            </a:r>
          </a:p>
        </p:txBody>
      </p:sp>
    </p:spTree>
    <p:extLst>
      <p:ext uri="{BB962C8B-B14F-4D97-AF65-F5344CB8AC3E}">
        <p14:creationId xmlns:p14="http://schemas.microsoft.com/office/powerpoint/2010/main" val="4287779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2</a:t>
            </a:r>
            <a:endParaRPr lang="en-US" dirty="0"/>
          </a:p>
        </p:txBody>
      </p:sp>
      <p:sp>
        <p:nvSpPr>
          <p:cNvPr id="3" name="Content Placeholder 2"/>
          <p:cNvSpPr>
            <a:spLocks noGrp="1"/>
          </p:cNvSpPr>
          <p:nvPr>
            <p:ph idx="1"/>
          </p:nvPr>
        </p:nvSpPr>
        <p:spPr/>
        <p:txBody>
          <a:bodyPr numCol="1">
            <a:noAutofit/>
          </a:bodyPr>
          <a:lstStyle/>
          <a:p>
            <a:pPr>
              <a:buNone/>
            </a:pPr>
            <a:r>
              <a:rPr lang="es-MX" sz="2600" i="1" dirty="0"/>
              <a:t>Elija la respuesta correcta:</a:t>
            </a:r>
          </a:p>
          <a:p>
            <a:pPr>
              <a:buNone/>
            </a:pPr>
            <a:endParaRPr lang="en-US" sz="1000" i="1" dirty="0"/>
          </a:p>
          <a:p>
            <a:pPr marL="0" lvl="0" indent="0">
              <a:buNone/>
            </a:pPr>
            <a:r>
              <a:rPr lang="es-ES" sz="2600" dirty="0"/>
              <a:t>En la responsabilidad compartida de la administración de la fatiga, los conductores no deberían:</a:t>
            </a:r>
            <a:endParaRPr lang="en-US" sz="2600" dirty="0"/>
          </a:p>
          <a:p>
            <a:pPr marL="519113" lvl="0" indent="-404813">
              <a:buFont typeface="+mj-lt"/>
              <a:buAutoNum type="alphaLcParenR"/>
            </a:pPr>
            <a:r>
              <a:rPr lang="es-ES" sz="2600" dirty="0"/>
              <a:t>Adoptar una buena higiene del sueño</a:t>
            </a:r>
            <a:endParaRPr lang="en-US" sz="2600" dirty="0"/>
          </a:p>
          <a:p>
            <a:pPr marL="519113" lvl="0" indent="-404813">
              <a:buFont typeface="+mj-lt"/>
              <a:buAutoNum type="alphaLcParenR"/>
            </a:pPr>
            <a:r>
              <a:rPr lang="es-ES" sz="2600" dirty="0"/>
              <a:t>Planear descansar lo suficiente antes de conducir</a:t>
            </a:r>
            <a:endParaRPr lang="en-US" sz="2600" dirty="0"/>
          </a:p>
          <a:p>
            <a:pPr marL="519113" lvl="0" indent="-404813">
              <a:buFont typeface="+mj-lt"/>
              <a:buAutoNum type="alphaLcParenR"/>
            </a:pPr>
            <a:r>
              <a:rPr lang="es-ES" sz="2600" dirty="0"/>
              <a:t>Dejar de lado la necesidad de un descanso adecuado durante los reinicios en casa</a:t>
            </a:r>
            <a:endParaRPr lang="en-US" sz="2600" dirty="0"/>
          </a:p>
          <a:p>
            <a:pPr marL="519113" lvl="0" indent="-404813">
              <a:buFont typeface="+mj-lt"/>
              <a:buAutoNum type="alphaLcParenR"/>
            </a:pPr>
            <a:r>
              <a:rPr lang="es-ES" sz="2600" dirty="0"/>
              <a:t>Dormir el mayor tiempo posible, siempre que sea posible, para aliviar la falta de sueño y protegerse contra los efectos de la pérdida de sueño posterior</a:t>
            </a:r>
            <a:endParaRPr lang="en-US" sz="2600" dirty="0"/>
          </a:p>
          <a:p>
            <a:pPr>
              <a:buNone/>
            </a:pPr>
            <a:r>
              <a:rPr lang="en-US" sz="2800" dirty="0"/>
              <a:t> </a:t>
            </a:r>
          </a:p>
        </p:txBody>
      </p:sp>
    </p:spTree>
    <p:extLst>
      <p:ext uri="{BB962C8B-B14F-4D97-AF65-F5344CB8AC3E}">
        <p14:creationId xmlns:p14="http://schemas.microsoft.com/office/powerpoint/2010/main" val="4287779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2</a:t>
            </a:r>
            <a:endParaRPr lang="en-US" dirty="0"/>
          </a:p>
        </p:txBody>
      </p:sp>
      <p:sp>
        <p:nvSpPr>
          <p:cNvPr id="3" name="Content Placeholder 2"/>
          <p:cNvSpPr>
            <a:spLocks noGrp="1"/>
          </p:cNvSpPr>
          <p:nvPr>
            <p:ph idx="1"/>
          </p:nvPr>
        </p:nvSpPr>
        <p:spPr/>
        <p:txBody>
          <a:bodyPr numCol="1">
            <a:noAutofit/>
          </a:bodyPr>
          <a:lstStyle/>
          <a:p>
            <a:pPr>
              <a:buNone/>
            </a:pPr>
            <a:r>
              <a:rPr lang="es-MX" sz="2800" i="1" dirty="0"/>
              <a:t>Elija la respuesta correcta:</a:t>
            </a:r>
          </a:p>
          <a:p>
            <a:pPr>
              <a:buNone/>
            </a:pPr>
            <a:endParaRPr lang="es-MX" sz="1050" i="1" dirty="0"/>
          </a:p>
          <a:p>
            <a:pPr lvl="0">
              <a:buNone/>
            </a:pPr>
            <a:r>
              <a:rPr lang="es-ES" sz="2400" dirty="0"/>
              <a:t>Cuál de las siguientes NO es cierta:</a:t>
            </a:r>
            <a:endParaRPr lang="en-US" sz="2400" dirty="0"/>
          </a:p>
          <a:p>
            <a:pPr marL="463550" lvl="0" indent="-349250">
              <a:buFont typeface="+mj-lt"/>
              <a:buAutoNum type="alphaLcParenR"/>
            </a:pPr>
            <a:r>
              <a:rPr lang="es-ES" sz="2400" dirty="0"/>
              <a:t>Los conductores deben esperar a que se disipen los efectos de la inercia del sueño antes de conducir después de tomar una siesta</a:t>
            </a:r>
            <a:endParaRPr lang="en-US" sz="2400" dirty="0"/>
          </a:p>
          <a:p>
            <a:pPr marL="463550" lvl="0" indent="-349250">
              <a:buFont typeface="+mj-lt"/>
              <a:buAutoNum type="alphaLcParenR"/>
            </a:pPr>
            <a:r>
              <a:rPr lang="es-ES" sz="2400" dirty="0"/>
              <a:t>La luz, el ruido y la actividad física pueden ayudar a paliar los efectos de la inercia del sueño tras una siesta</a:t>
            </a:r>
            <a:endParaRPr lang="en-US" sz="2400" dirty="0"/>
          </a:p>
          <a:p>
            <a:pPr marL="463550" lvl="0" indent="-349250">
              <a:buFont typeface="+mj-lt"/>
              <a:buAutoNum type="alphaLcParenR"/>
            </a:pPr>
            <a:r>
              <a:rPr lang="es-ES" sz="2400" dirty="0"/>
              <a:t>La cafeína puede sustituir la pérdida de sueño</a:t>
            </a:r>
            <a:endParaRPr lang="en-US" sz="2400" dirty="0"/>
          </a:p>
          <a:p>
            <a:pPr marL="463550" lvl="0" indent="-349250">
              <a:buFont typeface="+mj-lt"/>
              <a:buAutoNum type="alphaLcParenR"/>
            </a:pPr>
            <a:r>
              <a:rPr lang="es-ES" sz="2400" dirty="0"/>
              <a:t>La mejor cura para la somnolencia es dormir</a:t>
            </a:r>
            <a:endParaRPr lang="en-US" sz="2400" dirty="0"/>
          </a:p>
          <a:p>
            <a:pPr marL="463550" indent="-349250"/>
            <a:endParaRPr lang="en-US" sz="2800" dirty="0"/>
          </a:p>
        </p:txBody>
      </p:sp>
    </p:spTree>
    <p:extLst>
      <p:ext uri="{BB962C8B-B14F-4D97-AF65-F5344CB8AC3E}">
        <p14:creationId xmlns:p14="http://schemas.microsoft.com/office/powerpoint/2010/main" val="4287779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s-ES" dirty="0"/>
              <a:t>Lección 3: Programación de Horarios y Herramientas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Herramientas de Programación de Horarios (1 de 2)</a:t>
            </a:r>
            <a:endParaRPr lang="en-US" dirty="0"/>
          </a:p>
        </p:txBody>
      </p:sp>
      <p:sp>
        <p:nvSpPr>
          <p:cNvPr id="3" name="Content Placeholder 2"/>
          <p:cNvSpPr>
            <a:spLocks noGrp="1"/>
          </p:cNvSpPr>
          <p:nvPr>
            <p:ph idx="1"/>
          </p:nvPr>
        </p:nvSpPr>
        <p:spPr/>
        <p:txBody>
          <a:bodyPr>
            <a:normAutofit/>
          </a:bodyPr>
          <a:lstStyle/>
          <a:p>
            <a:pPr>
              <a:spcBef>
                <a:spcPts val="0"/>
              </a:spcBef>
            </a:pPr>
            <a:r>
              <a:rPr lang="es-ES" sz="2600" dirty="0"/>
              <a:t>Estimar la efectividad o el desempeño en función de los factores que contribuyen a la fatiga</a:t>
            </a:r>
            <a:endParaRPr lang="en-US" sz="2600" dirty="0"/>
          </a:p>
          <a:p>
            <a:pPr>
              <a:spcBef>
                <a:spcPts val="0"/>
              </a:spcBef>
            </a:pPr>
            <a:r>
              <a:rPr lang="es-ES" sz="2600" dirty="0"/>
              <a:t>Permitir y respaldar decisiones del personal y de la programación de horarios que tengan en cuenta la fatiga</a:t>
            </a:r>
            <a:r>
              <a:rPr lang="en-US" sz="2600" dirty="0"/>
              <a:t> </a:t>
            </a:r>
          </a:p>
          <a:p>
            <a:pPr>
              <a:spcBef>
                <a:spcPts val="0"/>
              </a:spcBef>
            </a:pPr>
            <a:r>
              <a:rPr lang="es-ES" sz="2600" dirty="0"/>
              <a:t>Pueden ser complementos del software que se utiliza actualmente en las operaciones</a:t>
            </a:r>
            <a:endParaRPr lang="en-US" sz="2600" dirty="0"/>
          </a:p>
          <a:p>
            <a:pPr>
              <a:spcBef>
                <a:spcPts val="0"/>
              </a:spcBef>
            </a:pPr>
            <a:endParaRPr lang="en-US" sz="2800" dirty="0"/>
          </a:p>
          <a:p>
            <a:pPr>
              <a:spcBef>
                <a:spcPts val="0"/>
              </a:spcBef>
            </a:pPr>
            <a:endParaRPr lang="en-US" dirty="0"/>
          </a:p>
        </p:txBody>
      </p:sp>
      <p:graphicFrame>
        <p:nvGraphicFramePr>
          <p:cNvPr id="5" name="Diagram 4" title="Scheduling and management’s responsibility to fatigue management"/>
          <p:cNvGraphicFramePr/>
          <p:nvPr>
            <p:extLst>
              <p:ext uri="{D42A27DB-BD31-4B8C-83A1-F6EECF244321}">
                <p14:modId xmlns:p14="http://schemas.microsoft.com/office/powerpoint/2010/main" val="435234810"/>
              </p:ext>
            </p:extLst>
          </p:nvPr>
        </p:nvGraphicFramePr>
        <p:xfrm>
          <a:off x="304800" y="3251200"/>
          <a:ext cx="8534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00"/>
                                  </p:stCondLst>
                                  <p:childTnLst>
                                    <p:set>
                                      <p:cBhvr>
                                        <p:cTn id="6" dur="1" fill="hold">
                                          <p:stCondLst>
                                            <p:cond delay="0"/>
                                          </p:stCondLst>
                                        </p:cTn>
                                        <p:tgtEl>
                                          <p:spTgt spid="5">
                                            <p:graphicEl>
                                              <a:dgm id="{2EE7980A-A61D-4187-B830-DAA4CE13645E}"/>
                                            </p:graphicEl>
                                          </p:spTgt>
                                        </p:tgtEl>
                                        <p:attrNameLst>
                                          <p:attrName>style.visibility</p:attrName>
                                        </p:attrNameLst>
                                      </p:cBhvr>
                                      <p:to>
                                        <p:strVal val="visible"/>
                                      </p:to>
                                    </p:set>
                                    <p:animEffect transition="in" filter="fade">
                                      <p:cBhvr>
                                        <p:cTn id="7" dur="3000"/>
                                        <p:tgtEl>
                                          <p:spTgt spid="5">
                                            <p:graphicEl>
                                              <a:dgm id="{2EE7980A-A61D-4187-B830-DAA4CE13645E}"/>
                                            </p:graphicEl>
                                          </p:spTgt>
                                        </p:tgtEl>
                                      </p:cBhvr>
                                    </p:animEffect>
                                  </p:childTnLst>
                                </p:cTn>
                              </p:par>
                              <p:par>
                                <p:cTn id="8" presetID="10" presetClass="entr" presetSubtype="0" fill="hold" grpId="0" nodeType="withEffect">
                                  <p:stCondLst>
                                    <p:cond delay="58000"/>
                                  </p:stCondLst>
                                  <p:childTnLst>
                                    <p:set>
                                      <p:cBhvr>
                                        <p:cTn id="9" dur="1" fill="hold">
                                          <p:stCondLst>
                                            <p:cond delay="0"/>
                                          </p:stCondLst>
                                        </p:cTn>
                                        <p:tgtEl>
                                          <p:spTgt spid="5">
                                            <p:graphicEl>
                                              <a:dgm id="{60D361A7-277A-47EE-AF34-15AC95FE3A3B}"/>
                                            </p:graphicEl>
                                          </p:spTgt>
                                        </p:tgtEl>
                                        <p:attrNameLst>
                                          <p:attrName>style.visibility</p:attrName>
                                        </p:attrNameLst>
                                      </p:cBhvr>
                                      <p:to>
                                        <p:strVal val="visible"/>
                                      </p:to>
                                    </p:set>
                                    <p:animEffect transition="in" filter="fade">
                                      <p:cBhvr>
                                        <p:cTn id="10" dur="3000"/>
                                        <p:tgtEl>
                                          <p:spTgt spid="5">
                                            <p:graphicEl>
                                              <a:dgm id="{60D361A7-277A-47EE-AF34-15AC95FE3A3B}"/>
                                            </p:graphicEl>
                                          </p:spTgt>
                                        </p:tgtEl>
                                      </p:cBhvr>
                                    </p:animEffect>
                                  </p:childTnLst>
                                </p:cTn>
                              </p:par>
                              <p:par>
                                <p:cTn id="11" presetID="10" presetClass="entr" presetSubtype="0" fill="hold" grpId="0" nodeType="withEffect">
                                  <p:stCondLst>
                                    <p:cond delay="58000"/>
                                  </p:stCondLst>
                                  <p:childTnLst>
                                    <p:set>
                                      <p:cBhvr>
                                        <p:cTn id="12" dur="1" fill="hold">
                                          <p:stCondLst>
                                            <p:cond delay="0"/>
                                          </p:stCondLst>
                                        </p:cTn>
                                        <p:tgtEl>
                                          <p:spTgt spid="5">
                                            <p:graphicEl>
                                              <a:dgm id="{6E475AE2-B92A-44EE-9B64-E5A0C8B4FD57}"/>
                                            </p:graphicEl>
                                          </p:spTgt>
                                        </p:tgtEl>
                                        <p:attrNameLst>
                                          <p:attrName>style.visibility</p:attrName>
                                        </p:attrNameLst>
                                      </p:cBhvr>
                                      <p:to>
                                        <p:strVal val="visible"/>
                                      </p:to>
                                    </p:set>
                                    <p:animEffect transition="in" filter="fade">
                                      <p:cBhvr>
                                        <p:cTn id="13" dur="3000"/>
                                        <p:tgtEl>
                                          <p:spTgt spid="5">
                                            <p:graphicEl>
                                              <a:dgm id="{6E475AE2-B92A-44EE-9B64-E5A0C8B4FD57}"/>
                                            </p:graphicEl>
                                          </p:spTgt>
                                        </p:tgtEl>
                                      </p:cBhvr>
                                    </p:animEffect>
                                  </p:childTnLst>
                                </p:cTn>
                              </p:par>
                              <p:par>
                                <p:cTn id="14" presetID="10" presetClass="entr" presetSubtype="0" fill="hold" grpId="0" nodeType="withEffect">
                                  <p:stCondLst>
                                    <p:cond delay="58000"/>
                                  </p:stCondLst>
                                  <p:childTnLst>
                                    <p:set>
                                      <p:cBhvr>
                                        <p:cTn id="15" dur="1" fill="hold">
                                          <p:stCondLst>
                                            <p:cond delay="0"/>
                                          </p:stCondLst>
                                        </p:cTn>
                                        <p:tgtEl>
                                          <p:spTgt spid="5">
                                            <p:graphicEl>
                                              <a:dgm id="{2396195C-017D-4756-A5A8-1928DDE49AE9}"/>
                                            </p:graphicEl>
                                          </p:spTgt>
                                        </p:tgtEl>
                                        <p:attrNameLst>
                                          <p:attrName>style.visibility</p:attrName>
                                        </p:attrNameLst>
                                      </p:cBhvr>
                                      <p:to>
                                        <p:strVal val="visible"/>
                                      </p:to>
                                    </p:set>
                                    <p:animEffect transition="in" filter="fade">
                                      <p:cBhvr>
                                        <p:cTn id="16" dur="3000"/>
                                        <p:tgtEl>
                                          <p:spTgt spid="5">
                                            <p:graphicEl>
                                              <a:dgm id="{2396195C-017D-4756-A5A8-1928DDE49AE9}"/>
                                            </p:graphicEl>
                                          </p:spTgt>
                                        </p:tgtEl>
                                      </p:cBhvr>
                                    </p:animEffect>
                                  </p:childTnLst>
                                </p:cTn>
                              </p:par>
                              <p:par>
                                <p:cTn id="17" presetID="10" presetClass="entr" presetSubtype="0" fill="hold" grpId="0" nodeType="withEffect">
                                  <p:stCondLst>
                                    <p:cond delay="58000"/>
                                  </p:stCondLst>
                                  <p:childTnLst>
                                    <p:set>
                                      <p:cBhvr>
                                        <p:cTn id="18" dur="1" fill="hold">
                                          <p:stCondLst>
                                            <p:cond delay="0"/>
                                          </p:stCondLst>
                                        </p:cTn>
                                        <p:tgtEl>
                                          <p:spTgt spid="5">
                                            <p:graphicEl>
                                              <a:dgm id="{E77FCC66-95F3-44BF-950A-DF769E7D429D}"/>
                                            </p:graphicEl>
                                          </p:spTgt>
                                        </p:tgtEl>
                                        <p:attrNameLst>
                                          <p:attrName>style.visibility</p:attrName>
                                        </p:attrNameLst>
                                      </p:cBhvr>
                                      <p:to>
                                        <p:strVal val="visible"/>
                                      </p:to>
                                    </p:set>
                                    <p:animEffect transition="in" filter="fade">
                                      <p:cBhvr>
                                        <p:cTn id="19" dur="3000"/>
                                        <p:tgtEl>
                                          <p:spTgt spid="5">
                                            <p:graphicEl>
                                              <a:dgm id="{E77FCC66-95F3-44BF-950A-DF769E7D429D}"/>
                                            </p:graphicEl>
                                          </p:spTgt>
                                        </p:tgtEl>
                                      </p:cBhvr>
                                    </p:animEffect>
                                  </p:childTnLst>
                                </p:cTn>
                              </p:par>
                              <p:par>
                                <p:cTn id="20" presetID="10" presetClass="entr" presetSubtype="0" fill="hold" grpId="0" nodeType="withEffect">
                                  <p:stCondLst>
                                    <p:cond delay="58000"/>
                                  </p:stCondLst>
                                  <p:childTnLst>
                                    <p:set>
                                      <p:cBhvr>
                                        <p:cTn id="21" dur="1" fill="hold">
                                          <p:stCondLst>
                                            <p:cond delay="0"/>
                                          </p:stCondLst>
                                        </p:cTn>
                                        <p:tgtEl>
                                          <p:spTgt spid="5">
                                            <p:graphicEl>
                                              <a:dgm id="{80C30549-AFDE-40B9-BCFA-84ECDA7DE249}"/>
                                            </p:graphicEl>
                                          </p:spTgt>
                                        </p:tgtEl>
                                        <p:attrNameLst>
                                          <p:attrName>style.visibility</p:attrName>
                                        </p:attrNameLst>
                                      </p:cBhvr>
                                      <p:to>
                                        <p:strVal val="visible"/>
                                      </p:to>
                                    </p:set>
                                    <p:animEffect transition="in" filter="fade">
                                      <p:cBhvr>
                                        <p:cTn id="22" dur="3000"/>
                                        <p:tgtEl>
                                          <p:spTgt spid="5">
                                            <p:graphicEl>
                                              <a:dgm id="{80C30549-AFDE-40B9-BCFA-84ECDA7DE249}"/>
                                            </p:graphicEl>
                                          </p:spTgt>
                                        </p:tgtEl>
                                      </p:cBhvr>
                                    </p:animEffect>
                                  </p:childTnLst>
                                </p:cTn>
                              </p:par>
                              <p:par>
                                <p:cTn id="23" presetID="10" presetClass="entr" presetSubtype="0" fill="hold" grpId="0" nodeType="withEffect">
                                  <p:stCondLst>
                                    <p:cond delay="58000"/>
                                  </p:stCondLst>
                                  <p:childTnLst>
                                    <p:set>
                                      <p:cBhvr>
                                        <p:cTn id="24" dur="1" fill="hold">
                                          <p:stCondLst>
                                            <p:cond delay="0"/>
                                          </p:stCondLst>
                                        </p:cTn>
                                        <p:tgtEl>
                                          <p:spTgt spid="5">
                                            <p:graphicEl>
                                              <a:dgm id="{B9270AF0-D0E3-40E6-883D-F53C95D98D29}"/>
                                            </p:graphicEl>
                                          </p:spTgt>
                                        </p:tgtEl>
                                        <p:attrNameLst>
                                          <p:attrName>style.visibility</p:attrName>
                                        </p:attrNameLst>
                                      </p:cBhvr>
                                      <p:to>
                                        <p:strVal val="visible"/>
                                      </p:to>
                                    </p:set>
                                    <p:animEffect transition="in" filter="fade">
                                      <p:cBhvr>
                                        <p:cTn id="25" dur="3000"/>
                                        <p:tgtEl>
                                          <p:spTgt spid="5">
                                            <p:graphicEl>
                                              <a:dgm id="{B9270AF0-D0E3-40E6-883D-F53C95D98D29}"/>
                                            </p:graphicEl>
                                          </p:spTgt>
                                        </p:tgtEl>
                                      </p:cBhvr>
                                    </p:animEffect>
                                  </p:childTnLst>
                                </p:cTn>
                              </p:par>
                              <p:par>
                                <p:cTn id="26" presetID="10" presetClass="entr" presetSubtype="0" fill="hold" grpId="0" nodeType="withEffect">
                                  <p:stCondLst>
                                    <p:cond delay="58000"/>
                                  </p:stCondLst>
                                  <p:childTnLst>
                                    <p:set>
                                      <p:cBhvr>
                                        <p:cTn id="27" dur="1" fill="hold">
                                          <p:stCondLst>
                                            <p:cond delay="0"/>
                                          </p:stCondLst>
                                        </p:cTn>
                                        <p:tgtEl>
                                          <p:spTgt spid="5">
                                            <p:graphicEl>
                                              <a:dgm id="{4CBD92C2-695A-4D12-AC5E-198213948F79}"/>
                                            </p:graphicEl>
                                          </p:spTgt>
                                        </p:tgtEl>
                                        <p:attrNameLst>
                                          <p:attrName>style.visibility</p:attrName>
                                        </p:attrNameLst>
                                      </p:cBhvr>
                                      <p:to>
                                        <p:strVal val="visible"/>
                                      </p:to>
                                    </p:set>
                                    <p:animEffect transition="in" filter="fade">
                                      <p:cBhvr>
                                        <p:cTn id="28" dur="3000"/>
                                        <p:tgtEl>
                                          <p:spTgt spid="5">
                                            <p:graphicEl>
                                              <a:dgm id="{4CBD92C2-695A-4D12-AC5E-198213948F79}"/>
                                            </p:graphicEl>
                                          </p:spTgt>
                                        </p:tgtEl>
                                      </p:cBhvr>
                                    </p:animEffect>
                                  </p:childTnLst>
                                </p:cTn>
                              </p:par>
                              <p:par>
                                <p:cTn id="29" presetID="10" presetClass="entr" presetSubtype="0" fill="hold" grpId="0" nodeType="withEffect">
                                  <p:stCondLst>
                                    <p:cond delay="58000"/>
                                  </p:stCondLst>
                                  <p:childTnLst>
                                    <p:set>
                                      <p:cBhvr>
                                        <p:cTn id="30" dur="1" fill="hold">
                                          <p:stCondLst>
                                            <p:cond delay="0"/>
                                          </p:stCondLst>
                                        </p:cTn>
                                        <p:tgtEl>
                                          <p:spTgt spid="5">
                                            <p:graphicEl>
                                              <a:dgm id="{3D90AF2D-1093-494D-896F-FBE1D48285C0}"/>
                                            </p:graphicEl>
                                          </p:spTgt>
                                        </p:tgtEl>
                                        <p:attrNameLst>
                                          <p:attrName>style.visibility</p:attrName>
                                        </p:attrNameLst>
                                      </p:cBhvr>
                                      <p:to>
                                        <p:strVal val="visible"/>
                                      </p:to>
                                    </p:set>
                                    <p:animEffect transition="in" filter="fade">
                                      <p:cBhvr>
                                        <p:cTn id="31" dur="3000"/>
                                        <p:tgtEl>
                                          <p:spTgt spid="5">
                                            <p:graphicEl>
                                              <a:dgm id="{3D90AF2D-1093-494D-896F-FBE1D48285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Herramientas de Programación de Horarios (2 de 2)</a:t>
            </a:r>
            <a:endParaRPr lang="en-US" dirty="0"/>
          </a:p>
        </p:txBody>
      </p:sp>
      <p:sp>
        <p:nvSpPr>
          <p:cNvPr id="3" name="Content Placeholder 2"/>
          <p:cNvSpPr>
            <a:spLocks noGrp="1"/>
          </p:cNvSpPr>
          <p:nvPr>
            <p:ph idx="1"/>
          </p:nvPr>
        </p:nvSpPr>
        <p:spPr/>
        <p:txBody>
          <a:bodyPr>
            <a:normAutofit/>
          </a:bodyPr>
          <a:lstStyle/>
          <a:p>
            <a:pPr>
              <a:spcBef>
                <a:spcPts val="0"/>
              </a:spcBef>
            </a:pPr>
            <a:r>
              <a:rPr lang="es-ES" sz="2800" dirty="0"/>
              <a:t>Son </a:t>
            </a:r>
            <a:r>
              <a:rPr lang="es-ES" sz="2800" i="1" dirty="0"/>
              <a:t>herramientas</a:t>
            </a:r>
            <a:r>
              <a:rPr lang="es-ES" sz="2800" dirty="0"/>
              <a:t> para toma de decisiones (no tomadores de decisiones)</a:t>
            </a:r>
            <a:endParaRPr lang="en-US" sz="2800" dirty="0"/>
          </a:p>
          <a:p>
            <a:pPr>
              <a:spcBef>
                <a:spcPts val="0"/>
              </a:spcBef>
            </a:pPr>
            <a:r>
              <a:rPr lang="es-ES" sz="2800" dirty="0"/>
              <a:t>Basadas en la ciencia: </a:t>
            </a:r>
            <a:r>
              <a:rPr lang="es-MX" sz="2800" dirty="0"/>
              <a:t>modelos </a:t>
            </a:r>
            <a:r>
              <a:rPr lang="es-MX" sz="2800" dirty="0" err="1"/>
              <a:t>biomatemáticos</a:t>
            </a:r>
            <a:r>
              <a:rPr lang="es-MX" sz="2800" dirty="0"/>
              <a:t> de la fisiología de la fatiga</a:t>
            </a:r>
          </a:p>
          <a:p>
            <a:pPr>
              <a:spcBef>
                <a:spcPts val="0"/>
              </a:spcBef>
            </a:pPr>
            <a:r>
              <a:rPr lang="es-MX" sz="2800" dirty="0"/>
              <a:t>Evalúe cuidadosamente la utilidad de los paquetes comerciales disponibles:</a:t>
            </a:r>
          </a:p>
          <a:p>
            <a:pPr lvl="1">
              <a:spcBef>
                <a:spcPts val="0"/>
              </a:spcBef>
            </a:pPr>
            <a:r>
              <a:rPr lang="es-MX" sz="2400" dirty="0"/>
              <a:t>Métricas de fatiga proporcionadas</a:t>
            </a:r>
          </a:p>
          <a:p>
            <a:pPr lvl="1">
              <a:spcBef>
                <a:spcPts val="0"/>
              </a:spcBef>
            </a:pPr>
            <a:r>
              <a:rPr lang="es-MX" sz="2400" dirty="0"/>
              <a:t>Requerimientos de datos</a:t>
            </a:r>
          </a:p>
          <a:p>
            <a:pPr lvl="1">
              <a:spcBef>
                <a:spcPts val="0"/>
              </a:spcBef>
            </a:pPr>
            <a:r>
              <a:rPr lang="es-MX" sz="2400" dirty="0"/>
              <a:t>Personalización y validación científica</a:t>
            </a:r>
          </a:p>
          <a:p>
            <a:pPr lvl="1">
              <a:spcBef>
                <a:spcPts val="0"/>
              </a:spcBef>
            </a:pPr>
            <a:r>
              <a:rPr lang="es-MX" sz="2400" dirty="0"/>
              <a:t>Acuerdos de licencia</a:t>
            </a:r>
          </a:p>
          <a:p>
            <a:pPr>
              <a:spcBef>
                <a:spcPts val="0"/>
              </a:spcBef>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Ejemplos de Herramientas de Programación Horarios</a:t>
            </a:r>
            <a:endParaRPr lang="en-US" b="1" dirty="0"/>
          </a:p>
        </p:txBody>
      </p:sp>
      <p:sp>
        <p:nvSpPr>
          <p:cNvPr id="3" name="Content Placeholder 2"/>
          <p:cNvSpPr>
            <a:spLocks noGrp="1"/>
          </p:cNvSpPr>
          <p:nvPr>
            <p:ph idx="1"/>
          </p:nvPr>
        </p:nvSpPr>
        <p:spPr/>
        <p:txBody>
          <a:bodyPr>
            <a:normAutofit/>
          </a:bodyPr>
          <a:lstStyle/>
          <a:p>
            <a:pPr algn="ctr">
              <a:spcBef>
                <a:spcPts val="0"/>
              </a:spcBef>
              <a:buNone/>
            </a:pPr>
            <a:r>
              <a:rPr lang="en-US" sz="2800" b="1" i="1" dirty="0"/>
              <a:t>Dispatcher ID</a:t>
            </a:r>
            <a:r>
              <a:rPr lang="en-US" sz="2800" baseline="30000" dirty="0"/>
              <a:t>TM</a:t>
            </a:r>
            <a:r>
              <a:rPr lang="en-US" sz="2800" dirty="0"/>
              <a:t> </a:t>
            </a:r>
          </a:p>
          <a:p>
            <a:pPr algn="ctr">
              <a:spcBef>
                <a:spcPts val="0"/>
              </a:spcBef>
              <a:buNone/>
            </a:pPr>
            <a:r>
              <a:rPr lang="en-US" sz="2800" dirty="0"/>
              <a:t>(</a:t>
            </a:r>
            <a:r>
              <a:rPr lang="en-US" sz="2800" dirty="0" err="1"/>
              <a:t>InterDynamics</a:t>
            </a:r>
            <a:r>
              <a:rPr lang="en-US" sz="2800" dirty="0"/>
              <a:t> Pty Ltd.)</a:t>
            </a:r>
          </a:p>
          <a:p>
            <a:pPr>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1889438"/>
              </p:ext>
            </p:extLst>
          </p:nvPr>
        </p:nvGraphicFramePr>
        <p:xfrm>
          <a:off x="457200" y="2819400"/>
          <a:ext cx="8001000" cy="289560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192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outerShdw blurRad="38100" dist="38100" dir="2700000" algn="tl">
                              <a:srgbClr val="000000">
                                <a:alpha val="43137"/>
                              </a:srgbClr>
                            </a:outerShdw>
                          </a:effectLst>
                        </a:rPr>
                        <a:t>ENTRADA DE DATOS</a:t>
                      </a:r>
                    </a:p>
                    <a:p>
                      <a:pPr algn="ctr"/>
                      <a:endParaRPr lang="en-US" dirty="0"/>
                    </a:p>
                  </a:txBody>
                  <a:tcPr anchor="ctr" anchorCtr="1">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outerShdw blurRad="38100" dist="38100" dir="2700000" algn="tl">
                              <a:srgbClr val="000000">
                                <a:alpha val="43137"/>
                              </a:srgbClr>
                            </a:outerShdw>
                          </a:effectLst>
                        </a:rPr>
                        <a:t>METRICA DE RESULTADO</a:t>
                      </a:r>
                    </a:p>
                    <a:p>
                      <a:pPr algn="ctr"/>
                      <a:endParaRPr lang="en-US" dirty="0"/>
                    </a:p>
                  </a:txBody>
                  <a:tcPr anchor="ctr" anchorCtr="1">
                    <a:gradFill>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tcPr>
                </a:tc>
                <a:extLst>
                  <a:ext uri="{0D108BD9-81ED-4DB2-BD59-A6C34878D82A}">
                    <a16:rowId xmlns:a16="http://schemas.microsoft.com/office/drawing/2014/main" val="10000"/>
                  </a:ext>
                </a:extLst>
              </a:tr>
              <a:tr h="1703294">
                <a:tc>
                  <a:txBody>
                    <a:bodyPr/>
                    <a:lstStyle/>
                    <a:p>
                      <a:pPr lvl="0" algn="ctr">
                        <a:lnSpc>
                          <a:spcPct val="100000"/>
                        </a:lnSpc>
                        <a:spcAft>
                          <a:spcPts val="0"/>
                        </a:spcAft>
                      </a:pPr>
                      <a:r>
                        <a:rPr lang="es-ES" sz="1800" b="1" dirty="0">
                          <a:effectLst>
                            <a:outerShdw blurRad="38100" dist="38100" dir="2700000" algn="tl">
                              <a:srgbClr val="000000">
                                <a:alpha val="43137"/>
                              </a:srgbClr>
                            </a:outerShdw>
                          </a:effectLst>
                        </a:rPr>
                        <a:t>Horas de inicio y finalización del trabajo</a:t>
                      </a:r>
                      <a:endParaRPr lang="en-US" sz="1800" b="1" dirty="0">
                        <a:effectLst>
                          <a:outerShdw blurRad="38100" dist="38100" dir="2700000" algn="tl">
                            <a:srgbClr val="000000">
                              <a:alpha val="43137"/>
                            </a:srgbClr>
                          </a:outerShdw>
                        </a:effectLst>
                      </a:endParaRPr>
                    </a:p>
                    <a:p>
                      <a:pPr lvl="0" algn="ctr">
                        <a:lnSpc>
                          <a:spcPct val="100000"/>
                        </a:lnSpc>
                        <a:spcAft>
                          <a:spcPts val="0"/>
                        </a:spcAft>
                      </a:pPr>
                      <a:r>
                        <a:rPr lang="en-US" sz="24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Riesgo</a:t>
                      </a:r>
                      <a:r>
                        <a:rPr lang="en-US" sz="2000" b="1" dirty="0">
                          <a:effectLst>
                            <a:outerShdw blurRad="38100" dist="38100" dir="2700000" algn="tl">
                              <a:srgbClr val="000000">
                                <a:alpha val="43137"/>
                              </a:srgbClr>
                            </a:outerShdw>
                          </a:effectLst>
                        </a:rPr>
                        <a:t> de </a:t>
                      </a:r>
                      <a:r>
                        <a:rPr lang="en-US" sz="2000" b="1" dirty="0" err="1">
                          <a:effectLst>
                            <a:outerShdw blurRad="38100" dist="38100" dir="2700000" algn="tl">
                              <a:srgbClr val="000000">
                                <a:alpha val="43137"/>
                              </a:srgbClr>
                            </a:outerShdw>
                          </a:effectLst>
                        </a:rPr>
                        <a:t>tarea</a:t>
                      </a:r>
                      <a:r>
                        <a:rPr lang="en-US" sz="2000" b="1" dirty="0">
                          <a:effectLst>
                            <a:outerShdw blurRad="38100" dist="38100" dir="2700000" algn="tl">
                              <a:srgbClr val="000000">
                                <a:alpha val="43137"/>
                              </a:srgbClr>
                            </a:outerShdw>
                          </a:effectLst>
                        </a:rPr>
                        <a:t> (Bajo </a:t>
                      </a:r>
                      <a:r>
                        <a:rPr lang="en-US" sz="2000" b="1" dirty="0">
                          <a:effectLst>
                            <a:outerShdw blurRad="38100" dist="38100" dir="2700000" algn="tl">
                              <a:srgbClr val="000000">
                                <a:alpha val="43137"/>
                              </a:srgbClr>
                            </a:outerShdw>
                          </a:effectLst>
                          <a:sym typeface="Wingdings" pitchFamily="2" charset="2"/>
                        </a:rPr>
                        <a:t> Alto</a:t>
                      </a:r>
                      <a:r>
                        <a:rPr lang="en-US" sz="2000" b="1" dirty="0">
                          <a:effectLst>
                            <a:outerShdw blurRad="38100" dist="38100" dir="2700000" algn="tl">
                              <a:srgbClr val="000000">
                                <a:alpha val="43137"/>
                              </a:srgbClr>
                            </a:outerShdw>
                          </a:effectLst>
                        </a:rPr>
                        <a:t>)</a:t>
                      </a:r>
                    </a:p>
                    <a:p>
                      <a:pPr algn="ctr"/>
                      <a:endParaRPr lang="en-US" dirty="0"/>
                    </a:p>
                  </a:txBody>
                  <a:tcPr anchor="ctr" anchorCtr="1">
                    <a:solidFill>
                      <a:schemeClr val="accent4">
                        <a:lumMod val="40000"/>
                        <a:lumOff val="60000"/>
                      </a:schemeClr>
                    </a:solidFill>
                  </a:tcPr>
                </a:tc>
                <a:tc>
                  <a:txBody>
                    <a:bodyPr/>
                    <a:lstStyle/>
                    <a:p>
                      <a:pPr lvl="0" algn="ctr">
                        <a:lnSpc>
                          <a:spcPct val="100000"/>
                        </a:lnSpc>
                        <a:spcAft>
                          <a:spcPts val="0"/>
                        </a:spcAft>
                      </a:pPr>
                      <a:r>
                        <a:rPr lang="es-ES" sz="2000" b="1" dirty="0">
                          <a:effectLst>
                            <a:outerShdw blurRad="38100" dist="38100" dir="2700000" algn="tl">
                              <a:srgbClr val="000000">
                                <a:alpha val="43137"/>
                              </a:srgbClr>
                            </a:outerShdw>
                          </a:effectLst>
                        </a:rPr>
                        <a:t>Puntuación de fatiga del turno</a:t>
                      </a:r>
                      <a:endParaRPr lang="en-US" sz="2000" b="1" dirty="0">
                        <a:effectLst>
                          <a:outerShdw blurRad="38100" dist="38100" dir="2700000" algn="tl">
                            <a:srgbClr val="000000">
                              <a:alpha val="43137"/>
                            </a:srgbClr>
                          </a:outerShdw>
                        </a:effectLst>
                      </a:endParaRPr>
                    </a:p>
                    <a:p>
                      <a:pPr lvl="0" algn="ctr">
                        <a:lnSpc>
                          <a:spcPct val="100000"/>
                        </a:lnSpc>
                        <a:spcAft>
                          <a:spcPts val="0"/>
                        </a:spcAft>
                      </a:pPr>
                      <a:r>
                        <a:rPr lang="en-US" sz="2400" i="1" dirty="0">
                          <a:effectLst>
                            <a:outerShdw blurRad="38100" dist="38100" dir="2700000" algn="tl">
                              <a:srgbClr val="000000">
                                <a:alpha val="43137"/>
                              </a:srgbClr>
                            </a:outerShdw>
                          </a:effectLst>
                        </a:rPr>
                        <a:t>(</a:t>
                      </a:r>
                      <a:r>
                        <a:rPr lang="en-US" sz="2400" i="1" dirty="0" err="1">
                          <a:effectLst>
                            <a:outerShdw blurRad="38100" dist="38100" dir="2700000" algn="tl">
                              <a:srgbClr val="000000">
                                <a:alpha val="43137"/>
                              </a:srgbClr>
                            </a:outerShdw>
                          </a:effectLst>
                        </a:rPr>
                        <a:t>Estándar</a:t>
                      </a:r>
                      <a:r>
                        <a:rPr lang="en-US" sz="2400" i="1" dirty="0">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sym typeface="Wingdings" pitchFamily="2" charset="2"/>
                        </a:rPr>
                        <a:t> Muy Alta</a:t>
                      </a:r>
                      <a:r>
                        <a:rPr lang="en-US" sz="2400" i="1" dirty="0">
                          <a:effectLst>
                            <a:outerShdw blurRad="38100" dist="38100" dir="2700000" algn="tl">
                              <a:srgbClr val="000000">
                                <a:alpha val="43137"/>
                              </a:srgbClr>
                            </a:outerShdw>
                          </a:effectLst>
                        </a:rPr>
                        <a:t>)</a:t>
                      </a:r>
                    </a:p>
                    <a:p>
                      <a:pPr algn="ctr"/>
                      <a:endParaRPr lang="en-US" sz="2400" dirty="0"/>
                    </a:p>
                  </a:txBody>
                  <a:tcPr anchor="ctr" anchorCtr="1">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533400" y="4191000"/>
            <a:ext cx="3801533" cy="1143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67766" y="4191000"/>
            <a:ext cx="3657600" cy="1143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3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500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 dirty="0"/>
              <a:t>Lección 1: Factores de Fatiga y Programación de Horarios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Ejemplos de Herramientas de Programación Horarios</a:t>
            </a:r>
            <a:endParaRPr lang="en-US" dirty="0"/>
          </a:p>
        </p:txBody>
      </p:sp>
      <p:sp>
        <p:nvSpPr>
          <p:cNvPr id="3" name="Content Placeholder 2"/>
          <p:cNvSpPr>
            <a:spLocks noGrp="1"/>
          </p:cNvSpPr>
          <p:nvPr>
            <p:ph idx="1"/>
          </p:nvPr>
        </p:nvSpPr>
        <p:spPr>
          <a:xfrm>
            <a:off x="493347" y="1524000"/>
            <a:ext cx="8229600" cy="4525963"/>
          </a:xfrm>
        </p:spPr>
        <p:txBody>
          <a:bodyPr>
            <a:normAutofit/>
          </a:bodyPr>
          <a:lstStyle/>
          <a:p>
            <a:pPr algn="ctr">
              <a:spcBef>
                <a:spcPts val="0"/>
              </a:spcBef>
              <a:buNone/>
            </a:pPr>
            <a:r>
              <a:rPr lang="en-US" sz="2800" b="1" i="1" dirty="0"/>
              <a:t>Dispatcher ID</a:t>
            </a:r>
            <a:r>
              <a:rPr lang="en-US" sz="2400" baseline="30000" dirty="0"/>
              <a:t>TM</a:t>
            </a:r>
            <a:endParaRPr lang="en-US" sz="2800" dirty="0"/>
          </a:p>
          <a:p>
            <a:pPr algn="ctr">
              <a:spcBef>
                <a:spcPts val="0"/>
              </a:spcBef>
              <a:buNone/>
            </a:pPr>
            <a:r>
              <a:rPr lang="en-US" sz="2000" dirty="0" err="1"/>
              <a:t>Basado</a:t>
            </a:r>
            <a:r>
              <a:rPr lang="en-US" sz="2000" dirty="0"/>
              <a:t> </a:t>
            </a:r>
            <a:r>
              <a:rPr lang="en-US" sz="2000" dirty="0" err="1"/>
              <a:t>en</a:t>
            </a:r>
            <a:r>
              <a:rPr lang="en-US" sz="2000" dirty="0"/>
              <a:t> </a:t>
            </a:r>
            <a:r>
              <a:rPr lang="en-US" sz="2000" dirty="0" err="1"/>
              <a:t>el</a:t>
            </a:r>
            <a:r>
              <a:rPr lang="en-US" sz="2000" dirty="0"/>
              <a:t> </a:t>
            </a:r>
            <a:r>
              <a:rPr lang="en-US" sz="2000" dirty="0" err="1"/>
              <a:t>modelo</a:t>
            </a:r>
            <a:r>
              <a:rPr lang="en-US" sz="2000" dirty="0"/>
              <a:t> FAID (Fatigue Audit </a:t>
            </a:r>
            <a:r>
              <a:rPr lang="en-US" sz="2000" dirty="0" err="1"/>
              <a:t>InterDyne</a:t>
            </a:r>
            <a:r>
              <a:rPr lang="en-US" sz="2000" dirty="0"/>
              <a:t>)</a:t>
            </a:r>
          </a:p>
          <a:p>
            <a:pPr>
              <a:buNone/>
            </a:pPr>
            <a:endParaRPr lang="en-US" dirty="0"/>
          </a:p>
        </p:txBody>
      </p:sp>
      <p:pic>
        <p:nvPicPr>
          <p:cNvPr id="5" name="Picture 6" descr="C:\1_Robert\Robert\1_ROBERT\Dispatcher id\images\forpresentation\Roster_PFScoreselected.gif"/>
          <p:cNvPicPr>
            <a:picLocks noChangeAspect="1" noChangeArrowheads="1"/>
          </p:cNvPicPr>
          <p:nvPr/>
        </p:nvPicPr>
        <p:blipFill>
          <a:blip r:embed="rId3" cstate="print"/>
          <a:srcRect/>
          <a:stretch>
            <a:fillRect/>
          </a:stretch>
        </p:blipFill>
        <p:spPr bwMode="auto">
          <a:xfrm>
            <a:off x="971454" y="2362200"/>
            <a:ext cx="7273386" cy="3931920"/>
          </a:xfrm>
          <a:prstGeom prst="rect">
            <a:avLst/>
          </a:prstGeom>
          <a:noFill/>
        </p:spPr>
      </p:pic>
      <p:sp>
        <p:nvSpPr>
          <p:cNvPr id="6" name="TextBox 5"/>
          <p:cNvSpPr txBox="1"/>
          <p:nvPr/>
        </p:nvSpPr>
        <p:spPr>
          <a:xfrm>
            <a:off x="5715000" y="4419600"/>
            <a:ext cx="1981200" cy="374571"/>
          </a:xfrm>
          <a:prstGeom prst="roundRect">
            <a:avLst/>
          </a:prstGeom>
          <a:ln w="38100">
            <a:solidFill>
              <a:schemeClr val="tx1"/>
            </a:solidFill>
            <a:headEnd type="none" w="med" len="med"/>
            <a:tailEnd type="arrow" w="med" len="med"/>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err="1"/>
              <a:t>Puntuación</a:t>
            </a:r>
            <a:r>
              <a:rPr lang="en-US" sz="1600" dirty="0"/>
              <a:t> de </a:t>
            </a:r>
            <a:r>
              <a:rPr lang="en-US" sz="1600" dirty="0" err="1"/>
              <a:t>Fatiga</a:t>
            </a:r>
            <a:endParaRPr lang="en-US" sz="1600" dirty="0"/>
          </a:p>
        </p:txBody>
      </p:sp>
      <p:sp>
        <p:nvSpPr>
          <p:cNvPr id="8" name="TextBox 7"/>
          <p:cNvSpPr txBox="1"/>
          <p:nvPr/>
        </p:nvSpPr>
        <p:spPr>
          <a:xfrm flipH="1">
            <a:off x="2209800" y="4038600"/>
            <a:ext cx="1752600" cy="374571"/>
          </a:xfrm>
          <a:prstGeom prst="roundRect">
            <a:avLst/>
          </a:prstGeom>
          <a:ln>
            <a:headEnd type="none" w="med" len="med"/>
            <a:tailEnd type="arrow" w="med" len="med"/>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dirty="0" err="1"/>
              <a:t>Turnos</a:t>
            </a:r>
            <a:r>
              <a:rPr lang="en-US" sz="1600" dirty="0"/>
              <a:t> </a:t>
            </a:r>
            <a:r>
              <a:rPr lang="en-US" sz="1600" dirty="0" err="1"/>
              <a:t>Planeados</a:t>
            </a:r>
            <a:endParaRPr lang="en-US" sz="1600" dirty="0"/>
          </a:p>
        </p:txBody>
      </p:sp>
      <p:sp>
        <p:nvSpPr>
          <p:cNvPr id="9" name="TextBox 8"/>
          <p:cNvSpPr txBox="1"/>
          <p:nvPr/>
        </p:nvSpPr>
        <p:spPr>
          <a:xfrm flipH="1">
            <a:off x="152400" y="4191000"/>
            <a:ext cx="1143000" cy="306467"/>
          </a:xfrm>
          <a:prstGeom prst="roundRect">
            <a:avLst/>
          </a:prstGeom>
          <a:ln>
            <a:headEnd type="none" w="med" len="med"/>
            <a:tailEnd type="arrow" w="med" len="med"/>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200" dirty="0" err="1"/>
              <a:t>Conductores</a:t>
            </a:r>
            <a:r>
              <a:rPr lang="en-US" sz="1200" dirty="0"/>
              <a:t> </a:t>
            </a:r>
          </a:p>
        </p:txBody>
      </p:sp>
      <p:cxnSp>
        <p:nvCxnSpPr>
          <p:cNvPr id="17" name="Straight Arrow Connector 16"/>
          <p:cNvCxnSpPr>
            <a:cxnSpLocks/>
            <a:stCxn id="6" idx="1"/>
          </p:cNvCxnSpPr>
          <p:nvPr/>
        </p:nvCxnSpPr>
        <p:spPr>
          <a:xfrm flipH="1" flipV="1">
            <a:off x="5486400" y="3733800"/>
            <a:ext cx="228600" cy="873086"/>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486400" y="4572000"/>
            <a:ext cx="228600" cy="557688"/>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8" idx="1"/>
          </p:cNvCxnSpPr>
          <p:nvPr/>
        </p:nvCxnSpPr>
        <p:spPr>
          <a:xfrm flipV="1">
            <a:off x="3962400" y="3834288"/>
            <a:ext cx="228600" cy="391598"/>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8" idx="1"/>
          </p:cNvCxnSpPr>
          <p:nvPr/>
        </p:nvCxnSpPr>
        <p:spPr>
          <a:xfrm>
            <a:off x="3962400" y="4225886"/>
            <a:ext cx="609600" cy="727114"/>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0"/>
          </p:cNvCxnSpPr>
          <p:nvPr/>
        </p:nvCxnSpPr>
        <p:spPr>
          <a:xfrm flipV="1">
            <a:off x="723900" y="3733800"/>
            <a:ext cx="647700" cy="457200"/>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5800" y="4572000"/>
            <a:ext cx="571500" cy="658177"/>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rot="16200000">
            <a:off x="7355060" y="5065541"/>
            <a:ext cx="2132315" cy="230832"/>
          </a:xfrm>
          <a:prstGeom prst="rect">
            <a:avLst/>
          </a:prstGeom>
        </p:spPr>
        <p:txBody>
          <a:bodyPr wrap="none">
            <a:spAutoFit/>
          </a:bodyPr>
          <a:lstStyle/>
          <a:p>
            <a:r>
              <a:rPr lang="en-US" sz="900" dirty="0"/>
              <a:t>Image courtesy of </a:t>
            </a:r>
            <a:r>
              <a:rPr lang="en-US" sz="900" dirty="0" err="1"/>
              <a:t>InterDynamics</a:t>
            </a:r>
            <a:r>
              <a:rPr lang="en-US" sz="900" dirty="0"/>
              <a:t> Pty Ltd.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30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par>
                                <p:cTn id="11" presetID="10" presetClass="entr" presetSubtype="0" fill="hold" nodeType="withEffect">
                                  <p:stCondLst>
                                    <p:cond delay="3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000"/>
                                        <p:tgtEl>
                                          <p:spTgt spid="34"/>
                                        </p:tgtEl>
                                      </p:cBhvr>
                                    </p:animEffect>
                                  </p:childTnLst>
                                </p:cTn>
                              </p:par>
                              <p:par>
                                <p:cTn id="14" presetID="10" presetClass="entr" presetSubtype="0" fill="hold" grpId="0" nodeType="withEffect">
                                  <p:stCondLst>
                                    <p:cond delay="3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nodeType="withEffect">
                                  <p:stCondLst>
                                    <p:cond delay="30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par>
                                <p:cTn id="20" presetID="10" presetClass="entr" presetSubtype="0" fill="hold" nodeType="withEffect">
                                  <p:stCondLst>
                                    <p:cond delay="3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childTnLst>
                                </p:cTn>
                              </p:par>
                              <p:par>
                                <p:cTn id="23" presetID="10" presetClass="entr" presetSubtype="0" fill="hold" nodeType="withEffect">
                                  <p:stCondLst>
                                    <p:cond delay="30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par>
                                <p:cTn id="26" presetID="10" presetClass="entr" presetSubtype="0" fill="hold" nodeType="withEffect">
                                  <p:stCondLst>
                                    <p:cond delay="30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Ejemplos de Herramientas de Programación Horarios</a:t>
            </a:r>
            <a:endParaRPr lang="en-US" dirty="0"/>
          </a:p>
        </p:txBody>
      </p:sp>
      <p:sp>
        <p:nvSpPr>
          <p:cNvPr id="3" name="Content Placeholder 2"/>
          <p:cNvSpPr>
            <a:spLocks noGrp="1"/>
          </p:cNvSpPr>
          <p:nvPr>
            <p:ph idx="1"/>
          </p:nvPr>
        </p:nvSpPr>
        <p:spPr/>
        <p:txBody>
          <a:bodyPr>
            <a:normAutofit/>
          </a:bodyPr>
          <a:lstStyle/>
          <a:p>
            <a:pPr algn="ctr">
              <a:spcBef>
                <a:spcPts val="0"/>
              </a:spcBef>
              <a:buNone/>
            </a:pPr>
            <a:r>
              <a:rPr lang="en-US" sz="2800" b="1" i="1" dirty="0"/>
              <a:t>Circadian Alertness Simulator (CAS) </a:t>
            </a:r>
            <a:r>
              <a:rPr lang="en-US" sz="2800" baseline="30000" dirty="0"/>
              <a:t>TM</a:t>
            </a:r>
            <a:endParaRPr lang="en-US" sz="2800" dirty="0"/>
          </a:p>
          <a:p>
            <a:pPr algn="ctr">
              <a:spcBef>
                <a:spcPts val="0"/>
              </a:spcBef>
              <a:buNone/>
            </a:pPr>
            <a:r>
              <a:rPr lang="en-US" sz="2800" dirty="0"/>
              <a:t>(Circadian ®)</a:t>
            </a:r>
          </a:p>
          <a:p>
            <a:pPr>
              <a:spcBef>
                <a:spcPts val="0"/>
              </a:spcBef>
            </a:pPr>
            <a:endParaRPr lang="en-US" sz="2800" dirty="0"/>
          </a:p>
          <a:p>
            <a:pPr>
              <a:spcBef>
                <a:spcPts val="0"/>
              </a:spcBef>
            </a:pPr>
            <a:endParaRPr lang="en-US" sz="2800" dirty="0"/>
          </a:p>
          <a:p>
            <a:pPr>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90507247"/>
              </p:ext>
            </p:extLst>
          </p:nvPr>
        </p:nvGraphicFramePr>
        <p:xfrm>
          <a:off x="533400" y="2743200"/>
          <a:ext cx="8001000" cy="289560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192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outerShdw blurRad="38100" dist="38100" dir="2700000" algn="tl">
                              <a:srgbClr val="000000">
                                <a:alpha val="43137"/>
                              </a:srgbClr>
                            </a:outerShdw>
                          </a:effectLst>
                        </a:rPr>
                        <a:t>ENTRADA DE DATOS</a:t>
                      </a:r>
                    </a:p>
                    <a:p>
                      <a:pPr algn="ctr"/>
                      <a:endParaRPr lang="en-US" dirty="0"/>
                    </a:p>
                  </a:txBody>
                  <a:tcPr anchor="ctr" anchorCtr="1">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outerShdw blurRad="38100" dist="38100" dir="2700000" algn="tl">
                              <a:srgbClr val="000000">
                                <a:alpha val="43137"/>
                              </a:srgbClr>
                            </a:outerShdw>
                          </a:effectLst>
                        </a:rPr>
                        <a:t>METRICA DE RESULTADO</a:t>
                      </a:r>
                    </a:p>
                    <a:p>
                      <a:pPr algn="ctr"/>
                      <a:endParaRPr lang="en-US" dirty="0"/>
                    </a:p>
                  </a:txBody>
                  <a:tcPr anchor="ctr" anchorCtr="1">
                    <a:gradFill>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tcPr>
                </a:tc>
                <a:extLst>
                  <a:ext uri="{0D108BD9-81ED-4DB2-BD59-A6C34878D82A}">
                    <a16:rowId xmlns:a16="http://schemas.microsoft.com/office/drawing/2014/main" val="10000"/>
                  </a:ext>
                </a:extLst>
              </a:tr>
              <a:tr h="1703294">
                <a:tc>
                  <a:txBody>
                    <a:bodyPr/>
                    <a:lstStyle/>
                    <a:p>
                      <a:pPr lvl="0" algn="ctr">
                        <a:lnSpc>
                          <a:spcPct val="100000"/>
                        </a:lnSpc>
                        <a:spcAft>
                          <a:spcPts val="0"/>
                        </a:spcAft>
                      </a:pPr>
                      <a:r>
                        <a:rPr lang="en-US" sz="1600" b="1" dirty="0">
                          <a:effectLst>
                            <a:outerShdw blurRad="38100" dist="38100" dir="2700000" algn="tl">
                              <a:srgbClr val="000000">
                                <a:alpha val="43137"/>
                              </a:srgbClr>
                            </a:outerShdw>
                          </a:effectLst>
                        </a:rPr>
                        <a:t>- </a:t>
                      </a:r>
                      <a:r>
                        <a:rPr lang="es-ES" sz="1600" b="1" dirty="0">
                          <a:effectLst>
                            <a:outerShdw blurRad="38100" dist="38100" dir="2700000" algn="tl">
                              <a:srgbClr val="000000">
                                <a:alpha val="43137"/>
                              </a:srgbClr>
                            </a:outerShdw>
                          </a:effectLst>
                        </a:rPr>
                        <a:t>Horas de inicio y finalización del trabajo</a:t>
                      </a:r>
                      <a:endParaRPr lang="en-US" sz="1600" b="1" dirty="0">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Horarios</a:t>
                      </a:r>
                      <a:r>
                        <a:rPr lang="en-US" sz="2000" b="1" dirty="0">
                          <a:effectLst>
                            <a:outerShdw blurRad="38100" dist="38100" dir="2700000" algn="tl">
                              <a:srgbClr val="000000">
                                <a:alpha val="43137"/>
                              </a:srgbClr>
                            </a:outerShdw>
                          </a:effectLst>
                        </a:rPr>
                        <a:t> de </a:t>
                      </a:r>
                      <a:r>
                        <a:rPr lang="en-US" sz="2000" b="1" dirty="0" err="1">
                          <a:effectLst>
                            <a:outerShdw blurRad="38100" dist="38100" dir="2700000" algn="tl">
                              <a:srgbClr val="000000">
                                <a:alpha val="43137"/>
                              </a:srgbClr>
                            </a:outerShdw>
                          </a:effectLst>
                        </a:rPr>
                        <a:t>sueño</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opcional</a:t>
                      </a:r>
                      <a:r>
                        <a:rPr lang="en-US" sz="2000" b="1" dirty="0">
                          <a:effectLst>
                            <a:outerShdw blurRad="38100" dist="38100" dir="2700000" algn="tl">
                              <a:srgbClr val="000000">
                                <a:alpha val="43137"/>
                              </a:srgbClr>
                            </a:outerShdw>
                          </a:effectLst>
                        </a:rPr>
                        <a:t>)</a:t>
                      </a:r>
                    </a:p>
                    <a:p>
                      <a:pPr algn="ctr"/>
                      <a:endParaRPr lang="en-US" dirty="0"/>
                    </a:p>
                  </a:txBody>
                  <a:tcPr anchor="ctr" anchorCtr="1">
                    <a:solidFill>
                      <a:schemeClr val="accent4">
                        <a:lumMod val="40000"/>
                        <a:lumOff val="60000"/>
                      </a:schemeClr>
                    </a:solidFill>
                  </a:tcPr>
                </a:tc>
                <a:tc>
                  <a:txBody>
                    <a:bodyPr/>
                    <a:lstStyle/>
                    <a:p>
                      <a:pPr lvl="0" algn="ctr">
                        <a:lnSpc>
                          <a:spcPct val="100000"/>
                        </a:lnSpc>
                        <a:spcAft>
                          <a:spcPts val="0"/>
                        </a:spcAft>
                      </a:pPr>
                      <a:r>
                        <a:rPr lang="en-US" sz="2000" b="1" dirty="0" err="1">
                          <a:effectLst>
                            <a:outerShdw blurRad="38100" dist="38100" dir="2700000" algn="tl">
                              <a:srgbClr val="000000">
                                <a:alpha val="43137"/>
                              </a:srgbClr>
                            </a:outerShdw>
                          </a:effectLst>
                        </a:rPr>
                        <a:t>Puntuación</a:t>
                      </a:r>
                      <a:r>
                        <a:rPr lang="en-US" sz="2000" b="1" dirty="0">
                          <a:effectLst>
                            <a:outerShdw blurRad="38100" dist="38100" dir="2700000" algn="tl">
                              <a:srgbClr val="000000">
                                <a:alpha val="43137"/>
                              </a:srgbClr>
                            </a:outerShdw>
                          </a:effectLst>
                        </a:rPr>
                        <a:t> del Estado de </a:t>
                      </a:r>
                      <a:r>
                        <a:rPr lang="en-US" sz="2000" b="1" dirty="0" err="1">
                          <a:effectLst>
                            <a:outerShdw blurRad="38100" dist="38100" dir="2700000" algn="tl">
                              <a:srgbClr val="000000">
                                <a:alpha val="43137"/>
                              </a:srgbClr>
                            </a:outerShdw>
                          </a:effectLst>
                        </a:rPr>
                        <a:t>Alerta</a:t>
                      </a:r>
                      <a:endParaRPr lang="en-US" sz="2000" b="1" dirty="0">
                        <a:effectLst>
                          <a:outerShdw blurRad="38100" dist="38100" dir="2700000" algn="tl">
                            <a:srgbClr val="000000">
                              <a:alpha val="43137"/>
                            </a:srgbClr>
                          </a:outerShdw>
                        </a:effectLst>
                      </a:endParaRPr>
                    </a:p>
                    <a:p>
                      <a:pPr lvl="0" algn="ctr">
                        <a:lnSpc>
                          <a:spcPct val="100000"/>
                        </a:lnSpc>
                        <a:spcAft>
                          <a:spcPts val="0"/>
                        </a:spcAft>
                      </a:pPr>
                      <a:r>
                        <a:rPr lang="en-US" sz="2400" b="0" i="1" dirty="0">
                          <a:effectLst>
                            <a:outerShdw blurRad="38100" dist="38100" dir="2700000" algn="tl">
                              <a:srgbClr val="000000">
                                <a:alpha val="43137"/>
                              </a:srgbClr>
                            </a:outerShdw>
                          </a:effectLst>
                        </a:rPr>
                        <a:t>(</a:t>
                      </a:r>
                      <a:r>
                        <a:rPr lang="en-US" sz="2400" b="0" i="1" dirty="0" err="1">
                          <a:effectLst>
                            <a:outerShdw blurRad="38100" dist="38100" dir="2700000" algn="tl">
                              <a:srgbClr val="000000">
                                <a:alpha val="43137"/>
                              </a:srgbClr>
                            </a:outerShdw>
                          </a:effectLst>
                        </a:rPr>
                        <a:t>en</a:t>
                      </a:r>
                      <a:r>
                        <a:rPr lang="en-US" sz="2400" b="0" i="1" dirty="0">
                          <a:effectLst>
                            <a:outerShdw blurRad="38100" dist="38100" dir="2700000" algn="tl">
                              <a:srgbClr val="000000">
                                <a:alpha val="43137"/>
                              </a:srgbClr>
                            </a:outerShdw>
                          </a:effectLst>
                        </a:rPr>
                        <a:t> </a:t>
                      </a:r>
                      <a:r>
                        <a:rPr lang="en-US" sz="2400" b="0" i="1" dirty="0" err="1">
                          <a:effectLst>
                            <a:outerShdw blurRad="38100" dist="38100" dir="2700000" algn="tl">
                              <a:srgbClr val="000000">
                                <a:alpha val="43137"/>
                              </a:srgbClr>
                            </a:outerShdw>
                          </a:effectLst>
                        </a:rPr>
                        <a:t>función</a:t>
                      </a:r>
                      <a:r>
                        <a:rPr lang="en-US" sz="2400" b="0" i="1" dirty="0">
                          <a:effectLst>
                            <a:outerShdw blurRad="38100" dist="38100" dir="2700000" algn="tl">
                              <a:srgbClr val="000000">
                                <a:alpha val="43137"/>
                              </a:srgbClr>
                            </a:outerShdw>
                          </a:effectLst>
                        </a:rPr>
                        <a:t> del </a:t>
                      </a:r>
                      <a:r>
                        <a:rPr lang="en-US" sz="2400" b="0" i="1" dirty="0" err="1">
                          <a:effectLst>
                            <a:outerShdw blurRad="38100" dist="38100" dir="2700000" algn="tl">
                              <a:srgbClr val="000000">
                                <a:alpha val="43137"/>
                              </a:srgbClr>
                            </a:outerShdw>
                          </a:effectLst>
                        </a:rPr>
                        <a:t>tiempo</a:t>
                      </a:r>
                      <a:r>
                        <a:rPr lang="en-US" sz="2400" b="0" i="1" dirty="0">
                          <a:effectLst>
                            <a:outerShdw blurRad="38100" dist="38100" dir="2700000" algn="tl">
                              <a:srgbClr val="000000">
                                <a:alpha val="43137"/>
                              </a:srgbClr>
                            </a:outerShdw>
                          </a:effectLst>
                        </a:rPr>
                        <a:t>)</a:t>
                      </a:r>
                    </a:p>
                    <a:p>
                      <a:pPr algn="ctr"/>
                      <a:endParaRPr lang="en-US" sz="2400" dirty="0"/>
                    </a:p>
                  </a:txBody>
                  <a:tcPr anchor="ctr" anchorCtr="1">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685800" y="4191000"/>
            <a:ext cx="3657600" cy="1143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4191000"/>
            <a:ext cx="3657600" cy="1143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3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400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400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Ejemplos de Herramientas de Programación Horarios</a:t>
            </a:r>
            <a:endParaRPr lang="en-US" dirty="0"/>
          </a:p>
        </p:txBody>
      </p:sp>
      <p:sp>
        <p:nvSpPr>
          <p:cNvPr id="3" name="Content Placeholder 2"/>
          <p:cNvSpPr>
            <a:spLocks noGrp="1"/>
          </p:cNvSpPr>
          <p:nvPr>
            <p:ph idx="1"/>
          </p:nvPr>
        </p:nvSpPr>
        <p:spPr/>
        <p:txBody>
          <a:bodyPr>
            <a:normAutofit/>
          </a:bodyPr>
          <a:lstStyle/>
          <a:p>
            <a:pPr algn="ctr">
              <a:spcBef>
                <a:spcPts val="0"/>
              </a:spcBef>
              <a:buNone/>
            </a:pPr>
            <a:r>
              <a:rPr lang="en-US" sz="2800" b="1" i="1" dirty="0"/>
              <a:t>Circadian Alertness Simulator </a:t>
            </a:r>
            <a:r>
              <a:rPr lang="en-US" sz="2800" baseline="30000" dirty="0"/>
              <a:t>TM</a:t>
            </a:r>
            <a:endParaRPr lang="en-US" sz="2800" dirty="0"/>
          </a:p>
          <a:p>
            <a:pPr algn="ctr">
              <a:spcBef>
                <a:spcPts val="0"/>
              </a:spcBef>
              <a:buNone/>
            </a:pPr>
            <a:r>
              <a:rPr lang="en-US" sz="2400" dirty="0" err="1"/>
              <a:t>Basado</a:t>
            </a:r>
            <a:r>
              <a:rPr lang="en-US" sz="2400" dirty="0"/>
              <a:t> </a:t>
            </a:r>
            <a:r>
              <a:rPr lang="en-US" sz="2400" dirty="0" err="1"/>
              <a:t>en</a:t>
            </a:r>
            <a:r>
              <a:rPr lang="en-US" sz="2400" dirty="0"/>
              <a:t> </a:t>
            </a:r>
            <a:r>
              <a:rPr lang="en-US" sz="2400" dirty="0" err="1"/>
              <a:t>el</a:t>
            </a:r>
            <a:r>
              <a:rPr lang="en-US" sz="2400" dirty="0"/>
              <a:t> </a:t>
            </a:r>
            <a:r>
              <a:rPr lang="en-US" sz="2400" dirty="0" err="1"/>
              <a:t>modelo</a:t>
            </a:r>
            <a:r>
              <a:rPr lang="en-US" sz="2400" dirty="0"/>
              <a:t> CAS (Circadian Alertness Simulator)</a:t>
            </a:r>
          </a:p>
          <a:p>
            <a:pPr>
              <a:buNone/>
            </a:pPr>
            <a:endParaRPr lang="en-US" dirty="0"/>
          </a:p>
        </p:txBody>
      </p:sp>
      <p:pic>
        <p:nvPicPr>
          <p:cNvPr id="101379" name="Picture 3"/>
          <p:cNvPicPr>
            <a:picLocks noChangeAspect="1" noChangeArrowheads="1"/>
          </p:cNvPicPr>
          <p:nvPr/>
        </p:nvPicPr>
        <p:blipFill>
          <a:blip r:embed="rId3" cstate="print"/>
          <a:srcRect/>
          <a:stretch>
            <a:fillRect/>
          </a:stretch>
        </p:blipFill>
        <p:spPr bwMode="auto">
          <a:xfrm>
            <a:off x="1524000" y="2514600"/>
            <a:ext cx="6243637" cy="3724566"/>
          </a:xfrm>
          <a:prstGeom prst="rect">
            <a:avLst/>
          </a:prstGeom>
          <a:noFill/>
          <a:ln w="9525">
            <a:noFill/>
            <a:miter lim="800000"/>
            <a:headEnd/>
            <a:tailEnd/>
          </a:ln>
        </p:spPr>
      </p:pic>
      <p:sp>
        <p:nvSpPr>
          <p:cNvPr id="5" name="TextBox 4"/>
          <p:cNvSpPr txBox="1"/>
          <p:nvPr/>
        </p:nvSpPr>
        <p:spPr>
          <a:xfrm rot="5400000">
            <a:off x="7874719" y="4469682"/>
            <a:ext cx="1854995" cy="230832"/>
          </a:xfrm>
          <a:prstGeom prst="rect">
            <a:avLst/>
          </a:prstGeom>
          <a:noFill/>
        </p:spPr>
        <p:txBody>
          <a:bodyPr wrap="none" rtlCol="0">
            <a:spAutoFit/>
          </a:bodyPr>
          <a:lstStyle/>
          <a:p>
            <a:r>
              <a:rPr lang="en-US" sz="900" dirty="0"/>
              <a:t>© Circadian International, Inc. 2011</a:t>
            </a:r>
          </a:p>
        </p:txBody>
      </p:sp>
      <p:sp>
        <p:nvSpPr>
          <p:cNvPr id="7" name="TextBox 6"/>
          <p:cNvSpPr txBox="1"/>
          <p:nvPr/>
        </p:nvSpPr>
        <p:spPr>
          <a:xfrm>
            <a:off x="152400" y="3048000"/>
            <a:ext cx="2438400" cy="817245"/>
          </a:xfrm>
          <a:prstGeom prst="round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s-ES" sz="1400" dirty="0"/>
              <a:t>Variación en la puntuación de estado de alerta durante un período de dos días</a:t>
            </a:r>
            <a:endParaRPr lang="en-US" sz="1400" dirty="0"/>
          </a:p>
        </p:txBody>
      </p:sp>
      <p:sp>
        <p:nvSpPr>
          <p:cNvPr id="8" name="Freeform 7"/>
          <p:cNvSpPr/>
          <p:nvPr/>
        </p:nvSpPr>
        <p:spPr>
          <a:xfrm>
            <a:off x="2590800" y="3238006"/>
            <a:ext cx="1090551" cy="573973"/>
          </a:xfrm>
          <a:custGeom>
            <a:avLst/>
            <a:gdLst>
              <a:gd name="connsiteX0" fmla="*/ 0 w 1080655"/>
              <a:gd name="connsiteY0" fmla="*/ 122711 h 573973"/>
              <a:gd name="connsiteX1" fmla="*/ 522514 w 1080655"/>
              <a:gd name="connsiteY1" fmla="*/ 75210 h 573973"/>
              <a:gd name="connsiteX2" fmla="*/ 1080655 w 1080655"/>
              <a:gd name="connsiteY2" fmla="*/ 573973 h 573973"/>
            </a:gdLst>
            <a:ahLst/>
            <a:cxnLst>
              <a:cxn ang="0">
                <a:pos x="connsiteX0" y="connsiteY0"/>
              </a:cxn>
              <a:cxn ang="0">
                <a:pos x="connsiteX1" y="connsiteY1"/>
              </a:cxn>
              <a:cxn ang="0">
                <a:pos x="connsiteX2" y="connsiteY2"/>
              </a:cxn>
            </a:cxnLst>
            <a:rect l="l" t="t" r="r" b="b"/>
            <a:pathLst>
              <a:path w="1080655" h="573973">
                <a:moveTo>
                  <a:pt x="0" y="122711"/>
                </a:moveTo>
                <a:cubicBezTo>
                  <a:pt x="171202" y="61355"/>
                  <a:pt x="342405" y="0"/>
                  <a:pt x="522514" y="75210"/>
                </a:cubicBezTo>
                <a:cubicBezTo>
                  <a:pt x="702623" y="150420"/>
                  <a:pt x="891639" y="362196"/>
                  <a:pt x="1080655" y="573973"/>
                </a:cubicBezTo>
              </a:path>
            </a:pathLst>
          </a:custGeom>
          <a:ln w="38100">
            <a:solidFill>
              <a:schemeClr val="tx1"/>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ángulo 3">
            <a:extLst>
              <a:ext uri="{FF2B5EF4-FFF2-40B4-BE49-F238E27FC236}">
                <a16:creationId xmlns:a16="http://schemas.microsoft.com/office/drawing/2014/main" id="{B4B09302-B4ED-049E-62D5-17BCD3218A80}"/>
              </a:ext>
            </a:extLst>
          </p:cNvPr>
          <p:cNvSpPr/>
          <p:nvPr/>
        </p:nvSpPr>
        <p:spPr>
          <a:xfrm>
            <a:off x="6324600" y="5360196"/>
            <a:ext cx="1981201"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600" b="1" dirty="0">
                <a:solidFill>
                  <a:schemeClr val="accent1">
                    <a:lumMod val="75000"/>
                  </a:schemeClr>
                </a:solidFill>
              </a:rPr>
              <a:t>Horario Laboral</a:t>
            </a:r>
          </a:p>
        </p:txBody>
      </p:sp>
      <p:sp>
        <p:nvSpPr>
          <p:cNvPr id="9" name="Rectángulo 8">
            <a:extLst>
              <a:ext uri="{FF2B5EF4-FFF2-40B4-BE49-F238E27FC236}">
                <a16:creationId xmlns:a16="http://schemas.microsoft.com/office/drawing/2014/main" id="{0F09F1E7-60E1-A669-73F7-3F21B5A3F762}"/>
              </a:ext>
            </a:extLst>
          </p:cNvPr>
          <p:cNvSpPr/>
          <p:nvPr/>
        </p:nvSpPr>
        <p:spPr>
          <a:xfrm>
            <a:off x="4191000" y="2397828"/>
            <a:ext cx="1856014" cy="5739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200" b="1" dirty="0">
                <a:solidFill>
                  <a:schemeClr val="tx1"/>
                </a:solidFill>
              </a:rPr>
              <a:t>% Tiempo de Trabajo en Somnolencia Significativa</a:t>
            </a:r>
            <a:endParaRPr lang="es-MX" sz="1200" b="1" dirty="0">
              <a:solidFill>
                <a:schemeClr val="tx1"/>
              </a:solidFill>
            </a:endParaRPr>
          </a:p>
        </p:txBody>
      </p:sp>
      <p:pic>
        <p:nvPicPr>
          <p:cNvPr id="10" name="Imagen 9">
            <a:extLst>
              <a:ext uri="{FF2B5EF4-FFF2-40B4-BE49-F238E27FC236}">
                <a16:creationId xmlns:a16="http://schemas.microsoft.com/office/drawing/2014/main" id="{431F1FA0-6259-923F-8B69-7C2101672DFE}"/>
              </a:ext>
            </a:extLst>
          </p:cNvPr>
          <p:cNvPicPr>
            <a:picLocks noChangeAspect="1"/>
          </p:cNvPicPr>
          <p:nvPr/>
        </p:nvPicPr>
        <p:blipFill rotWithShape="1">
          <a:blip r:embed="rId4"/>
          <a:srcRect t="14956" b="31857"/>
          <a:stretch/>
        </p:blipFill>
        <p:spPr>
          <a:xfrm>
            <a:off x="3733800" y="5943600"/>
            <a:ext cx="2822693"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Ejemplos de Herramientas de Programación Horarios</a:t>
            </a:r>
            <a:endParaRPr lang="en-US" dirty="0"/>
          </a:p>
        </p:txBody>
      </p:sp>
      <p:sp>
        <p:nvSpPr>
          <p:cNvPr id="3" name="Content Placeholder 2"/>
          <p:cNvSpPr>
            <a:spLocks noGrp="1"/>
          </p:cNvSpPr>
          <p:nvPr>
            <p:ph idx="1"/>
          </p:nvPr>
        </p:nvSpPr>
        <p:spPr/>
        <p:txBody>
          <a:bodyPr>
            <a:normAutofit/>
          </a:bodyPr>
          <a:lstStyle/>
          <a:p>
            <a:pPr algn="ctr">
              <a:spcBef>
                <a:spcPts val="0"/>
              </a:spcBef>
              <a:buNone/>
            </a:pPr>
            <a:r>
              <a:rPr lang="en-US" sz="2800" b="1" i="1" dirty="0"/>
              <a:t>FAST® </a:t>
            </a:r>
            <a:endParaRPr lang="en-US" sz="2800" dirty="0"/>
          </a:p>
          <a:p>
            <a:pPr algn="ctr">
              <a:spcBef>
                <a:spcPts val="0"/>
              </a:spcBef>
              <a:buNone/>
            </a:pPr>
            <a:r>
              <a:rPr lang="en-US" sz="2800" dirty="0"/>
              <a:t>(Fatigue Science LLC)</a:t>
            </a:r>
          </a:p>
          <a:p>
            <a:pPr>
              <a:spcBef>
                <a:spcPts val="0"/>
              </a:spcBef>
            </a:pPr>
            <a:endParaRPr lang="en-US" sz="2800" dirty="0"/>
          </a:p>
          <a:p>
            <a:pPr>
              <a:spcBef>
                <a:spcPts val="0"/>
              </a:spcBef>
            </a:pPr>
            <a:endParaRPr lang="en-US" sz="2800" dirty="0"/>
          </a:p>
          <a:p>
            <a:pPr>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20479578"/>
              </p:ext>
            </p:extLst>
          </p:nvPr>
        </p:nvGraphicFramePr>
        <p:xfrm>
          <a:off x="533400" y="2590800"/>
          <a:ext cx="8001000" cy="289560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192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outerShdw blurRad="38100" dist="38100" dir="2700000" algn="tl">
                              <a:srgbClr val="000000">
                                <a:alpha val="43137"/>
                              </a:srgbClr>
                            </a:outerShdw>
                          </a:effectLst>
                        </a:rPr>
                        <a:t>ENTRADA DE DATOS</a:t>
                      </a:r>
                    </a:p>
                    <a:p>
                      <a:pPr algn="ctr"/>
                      <a:endParaRPr lang="en-US" dirty="0"/>
                    </a:p>
                  </a:txBody>
                  <a:tcPr anchor="ctr" anchorCtr="1">
                    <a:gradFill>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outerShdw blurRad="38100" dist="38100" dir="2700000" algn="tl">
                              <a:srgbClr val="000000">
                                <a:alpha val="43137"/>
                              </a:srgbClr>
                            </a:outerShdw>
                          </a:effectLst>
                        </a:rPr>
                        <a:t>METRICA DE RESULTADO</a:t>
                      </a:r>
                    </a:p>
                    <a:p>
                      <a:pPr algn="ctr"/>
                      <a:endParaRPr lang="en-US" dirty="0"/>
                    </a:p>
                  </a:txBody>
                  <a:tcPr anchor="ctr" anchorCtr="1">
                    <a:gradFill>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tcPr>
                </a:tc>
                <a:extLst>
                  <a:ext uri="{0D108BD9-81ED-4DB2-BD59-A6C34878D82A}">
                    <a16:rowId xmlns:a16="http://schemas.microsoft.com/office/drawing/2014/main" val="10000"/>
                  </a:ext>
                </a:extLst>
              </a:tr>
              <a:tr h="1703294">
                <a:tc>
                  <a:txBody>
                    <a:bodyPr/>
                    <a:lstStyle/>
                    <a:p>
                      <a:pPr lvl="0" algn="ctr">
                        <a:lnSpc>
                          <a:spcPct val="100000"/>
                        </a:lnSpc>
                        <a:spcAft>
                          <a:spcPts val="0"/>
                        </a:spcAft>
                      </a:pPr>
                      <a:r>
                        <a:rPr lang="es-ES" sz="1600" b="1" dirty="0">
                          <a:effectLst>
                            <a:outerShdw blurRad="38100" dist="38100" dir="2700000" algn="tl">
                              <a:srgbClr val="000000">
                                <a:alpha val="43137"/>
                              </a:srgbClr>
                            </a:outerShdw>
                          </a:effectLst>
                        </a:rPr>
                        <a:t>-Horas de inicio y finalización del trabajo</a:t>
                      </a:r>
                      <a:endParaRPr lang="en-US" sz="1600" b="1" dirty="0">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Horarios</a:t>
                      </a:r>
                      <a:r>
                        <a:rPr lang="en-US" sz="1600" b="1" dirty="0">
                          <a:effectLst>
                            <a:outerShdw blurRad="38100" dist="38100" dir="2700000" algn="tl">
                              <a:srgbClr val="000000">
                                <a:alpha val="43137"/>
                              </a:srgbClr>
                            </a:outerShdw>
                          </a:effectLst>
                        </a:rPr>
                        <a:t> de </a:t>
                      </a:r>
                      <a:r>
                        <a:rPr lang="en-US" sz="1600" b="1" dirty="0" err="1">
                          <a:effectLst>
                            <a:outerShdw blurRad="38100" dist="38100" dir="2700000" algn="tl">
                              <a:srgbClr val="000000">
                                <a:alpha val="43137"/>
                              </a:srgbClr>
                            </a:outerShdw>
                          </a:effectLst>
                        </a:rPr>
                        <a:t>sueño</a:t>
                      </a:r>
                      <a:r>
                        <a:rPr lang="en-US" sz="1600" b="1" dirty="0">
                          <a:effectLst>
                            <a:outerShdw blurRad="38100" dist="38100" dir="2700000" algn="tl">
                              <a:srgbClr val="000000">
                                <a:alpha val="43137"/>
                              </a:srgbClr>
                            </a:outerShdw>
                          </a:effectLst>
                        </a:rPr>
                        <a:t> (</a:t>
                      </a:r>
                      <a:r>
                        <a:rPr lang="en-US" sz="1600" b="1" dirty="0" err="1">
                          <a:effectLst>
                            <a:outerShdw blurRad="38100" dist="38100" dir="2700000" algn="tl">
                              <a:srgbClr val="000000">
                                <a:alpha val="43137"/>
                              </a:srgbClr>
                            </a:outerShdw>
                          </a:effectLst>
                        </a:rPr>
                        <a:t>opcional</a:t>
                      </a:r>
                      <a:r>
                        <a:rPr lang="en-US" sz="1600" b="1" dirty="0">
                          <a:effectLst>
                            <a:outerShdw blurRad="38100" dist="38100" dir="2700000" algn="tl">
                              <a:srgbClr val="000000">
                                <a:alpha val="43137"/>
                              </a:srgbClr>
                            </a:outerShdw>
                          </a:effectLs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effectLst>
                            <a:outerShdw blurRad="38100" dist="38100" dir="2700000" algn="tl">
                              <a:srgbClr val="000000">
                                <a:alpha val="43137"/>
                              </a:srgbClr>
                            </a:outerShdw>
                          </a:effectLst>
                        </a:rPr>
                        <a:t>- Calidad de </a:t>
                      </a:r>
                      <a:r>
                        <a:rPr lang="en-US" sz="1600" b="1" dirty="0" err="1">
                          <a:effectLst>
                            <a:outerShdw blurRad="38100" dist="38100" dir="2700000" algn="tl">
                              <a:srgbClr val="000000">
                                <a:alpha val="43137"/>
                              </a:srgbClr>
                            </a:outerShdw>
                          </a:effectLst>
                        </a:rPr>
                        <a:t>sueño</a:t>
                      </a:r>
                      <a:endParaRPr lang="en-US" sz="1200" dirty="0"/>
                    </a:p>
                  </a:txBody>
                  <a:tcPr anchor="ctr" anchorCtr="1">
                    <a:solidFill>
                      <a:schemeClr val="accent4">
                        <a:lumMod val="40000"/>
                        <a:lumOff val="60000"/>
                      </a:schemeClr>
                    </a:solidFill>
                  </a:tcPr>
                </a:tc>
                <a:tc>
                  <a:txBody>
                    <a:bodyPr/>
                    <a:lstStyle/>
                    <a:p>
                      <a:pPr lvl="0" algn="ctr">
                        <a:lnSpc>
                          <a:spcPct val="100000"/>
                        </a:lnSpc>
                        <a:spcAft>
                          <a:spcPts val="0"/>
                        </a:spcAft>
                      </a:pPr>
                      <a:r>
                        <a:rPr lang="en-US" sz="2400" b="1" dirty="0" err="1">
                          <a:effectLst>
                            <a:outerShdw blurRad="38100" dist="38100" dir="2700000" algn="tl">
                              <a:srgbClr val="000000">
                                <a:alpha val="43137"/>
                              </a:srgbClr>
                            </a:outerShdw>
                          </a:effectLst>
                        </a:rPr>
                        <a:t>Puntuación</a:t>
                      </a:r>
                      <a:r>
                        <a:rPr lang="en-US" sz="2400" b="1" dirty="0">
                          <a:effectLst>
                            <a:outerShdw blurRad="38100" dist="38100" dir="2700000" algn="tl">
                              <a:srgbClr val="000000">
                                <a:alpha val="43137"/>
                              </a:srgbClr>
                            </a:outerShdw>
                          </a:effectLst>
                        </a:rPr>
                        <a:t> de </a:t>
                      </a:r>
                      <a:r>
                        <a:rPr lang="en-US" sz="2400" b="1" dirty="0" err="1">
                          <a:effectLst>
                            <a:outerShdw blurRad="38100" dist="38100" dir="2700000" algn="tl">
                              <a:srgbClr val="000000">
                                <a:alpha val="43137"/>
                              </a:srgbClr>
                            </a:outerShdw>
                          </a:effectLst>
                        </a:rPr>
                        <a:t>eficacia</a:t>
                      </a:r>
                      <a:endParaRPr lang="en-US" sz="2400" b="1" dirty="0">
                        <a:effectLst>
                          <a:outerShdw blurRad="38100" dist="38100" dir="2700000" algn="tl">
                            <a:srgbClr val="000000">
                              <a:alpha val="43137"/>
                            </a:srgbClr>
                          </a:outerShdw>
                        </a:effectLst>
                      </a:endParaRPr>
                    </a:p>
                    <a:p>
                      <a:pPr lvl="0" algn="ctr">
                        <a:lnSpc>
                          <a:spcPct val="100000"/>
                        </a:lnSpc>
                        <a:spcAft>
                          <a:spcPts val="0"/>
                        </a:spcAft>
                      </a:pPr>
                      <a:r>
                        <a:rPr lang="en-US" sz="2400" b="0" i="1" dirty="0">
                          <a:effectLst>
                            <a:outerShdw blurRad="38100" dist="38100" dir="2700000" algn="tl">
                              <a:srgbClr val="000000">
                                <a:alpha val="43137"/>
                              </a:srgbClr>
                            </a:outerShdw>
                          </a:effectLst>
                        </a:rPr>
                        <a:t>(</a:t>
                      </a:r>
                      <a:r>
                        <a:rPr lang="en-US" sz="2400" b="0" i="1" dirty="0" err="1">
                          <a:effectLst>
                            <a:outerShdw blurRad="38100" dist="38100" dir="2700000" algn="tl">
                              <a:srgbClr val="000000">
                                <a:alpha val="43137"/>
                              </a:srgbClr>
                            </a:outerShdw>
                          </a:effectLst>
                        </a:rPr>
                        <a:t>en</a:t>
                      </a:r>
                      <a:r>
                        <a:rPr lang="en-US" sz="2400" b="0" i="1" dirty="0">
                          <a:effectLst>
                            <a:outerShdw blurRad="38100" dist="38100" dir="2700000" algn="tl">
                              <a:srgbClr val="000000">
                                <a:alpha val="43137"/>
                              </a:srgbClr>
                            </a:outerShdw>
                          </a:effectLst>
                        </a:rPr>
                        <a:t> </a:t>
                      </a:r>
                      <a:r>
                        <a:rPr lang="en-US" sz="2400" b="0" i="1" dirty="0" err="1">
                          <a:effectLst>
                            <a:outerShdw blurRad="38100" dist="38100" dir="2700000" algn="tl">
                              <a:srgbClr val="000000">
                                <a:alpha val="43137"/>
                              </a:srgbClr>
                            </a:outerShdw>
                          </a:effectLst>
                        </a:rPr>
                        <a:t>función</a:t>
                      </a:r>
                      <a:r>
                        <a:rPr lang="en-US" sz="2400" b="0" i="1" dirty="0">
                          <a:effectLst>
                            <a:outerShdw blurRad="38100" dist="38100" dir="2700000" algn="tl">
                              <a:srgbClr val="000000">
                                <a:alpha val="43137"/>
                              </a:srgbClr>
                            </a:outerShdw>
                          </a:effectLst>
                        </a:rPr>
                        <a:t> del </a:t>
                      </a:r>
                      <a:r>
                        <a:rPr lang="en-US" sz="2400" b="0" i="1" dirty="0" err="1">
                          <a:effectLst>
                            <a:outerShdw blurRad="38100" dist="38100" dir="2700000" algn="tl">
                              <a:srgbClr val="000000">
                                <a:alpha val="43137"/>
                              </a:srgbClr>
                            </a:outerShdw>
                          </a:effectLst>
                        </a:rPr>
                        <a:t>tiempo</a:t>
                      </a:r>
                      <a:r>
                        <a:rPr lang="en-US" sz="2400" b="0" i="1" dirty="0">
                          <a:effectLst>
                            <a:outerShdw blurRad="38100" dist="38100" dir="2700000" algn="tl">
                              <a:srgbClr val="000000">
                                <a:alpha val="43137"/>
                              </a:srgbClr>
                            </a:outerShdw>
                          </a:effectLst>
                        </a:rPr>
                        <a:t>)</a:t>
                      </a:r>
                    </a:p>
                    <a:p>
                      <a:pPr algn="ctr"/>
                      <a:endParaRPr lang="en-US" sz="2400" dirty="0"/>
                    </a:p>
                  </a:txBody>
                  <a:tcPr anchor="ctr" anchorCtr="1">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609600" y="3924300"/>
            <a:ext cx="3657600" cy="13716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3924300"/>
            <a:ext cx="3657600" cy="1143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400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4000"/>
                                  </p:stCondLst>
                                  <p:childTnLst>
                                    <p:animEffect transition="out" filter="fade">
                                      <p:cBhvr>
                                        <p:cTn id="9" dur="1600"/>
                                        <p:tgtEl>
                                          <p:spTgt spid="7"/>
                                        </p:tgtEl>
                                      </p:cBhvr>
                                    </p:animEffect>
                                    <p:set>
                                      <p:cBhvr>
                                        <p:cTn id="10" dur="1" fill="hold">
                                          <p:stCondLst>
                                            <p:cond delay="15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1897"/>
          <a:stretch>
            <a:fillRect/>
          </a:stretch>
        </p:blipFill>
        <p:spPr bwMode="auto">
          <a:xfrm>
            <a:off x="304800" y="2667000"/>
            <a:ext cx="8610600" cy="37338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s-ES" dirty="0"/>
              <a:t>Ejemplos de Herramientas de Programación Horarios</a:t>
            </a:r>
            <a:endParaRPr lang="en-US" dirty="0"/>
          </a:p>
        </p:txBody>
      </p:sp>
      <p:sp>
        <p:nvSpPr>
          <p:cNvPr id="3" name="Content Placeholder 2"/>
          <p:cNvSpPr>
            <a:spLocks noGrp="1"/>
          </p:cNvSpPr>
          <p:nvPr>
            <p:ph idx="1"/>
          </p:nvPr>
        </p:nvSpPr>
        <p:spPr>
          <a:xfrm>
            <a:off x="476250" y="1524001"/>
            <a:ext cx="8229600" cy="1295400"/>
          </a:xfrm>
        </p:spPr>
        <p:txBody>
          <a:bodyPr>
            <a:normAutofit lnSpcReduction="10000"/>
          </a:bodyPr>
          <a:lstStyle/>
          <a:p>
            <a:pPr algn="ctr">
              <a:spcBef>
                <a:spcPts val="0"/>
              </a:spcBef>
              <a:buNone/>
            </a:pPr>
            <a:r>
              <a:rPr lang="en-US" sz="2800" b="1" i="1" dirty="0"/>
              <a:t>FAST (Fatigue Avoidance Scheduling Tool) </a:t>
            </a:r>
            <a:r>
              <a:rPr lang="en-US" sz="2800" i="1" dirty="0"/>
              <a:t>® </a:t>
            </a:r>
            <a:endParaRPr lang="en-US" sz="2800" dirty="0"/>
          </a:p>
          <a:p>
            <a:pPr algn="ctr">
              <a:spcBef>
                <a:spcPts val="0"/>
              </a:spcBef>
              <a:buNone/>
            </a:pPr>
            <a:r>
              <a:rPr lang="en-US" sz="2800" dirty="0" err="1"/>
              <a:t>Basado</a:t>
            </a:r>
            <a:r>
              <a:rPr lang="en-US" sz="2800" dirty="0"/>
              <a:t> </a:t>
            </a:r>
            <a:r>
              <a:rPr lang="en-US" sz="2800" dirty="0" err="1"/>
              <a:t>en</a:t>
            </a:r>
            <a:r>
              <a:rPr lang="en-US" sz="2800" dirty="0"/>
              <a:t> </a:t>
            </a:r>
            <a:r>
              <a:rPr lang="en-US" sz="2800" dirty="0" err="1"/>
              <a:t>el</a:t>
            </a:r>
            <a:r>
              <a:rPr lang="en-US" sz="2800" dirty="0"/>
              <a:t> </a:t>
            </a:r>
            <a:r>
              <a:rPr lang="en-US" sz="2800" dirty="0" err="1"/>
              <a:t>modelo</a:t>
            </a:r>
            <a:r>
              <a:rPr lang="en-US" sz="2800" dirty="0"/>
              <a:t> de SAFTE (Sleep, Activity, Fatigue, and Task Effectiveness)</a:t>
            </a:r>
          </a:p>
          <a:p>
            <a:pPr>
              <a:buNone/>
            </a:pPr>
            <a:endParaRPr lang="en-US" dirty="0"/>
          </a:p>
        </p:txBody>
      </p:sp>
      <p:sp>
        <p:nvSpPr>
          <p:cNvPr id="8" name="TextBox 7"/>
          <p:cNvSpPr txBox="1"/>
          <p:nvPr/>
        </p:nvSpPr>
        <p:spPr>
          <a:xfrm>
            <a:off x="4419600" y="4114800"/>
            <a:ext cx="2590800" cy="817245"/>
          </a:xfrm>
          <a:prstGeom prst="round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es-ES" sz="1400" dirty="0"/>
              <a:t>El panel muestra las contribuciones de efectividad y fatiga en el punto del cursor</a:t>
            </a:r>
            <a:endParaRPr lang="en-US" sz="1400" dirty="0"/>
          </a:p>
        </p:txBody>
      </p:sp>
      <p:sp>
        <p:nvSpPr>
          <p:cNvPr id="9" name="Rounded Rectangle 8"/>
          <p:cNvSpPr/>
          <p:nvPr/>
        </p:nvSpPr>
        <p:spPr>
          <a:xfrm>
            <a:off x="609600" y="4572000"/>
            <a:ext cx="2286000" cy="1055608"/>
          </a:xfrm>
          <a:prstGeom prst="roundRect">
            <a:avLst/>
          </a:prstGeom>
        </p:spPr>
        <p:style>
          <a:lnRef idx="0">
            <a:schemeClr val="dk1"/>
          </a:lnRef>
          <a:fillRef idx="3">
            <a:schemeClr val="dk1"/>
          </a:fillRef>
          <a:effectRef idx="3">
            <a:schemeClr val="dk1"/>
          </a:effectRef>
          <a:fontRef idx="minor">
            <a:schemeClr val="lt1"/>
          </a:fontRef>
        </p:style>
        <p:txBody>
          <a:bodyPr wrap="square" lIns="45720" rIns="45720">
            <a:spAutoFit/>
          </a:bodyPr>
          <a:lstStyle/>
          <a:p>
            <a:pPr algn="ctr">
              <a:defRPr/>
            </a:pPr>
            <a:r>
              <a:rPr lang="es-ES" sz="1400" dirty="0"/>
              <a:t>Puntuación de efectividad prevista (desempeño) a lo largo de cada día del programa</a:t>
            </a:r>
            <a:endParaRPr lang="en-US" sz="1400" dirty="0"/>
          </a:p>
        </p:txBody>
      </p:sp>
      <p:sp>
        <p:nvSpPr>
          <p:cNvPr id="11" name="Rounded Rectangle 10"/>
          <p:cNvSpPr/>
          <p:nvPr/>
        </p:nvSpPr>
        <p:spPr>
          <a:xfrm>
            <a:off x="4572000" y="5410200"/>
            <a:ext cx="1447801" cy="578882"/>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es-ES" sz="1400" dirty="0">
                <a:solidFill>
                  <a:schemeClr val="bg1"/>
                </a:solidFill>
              </a:rPr>
              <a:t>Horarios de sueño y trabajo</a:t>
            </a:r>
            <a:endParaRPr lang="en-US" sz="1400" dirty="0">
              <a:solidFill>
                <a:schemeClr val="bg1"/>
              </a:solidFill>
            </a:endParaRPr>
          </a:p>
        </p:txBody>
      </p:sp>
      <p:sp>
        <p:nvSpPr>
          <p:cNvPr id="16" name="Freeform 15"/>
          <p:cNvSpPr/>
          <p:nvPr/>
        </p:nvSpPr>
        <p:spPr>
          <a:xfrm>
            <a:off x="2819400" y="3886200"/>
            <a:ext cx="436418" cy="762000"/>
          </a:xfrm>
          <a:custGeom>
            <a:avLst/>
            <a:gdLst>
              <a:gd name="connsiteX0" fmla="*/ 0 w 263236"/>
              <a:gd name="connsiteY0" fmla="*/ 475013 h 475013"/>
              <a:gd name="connsiteX1" fmla="*/ 237506 w 263236"/>
              <a:gd name="connsiteY1" fmla="*/ 285008 h 475013"/>
              <a:gd name="connsiteX2" fmla="*/ 154379 w 263236"/>
              <a:gd name="connsiteY2" fmla="*/ 0 h 475013"/>
            </a:gdLst>
            <a:ahLst/>
            <a:cxnLst>
              <a:cxn ang="0">
                <a:pos x="connsiteX0" y="connsiteY0"/>
              </a:cxn>
              <a:cxn ang="0">
                <a:pos x="connsiteX1" y="connsiteY1"/>
              </a:cxn>
              <a:cxn ang="0">
                <a:pos x="connsiteX2" y="connsiteY2"/>
              </a:cxn>
            </a:cxnLst>
            <a:rect l="l" t="t" r="r" b="b"/>
            <a:pathLst>
              <a:path w="263236" h="475013">
                <a:moveTo>
                  <a:pt x="0" y="475013"/>
                </a:moveTo>
                <a:cubicBezTo>
                  <a:pt x="105888" y="419595"/>
                  <a:pt x="211776" y="364177"/>
                  <a:pt x="237506" y="285008"/>
                </a:cubicBezTo>
                <a:cubicBezTo>
                  <a:pt x="263236" y="205839"/>
                  <a:pt x="208807" y="102919"/>
                  <a:pt x="154379" y="0"/>
                </a:cubicBezTo>
              </a:path>
            </a:pathLst>
          </a:custGeom>
          <a:ln w="38100">
            <a:solidFill>
              <a:schemeClr val="tx1"/>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a:stCxn id="8" idx="3"/>
          </p:cNvCxnSpPr>
          <p:nvPr/>
        </p:nvCxnSpPr>
        <p:spPr>
          <a:xfrm>
            <a:off x="7010400" y="4523423"/>
            <a:ext cx="228600" cy="12477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010400" y="4572000"/>
            <a:ext cx="609600" cy="10668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3429001" y="5592618"/>
            <a:ext cx="1143000" cy="427182"/>
          </a:xfrm>
          <a:custGeom>
            <a:avLst/>
            <a:gdLst>
              <a:gd name="connsiteX0" fmla="*/ 568037 w 568037"/>
              <a:gd name="connsiteY0" fmla="*/ 101600 h 295564"/>
              <a:gd name="connsiteX1" fmla="*/ 152400 w 568037"/>
              <a:gd name="connsiteY1" fmla="*/ 32327 h 295564"/>
              <a:gd name="connsiteX2" fmla="*/ 0 w 568037"/>
              <a:gd name="connsiteY2" fmla="*/ 295564 h 295564"/>
            </a:gdLst>
            <a:ahLst/>
            <a:cxnLst>
              <a:cxn ang="0">
                <a:pos x="connsiteX0" y="connsiteY0"/>
              </a:cxn>
              <a:cxn ang="0">
                <a:pos x="connsiteX1" y="connsiteY1"/>
              </a:cxn>
              <a:cxn ang="0">
                <a:pos x="connsiteX2" y="connsiteY2"/>
              </a:cxn>
            </a:cxnLst>
            <a:rect l="l" t="t" r="r" b="b"/>
            <a:pathLst>
              <a:path w="568037" h="295564">
                <a:moveTo>
                  <a:pt x="568037" y="101600"/>
                </a:moveTo>
                <a:cubicBezTo>
                  <a:pt x="407555" y="50800"/>
                  <a:pt x="247073" y="0"/>
                  <a:pt x="152400" y="32327"/>
                </a:cubicBezTo>
                <a:cubicBezTo>
                  <a:pt x="57727" y="64654"/>
                  <a:pt x="0" y="295564"/>
                  <a:pt x="0" y="295564"/>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4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grpId="0" nodeType="withEffect">
                                  <p:stCondLst>
                                    <p:cond delay="4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4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nodeType="withEffect">
                                  <p:stCondLst>
                                    <p:cond delay="4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par>
                                <p:cTn id="20" presetID="10" presetClass="entr" presetSubtype="0" fill="hold" grpId="0" nodeType="withEffect">
                                  <p:stCondLst>
                                    <p:cond delay="4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40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6"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Herramientas de Programación de Horarios y Operaciones Planeadas</a:t>
            </a:r>
            <a:endParaRPr lang="en-US" dirty="0"/>
          </a:p>
        </p:txBody>
      </p:sp>
      <p:sp>
        <p:nvSpPr>
          <p:cNvPr id="3" name="Content Placeholder 2"/>
          <p:cNvSpPr>
            <a:spLocks noGrp="1"/>
          </p:cNvSpPr>
          <p:nvPr>
            <p:ph idx="1"/>
          </p:nvPr>
        </p:nvSpPr>
        <p:spPr/>
        <p:txBody>
          <a:bodyPr>
            <a:normAutofit lnSpcReduction="10000"/>
          </a:bodyPr>
          <a:lstStyle/>
          <a:p>
            <a:r>
              <a:rPr lang="es-ES" dirty="0"/>
              <a:t>Las herramientas de programación de horarios se pueden utilizar para informar la planeación de operaciones predecibles.</a:t>
            </a:r>
            <a:endParaRPr lang="en-US" dirty="0"/>
          </a:p>
          <a:p>
            <a:r>
              <a:rPr lang="es-ES" dirty="0"/>
              <a:t>La evaluación de las métricas de fatiga informará si se debe reevaluar un horario</a:t>
            </a:r>
            <a:endParaRPr lang="en-US" dirty="0"/>
          </a:p>
          <a:p>
            <a:r>
              <a:rPr lang="es-ES" dirty="0"/>
              <a:t>Las mitigaciones incorporadas </a:t>
            </a:r>
            <a:r>
              <a:rPr lang="es-ES" i="1" dirty="0"/>
              <a:t>inmediatamente</a:t>
            </a:r>
            <a:r>
              <a:rPr lang="es-ES" dirty="0"/>
              <a:t> en el plan de programación de horarios pueden reducir la probabilidad de niveles inaceptables de fatiga</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200" dirty="0"/>
              <a:t>Herramientas de Programación de Horarios para Análisis de Programación Retrospectiva</a:t>
            </a:r>
            <a:endParaRPr lang="en-US" sz="3200"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marL="457200" lvl="1" indent="-457200">
              <a:buFont typeface="Arial" pitchFamily="34" charset="0"/>
              <a:buChar char="•"/>
            </a:pPr>
            <a:r>
              <a:rPr lang="es-ES" dirty="0"/>
              <a:t>El enfoque es particularmente valioso para operaciones que son difíciles de programar con anticipación</a:t>
            </a:r>
            <a:endParaRPr lang="en-US" dirty="0"/>
          </a:p>
          <a:p>
            <a:pPr marL="457200" lvl="1" indent="-457200">
              <a:buFont typeface="Arial" pitchFamily="34" charset="0"/>
              <a:buChar char="•"/>
            </a:pPr>
            <a:r>
              <a:rPr lang="es-ES" dirty="0"/>
              <a:t>Revisión periódica de los horarios de trabajo </a:t>
            </a:r>
            <a:r>
              <a:rPr lang="es-ES" i="1" dirty="0"/>
              <a:t>reales</a:t>
            </a:r>
            <a:r>
              <a:rPr lang="es-ES" dirty="0"/>
              <a:t> para detectar la presencia de factores que contribuyen a la fatiga</a:t>
            </a:r>
            <a:endParaRPr lang="en-US" dirty="0"/>
          </a:p>
          <a:p>
            <a:pPr marL="457200" lvl="1" indent="-457200">
              <a:buFont typeface="Arial" pitchFamily="34" charset="0"/>
              <a:buChar char="•"/>
            </a:pPr>
            <a:r>
              <a:rPr lang="es-ES" dirty="0"/>
              <a:t>Con determinadas herramientas, los datos del sueño recopilados durante las operaciones pueden perfeccionar la precisión de los análisis</a:t>
            </a:r>
            <a:endParaRPr lang="en-US" dirty="0"/>
          </a:p>
          <a:p>
            <a:pPr marL="457200" lvl="1" indent="-457200">
              <a:buFont typeface="Arial" pitchFamily="34" charset="0"/>
              <a:buChar char="•"/>
            </a:pPr>
            <a:r>
              <a:rPr lang="es-ES" dirty="0"/>
              <a:t>Las mitigaciones incorporadas en la práctica de programación de horarios pueden reducir la probabilidad de niveles inaceptables de fatiga durante las operaciones diarias</a:t>
            </a:r>
            <a:endParaRPr lang="en-US" sz="1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3</a:t>
            </a:r>
            <a:endParaRPr lang="en-US" dirty="0"/>
          </a:p>
        </p:txBody>
      </p:sp>
      <p:sp>
        <p:nvSpPr>
          <p:cNvPr id="3" name="Content Placeholder 2"/>
          <p:cNvSpPr>
            <a:spLocks noGrp="1"/>
          </p:cNvSpPr>
          <p:nvPr>
            <p:ph idx="1"/>
          </p:nvPr>
        </p:nvSpPr>
        <p:spPr/>
        <p:txBody>
          <a:bodyPr numCol="1">
            <a:noAutofit/>
          </a:bodyPr>
          <a:lstStyle/>
          <a:p>
            <a:pPr lvl="0">
              <a:buNone/>
            </a:pPr>
            <a:r>
              <a:rPr lang="en-US" sz="2400" i="1" dirty="0" err="1"/>
              <a:t>Elija</a:t>
            </a:r>
            <a:r>
              <a:rPr lang="en-US" sz="2400" i="1" dirty="0"/>
              <a:t> la </a:t>
            </a:r>
            <a:r>
              <a:rPr lang="en-US" sz="2400" i="1" dirty="0" err="1"/>
              <a:t>respuesta</a:t>
            </a:r>
            <a:r>
              <a:rPr lang="en-US" sz="2400" i="1" dirty="0"/>
              <a:t> </a:t>
            </a:r>
            <a:r>
              <a:rPr lang="en-US" sz="2400" i="1" dirty="0" err="1"/>
              <a:t>correcta</a:t>
            </a:r>
            <a:r>
              <a:rPr lang="en-US" sz="2400" i="1" dirty="0"/>
              <a:t>:</a:t>
            </a:r>
          </a:p>
          <a:p>
            <a:pPr lvl="0">
              <a:buNone/>
            </a:pPr>
            <a:endParaRPr lang="en-US" sz="700" i="1" dirty="0"/>
          </a:p>
          <a:p>
            <a:pPr marL="0" lvl="0" indent="0">
              <a:spcBef>
                <a:spcPts val="200"/>
              </a:spcBef>
              <a:buNone/>
            </a:pPr>
            <a:r>
              <a:rPr lang="es-ES" sz="2400" dirty="0"/>
              <a:t>¿Cuál de las siguientes afirmaciones NO es cierta sobre las herramientas de programación de horarios?</a:t>
            </a:r>
            <a:r>
              <a:rPr lang="en-US" sz="2400" dirty="0"/>
              <a:t>:</a:t>
            </a:r>
          </a:p>
          <a:p>
            <a:pPr marL="463550" lvl="1" indent="-349250">
              <a:spcBef>
                <a:spcPts val="200"/>
              </a:spcBef>
              <a:buNone/>
            </a:pPr>
            <a:r>
              <a:rPr lang="en-US" sz="2400" dirty="0"/>
              <a:t>a) </a:t>
            </a:r>
            <a:r>
              <a:rPr lang="es-ES" sz="2400" dirty="0"/>
              <a:t>Las herramientas de programación de horarios pueden guiar a la gerencia en las decisiones de programación de horarios</a:t>
            </a:r>
            <a:r>
              <a:rPr lang="en-US" sz="2400" dirty="0"/>
              <a:t> </a:t>
            </a:r>
          </a:p>
          <a:p>
            <a:pPr marL="463550" lvl="1" indent="-349250">
              <a:spcBef>
                <a:spcPts val="200"/>
              </a:spcBef>
              <a:buNone/>
            </a:pPr>
            <a:r>
              <a:rPr lang="en-US" sz="2400" dirty="0"/>
              <a:t>b) </a:t>
            </a:r>
            <a:r>
              <a:rPr lang="es-ES" sz="2400" dirty="0"/>
              <a:t>Las herramientas de programación de horarios se basan en entradas de datos y son personalizables</a:t>
            </a:r>
            <a:endParaRPr lang="en-US" sz="2400" dirty="0"/>
          </a:p>
          <a:p>
            <a:pPr marL="463550" lvl="1" indent="-349250">
              <a:spcBef>
                <a:spcPts val="200"/>
              </a:spcBef>
              <a:buNone/>
            </a:pPr>
            <a:r>
              <a:rPr lang="es-ES" sz="2400" dirty="0"/>
              <a:t>c) El software de programación de horarios debe adquirirse al regulador</a:t>
            </a:r>
          </a:p>
          <a:p>
            <a:pPr marL="463550" lvl="1" indent="-349250">
              <a:spcBef>
                <a:spcPts val="200"/>
              </a:spcBef>
              <a:buNone/>
            </a:pPr>
            <a:r>
              <a:rPr lang="en-US" sz="2400" dirty="0"/>
              <a:t>d) </a:t>
            </a:r>
            <a:r>
              <a:rPr lang="es-ES" sz="2400" dirty="0"/>
              <a:t>d) Las herramientas de programación de horarios se basan en la ciencia de la fatiga y pueden ayudar a estimar los niveles de fatiga del conductor</a:t>
            </a:r>
            <a:endParaRPr lang="en-US" sz="2400" dirty="0"/>
          </a:p>
          <a:p>
            <a:pPr lvl="1" indent="-628650">
              <a:buNone/>
            </a:pPr>
            <a:r>
              <a:rPr lang="en-US" dirty="0"/>
              <a:t> </a:t>
            </a:r>
          </a:p>
        </p:txBody>
      </p:sp>
    </p:spTree>
    <p:extLst>
      <p:ext uri="{BB962C8B-B14F-4D97-AF65-F5344CB8AC3E}">
        <p14:creationId xmlns:p14="http://schemas.microsoft.com/office/powerpoint/2010/main" val="966213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3</a:t>
            </a:r>
            <a:endParaRPr lang="en-US" dirty="0"/>
          </a:p>
        </p:txBody>
      </p:sp>
      <p:sp>
        <p:nvSpPr>
          <p:cNvPr id="3" name="Content Placeholder 2"/>
          <p:cNvSpPr>
            <a:spLocks noGrp="1"/>
          </p:cNvSpPr>
          <p:nvPr>
            <p:ph idx="1"/>
          </p:nvPr>
        </p:nvSpPr>
        <p:spPr/>
        <p:txBody>
          <a:bodyPr numCol="1">
            <a:noAutofit/>
          </a:bodyPr>
          <a:lstStyle/>
          <a:p>
            <a:pPr lvl="1" indent="-628650">
              <a:buNone/>
            </a:pPr>
            <a:r>
              <a:rPr lang="en-US" i="1" dirty="0" err="1"/>
              <a:t>Elija</a:t>
            </a:r>
            <a:r>
              <a:rPr lang="en-US" i="1" dirty="0"/>
              <a:t> la </a:t>
            </a:r>
            <a:r>
              <a:rPr lang="en-US" i="1" dirty="0" err="1"/>
              <a:t>respuesta</a:t>
            </a:r>
            <a:r>
              <a:rPr lang="en-US" i="1" dirty="0"/>
              <a:t> </a:t>
            </a:r>
            <a:r>
              <a:rPr lang="en-US" i="1" dirty="0" err="1"/>
              <a:t>correcta</a:t>
            </a:r>
            <a:r>
              <a:rPr lang="en-US" i="1" dirty="0"/>
              <a:t>:</a:t>
            </a:r>
          </a:p>
          <a:p>
            <a:pPr lvl="1" indent="-628650">
              <a:spcBef>
                <a:spcPts val="300"/>
              </a:spcBef>
              <a:buNone/>
            </a:pPr>
            <a:r>
              <a:rPr lang="en-US" sz="2800" dirty="0"/>
              <a:t>Las </a:t>
            </a:r>
            <a:r>
              <a:rPr lang="en-US" sz="2800" dirty="0" err="1"/>
              <a:t>herramientas</a:t>
            </a:r>
            <a:r>
              <a:rPr lang="en-US" sz="2800" dirty="0"/>
              <a:t> de </a:t>
            </a:r>
            <a:r>
              <a:rPr lang="en-US" sz="2800" dirty="0" err="1"/>
              <a:t>programación</a:t>
            </a:r>
            <a:r>
              <a:rPr lang="en-US" dirty="0"/>
              <a:t> de </a:t>
            </a:r>
            <a:r>
              <a:rPr lang="en-US" dirty="0" err="1"/>
              <a:t>horarios</a:t>
            </a:r>
            <a:r>
              <a:rPr lang="en-US" sz="2800" dirty="0"/>
              <a:t>:</a:t>
            </a:r>
          </a:p>
          <a:p>
            <a:pPr marL="519113" lvl="1" indent="-404813">
              <a:spcBef>
                <a:spcPts val="300"/>
              </a:spcBef>
              <a:buNone/>
            </a:pPr>
            <a:r>
              <a:rPr lang="es-ES" dirty="0"/>
              <a:t>a) Son universales y predecirán con precisión el desempeño de un individuo</a:t>
            </a:r>
            <a:endParaRPr lang="en-US" dirty="0"/>
          </a:p>
          <a:p>
            <a:pPr marL="519113" lvl="1" indent="-404813">
              <a:spcBef>
                <a:spcPts val="300"/>
              </a:spcBef>
              <a:buNone/>
            </a:pPr>
            <a:r>
              <a:rPr lang="en-US" dirty="0"/>
              <a:t>b) </a:t>
            </a:r>
            <a:r>
              <a:rPr lang="es-ES" dirty="0"/>
              <a:t>Pueden calcular el riesgo relacionado con la fatiga en función de factores que incluyen la hora del día y el tipo de operaciones</a:t>
            </a:r>
            <a:endParaRPr lang="en-US" dirty="0"/>
          </a:p>
          <a:p>
            <a:pPr marL="519113" lvl="1" indent="-404813">
              <a:spcBef>
                <a:spcPts val="300"/>
              </a:spcBef>
              <a:buNone/>
            </a:pPr>
            <a:r>
              <a:rPr lang="en-US" dirty="0"/>
              <a:t>c) </a:t>
            </a:r>
            <a:r>
              <a:rPr lang="es-ES" dirty="0"/>
              <a:t>Predicen el riesgo relacionado con la fatiga basándose en las fuerzas del mercado</a:t>
            </a:r>
            <a:endParaRPr lang="en-US" dirty="0"/>
          </a:p>
          <a:p>
            <a:pPr marL="519113" lvl="1" indent="-404813">
              <a:spcBef>
                <a:spcPts val="300"/>
              </a:spcBef>
              <a:buNone/>
            </a:pPr>
            <a:r>
              <a:rPr lang="en-US" dirty="0"/>
              <a:t>d) </a:t>
            </a:r>
            <a:r>
              <a:rPr lang="es-ES" dirty="0"/>
              <a:t>Son un medio para garantizar que ningún conductor se fatigue</a:t>
            </a:r>
            <a:endParaRPr lang="en-US" sz="2800" dirty="0"/>
          </a:p>
        </p:txBody>
      </p:sp>
    </p:spTree>
    <p:extLst>
      <p:ext uri="{BB962C8B-B14F-4D97-AF65-F5344CB8AC3E}">
        <p14:creationId xmlns:p14="http://schemas.microsoft.com/office/powerpoint/2010/main" val="966213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3</a:t>
            </a:r>
            <a:endParaRPr lang="en-US" dirty="0"/>
          </a:p>
        </p:txBody>
      </p:sp>
      <p:sp>
        <p:nvSpPr>
          <p:cNvPr id="3" name="Content Placeholder 2"/>
          <p:cNvSpPr>
            <a:spLocks noGrp="1"/>
          </p:cNvSpPr>
          <p:nvPr>
            <p:ph idx="1"/>
          </p:nvPr>
        </p:nvSpPr>
        <p:spPr/>
        <p:txBody>
          <a:bodyPr numCol="1">
            <a:noAutofit/>
          </a:bodyPr>
          <a:lstStyle/>
          <a:p>
            <a:pPr lvl="0">
              <a:buNone/>
            </a:pPr>
            <a:r>
              <a:rPr lang="en-US" sz="2600" i="1" dirty="0" err="1"/>
              <a:t>Elija</a:t>
            </a:r>
            <a:r>
              <a:rPr lang="en-US" sz="2600" i="1" dirty="0"/>
              <a:t> la </a:t>
            </a:r>
            <a:r>
              <a:rPr lang="en-US" sz="2600" i="1" dirty="0" err="1"/>
              <a:t>respuesta</a:t>
            </a:r>
            <a:r>
              <a:rPr lang="en-US" sz="2600" i="1" dirty="0"/>
              <a:t> </a:t>
            </a:r>
            <a:r>
              <a:rPr lang="en-US" sz="2600" i="1" dirty="0" err="1"/>
              <a:t>correcta</a:t>
            </a:r>
            <a:r>
              <a:rPr lang="en-US" sz="2600" i="1" dirty="0"/>
              <a:t>:</a:t>
            </a:r>
          </a:p>
          <a:p>
            <a:pPr>
              <a:buNone/>
            </a:pPr>
            <a:r>
              <a:rPr lang="en-US" sz="1000" dirty="0"/>
              <a:t> </a:t>
            </a:r>
          </a:p>
          <a:p>
            <a:pPr marL="0" indent="0">
              <a:buNone/>
            </a:pPr>
            <a:r>
              <a:rPr lang="es-ES" sz="2800" dirty="0"/>
              <a:t>¿Cuál de estas NO es una entrada de datos típica para una herramienta de programación de horarios de conductores? </a:t>
            </a:r>
            <a:r>
              <a:rPr lang="en-US" sz="2800" dirty="0"/>
              <a:t>:</a:t>
            </a:r>
          </a:p>
          <a:p>
            <a:pPr lvl="1" indent="-628650">
              <a:buNone/>
            </a:pPr>
            <a:r>
              <a:rPr lang="en-US" dirty="0"/>
              <a:t>a) </a:t>
            </a:r>
            <a:r>
              <a:rPr lang="en-US" dirty="0" err="1"/>
              <a:t>Duración</a:t>
            </a:r>
            <a:r>
              <a:rPr lang="en-US" dirty="0"/>
              <a:t> del </a:t>
            </a:r>
            <a:r>
              <a:rPr lang="en-US" dirty="0" err="1"/>
              <a:t>turno</a:t>
            </a:r>
            <a:endParaRPr lang="en-US" dirty="0"/>
          </a:p>
          <a:p>
            <a:pPr lvl="1" indent="-628650">
              <a:buNone/>
            </a:pPr>
            <a:r>
              <a:rPr lang="en-US" dirty="0"/>
              <a:t>b) Hora del </a:t>
            </a:r>
            <a:r>
              <a:rPr lang="en-US" dirty="0" err="1"/>
              <a:t>turno</a:t>
            </a:r>
            <a:endParaRPr lang="en-US" dirty="0"/>
          </a:p>
          <a:p>
            <a:pPr lvl="1" indent="-628650">
              <a:buNone/>
            </a:pPr>
            <a:r>
              <a:rPr lang="en-US" dirty="0"/>
              <a:t>c) </a:t>
            </a:r>
            <a:r>
              <a:rPr lang="en-US" dirty="0" err="1"/>
              <a:t>Horarios</a:t>
            </a:r>
            <a:r>
              <a:rPr lang="en-US" dirty="0"/>
              <a:t> de </a:t>
            </a:r>
            <a:r>
              <a:rPr lang="en-US" dirty="0" err="1"/>
              <a:t>sueño</a:t>
            </a:r>
            <a:endParaRPr lang="en-US" dirty="0"/>
          </a:p>
          <a:p>
            <a:pPr lvl="1" indent="-628650">
              <a:buNone/>
            </a:pPr>
            <a:r>
              <a:rPr lang="en-US" dirty="0"/>
              <a:t>d) </a:t>
            </a:r>
            <a:r>
              <a:rPr lang="en-US" dirty="0" err="1"/>
              <a:t>Personalidad</a:t>
            </a:r>
            <a:r>
              <a:rPr lang="en-US" dirty="0"/>
              <a:t> del conductor</a:t>
            </a:r>
          </a:p>
        </p:txBody>
      </p:sp>
    </p:spTree>
    <p:extLst>
      <p:ext uri="{BB962C8B-B14F-4D97-AF65-F5344CB8AC3E}">
        <p14:creationId xmlns:p14="http://schemas.microsoft.com/office/powerpoint/2010/main" val="96621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sz="4900" dirty="0"/>
              <a:t>¿</a:t>
            </a:r>
            <a:r>
              <a:rPr lang="en-US" sz="4900" dirty="0" err="1"/>
              <a:t>Qué</a:t>
            </a:r>
            <a:r>
              <a:rPr lang="en-US" sz="4900" dirty="0"/>
              <a:t> es la </a:t>
            </a:r>
            <a:r>
              <a:rPr lang="en-US" sz="4900" dirty="0" err="1"/>
              <a:t>Fatiga</a:t>
            </a:r>
            <a:r>
              <a:rPr lang="en-US" sz="4900" dirty="0"/>
              <a:t>?</a:t>
            </a:r>
            <a:endParaRPr lang="en-US" sz="3500" dirty="0"/>
          </a:p>
        </p:txBody>
      </p:sp>
      <p:sp>
        <p:nvSpPr>
          <p:cNvPr id="12291" name="Rectangle 3"/>
          <p:cNvSpPr>
            <a:spLocks noGrp="1" noChangeArrowheads="1"/>
          </p:cNvSpPr>
          <p:nvPr>
            <p:ph idx="1"/>
          </p:nvPr>
        </p:nvSpPr>
        <p:spPr>
          <a:xfrm>
            <a:off x="457200" y="1600200"/>
            <a:ext cx="5767136" cy="4525963"/>
          </a:xfrm>
        </p:spPr>
        <p:txBody>
          <a:bodyPr>
            <a:normAutofit/>
          </a:bodyPr>
          <a:lstStyle/>
          <a:p>
            <a:pPr eaLnBrk="1" hangingPunct="1">
              <a:lnSpc>
                <a:spcPct val="90000"/>
              </a:lnSpc>
            </a:pPr>
            <a:r>
              <a:rPr lang="es-ES" sz="2800" b="1" dirty="0"/>
              <a:t>La fatiga es más que somnolencia y sus efectos son más que quedarse dormido</a:t>
            </a:r>
            <a:endParaRPr lang="en-US" sz="2800" b="1" dirty="0"/>
          </a:p>
          <a:p>
            <a:pPr eaLnBrk="1" hangingPunct="1">
              <a:lnSpc>
                <a:spcPct val="90000"/>
              </a:lnSpc>
            </a:pPr>
            <a:r>
              <a:rPr lang="es-ES" sz="2800" i="1" dirty="0"/>
              <a:t>La fatiga </a:t>
            </a:r>
            <a:r>
              <a:rPr lang="es-ES" sz="2800" dirty="0"/>
              <a:t>es un estado complejo caracterizado por la falta del estado de alerta y la reducción del desempeño mental y físico, a menudo acompañada de somnolencia</a:t>
            </a:r>
            <a:endParaRPr lang="en-US" dirty="0"/>
          </a:p>
        </p:txBody>
      </p:sp>
      <p:sp>
        <p:nvSpPr>
          <p:cNvPr id="2" name="Rectangle 1"/>
          <p:cNvSpPr/>
          <p:nvPr/>
        </p:nvSpPr>
        <p:spPr>
          <a:xfrm>
            <a:off x="771525" y="5473987"/>
            <a:ext cx="5105400" cy="584775"/>
          </a:xfrm>
          <a:prstGeom prst="rect">
            <a:avLst/>
          </a:prstGeom>
        </p:spPr>
        <p:txBody>
          <a:bodyPr wrap="square">
            <a:spAutoFit/>
          </a:bodyPr>
          <a:lstStyle/>
          <a:p>
            <a:r>
              <a:rPr lang="en-US" i="1" dirty="0"/>
              <a:t>DOT Human Factors Coordinating Committee, 1998</a:t>
            </a:r>
            <a:r>
              <a:rPr lang="en-US" sz="3200" dirty="0"/>
              <a:t> </a:t>
            </a:r>
            <a:endParaRPr lang="en-US" dirty="0"/>
          </a:p>
        </p:txBody>
      </p:sp>
      <p:pic>
        <p:nvPicPr>
          <p:cNvPr id="1026" name="Picture 2" descr="P:\457407\Working\Documents\Module Content\istock photos\Module 9\risks.jpg" title="Risks ahead warning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288388"/>
            <a:ext cx="2586341" cy="2578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3</a:t>
            </a:r>
            <a:endParaRPr lang="en-US" dirty="0"/>
          </a:p>
        </p:txBody>
      </p:sp>
      <p:sp>
        <p:nvSpPr>
          <p:cNvPr id="3" name="Content Placeholder 2"/>
          <p:cNvSpPr>
            <a:spLocks noGrp="1"/>
          </p:cNvSpPr>
          <p:nvPr>
            <p:ph idx="1"/>
          </p:nvPr>
        </p:nvSpPr>
        <p:spPr/>
        <p:txBody>
          <a:bodyPr numCol="1">
            <a:noAutofit/>
          </a:bodyPr>
          <a:lstStyle/>
          <a:p>
            <a:pPr lvl="0">
              <a:buNone/>
            </a:pPr>
            <a:r>
              <a:rPr lang="en-US" sz="2400" i="1" dirty="0" err="1"/>
              <a:t>Elija</a:t>
            </a:r>
            <a:r>
              <a:rPr lang="en-US" sz="2400" i="1" dirty="0"/>
              <a:t> la </a:t>
            </a:r>
            <a:r>
              <a:rPr lang="en-US" sz="2400" i="1" dirty="0" err="1"/>
              <a:t>respuesta</a:t>
            </a:r>
            <a:r>
              <a:rPr lang="en-US" sz="2400" i="1" dirty="0"/>
              <a:t> </a:t>
            </a:r>
            <a:r>
              <a:rPr lang="en-US" sz="2400" i="1" dirty="0" err="1"/>
              <a:t>correcta</a:t>
            </a:r>
            <a:r>
              <a:rPr lang="en-US" sz="2400" i="1" dirty="0"/>
              <a:t>:</a:t>
            </a:r>
          </a:p>
          <a:p>
            <a:pPr lvl="0">
              <a:buNone/>
            </a:pPr>
            <a:endParaRPr lang="en-US" sz="1000" i="1" dirty="0"/>
          </a:p>
          <a:p>
            <a:pPr>
              <a:buNone/>
            </a:pPr>
            <a:r>
              <a:rPr lang="en-US" sz="2800" dirty="0"/>
              <a:t>Las </a:t>
            </a:r>
            <a:r>
              <a:rPr lang="en-US" sz="2800" dirty="0" err="1"/>
              <a:t>herramientas</a:t>
            </a:r>
            <a:r>
              <a:rPr lang="en-US" sz="2800" dirty="0"/>
              <a:t> de </a:t>
            </a:r>
            <a:r>
              <a:rPr lang="en-US" sz="2800" dirty="0" err="1"/>
              <a:t>programación</a:t>
            </a:r>
            <a:r>
              <a:rPr lang="en-US" sz="2800" dirty="0"/>
              <a:t> de </a:t>
            </a:r>
            <a:r>
              <a:rPr lang="en-US" sz="2800" dirty="0" err="1"/>
              <a:t>horarios</a:t>
            </a:r>
            <a:r>
              <a:rPr lang="en-US" sz="2800" dirty="0"/>
              <a:t>: </a:t>
            </a:r>
          </a:p>
          <a:p>
            <a:pPr marL="463550" lvl="1" indent="-349250">
              <a:buNone/>
            </a:pPr>
            <a:r>
              <a:rPr lang="en-US" sz="2600" dirty="0"/>
              <a:t>a) </a:t>
            </a:r>
            <a:r>
              <a:rPr lang="es-ES" sz="2600" dirty="0"/>
              <a:t>Sólo son útiles en operaciones que tienen horarios predecibles</a:t>
            </a:r>
            <a:endParaRPr lang="en-US" sz="2600" dirty="0"/>
          </a:p>
          <a:p>
            <a:pPr marL="463550" lvl="1" indent="-349250">
              <a:buNone/>
            </a:pPr>
            <a:r>
              <a:rPr lang="en-US" sz="2600" dirty="0"/>
              <a:t>b)</a:t>
            </a:r>
            <a:r>
              <a:rPr lang="es-ES" sz="2600" dirty="0"/>
              <a:t> Dejan de ser útiles si se adaptan al lugar de trabajo</a:t>
            </a:r>
            <a:endParaRPr lang="en-US" sz="2600" dirty="0"/>
          </a:p>
          <a:p>
            <a:pPr marL="463550" lvl="1" indent="-349250">
              <a:buNone/>
            </a:pPr>
            <a:r>
              <a:rPr lang="en-US" sz="2600" dirty="0"/>
              <a:t>c) </a:t>
            </a:r>
            <a:r>
              <a:rPr lang="es-ES" sz="2600" dirty="0"/>
              <a:t>Pueden perfeccionarse con datos del sueño para obtener predicciones más precisas</a:t>
            </a:r>
            <a:endParaRPr lang="en-US" sz="2600" dirty="0"/>
          </a:p>
          <a:p>
            <a:pPr marL="463550" lvl="1" indent="-349250">
              <a:buNone/>
            </a:pPr>
            <a:r>
              <a:rPr lang="en-US" sz="2600" dirty="0"/>
              <a:t>d) </a:t>
            </a:r>
            <a:r>
              <a:rPr lang="es-ES" sz="2600" dirty="0"/>
              <a:t>Producen métricas de fatiga universales que se aplican universalmente a todos los conductores y condiciones</a:t>
            </a:r>
            <a:endParaRPr lang="en-US" sz="2600" dirty="0"/>
          </a:p>
        </p:txBody>
      </p:sp>
    </p:spTree>
    <p:extLst>
      <p:ext uri="{BB962C8B-B14F-4D97-AF65-F5344CB8AC3E}">
        <p14:creationId xmlns:p14="http://schemas.microsoft.com/office/powerpoint/2010/main" val="966213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s-ES" dirty="0"/>
              <a:t>Cuestionario de la Lección 3</a:t>
            </a:r>
            <a:endParaRPr lang="en-US" dirty="0"/>
          </a:p>
        </p:txBody>
      </p:sp>
      <p:sp>
        <p:nvSpPr>
          <p:cNvPr id="3" name="Content Placeholder 2"/>
          <p:cNvSpPr>
            <a:spLocks noGrp="1"/>
          </p:cNvSpPr>
          <p:nvPr>
            <p:ph idx="1"/>
          </p:nvPr>
        </p:nvSpPr>
        <p:spPr/>
        <p:txBody>
          <a:bodyPr numCol="1">
            <a:noAutofit/>
          </a:bodyPr>
          <a:lstStyle/>
          <a:p>
            <a:pPr lvl="1" indent="-628650">
              <a:buNone/>
            </a:pPr>
            <a:r>
              <a:rPr lang="en-US" sz="2500" i="1" dirty="0" err="1"/>
              <a:t>Elija</a:t>
            </a:r>
            <a:r>
              <a:rPr lang="en-US" sz="2500" i="1" dirty="0"/>
              <a:t> la </a:t>
            </a:r>
            <a:r>
              <a:rPr lang="en-US" sz="2500" i="1" dirty="0" err="1"/>
              <a:t>respuesta</a:t>
            </a:r>
            <a:r>
              <a:rPr lang="en-US" sz="2500" i="1" dirty="0"/>
              <a:t> </a:t>
            </a:r>
            <a:r>
              <a:rPr lang="en-US" sz="2500" i="1" dirty="0" err="1"/>
              <a:t>correcta</a:t>
            </a:r>
            <a:r>
              <a:rPr lang="en-US" sz="2500" i="1" dirty="0"/>
              <a:t>:</a:t>
            </a:r>
          </a:p>
          <a:p>
            <a:pPr lvl="1" indent="-628650">
              <a:buNone/>
            </a:pPr>
            <a:r>
              <a:rPr lang="en-US" sz="1050" dirty="0"/>
              <a:t> </a:t>
            </a:r>
            <a:endParaRPr lang="en-US" sz="2500" dirty="0"/>
          </a:p>
          <a:p>
            <a:pPr marL="0" lvl="0" indent="0">
              <a:buNone/>
            </a:pPr>
            <a:r>
              <a:rPr lang="es-ES" sz="2500" dirty="0"/>
              <a:t>¿Cuál de los siguientes es un resultado típico de una herramienta de programación de horarios?</a:t>
            </a:r>
            <a:endParaRPr lang="en-US" sz="2500" dirty="0"/>
          </a:p>
          <a:p>
            <a:pPr marL="395288" lvl="1" indent="-280988">
              <a:buNone/>
            </a:pPr>
            <a:r>
              <a:rPr lang="en-US" sz="2500" dirty="0"/>
              <a:t>a) </a:t>
            </a:r>
            <a:r>
              <a:rPr lang="es-ES" sz="2500" dirty="0"/>
              <a:t>Una decisión sobre si debe realizarse un turno de trabajo</a:t>
            </a:r>
            <a:endParaRPr lang="en-US" sz="2500" dirty="0"/>
          </a:p>
          <a:p>
            <a:pPr marL="395288" lvl="1" indent="-280988">
              <a:buNone/>
            </a:pPr>
            <a:r>
              <a:rPr lang="en-US" sz="2500" dirty="0"/>
              <a:t>b) </a:t>
            </a:r>
            <a:r>
              <a:rPr lang="es-ES" sz="2500" dirty="0"/>
              <a:t>Una predicción individualizada del riesgo de accidente de un conductor</a:t>
            </a:r>
            <a:endParaRPr lang="en-US" sz="2500" dirty="0"/>
          </a:p>
          <a:p>
            <a:pPr marL="395288" lvl="1" indent="-280988">
              <a:buNone/>
            </a:pPr>
            <a:r>
              <a:rPr lang="en-US" sz="2500" dirty="0"/>
              <a:t>c) </a:t>
            </a:r>
            <a:r>
              <a:rPr lang="es-ES" sz="2500" dirty="0"/>
              <a:t>Una estimación del riesgo relacionado con la fatiga basada en la fisiología humana</a:t>
            </a:r>
            <a:endParaRPr lang="en-US" sz="2500" dirty="0"/>
          </a:p>
          <a:p>
            <a:pPr marL="395288" lvl="1" indent="-280988">
              <a:buNone/>
            </a:pPr>
            <a:r>
              <a:rPr lang="en-US" sz="2500" dirty="0"/>
              <a:t>d) </a:t>
            </a:r>
            <a:r>
              <a:rPr lang="es-ES" sz="2500" dirty="0"/>
              <a:t>Una predicción de la cantidad de horas de sueño que logrará un conductor</a:t>
            </a:r>
            <a:endParaRPr lang="en-US" sz="2500" dirty="0"/>
          </a:p>
          <a:p>
            <a:endParaRPr lang="en-US" sz="2600" dirty="0"/>
          </a:p>
        </p:txBody>
      </p:sp>
    </p:spTree>
    <p:extLst>
      <p:ext uri="{BB962C8B-B14F-4D97-AF65-F5344CB8AC3E}">
        <p14:creationId xmlns:p14="http://schemas.microsoft.com/office/powerpoint/2010/main" val="966213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 dirty="0"/>
              <a:t>Lección 4: Desafíos de Programación de Horarios/Estudios de Casos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457407\Working\Documents\Module Content\istock photos\Module 9\commentator.jpg" title="Dispatc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930400"/>
            <a:ext cx="2133600" cy="284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Caso de </a:t>
            </a:r>
            <a:r>
              <a:rPr lang="en-US" dirty="0" err="1"/>
              <a:t>Estudio</a:t>
            </a:r>
            <a:r>
              <a:rPr lang="en-US" dirty="0"/>
              <a:t> #1</a:t>
            </a:r>
          </a:p>
        </p:txBody>
      </p:sp>
      <p:sp>
        <p:nvSpPr>
          <p:cNvPr id="3" name="Content Placeholder 2"/>
          <p:cNvSpPr>
            <a:spLocks noGrp="1"/>
          </p:cNvSpPr>
          <p:nvPr>
            <p:ph idx="1"/>
          </p:nvPr>
        </p:nvSpPr>
        <p:spPr>
          <a:xfrm>
            <a:off x="457200" y="1600200"/>
            <a:ext cx="6858000" cy="4525963"/>
          </a:xfrm>
        </p:spPr>
        <p:txBody>
          <a:bodyPr>
            <a:normAutofit fontScale="92500" lnSpcReduction="10000"/>
          </a:bodyPr>
          <a:lstStyle/>
          <a:p>
            <a:pPr marL="0" indent="0">
              <a:buNone/>
            </a:pPr>
            <a:r>
              <a:rPr lang="es-ES" i="1" dirty="0"/>
              <a:t>Para satisfacer las demandas modificadas del cliente, la programación y la planeación de horarios deben agregar una parada para cargar. Dos conductores podrían potencialmente realizar la carga.</a:t>
            </a:r>
            <a:r>
              <a:rPr lang="en-US" i="1" dirty="0"/>
              <a:t> </a:t>
            </a:r>
          </a:p>
          <a:p>
            <a:pPr marL="0" indent="0">
              <a:buNone/>
            </a:pPr>
            <a:endParaRPr lang="en-US" i="1" dirty="0"/>
          </a:p>
          <a:p>
            <a:pPr marL="0" indent="0">
              <a:buNone/>
            </a:pPr>
            <a:r>
              <a:rPr lang="es-ES" b="1" i="1" dirty="0"/>
              <a:t>¿Qué consideraciones podrían hacer el despachador y el planeador para tener en cuenta la mitigación de la fatiga al realizar una asignación de la tarea?</a:t>
            </a:r>
            <a:endParaRPr lang="en-US" b="1"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Caso de </a:t>
            </a:r>
            <a:r>
              <a:rPr lang="en-US" dirty="0" err="1"/>
              <a:t>Estudio</a:t>
            </a:r>
            <a:r>
              <a:rPr lang="en-US" dirty="0"/>
              <a:t> #2</a:t>
            </a:r>
          </a:p>
        </p:txBody>
      </p:sp>
      <p:sp>
        <p:nvSpPr>
          <p:cNvPr id="3" name="Content Placeholder 2"/>
          <p:cNvSpPr>
            <a:spLocks noGrp="1"/>
          </p:cNvSpPr>
          <p:nvPr>
            <p:ph idx="1"/>
          </p:nvPr>
        </p:nvSpPr>
        <p:spPr>
          <a:xfrm>
            <a:off x="457200" y="1600200"/>
            <a:ext cx="5410200" cy="4525963"/>
          </a:xfrm>
        </p:spPr>
        <p:txBody>
          <a:bodyPr>
            <a:normAutofit fontScale="85000" lnSpcReduction="20000"/>
          </a:bodyPr>
          <a:lstStyle/>
          <a:p>
            <a:pPr marL="0" indent="0">
              <a:buNone/>
            </a:pPr>
            <a:r>
              <a:rPr lang="es-ES" i="1" dirty="0"/>
              <a:t>En los últimos días del ciclo de trabajo, un conductor acaba de terminar una entrega ya muy noche y tiene únicamente las suficientes horas de conducción para llegar a la siguiente cita, ya que el tráfico será ligero.</a:t>
            </a:r>
            <a:endParaRPr lang="en-US" i="1" dirty="0"/>
          </a:p>
          <a:p>
            <a:pPr marL="0" indent="0">
              <a:buNone/>
            </a:pPr>
            <a:endParaRPr lang="en-US" i="1" dirty="0"/>
          </a:p>
          <a:p>
            <a:pPr marL="0" indent="0">
              <a:buNone/>
            </a:pPr>
            <a:r>
              <a:rPr lang="es-ES" b="1" i="1" dirty="0"/>
              <a:t>¿Qué factores puede tener en cuenta el conductor para mitigar la fatiga al tomar la decisión de continuar o salir del servicio?</a:t>
            </a:r>
            <a:endParaRPr lang="en-US" b="1" i="1" dirty="0"/>
          </a:p>
        </p:txBody>
      </p:sp>
      <p:pic>
        <p:nvPicPr>
          <p:cNvPr id="4098" name="Picture 2" descr="P:\457407\Working\Documents\Module Content\istock photos\Module 9\night.jpg" title="Fatigued driver at the whe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550" y="2209800"/>
            <a:ext cx="3100387" cy="2057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ctrTitle"/>
          </p:nvPr>
        </p:nvSpPr>
        <p:spPr>
          <a:solidFill>
            <a:srgbClr val="C00000">
              <a:alpha val="59999"/>
            </a:srgbClr>
          </a:solidFill>
          <a:ln w="9525" cmpd="sng"/>
          <a:extLst>
            <a:ext uri="{91240B29-F687-4F45-9708-019B960494DF}">
              <a14:hiddenLine xmlns:a14="http://schemas.microsoft.com/office/drawing/2010/main" w="50800" cmpd="tri">
                <a:solidFill>
                  <a:srgbClr val="000000"/>
                </a:solidFill>
                <a:miter lim="800000"/>
                <a:headEnd/>
                <a:tailEnd/>
              </a14:hiddenLine>
            </a:ext>
          </a:extLst>
        </p:spPr>
        <p:txBody>
          <a:bodyPr/>
          <a:lstStyle/>
          <a:p>
            <a:r>
              <a:rPr lang="en-US" dirty="0" err="1">
                <a:solidFill>
                  <a:schemeClr val="bg1"/>
                </a:solidFill>
              </a:rPr>
              <a:t>Conclusión</a:t>
            </a:r>
            <a:r>
              <a:rPr lang="en-US" dirty="0">
                <a:solidFill>
                  <a:schemeClr val="bg1"/>
                </a:solidFill>
              </a:rPr>
              <a:t>: </a:t>
            </a:r>
            <a:r>
              <a:rPr lang="en-US" dirty="0" err="1"/>
              <a:t>R</a:t>
            </a:r>
            <a:r>
              <a:rPr lang="en-US" dirty="0" err="1">
                <a:solidFill>
                  <a:schemeClr val="bg1"/>
                </a:solidFill>
              </a:rPr>
              <a:t>evisión</a:t>
            </a:r>
            <a:r>
              <a:rPr lang="en-US" dirty="0">
                <a:solidFill>
                  <a:schemeClr val="bg1"/>
                </a:solidFill>
              </a:rPr>
              <a:t> y </a:t>
            </a:r>
            <a:r>
              <a:rPr lang="en-US" dirty="0" err="1"/>
              <a:t>R</a:t>
            </a:r>
            <a:r>
              <a:rPr lang="en-US" dirty="0" err="1">
                <a:solidFill>
                  <a:schemeClr val="bg1"/>
                </a:solidFill>
              </a:rPr>
              <a:t>esumen</a:t>
            </a:r>
            <a:endParaRPr lang="en-US" dirty="0">
              <a:solidFill>
                <a:schemeClr val="bg1"/>
              </a:solidFill>
            </a:endParaRPr>
          </a:p>
        </p:txBody>
      </p:sp>
    </p:spTree>
    <p:extLst>
      <p:ext uri="{BB962C8B-B14F-4D97-AF65-F5344CB8AC3E}">
        <p14:creationId xmlns:p14="http://schemas.microsoft.com/office/powerpoint/2010/main" val="928106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Resumen</a:t>
            </a:r>
            <a:endParaRPr lang="en-US" b="1" dirty="0"/>
          </a:p>
        </p:txBody>
      </p:sp>
      <p:sp>
        <p:nvSpPr>
          <p:cNvPr id="3" name="Content Placeholder 2"/>
          <p:cNvSpPr>
            <a:spLocks noGrp="1"/>
          </p:cNvSpPr>
          <p:nvPr>
            <p:ph idx="1"/>
          </p:nvPr>
        </p:nvSpPr>
        <p:spPr>
          <a:xfrm>
            <a:off x="457200" y="1600200"/>
            <a:ext cx="8382000" cy="4525963"/>
          </a:xfrm>
        </p:spPr>
        <p:txBody>
          <a:bodyPr>
            <a:noAutofit/>
          </a:bodyPr>
          <a:lstStyle/>
          <a:p>
            <a:pPr>
              <a:spcBef>
                <a:spcPts val="0"/>
              </a:spcBef>
              <a:defRPr/>
            </a:pPr>
            <a:r>
              <a:rPr lang="es-ES" sz="2400" dirty="0"/>
              <a:t>Las prácticas de programación de horarios normales pueden causar fatiga: Hora del Día, Sueño Reciente, Horas Continuas de Vigilia, Deuda Acumulada de Sueño</a:t>
            </a:r>
            <a:endParaRPr lang="en-US" sz="2400" dirty="0"/>
          </a:p>
          <a:p>
            <a:pPr>
              <a:spcBef>
                <a:spcPts val="0"/>
              </a:spcBef>
              <a:defRPr/>
            </a:pPr>
            <a:r>
              <a:rPr lang="es-ES" sz="2400" dirty="0"/>
              <a:t>La programación de horarios puede ser fluida ya que debe responder a las demandas de los clientes; por lo tanto, la fatiga se administra mejor como una responsabilidad compartida entre la gerencia/programación de horarios y los conductores.</a:t>
            </a:r>
            <a:endParaRPr lang="en-US" sz="2400" dirty="0"/>
          </a:p>
          <a:p>
            <a:pPr>
              <a:spcBef>
                <a:spcPts val="0"/>
              </a:spcBef>
              <a:defRPr/>
            </a:pPr>
            <a:r>
              <a:rPr lang="es-ES" sz="2400" dirty="0"/>
              <a:t>Las herramientas de programación de horarios pueden ser útiles para ayudar a evaluar el riesgo relacionado con la fatiga en horarios estables</a:t>
            </a:r>
            <a:endParaRPr lang="en-US" sz="2400" dirty="0"/>
          </a:p>
          <a:p>
            <a:pPr>
              <a:spcBef>
                <a:spcPts val="0"/>
              </a:spcBef>
              <a:defRPr/>
            </a:pPr>
            <a:r>
              <a:rPr lang="es-ES" sz="2400" dirty="0"/>
              <a:t>Los análisis retrospectivos de los horarios trabajados pueden ayudar a la gerencia a diseñar estrategias personalizadas que mitiguen la fatiga</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Exámen</a:t>
            </a:r>
            <a:r>
              <a:rPr lang="en-US" dirty="0"/>
              <a:t> del Modulo 9</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9986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err="1"/>
              <a:t>Efectos</a:t>
            </a:r>
            <a:r>
              <a:rPr lang="en-US" sz="5400" dirty="0"/>
              <a:t> de la </a:t>
            </a:r>
            <a:r>
              <a:rPr lang="en-US" sz="5400" dirty="0" err="1"/>
              <a:t>Fatiga</a:t>
            </a:r>
            <a:endParaRPr lang="en-US" sz="5400" dirty="0"/>
          </a:p>
        </p:txBody>
      </p:sp>
      <p:graphicFrame>
        <p:nvGraphicFramePr>
          <p:cNvPr id="5" name="Table 4"/>
          <p:cNvGraphicFramePr>
            <a:graphicFrameLocks noGrp="1"/>
          </p:cNvGraphicFramePr>
          <p:nvPr>
            <p:extLst>
              <p:ext uri="{D42A27DB-BD31-4B8C-83A1-F6EECF244321}">
                <p14:modId xmlns:p14="http://schemas.microsoft.com/office/powerpoint/2010/main" val="1214561946"/>
              </p:ext>
            </p:extLst>
          </p:nvPr>
        </p:nvGraphicFramePr>
        <p:xfrm>
          <a:off x="914400" y="1524000"/>
          <a:ext cx="7315200" cy="4698141"/>
        </p:xfrm>
        <a:graphic>
          <a:graphicData uri="http://schemas.openxmlformats.org/drawingml/2006/table">
            <a:tbl>
              <a:tblPr bandRow="1">
                <a:tableStyleId>{5C22544A-7EE6-4342-B048-85BDC9FD1C3A}</a:tableStyleId>
              </a:tblPr>
              <a:tblGrid>
                <a:gridCol w="7315200">
                  <a:extLst>
                    <a:ext uri="{9D8B030D-6E8A-4147-A177-3AD203B41FA5}">
                      <a16:colId xmlns:a16="http://schemas.microsoft.com/office/drawing/2014/main" val="20000"/>
                    </a:ext>
                  </a:extLst>
                </a:gridCol>
              </a:tblGrid>
              <a:tr h="683900">
                <a:tc>
                  <a:txBody>
                    <a:bodyPr/>
                    <a:lstStyle/>
                    <a:p>
                      <a:pPr algn="ctr" eaLnBrk="1" hangingPunct="1">
                        <a:lnSpc>
                          <a:spcPct val="100000"/>
                        </a:lnSpc>
                      </a:pPr>
                      <a:r>
                        <a:rPr lang="es-ES" sz="2400" dirty="0"/>
                        <a:t>Cambios medibles en el desempeño</a:t>
                      </a:r>
                      <a:endParaRPr lang="en-US" sz="2400" dirty="0"/>
                    </a:p>
                  </a:txBody>
                  <a:tcPr anchor="ctr">
                    <a:solidFill>
                      <a:srgbClr val="FFCC00">
                        <a:alpha val="69804"/>
                      </a:srgbClr>
                    </a:solidFill>
                  </a:tcPr>
                </a:tc>
                <a:extLst>
                  <a:ext uri="{0D108BD9-81ED-4DB2-BD59-A6C34878D82A}">
                    <a16:rowId xmlns:a16="http://schemas.microsoft.com/office/drawing/2014/main" val="10000"/>
                  </a:ext>
                </a:extLst>
              </a:tr>
              <a:tr h="759889">
                <a:tc>
                  <a:txBody>
                    <a:bodyPr/>
                    <a:lstStyle/>
                    <a:p>
                      <a:pPr algn="ctr" eaLnBrk="1" hangingPunct="1">
                        <a:lnSpc>
                          <a:spcPct val="100000"/>
                        </a:lnSpc>
                      </a:pPr>
                      <a:r>
                        <a:rPr lang="es-ES" sz="2400" dirty="0"/>
                        <a:t>Lapsos de falta de atención y vigilancia y reacciones tardías</a:t>
                      </a:r>
                      <a:endParaRPr lang="en-US" sz="2400" dirty="0"/>
                    </a:p>
                  </a:txBody>
                  <a:tcPr anchor="ctr">
                    <a:solidFill>
                      <a:srgbClr val="FFCC00">
                        <a:alpha val="50196"/>
                      </a:srgbClr>
                    </a:solidFill>
                  </a:tcPr>
                </a:tc>
                <a:extLst>
                  <a:ext uri="{0D108BD9-81ED-4DB2-BD59-A6C34878D82A}">
                    <a16:rowId xmlns:a16="http://schemas.microsoft.com/office/drawing/2014/main" val="10001"/>
                  </a:ext>
                </a:extLst>
              </a:tr>
              <a:tr h="759889">
                <a:tc>
                  <a:txBody>
                    <a:bodyPr/>
                    <a:lstStyle/>
                    <a:p>
                      <a:pPr marL="0" algn="ctr" defTabSz="914400" rtl="0" eaLnBrk="1" latinLnBrk="0" hangingPunct="1">
                        <a:lnSpc>
                          <a:spcPct val="100000"/>
                        </a:lnSpc>
                      </a:pPr>
                      <a:r>
                        <a:rPr lang="es-ES" sz="2400" kern="1200" dirty="0">
                          <a:solidFill>
                            <a:schemeClr val="dk1"/>
                          </a:solidFill>
                          <a:latin typeface="+mn-lt"/>
                          <a:ea typeface="+mn-ea"/>
                          <a:cs typeface="+mn-cs"/>
                        </a:rPr>
                        <a:t>Deterioro del razonamiento lógico y de la toma de decisiones</a:t>
                      </a:r>
                      <a:endParaRPr lang="en-US" sz="2400" kern="1200" dirty="0">
                        <a:solidFill>
                          <a:schemeClr val="dk1"/>
                        </a:solidFill>
                        <a:latin typeface="+mn-lt"/>
                        <a:ea typeface="+mn-ea"/>
                        <a:cs typeface="+mn-cs"/>
                      </a:endParaRPr>
                    </a:p>
                  </a:txBody>
                  <a:tcPr anchor="ctr">
                    <a:solidFill>
                      <a:srgbClr val="FFCC00">
                        <a:alpha val="69804"/>
                      </a:srgbClr>
                    </a:solidFill>
                  </a:tcPr>
                </a:tc>
                <a:extLst>
                  <a:ext uri="{0D108BD9-81ED-4DB2-BD59-A6C34878D82A}">
                    <a16:rowId xmlns:a16="http://schemas.microsoft.com/office/drawing/2014/main" val="10002"/>
                  </a:ext>
                </a:extLst>
              </a:tr>
              <a:tr h="759889">
                <a:tc>
                  <a:txBody>
                    <a:bodyPr/>
                    <a:lstStyle/>
                    <a:p>
                      <a:pPr algn="ctr" eaLnBrk="1" hangingPunct="1">
                        <a:lnSpc>
                          <a:spcPct val="100000"/>
                        </a:lnSpc>
                      </a:pPr>
                      <a:r>
                        <a:rPr lang="es-ES" sz="2400" dirty="0"/>
                        <a:t>Reducción de la "conciencia situacional"</a:t>
                      </a:r>
                      <a:endParaRPr lang="en-US" sz="2400" dirty="0"/>
                    </a:p>
                  </a:txBody>
                  <a:tcPr anchor="ctr">
                    <a:solidFill>
                      <a:srgbClr val="FFCC00">
                        <a:alpha val="50196"/>
                      </a:srgbClr>
                    </a:solidFill>
                  </a:tcPr>
                </a:tc>
                <a:extLst>
                  <a:ext uri="{0D108BD9-81ED-4DB2-BD59-A6C34878D82A}">
                    <a16:rowId xmlns:a16="http://schemas.microsoft.com/office/drawing/2014/main" val="10003"/>
                  </a:ext>
                </a:extLst>
              </a:tr>
              <a:tr h="759889">
                <a:tc>
                  <a:txBody>
                    <a:bodyPr/>
                    <a:lstStyle/>
                    <a:p>
                      <a:pPr algn="ctr" eaLnBrk="1" hangingPunct="1">
                        <a:lnSpc>
                          <a:spcPct val="100000"/>
                        </a:lnSpc>
                      </a:pPr>
                      <a:r>
                        <a:rPr lang="es-ES" sz="2400" dirty="0"/>
                        <a:t>Baja motivación para realizar actividades “opcionales”</a:t>
                      </a:r>
                      <a:endParaRPr lang="en-US" sz="2400" dirty="0"/>
                    </a:p>
                  </a:txBody>
                  <a:tcPr anchor="ctr">
                    <a:solidFill>
                      <a:srgbClr val="FFCC00">
                        <a:alpha val="69804"/>
                      </a:srgbClr>
                    </a:solidFill>
                  </a:tcPr>
                </a:tc>
                <a:extLst>
                  <a:ext uri="{0D108BD9-81ED-4DB2-BD59-A6C34878D82A}">
                    <a16:rowId xmlns:a16="http://schemas.microsoft.com/office/drawing/2014/main" val="10004"/>
                  </a:ext>
                </a:extLst>
              </a:tr>
              <a:tr h="8485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a:t>Mala evaluación del riesgo o falta de apreciación de las consecuencias de la acción</a:t>
                      </a:r>
                      <a:endParaRPr lang="en-US" sz="2400" dirty="0"/>
                    </a:p>
                  </a:txBody>
                  <a:tcPr anchor="ctr">
                    <a:solidFill>
                      <a:srgbClr val="FFCC00">
                        <a:alpha val="50196"/>
                      </a:srgb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5400" dirty="0"/>
              <a:t>Impacto de la Fatiga en la Seguridad</a:t>
            </a:r>
            <a:endParaRPr lang="en-US" sz="5400" dirty="0"/>
          </a:p>
        </p:txBody>
      </p:sp>
      <p:sp>
        <p:nvSpPr>
          <p:cNvPr id="8" name="Rectangle 7"/>
          <p:cNvSpPr/>
          <p:nvPr/>
        </p:nvSpPr>
        <p:spPr>
          <a:xfrm>
            <a:off x="4572000" y="6172200"/>
            <a:ext cx="1015663" cy="307777"/>
          </a:xfrm>
          <a:prstGeom prst="rect">
            <a:avLst/>
          </a:prstGeom>
        </p:spPr>
        <p:txBody>
          <a:bodyPr wrap="none">
            <a:spAutoFit/>
          </a:bodyPr>
          <a:lstStyle/>
          <a:p>
            <a:r>
              <a:rPr lang="en-US" sz="1400" i="1" dirty="0"/>
              <a:t>NTSB, 1990</a:t>
            </a:r>
          </a:p>
        </p:txBody>
      </p:sp>
      <p:graphicFrame>
        <p:nvGraphicFramePr>
          <p:cNvPr id="10" name="Chart 9"/>
          <p:cNvGraphicFramePr/>
          <p:nvPr>
            <p:extLst>
              <p:ext uri="{D42A27DB-BD31-4B8C-83A1-F6EECF244321}">
                <p14:modId xmlns:p14="http://schemas.microsoft.com/office/powerpoint/2010/main" val="1393304838"/>
              </p:ext>
            </p:extLst>
          </p:nvPr>
        </p:nvGraphicFramePr>
        <p:xfrm>
          <a:off x="1295400" y="1676400"/>
          <a:ext cx="6934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FD400E3C-498E-DAB3-0EA0-C261B29A54EB}"/>
              </a:ext>
            </a:extLst>
          </p:cNvPr>
          <p:cNvSpPr txBox="1"/>
          <p:nvPr/>
        </p:nvSpPr>
        <p:spPr>
          <a:xfrm>
            <a:off x="1143000" y="2243078"/>
            <a:ext cx="1631807" cy="2862322"/>
          </a:xfrm>
          <a:prstGeom prst="rect">
            <a:avLst/>
          </a:prstGeom>
          <a:solidFill>
            <a:schemeClr val="bg1"/>
          </a:solidFill>
        </p:spPr>
        <p:txBody>
          <a:bodyPr wrap="square" rtlCol="0">
            <a:spAutoFit/>
          </a:bodyPr>
          <a:lstStyle/>
          <a:p>
            <a:r>
              <a:rPr lang="es-MX" b="1" dirty="0"/>
              <a:t>FATIGA</a:t>
            </a:r>
          </a:p>
          <a:p>
            <a:endParaRPr lang="es-MX" b="1" dirty="0"/>
          </a:p>
          <a:p>
            <a:endParaRPr lang="es-MX" b="1" dirty="0"/>
          </a:p>
          <a:p>
            <a:r>
              <a:rPr lang="es-MX" b="1" dirty="0"/>
              <a:t>CONSUMO DE ALCOHOL O DROGAS</a:t>
            </a:r>
          </a:p>
          <a:p>
            <a:endParaRPr lang="es-MX" b="1" dirty="0"/>
          </a:p>
          <a:p>
            <a:endParaRPr lang="es-MX" b="1" dirty="0"/>
          </a:p>
          <a:p>
            <a:r>
              <a:rPr lang="es-MX" b="1" dirty="0"/>
              <a:t>CONDICIONES MÉDICAS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8769"/>
            <a:ext cx="8229600" cy="1143000"/>
          </a:xfrm>
        </p:spPr>
        <p:txBody>
          <a:bodyPr>
            <a:normAutofit fontScale="90000"/>
          </a:bodyPr>
          <a:lstStyle/>
          <a:p>
            <a:r>
              <a:rPr lang="es-ES" dirty="0"/>
              <a:t>La Fatiga o la Pérdida del Estado de Alerta es Biología</a:t>
            </a:r>
            <a:endParaRPr lang="en-US" dirty="0"/>
          </a:p>
        </p:txBody>
      </p:sp>
      <p:grpSp>
        <p:nvGrpSpPr>
          <p:cNvPr id="9" name="Group 7"/>
          <p:cNvGrpSpPr>
            <a:grpSpLocks/>
          </p:cNvGrpSpPr>
          <p:nvPr/>
        </p:nvGrpSpPr>
        <p:grpSpPr bwMode="auto">
          <a:xfrm>
            <a:off x="5135562" y="1524000"/>
            <a:ext cx="2484438" cy="2187575"/>
            <a:chOff x="2916" y="1216"/>
            <a:chExt cx="1565" cy="1336"/>
          </a:xfrm>
        </p:grpSpPr>
        <p:sp>
          <p:nvSpPr>
            <p:cNvPr id="10" name="Oval 8"/>
            <p:cNvSpPr>
              <a:spLocks noChangeArrowheads="1"/>
            </p:cNvSpPr>
            <p:nvPr/>
          </p:nvSpPr>
          <p:spPr bwMode="auto">
            <a:xfrm>
              <a:off x="2916" y="1216"/>
              <a:ext cx="1565" cy="1336"/>
            </a:xfrm>
            <a:prstGeom prst="ellipse">
              <a:avLst/>
            </a:prstGeom>
            <a:solidFill>
              <a:srgbClr val="618FFD"/>
            </a:solidFill>
            <a:ln w="12700">
              <a:solidFill>
                <a:schemeClr val="tx1"/>
              </a:solidFill>
              <a:round/>
              <a:headEnd/>
              <a:tailEnd/>
            </a:ln>
          </p:spPr>
          <p:txBody>
            <a:bodyPr wrap="none" anchor="ctr"/>
            <a:lstStyle/>
            <a:p>
              <a:endParaRPr lang="en-US"/>
            </a:p>
          </p:txBody>
        </p:sp>
        <p:sp>
          <p:nvSpPr>
            <p:cNvPr id="11" name="Rectangle 9"/>
            <p:cNvSpPr>
              <a:spLocks noChangeArrowheads="1"/>
            </p:cNvSpPr>
            <p:nvPr/>
          </p:nvSpPr>
          <p:spPr bwMode="auto">
            <a:xfrm>
              <a:off x="2983" y="1633"/>
              <a:ext cx="1462" cy="431"/>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a:t>HISTORIAL DE SUEÑO</a:t>
              </a:r>
            </a:p>
          </p:txBody>
        </p:sp>
      </p:grpSp>
      <p:grpSp>
        <p:nvGrpSpPr>
          <p:cNvPr id="32" name="Group 31"/>
          <p:cNvGrpSpPr/>
          <p:nvPr/>
        </p:nvGrpSpPr>
        <p:grpSpPr>
          <a:xfrm>
            <a:off x="1475232" y="1524000"/>
            <a:ext cx="2487168" cy="2187575"/>
            <a:chOff x="1475232" y="1524000"/>
            <a:chExt cx="2487168" cy="2187575"/>
          </a:xfrm>
        </p:grpSpPr>
        <p:grpSp>
          <p:nvGrpSpPr>
            <p:cNvPr id="5" name="Group 4"/>
            <p:cNvGrpSpPr>
              <a:grpSpLocks/>
            </p:cNvGrpSpPr>
            <p:nvPr/>
          </p:nvGrpSpPr>
          <p:grpSpPr bwMode="auto">
            <a:xfrm>
              <a:off x="1475232" y="1524000"/>
              <a:ext cx="2487168" cy="2187575"/>
              <a:chOff x="1204" y="1216"/>
              <a:chExt cx="1492" cy="1336"/>
            </a:xfrm>
          </p:grpSpPr>
          <p:sp>
            <p:nvSpPr>
              <p:cNvPr id="6" name="Oval 5"/>
              <p:cNvSpPr>
                <a:spLocks noChangeArrowheads="1"/>
              </p:cNvSpPr>
              <p:nvPr/>
            </p:nvSpPr>
            <p:spPr bwMode="auto">
              <a:xfrm>
                <a:off x="1204" y="1216"/>
                <a:ext cx="1492" cy="1336"/>
              </a:xfrm>
              <a:prstGeom prst="ellipse">
                <a:avLst/>
              </a:prstGeom>
              <a:solidFill>
                <a:srgbClr val="F3FA05"/>
              </a:solidFill>
              <a:ln w="12700">
                <a:solidFill>
                  <a:schemeClr val="tx1"/>
                </a:solidFill>
                <a:round/>
                <a:headEnd/>
                <a:tailEnd/>
              </a:ln>
            </p:spPr>
            <p:txBody>
              <a:bodyPr wrap="none" anchor="ctr"/>
              <a:lstStyle/>
              <a:p>
                <a:endParaRPr lang="en-US"/>
              </a:p>
            </p:txBody>
          </p:sp>
          <p:sp>
            <p:nvSpPr>
              <p:cNvPr id="7" name="Rectangle 6"/>
              <p:cNvSpPr>
                <a:spLocks noChangeArrowheads="1"/>
              </p:cNvSpPr>
              <p:nvPr/>
            </p:nvSpPr>
            <p:spPr bwMode="auto">
              <a:xfrm>
                <a:off x="1321" y="1633"/>
                <a:ext cx="1270" cy="24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a:t>RELOJ CORPORAL</a:t>
                </a:r>
              </a:p>
            </p:txBody>
          </p:sp>
        </p:grpSp>
        <p:pic>
          <p:nvPicPr>
            <p:cNvPr id="8" name="Picture 3" descr="C:\Users\Francine\AppData\Local\Temp\Temporary Internet Files\Content.IE5\3AN6MCQD\MC900432602[1].png"/>
            <p:cNvPicPr>
              <a:picLocks noChangeAspect="1" noChangeArrowheads="1"/>
            </p:cNvPicPr>
            <p:nvPr/>
          </p:nvPicPr>
          <p:blipFill>
            <a:blip r:embed="rId3" cstate="print"/>
            <a:srcRect/>
            <a:stretch>
              <a:fillRect/>
            </a:stretch>
          </p:blipFill>
          <p:spPr bwMode="auto">
            <a:xfrm>
              <a:off x="2362200" y="1600200"/>
              <a:ext cx="685800" cy="685800"/>
            </a:xfrm>
            <a:prstGeom prst="rect">
              <a:avLst/>
            </a:prstGeom>
            <a:noFill/>
          </p:spPr>
        </p:pic>
        <p:sp>
          <p:nvSpPr>
            <p:cNvPr id="12" name="Freeform 21"/>
            <p:cNvSpPr>
              <a:spLocks/>
            </p:cNvSpPr>
            <p:nvPr/>
          </p:nvSpPr>
          <p:spPr bwMode="auto">
            <a:xfrm>
              <a:off x="1752600" y="2659062"/>
              <a:ext cx="1905000" cy="617538"/>
            </a:xfrm>
            <a:custGeom>
              <a:avLst/>
              <a:gdLst>
                <a:gd name="T0" fmla="*/ 32288 w 1416"/>
                <a:gd name="T1" fmla="*/ 312738 h 389"/>
                <a:gd name="T2" fmla="*/ 64576 w 1416"/>
                <a:gd name="T3" fmla="*/ 412750 h 389"/>
                <a:gd name="T4" fmla="*/ 96864 w 1416"/>
                <a:gd name="T5" fmla="*/ 503238 h 389"/>
                <a:gd name="T6" fmla="*/ 129153 w 1416"/>
                <a:gd name="T7" fmla="*/ 573088 h 389"/>
                <a:gd name="T8" fmla="*/ 161441 w 1416"/>
                <a:gd name="T9" fmla="*/ 611188 h 389"/>
                <a:gd name="T10" fmla="*/ 193729 w 1416"/>
                <a:gd name="T11" fmla="*/ 617538 h 389"/>
                <a:gd name="T12" fmla="*/ 226017 w 1416"/>
                <a:gd name="T13" fmla="*/ 595313 h 389"/>
                <a:gd name="T14" fmla="*/ 258305 w 1416"/>
                <a:gd name="T15" fmla="*/ 541338 h 389"/>
                <a:gd name="T16" fmla="*/ 297320 w 1416"/>
                <a:gd name="T17" fmla="*/ 481013 h 389"/>
                <a:gd name="T18" fmla="*/ 329608 w 1416"/>
                <a:gd name="T19" fmla="*/ 404813 h 389"/>
                <a:gd name="T20" fmla="*/ 361896 w 1416"/>
                <a:gd name="T21" fmla="*/ 336550 h 389"/>
                <a:gd name="T22" fmla="*/ 394184 w 1416"/>
                <a:gd name="T23" fmla="*/ 282575 h 389"/>
                <a:gd name="T24" fmla="*/ 426472 w 1416"/>
                <a:gd name="T25" fmla="*/ 244475 h 389"/>
                <a:gd name="T26" fmla="*/ 458761 w 1416"/>
                <a:gd name="T27" fmla="*/ 222250 h 389"/>
                <a:gd name="T28" fmla="*/ 491049 w 1416"/>
                <a:gd name="T29" fmla="*/ 214313 h 389"/>
                <a:gd name="T30" fmla="*/ 523337 w 1416"/>
                <a:gd name="T31" fmla="*/ 214313 h 389"/>
                <a:gd name="T32" fmla="*/ 562352 w 1416"/>
                <a:gd name="T33" fmla="*/ 222250 h 389"/>
                <a:gd name="T34" fmla="*/ 594640 w 1416"/>
                <a:gd name="T35" fmla="*/ 214313 h 389"/>
                <a:gd name="T36" fmla="*/ 626928 w 1416"/>
                <a:gd name="T37" fmla="*/ 198438 h 389"/>
                <a:gd name="T38" fmla="*/ 659216 w 1416"/>
                <a:gd name="T39" fmla="*/ 168275 h 389"/>
                <a:gd name="T40" fmla="*/ 691504 w 1416"/>
                <a:gd name="T41" fmla="*/ 130175 h 389"/>
                <a:gd name="T42" fmla="*/ 723792 w 1416"/>
                <a:gd name="T43" fmla="*/ 84138 h 389"/>
                <a:gd name="T44" fmla="*/ 756081 w 1416"/>
                <a:gd name="T45" fmla="*/ 38100 h 389"/>
                <a:gd name="T46" fmla="*/ 788369 w 1416"/>
                <a:gd name="T47" fmla="*/ 7938 h 389"/>
                <a:gd name="T48" fmla="*/ 827384 w 1416"/>
                <a:gd name="T49" fmla="*/ 0 h 389"/>
                <a:gd name="T50" fmla="*/ 859672 w 1416"/>
                <a:gd name="T51" fmla="*/ 15875 h 389"/>
                <a:gd name="T52" fmla="*/ 891960 w 1416"/>
                <a:gd name="T53" fmla="*/ 61913 h 389"/>
                <a:gd name="T54" fmla="*/ 924248 w 1416"/>
                <a:gd name="T55" fmla="*/ 138113 h 389"/>
                <a:gd name="T56" fmla="*/ 956536 w 1416"/>
                <a:gd name="T57" fmla="*/ 228600 h 389"/>
                <a:gd name="T58" fmla="*/ 988824 w 1416"/>
                <a:gd name="T59" fmla="*/ 336550 h 389"/>
                <a:gd name="T60" fmla="*/ 1021112 w 1416"/>
                <a:gd name="T61" fmla="*/ 434975 h 389"/>
                <a:gd name="T62" fmla="*/ 1053400 w 1416"/>
                <a:gd name="T63" fmla="*/ 519113 h 389"/>
                <a:gd name="T64" fmla="*/ 1085689 w 1416"/>
                <a:gd name="T65" fmla="*/ 579438 h 389"/>
                <a:gd name="T66" fmla="*/ 1123358 w 1416"/>
                <a:gd name="T67" fmla="*/ 617538 h 389"/>
                <a:gd name="T68" fmla="*/ 1155646 w 1416"/>
                <a:gd name="T69" fmla="*/ 617538 h 389"/>
                <a:gd name="T70" fmla="*/ 1187934 w 1416"/>
                <a:gd name="T71" fmla="*/ 587375 h 389"/>
                <a:gd name="T72" fmla="*/ 1220222 w 1416"/>
                <a:gd name="T73" fmla="*/ 533400 h 389"/>
                <a:gd name="T74" fmla="*/ 1252510 w 1416"/>
                <a:gd name="T75" fmla="*/ 465138 h 389"/>
                <a:gd name="T76" fmla="*/ 1284799 w 1416"/>
                <a:gd name="T77" fmla="*/ 388938 h 389"/>
                <a:gd name="T78" fmla="*/ 1317087 w 1416"/>
                <a:gd name="T79" fmla="*/ 328613 h 389"/>
                <a:gd name="T80" fmla="*/ 1356102 w 1416"/>
                <a:gd name="T81" fmla="*/ 274638 h 389"/>
                <a:gd name="T82" fmla="*/ 1388390 w 1416"/>
                <a:gd name="T83" fmla="*/ 236538 h 389"/>
                <a:gd name="T84" fmla="*/ 1420678 w 1416"/>
                <a:gd name="T85" fmla="*/ 222250 h 389"/>
                <a:gd name="T86" fmla="*/ 1452966 w 1416"/>
                <a:gd name="T87" fmla="*/ 214313 h 389"/>
                <a:gd name="T88" fmla="*/ 1485254 w 1416"/>
                <a:gd name="T89" fmla="*/ 214313 h 389"/>
                <a:gd name="T90" fmla="*/ 1517543 w 1416"/>
                <a:gd name="T91" fmla="*/ 214313 h 389"/>
                <a:gd name="T92" fmla="*/ 1549831 w 1416"/>
                <a:gd name="T93" fmla="*/ 214313 h 389"/>
                <a:gd name="T94" fmla="*/ 1582119 w 1416"/>
                <a:gd name="T95" fmla="*/ 190500 h 389"/>
                <a:gd name="T96" fmla="*/ 1621134 w 1416"/>
                <a:gd name="T97" fmla="*/ 160338 h 389"/>
                <a:gd name="T98" fmla="*/ 1653422 w 1416"/>
                <a:gd name="T99" fmla="*/ 122238 h 389"/>
                <a:gd name="T100" fmla="*/ 1685710 w 1416"/>
                <a:gd name="T101" fmla="*/ 76200 h 389"/>
                <a:gd name="T102" fmla="*/ 1717998 w 1416"/>
                <a:gd name="T103" fmla="*/ 31750 h 389"/>
                <a:gd name="T104" fmla="*/ 1750286 w 1416"/>
                <a:gd name="T105" fmla="*/ 7938 h 389"/>
                <a:gd name="T106" fmla="*/ 1782574 w 1416"/>
                <a:gd name="T107" fmla="*/ 0 h 389"/>
                <a:gd name="T108" fmla="*/ 1814862 w 1416"/>
                <a:gd name="T109" fmla="*/ 23813 h 389"/>
                <a:gd name="T110" fmla="*/ 1847150 w 1416"/>
                <a:gd name="T111" fmla="*/ 76200 h 389"/>
                <a:gd name="T112" fmla="*/ 1886165 w 1416"/>
                <a:gd name="T113" fmla="*/ 152400 h 3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6"/>
                <a:gd name="T172" fmla="*/ 0 h 389"/>
                <a:gd name="T173" fmla="*/ 1416 w 1416"/>
                <a:gd name="T174" fmla="*/ 389 h 3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6" h="389">
                  <a:moveTo>
                    <a:pt x="0" y="140"/>
                  </a:moveTo>
                  <a:lnTo>
                    <a:pt x="0" y="144"/>
                  </a:lnTo>
                  <a:lnTo>
                    <a:pt x="5" y="149"/>
                  </a:lnTo>
                  <a:lnTo>
                    <a:pt x="5" y="159"/>
                  </a:lnTo>
                  <a:lnTo>
                    <a:pt x="10" y="164"/>
                  </a:lnTo>
                  <a:lnTo>
                    <a:pt x="15" y="168"/>
                  </a:lnTo>
                  <a:lnTo>
                    <a:pt x="15" y="178"/>
                  </a:lnTo>
                  <a:lnTo>
                    <a:pt x="19" y="183"/>
                  </a:lnTo>
                  <a:lnTo>
                    <a:pt x="19" y="188"/>
                  </a:lnTo>
                  <a:lnTo>
                    <a:pt x="24" y="197"/>
                  </a:lnTo>
                  <a:lnTo>
                    <a:pt x="24" y="202"/>
                  </a:lnTo>
                  <a:lnTo>
                    <a:pt x="29" y="212"/>
                  </a:lnTo>
                  <a:lnTo>
                    <a:pt x="29" y="216"/>
                  </a:lnTo>
                  <a:lnTo>
                    <a:pt x="34" y="221"/>
                  </a:lnTo>
                  <a:lnTo>
                    <a:pt x="34" y="226"/>
                  </a:lnTo>
                  <a:lnTo>
                    <a:pt x="39" y="236"/>
                  </a:lnTo>
                  <a:lnTo>
                    <a:pt x="39" y="240"/>
                  </a:lnTo>
                  <a:lnTo>
                    <a:pt x="43" y="245"/>
                  </a:lnTo>
                  <a:lnTo>
                    <a:pt x="43" y="255"/>
                  </a:lnTo>
                  <a:lnTo>
                    <a:pt x="48" y="260"/>
                  </a:lnTo>
                  <a:lnTo>
                    <a:pt x="48" y="264"/>
                  </a:lnTo>
                  <a:lnTo>
                    <a:pt x="53" y="274"/>
                  </a:lnTo>
                  <a:lnTo>
                    <a:pt x="53" y="279"/>
                  </a:lnTo>
                  <a:lnTo>
                    <a:pt x="58" y="284"/>
                  </a:lnTo>
                  <a:lnTo>
                    <a:pt x="58" y="288"/>
                  </a:lnTo>
                  <a:lnTo>
                    <a:pt x="63" y="293"/>
                  </a:lnTo>
                  <a:lnTo>
                    <a:pt x="63" y="303"/>
                  </a:lnTo>
                  <a:lnTo>
                    <a:pt x="67" y="308"/>
                  </a:lnTo>
                  <a:lnTo>
                    <a:pt x="67" y="312"/>
                  </a:lnTo>
                  <a:lnTo>
                    <a:pt x="72" y="317"/>
                  </a:lnTo>
                  <a:lnTo>
                    <a:pt x="72" y="322"/>
                  </a:lnTo>
                  <a:lnTo>
                    <a:pt x="77" y="327"/>
                  </a:lnTo>
                  <a:lnTo>
                    <a:pt x="77" y="332"/>
                  </a:lnTo>
                  <a:lnTo>
                    <a:pt x="82" y="336"/>
                  </a:lnTo>
                  <a:lnTo>
                    <a:pt x="82" y="341"/>
                  </a:lnTo>
                  <a:lnTo>
                    <a:pt x="87" y="346"/>
                  </a:lnTo>
                  <a:lnTo>
                    <a:pt x="87" y="351"/>
                  </a:lnTo>
                  <a:lnTo>
                    <a:pt x="91" y="351"/>
                  </a:lnTo>
                  <a:lnTo>
                    <a:pt x="91" y="356"/>
                  </a:lnTo>
                  <a:lnTo>
                    <a:pt x="96" y="361"/>
                  </a:lnTo>
                  <a:lnTo>
                    <a:pt x="96" y="365"/>
                  </a:lnTo>
                  <a:lnTo>
                    <a:pt x="101" y="365"/>
                  </a:lnTo>
                  <a:lnTo>
                    <a:pt x="101" y="370"/>
                  </a:lnTo>
                  <a:lnTo>
                    <a:pt x="106" y="375"/>
                  </a:lnTo>
                  <a:lnTo>
                    <a:pt x="111" y="380"/>
                  </a:lnTo>
                  <a:lnTo>
                    <a:pt x="115" y="380"/>
                  </a:lnTo>
                  <a:lnTo>
                    <a:pt x="120" y="385"/>
                  </a:lnTo>
                  <a:lnTo>
                    <a:pt x="125" y="385"/>
                  </a:lnTo>
                  <a:lnTo>
                    <a:pt x="125" y="389"/>
                  </a:lnTo>
                  <a:lnTo>
                    <a:pt x="130" y="389"/>
                  </a:lnTo>
                  <a:lnTo>
                    <a:pt x="135" y="389"/>
                  </a:lnTo>
                  <a:lnTo>
                    <a:pt x="139" y="389"/>
                  </a:lnTo>
                  <a:lnTo>
                    <a:pt x="144" y="389"/>
                  </a:lnTo>
                  <a:lnTo>
                    <a:pt x="149" y="389"/>
                  </a:lnTo>
                  <a:lnTo>
                    <a:pt x="154" y="385"/>
                  </a:lnTo>
                  <a:lnTo>
                    <a:pt x="159" y="385"/>
                  </a:lnTo>
                  <a:lnTo>
                    <a:pt x="163" y="380"/>
                  </a:lnTo>
                  <a:lnTo>
                    <a:pt x="168" y="375"/>
                  </a:lnTo>
                  <a:lnTo>
                    <a:pt x="173" y="370"/>
                  </a:lnTo>
                  <a:lnTo>
                    <a:pt x="178" y="365"/>
                  </a:lnTo>
                  <a:lnTo>
                    <a:pt x="178" y="361"/>
                  </a:lnTo>
                  <a:lnTo>
                    <a:pt x="183" y="361"/>
                  </a:lnTo>
                  <a:lnTo>
                    <a:pt x="183" y="356"/>
                  </a:lnTo>
                  <a:lnTo>
                    <a:pt x="187" y="351"/>
                  </a:lnTo>
                  <a:lnTo>
                    <a:pt x="192" y="346"/>
                  </a:lnTo>
                  <a:lnTo>
                    <a:pt x="192" y="341"/>
                  </a:lnTo>
                  <a:lnTo>
                    <a:pt x="197" y="336"/>
                  </a:lnTo>
                  <a:lnTo>
                    <a:pt x="202" y="332"/>
                  </a:lnTo>
                  <a:lnTo>
                    <a:pt x="202" y="327"/>
                  </a:lnTo>
                  <a:lnTo>
                    <a:pt x="207" y="322"/>
                  </a:lnTo>
                  <a:lnTo>
                    <a:pt x="207" y="317"/>
                  </a:lnTo>
                  <a:lnTo>
                    <a:pt x="211" y="312"/>
                  </a:lnTo>
                  <a:lnTo>
                    <a:pt x="216" y="303"/>
                  </a:lnTo>
                  <a:lnTo>
                    <a:pt x="221" y="303"/>
                  </a:lnTo>
                  <a:lnTo>
                    <a:pt x="221" y="298"/>
                  </a:lnTo>
                  <a:lnTo>
                    <a:pt x="226" y="293"/>
                  </a:lnTo>
                  <a:lnTo>
                    <a:pt x="226" y="288"/>
                  </a:lnTo>
                  <a:lnTo>
                    <a:pt x="231" y="284"/>
                  </a:lnTo>
                  <a:lnTo>
                    <a:pt x="231" y="279"/>
                  </a:lnTo>
                  <a:lnTo>
                    <a:pt x="235" y="274"/>
                  </a:lnTo>
                  <a:lnTo>
                    <a:pt x="235" y="269"/>
                  </a:lnTo>
                  <a:lnTo>
                    <a:pt x="240" y="264"/>
                  </a:lnTo>
                  <a:lnTo>
                    <a:pt x="240" y="260"/>
                  </a:lnTo>
                  <a:lnTo>
                    <a:pt x="245" y="255"/>
                  </a:lnTo>
                  <a:lnTo>
                    <a:pt x="245" y="250"/>
                  </a:lnTo>
                  <a:lnTo>
                    <a:pt x="250" y="245"/>
                  </a:lnTo>
                  <a:lnTo>
                    <a:pt x="250" y="240"/>
                  </a:lnTo>
                  <a:lnTo>
                    <a:pt x="255" y="236"/>
                  </a:lnTo>
                  <a:lnTo>
                    <a:pt x="259" y="231"/>
                  </a:lnTo>
                  <a:lnTo>
                    <a:pt x="259" y="226"/>
                  </a:lnTo>
                  <a:lnTo>
                    <a:pt x="264" y="221"/>
                  </a:lnTo>
                  <a:lnTo>
                    <a:pt x="264" y="216"/>
                  </a:lnTo>
                  <a:lnTo>
                    <a:pt x="269" y="212"/>
                  </a:lnTo>
                  <a:lnTo>
                    <a:pt x="274" y="207"/>
                  </a:lnTo>
                  <a:lnTo>
                    <a:pt x="274" y="202"/>
                  </a:lnTo>
                  <a:lnTo>
                    <a:pt x="279" y="197"/>
                  </a:lnTo>
                  <a:lnTo>
                    <a:pt x="279" y="192"/>
                  </a:lnTo>
                  <a:lnTo>
                    <a:pt x="283" y="192"/>
                  </a:lnTo>
                  <a:lnTo>
                    <a:pt x="283" y="188"/>
                  </a:lnTo>
                  <a:lnTo>
                    <a:pt x="288" y="183"/>
                  </a:lnTo>
                  <a:lnTo>
                    <a:pt x="293" y="178"/>
                  </a:lnTo>
                  <a:lnTo>
                    <a:pt x="298" y="173"/>
                  </a:lnTo>
                  <a:lnTo>
                    <a:pt x="298" y="168"/>
                  </a:lnTo>
                  <a:lnTo>
                    <a:pt x="303" y="168"/>
                  </a:lnTo>
                  <a:lnTo>
                    <a:pt x="303" y="164"/>
                  </a:lnTo>
                  <a:lnTo>
                    <a:pt x="307" y="164"/>
                  </a:lnTo>
                  <a:lnTo>
                    <a:pt x="307" y="159"/>
                  </a:lnTo>
                  <a:lnTo>
                    <a:pt x="312" y="159"/>
                  </a:lnTo>
                  <a:lnTo>
                    <a:pt x="317" y="154"/>
                  </a:lnTo>
                  <a:lnTo>
                    <a:pt x="322" y="154"/>
                  </a:lnTo>
                  <a:lnTo>
                    <a:pt x="322" y="149"/>
                  </a:lnTo>
                  <a:lnTo>
                    <a:pt x="327" y="149"/>
                  </a:lnTo>
                  <a:lnTo>
                    <a:pt x="331" y="149"/>
                  </a:lnTo>
                  <a:lnTo>
                    <a:pt x="331" y="144"/>
                  </a:lnTo>
                  <a:lnTo>
                    <a:pt x="336" y="144"/>
                  </a:lnTo>
                  <a:lnTo>
                    <a:pt x="341" y="140"/>
                  </a:lnTo>
                  <a:lnTo>
                    <a:pt x="346" y="140"/>
                  </a:lnTo>
                  <a:lnTo>
                    <a:pt x="351" y="140"/>
                  </a:lnTo>
                  <a:lnTo>
                    <a:pt x="355" y="140"/>
                  </a:lnTo>
                  <a:lnTo>
                    <a:pt x="355" y="135"/>
                  </a:lnTo>
                  <a:lnTo>
                    <a:pt x="360" y="135"/>
                  </a:lnTo>
                  <a:lnTo>
                    <a:pt x="365" y="135"/>
                  </a:lnTo>
                  <a:lnTo>
                    <a:pt x="370" y="135"/>
                  </a:lnTo>
                  <a:lnTo>
                    <a:pt x="375" y="135"/>
                  </a:lnTo>
                  <a:lnTo>
                    <a:pt x="379" y="135"/>
                  </a:lnTo>
                  <a:lnTo>
                    <a:pt x="384" y="135"/>
                  </a:lnTo>
                  <a:lnTo>
                    <a:pt x="389" y="135"/>
                  </a:lnTo>
                  <a:lnTo>
                    <a:pt x="394" y="135"/>
                  </a:lnTo>
                  <a:lnTo>
                    <a:pt x="399" y="135"/>
                  </a:lnTo>
                  <a:lnTo>
                    <a:pt x="403" y="135"/>
                  </a:lnTo>
                  <a:lnTo>
                    <a:pt x="408" y="135"/>
                  </a:lnTo>
                  <a:lnTo>
                    <a:pt x="413" y="140"/>
                  </a:lnTo>
                  <a:lnTo>
                    <a:pt x="418" y="140"/>
                  </a:lnTo>
                  <a:lnTo>
                    <a:pt x="418" y="135"/>
                  </a:lnTo>
                  <a:lnTo>
                    <a:pt x="423" y="135"/>
                  </a:lnTo>
                  <a:lnTo>
                    <a:pt x="427" y="135"/>
                  </a:lnTo>
                  <a:lnTo>
                    <a:pt x="432" y="135"/>
                  </a:lnTo>
                  <a:lnTo>
                    <a:pt x="437" y="135"/>
                  </a:lnTo>
                  <a:lnTo>
                    <a:pt x="442" y="135"/>
                  </a:lnTo>
                  <a:lnTo>
                    <a:pt x="447" y="135"/>
                  </a:lnTo>
                  <a:lnTo>
                    <a:pt x="447" y="130"/>
                  </a:lnTo>
                  <a:lnTo>
                    <a:pt x="451" y="130"/>
                  </a:lnTo>
                  <a:lnTo>
                    <a:pt x="456" y="130"/>
                  </a:lnTo>
                  <a:lnTo>
                    <a:pt x="461" y="125"/>
                  </a:lnTo>
                  <a:lnTo>
                    <a:pt x="466" y="125"/>
                  </a:lnTo>
                  <a:lnTo>
                    <a:pt x="471" y="120"/>
                  </a:lnTo>
                  <a:lnTo>
                    <a:pt x="475" y="120"/>
                  </a:lnTo>
                  <a:lnTo>
                    <a:pt x="475" y="116"/>
                  </a:lnTo>
                  <a:lnTo>
                    <a:pt x="480" y="116"/>
                  </a:lnTo>
                  <a:lnTo>
                    <a:pt x="480" y="111"/>
                  </a:lnTo>
                  <a:lnTo>
                    <a:pt x="485" y="111"/>
                  </a:lnTo>
                  <a:lnTo>
                    <a:pt x="490" y="106"/>
                  </a:lnTo>
                  <a:lnTo>
                    <a:pt x="495" y="101"/>
                  </a:lnTo>
                  <a:lnTo>
                    <a:pt x="499" y="96"/>
                  </a:lnTo>
                  <a:lnTo>
                    <a:pt x="504" y="92"/>
                  </a:lnTo>
                  <a:lnTo>
                    <a:pt x="509" y="87"/>
                  </a:lnTo>
                  <a:lnTo>
                    <a:pt x="514" y="82"/>
                  </a:lnTo>
                  <a:lnTo>
                    <a:pt x="519" y="77"/>
                  </a:lnTo>
                  <a:lnTo>
                    <a:pt x="523" y="72"/>
                  </a:lnTo>
                  <a:lnTo>
                    <a:pt x="528" y="68"/>
                  </a:lnTo>
                  <a:lnTo>
                    <a:pt x="528" y="63"/>
                  </a:lnTo>
                  <a:lnTo>
                    <a:pt x="533" y="63"/>
                  </a:lnTo>
                  <a:lnTo>
                    <a:pt x="533" y="58"/>
                  </a:lnTo>
                  <a:lnTo>
                    <a:pt x="538" y="58"/>
                  </a:lnTo>
                  <a:lnTo>
                    <a:pt x="538" y="53"/>
                  </a:lnTo>
                  <a:lnTo>
                    <a:pt x="543" y="48"/>
                  </a:lnTo>
                  <a:lnTo>
                    <a:pt x="547" y="44"/>
                  </a:lnTo>
                  <a:lnTo>
                    <a:pt x="552" y="39"/>
                  </a:lnTo>
                  <a:lnTo>
                    <a:pt x="557" y="34"/>
                  </a:lnTo>
                  <a:lnTo>
                    <a:pt x="557" y="29"/>
                  </a:lnTo>
                  <a:lnTo>
                    <a:pt x="562" y="29"/>
                  </a:lnTo>
                  <a:lnTo>
                    <a:pt x="562" y="24"/>
                  </a:lnTo>
                  <a:lnTo>
                    <a:pt x="567" y="24"/>
                  </a:lnTo>
                  <a:lnTo>
                    <a:pt x="567" y="20"/>
                  </a:lnTo>
                  <a:lnTo>
                    <a:pt x="571" y="20"/>
                  </a:lnTo>
                  <a:lnTo>
                    <a:pt x="576" y="15"/>
                  </a:lnTo>
                  <a:lnTo>
                    <a:pt x="581" y="10"/>
                  </a:lnTo>
                  <a:lnTo>
                    <a:pt x="586" y="10"/>
                  </a:lnTo>
                  <a:lnTo>
                    <a:pt x="586" y="5"/>
                  </a:lnTo>
                  <a:lnTo>
                    <a:pt x="591" y="5"/>
                  </a:lnTo>
                  <a:lnTo>
                    <a:pt x="595" y="5"/>
                  </a:lnTo>
                  <a:lnTo>
                    <a:pt x="600" y="0"/>
                  </a:lnTo>
                  <a:lnTo>
                    <a:pt x="605" y="0"/>
                  </a:lnTo>
                  <a:lnTo>
                    <a:pt x="610" y="0"/>
                  </a:lnTo>
                  <a:lnTo>
                    <a:pt x="615" y="0"/>
                  </a:lnTo>
                  <a:lnTo>
                    <a:pt x="619" y="0"/>
                  </a:lnTo>
                  <a:lnTo>
                    <a:pt x="624" y="5"/>
                  </a:lnTo>
                  <a:lnTo>
                    <a:pt x="629" y="5"/>
                  </a:lnTo>
                  <a:lnTo>
                    <a:pt x="634" y="10"/>
                  </a:lnTo>
                  <a:lnTo>
                    <a:pt x="639" y="10"/>
                  </a:lnTo>
                  <a:lnTo>
                    <a:pt x="639" y="15"/>
                  </a:lnTo>
                  <a:lnTo>
                    <a:pt x="643" y="15"/>
                  </a:lnTo>
                  <a:lnTo>
                    <a:pt x="643" y="20"/>
                  </a:lnTo>
                  <a:lnTo>
                    <a:pt x="648" y="20"/>
                  </a:lnTo>
                  <a:lnTo>
                    <a:pt x="648" y="24"/>
                  </a:lnTo>
                  <a:lnTo>
                    <a:pt x="653" y="24"/>
                  </a:lnTo>
                  <a:lnTo>
                    <a:pt x="653" y="29"/>
                  </a:lnTo>
                  <a:lnTo>
                    <a:pt x="658" y="34"/>
                  </a:lnTo>
                  <a:lnTo>
                    <a:pt x="658" y="39"/>
                  </a:lnTo>
                  <a:lnTo>
                    <a:pt x="663" y="39"/>
                  </a:lnTo>
                  <a:lnTo>
                    <a:pt x="663" y="44"/>
                  </a:lnTo>
                  <a:lnTo>
                    <a:pt x="667" y="48"/>
                  </a:lnTo>
                  <a:lnTo>
                    <a:pt x="667" y="53"/>
                  </a:lnTo>
                  <a:lnTo>
                    <a:pt x="672" y="58"/>
                  </a:lnTo>
                  <a:lnTo>
                    <a:pt x="672" y="63"/>
                  </a:lnTo>
                  <a:lnTo>
                    <a:pt x="677" y="68"/>
                  </a:lnTo>
                  <a:lnTo>
                    <a:pt x="677" y="72"/>
                  </a:lnTo>
                  <a:lnTo>
                    <a:pt x="682" y="77"/>
                  </a:lnTo>
                  <a:lnTo>
                    <a:pt x="682" y="82"/>
                  </a:lnTo>
                  <a:lnTo>
                    <a:pt x="687" y="87"/>
                  </a:lnTo>
                  <a:lnTo>
                    <a:pt x="687" y="92"/>
                  </a:lnTo>
                  <a:lnTo>
                    <a:pt x="691" y="96"/>
                  </a:lnTo>
                  <a:lnTo>
                    <a:pt x="691" y="101"/>
                  </a:lnTo>
                  <a:lnTo>
                    <a:pt x="696" y="106"/>
                  </a:lnTo>
                  <a:lnTo>
                    <a:pt x="696" y="116"/>
                  </a:lnTo>
                  <a:lnTo>
                    <a:pt x="701" y="120"/>
                  </a:lnTo>
                  <a:lnTo>
                    <a:pt x="701" y="125"/>
                  </a:lnTo>
                  <a:lnTo>
                    <a:pt x="706" y="130"/>
                  </a:lnTo>
                  <a:lnTo>
                    <a:pt x="711" y="140"/>
                  </a:lnTo>
                  <a:lnTo>
                    <a:pt x="711" y="144"/>
                  </a:lnTo>
                  <a:lnTo>
                    <a:pt x="715" y="149"/>
                  </a:lnTo>
                  <a:lnTo>
                    <a:pt x="715" y="159"/>
                  </a:lnTo>
                  <a:lnTo>
                    <a:pt x="720" y="164"/>
                  </a:lnTo>
                  <a:lnTo>
                    <a:pt x="720" y="168"/>
                  </a:lnTo>
                  <a:lnTo>
                    <a:pt x="725" y="178"/>
                  </a:lnTo>
                  <a:lnTo>
                    <a:pt x="725" y="183"/>
                  </a:lnTo>
                  <a:lnTo>
                    <a:pt x="730" y="188"/>
                  </a:lnTo>
                  <a:lnTo>
                    <a:pt x="730" y="197"/>
                  </a:lnTo>
                  <a:lnTo>
                    <a:pt x="735" y="202"/>
                  </a:lnTo>
                  <a:lnTo>
                    <a:pt x="735" y="212"/>
                  </a:lnTo>
                  <a:lnTo>
                    <a:pt x="739" y="216"/>
                  </a:lnTo>
                  <a:lnTo>
                    <a:pt x="739" y="221"/>
                  </a:lnTo>
                  <a:lnTo>
                    <a:pt x="744" y="226"/>
                  </a:lnTo>
                  <a:lnTo>
                    <a:pt x="744" y="236"/>
                  </a:lnTo>
                  <a:lnTo>
                    <a:pt x="749" y="240"/>
                  </a:lnTo>
                  <a:lnTo>
                    <a:pt x="749" y="245"/>
                  </a:lnTo>
                  <a:lnTo>
                    <a:pt x="754" y="255"/>
                  </a:lnTo>
                  <a:lnTo>
                    <a:pt x="754" y="260"/>
                  </a:lnTo>
                  <a:lnTo>
                    <a:pt x="759" y="264"/>
                  </a:lnTo>
                  <a:lnTo>
                    <a:pt x="759" y="274"/>
                  </a:lnTo>
                  <a:lnTo>
                    <a:pt x="763" y="279"/>
                  </a:lnTo>
                  <a:lnTo>
                    <a:pt x="763" y="284"/>
                  </a:lnTo>
                  <a:lnTo>
                    <a:pt x="768" y="288"/>
                  </a:lnTo>
                  <a:lnTo>
                    <a:pt x="768" y="293"/>
                  </a:lnTo>
                  <a:lnTo>
                    <a:pt x="773" y="303"/>
                  </a:lnTo>
                  <a:lnTo>
                    <a:pt x="773" y="308"/>
                  </a:lnTo>
                  <a:lnTo>
                    <a:pt x="778" y="312"/>
                  </a:lnTo>
                  <a:lnTo>
                    <a:pt x="778" y="317"/>
                  </a:lnTo>
                  <a:lnTo>
                    <a:pt x="783" y="322"/>
                  </a:lnTo>
                  <a:lnTo>
                    <a:pt x="783" y="327"/>
                  </a:lnTo>
                  <a:lnTo>
                    <a:pt x="787" y="332"/>
                  </a:lnTo>
                  <a:lnTo>
                    <a:pt x="787" y="336"/>
                  </a:lnTo>
                  <a:lnTo>
                    <a:pt x="792" y="341"/>
                  </a:lnTo>
                  <a:lnTo>
                    <a:pt x="792" y="346"/>
                  </a:lnTo>
                  <a:lnTo>
                    <a:pt x="797" y="351"/>
                  </a:lnTo>
                  <a:lnTo>
                    <a:pt x="802" y="356"/>
                  </a:lnTo>
                  <a:lnTo>
                    <a:pt x="802" y="361"/>
                  </a:lnTo>
                  <a:lnTo>
                    <a:pt x="807" y="365"/>
                  </a:lnTo>
                  <a:lnTo>
                    <a:pt x="811" y="370"/>
                  </a:lnTo>
                  <a:lnTo>
                    <a:pt x="816" y="375"/>
                  </a:lnTo>
                  <a:lnTo>
                    <a:pt x="821" y="380"/>
                  </a:lnTo>
                  <a:lnTo>
                    <a:pt x="826" y="380"/>
                  </a:lnTo>
                  <a:lnTo>
                    <a:pt x="826" y="385"/>
                  </a:lnTo>
                  <a:lnTo>
                    <a:pt x="831" y="385"/>
                  </a:lnTo>
                  <a:lnTo>
                    <a:pt x="835" y="389"/>
                  </a:lnTo>
                  <a:lnTo>
                    <a:pt x="840" y="389"/>
                  </a:lnTo>
                  <a:lnTo>
                    <a:pt x="845" y="389"/>
                  </a:lnTo>
                  <a:lnTo>
                    <a:pt x="850" y="389"/>
                  </a:lnTo>
                  <a:lnTo>
                    <a:pt x="855" y="389"/>
                  </a:lnTo>
                  <a:lnTo>
                    <a:pt x="859" y="389"/>
                  </a:lnTo>
                  <a:lnTo>
                    <a:pt x="859" y="385"/>
                  </a:lnTo>
                  <a:lnTo>
                    <a:pt x="864" y="385"/>
                  </a:lnTo>
                  <a:lnTo>
                    <a:pt x="869" y="385"/>
                  </a:lnTo>
                  <a:lnTo>
                    <a:pt x="869" y="380"/>
                  </a:lnTo>
                  <a:lnTo>
                    <a:pt x="874" y="380"/>
                  </a:lnTo>
                  <a:lnTo>
                    <a:pt x="874" y="375"/>
                  </a:lnTo>
                  <a:lnTo>
                    <a:pt x="879" y="375"/>
                  </a:lnTo>
                  <a:lnTo>
                    <a:pt x="879" y="370"/>
                  </a:lnTo>
                  <a:lnTo>
                    <a:pt x="883" y="370"/>
                  </a:lnTo>
                  <a:lnTo>
                    <a:pt x="883" y="365"/>
                  </a:lnTo>
                  <a:lnTo>
                    <a:pt x="888" y="361"/>
                  </a:lnTo>
                  <a:lnTo>
                    <a:pt x="893" y="356"/>
                  </a:lnTo>
                  <a:lnTo>
                    <a:pt x="898" y="351"/>
                  </a:lnTo>
                  <a:lnTo>
                    <a:pt x="903" y="346"/>
                  </a:lnTo>
                  <a:lnTo>
                    <a:pt x="903" y="341"/>
                  </a:lnTo>
                  <a:lnTo>
                    <a:pt x="907" y="336"/>
                  </a:lnTo>
                  <a:lnTo>
                    <a:pt x="912" y="332"/>
                  </a:lnTo>
                  <a:lnTo>
                    <a:pt x="912" y="327"/>
                  </a:lnTo>
                  <a:lnTo>
                    <a:pt x="917" y="322"/>
                  </a:lnTo>
                  <a:lnTo>
                    <a:pt x="917" y="317"/>
                  </a:lnTo>
                  <a:lnTo>
                    <a:pt x="922" y="312"/>
                  </a:lnTo>
                  <a:lnTo>
                    <a:pt x="927" y="303"/>
                  </a:lnTo>
                  <a:lnTo>
                    <a:pt x="931" y="298"/>
                  </a:lnTo>
                  <a:lnTo>
                    <a:pt x="931" y="293"/>
                  </a:lnTo>
                  <a:lnTo>
                    <a:pt x="936" y="288"/>
                  </a:lnTo>
                  <a:lnTo>
                    <a:pt x="936" y="284"/>
                  </a:lnTo>
                  <a:lnTo>
                    <a:pt x="941" y="279"/>
                  </a:lnTo>
                  <a:lnTo>
                    <a:pt x="941" y="274"/>
                  </a:lnTo>
                  <a:lnTo>
                    <a:pt x="946" y="269"/>
                  </a:lnTo>
                  <a:lnTo>
                    <a:pt x="946" y="264"/>
                  </a:lnTo>
                  <a:lnTo>
                    <a:pt x="951" y="260"/>
                  </a:lnTo>
                  <a:lnTo>
                    <a:pt x="951" y="255"/>
                  </a:lnTo>
                  <a:lnTo>
                    <a:pt x="955" y="250"/>
                  </a:lnTo>
                  <a:lnTo>
                    <a:pt x="955" y="245"/>
                  </a:lnTo>
                  <a:lnTo>
                    <a:pt x="960" y="240"/>
                  </a:lnTo>
                  <a:lnTo>
                    <a:pt x="960" y="236"/>
                  </a:lnTo>
                  <a:lnTo>
                    <a:pt x="965" y="236"/>
                  </a:lnTo>
                  <a:lnTo>
                    <a:pt x="965" y="231"/>
                  </a:lnTo>
                  <a:lnTo>
                    <a:pt x="970" y="226"/>
                  </a:lnTo>
                  <a:lnTo>
                    <a:pt x="970" y="221"/>
                  </a:lnTo>
                  <a:lnTo>
                    <a:pt x="975" y="216"/>
                  </a:lnTo>
                  <a:lnTo>
                    <a:pt x="975" y="212"/>
                  </a:lnTo>
                  <a:lnTo>
                    <a:pt x="979" y="212"/>
                  </a:lnTo>
                  <a:lnTo>
                    <a:pt x="979" y="207"/>
                  </a:lnTo>
                  <a:lnTo>
                    <a:pt x="984" y="202"/>
                  </a:lnTo>
                  <a:lnTo>
                    <a:pt x="984" y="197"/>
                  </a:lnTo>
                  <a:lnTo>
                    <a:pt x="989" y="192"/>
                  </a:lnTo>
                  <a:lnTo>
                    <a:pt x="994" y="188"/>
                  </a:lnTo>
                  <a:lnTo>
                    <a:pt x="999" y="183"/>
                  </a:lnTo>
                  <a:lnTo>
                    <a:pt x="1003" y="178"/>
                  </a:lnTo>
                  <a:lnTo>
                    <a:pt x="1008" y="173"/>
                  </a:lnTo>
                  <a:lnTo>
                    <a:pt x="1008" y="168"/>
                  </a:lnTo>
                  <a:lnTo>
                    <a:pt x="1013" y="168"/>
                  </a:lnTo>
                  <a:lnTo>
                    <a:pt x="1013" y="164"/>
                  </a:lnTo>
                  <a:lnTo>
                    <a:pt x="1018" y="164"/>
                  </a:lnTo>
                  <a:lnTo>
                    <a:pt x="1018" y="159"/>
                  </a:lnTo>
                  <a:lnTo>
                    <a:pt x="1023" y="159"/>
                  </a:lnTo>
                  <a:lnTo>
                    <a:pt x="1027" y="154"/>
                  </a:lnTo>
                  <a:lnTo>
                    <a:pt x="1032" y="149"/>
                  </a:lnTo>
                  <a:lnTo>
                    <a:pt x="1037" y="149"/>
                  </a:lnTo>
                  <a:lnTo>
                    <a:pt x="1042" y="144"/>
                  </a:lnTo>
                  <a:lnTo>
                    <a:pt x="1047" y="144"/>
                  </a:lnTo>
                  <a:lnTo>
                    <a:pt x="1047" y="140"/>
                  </a:lnTo>
                  <a:lnTo>
                    <a:pt x="1051" y="140"/>
                  </a:lnTo>
                  <a:lnTo>
                    <a:pt x="1056" y="140"/>
                  </a:lnTo>
                  <a:lnTo>
                    <a:pt x="1061" y="140"/>
                  </a:lnTo>
                  <a:lnTo>
                    <a:pt x="1066" y="135"/>
                  </a:lnTo>
                  <a:lnTo>
                    <a:pt x="1071" y="135"/>
                  </a:lnTo>
                  <a:lnTo>
                    <a:pt x="1075" y="135"/>
                  </a:lnTo>
                  <a:lnTo>
                    <a:pt x="1080" y="135"/>
                  </a:lnTo>
                  <a:lnTo>
                    <a:pt x="1085" y="135"/>
                  </a:lnTo>
                  <a:lnTo>
                    <a:pt x="1090" y="135"/>
                  </a:lnTo>
                  <a:lnTo>
                    <a:pt x="1095" y="135"/>
                  </a:lnTo>
                  <a:lnTo>
                    <a:pt x="1099" y="135"/>
                  </a:lnTo>
                  <a:lnTo>
                    <a:pt x="1104" y="135"/>
                  </a:lnTo>
                  <a:lnTo>
                    <a:pt x="1109" y="135"/>
                  </a:lnTo>
                  <a:lnTo>
                    <a:pt x="1114" y="135"/>
                  </a:lnTo>
                  <a:lnTo>
                    <a:pt x="1119" y="135"/>
                  </a:lnTo>
                  <a:lnTo>
                    <a:pt x="1119" y="140"/>
                  </a:lnTo>
                  <a:lnTo>
                    <a:pt x="1123" y="140"/>
                  </a:lnTo>
                  <a:lnTo>
                    <a:pt x="1128" y="135"/>
                  </a:lnTo>
                  <a:lnTo>
                    <a:pt x="1133" y="135"/>
                  </a:lnTo>
                  <a:lnTo>
                    <a:pt x="1138" y="135"/>
                  </a:lnTo>
                  <a:lnTo>
                    <a:pt x="1143" y="135"/>
                  </a:lnTo>
                  <a:lnTo>
                    <a:pt x="1147" y="135"/>
                  </a:lnTo>
                  <a:lnTo>
                    <a:pt x="1152" y="135"/>
                  </a:lnTo>
                  <a:lnTo>
                    <a:pt x="1157" y="130"/>
                  </a:lnTo>
                  <a:lnTo>
                    <a:pt x="1162" y="130"/>
                  </a:lnTo>
                  <a:lnTo>
                    <a:pt x="1167" y="130"/>
                  </a:lnTo>
                  <a:lnTo>
                    <a:pt x="1167" y="125"/>
                  </a:lnTo>
                  <a:lnTo>
                    <a:pt x="1171" y="125"/>
                  </a:lnTo>
                  <a:lnTo>
                    <a:pt x="1176" y="125"/>
                  </a:lnTo>
                  <a:lnTo>
                    <a:pt x="1176" y="120"/>
                  </a:lnTo>
                  <a:lnTo>
                    <a:pt x="1181" y="120"/>
                  </a:lnTo>
                  <a:lnTo>
                    <a:pt x="1186" y="116"/>
                  </a:lnTo>
                  <a:lnTo>
                    <a:pt x="1191" y="111"/>
                  </a:lnTo>
                  <a:lnTo>
                    <a:pt x="1195" y="111"/>
                  </a:lnTo>
                  <a:lnTo>
                    <a:pt x="1195" y="106"/>
                  </a:lnTo>
                  <a:lnTo>
                    <a:pt x="1200" y="106"/>
                  </a:lnTo>
                  <a:lnTo>
                    <a:pt x="1205" y="101"/>
                  </a:lnTo>
                  <a:lnTo>
                    <a:pt x="1210" y="96"/>
                  </a:lnTo>
                  <a:lnTo>
                    <a:pt x="1215" y="92"/>
                  </a:lnTo>
                  <a:lnTo>
                    <a:pt x="1215" y="87"/>
                  </a:lnTo>
                  <a:lnTo>
                    <a:pt x="1219" y="87"/>
                  </a:lnTo>
                  <a:lnTo>
                    <a:pt x="1219" y="82"/>
                  </a:lnTo>
                  <a:lnTo>
                    <a:pt x="1224" y="82"/>
                  </a:lnTo>
                  <a:lnTo>
                    <a:pt x="1224" y="77"/>
                  </a:lnTo>
                  <a:lnTo>
                    <a:pt x="1229" y="77"/>
                  </a:lnTo>
                  <a:lnTo>
                    <a:pt x="1229" y="72"/>
                  </a:lnTo>
                  <a:lnTo>
                    <a:pt x="1234" y="72"/>
                  </a:lnTo>
                  <a:lnTo>
                    <a:pt x="1234" y="68"/>
                  </a:lnTo>
                  <a:lnTo>
                    <a:pt x="1239" y="63"/>
                  </a:lnTo>
                  <a:lnTo>
                    <a:pt x="1243" y="58"/>
                  </a:lnTo>
                  <a:lnTo>
                    <a:pt x="1248" y="53"/>
                  </a:lnTo>
                  <a:lnTo>
                    <a:pt x="1248" y="48"/>
                  </a:lnTo>
                  <a:lnTo>
                    <a:pt x="1253" y="48"/>
                  </a:lnTo>
                  <a:lnTo>
                    <a:pt x="1253" y="44"/>
                  </a:lnTo>
                  <a:lnTo>
                    <a:pt x="1258" y="44"/>
                  </a:lnTo>
                  <a:lnTo>
                    <a:pt x="1258" y="39"/>
                  </a:lnTo>
                  <a:lnTo>
                    <a:pt x="1263" y="39"/>
                  </a:lnTo>
                  <a:lnTo>
                    <a:pt x="1263" y="34"/>
                  </a:lnTo>
                  <a:lnTo>
                    <a:pt x="1268" y="29"/>
                  </a:lnTo>
                  <a:lnTo>
                    <a:pt x="1272" y="24"/>
                  </a:lnTo>
                  <a:lnTo>
                    <a:pt x="1277" y="20"/>
                  </a:lnTo>
                  <a:lnTo>
                    <a:pt x="1282" y="20"/>
                  </a:lnTo>
                  <a:lnTo>
                    <a:pt x="1287" y="15"/>
                  </a:lnTo>
                  <a:lnTo>
                    <a:pt x="1292" y="10"/>
                  </a:lnTo>
                  <a:lnTo>
                    <a:pt x="1296" y="5"/>
                  </a:lnTo>
                  <a:lnTo>
                    <a:pt x="1301" y="5"/>
                  </a:lnTo>
                  <a:lnTo>
                    <a:pt x="1306" y="5"/>
                  </a:lnTo>
                  <a:lnTo>
                    <a:pt x="1311" y="0"/>
                  </a:lnTo>
                  <a:lnTo>
                    <a:pt x="1316" y="0"/>
                  </a:lnTo>
                  <a:lnTo>
                    <a:pt x="1320" y="0"/>
                  </a:lnTo>
                  <a:lnTo>
                    <a:pt x="1325" y="0"/>
                  </a:lnTo>
                  <a:lnTo>
                    <a:pt x="1330" y="0"/>
                  </a:lnTo>
                  <a:lnTo>
                    <a:pt x="1330" y="5"/>
                  </a:lnTo>
                  <a:lnTo>
                    <a:pt x="1335" y="5"/>
                  </a:lnTo>
                  <a:lnTo>
                    <a:pt x="1340" y="5"/>
                  </a:lnTo>
                  <a:lnTo>
                    <a:pt x="1340" y="10"/>
                  </a:lnTo>
                  <a:lnTo>
                    <a:pt x="1344" y="10"/>
                  </a:lnTo>
                  <a:lnTo>
                    <a:pt x="1349" y="15"/>
                  </a:lnTo>
                  <a:lnTo>
                    <a:pt x="1354" y="20"/>
                  </a:lnTo>
                  <a:lnTo>
                    <a:pt x="1359" y="24"/>
                  </a:lnTo>
                  <a:lnTo>
                    <a:pt x="1364" y="29"/>
                  </a:lnTo>
                  <a:lnTo>
                    <a:pt x="1364" y="34"/>
                  </a:lnTo>
                  <a:lnTo>
                    <a:pt x="1368" y="39"/>
                  </a:lnTo>
                  <a:lnTo>
                    <a:pt x="1373" y="44"/>
                  </a:lnTo>
                  <a:lnTo>
                    <a:pt x="1373" y="48"/>
                  </a:lnTo>
                  <a:lnTo>
                    <a:pt x="1378" y="53"/>
                  </a:lnTo>
                  <a:lnTo>
                    <a:pt x="1378" y="58"/>
                  </a:lnTo>
                  <a:lnTo>
                    <a:pt x="1383" y="63"/>
                  </a:lnTo>
                  <a:lnTo>
                    <a:pt x="1383" y="68"/>
                  </a:lnTo>
                  <a:lnTo>
                    <a:pt x="1388" y="72"/>
                  </a:lnTo>
                  <a:lnTo>
                    <a:pt x="1392" y="77"/>
                  </a:lnTo>
                  <a:lnTo>
                    <a:pt x="1392" y="82"/>
                  </a:lnTo>
                  <a:lnTo>
                    <a:pt x="1397" y="87"/>
                  </a:lnTo>
                  <a:lnTo>
                    <a:pt x="1397" y="92"/>
                  </a:lnTo>
                  <a:lnTo>
                    <a:pt x="1402" y="96"/>
                  </a:lnTo>
                  <a:lnTo>
                    <a:pt x="1402" y="101"/>
                  </a:lnTo>
                  <a:lnTo>
                    <a:pt x="1407" y="106"/>
                  </a:lnTo>
                  <a:lnTo>
                    <a:pt x="1407" y="116"/>
                  </a:lnTo>
                  <a:lnTo>
                    <a:pt x="1412" y="120"/>
                  </a:lnTo>
                  <a:lnTo>
                    <a:pt x="1412" y="125"/>
                  </a:lnTo>
                  <a:lnTo>
                    <a:pt x="1416" y="130"/>
                  </a:lnTo>
                  <a:lnTo>
                    <a:pt x="1416" y="140"/>
                  </a:lnTo>
                </a:path>
              </a:pathLst>
            </a:custGeom>
            <a:noFill/>
            <a:ln w="28575">
              <a:solidFill>
                <a:schemeClr val="tx1"/>
              </a:solidFill>
              <a:prstDash val="solid"/>
              <a:round/>
              <a:headEnd/>
              <a:tailEnd/>
            </a:ln>
          </p:spPr>
          <p:txBody>
            <a:bodyPr/>
            <a:lstStyle/>
            <a:p>
              <a:endParaRPr lang="en-US"/>
            </a:p>
          </p:txBody>
        </p:sp>
      </p:grpSp>
      <p:sp>
        <p:nvSpPr>
          <p:cNvPr id="13" name="Freeform 22"/>
          <p:cNvSpPr>
            <a:spLocks/>
          </p:cNvSpPr>
          <p:nvPr/>
        </p:nvSpPr>
        <p:spPr bwMode="auto">
          <a:xfrm>
            <a:off x="5364480" y="2883408"/>
            <a:ext cx="2011680" cy="621792"/>
          </a:xfrm>
          <a:custGeom>
            <a:avLst/>
            <a:gdLst>
              <a:gd name="T0" fmla="*/ 38100 w 1589"/>
              <a:gd name="T1" fmla="*/ 350838 h 254"/>
              <a:gd name="T2" fmla="*/ 82550 w 1589"/>
              <a:gd name="T3" fmla="*/ 304800 h 254"/>
              <a:gd name="T4" fmla="*/ 120650 w 1589"/>
              <a:gd name="T5" fmla="*/ 250825 h 254"/>
              <a:gd name="T6" fmla="*/ 166688 w 1589"/>
              <a:gd name="T7" fmla="*/ 198438 h 254"/>
              <a:gd name="T8" fmla="*/ 212725 w 1589"/>
              <a:gd name="T9" fmla="*/ 144463 h 254"/>
              <a:gd name="T10" fmla="*/ 258763 w 1589"/>
              <a:gd name="T11" fmla="*/ 98425 h 254"/>
              <a:gd name="T12" fmla="*/ 296863 w 1589"/>
              <a:gd name="T13" fmla="*/ 60325 h 254"/>
              <a:gd name="T14" fmla="*/ 342900 w 1589"/>
              <a:gd name="T15" fmla="*/ 30163 h 254"/>
              <a:gd name="T16" fmla="*/ 387350 w 1589"/>
              <a:gd name="T17" fmla="*/ 7938 h 254"/>
              <a:gd name="T18" fmla="*/ 433388 w 1589"/>
              <a:gd name="T19" fmla="*/ 7938 h 254"/>
              <a:gd name="T20" fmla="*/ 471488 w 1589"/>
              <a:gd name="T21" fmla="*/ 30163 h 254"/>
              <a:gd name="T22" fmla="*/ 517525 w 1589"/>
              <a:gd name="T23" fmla="*/ 52388 h 254"/>
              <a:gd name="T24" fmla="*/ 563563 w 1589"/>
              <a:gd name="T25" fmla="*/ 68263 h 254"/>
              <a:gd name="T26" fmla="*/ 609600 w 1589"/>
              <a:gd name="T27" fmla="*/ 90488 h 254"/>
              <a:gd name="T28" fmla="*/ 647700 w 1589"/>
              <a:gd name="T29" fmla="*/ 114300 h 254"/>
              <a:gd name="T30" fmla="*/ 692150 w 1589"/>
              <a:gd name="T31" fmla="*/ 136525 h 254"/>
              <a:gd name="T32" fmla="*/ 738188 w 1589"/>
              <a:gd name="T33" fmla="*/ 152400 h 254"/>
              <a:gd name="T34" fmla="*/ 776288 w 1589"/>
              <a:gd name="T35" fmla="*/ 174625 h 254"/>
              <a:gd name="T36" fmla="*/ 822325 w 1589"/>
              <a:gd name="T37" fmla="*/ 198438 h 254"/>
              <a:gd name="T38" fmla="*/ 868363 w 1589"/>
              <a:gd name="T39" fmla="*/ 220663 h 254"/>
              <a:gd name="T40" fmla="*/ 914400 w 1589"/>
              <a:gd name="T41" fmla="*/ 236538 h 254"/>
              <a:gd name="T42" fmla="*/ 952500 w 1589"/>
              <a:gd name="T43" fmla="*/ 258763 h 254"/>
              <a:gd name="T44" fmla="*/ 996950 w 1589"/>
              <a:gd name="T45" fmla="*/ 280988 h 254"/>
              <a:gd name="T46" fmla="*/ 1042988 w 1589"/>
              <a:gd name="T47" fmla="*/ 304800 h 254"/>
              <a:gd name="T48" fmla="*/ 1089025 w 1589"/>
              <a:gd name="T49" fmla="*/ 319088 h 254"/>
              <a:gd name="T50" fmla="*/ 1127125 w 1589"/>
              <a:gd name="T51" fmla="*/ 342900 h 254"/>
              <a:gd name="T52" fmla="*/ 1173163 w 1589"/>
              <a:gd name="T53" fmla="*/ 365125 h 254"/>
              <a:gd name="T54" fmla="*/ 1219200 w 1589"/>
              <a:gd name="T55" fmla="*/ 388938 h 254"/>
              <a:gd name="T56" fmla="*/ 1263650 w 1589"/>
              <a:gd name="T57" fmla="*/ 395288 h 254"/>
              <a:gd name="T58" fmla="*/ 1301750 w 1589"/>
              <a:gd name="T59" fmla="*/ 342900 h 254"/>
              <a:gd name="T60" fmla="*/ 1347788 w 1589"/>
              <a:gd name="T61" fmla="*/ 288925 h 254"/>
              <a:gd name="T62" fmla="*/ 1393825 w 1589"/>
              <a:gd name="T63" fmla="*/ 236538 h 254"/>
              <a:gd name="T64" fmla="*/ 1439863 w 1589"/>
              <a:gd name="T65" fmla="*/ 190500 h 254"/>
              <a:gd name="T66" fmla="*/ 1485900 w 1589"/>
              <a:gd name="T67" fmla="*/ 136525 h 254"/>
              <a:gd name="T68" fmla="*/ 1524000 w 1589"/>
              <a:gd name="T69" fmla="*/ 90488 h 254"/>
              <a:gd name="T70" fmla="*/ 1568450 w 1589"/>
              <a:gd name="T71" fmla="*/ 52388 h 254"/>
              <a:gd name="T72" fmla="*/ 1614488 w 1589"/>
              <a:gd name="T73" fmla="*/ 22225 h 254"/>
              <a:gd name="T74" fmla="*/ 1652588 w 1589"/>
              <a:gd name="T75" fmla="*/ 7938 h 254"/>
              <a:gd name="T76" fmla="*/ 1698626 w 1589"/>
              <a:gd name="T77" fmla="*/ 7938 h 254"/>
              <a:gd name="T78" fmla="*/ 1744663 w 1589"/>
              <a:gd name="T79" fmla="*/ 30163 h 254"/>
              <a:gd name="T80" fmla="*/ 1790701 w 1589"/>
              <a:gd name="T81" fmla="*/ 52388 h 254"/>
              <a:gd name="T82" fmla="*/ 1828801 w 1589"/>
              <a:gd name="T83" fmla="*/ 76200 h 254"/>
              <a:gd name="T84" fmla="*/ 1873251 w 1589"/>
              <a:gd name="T85" fmla="*/ 90488 h 254"/>
              <a:gd name="T86" fmla="*/ 1919288 w 1589"/>
              <a:gd name="T87" fmla="*/ 114300 h 254"/>
              <a:gd name="T88" fmla="*/ 1965326 w 1589"/>
              <a:gd name="T89" fmla="*/ 136525 h 254"/>
              <a:gd name="T90" fmla="*/ 2003426 w 1589"/>
              <a:gd name="T91" fmla="*/ 160338 h 254"/>
              <a:gd name="T92" fmla="*/ 2049463 w 1589"/>
              <a:gd name="T93" fmla="*/ 174625 h 254"/>
              <a:gd name="T94" fmla="*/ 2095501 w 1589"/>
              <a:gd name="T95" fmla="*/ 198438 h 254"/>
              <a:gd name="T96" fmla="*/ 2141538 w 1589"/>
              <a:gd name="T97" fmla="*/ 220663 h 254"/>
              <a:gd name="T98" fmla="*/ 2179638 w 1589"/>
              <a:gd name="T99" fmla="*/ 242888 h 254"/>
              <a:gd name="T100" fmla="*/ 2224088 w 1589"/>
              <a:gd name="T101" fmla="*/ 258763 h 254"/>
              <a:gd name="T102" fmla="*/ 2270126 w 1589"/>
              <a:gd name="T103" fmla="*/ 280988 h 254"/>
              <a:gd name="T104" fmla="*/ 2316163 w 1589"/>
              <a:gd name="T105" fmla="*/ 304800 h 254"/>
              <a:gd name="T106" fmla="*/ 2354263 w 1589"/>
              <a:gd name="T107" fmla="*/ 327025 h 254"/>
              <a:gd name="T108" fmla="*/ 2400301 w 1589"/>
              <a:gd name="T109" fmla="*/ 342900 h 254"/>
              <a:gd name="T110" fmla="*/ 2446338 w 1589"/>
              <a:gd name="T111" fmla="*/ 365125 h 254"/>
              <a:gd name="T112" fmla="*/ 2490788 w 1589"/>
              <a:gd name="T113" fmla="*/ 388938 h 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89"/>
              <a:gd name="T172" fmla="*/ 0 h 254"/>
              <a:gd name="T173" fmla="*/ 1589 w 1589"/>
              <a:gd name="T174" fmla="*/ 254 h 2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89" h="254">
                <a:moveTo>
                  <a:pt x="0" y="249"/>
                </a:moveTo>
                <a:lnTo>
                  <a:pt x="0" y="249"/>
                </a:lnTo>
                <a:lnTo>
                  <a:pt x="4" y="245"/>
                </a:lnTo>
                <a:lnTo>
                  <a:pt x="4" y="240"/>
                </a:lnTo>
                <a:lnTo>
                  <a:pt x="9" y="235"/>
                </a:lnTo>
                <a:lnTo>
                  <a:pt x="14" y="235"/>
                </a:lnTo>
                <a:lnTo>
                  <a:pt x="14" y="230"/>
                </a:lnTo>
                <a:lnTo>
                  <a:pt x="19" y="230"/>
                </a:lnTo>
                <a:lnTo>
                  <a:pt x="19" y="225"/>
                </a:lnTo>
                <a:lnTo>
                  <a:pt x="24" y="221"/>
                </a:lnTo>
                <a:lnTo>
                  <a:pt x="28" y="216"/>
                </a:lnTo>
                <a:lnTo>
                  <a:pt x="28" y="211"/>
                </a:lnTo>
                <a:lnTo>
                  <a:pt x="33" y="211"/>
                </a:lnTo>
                <a:lnTo>
                  <a:pt x="38" y="206"/>
                </a:lnTo>
                <a:lnTo>
                  <a:pt x="38" y="201"/>
                </a:lnTo>
                <a:lnTo>
                  <a:pt x="43" y="201"/>
                </a:lnTo>
                <a:lnTo>
                  <a:pt x="43" y="197"/>
                </a:lnTo>
                <a:lnTo>
                  <a:pt x="48" y="192"/>
                </a:lnTo>
                <a:lnTo>
                  <a:pt x="52" y="192"/>
                </a:lnTo>
                <a:lnTo>
                  <a:pt x="52" y="187"/>
                </a:lnTo>
                <a:lnTo>
                  <a:pt x="57" y="182"/>
                </a:lnTo>
                <a:lnTo>
                  <a:pt x="62" y="177"/>
                </a:lnTo>
                <a:lnTo>
                  <a:pt x="62" y="173"/>
                </a:lnTo>
                <a:lnTo>
                  <a:pt x="67" y="173"/>
                </a:lnTo>
                <a:lnTo>
                  <a:pt x="72" y="168"/>
                </a:lnTo>
                <a:lnTo>
                  <a:pt x="72" y="163"/>
                </a:lnTo>
                <a:lnTo>
                  <a:pt x="76" y="163"/>
                </a:lnTo>
                <a:lnTo>
                  <a:pt x="76" y="158"/>
                </a:lnTo>
                <a:lnTo>
                  <a:pt x="81" y="153"/>
                </a:lnTo>
                <a:lnTo>
                  <a:pt x="81" y="149"/>
                </a:lnTo>
                <a:lnTo>
                  <a:pt x="86" y="149"/>
                </a:lnTo>
                <a:lnTo>
                  <a:pt x="91" y="144"/>
                </a:lnTo>
                <a:lnTo>
                  <a:pt x="91" y="139"/>
                </a:lnTo>
                <a:lnTo>
                  <a:pt x="96" y="139"/>
                </a:lnTo>
                <a:lnTo>
                  <a:pt x="96" y="134"/>
                </a:lnTo>
                <a:lnTo>
                  <a:pt x="100" y="129"/>
                </a:lnTo>
                <a:lnTo>
                  <a:pt x="105" y="125"/>
                </a:lnTo>
                <a:lnTo>
                  <a:pt x="110" y="120"/>
                </a:lnTo>
                <a:lnTo>
                  <a:pt x="115" y="115"/>
                </a:lnTo>
                <a:lnTo>
                  <a:pt x="115" y="110"/>
                </a:lnTo>
                <a:lnTo>
                  <a:pt x="120" y="110"/>
                </a:lnTo>
                <a:lnTo>
                  <a:pt x="120" y="105"/>
                </a:lnTo>
                <a:lnTo>
                  <a:pt x="124" y="101"/>
                </a:lnTo>
                <a:lnTo>
                  <a:pt x="129" y="101"/>
                </a:lnTo>
                <a:lnTo>
                  <a:pt x="129" y="96"/>
                </a:lnTo>
                <a:lnTo>
                  <a:pt x="134" y="91"/>
                </a:lnTo>
                <a:lnTo>
                  <a:pt x="139" y="86"/>
                </a:lnTo>
                <a:lnTo>
                  <a:pt x="144" y="81"/>
                </a:lnTo>
                <a:lnTo>
                  <a:pt x="148" y="77"/>
                </a:lnTo>
                <a:lnTo>
                  <a:pt x="148" y="72"/>
                </a:lnTo>
                <a:lnTo>
                  <a:pt x="153" y="72"/>
                </a:lnTo>
                <a:lnTo>
                  <a:pt x="153" y="67"/>
                </a:lnTo>
                <a:lnTo>
                  <a:pt x="158" y="67"/>
                </a:lnTo>
                <a:lnTo>
                  <a:pt x="163" y="62"/>
                </a:lnTo>
                <a:lnTo>
                  <a:pt x="168" y="57"/>
                </a:lnTo>
                <a:lnTo>
                  <a:pt x="172" y="53"/>
                </a:lnTo>
                <a:lnTo>
                  <a:pt x="177" y="48"/>
                </a:lnTo>
                <a:lnTo>
                  <a:pt x="182" y="48"/>
                </a:lnTo>
                <a:lnTo>
                  <a:pt x="182" y="43"/>
                </a:lnTo>
                <a:lnTo>
                  <a:pt x="187" y="43"/>
                </a:lnTo>
                <a:lnTo>
                  <a:pt x="187" y="38"/>
                </a:lnTo>
                <a:lnTo>
                  <a:pt x="192" y="38"/>
                </a:lnTo>
                <a:lnTo>
                  <a:pt x="192" y="33"/>
                </a:lnTo>
                <a:lnTo>
                  <a:pt x="196" y="33"/>
                </a:lnTo>
                <a:lnTo>
                  <a:pt x="201" y="29"/>
                </a:lnTo>
                <a:lnTo>
                  <a:pt x="206" y="29"/>
                </a:lnTo>
                <a:lnTo>
                  <a:pt x="206" y="24"/>
                </a:lnTo>
                <a:lnTo>
                  <a:pt x="211" y="24"/>
                </a:lnTo>
                <a:lnTo>
                  <a:pt x="211" y="19"/>
                </a:lnTo>
                <a:lnTo>
                  <a:pt x="216" y="19"/>
                </a:lnTo>
                <a:lnTo>
                  <a:pt x="220" y="19"/>
                </a:lnTo>
                <a:lnTo>
                  <a:pt x="220" y="14"/>
                </a:lnTo>
                <a:lnTo>
                  <a:pt x="225" y="14"/>
                </a:lnTo>
                <a:lnTo>
                  <a:pt x="230" y="9"/>
                </a:lnTo>
                <a:lnTo>
                  <a:pt x="235" y="9"/>
                </a:lnTo>
                <a:lnTo>
                  <a:pt x="240" y="9"/>
                </a:lnTo>
                <a:lnTo>
                  <a:pt x="240" y="5"/>
                </a:lnTo>
                <a:lnTo>
                  <a:pt x="244" y="5"/>
                </a:lnTo>
                <a:lnTo>
                  <a:pt x="249" y="5"/>
                </a:lnTo>
                <a:lnTo>
                  <a:pt x="249" y="0"/>
                </a:lnTo>
                <a:lnTo>
                  <a:pt x="254" y="0"/>
                </a:lnTo>
                <a:lnTo>
                  <a:pt x="259" y="0"/>
                </a:lnTo>
                <a:lnTo>
                  <a:pt x="264" y="0"/>
                </a:lnTo>
                <a:lnTo>
                  <a:pt x="268" y="5"/>
                </a:lnTo>
                <a:lnTo>
                  <a:pt x="273" y="5"/>
                </a:lnTo>
                <a:lnTo>
                  <a:pt x="278" y="5"/>
                </a:lnTo>
                <a:lnTo>
                  <a:pt x="278" y="9"/>
                </a:lnTo>
                <a:lnTo>
                  <a:pt x="283" y="9"/>
                </a:lnTo>
                <a:lnTo>
                  <a:pt x="288" y="9"/>
                </a:lnTo>
                <a:lnTo>
                  <a:pt x="292" y="14"/>
                </a:lnTo>
                <a:lnTo>
                  <a:pt x="297" y="14"/>
                </a:lnTo>
                <a:lnTo>
                  <a:pt x="297" y="19"/>
                </a:lnTo>
                <a:lnTo>
                  <a:pt x="302" y="19"/>
                </a:lnTo>
                <a:lnTo>
                  <a:pt x="307" y="19"/>
                </a:lnTo>
                <a:lnTo>
                  <a:pt x="312" y="24"/>
                </a:lnTo>
                <a:lnTo>
                  <a:pt x="316" y="24"/>
                </a:lnTo>
                <a:lnTo>
                  <a:pt x="316" y="29"/>
                </a:lnTo>
                <a:lnTo>
                  <a:pt x="321" y="29"/>
                </a:lnTo>
                <a:lnTo>
                  <a:pt x="326" y="33"/>
                </a:lnTo>
                <a:lnTo>
                  <a:pt x="331" y="33"/>
                </a:lnTo>
                <a:lnTo>
                  <a:pt x="336" y="33"/>
                </a:lnTo>
                <a:lnTo>
                  <a:pt x="336" y="38"/>
                </a:lnTo>
                <a:lnTo>
                  <a:pt x="340" y="38"/>
                </a:lnTo>
                <a:lnTo>
                  <a:pt x="345" y="38"/>
                </a:lnTo>
                <a:lnTo>
                  <a:pt x="350" y="43"/>
                </a:lnTo>
                <a:lnTo>
                  <a:pt x="355" y="43"/>
                </a:lnTo>
                <a:lnTo>
                  <a:pt x="360" y="48"/>
                </a:lnTo>
                <a:lnTo>
                  <a:pt x="364" y="48"/>
                </a:lnTo>
                <a:lnTo>
                  <a:pt x="369" y="53"/>
                </a:lnTo>
                <a:lnTo>
                  <a:pt x="374" y="53"/>
                </a:lnTo>
                <a:lnTo>
                  <a:pt x="379" y="57"/>
                </a:lnTo>
                <a:lnTo>
                  <a:pt x="384" y="57"/>
                </a:lnTo>
                <a:lnTo>
                  <a:pt x="388" y="57"/>
                </a:lnTo>
                <a:lnTo>
                  <a:pt x="388" y="62"/>
                </a:lnTo>
                <a:lnTo>
                  <a:pt x="393" y="62"/>
                </a:lnTo>
                <a:lnTo>
                  <a:pt x="398" y="62"/>
                </a:lnTo>
                <a:lnTo>
                  <a:pt x="398" y="67"/>
                </a:lnTo>
                <a:lnTo>
                  <a:pt x="403" y="67"/>
                </a:lnTo>
                <a:lnTo>
                  <a:pt x="408" y="67"/>
                </a:lnTo>
                <a:lnTo>
                  <a:pt x="408" y="72"/>
                </a:lnTo>
                <a:lnTo>
                  <a:pt x="412" y="72"/>
                </a:lnTo>
                <a:lnTo>
                  <a:pt x="417" y="72"/>
                </a:lnTo>
                <a:lnTo>
                  <a:pt x="422" y="77"/>
                </a:lnTo>
                <a:lnTo>
                  <a:pt x="427" y="77"/>
                </a:lnTo>
                <a:lnTo>
                  <a:pt x="427" y="81"/>
                </a:lnTo>
                <a:lnTo>
                  <a:pt x="432" y="81"/>
                </a:lnTo>
                <a:lnTo>
                  <a:pt x="436" y="86"/>
                </a:lnTo>
                <a:lnTo>
                  <a:pt x="441" y="86"/>
                </a:lnTo>
                <a:lnTo>
                  <a:pt x="446" y="86"/>
                </a:lnTo>
                <a:lnTo>
                  <a:pt x="446" y="91"/>
                </a:lnTo>
                <a:lnTo>
                  <a:pt x="451" y="91"/>
                </a:lnTo>
                <a:lnTo>
                  <a:pt x="456" y="91"/>
                </a:lnTo>
                <a:lnTo>
                  <a:pt x="460" y="96"/>
                </a:lnTo>
                <a:lnTo>
                  <a:pt x="465" y="96"/>
                </a:lnTo>
                <a:lnTo>
                  <a:pt x="470" y="101"/>
                </a:lnTo>
                <a:lnTo>
                  <a:pt x="475" y="101"/>
                </a:lnTo>
                <a:lnTo>
                  <a:pt x="480" y="105"/>
                </a:lnTo>
                <a:lnTo>
                  <a:pt x="484" y="105"/>
                </a:lnTo>
                <a:lnTo>
                  <a:pt x="489" y="110"/>
                </a:lnTo>
                <a:lnTo>
                  <a:pt x="494" y="110"/>
                </a:lnTo>
                <a:lnTo>
                  <a:pt x="499" y="110"/>
                </a:lnTo>
                <a:lnTo>
                  <a:pt x="499" y="115"/>
                </a:lnTo>
                <a:lnTo>
                  <a:pt x="504" y="115"/>
                </a:lnTo>
                <a:lnTo>
                  <a:pt x="508" y="115"/>
                </a:lnTo>
                <a:lnTo>
                  <a:pt x="508" y="120"/>
                </a:lnTo>
                <a:lnTo>
                  <a:pt x="513" y="120"/>
                </a:lnTo>
                <a:lnTo>
                  <a:pt x="518" y="120"/>
                </a:lnTo>
                <a:lnTo>
                  <a:pt x="518" y="125"/>
                </a:lnTo>
                <a:lnTo>
                  <a:pt x="523" y="125"/>
                </a:lnTo>
                <a:lnTo>
                  <a:pt x="528" y="125"/>
                </a:lnTo>
                <a:lnTo>
                  <a:pt x="532" y="129"/>
                </a:lnTo>
                <a:lnTo>
                  <a:pt x="537" y="129"/>
                </a:lnTo>
                <a:lnTo>
                  <a:pt x="542" y="134"/>
                </a:lnTo>
                <a:lnTo>
                  <a:pt x="547" y="139"/>
                </a:lnTo>
                <a:lnTo>
                  <a:pt x="552" y="139"/>
                </a:lnTo>
                <a:lnTo>
                  <a:pt x="556" y="139"/>
                </a:lnTo>
                <a:lnTo>
                  <a:pt x="556" y="144"/>
                </a:lnTo>
                <a:lnTo>
                  <a:pt x="561" y="144"/>
                </a:lnTo>
                <a:lnTo>
                  <a:pt x="566" y="144"/>
                </a:lnTo>
                <a:lnTo>
                  <a:pt x="571" y="149"/>
                </a:lnTo>
                <a:lnTo>
                  <a:pt x="576" y="149"/>
                </a:lnTo>
                <a:lnTo>
                  <a:pt x="580" y="153"/>
                </a:lnTo>
                <a:lnTo>
                  <a:pt x="585" y="153"/>
                </a:lnTo>
                <a:lnTo>
                  <a:pt x="590" y="158"/>
                </a:lnTo>
                <a:lnTo>
                  <a:pt x="595" y="158"/>
                </a:lnTo>
                <a:lnTo>
                  <a:pt x="600" y="163"/>
                </a:lnTo>
                <a:lnTo>
                  <a:pt x="604" y="163"/>
                </a:lnTo>
                <a:lnTo>
                  <a:pt x="609" y="163"/>
                </a:lnTo>
                <a:lnTo>
                  <a:pt x="609" y="168"/>
                </a:lnTo>
                <a:lnTo>
                  <a:pt x="614" y="168"/>
                </a:lnTo>
                <a:lnTo>
                  <a:pt x="619" y="168"/>
                </a:lnTo>
                <a:lnTo>
                  <a:pt x="624" y="173"/>
                </a:lnTo>
                <a:lnTo>
                  <a:pt x="628" y="173"/>
                </a:lnTo>
                <a:lnTo>
                  <a:pt x="628" y="177"/>
                </a:lnTo>
                <a:lnTo>
                  <a:pt x="633" y="177"/>
                </a:lnTo>
                <a:lnTo>
                  <a:pt x="638" y="177"/>
                </a:lnTo>
                <a:lnTo>
                  <a:pt x="643" y="182"/>
                </a:lnTo>
                <a:lnTo>
                  <a:pt x="648" y="182"/>
                </a:lnTo>
                <a:lnTo>
                  <a:pt x="652" y="187"/>
                </a:lnTo>
                <a:lnTo>
                  <a:pt x="657" y="192"/>
                </a:lnTo>
                <a:lnTo>
                  <a:pt x="662" y="192"/>
                </a:lnTo>
                <a:lnTo>
                  <a:pt x="667" y="192"/>
                </a:lnTo>
                <a:lnTo>
                  <a:pt x="667" y="197"/>
                </a:lnTo>
                <a:lnTo>
                  <a:pt x="672" y="197"/>
                </a:lnTo>
                <a:lnTo>
                  <a:pt x="676" y="197"/>
                </a:lnTo>
                <a:lnTo>
                  <a:pt x="681" y="201"/>
                </a:lnTo>
                <a:lnTo>
                  <a:pt x="686" y="201"/>
                </a:lnTo>
                <a:lnTo>
                  <a:pt x="686" y="206"/>
                </a:lnTo>
                <a:lnTo>
                  <a:pt x="691" y="206"/>
                </a:lnTo>
                <a:lnTo>
                  <a:pt x="696" y="206"/>
                </a:lnTo>
                <a:lnTo>
                  <a:pt x="700" y="211"/>
                </a:lnTo>
                <a:lnTo>
                  <a:pt x="705" y="211"/>
                </a:lnTo>
                <a:lnTo>
                  <a:pt x="710" y="216"/>
                </a:lnTo>
                <a:lnTo>
                  <a:pt x="715" y="216"/>
                </a:lnTo>
                <a:lnTo>
                  <a:pt x="720" y="216"/>
                </a:lnTo>
                <a:lnTo>
                  <a:pt x="720" y="221"/>
                </a:lnTo>
                <a:lnTo>
                  <a:pt x="724" y="221"/>
                </a:lnTo>
                <a:lnTo>
                  <a:pt x="729" y="225"/>
                </a:lnTo>
                <a:lnTo>
                  <a:pt x="734" y="225"/>
                </a:lnTo>
                <a:lnTo>
                  <a:pt x="739" y="225"/>
                </a:lnTo>
                <a:lnTo>
                  <a:pt x="739" y="230"/>
                </a:lnTo>
                <a:lnTo>
                  <a:pt x="744" y="230"/>
                </a:lnTo>
                <a:lnTo>
                  <a:pt x="748" y="230"/>
                </a:lnTo>
                <a:lnTo>
                  <a:pt x="753" y="235"/>
                </a:lnTo>
                <a:lnTo>
                  <a:pt x="758" y="235"/>
                </a:lnTo>
                <a:lnTo>
                  <a:pt x="763" y="240"/>
                </a:lnTo>
                <a:lnTo>
                  <a:pt x="768" y="245"/>
                </a:lnTo>
                <a:lnTo>
                  <a:pt x="772" y="245"/>
                </a:lnTo>
                <a:lnTo>
                  <a:pt x="777" y="245"/>
                </a:lnTo>
                <a:lnTo>
                  <a:pt x="777" y="249"/>
                </a:lnTo>
                <a:lnTo>
                  <a:pt x="782" y="249"/>
                </a:lnTo>
                <a:lnTo>
                  <a:pt x="787" y="249"/>
                </a:lnTo>
                <a:lnTo>
                  <a:pt x="792" y="254"/>
                </a:lnTo>
                <a:lnTo>
                  <a:pt x="792" y="249"/>
                </a:lnTo>
                <a:lnTo>
                  <a:pt x="796" y="249"/>
                </a:lnTo>
                <a:lnTo>
                  <a:pt x="796" y="245"/>
                </a:lnTo>
                <a:lnTo>
                  <a:pt x="801" y="240"/>
                </a:lnTo>
                <a:lnTo>
                  <a:pt x="801" y="235"/>
                </a:lnTo>
                <a:lnTo>
                  <a:pt x="806" y="235"/>
                </a:lnTo>
                <a:lnTo>
                  <a:pt x="811" y="230"/>
                </a:lnTo>
                <a:lnTo>
                  <a:pt x="816" y="225"/>
                </a:lnTo>
                <a:lnTo>
                  <a:pt x="816" y="221"/>
                </a:lnTo>
                <a:lnTo>
                  <a:pt x="820" y="221"/>
                </a:lnTo>
                <a:lnTo>
                  <a:pt x="820" y="216"/>
                </a:lnTo>
                <a:lnTo>
                  <a:pt x="825" y="211"/>
                </a:lnTo>
                <a:lnTo>
                  <a:pt x="830" y="211"/>
                </a:lnTo>
                <a:lnTo>
                  <a:pt x="830" y="206"/>
                </a:lnTo>
                <a:lnTo>
                  <a:pt x="835" y="201"/>
                </a:lnTo>
                <a:lnTo>
                  <a:pt x="840" y="197"/>
                </a:lnTo>
                <a:lnTo>
                  <a:pt x="844" y="192"/>
                </a:lnTo>
                <a:lnTo>
                  <a:pt x="849" y="187"/>
                </a:lnTo>
                <a:lnTo>
                  <a:pt x="849" y="182"/>
                </a:lnTo>
                <a:lnTo>
                  <a:pt x="854" y="182"/>
                </a:lnTo>
                <a:lnTo>
                  <a:pt x="854" y="177"/>
                </a:lnTo>
                <a:lnTo>
                  <a:pt x="859" y="173"/>
                </a:lnTo>
                <a:lnTo>
                  <a:pt x="864" y="168"/>
                </a:lnTo>
                <a:lnTo>
                  <a:pt x="868" y="163"/>
                </a:lnTo>
                <a:lnTo>
                  <a:pt x="873" y="158"/>
                </a:lnTo>
                <a:lnTo>
                  <a:pt x="873" y="153"/>
                </a:lnTo>
                <a:lnTo>
                  <a:pt x="878" y="149"/>
                </a:lnTo>
                <a:lnTo>
                  <a:pt x="883" y="144"/>
                </a:lnTo>
                <a:lnTo>
                  <a:pt x="888" y="139"/>
                </a:lnTo>
                <a:lnTo>
                  <a:pt x="892" y="134"/>
                </a:lnTo>
                <a:lnTo>
                  <a:pt x="892" y="129"/>
                </a:lnTo>
                <a:lnTo>
                  <a:pt x="897" y="125"/>
                </a:lnTo>
                <a:lnTo>
                  <a:pt x="902" y="125"/>
                </a:lnTo>
                <a:lnTo>
                  <a:pt x="902" y="120"/>
                </a:lnTo>
                <a:lnTo>
                  <a:pt x="907" y="120"/>
                </a:lnTo>
                <a:lnTo>
                  <a:pt x="907" y="115"/>
                </a:lnTo>
                <a:lnTo>
                  <a:pt x="912" y="110"/>
                </a:lnTo>
                <a:lnTo>
                  <a:pt x="916" y="105"/>
                </a:lnTo>
                <a:lnTo>
                  <a:pt x="921" y="101"/>
                </a:lnTo>
                <a:lnTo>
                  <a:pt x="926" y="96"/>
                </a:lnTo>
                <a:lnTo>
                  <a:pt x="926" y="91"/>
                </a:lnTo>
                <a:lnTo>
                  <a:pt x="931" y="91"/>
                </a:lnTo>
                <a:lnTo>
                  <a:pt x="936" y="86"/>
                </a:lnTo>
                <a:lnTo>
                  <a:pt x="940" y="81"/>
                </a:lnTo>
                <a:lnTo>
                  <a:pt x="940" y="77"/>
                </a:lnTo>
                <a:lnTo>
                  <a:pt x="945" y="72"/>
                </a:lnTo>
                <a:lnTo>
                  <a:pt x="950" y="67"/>
                </a:lnTo>
                <a:lnTo>
                  <a:pt x="955" y="62"/>
                </a:lnTo>
                <a:lnTo>
                  <a:pt x="960" y="62"/>
                </a:lnTo>
                <a:lnTo>
                  <a:pt x="960" y="57"/>
                </a:lnTo>
                <a:lnTo>
                  <a:pt x="964" y="57"/>
                </a:lnTo>
                <a:lnTo>
                  <a:pt x="964" y="53"/>
                </a:lnTo>
                <a:lnTo>
                  <a:pt x="969" y="53"/>
                </a:lnTo>
                <a:lnTo>
                  <a:pt x="969" y="48"/>
                </a:lnTo>
                <a:lnTo>
                  <a:pt x="974" y="48"/>
                </a:lnTo>
                <a:lnTo>
                  <a:pt x="979" y="43"/>
                </a:lnTo>
                <a:lnTo>
                  <a:pt x="984" y="38"/>
                </a:lnTo>
                <a:lnTo>
                  <a:pt x="988" y="33"/>
                </a:lnTo>
                <a:lnTo>
                  <a:pt x="993" y="33"/>
                </a:lnTo>
                <a:lnTo>
                  <a:pt x="993" y="29"/>
                </a:lnTo>
                <a:lnTo>
                  <a:pt x="998" y="29"/>
                </a:lnTo>
                <a:lnTo>
                  <a:pt x="1003" y="24"/>
                </a:lnTo>
                <a:lnTo>
                  <a:pt x="1008" y="19"/>
                </a:lnTo>
                <a:lnTo>
                  <a:pt x="1012" y="19"/>
                </a:lnTo>
                <a:lnTo>
                  <a:pt x="1017" y="14"/>
                </a:lnTo>
                <a:lnTo>
                  <a:pt x="1022" y="14"/>
                </a:lnTo>
                <a:lnTo>
                  <a:pt x="1022" y="9"/>
                </a:lnTo>
                <a:lnTo>
                  <a:pt x="1027" y="9"/>
                </a:lnTo>
                <a:lnTo>
                  <a:pt x="1032" y="9"/>
                </a:lnTo>
                <a:lnTo>
                  <a:pt x="1036" y="5"/>
                </a:lnTo>
                <a:lnTo>
                  <a:pt x="1041" y="5"/>
                </a:lnTo>
                <a:lnTo>
                  <a:pt x="1046" y="0"/>
                </a:lnTo>
                <a:lnTo>
                  <a:pt x="1051" y="0"/>
                </a:lnTo>
                <a:lnTo>
                  <a:pt x="1056" y="0"/>
                </a:lnTo>
                <a:lnTo>
                  <a:pt x="1060" y="0"/>
                </a:lnTo>
                <a:lnTo>
                  <a:pt x="1060" y="5"/>
                </a:lnTo>
                <a:lnTo>
                  <a:pt x="1065" y="5"/>
                </a:lnTo>
                <a:lnTo>
                  <a:pt x="1070" y="5"/>
                </a:lnTo>
                <a:lnTo>
                  <a:pt x="1075" y="9"/>
                </a:lnTo>
                <a:lnTo>
                  <a:pt x="1080" y="9"/>
                </a:lnTo>
                <a:lnTo>
                  <a:pt x="1084" y="14"/>
                </a:lnTo>
                <a:lnTo>
                  <a:pt x="1089" y="14"/>
                </a:lnTo>
                <a:lnTo>
                  <a:pt x="1094" y="19"/>
                </a:lnTo>
                <a:lnTo>
                  <a:pt x="1099" y="19"/>
                </a:lnTo>
                <a:lnTo>
                  <a:pt x="1104" y="19"/>
                </a:lnTo>
                <a:lnTo>
                  <a:pt x="1104" y="24"/>
                </a:lnTo>
                <a:lnTo>
                  <a:pt x="1108" y="24"/>
                </a:lnTo>
                <a:lnTo>
                  <a:pt x="1113" y="29"/>
                </a:lnTo>
                <a:lnTo>
                  <a:pt x="1118" y="29"/>
                </a:lnTo>
                <a:lnTo>
                  <a:pt x="1123" y="33"/>
                </a:lnTo>
                <a:lnTo>
                  <a:pt x="1128" y="33"/>
                </a:lnTo>
                <a:lnTo>
                  <a:pt x="1132" y="38"/>
                </a:lnTo>
                <a:lnTo>
                  <a:pt x="1137" y="38"/>
                </a:lnTo>
                <a:lnTo>
                  <a:pt x="1142" y="38"/>
                </a:lnTo>
                <a:lnTo>
                  <a:pt x="1142" y="43"/>
                </a:lnTo>
                <a:lnTo>
                  <a:pt x="1147" y="43"/>
                </a:lnTo>
                <a:lnTo>
                  <a:pt x="1152" y="43"/>
                </a:lnTo>
                <a:lnTo>
                  <a:pt x="1152" y="48"/>
                </a:lnTo>
                <a:lnTo>
                  <a:pt x="1156" y="48"/>
                </a:lnTo>
                <a:lnTo>
                  <a:pt x="1161" y="48"/>
                </a:lnTo>
                <a:lnTo>
                  <a:pt x="1161" y="53"/>
                </a:lnTo>
                <a:lnTo>
                  <a:pt x="1166" y="53"/>
                </a:lnTo>
                <a:lnTo>
                  <a:pt x="1171" y="53"/>
                </a:lnTo>
                <a:lnTo>
                  <a:pt x="1171" y="57"/>
                </a:lnTo>
                <a:lnTo>
                  <a:pt x="1176" y="57"/>
                </a:lnTo>
                <a:lnTo>
                  <a:pt x="1180" y="57"/>
                </a:lnTo>
                <a:lnTo>
                  <a:pt x="1185" y="62"/>
                </a:lnTo>
                <a:lnTo>
                  <a:pt x="1190" y="62"/>
                </a:lnTo>
                <a:lnTo>
                  <a:pt x="1195" y="67"/>
                </a:lnTo>
                <a:lnTo>
                  <a:pt x="1200" y="67"/>
                </a:lnTo>
                <a:lnTo>
                  <a:pt x="1204" y="72"/>
                </a:lnTo>
                <a:lnTo>
                  <a:pt x="1209" y="72"/>
                </a:lnTo>
                <a:lnTo>
                  <a:pt x="1214" y="72"/>
                </a:lnTo>
                <a:lnTo>
                  <a:pt x="1214" y="77"/>
                </a:lnTo>
                <a:lnTo>
                  <a:pt x="1219" y="77"/>
                </a:lnTo>
                <a:lnTo>
                  <a:pt x="1224" y="81"/>
                </a:lnTo>
                <a:lnTo>
                  <a:pt x="1228" y="81"/>
                </a:lnTo>
                <a:lnTo>
                  <a:pt x="1233" y="86"/>
                </a:lnTo>
                <a:lnTo>
                  <a:pt x="1238" y="86"/>
                </a:lnTo>
                <a:lnTo>
                  <a:pt x="1243" y="91"/>
                </a:lnTo>
                <a:lnTo>
                  <a:pt x="1248" y="91"/>
                </a:lnTo>
                <a:lnTo>
                  <a:pt x="1252" y="96"/>
                </a:lnTo>
                <a:lnTo>
                  <a:pt x="1257" y="96"/>
                </a:lnTo>
                <a:lnTo>
                  <a:pt x="1262" y="96"/>
                </a:lnTo>
                <a:lnTo>
                  <a:pt x="1262" y="101"/>
                </a:lnTo>
                <a:lnTo>
                  <a:pt x="1267" y="101"/>
                </a:lnTo>
                <a:lnTo>
                  <a:pt x="1272" y="101"/>
                </a:lnTo>
                <a:lnTo>
                  <a:pt x="1272" y="105"/>
                </a:lnTo>
                <a:lnTo>
                  <a:pt x="1277" y="105"/>
                </a:lnTo>
                <a:lnTo>
                  <a:pt x="1281" y="105"/>
                </a:lnTo>
                <a:lnTo>
                  <a:pt x="1281" y="110"/>
                </a:lnTo>
                <a:lnTo>
                  <a:pt x="1286" y="110"/>
                </a:lnTo>
                <a:lnTo>
                  <a:pt x="1291" y="110"/>
                </a:lnTo>
                <a:lnTo>
                  <a:pt x="1296" y="115"/>
                </a:lnTo>
                <a:lnTo>
                  <a:pt x="1301" y="115"/>
                </a:lnTo>
                <a:lnTo>
                  <a:pt x="1305" y="115"/>
                </a:lnTo>
                <a:lnTo>
                  <a:pt x="1305" y="120"/>
                </a:lnTo>
                <a:lnTo>
                  <a:pt x="1310" y="120"/>
                </a:lnTo>
                <a:lnTo>
                  <a:pt x="1315" y="125"/>
                </a:lnTo>
                <a:lnTo>
                  <a:pt x="1320" y="125"/>
                </a:lnTo>
                <a:lnTo>
                  <a:pt x="1325" y="125"/>
                </a:lnTo>
                <a:lnTo>
                  <a:pt x="1325" y="129"/>
                </a:lnTo>
                <a:lnTo>
                  <a:pt x="1329" y="129"/>
                </a:lnTo>
                <a:lnTo>
                  <a:pt x="1334" y="129"/>
                </a:lnTo>
                <a:lnTo>
                  <a:pt x="1334" y="134"/>
                </a:lnTo>
                <a:lnTo>
                  <a:pt x="1339" y="134"/>
                </a:lnTo>
                <a:lnTo>
                  <a:pt x="1339" y="139"/>
                </a:lnTo>
                <a:lnTo>
                  <a:pt x="1344" y="139"/>
                </a:lnTo>
                <a:lnTo>
                  <a:pt x="1349" y="139"/>
                </a:lnTo>
                <a:lnTo>
                  <a:pt x="1353" y="144"/>
                </a:lnTo>
                <a:lnTo>
                  <a:pt x="1358" y="144"/>
                </a:lnTo>
                <a:lnTo>
                  <a:pt x="1363" y="144"/>
                </a:lnTo>
                <a:lnTo>
                  <a:pt x="1363" y="149"/>
                </a:lnTo>
                <a:lnTo>
                  <a:pt x="1368" y="149"/>
                </a:lnTo>
                <a:lnTo>
                  <a:pt x="1373" y="149"/>
                </a:lnTo>
                <a:lnTo>
                  <a:pt x="1373" y="153"/>
                </a:lnTo>
                <a:lnTo>
                  <a:pt x="1377" y="153"/>
                </a:lnTo>
                <a:lnTo>
                  <a:pt x="1382" y="153"/>
                </a:lnTo>
                <a:lnTo>
                  <a:pt x="1382" y="158"/>
                </a:lnTo>
                <a:lnTo>
                  <a:pt x="1387" y="158"/>
                </a:lnTo>
                <a:lnTo>
                  <a:pt x="1392" y="158"/>
                </a:lnTo>
                <a:lnTo>
                  <a:pt x="1392" y="163"/>
                </a:lnTo>
                <a:lnTo>
                  <a:pt x="1397" y="163"/>
                </a:lnTo>
                <a:lnTo>
                  <a:pt x="1401" y="163"/>
                </a:lnTo>
                <a:lnTo>
                  <a:pt x="1406" y="168"/>
                </a:lnTo>
                <a:lnTo>
                  <a:pt x="1411" y="168"/>
                </a:lnTo>
                <a:lnTo>
                  <a:pt x="1416" y="173"/>
                </a:lnTo>
                <a:lnTo>
                  <a:pt x="1421" y="173"/>
                </a:lnTo>
                <a:lnTo>
                  <a:pt x="1425" y="177"/>
                </a:lnTo>
                <a:lnTo>
                  <a:pt x="1430" y="177"/>
                </a:lnTo>
                <a:lnTo>
                  <a:pt x="1435" y="182"/>
                </a:lnTo>
                <a:lnTo>
                  <a:pt x="1440" y="182"/>
                </a:lnTo>
                <a:lnTo>
                  <a:pt x="1445" y="182"/>
                </a:lnTo>
                <a:lnTo>
                  <a:pt x="1445" y="187"/>
                </a:lnTo>
                <a:lnTo>
                  <a:pt x="1449" y="187"/>
                </a:lnTo>
                <a:lnTo>
                  <a:pt x="1449" y="192"/>
                </a:lnTo>
                <a:lnTo>
                  <a:pt x="1454" y="192"/>
                </a:lnTo>
                <a:lnTo>
                  <a:pt x="1459" y="192"/>
                </a:lnTo>
                <a:lnTo>
                  <a:pt x="1464" y="197"/>
                </a:lnTo>
                <a:lnTo>
                  <a:pt x="1469" y="197"/>
                </a:lnTo>
                <a:lnTo>
                  <a:pt x="1473" y="197"/>
                </a:lnTo>
                <a:lnTo>
                  <a:pt x="1473" y="201"/>
                </a:lnTo>
                <a:lnTo>
                  <a:pt x="1478" y="201"/>
                </a:lnTo>
                <a:lnTo>
                  <a:pt x="1483" y="206"/>
                </a:lnTo>
                <a:lnTo>
                  <a:pt x="1488" y="206"/>
                </a:lnTo>
                <a:lnTo>
                  <a:pt x="1493" y="206"/>
                </a:lnTo>
                <a:lnTo>
                  <a:pt x="1493" y="211"/>
                </a:lnTo>
                <a:lnTo>
                  <a:pt x="1497" y="211"/>
                </a:lnTo>
                <a:lnTo>
                  <a:pt x="1502" y="211"/>
                </a:lnTo>
                <a:lnTo>
                  <a:pt x="1502" y="216"/>
                </a:lnTo>
                <a:lnTo>
                  <a:pt x="1507" y="216"/>
                </a:lnTo>
                <a:lnTo>
                  <a:pt x="1512" y="216"/>
                </a:lnTo>
                <a:lnTo>
                  <a:pt x="1517" y="221"/>
                </a:lnTo>
                <a:lnTo>
                  <a:pt x="1521" y="221"/>
                </a:lnTo>
                <a:lnTo>
                  <a:pt x="1521" y="225"/>
                </a:lnTo>
                <a:lnTo>
                  <a:pt x="1526" y="225"/>
                </a:lnTo>
                <a:lnTo>
                  <a:pt x="1531" y="225"/>
                </a:lnTo>
                <a:lnTo>
                  <a:pt x="1536" y="230"/>
                </a:lnTo>
                <a:lnTo>
                  <a:pt x="1541" y="230"/>
                </a:lnTo>
                <a:lnTo>
                  <a:pt x="1545" y="235"/>
                </a:lnTo>
                <a:lnTo>
                  <a:pt x="1550" y="235"/>
                </a:lnTo>
                <a:lnTo>
                  <a:pt x="1555" y="235"/>
                </a:lnTo>
                <a:lnTo>
                  <a:pt x="1555" y="240"/>
                </a:lnTo>
                <a:lnTo>
                  <a:pt x="1560" y="240"/>
                </a:lnTo>
                <a:lnTo>
                  <a:pt x="1565" y="245"/>
                </a:lnTo>
                <a:lnTo>
                  <a:pt x="1569" y="245"/>
                </a:lnTo>
                <a:lnTo>
                  <a:pt x="1574" y="249"/>
                </a:lnTo>
                <a:lnTo>
                  <a:pt x="1579" y="249"/>
                </a:lnTo>
                <a:lnTo>
                  <a:pt x="1584" y="249"/>
                </a:lnTo>
                <a:lnTo>
                  <a:pt x="1584" y="254"/>
                </a:lnTo>
                <a:lnTo>
                  <a:pt x="1589" y="249"/>
                </a:lnTo>
              </a:path>
            </a:pathLst>
          </a:custGeom>
          <a:noFill/>
          <a:ln w="28575">
            <a:solidFill>
              <a:srgbClr val="FFFFFF"/>
            </a:solidFill>
            <a:prstDash val="solid"/>
            <a:round/>
            <a:headEnd/>
            <a:tailEnd/>
          </a:ln>
        </p:spPr>
        <p:txBody>
          <a:bodyPr/>
          <a:lstStyle/>
          <a:p>
            <a:endParaRPr lang="en-US"/>
          </a:p>
        </p:txBody>
      </p:sp>
      <p:pic>
        <p:nvPicPr>
          <p:cNvPr id="24" name="Picture 4" descr="C:\Users\Francine\AppData\Local\Temp\Temporary Internet Files\Content.IE5\2N2KWF5T\MC900433858[1].png"/>
          <p:cNvPicPr>
            <a:picLocks noChangeAspect="1" noChangeArrowheads="1"/>
          </p:cNvPicPr>
          <p:nvPr/>
        </p:nvPicPr>
        <p:blipFill>
          <a:blip r:embed="rId4" cstate="print"/>
          <a:srcRect/>
          <a:stretch>
            <a:fillRect/>
          </a:stretch>
        </p:blipFill>
        <p:spPr bwMode="auto">
          <a:xfrm>
            <a:off x="6019800" y="1600200"/>
            <a:ext cx="685800" cy="685800"/>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60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53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nodeType="withEffect">
                                  <p:stCondLst>
                                    <p:cond delay="530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childTnLst>
                                </p:cTn>
                              </p:par>
                              <p:par>
                                <p:cTn id="14" presetID="10" presetClass="entr" presetSubtype="0" fill="hold" nodeType="withEffect">
                                  <p:stCondLst>
                                    <p:cond delay="53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Autofit/>
          </a:bodyPr>
          <a:lstStyle/>
          <a:p>
            <a:pPr>
              <a:lnSpc>
                <a:spcPts val="4000"/>
              </a:lnSpc>
            </a:pPr>
            <a:r>
              <a:rPr lang="es-ES" sz="3600" dirty="0"/>
              <a:t>Los Factores Ambientales pueden Influir en la Expresión de la Fatiga Fisiológica</a:t>
            </a:r>
            <a:endParaRPr lang="en-US" sz="3600" dirty="0"/>
          </a:p>
        </p:txBody>
      </p:sp>
      <p:sp>
        <p:nvSpPr>
          <p:cNvPr id="13" name="Freeform 22"/>
          <p:cNvSpPr>
            <a:spLocks/>
          </p:cNvSpPr>
          <p:nvPr/>
        </p:nvSpPr>
        <p:spPr bwMode="auto">
          <a:xfrm>
            <a:off x="5364480" y="2590800"/>
            <a:ext cx="2011680" cy="621792"/>
          </a:xfrm>
          <a:custGeom>
            <a:avLst/>
            <a:gdLst>
              <a:gd name="T0" fmla="*/ 38100 w 1589"/>
              <a:gd name="T1" fmla="*/ 350838 h 254"/>
              <a:gd name="T2" fmla="*/ 82550 w 1589"/>
              <a:gd name="T3" fmla="*/ 304800 h 254"/>
              <a:gd name="T4" fmla="*/ 120650 w 1589"/>
              <a:gd name="T5" fmla="*/ 250825 h 254"/>
              <a:gd name="T6" fmla="*/ 166688 w 1589"/>
              <a:gd name="T7" fmla="*/ 198438 h 254"/>
              <a:gd name="T8" fmla="*/ 212725 w 1589"/>
              <a:gd name="T9" fmla="*/ 144463 h 254"/>
              <a:gd name="T10" fmla="*/ 258763 w 1589"/>
              <a:gd name="T11" fmla="*/ 98425 h 254"/>
              <a:gd name="T12" fmla="*/ 296863 w 1589"/>
              <a:gd name="T13" fmla="*/ 60325 h 254"/>
              <a:gd name="T14" fmla="*/ 342900 w 1589"/>
              <a:gd name="T15" fmla="*/ 30163 h 254"/>
              <a:gd name="T16" fmla="*/ 387350 w 1589"/>
              <a:gd name="T17" fmla="*/ 7938 h 254"/>
              <a:gd name="T18" fmla="*/ 433388 w 1589"/>
              <a:gd name="T19" fmla="*/ 7938 h 254"/>
              <a:gd name="T20" fmla="*/ 471488 w 1589"/>
              <a:gd name="T21" fmla="*/ 30163 h 254"/>
              <a:gd name="T22" fmla="*/ 517525 w 1589"/>
              <a:gd name="T23" fmla="*/ 52388 h 254"/>
              <a:gd name="T24" fmla="*/ 563563 w 1589"/>
              <a:gd name="T25" fmla="*/ 68263 h 254"/>
              <a:gd name="T26" fmla="*/ 609600 w 1589"/>
              <a:gd name="T27" fmla="*/ 90488 h 254"/>
              <a:gd name="T28" fmla="*/ 647700 w 1589"/>
              <a:gd name="T29" fmla="*/ 114300 h 254"/>
              <a:gd name="T30" fmla="*/ 692150 w 1589"/>
              <a:gd name="T31" fmla="*/ 136525 h 254"/>
              <a:gd name="T32" fmla="*/ 738188 w 1589"/>
              <a:gd name="T33" fmla="*/ 152400 h 254"/>
              <a:gd name="T34" fmla="*/ 776288 w 1589"/>
              <a:gd name="T35" fmla="*/ 174625 h 254"/>
              <a:gd name="T36" fmla="*/ 822325 w 1589"/>
              <a:gd name="T37" fmla="*/ 198438 h 254"/>
              <a:gd name="T38" fmla="*/ 868363 w 1589"/>
              <a:gd name="T39" fmla="*/ 220663 h 254"/>
              <a:gd name="T40" fmla="*/ 914400 w 1589"/>
              <a:gd name="T41" fmla="*/ 236538 h 254"/>
              <a:gd name="T42" fmla="*/ 952500 w 1589"/>
              <a:gd name="T43" fmla="*/ 258763 h 254"/>
              <a:gd name="T44" fmla="*/ 996950 w 1589"/>
              <a:gd name="T45" fmla="*/ 280988 h 254"/>
              <a:gd name="T46" fmla="*/ 1042988 w 1589"/>
              <a:gd name="T47" fmla="*/ 304800 h 254"/>
              <a:gd name="T48" fmla="*/ 1089025 w 1589"/>
              <a:gd name="T49" fmla="*/ 319088 h 254"/>
              <a:gd name="T50" fmla="*/ 1127125 w 1589"/>
              <a:gd name="T51" fmla="*/ 342900 h 254"/>
              <a:gd name="T52" fmla="*/ 1173163 w 1589"/>
              <a:gd name="T53" fmla="*/ 365125 h 254"/>
              <a:gd name="T54" fmla="*/ 1219200 w 1589"/>
              <a:gd name="T55" fmla="*/ 388938 h 254"/>
              <a:gd name="T56" fmla="*/ 1263650 w 1589"/>
              <a:gd name="T57" fmla="*/ 395288 h 254"/>
              <a:gd name="T58" fmla="*/ 1301750 w 1589"/>
              <a:gd name="T59" fmla="*/ 342900 h 254"/>
              <a:gd name="T60" fmla="*/ 1347788 w 1589"/>
              <a:gd name="T61" fmla="*/ 288925 h 254"/>
              <a:gd name="T62" fmla="*/ 1393825 w 1589"/>
              <a:gd name="T63" fmla="*/ 236538 h 254"/>
              <a:gd name="T64" fmla="*/ 1439863 w 1589"/>
              <a:gd name="T65" fmla="*/ 190500 h 254"/>
              <a:gd name="T66" fmla="*/ 1485900 w 1589"/>
              <a:gd name="T67" fmla="*/ 136525 h 254"/>
              <a:gd name="T68" fmla="*/ 1524000 w 1589"/>
              <a:gd name="T69" fmla="*/ 90488 h 254"/>
              <a:gd name="T70" fmla="*/ 1568450 w 1589"/>
              <a:gd name="T71" fmla="*/ 52388 h 254"/>
              <a:gd name="T72" fmla="*/ 1614488 w 1589"/>
              <a:gd name="T73" fmla="*/ 22225 h 254"/>
              <a:gd name="T74" fmla="*/ 1652588 w 1589"/>
              <a:gd name="T75" fmla="*/ 7938 h 254"/>
              <a:gd name="T76" fmla="*/ 1698626 w 1589"/>
              <a:gd name="T77" fmla="*/ 7938 h 254"/>
              <a:gd name="T78" fmla="*/ 1744663 w 1589"/>
              <a:gd name="T79" fmla="*/ 30163 h 254"/>
              <a:gd name="T80" fmla="*/ 1790701 w 1589"/>
              <a:gd name="T81" fmla="*/ 52388 h 254"/>
              <a:gd name="T82" fmla="*/ 1828801 w 1589"/>
              <a:gd name="T83" fmla="*/ 76200 h 254"/>
              <a:gd name="T84" fmla="*/ 1873251 w 1589"/>
              <a:gd name="T85" fmla="*/ 90488 h 254"/>
              <a:gd name="T86" fmla="*/ 1919288 w 1589"/>
              <a:gd name="T87" fmla="*/ 114300 h 254"/>
              <a:gd name="T88" fmla="*/ 1965326 w 1589"/>
              <a:gd name="T89" fmla="*/ 136525 h 254"/>
              <a:gd name="T90" fmla="*/ 2003426 w 1589"/>
              <a:gd name="T91" fmla="*/ 160338 h 254"/>
              <a:gd name="T92" fmla="*/ 2049463 w 1589"/>
              <a:gd name="T93" fmla="*/ 174625 h 254"/>
              <a:gd name="T94" fmla="*/ 2095501 w 1589"/>
              <a:gd name="T95" fmla="*/ 198438 h 254"/>
              <a:gd name="T96" fmla="*/ 2141538 w 1589"/>
              <a:gd name="T97" fmla="*/ 220663 h 254"/>
              <a:gd name="T98" fmla="*/ 2179638 w 1589"/>
              <a:gd name="T99" fmla="*/ 242888 h 254"/>
              <a:gd name="T100" fmla="*/ 2224088 w 1589"/>
              <a:gd name="T101" fmla="*/ 258763 h 254"/>
              <a:gd name="T102" fmla="*/ 2270126 w 1589"/>
              <a:gd name="T103" fmla="*/ 280988 h 254"/>
              <a:gd name="T104" fmla="*/ 2316163 w 1589"/>
              <a:gd name="T105" fmla="*/ 304800 h 254"/>
              <a:gd name="T106" fmla="*/ 2354263 w 1589"/>
              <a:gd name="T107" fmla="*/ 327025 h 254"/>
              <a:gd name="T108" fmla="*/ 2400301 w 1589"/>
              <a:gd name="T109" fmla="*/ 342900 h 254"/>
              <a:gd name="T110" fmla="*/ 2446338 w 1589"/>
              <a:gd name="T111" fmla="*/ 365125 h 254"/>
              <a:gd name="T112" fmla="*/ 2490788 w 1589"/>
              <a:gd name="T113" fmla="*/ 388938 h 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89"/>
              <a:gd name="T172" fmla="*/ 0 h 254"/>
              <a:gd name="T173" fmla="*/ 1589 w 1589"/>
              <a:gd name="T174" fmla="*/ 254 h 2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89" h="254">
                <a:moveTo>
                  <a:pt x="0" y="249"/>
                </a:moveTo>
                <a:lnTo>
                  <a:pt x="0" y="249"/>
                </a:lnTo>
                <a:lnTo>
                  <a:pt x="4" y="245"/>
                </a:lnTo>
                <a:lnTo>
                  <a:pt x="4" y="240"/>
                </a:lnTo>
                <a:lnTo>
                  <a:pt x="9" y="235"/>
                </a:lnTo>
                <a:lnTo>
                  <a:pt x="14" y="235"/>
                </a:lnTo>
                <a:lnTo>
                  <a:pt x="14" y="230"/>
                </a:lnTo>
                <a:lnTo>
                  <a:pt x="19" y="230"/>
                </a:lnTo>
                <a:lnTo>
                  <a:pt x="19" y="225"/>
                </a:lnTo>
                <a:lnTo>
                  <a:pt x="24" y="221"/>
                </a:lnTo>
                <a:lnTo>
                  <a:pt x="28" y="216"/>
                </a:lnTo>
                <a:lnTo>
                  <a:pt x="28" y="211"/>
                </a:lnTo>
                <a:lnTo>
                  <a:pt x="33" y="211"/>
                </a:lnTo>
                <a:lnTo>
                  <a:pt x="38" y="206"/>
                </a:lnTo>
                <a:lnTo>
                  <a:pt x="38" y="201"/>
                </a:lnTo>
                <a:lnTo>
                  <a:pt x="43" y="201"/>
                </a:lnTo>
                <a:lnTo>
                  <a:pt x="43" y="197"/>
                </a:lnTo>
                <a:lnTo>
                  <a:pt x="48" y="192"/>
                </a:lnTo>
                <a:lnTo>
                  <a:pt x="52" y="192"/>
                </a:lnTo>
                <a:lnTo>
                  <a:pt x="52" y="187"/>
                </a:lnTo>
                <a:lnTo>
                  <a:pt x="57" y="182"/>
                </a:lnTo>
                <a:lnTo>
                  <a:pt x="62" y="177"/>
                </a:lnTo>
                <a:lnTo>
                  <a:pt x="62" y="173"/>
                </a:lnTo>
                <a:lnTo>
                  <a:pt x="67" y="173"/>
                </a:lnTo>
                <a:lnTo>
                  <a:pt x="72" y="168"/>
                </a:lnTo>
                <a:lnTo>
                  <a:pt x="72" y="163"/>
                </a:lnTo>
                <a:lnTo>
                  <a:pt x="76" y="163"/>
                </a:lnTo>
                <a:lnTo>
                  <a:pt x="76" y="158"/>
                </a:lnTo>
                <a:lnTo>
                  <a:pt x="81" y="153"/>
                </a:lnTo>
                <a:lnTo>
                  <a:pt x="81" y="149"/>
                </a:lnTo>
                <a:lnTo>
                  <a:pt x="86" y="149"/>
                </a:lnTo>
                <a:lnTo>
                  <a:pt x="91" y="144"/>
                </a:lnTo>
                <a:lnTo>
                  <a:pt x="91" y="139"/>
                </a:lnTo>
                <a:lnTo>
                  <a:pt x="96" y="139"/>
                </a:lnTo>
                <a:lnTo>
                  <a:pt x="96" y="134"/>
                </a:lnTo>
                <a:lnTo>
                  <a:pt x="100" y="129"/>
                </a:lnTo>
                <a:lnTo>
                  <a:pt x="105" y="125"/>
                </a:lnTo>
                <a:lnTo>
                  <a:pt x="110" y="120"/>
                </a:lnTo>
                <a:lnTo>
                  <a:pt x="115" y="115"/>
                </a:lnTo>
                <a:lnTo>
                  <a:pt x="115" y="110"/>
                </a:lnTo>
                <a:lnTo>
                  <a:pt x="120" y="110"/>
                </a:lnTo>
                <a:lnTo>
                  <a:pt x="120" y="105"/>
                </a:lnTo>
                <a:lnTo>
                  <a:pt x="124" y="101"/>
                </a:lnTo>
                <a:lnTo>
                  <a:pt x="129" y="101"/>
                </a:lnTo>
                <a:lnTo>
                  <a:pt x="129" y="96"/>
                </a:lnTo>
                <a:lnTo>
                  <a:pt x="134" y="91"/>
                </a:lnTo>
                <a:lnTo>
                  <a:pt x="139" y="86"/>
                </a:lnTo>
                <a:lnTo>
                  <a:pt x="144" y="81"/>
                </a:lnTo>
                <a:lnTo>
                  <a:pt x="148" y="77"/>
                </a:lnTo>
                <a:lnTo>
                  <a:pt x="148" y="72"/>
                </a:lnTo>
                <a:lnTo>
                  <a:pt x="153" y="72"/>
                </a:lnTo>
                <a:lnTo>
                  <a:pt x="153" y="67"/>
                </a:lnTo>
                <a:lnTo>
                  <a:pt x="158" y="67"/>
                </a:lnTo>
                <a:lnTo>
                  <a:pt x="163" y="62"/>
                </a:lnTo>
                <a:lnTo>
                  <a:pt x="168" y="57"/>
                </a:lnTo>
                <a:lnTo>
                  <a:pt x="172" y="53"/>
                </a:lnTo>
                <a:lnTo>
                  <a:pt x="177" y="48"/>
                </a:lnTo>
                <a:lnTo>
                  <a:pt x="182" y="48"/>
                </a:lnTo>
                <a:lnTo>
                  <a:pt x="182" y="43"/>
                </a:lnTo>
                <a:lnTo>
                  <a:pt x="187" y="43"/>
                </a:lnTo>
                <a:lnTo>
                  <a:pt x="187" y="38"/>
                </a:lnTo>
                <a:lnTo>
                  <a:pt x="192" y="38"/>
                </a:lnTo>
                <a:lnTo>
                  <a:pt x="192" y="33"/>
                </a:lnTo>
                <a:lnTo>
                  <a:pt x="196" y="33"/>
                </a:lnTo>
                <a:lnTo>
                  <a:pt x="201" y="29"/>
                </a:lnTo>
                <a:lnTo>
                  <a:pt x="206" y="29"/>
                </a:lnTo>
                <a:lnTo>
                  <a:pt x="206" y="24"/>
                </a:lnTo>
                <a:lnTo>
                  <a:pt x="211" y="24"/>
                </a:lnTo>
                <a:lnTo>
                  <a:pt x="211" y="19"/>
                </a:lnTo>
                <a:lnTo>
                  <a:pt x="216" y="19"/>
                </a:lnTo>
                <a:lnTo>
                  <a:pt x="220" y="19"/>
                </a:lnTo>
                <a:lnTo>
                  <a:pt x="220" y="14"/>
                </a:lnTo>
                <a:lnTo>
                  <a:pt x="225" y="14"/>
                </a:lnTo>
                <a:lnTo>
                  <a:pt x="230" y="9"/>
                </a:lnTo>
                <a:lnTo>
                  <a:pt x="235" y="9"/>
                </a:lnTo>
                <a:lnTo>
                  <a:pt x="240" y="9"/>
                </a:lnTo>
                <a:lnTo>
                  <a:pt x="240" y="5"/>
                </a:lnTo>
                <a:lnTo>
                  <a:pt x="244" y="5"/>
                </a:lnTo>
                <a:lnTo>
                  <a:pt x="249" y="5"/>
                </a:lnTo>
                <a:lnTo>
                  <a:pt x="249" y="0"/>
                </a:lnTo>
                <a:lnTo>
                  <a:pt x="254" y="0"/>
                </a:lnTo>
                <a:lnTo>
                  <a:pt x="259" y="0"/>
                </a:lnTo>
                <a:lnTo>
                  <a:pt x="264" y="0"/>
                </a:lnTo>
                <a:lnTo>
                  <a:pt x="268" y="5"/>
                </a:lnTo>
                <a:lnTo>
                  <a:pt x="273" y="5"/>
                </a:lnTo>
                <a:lnTo>
                  <a:pt x="278" y="5"/>
                </a:lnTo>
                <a:lnTo>
                  <a:pt x="278" y="9"/>
                </a:lnTo>
                <a:lnTo>
                  <a:pt x="283" y="9"/>
                </a:lnTo>
                <a:lnTo>
                  <a:pt x="288" y="9"/>
                </a:lnTo>
                <a:lnTo>
                  <a:pt x="292" y="14"/>
                </a:lnTo>
                <a:lnTo>
                  <a:pt x="297" y="14"/>
                </a:lnTo>
                <a:lnTo>
                  <a:pt x="297" y="19"/>
                </a:lnTo>
                <a:lnTo>
                  <a:pt x="302" y="19"/>
                </a:lnTo>
                <a:lnTo>
                  <a:pt x="307" y="19"/>
                </a:lnTo>
                <a:lnTo>
                  <a:pt x="312" y="24"/>
                </a:lnTo>
                <a:lnTo>
                  <a:pt x="316" y="24"/>
                </a:lnTo>
                <a:lnTo>
                  <a:pt x="316" y="29"/>
                </a:lnTo>
                <a:lnTo>
                  <a:pt x="321" y="29"/>
                </a:lnTo>
                <a:lnTo>
                  <a:pt x="326" y="33"/>
                </a:lnTo>
                <a:lnTo>
                  <a:pt x="331" y="33"/>
                </a:lnTo>
                <a:lnTo>
                  <a:pt x="336" y="33"/>
                </a:lnTo>
                <a:lnTo>
                  <a:pt x="336" y="38"/>
                </a:lnTo>
                <a:lnTo>
                  <a:pt x="340" y="38"/>
                </a:lnTo>
                <a:lnTo>
                  <a:pt x="345" y="38"/>
                </a:lnTo>
                <a:lnTo>
                  <a:pt x="350" y="43"/>
                </a:lnTo>
                <a:lnTo>
                  <a:pt x="355" y="43"/>
                </a:lnTo>
                <a:lnTo>
                  <a:pt x="360" y="48"/>
                </a:lnTo>
                <a:lnTo>
                  <a:pt x="364" y="48"/>
                </a:lnTo>
                <a:lnTo>
                  <a:pt x="369" y="53"/>
                </a:lnTo>
                <a:lnTo>
                  <a:pt x="374" y="53"/>
                </a:lnTo>
                <a:lnTo>
                  <a:pt x="379" y="57"/>
                </a:lnTo>
                <a:lnTo>
                  <a:pt x="384" y="57"/>
                </a:lnTo>
                <a:lnTo>
                  <a:pt x="388" y="57"/>
                </a:lnTo>
                <a:lnTo>
                  <a:pt x="388" y="62"/>
                </a:lnTo>
                <a:lnTo>
                  <a:pt x="393" y="62"/>
                </a:lnTo>
                <a:lnTo>
                  <a:pt x="398" y="62"/>
                </a:lnTo>
                <a:lnTo>
                  <a:pt x="398" y="67"/>
                </a:lnTo>
                <a:lnTo>
                  <a:pt x="403" y="67"/>
                </a:lnTo>
                <a:lnTo>
                  <a:pt x="408" y="67"/>
                </a:lnTo>
                <a:lnTo>
                  <a:pt x="408" y="72"/>
                </a:lnTo>
                <a:lnTo>
                  <a:pt x="412" y="72"/>
                </a:lnTo>
                <a:lnTo>
                  <a:pt x="417" y="72"/>
                </a:lnTo>
                <a:lnTo>
                  <a:pt x="422" y="77"/>
                </a:lnTo>
                <a:lnTo>
                  <a:pt x="427" y="77"/>
                </a:lnTo>
                <a:lnTo>
                  <a:pt x="427" y="81"/>
                </a:lnTo>
                <a:lnTo>
                  <a:pt x="432" y="81"/>
                </a:lnTo>
                <a:lnTo>
                  <a:pt x="436" y="86"/>
                </a:lnTo>
                <a:lnTo>
                  <a:pt x="441" y="86"/>
                </a:lnTo>
                <a:lnTo>
                  <a:pt x="446" y="86"/>
                </a:lnTo>
                <a:lnTo>
                  <a:pt x="446" y="91"/>
                </a:lnTo>
                <a:lnTo>
                  <a:pt x="451" y="91"/>
                </a:lnTo>
                <a:lnTo>
                  <a:pt x="456" y="91"/>
                </a:lnTo>
                <a:lnTo>
                  <a:pt x="460" y="96"/>
                </a:lnTo>
                <a:lnTo>
                  <a:pt x="465" y="96"/>
                </a:lnTo>
                <a:lnTo>
                  <a:pt x="470" y="101"/>
                </a:lnTo>
                <a:lnTo>
                  <a:pt x="475" y="101"/>
                </a:lnTo>
                <a:lnTo>
                  <a:pt x="480" y="105"/>
                </a:lnTo>
                <a:lnTo>
                  <a:pt x="484" y="105"/>
                </a:lnTo>
                <a:lnTo>
                  <a:pt x="489" y="110"/>
                </a:lnTo>
                <a:lnTo>
                  <a:pt x="494" y="110"/>
                </a:lnTo>
                <a:lnTo>
                  <a:pt x="499" y="110"/>
                </a:lnTo>
                <a:lnTo>
                  <a:pt x="499" y="115"/>
                </a:lnTo>
                <a:lnTo>
                  <a:pt x="504" y="115"/>
                </a:lnTo>
                <a:lnTo>
                  <a:pt x="508" y="115"/>
                </a:lnTo>
                <a:lnTo>
                  <a:pt x="508" y="120"/>
                </a:lnTo>
                <a:lnTo>
                  <a:pt x="513" y="120"/>
                </a:lnTo>
                <a:lnTo>
                  <a:pt x="518" y="120"/>
                </a:lnTo>
                <a:lnTo>
                  <a:pt x="518" y="125"/>
                </a:lnTo>
                <a:lnTo>
                  <a:pt x="523" y="125"/>
                </a:lnTo>
                <a:lnTo>
                  <a:pt x="528" y="125"/>
                </a:lnTo>
                <a:lnTo>
                  <a:pt x="532" y="129"/>
                </a:lnTo>
                <a:lnTo>
                  <a:pt x="537" y="129"/>
                </a:lnTo>
                <a:lnTo>
                  <a:pt x="542" y="134"/>
                </a:lnTo>
                <a:lnTo>
                  <a:pt x="547" y="139"/>
                </a:lnTo>
                <a:lnTo>
                  <a:pt x="552" y="139"/>
                </a:lnTo>
                <a:lnTo>
                  <a:pt x="556" y="139"/>
                </a:lnTo>
                <a:lnTo>
                  <a:pt x="556" y="144"/>
                </a:lnTo>
                <a:lnTo>
                  <a:pt x="561" y="144"/>
                </a:lnTo>
                <a:lnTo>
                  <a:pt x="566" y="144"/>
                </a:lnTo>
                <a:lnTo>
                  <a:pt x="571" y="149"/>
                </a:lnTo>
                <a:lnTo>
                  <a:pt x="576" y="149"/>
                </a:lnTo>
                <a:lnTo>
                  <a:pt x="580" y="153"/>
                </a:lnTo>
                <a:lnTo>
                  <a:pt x="585" y="153"/>
                </a:lnTo>
                <a:lnTo>
                  <a:pt x="590" y="158"/>
                </a:lnTo>
                <a:lnTo>
                  <a:pt x="595" y="158"/>
                </a:lnTo>
                <a:lnTo>
                  <a:pt x="600" y="163"/>
                </a:lnTo>
                <a:lnTo>
                  <a:pt x="604" y="163"/>
                </a:lnTo>
                <a:lnTo>
                  <a:pt x="609" y="163"/>
                </a:lnTo>
                <a:lnTo>
                  <a:pt x="609" y="168"/>
                </a:lnTo>
                <a:lnTo>
                  <a:pt x="614" y="168"/>
                </a:lnTo>
                <a:lnTo>
                  <a:pt x="619" y="168"/>
                </a:lnTo>
                <a:lnTo>
                  <a:pt x="624" y="173"/>
                </a:lnTo>
                <a:lnTo>
                  <a:pt x="628" y="173"/>
                </a:lnTo>
                <a:lnTo>
                  <a:pt x="628" y="177"/>
                </a:lnTo>
                <a:lnTo>
                  <a:pt x="633" y="177"/>
                </a:lnTo>
                <a:lnTo>
                  <a:pt x="638" y="177"/>
                </a:lnTo>
                <a:lnTo>
                  <a:pt x="643" y="182"/>
                </a:lnTo>
                <a:lnTo>
                  <a:pt x="648" y="182"/>
                </a:lnTo>
                <a:lnTo>
                  <a:pt x="652" y="187"/>
                </a:lnTo>
                <a:lnTo>
                  <a:pt x="657" y="192"/>
                </a:lnTo>
                <a:lnTo>
                  <a:pt x="662" y="192"/>
                </a:lnTo>
                <a:lnTo>
                  <a:pt x="667" y="192"/>
                </a:lnTo>
                <a:lnTo>
                  <a:pt x="667" y="197"/>
                </a:lnTo>
                <a:lnTo>
                  <a:pt x="672" y="197"/>
                </a:lnTo>
                <a:lnTo>
                  <a:pt x="676" y="197"/>
                </a:lnTo>
                <a:lnTo>
                  <a:pt x="681" y="201"/>
                </a:lnTo>
                <a:lnTo>
                  <a:pt x="686" y="201"/>
                </a:lnTo>
                <a:lnTo>
                  <a:pt x="686" y="206"/>
                </a:lnTo>
                <a:lnTo>
                  <a:pt x="691" y="206"/>
                </a:lnTo>
                <a:lnTo>
                  <a:pt x="696" y="206"/>
                </a:lnTo>
                <a:lnTo>
                  <a:pt x="700" y="211"/>
                </a:lnTo>
                <a:lnTo>
                  <a:pt x="705" y="211"/>
                </a:lnTo>
                <a:lnTo>
                  <a:pt x="710" y="216"/>
                </a:lnTo>
                <a:lnTo>
                  <a:pt x="715" y="216"/>
                </a:lnTo>
                <a:lnTo>
                  <a:pt x="720" y="216"/>
                </a:lnTo>
                <a:lnTo>
                  <a:pt x="720" y="221"/>
                </a:lnTo>
                <a:lnTo>
                  <a:pt x="724" y="221"/>
                </a:lnTo>
                <a:lnTo>
                  <a:pt x="729" y="225"/>
                </a:lnTo>
                <a:lnTo>
                  <a:pt x="734" y="225"/>
                </a:lnTo>
                <a:lnTo>
                  <a:pt x="739" y="225"/>
                </a:lnTo>
                <a:lnTo>
                  <a:pt x="739" y="230"/>
                </a:lnTo>
                <a:lnTo>
                  <a:pt x="744" y="230"/>
                </a:lnTo>
                <a:lnTo>
                  <a:pt x="748" y="230"/>
                </a:lnTo>
                <a:lnTo>
                  <a:pt x="753" y="235"/>
                </a:lnTo>
                <a:lnTo>
                  <a:pt x="758" y="235"/>
                </a:lnTo>
                <a:lnTo>
                  <a:pt x="763" y="240"/>
                </a:lnTo>
                <a:lnTo>
                  <a:pt x="768" y="245"/>
                </a:lnTo>
                <a:lnTo>
                  <a:pt x="772" y="245"/>
                </a:lnTo>
                <a:lnTo>
                  <a:pt x="777" y="245"/>
                </a:lnTo>
                <a:lnTo>
                  <a:pt x="777" y="249"/>
                </a:lnTo>
                <a:lnTo>
                  <a:pt x="782" y="249"/>
                </a:lnTo>
                <a:lnTo>
                  <a:pt x="787" y="249"/>
                </a:lnTo>
                <a:lnTo>
                  <a:pt x="792" y="254"/>
                </a:lnTo>
                <a:lnTo>
                  <a:pt x="792" y="249"/>
                </a:lnTo>
                <a:lnTo>
                  <a:pt x="796" y="249"/>
                </a:lnTo>
                <a:lnTo>
                  <a:pt x="796" y="245"/>
                </a:lnTo>
                <a:lnTo>
                  <a:pt x="801" y="240"/>
                </a:lnTo>
                <a:lnTo>
                  <a:pt x="801" y="235"/>
                </a:lnTo>
                <a:lnTo>
                  <a:pt x="806" y="235"/>
                </a:lnTo>
                <a:lnTo>
                  <a:pt x="811" y="230"/>
                </a:lnTo>
                <a:lnTo>
                  <a:pt x="816" y="225"/>
                </a:lnTo>
                <a:lnTo>
                  <a:pt x="816" y="221"/>
                </a:lnTo>
                <a:lnTo>
                  <a:pt x="820" y="221"/>
                </a:lnTo>
                <a:lnTo>
                  <a:pt x="820" y="216"/>
                </a:lnTo>
                <a:lnTo>
                  <a:pt x="825" y="211"/>
                </a:lnTo>
                <a:lnTo>
                  <a:pt x="830" y="211"/>
                </a:lnTo>
                <a:lnTo>
                  <a:pt x="830" y="206"/>
                </a:lnTo>
                <a:lnTo>
                  <a:pt x="835" y="201"/>
                </a:lnTo>
                <a:lnTo>
                  <a:pt x="840" y="197"/>
                </a:lnTo>
                <a:lnTo>
                  <a:pt x="844" y="192"/>
                </a:lnTo>
                <a:lnTo>
                  <a:pt x="849" y="187"/>
                </a:lnTo>
                <a:lnTo>
                  <a:pt x="849" y="182"/>
                </a:lnTo>
                <a:lnTo>
                  <a:pt x="854" y="182"/>
                </a:lnTo>
                <a:lnTo>
                  <a:pt x="854" y="177"/>
                </a:lnTo>
                <a:lnTo>
                  <a:pt x="859" y="173"/>
                </a:lnTo>
                <a:lnTo>
                  <a:pt x="864" y="168"/>
                </a:lnTo>
                <a:lnTo>
                  <a:pt x="868" y="163"/>
                </a:lnTo>
                <a:lnTo>
                  <a:pt x="873" y="158"/>
                </a:lnTo>
                <a:lnTo>
                  <a:pt x="873" y="153"/>
                </a:lnTo>
                <a:lnTo>
                  <a:pt x="878" y="149"/>
                </a:lnTo>
                <a:lnTo>
                  <a:pt x="883" y="144"/>
                </a:lnTo>
                <a:lnTo>
                  <a:pt x="888" y="139"/>
                </a:lnTo>
                <a:lnTo>
                  <a:pt x="892" y="134"/>
                </a:lnTo>
                <a:lnTo>
                  <a:pt x="892" y="129"/>
                </a:lnTo>
                <a:lnTo>
                  <a:pt x="897" y="125"/>
                </a:lnTo>
                <a:lnTo>
                  <a:pt x="902" y="125"/>
                </a:lnTo>
                <a:lnTo>
                  <a:pt x="902" y="120"/>
                </a:lnTo>
                <a:lnTo>
                  <a:pt x="907" y="120"/>
                </a:lnTo>
                <a:lnTo>
                  <a:pt x="907" y="115"/>
                </a:lnTo>
                <a:lnTo>
                  <a:pt x="912" y="110"/>
                </a:lnTo>
                <a:lnTo>
                  <a:pt x="916" y="105"/>
                </a:lnTo>
                <a:lnTo>
                  <a:pt x="921" y="101"/>
                </a:lnTo>
                <a:lnTo>
                  <a:pt x="926" y="96"/>
                </a:lnTo>
                <a:lnTo>
                  <a:pt x="926" y="91"/>
                </a:lnTo>
                <a:lnTo>
                  <a:pt x="931" y="91"/>
                </a:lnTo>
                <a:lnTo>
                  <a:pt x="936" y="86"/>
                </a:lnTo>
                <a:lnTo>
                  <a:pt x="940" y="81"/>
                </a:lnTo>
                <a:lnTo>
                  <a:pt x="940" y="77"/>
                </a:lnTo>
                <a:lnTo>
                  <a:pt x="945" y="72"/>
                </a:lnTo>
                <a:lnTo>
                  <a:pt x="950" y="67"/>
                </a:lnTo>
                <a:lnTo>
                  <a:pt x="955" y="62"/>
                </a:lnTo>
                <a:lnTo>
                  <a:pt x="960" y="62"/>
                </a:lnTo>
                <a:lnTo>
                  <a:pt x="960" y="57"/>
                </a:lnTo>
                <a:lnTo>
                  <a:pt x="964" y="57"/>
                </a:lnTo>
                <a:lnTo>
                  <a:pt x="964" y="53"/>
                </a:lnTo>
                <a:lnTo>
                  <a:pt x="969" y="53"/>
                </a:lnTo>
                <a:lnTo>
                  <a:pt x="969" y="48"/>
                </a:lnTo>
                <a:lnTo>
                  <a:pt x="974" y="48"/>
                </a:lnTo>
                <a:lnTo>
                  <a:pt x="979" y="43"/>
                </a:lnTo>
                <a:lnTo>
                  <a:pt x="984" y="38"/>
                </a:lnTo>
                <a:lnTo>
                  <a:pt x="988" y="33"/>
                </a:lnTo>
                <a:lnTo>
                  <a:pt x="993" y="33"/>
                </a:lnTo>
                <a:lnTo>
                  <a:pt x="993" y="29"/>
                </a:lnTo>
                <a:lnTo>
                  <a:pt x="998" y="29"/>
                </a:lnTo>
                <a:lnTo>
                  <a:pt x="1003" y="24"/>
                </a:lnTo>
                <a:lnTo>
                  <a:pt x="1008" y="19"/>
                </a:lnTo>
                <a:lnTo>
                  <a:pt x="1012" y="19"/>
                </a:lnTo>
                <a:lnTo>
                  <a:pt x="1017" y="14"/>
                </a:lnTo>
                <a:lnTo>
                  <a:pt x="1022" y="14"/>
                </a:lnTo>
                <a:lnTo>
                  <a:pt x="1022" y="9"/>
                </a:lnTo>
                <a:lnTo>
                  <a:pt x="1027" y="9"/>
                </a:lnTo>
                <a:lnTo>
                  <a:pt x="1032" y="9"/>
                </a:lnTo>
                <a:lnTo>
                  <a:pt x="1036" y="5"/>
                </a:lnTo>
                <a:lnTo>
                  <a:pt x="1041" y="5"/>
                </a:lnTo>
                <a:lnTo>
                  <a:pt x="1046" y="0"/>
                </a:lnTo>
                <a:lnTo>
                  <a:pt x="1051" y="0"/>
                </a:lnTo>
                <a:lnTo>
                  <a:pt x="1056" y="0"/>
                </a:lnTo>
                <a:lnTo>
                  <a:pt x="1060" y="0"/>
                </a:lnTo>
                <a:lnTo>
                  <a:pt x="1060" y="5"/>
                </a:lnTo>
                <a:lnTo>
                  <a:pt x="1065" y="5"/>
                </a:lnTo>
                <a:lnTo>
                  <a:pt x="1070" y="5"/>
                </a:lnTo>
                <a:lnTo>
                  <a:pt x="1075" y="9"/>
                </a:lnTo>
                <a:lnTo>
                  <a:pt x="1080" y="9"/>
                </a:lnTo>
                <a:lnTo>
                  <a:pt x="1084" y="14"/>
                </a:lnTo>
                <a:lnTo>
                  <a:pt x="1089" y="14"/>
                </a:lnTo>
                <a:lnTo>
                  <a:pt x="1094" y="19"/>
                </a:lnTo>
                <a:lnTo>
                  <a:pt x="1099" y="19"/>
                </a:lnTo>
                <a:lnTo>
                  <a:pt x="1104" y="19"/>
                </a:lnTo>
                <a:lnTo>
                  <a:pt x="1104" y="24"/>
                </a:lnTo>
                <a:lnTo>
                  <a:pt x="1108" y="24"/>
                </a:lnTo>
                <a:lnTo>
                  <a:pt x="1113" y="29"/>
                </a:lnTo>
                <a:lnTo>
                  <a:pt x="1118" y="29"/>
                </a:lnTo>
                <a:lnTo>
                  <a:pt x="1123" y="33"/>
                </a:lnTo>
                <a:lnTo>
                  <a:pt x="1128" y="33"/>
                </a:lnTo>
                <a:lnTo>
                  <a:pt x="1132" y="38"/>
                </a:lnTo>
                <a:lnTo>
                  <a:pt x="1137" y="38"/>
                </a:lnTo>
                <a:lnTo>
                  <a:pt x="1142" y="38"/>
                </a:lnTo>
                <a:lnTo>
                  <a:pt x="1142" y="43"/>
                </a:lnTo>
                <a:lnTo>
                  <a:pt x="1147" y="43"/>
                </a:lnTo>
                <a:lnTo>
                  <a:pt x="1152" y="43"/>
                </a:lnTo>
                <a:lnTo>
                  <a:pt x="1152" y="48"/>
                </a:lnTo>
                <a:lnTo>
                  <a:pt x="1156" y="48"/>
                </a:lnTo>
                <a:lnTo>
                  <a:pt x="1161" y="48"/>
                </a:lnTo>
                <a:lnTo>
                  <a:pt x="1161" y="53"/>
                </a:lnTo>
                <a:lnTo>
                  <a:pt x="1166" y="53"/>
                </a:lnTo>
                <a:lnTo>
                  <a:pt x="1171" y="53"/>
                </a:lnTo>
                <a:lnTo>
                  <a:pt x="1171" y="57"/>
                </a:lnTo>
                <a:lnTo>
                  <a:pt x="1176" y="57"/>
                </a:lnTo>
                <a:lnTo>
                  <a:pt x="1180" y="57"/>
                </a:lnTo>
                <a:lnTo>
                  <a:pt x="1185" y="62"/>
                </a:lnTo>
                <a:lnTo>
                  <a:pt x="1190" y="62"/>
                </a:lnTo>
                <a:lnTo>
                  <a:pt x="1195" y="67"/>
                </a:lnTo>
                <a:lnTo>
                  <a:pt x="1200" y="67"/>
                </a:lnTo>
                <a:lnTo>
                  <a:pt x="1204" y="72"/>
                </a:lnTo>
                <a:lnTo>
                  <a:pt x="1209" y="72"/>
                </a:lnTo>
                <a:lnTo>
                  <a:pt x="1214" y="72"/>
                </a:lnTo>
                <a:lnTo>
                  <a:pt x="1214" y="77"/>
                </a:lnTo>
                <a:lnTo>
                  <a:pt x="1219" y="77"/>
                </a:lnTo>
                <a:lnTo>
                  <a:pt x="1224" y="81"/>
                </a:lnTo>
                <a:lnTo>
                  <a:pt x="1228" y="81"/>
                </a:lnTo>
                <a:lnTo>
                  <a:pt x="1233" y="86"/>
                </a:lnTo>
                <a:lnTo>
                  <a:pt x="1238" y="86"/>
                </a:lnTo>
                <a:lnTo>
                  <a:pt x="1243" y="91"/>
                </a:lnTo>
                <a:lnTo>
                  <a:pt x="1248" y="91"/>
                </a:lnTo>
                <a:lnTo>
                  <a:pt x="1252" y="96"/>
                </a:lnTo>
                <a:lnTo>
                  <a:pt x="1257" y="96"/>
                </a:lnTo>
                <a:lnTo>
                  <a:pt x="1262" y="96"/>
                </a:lnTo>
                <a:lnTo>
                  <a:pt x="1262" y="101"/>
                </a:lnTo>
                <a:lnTo>
                  <a:pt x="1267" y="101"/>
                </a:lnTo>
                <a:lnTo>
                  <a:pt x="1272" y="101"/>
                </a:lnTo>
                <a:lnTo>
                  <a:pt x="1272" y="105"/>
                </a:lnTo>
                <a:lnTo>
                  <a:pt x="1277" y="105"/>
                </a:lnTo>
                <a:lnTo>
                  <a:pt x="1281" y="105"/>
                </a:lnTo>
                <a:lnTo>
                  <a:pt x="1281" y="110"/>
                </a:lnTo>
                <a:lnTo>
                  <a:pt x="1286" y="110"/>
                </a:lnTo>
                <a:lnTo>
                  <a:pt x="1291" y="110"/>
                </a:lnTo>
                <a:lnTo>
                  <a:pt x="1296" y="115"/>
                </a:lnTo>
                <a:lnTo>
                  <a:pt x="1301" y="115"/>
                </a:lnTo>
                <a:lnTo>
                  <a:pt x="1305" y="115"/>
                </a:lnTo>
                <a:lnTo>
                  <a:pt x="1305" y="120"/>
                </a:lnTo>
                <a:lnTo>
                  <a:pt x="1310" y="120"/>
                </a:lnTo>
                <a:lnTo>
                  <a:pt x="1315" y="125"/>
                </a:lnTo>
                <a:lnTo>
                  <a:pt x="1320" y="125"/>
                </a:lnTo>
                <a:lnTo>
                  <a:pt x="1325" y="125"/>
                </a:lnTo>
                <a:lnTo>
                  <a:pt x="1325" y="129"/>
                </a:lnTo>
                <a:lnTo>
                  <a:pt x="1329" y="129"/>
                </a:lnTo>
                <a:lnTo>
                  <a:pt x="1334" y="129"/>
                </a:lnTo>
                <a:lnTo>
                  <a:pt x="1334" y="134"/>
                </a:lnTo>
                <a:lnTo>
                  <a:pt x="1339" y="134"/>
                </a:lnTo>
                <a:lnTo>
                  <a:pt x="1339" y="139"/>
                </a:lnTo>
                <a:lnTo>
                  <a:pt x="1344" y="139"/>
                </a:lnTo>
                <a:lnTo>
                  <a:pt x="1349" y="139"/>
                </a:lnTo>
                <a:lnTo>
                  <a:pt x="1353" y="144"/>
                </a:lnTo>
                <a:lnTo>
                  <a:pt x="1358" y="144"/>
                </a:lnTo>
                <a:lnTo>
                  <a:pt x="1363" y="144"/>
                </a:lnTo>
                <a:lnTo>
                  <a:pt x="1363" y="149"/>
                </a:lnTo>
                <a:lnTo>
                  <a:pt x="1368" y="149"/>
                </a:lnTo>
                <a:lnTo>
                  <a:pt x="1373" y="149"/>
                </a:lnTo>
                <a:lnTo>
                  <a:pt x="1373" y="153"/>
                </a:lnTo>
                <a:lnTo>
                  <a:pt x="1377" y="153"/>
                </a:lnTo>
                <a:lnTo>
                  <a:pt x="1382" y="153"/>
                </a:lnTo>
                <a:lnTo>
                  <a:pt x="1382" y="158"/>
                </a:lnTo>
                <a:lnTo>
                  <a:pt x="1387" y="158"/>
                </a:lnTo>
                <a:lnTo>
                  <a:pt x="1392" y="158"/>
                </a:lnTo>
                <a:lnTo>
                  <a:pt x="1392" y="163"/>
                </a:lnTo>
                <a:lnTo>
                  <a:pt x="1397" y="163"/>
                </a:lnTo>
                <a:lnTo>
                  <a:pt x="1401" y="163"/>
                </a:lnTo>
                <a:lnTo>
                  <a:pt x="1406" y="168"/>
                </a:lnTo>
                <a:lnTo>
                  <a:pt x="1411" y="168"/>
                </a:lnTo>
                <a:lnTo>
                  <a:pt x="1416" y="173"/>
                </a:lnTo>
                <a:lnTo>
                  <a:pt x="1421" y="173"/>
                </a:lnTo>
                <a:lnTo>
                  <a:pt x="1425" y="177"/>
                </a:lnTo>
                <a:lnTo>
                  <a:pt x="1430" y="177"/>
                </a:lnTo>
                <a:lnTo>
                  <a:pt x="1435" y="182"/>
                </a:lnTo>
                <a:lnTo>
                  <a:pt x="1440" y="182"/>
                </a:lnTo>
                <a:lnTo>
                  <a:pt x="1445" y="182"/>
                </a:lnTo>
                <a:lnTo>
                  <a:pt x="1445" y="187"/>
                </a:lnTo>
                <a:lnTo>
                  <a:pt x="1449" y="187"/>
                </a:lnTo>
                <a:lnTo>
                  <a:pt x="1449" y="192"/>
                </a:lnTo>
                <a:lnTo>
                  <a:pt x="1454" y="192"/>
                </a:lnTo>
                <a:lnTo>
                  <a:pt x="1459" y="192"/>
                </a:lnTo>
                <a:lnTo>
                  <a:pt x="1464" y="197"/>
                </a:lnTo>
                <a:lnTo>
                  <a:pt x="1469" y="197"/>
                </a:lnTo>
                <a:lnTo>
                  <a:pt x="1473" y="197"/>
                </a:lnTo>
                <a:lnTo>
                  <a:pt x="1473" y="201"/>
                </a:lnTo>
                <a:lnTo>
                  <a:pt x="1478" y="201"/>
                </a:lnTo>
                <a:lnTo>
                  <a:pt x="1483" y="206"/>
                </a:lnTo>
                <a:lnTo>
                  <a:pt x="1488" y="206"/>
                </a:lnTo>
                <a:lnTo>
                  <a:pt x="1493" y="206"/>
                </a:lnTo>
                <a:lnTo>
                  <a:pt x="1493" y="211"/>
                </a:lnTo>
                <a:lnTo>
                  <a:pt x="1497" y="211"/>
                </a:lnTo>
                <a:lnTo>
                  <a:pt x="1502" y="211"/>
                </a:lnTo>
                <a:lnTo>
                  <a:pt x="1502" y="216"/>
                </a:lnTo>
                <a:lnTo>
                  <a:pt x="1507" y="216"/>
                </a:lnTo>
                <a:lnTo>
                  <a:pt x="1512" y="216"/>
                </a:lnTo>
                <a:lnTo>
                  <a:pt x="1517" y="221"/>
                </a:lnTo>
                <a:lnTo>
                  <a:pt x="1521" y="221"/>
                </a:lnTo>
                <a:lnTo>
                  <a:pt x="1521" y="225"/>
                </a:lnTo>
                <a:lnTo>
                  <a:pt x="1526" y="225"/>
                </a:lnTo>
                <a:lnTo>
                  <a:pt x="1531" y="225"/>
                </a:lnTo>
                <a:lnTo>
                  <a:pt x="1536" y="230"/>
                </a:lnTo>
                <a:lnTo>
                  <a:pt x="1541" y="230"/>
                </a:lnTo>
                <a:lnTo>
                  <a:pt x="1545" y="235"/>
                </a:lnTo>
                <a:lnTo>
                  <a:pt x="1550" y="235"/>
                </a:lnTo>
                <a:lnTo>
                  <a:pt x="1555" y="235"/>
                </a:lnTo>
                <a:lnTo>
                  <a:pt x="1555" y="240"/>
                </a:lnTo>
                <a:lnTo>
                  <a:pt x="1560" y="240"/>
                </a:lnTo>
                <a:lnTo>
                  <a:pt x="1565" y="245"/>
                </a:lnTo>
                <a:lnTo>
                  <a:pt x="1569" y="245"/>
                </a:lnTo>
                <a:lnTo>
                  <a:pt x="1574" y="249"/>
                </a:lnTo>
                <a:lnTo>
                  <a:pt x="1579" y="249"/>
                </a:lnTo>
                <a:lnTo>
                  <a:pt x="1584" y="249"/>
                </a:lnTo>
                <a:lnTo>
                  <a:pt x="1584" y="254"/>
                </a:lnTo>
                <a:lnTo>
                  <a:pt x="1589" y="249"/>
                </a:lnTo>
              </a:path>
            </a:pathLst>
          </a:custGeom>
          <a:noFill/>
          <a:ln w="28575">
            <a:solidFill>
              <a:srgbClr val="FFFFFF"/>
            </a:solidFill>
            <a:prstDash val="solid"/>
            <a:round/>
            <a:headEnd/>
            <a:tailEnd/>
          </a:ln>
        </p:spPr>
        <p:txBody>
          <a:bodyPr/>
          <a:lstStyle/>
          <a:p>
            <a:endParaRPr lang="en-US"/>
          </a:p>
        </p:txBody>
      </p:sp>
      <p:grpSp>
        <p:nvGrpSpPr>
          <p:cNvPr id="9" name="Group 30"/>
          <p:cNvGrpSpPr/>
          <p:nvPr/>
        </p:nvGrpSpPr>
        <p:grpSpPr>
          <a:xfrm>
            <a:off x="5967984" y="4419598"/>
            <a:ext cx="3099816" cy="1600200"/>
            <a:chOff x="6019800" y="4419598"/>
            <a:chExt cx="3252216" cy="1600200"/>
          </a:xfrm>
        </p:grpSpPr>
        <p:grpSp>
          <p:nvGrpSpPr>
            <p:cNvPr id="15" name="Group 28"/>
            <p:cNvGrpSpPr/>
            <p:nvPr/>
          </p:nvGrpSpPr>
          <p:grpSpPr>
            <a:xfrm>
              <a:off x="6019800" y="4419598"/>
              <a:ext cx="2971800" cy="1600200"/>
              <a:chOff x="6019800" y="4419598"/>
              <a:chExt cx="2971800" cy="1600200"/>
            </a:xfrm>
          </p:grpSpPr>
          <p:sp>
            <p:nvSpPr>
              <p:cNvPr id="14" name="Rectangle 2"/>
              <p:cNvSpPr>
                <a:spLocks noChangeArrowheads="1"/>
              </p:cNvSpPr>
              <p:nvPr/>
            </p:nvSpPr>
            <p:spPr bwMode="auto">
              <a:xfrm>
                <a:off x="6019800" y="4419598"/>
                <a:ext cx="2971800" cy="1600200"/>
              </a:xfrm>
              <a:prstGeom prst="rect">
                <a:avLst/>
              </a:prstGeom>
              <a:solidFill>
                <a:srgbClr val="ABBEFB"/>
              </a:solidFill>
              <a:ln w="9525">
                <a:solidFill>
                  <a:schemeClr val="tx1"/>
                </a:solidFill>
                <a:miter lim="800000"/>
                <a:headEnd/>
                <a:tailEnd/>
              </a:ln>
            </p:spPr>
            <p:txBody>
              <a:bodyPr wrap="none" anchor="ctr"/>
              <a:lstStyle/>
              <a:p>
                <a:pPr algn="ctr" eaLnBrk="0" hangingPunct="0"/>
                <a:endParaRPr lang="en-US" sz="1800"/>
              </a:p>
            </p:txBody>
          </p:sp>
          <p:sp>
            <p:nvSpPr>
              <p:cNvPr id="16" name="Freeform 24"/>
              <p:cNvSpPr>
                <a:spLocks/>
              </p:cNvSpPr>
              <p:nvPr/>
            </p:nvSpPr>
            <p:spPr bwMode="auto">
              <a:xfrm>
                <a:off x="6472460" y="4953000"/>
                <a:ext cx="2136380" cy="939652"/>
              </a:xfrm>
              <a:custGeom>
                <a:avLst/>
                <a:gdLst>
                  <a:gd name="T0" fmla="*/ 24 w 1109"/>
                  <a:gd name="T1" fmla="*/ 0 h 264"/>
                  <a:gd name="T2" fmla="*/ 62 w 1109"/>
                  <a:gd name="T3" fmla="*/ 38 h 264"/>
                  <a:gd name="T4" fmla="*/ 91 w 1109"/>
                  <a:gd name="T5" fmla="*/ 5 h 264"/>
                  <a:gd name="T6" fmla="*/ 105 w 1109"/>
                  <a:gd name="T7" fmla="*/ 24 h 264"/>
                  <a:gd name="T8" fmla="*/ 129 w 1109"/>
                  <a:gd name="T9" fmla="*/ 115 h 264"/>
                  <a:gd name="T10" fmla="*/ 144 w 1109"/>
                  <a:gd name="T11" fmla="*/ 225 h 264"/>
                  <a:gd name="T12" fmla="*/ 168 w 1109"/>
                  <a:gd name="T13" fmla="*/ 221 h 264"/>
                  <a:gd name="T14" fmla="*/ 192 w 1109"/>
                  <a:gd name="T15" fmla="*/ 81 h 264"/>
                  <a:gd name="T16" fmla="*/ 216 w 1109"/>
                  <a:gd name="T17" fmla="*/ 24 h 264"/>
                  <a:gd name="T18" fmla="*/ 225 w 1109"/>
                  <a:gd name="T19" fmla="*/ 19 h 264"/>
                  <a:gd name="T20" fmla="*/ 254 w 1109"/>
                  <a:gd name="T21" fmla="*/ 53 h 264"/>
                  <a:gd name="T22" fmla="*/ 278 w 1109"/>
                  <a:gd name="T23" fmla="*/ 24 h 264"/>
                  <a:gd name="T24" fmla="*/ 297 w 1109"/>
                  <a:gd name="T25" fmla="*/ 19 h 264"/>
                  <a:gd name="T26" fmla="*/ 336 w 1109"/>
                  <a:gd name="T27" fmla="*/ 206 h 264"/>
                  <a:gd name="T28" fmla="*/ 355 w 1109"/>
                  <a:gd name="T29" fmla="*/ 254 h 264"/>
                  <a:gd name="T30" fmla="*/ 384 w 1109"/>
                  <a:gd name="T31" fmla="*/ 144 h 264"/>
                  <a:gd name="T32" fmla="*/ 408 w 1109"/>
                  <a:gd name="T33" fmla="*/ 24 h 264"/>
                  <a:gd name="T34" fmla="*/ 427 w 1109"/>
                  <a:gd name="T35" fmla="*/ 24 h 264"/>
                  <a:gd name="T36" fmla="*/ 461 w 1109"/>
                  <a:gd name="T37" fmla="*/ 53 h 264"/>
                  <a:gd name="T38" fmla="*/ 489 w 1109"/>
                  <a:gd name="T39" fmla="*/ 24 h 264"/>
                  <a:gd name="T40" fmla="*/ 513 w 1109"/>
                  <a:gd name="T41" fmla="*/ 105 h 264"/>
                  <a:gd name="T42" fmla="*/ 533 w 1109"/>
                  <a:gd name="T43" fmla="*/ 216 h 264"/>
                  <a:gd name="T44" fmla="*/ 552 w 1109"/>
                  <a:gd name="T45" fmla="*/ 259 h 264"/>
                  <a:gd name="T46" fmla="*/ 576 w 1109"/>
                  <a:gd name="T47" fmla="*/ 149 h 264"/>
                  <a:gd name="T48" fmla="*/ 605 w 1109"/>
                  <a:gd name="T49" fmla="*/ 24 h 264"/>
                  <a:gd name="T50" fmla="*/ 619 w 1109"/>
                  <a:gd name="T51" fmla="*/ 24 h 264"/>
                  <a:gd name="T52" fmla="*/ 653 w 1109"/>
                  <a:gd name="T53" fmla="*/ 57 h 264"/>
                  <a:gd name="T54" fmla="*/ 677 w 1109"/>
                  <a:gd name="T55" fmla="*/ 29 h 264"/>
                  <a:gd name="T56" fmla="*/ 691 w 1109"/>
                  <a:gd name="T57" fmla="*/ 24 h 264"/>
                  <a:gd name="T58" fmla="*/ 710 w 1109"/>
                  <a:gd name="T59" fmla="*/ 105 h 264"/>
                  <a:gd name="T60" fmla="*/ 734 w 1109"/>
                  <a:gd name="T61" fmla="*/ 249 h 264"/>
                  <a:gd name="T62" fmla="*/ 753 w 1109"/>
                  <a:gd name="T63" fmla="*/ 240 h 264"/>
                  <a:gd name="T64" fmla="*/ 782 w 1109"/>
                  <a:gd name="T65" fmla="*/ 86 h 264"/>
                  <a:gd name="T66" fmla="*/ 801 w 1109"/>
                  <a:gd name="T67" fmla="*/ 24 h 264"/>
                  <a:gd name="T68" fmla="*/ 816 w 1109"/>
                  <a:gd name="T69" fmla="*/ 24 h 264"/>
                  <a:gd name="T70" fmla="*/ 835 w 1109"/>
                  <a:gd name="T71" fmla="*/ 53 h 264"/>
                  <a:gd name="T72" fmla="*/ 854 w 1109"/>
                  <a:gd name="T73" fmla="*/ 53 h 264"/>
                  <a:gd name="T74" fmla="*/ 878 w 1109"/>
                  <a:gd name="T75" fmla="*/ 24 h 264"/>
                  <a:gd name="T76" fmla="*/ 897 w 1109"/>
                  <a:gd name="T77" fmla="*/ 57 h 264"/>
                  <a:gd name="T78" fmla="*/ 912 w 1109"/>
                  <a:gd name="T79" fmla="*/ 149 h 264"/>
                  <a:gd name="T80" fmla="*/ 936 w 1109"/>
                  <a:gd name="T81" fmla="*/ 259 h 264"/>
                  <a:gd name="T82" fmla="*/ 960 w 1109"/>
                  <a:gd name="T83" fmla="*/ 192 h 264"/>
                  <a:gd name="T84" fmla="*/ 984 w 1109"/>
                  <a:gd name="T85" fmla="*/ 57 h 264"/>
                  <a:gd name="T86" fmla="*/ 1003 w 1109"/>
                  <a:gd name="T87" fmla="*/ 24 h 264"/>
                  <a:gd name="T88" fmla="*/ 1032 w 1109"/>
                  <a:gd name="T89" fmla="*/ 53 h 264"/>
                  <a:gd name="T90" fmla="*/ 1051 w 1109"/>
                  <a:gd name="T91" fmla="*/ 53 h 264"/>
                  <a:gd name="T92" fmla="*/ 1066 w 1109"/>
                  <a:gd name="T93" fmla="*/ 24 h 264"/>
                  <a:gd name="T94" fmla="*/ 1075 w 1109"/>
                  <a:gd name="T95" fmla="*/ 24 h 264"/>
                  <a:gd name="T96" fmla="*/ 1099 w 1109"/>
                  <a:gd name="T97" fmla="*/ 86 h 264"/>
                  <a:gd name="T98" fmla="*/ 1109 w 1109"/>
                  <a:gd name="T99" fmla="*/ 149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9"/>
                  <a:gd name="T151" fmla="*/ 0 h 264"/>
                  <a:gd name="T152" fmla="*/ 1109 w 1109"/>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9" h="264">
                    <a:moveTo>
                      <a:pt x="0" y="57"/>
                    </a:moveTo>
                    <a:lnTo>
                      <a:pt x="19" y="5"/>
                    </a:lnTo>
                    <a:lnTo>
                      <a:pt x="24" y="0"/>
                    </a:lnTo>
                    <a:lnTo>
                      <a:pt x="33" y="5"/>
                    </a:lnTo>
                    <a:lnTo>
                      <a:pt x="57" y="38"/>
                    </a:lnTo>
                    <a:lnTo>
                      <a:pt x="62" y="38"/>
                    </a:lnTo>
                    <a:lnTo>
                      <a:pt x="72" y="33"/>
                    </a:lnTo>
                    <a:lnTo>
                      <a:pt x="86" y="5"/>
                    </a:lnTo>
                    <a:lnTo>
                      <a:pt x="91" y="5"/>
                    </a:lnTo>
                    <a:lnTo>
                      <a:pt x="101" y="5"/>
                    </a:lnTo>
                    <a:lnTo>
                      <a:pt x="105" y="9"/>
                    </a:lnTo>
                    <a:lnTo>
                      <a:pt x="105" y="24"/>
                    </a:lnTo>
                    <a:lnTo>
                      <a:pt x="110" y="38"/>
                    </a:lnTo>
                    <a:lnTo>
                      <a:pt x="125" y="77"/>
                    </a:lnTo>
                    <a:lnTo>
                      <a:pt x="129" y="115"/>
                    </a:lnTo>
                    <a:lnTo>
                      <a:pt x="129" y="149"/>
                    </a:lnTo>
                    <a:lnTo>
                      <a:pt x="134" y="197"/>
                    </a:lnTo>
                    <a:lnTo>
                      <a:pt x="144" y="225"/>
                    </a:lnTo>
                    <a:lnTo>
                      <a:pt x="153" y="240"/>
                    </a:lnTo>
                    <a:lnTo>
                      <a:pt x="158" y="240"/>
                    </a:lnTo>
                    <a:lnTo>
                      <a:pt x="168" y="221"/>
                    </a:lnTo>
                    <a:lnTo>
                      <a:pt x="177" y="182"/>
                    </a:lnTo>
                    <a:lnTo>
                      <a:pt x="187" y="139"/>
                    </a:lnTo>
                    <a:lnTo>
                      <a:pt x="192" y="81"/>
                    </a:lnTo>
                    <a:lnTo>
                      <a:pt x="201" y="53"/>
                    </a:lnTo>
                    <a:lnTo>
                      <a:pt x="206" y="33"/>
                    </a:lnTo>
                    <a:lnTo>
                      <a:pt x="216" y="24"/>
                    </a:lnTo>
                    <a:lnTo>
                      <a:pt x="216" y="19"/>
                    </a:lnTo>
                    <a:lnTo>
                      <a:pt x="221" y="19"/>
                    </a:lnTo>
                    <a:lnTo>
                      <a:pt x="225" y="19"/>
                    </a:lnTo>
                    <a:lnTo>
                      <a:pt x="235" y="29"/>
                    </a:lnTo>
                    <a:lnTo>
                      <a:pt x="254" y="53"/>
                    </a:lnTo>
                    <a:lnTo>
                      <a:pt x="259" y="53"/>
                    </a:lnTo>
                    <a:lnTo>
                      <a:pt x="264" y="48"/>
                    </a:lnTo>
                    <a:lnTo>
                      <a:pt x="278" y="24"/>
                    </a:lnTo>
                    <a:lnTo>
                      <a:pt x="283" y="19"/>
                    </a:lnTo>
                    <a:lnTo>
                      <a:pt x="288" y="19"/>
                    </a:lnTo>
                    <a:lnTo>
                      <a:pt x="297" y="19"/>
                    </a:lnTo>
                    <a:lnTo>
                      <a:pt x="307" y="48"/>
                    </a:lnTo>
                    <a:lnTo>
                      <a:pt x="321" y="125"/>
                    </a:lnTo>
                    <a:lnTo>
                      <a:pt x="336" y="206"/>
                    </a:lnTo>
                    <a:lnTo>
                      <a:pt x="341" y="240"/>
                    </a:lnTo>
                    <a:lnTo>
                      <a:pt x="345" y="254"/>
                    </a:lnTo>
                    <a:lnTo>
                      <a:pt x="355" y="254"/>
                    </a:lnTo>
                    <a:lnTo>
                      <a:pt x="365" y="230"/>
                    </a:lnTo>
                    <a:lnTo>
                      <a:pt x="374" y="187"/>
                    </a:lnTo>
                    <a:lnTo>
                      <a:pt x="384" y="144"/>
                    </a:lnTo>
                    <a:lnTo>
                      <a:pt x="389" y="91"/>
                    </a:lnTo>
                    <a:lnTo>
                      <a:pt x="403" y="48"/>
                    </a:lnTo>
                    <a:lnTo>
                      <a:pt x="408" y="24"/>
                    </a:lnTo>
                    <a:lnTo>
                      <a:pt x="413" y="24"/>
                    </a:lnTo>
                    <a:lnTo>
                      <a:pt x="417" y="19"/>
                    </a:lnTo>
                    <a:lnTo>
                      <a:pt x="427" y="24"/>
                    </a:lnTo>
                    <a:lnTo>
                      <a:pt x="437" y="38"/>
                    </a:lnTo>
                    <a:lnTo>
                      <a:pt x="451" y="57"/>
                    </a:lnTo>
                    <a:lnTo>
                      <a:pt x="461" y="53"/>
                    </a:lnTo>
                    <a:lnTo>
                      <a:pt x="470" y="38"/>
                    </a:lnTo>
                    <a:lnTo>
                      <a:pt x="485" y="24"/>
                    </a:lnTo>
                    <a:lnTo>
                      <a:pt x="489" y="24"/>
                    </a:lnTo>
                    <a:lnTo>
                      <a:pt x="494" y="29"/>
                    </a:lnTo>
                    <a:lnTo>
                      <a:pt x="509" y="67"/>
                    </a:lnTo>
                    <a:lnTo>
                      <a:pt x="513" y="105"/>
                    </a:lnTo>
                    <a:lnTo>
                      <a:pt x="518" y="125"/>
                    </a:lnTo>
                    <a:lnTo>
                      <a:pt x="523" y="149"/>
                    </a:lnTo>
                    <a:lnTo>
                      <a:pt x="533" y="216"/>
                    </a:lnTo>
                    <a:lnTo>
                      <a:pt x="537" y="240"/>
                    </a:lnTo>
                    <a:lnTo>
                      <a:pt x="542" y="264"/>
                    </a:lnTo>
                    <a:lnTo>
                      <a:pt x="552" y="259"/>
                    </a:lnTo>
                    <a:lnTo>
                      <a:pt x="557" y="235"/>
                    </a:lnTo>
                    <a:lnTo>
                      <a:pt x="571" y="187"/>
                    </a:lnTo>
                    <a:lnTo>
                      <a:pt x="576" y="149"/>
                    </a:lnTo>
                    <a:lnTo>
                      <a:pt x="585" y="86"/>
                    </a:lnTo>
                    <a:lnTo>
                      <a:pt x="595" y="38"/>
                    </a:lnTo>
                    <a:lnTo>
                      <a:pt x="605" y="24"/>
                    </a:lnTo>
                    <a:lnTo>
                      <a:pt x="609" y="19"/>
                    </a:lnTo>
                    <a:lnTo>
                      <a:pt x="614" y="19"/>
                    </a:lnTo>
                    <a:lnTo>
                      <a:pt x="619" y="24"/>
                    </a:lnTo>
                    <a:lnTo>
                      <a:pt x="633" y="38"/>
                    </a:lnTo>
                    <a:lnTo>
                      <a:pt x="643" y="57"/>
                    </a:lnTo>
                    <a:lnTo>
                      <a:pt x="653" y="57"/>
                    </a:lnTo>
                    <a:lnTo>
                      <a:pt x="662" y="48"/>
                    </a:lnTo>
                    <a:lnTo>
                      <a:pt x="672" y="38"/>
                    </a:lnTo>
                    <a:lnTo>
                      <a:pt x="677" y="29"/>
                    </a:lnTo>
                    <a:lnTo>
                      <a:pt x="677" y="24"/>
                    </a:lnTo>
                    <a:lnTo>
                      <a:pt x="686" y="24"/>
                    </a:lnTo>
                    <a:lnTo>
                      <a:pt x="691" y="24"/>
                    </a:lnTo>
                    <a:lnTo>
                      <a:pt x="696" y="48"/>
                    </a:lnTo>
                    <a:lnTo>
                      <a:pt x="705" y="72"/>
                    </a:lnTo>
                    <a:lnTo>
                      <a:pt x="710" y="105"/>
                    </a:lnTo>
                    <a:lnTo>
                      <a:pt x="720" y="144"/>
                    </a:lnTo>
                    <a:lnTo>
                      <a:pt x="725" y="211"/>
                    </a:lnTo>
                    <a:lnTo>
                      <a:pt x="734" y="249"/>
                    </a:lnTo>
                    <a:lnTo>
                      <a:pt x="739" y="254"/>
                    </a:lnTo>
                    <a:lnTo>
                      <a:pt x="749" y="259"/>
                    </a:lnTo>
                    <a:lnTo>
                      <a:pt x="753" y="240"/>
                    </a:lnTo>
                    <a:lnTo>
                      <a:pt x="768" y="182"/>
                    </a:lnTo>
                    <a:lnTo>
                      <a:pt x="773" y="139"/>
                    </a:lnTo>
                    <a:lnTo>
                      <a:pt x="782" y="86"/>
                    </a:lnTo>
                    <a:lnTo>
                      <a:pt x="792" y="53"/>
                    </a:lnTo>
                    <a:lnTo>
                      <a:pt x="797" y="33"/>
                    </a:lnTo>
                    <a:lnTo>
                      <a:pt x="801" y="24"/>
                    </a:lnTo>
                    <a:lnTo>
                      <a:pt x="806" y="24"/>
                    </a:lnTo>
                    <a:lnTo>
                      <a:pt x="811" y="24"/>
                    </a:lnTo>
                    <a:lnTo>
                      <a:pt x="816" y="24"/>
                    </a:lnTo>
                    <a:lnTo>
                      <a:pt x="825" y="38"/>
                    </a:lnTo>
                    <a:lnTo>
                      <a:pt x="835" y="53"/>
                    </a:lnTo>
                    <a:lnTo>
                      <a:pt x="840" y="57"/>
                    </a:lnTo>
                    <a:lnTo>
                      <a:pt x="849" y="57"/>
                    </a:lnTo>
                    <a:lnTo>
                      <a:pt x="854" y="53"/>
                    </a:lnTo>
                    <a:lnTo>
                      <a:pt x="869" y="38"/>
                    </a:lnTo>
                    <a:lnTo>
                      <a:pt x="869" y="24"/>
                    </a:lnTo>
                    <a:lnTo>
                      <a:pt x="878" y="24"/>
                    </a:lnTo>
                    <a:lnTo>
                      <a:pt x="883" y="24"/>
                    </a:lnTo>
                    <a:lnTo>
                      <a:pt x="893" y="38"/>
                    </a:lnTo>
                    <a:lnTo>
                      <a:pt x="897" y="57"/>
                    </a:lnTo>
                    <a:lnTo>
                      <a:pt x="907" y="81"/>
                    </a:lnTo>
                    <a:lnTo>
                      <a:pt x="912" y="134"/>
                    </a:lnTo>
                    <a:lnTo>
                      <a:pt x="912" y="149"/>
                    </a:lnTo>
                    <a:lnTo>
                      <a:pt x="921" y="230"/>
                    </a:lnTo>
                    <a:lnTo>
                      <a:pt x="926" y="249"/>
                    </a:lnTo>
                    <a:lnTo>
                      <a:pt x="936" y="259"/>
                    </a:lnTo>
                    <a:lnTo>
                      <a:pt x="946" y="254"/>
                    </a:lnTo>
                    <a:lnTo>
                      <a:pt x="950" y="230"/>
                    </a:lnTo>
                    <a:lnTo>
                      <a:pt x="960" y="192"/>
                    </a:lnTo>
                    <a:lnTo>
                      <a:pt x="970" y="149"/>
                    </a:lnTo>
                    <a:lnTo>
                      <a:pt x="974" y="81"/>
                    </a:lnTo>
                    <a:lnTo>
                      <a:pt x="984" y="57"/>
                    </a:lnTo>
                    <a:lnTo>
                      <a:pt x="994" y="38"/>
                    </a:lnTo>
                    <a:lnTo>
                      <a:pt x="998" y="24"/>
                    </a:lnTo>
                    <a:lnTo>
                      <a:pt x="1003" y="24"/>
                    </a:lnTo>
                    <a:lnTo>
                      <a:pt x="1008" y="24"/>
                    </a:lnTo>
                    <a:lnTo>
                      <a:pt x="1022" y="38"/>
                    </a:lnTo>
                    <a:lnTo>
                      <a:pt x="1032" y="53"/>
                    </a:lnTo>
                    <a:lnTo>
                      <a:pt x="1037" y="53"/>
                    </a:lnTo>
                    <a:lnTo>
                      <a:pt x="1046" y="57"/>
                    </a:lnTo>
                    <a:lnTo>
                      <a:pt x="1051" y="53"/>
                    </a:lnTo>
                    <a:lnTo>
                      <a:pt x="1056" y="43"/>
                    </a:lnTo>
                    <a:lnTo>
                      <a:pt x="1061" y="38"/>
                    </a:lnTo>
                    <a:lnTo>
                      <a:pt x="1066" y="24"/>
                    </a:lnTo>
                    <a:lnTo>
                      <a:pt x="1070" y="24"/>
                    </a:lnTo>
                    <a:lnTo>
                      <a:pt x="1075" y="24"/>
                    </a:lnTo>
                    <a:lnTo>
                      <a:pt x="1085" y="24"/>
                    </a:lnTo>
                    <a:lnTo>
                      <a:pt x="1094" y="53"/>
                    </a:lnTo>
                    <a:lnTo>
                      <a:pt x="1099" y="86"/>
                    </a:lnTo>
                    <a:lnTo>
                      <a:pt x="1104" y="120"/>
                    </a:lnTo>
                    <a:lnTo>
                      <a:pt x="1109" y="144"/>
                    </a:lnTo>
                    <a:lnTo>
                      <a:pt x="1109" y="149"/>
                    </a:lnTo>
                  </a:path>
                </a:pathLst>
              </a:custGeom>
              <a:noFill/>
              <a:ln w="22225">
                <a:solidFill>
                  <a:srgbClr val="000000"/>
                </a:solidFill>
                <a:prstDash val="solid"/>
                <a:round/>
                <a:headEnd/>
                <a:tailEnd/>
              </a:ln>
            </p:spPr>
            <p:txBody>
              <a:bodyPr/>
              <a:lstStyle/>
              <a:p>
                <a:endParaRPr lang="en-US"/>
              </a:p>
            </p:txBody>
          </p:sp>
        </p:grpSp>
        <p:sp>
          <p:nvSpPr>
            <p:cNvPr id="18" name="Text Box 26"/>
            <p:cNvSpPr txBox="1">
              <a:spLocks noChangeArrowheads="1"/>
            </p:cNvSpPr>
            <p:nvPr/>
          </p:nvSpPr>
          <p:spPr bwMode="auto">
            <a:xfrm>
              <a:off x="6019800" y="4419600"/>
              <a:ext cx="3252216" cy="584775"/>
            </a:xfrm>
            <a:prstGeom prst="rect">
              <a:avLst/>
            </a:prstGeom>
            <a:noFill/>
            <a:ln w="9525">
              <a:noFill/>
              <a:miter lim="800000"/>
              <a:headEnd/>
              <a:tailEnd/>
            </a:ln>
          </p:spPr>
          <p:txBody>
            <a:bodyPr wrap="square">
              <a:spAutoFit/>
            </a:bodyPr>
            <a:lstStyle/>
            <a:p>
              <a:pPr algn="ctr" eaLnBrk="0" hangingPunct="0"/>
              <a:r>
                <a:rPr lang="es-ES" sz="1600" b="1" dirty="0"/>
                <a:t>Variaciones Diarias en </a:t>
              </a:r>
            </a:p>
            <a:p>
              <a:pPr algn="ctr" eaLnBrk="0" hangingPunct="0"/>
              <a:r>
                <a:rPr lang="es-ES" sz="1600" b="1" dirty="0"/>
                <a:t>la Efectividad</a:t>
              </a:r>
              <a:endParaRPr lang="en-US" sz="1600" b="1" dirty="0"/>
            </a:p>
          </p:txBody>
        </p:sp>
      </p:grpSp>
      <p:grpSp>
        <p:nvGrpSpPr>
          <p:cNvPr id="21" name="Group 20"/>
          <p:cNvGrpSpPr/>
          <p:nvPr/>
        </p:nvGrpSpPr>
        <p:grpSpPr>
          <a:xfrm>
            <a:off x="3124200" y="3733800"/>
            <a:ext cx="2758440" cy="2569333"/>
            <a:chOff x="3124200" y="3733800"/>
            <a:chExt cx="2758440" cy="2569333"/>
          </a:xfrm>
        </p:grpSpPr>
        <p:grpSp>
          <p:nvGrpSpPr>
            <p:cNvPr id="17" name="Group 24"/>
            <p:cNvGrpSpPr>
              <a:grpSpLocks/>
            </p:cNvGrpSpPr>
            <p:nvPr/>
          </p:nvGrpSpPr>
          <p:grpSpPr bwMode="auto">
            <a:xfrm>
              <a:off x="3276600" y="4115558"/>
              <a:ext cx="2487168" cy="2187575"/>
              <a:chOff x="1204" y="1263"/>
              <a:chExt cx="1492" cy="1336"/>
            </a:xfrm>
          </p:grpSpPr>
          <p:sp>
            <p:nvSpPr>
              <p:cNvPr id="26" name="Oval 25"/>
              <p:cNvSpPr>
                <a:spLocks noChangeArrowheads="1"/>
              </p:cNvSpPr>
              <p:nvPr/>
            </p:nvSpPr>
            <p:spPr bwMode="auto">
              <a:xfrm>
                <a:off x="1204" y="1263"/>
                <a:ext cx="1492" cy="1336"/>
              </a:xfrm>
              <a:prstGeom prst="ellipse">
                <a:avLst/>
              </a:prstGeom>
              <a:solidFill>
                <a:srgbClr val="92D050"/>
              </a:solidFill>
              <a:ln w="12700">
                <a:solidFill>
                  <a:schemeClr val="tx1"/>
                </a:solidFill>
                <a:round/>
                <a:headEnd/>
                <a:tailEnd/>
              </a:ln>
            </p:spPr>
            <p:txBody>
              <a:bodyPr wrap="none" anchor="ctr"/>
              <a:lstStyle/>
              <a:p>
                <a:endParaRPr lang="en-US"/>
              </a:p>
            </p:txBody>
          </p:sp>
          <p:sp>
            <p:nvSpPr>
              <p:cNvPr id="27" name="Rectangle 26"/>
              <p:cNvSpPr>
                <a:spLocks noChangeArrowheads="1"/>
              </p:cNvSpPr>
              <p:nvPr/>
            </p:nvSpPr>
            <p:spPr bwMode="auto">
              <a:xfrm>
                <a:off x="1341" y="1495"/>
                <a:ext cx="1270" cy="807"/>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a:t>ESTADO DE ALERTA Y DESEMPEÑO COGNITIVO</a:t>
                </a:r>
              </a:p>
            </p:txBody>
          </p:sp>
        </p:grpSp>
        <p:cxnSp>
          <p:nvCxnSpPr>
            <p:cNvPr id="34" name="Straight Arrow Connector 33"/>
            <p:cNvCxnSpPr/>
            <p:nvPr/>
          </p:nvCxnSpPr>
          <p:spPr>
            <a:xfrm>
              <a:off x="3124200" y="3733800"/>
              <a:ext cx="548640" cy="64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334000" y="3733800"/>
              <a:ext cx="548640" cy="64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4"/>
          <p:cNvGrpSpPr>
            <a:grpSpLocks/>
          </p:cNvGrpSpPr>
          <p:nvPr/>
        </p:nvGrpSpPr>
        <p:grpSpPr bwMode="auto">
          <a:xfrm>
            <a:off x="76200" y="4137025"/>
            <a:ext cx="2487168" cy="2187575"/>
            <a:chOff x="1158" y="1216"/>
            <a:chExt cx="1492" cy="1336"/>
          </a:xfrm>
        </p:grpSpPr>
        <p:sp>
          <p:nvSpPr>
            <p:cNvPr id="31" name="Oval 30"/>
            <p:cNvSpPr>
              <a:spLocks noChangeArrowheads="1"/>
            </p:cNvSpPr>
            <p:nvPr/>
          </p:nvSpPr>
          <p:spPr bwMode="auto">
            <a:xfrm>
              <a:off x="1158" y="1216"/>
              <a:ext cx="1492" cy="1336"/>
            </a:xfrm>
            <a:prstGeom prst="ellipse">
              <a:avLst/>
            </a:prstGeom>
            <a:solidFill>
              <a:schemeClr val="accent2">
                <a:lumMod val="60000"/>
                <a:lumOff val="40000"/>
              </a:schemeClr>
            </a:solidFill>
            <a:ln w="12700">
              <a:solidFill>
                <a:schemeClr val="tx1"/>
              </a:solidFill>
              <a:round/>
              <a:headEnd/>
              <a:tailEnd/>
            </a:ln>
          </p:spPr>
          <p:txBody>
            <a:bodyPr wrap="none" anchor="ctr"/>
            <a:lstStyle/>
            <a:p>
              <a:endParaRPr lang="en-US"/>
            </a:p>
          </p:txBody>
        </p:sp>
        <p:sp>
          <p:nvSpPr>
            <p:cNvPr id="32" name="Rectangle 31"/>
            <p:cNvSpPr>
              <a:spLocks noChangeArrowheads="1"/>
            </p:cNvSpPr>
            <p:nvPr/>
          </p:nvSpPr>
          <p:spPr bwMode="auto">
            <a:xfrm>
              <a:off x="1249" y="1633"/>
              <a:ext cx="1270" cy="431"/>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a:t>FACTORES AMBIENTALES</a:t>
              </a:r>
            </a:p>
          </p:txBody>
        </p:sp>
      </p:grpSp>
      <p:cxnSp>
        <p:nvCxnSpPr>
          <p:cNvPr id="33" name="Straight Arrow Connector 32"/>
          <p:cNvCxnSpPr/>
          <p:nvPr/>
        </p:nvCxnSpPr>
        <p:spPr>
          <a:xfrm>
            <a:off x="2590800" y="5257800"/>
            <a:ext cx="6400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7">
            <a:extLst>
              <a:ext uri="{FF2B5EF4-FFF2-40B4-BE49-F238E27FC236}">
                <a16:creationId xmlns:a16="http://schemas.microsoft.com/office/drawing/2014/main" id="{16A20D2E-87D9-75EF-321D-D8FBD65B03B1}"/>
              </a:ext>
            </a:extLst>
          </p:cNvPr>
          <p:cNvGrpSpPr>
            <a:grpSpLocks/>
          </p:cNvGrpSpPr>
          <p:nvPr/>
        </p:nvGrpSpPr>
        <p:grpSpPr bwMode="auto">
          <a:xfrm>
            <a:off x="5135562" y="1524000"/>
            <a:ext cx="2484438" cy="2187575"/>
            <a:chOff x="2916" y="1216"/>
            <a:chExt cx="1565" cy="1336"/>
          </a:xfrm>
        </p:grpSpPr>
        <p:sp>
          <p:nvSpPr>
            <p:cNvPr id="41" name="Oval 8">
              <a:extLst>
                <a:ext uri="{FF2B5EF4-FFF2-40B4-BE49-F238E27FC236}">
                  <a16:creationId xmlns:a16="http://schemas.microsoft.com/office/drawing/2014/main" id="{F4ADDF2A-FB62-8199-CE0F-03727329F385}"/>
                </a:ext>
              </a:extLst>
            </p:cNvPr>
            <p:cNvSpPr>
              <a:spLocks noChangeArrowheads="1"/>
            </p:cNvSpPr>
            <p:nvPr/>
          </p:nvSpPr>
          <p:spPr bwMode="auto">
            <a:xfrm>
              <a:off x="2916" y="1216"/>
              <a:ext cx="1565" cy="1336"/>
            </a:xfrm>
            <a:prstGeom prst="ellipse">
              <a:avLst/>
            </a:prstGeom>
            <a:solidFill>
              <a:srgbClr val="618FFD"/>
            </a:solidFill>
            <a:ln w="12700">
              <a:solidFill>
                <a:schemeClr val="tx1"/>
              </a:solidFill>
              <a:round/>
              <a:headEnd/>
              <a:tailEnd/>
            </a:ln>
          </p:spPr>
          <p:txBody>
            <a:bodyPr wrap="none" anchor="ctr"/>
            <a:lstStyle/>
            <a:p>
              <a:endParaRPr lang="en-US"/>
            </a:p>
          </p:txBody>
        </p:sp>
        <p:sp>
          <p:nvSpPr>
            <p:cNvPr id="42" name="Rectangle 9">
              <a:extLst>
                <a:ext uri="{FF2B5EF4-FFF2-40B4-BE49-F238E27FC236}">
                  <a16:creationId xmlns:a16="http://schemas.microsoft.com/office/drawing/2014/main" id="{8D4F2F50-9FD4-3C5B-B47B-3F8EA5123127}"/>
                </a:ext>
              </a:extLst>
            </p:cNvPr>
            <p:cNvSpPr>
              <a:spLocks noChangeArrowheads="1"/>
            </p:cNvSpPr>
            <p:nvPr/>
          </p:nvSpPr>
          <p:spPr bwMode="auto">
            <a:xfrm>
              <a:off x="2983" y="1633"/>
              <a:ext cx="1462" cy="431"/>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a:t>HISTORIAL DE SUEÑO</a:t>
              </a:r>
            </a:p>
          </p:txBody>
        </p:sp>
      </p:grpSp>
      <p:grpSp>
        <p:nvGrpSpPr>
          <p:cNvPr id="43" name="Group 31">
            <a:extLst>
              <a:ext uri="{FF2B5EF4-FFF2-40B4-BE49-F238E27FC236}">
                <a16:creationId xmlns:a16="http://schemas.microsoft.com/office/drawing/2014/main" id="{4A64395B-A7F6-4FF5-99B5-1715E0E9D6FC}"/>
              </a:ext>
            </a:extLst>
          </p:cNvPr>
          <p:cNvGrpSpPr/>
          <p:nvPr/>
        </p:nvGrpSpPr>
        <p:grpSpPr>
          <a:xfrm>
            <a:off x="1475232" y="1524000"/>
            <a:ext cx="2487168" cy="2187575"/>
            <a:chOff x="1475232" y="1524000"/>
            <a:chExt cx="2487168" cy="2187575"/>
          </a:xfrm>
        </p:grpSpPr>
        <p:grpSp>
          <p:nvGrpSpPr>
            <p:cNvPr id="44" name="Group 4">
              <a:extLst>
                <a:ext uri="{FF2B5EF4-FFF2-40B4-BE49-F238E27FC236}">
                  <a16:creationId xmlns:a16="http://schemas.microsoft.com/office/drawing/2014/main" id="{ECE0108F-35E8-9214-1BF8-29FDE1D87BB2}"/>
                </a:ext>
              </a:extLst>
            </p:cNvPr>
            <p:cNvGrpSpPr>
              <a:grpSpLocks/>
            </p:cNvGrpSpPr>
            <p:nvPr/>
          </p:nvGrpSpPr>
          <p:grpSpPr bwMode="auto">
            <a:xfrm>
              <a:off x="1475232" y="1524000"/>
              <a:ext cx="2487168" cy="2187575"/>
              <a:chOff x="1204" y="1216"/>
              <a:chExt cx="1492" cy="1336"/>
            </a:xfrm>
          </p:grpSpPr>
          <p:sp>
            <p:nvSpPr>
              <p:cNvPr id="47" name="Oval 5">
                <a:extLst>
                  <a:ext uri="{FF2B5EF4-FFF2-40B4-BE49-F238E27FC236}">
                    <a16:creationId xmlns:a16="http://schemas.microsoft.com/office/drawing/2014/main" id="{FF6BA347-F280-A270-7F7F-55D4ACA2F1E6}"/>
                  </a:ext>
                </a:extLst>
              </p:cNvPr>
              <p:cNvSpPr>
                <a:spLocks noChangeArrowheads="1"/>
              </p:cNvSpPr>
              <p:nvPr/>
            </p:nvSpPr>
            <p:spPr bwMode="auto">
              <a:xfrm>
                <a:off x="1204" y="1216"/>
                <a:ext cx="1492" cy="1336"/>
              </a:xfrm>
              <a:prstGeom prst="ellipse">
                <a:avLst/>
              </a:prstGeom>
              <a:solidFill>
                <a:srgbClr val="F3FA05"/>
              </a:solidFill>
              <a:ln w="12700">
                <a:solidFill>
                  <a:schemeClr val="tx1"/>
                </a:solidFill>
                <a:round/>
                <a:headEnd/>
                <a:tailEnd/>
              </a:ln>
            </p:spPr>
            <p:txBody>
              <a:bodyPr wrap="none" anchor="ctr"/>
              <a:lstStyle/>
              <a:p>
                <a:endParaRPr lang="en-US"/>
              </a:p>
            </p:txBody>
          </p:sp>
          <p:sp>
            <p:nvSpPr>
              <p:cNvPr id="48" name="Rectangle 6">
                <a:extLst>
                  <a:ext uri="{FF2B5EF4-FFF2-40B4-BE49-F238E27FC236}">
                    <a16:creationId xmlns:a16="http://schemas.microsoft.com/office/drawing/2014/main" id="{4392222F-C445-9B25-2A28-CF23A7BD1133}"/>
                  </a:ext>
                </a:extLst>
              </p:cNvPr>
              <p:cNvSpPr>
                <a:spLocks noChangeArrowheads="1"/>
              </p:cNvSpPr>
              <p:nvPr/>
            </p:nvSpPr>
            <p:spPr bwMode="auto">
              <a:xfrm>
                <a:off x="1321" y="1633"/>
                <a:ext cx="1270" cy="24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dirty="0"/>
                  <a:t>RELOJ CORPORAL</a:t>
                </a:r>
              </a:p>
            </p:txBody>
          </p:sp>
        </p:grpSp>
        <p:pic>
          <p:nvPicPr>
            <p:cNvPr id="45" name="Picture 3" descr="C:\Users\Francine\AppData\Local\Temp\Temporary Internet Files\Content.IE5\3AN6MCQD\MC900432602[1].png">
              <a:extLst>
                <a:ext uri="{FF2B5EF4-FFF2-40B4-BE49-F238E27FC236}">
                  <a16:creationId xmlns:a16="http://schemas.microsoft.com/office/drawing/2014/main" id="{BC3C4C70-DED8-328F-E057-BDD86DF7598B}"/>
                </a:ext>
              </a:extLst>
            </p:cNvPr>
            <p:cNvPicPr>
              <a:picLocks noChangeAspect="1" noChangeArrowheads="1"/>
            </p:cNvPicPr>
            <p:nvPr/>
          </p:nvPicPr>
          <p:blipFill>
            <a:blip r:embed="rId3" cstate="print"/>
            <a:srcRect/>
            <a:stretch>
              <a:fillRect/>
            </a:stretch>
          </p:blipFill>
          <p:spPr bwMode="auto">
            <a:xfrm>
              <a:off x="2362200" y="1600200"/>
              <a:ext cx="685800" cy="685800"/>
            </a:xfrm>
            <a:prstGeom prst="rect">
              <a:avLst/>
            </a:prstGeom>
            <a:noFill/>
          </p:spPr>
        </p:pic>
        <p:sp>
          <p:nvSpPr>
            <p:cNvPr id="46" name="Freeform 21">
              <a:extLst>
                <a:ext uri="{FF2B5EF4-FFF2-40B4-BE49-F238E27FC236}">
                  <a16:creationId xmlns:a16="http://schemas.microsoft.com/office/drawing/2014/main" id="{BAA08202-AC7A-C3AC-9074-C626F2068A2C}"/>
                </a:ext>
              </a:extLst>
            </p:cNvPr>
            <p:cNvSpPr>
              <a:spLocks/>
            </p:cNvSpPr>
            <p:nvPr/>
          </p:nvSpPr>
          <p:spPr bwMode="auto">
            <a:xfrm>
              <a:off x="1752600" y="2659062"/>
              <a:ext cx="1905000" cy="617538"/>
            </a:xfrm>
            <a:custGeom>
              <a:avLst/>
              <a:gdLst>
                <a:gd name="T0" fmla="*/ 32288 w 1416"/>
                <a:gd name="T1" fmla="*/ 312738 h 389"/>
                <a:gd name="T2" fmla="*/ 64576 w 1416"/>
                <a:gd name="T3" fmla="*/ 412750 h 389"/>
                <a:gd name="T4" fmla="*/ 96864 w 1416"/>
                <a:gd name="T5" fmla="*/ 503238 h 389"/>
                <a:gd name="T6" fmla="*/ 129153 w 1416"/>
                <a:gd name="T7" fmla="*/ 573088 h 389"/>
                <a:gd name="T8" fmla="*/ 161441 w 1416"/>
                <a:gd name="T9" fmla="*/ 611188 h 389"/>
                <a:gd name="T10" fmla="*/ 193729 w 1416"/>
                <a:gd name="T11" fmla="*/ 617538 h 389"/>
                <a:gd name="T12" fmla="*/ 226017 w 1416"/>
                <a:gd name="T13" fmla="*/ 595313 h 389"/>
                <a:gd name="T14" fmla="*/ 258305 w 1416"/>
                <a:gd name="T15" fmla="*/ 541338 h 389"/>
                <a:gd name="T16" fmla="*/ 297320 w 1416"/>
                <a:gd name="T17" fmla="*/ 481013 h 389"/>
                <a:gd name="T18" fmla="*/ 329608 w 1416"/>
                <a:gd name="T19" fmla="*/ 404813 h 389"/>
                <a:gd name="T20" fmla="*/ 361896 w 1416"/>
                <a:gd name="T21" fmla="*/ 336550 h 389"/>
                <a:gd name="T22" fmla="*/ 394184 w 1416"/>
                <a:gd name="T23" fmla="*/ 282575 h 389"/>
                <a:gd name="T24" fmla="*/ 426472 w 1416"/>
                <a:gd name="T25" fmla="*/ 244475 h 389"/>
                <a:gd name="T26" fmla="*/ 458761 w 1416"/>
                <a:gd name="T27" fmla="*/ 222250 h 389"/>
                <a:gd name="T28" fmla="*/ 491049 w 1416"/>
                <a:gd name="T29" fmla="*/ 214313 h 389"/>
                <a:gd name="T30" fmla="*/ 523337 w 1416"/>
                <a:gd name="T31" fmla="*/ 214313 h 389"/>
                <a:gd name="T32" fmla="*/ 562352 w 1416"/>
                <a:gd name="T33" fmla="*/ 222250 h 389"/>
                <a:gd name="T34" fmla="*/ 594640 w 1416"/>
                <a:gd name="T35" fmla="*/ 214313 h 389"/>
                <a:gd name="T36" fmla="*/ 626928 w 1416"/>
                <a:gd name="T37" fmla="*/ 198438 h 389"/>
                <a:gd name="T38" fmla="*/ 659216 w 1416"/>
                <a:gd name="T39" fmla="*/ 168275 h 389"/>
                <a:gd name="T40" fmla="*/ 691504 w 1416"/>
                <a:gd name="T41" fmla="*/ 130175 h 389"/>
                <a:gd name="T42" fmla="*/ 723792 w 1416"/>
                <a:gd name="T43" fmla="*/ 84138 h 389"/>
                <a:gd name="T44" fmla="*/ 756081 w 1416"/>
                <a:gd name="T45" fmla="*/ 38100 h 389"/>
                <a:gd name="T46" fmla="*/ 788369 w 1416"/>
                <a:gd name="T47" fmla="*/ 7938 h 389"/>
                <a:gd name="T48" fmla="*/ 827384 w 1416"/>
                <a:gd name="T49" fmla="*/ 0 h 389"/>
                <a:gd name="T50" fmla="*/ 859672 w 1416"/>
                <a:gd name="T51" fmla="*/ 15875 h 389"/>
                <a:gd name="T52" fmla="*/ 891960 w 1416"/>
                <a:gd name="T53" fmla="*/ 61913 h 389"/>
                <a:gd name="T54" fmla="*/ 924248 w 1416"/>
                <a:gd name="T55" fmla="*/ 138113 h 389"/>
                <a:gd name="T56" fmla="*/ 956536 w 1416"/>
                <a:gd name="T57" fmla="*/ 228600 h 389"/>
                <a:gd name="T58" fmla="*/ 988824 w 1416"/>
                <a:gd name="T59" fmla="*/ 336550 h 389"/>
                <a:gd name="T60" fmla="*/ 1021112 w 1416"/>
                <a:gd name="T61" fmla="*/ 434975 h 389"/>
                <a:gd name="T62" fmla="*/ 1053400 w 1416"/>
                <a:gd name="T63" fmla="*/ 519113 h 389"/>
                <a:gd name="T64" fmla="*/ 1085689 w 1416"/>
                <a:gd name="T65" fmla="*/ 579438 h 389"/>
                <a:gd name="T66" fmla="*/ 1123358 w 1416"/>
                <a:gd name="T67" fmla="*/ 617538 h 389"/>
                <a:gd name="T68" fmla="*/ 1155646 w 1416"/>
                <a:gd name="T69" fmla="*/ 617538 h 389"/>
                <a:gd name="T70" fmla="*/ 1187934 w 1416"/>
                <a:gd name="T71" fmla="*/ 587375 h 389"/>
                <a:gd name="T72" fmla="*/ 1220222 w 1416"/>
                <a:gd name="T73" fmla="*/ 533400 h 389"/>
                <a:gd name="T74" fmla="*/ 1252510 w 1416"/>
                <a:gd name="T75" fmla="*/ 465138 h 389"/>
                <a:gd name="T76" fmla="*/ 1284799 w 1416"/>
                <a:gd name="T77" fmla="*/ 388938 h 389"/>
                <a:gd name="T78" fmla="*/ 1317087 w 1416"/>
                <a:gd name="T79" fmla="*/ 328613 h 389"/>
                <a:gd name="T80" fmla="*/ 1356102 w 1416"/>
                <a:gd name="T81" fmla="*/ 274638 h 389"/>
                <a:gd name="T82" fmla="*/ 1388390 w 1416"/>
                <a:gd name="T83" fmla="*/ 236538 h 389"/>
                <a:gd name="T84" fmla="*/ 1420678 w 1416"/>
                <a:gd name="T85" fmla="*/ 222250 h 389"/>
                <a:gd name="T86" fmla="*/ 1452966 w 1416"/>
                <a:gd name="T87" fmla="*/ 214313 h 389"/>
                <a:gd name="T88" fmla="*/ 1485254 w 1416"/>
                <a:gd name="T89" fmla="*/ 214313 h 389"/>
                <a:gd name="T90" fmla="*/ 1517543 w 1416"/>
                <a:gd name="T91" fmla="*/ 214313 h 389"/>
                <a:gd name="T92" fmla="*/ 1549831 w 1416"/>
                <a:gd name="T93" fmla="*/ 214313 h 389"/>
                <a:gd name="T94" fmla="*/ 1582119 w 1416"/>
                <a:gd name="T95" fmla="*/ 190500 h 389"/>
                <a:gd name="T96" fmla="*/ 1621134 w 1416"/>
                <a:gd name="T97" fmla="*/ 160338 h 389"/>
                <a:gd name="T98" fmla="*/ 1653422 w 1416"/>
                <a:gd name="T99" fmla="*/ 122238 h 389"/>
                <a:gd name="T100" fmla="*/ 1685710 w 1416"/>
                <a:gd name="T101" fmla="*/ 76200 h 389"/>
                <a:gd name="T102" fmla="*/ 1717998 w 1416"/>
                <a:gd name="T103" fmla="*/ 31750 h 389"/>
                <a:gd name="T104" fmla="*/ 1750286 w 1416"/>
                <a:gd name="T105" fmla="*/ 7938 h 389"/>
                <a:gd name="T106" fmla="*/ 1782574 w 1416"/>
                <a:gd name="T107" fmla="*/ 0 h 389"/>
                <a:gd name="T108" fmla="*/ 1814862 w 1416"/>
                <a:gd name="T109" fmla="*/ 23813 h 389"/>
                <a:gd name="T110" fmla="*/ 1847150 w 1416"/>
                <a:gd name="T111" fmla="*/ 76200 h 389"/>
                <a:gd name="T112" fmla="*/ 1886165 w 1416"/>
                <a:gd name="T113" fmla="*/ 152400 h 3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6"/>
                <a:gd name="T172" fmla="*/ 0 h 389"/>
                <a:gd name="T173" fmla="*/ 1416 w 1416"/>
                <a:gd name="T174" fmla="*/ 389 h 3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6" h="389">
                  <a:moveTo>
                    <a:pt x="0" y="140"/>
                  </a:moveTo>
                  <a:lnTo>
                    <a:pt x="0" y="144"/>
                  </a:lnTo>
                  <a:lnTo>
                    <a:pt x="5" y="149"/>
                  </a:lnTo>
                  <a:lnTo>
                    <a:pt x="5" y="159"/>
                  </a:lnTo>
                  <a:lnTo>
                    <a:pt x="10" y="164"/>
                  </a:lnTo>
                  <a:lnTo>
                    <a:pt x="15" y="168"/>
                  </a:lnTo>
                  <a:lnTo>
                    <a:pt x="15" y="178"/>
                  </a:lnTo>
                  <a:lnTo>
                    <a:pt x="19" y="183"/>
                  </a:lnTo>
                  <a:lnTo>
                    <a:pt x="19" y="188"/>
                  </a:lnTo>
                  <a:lnTo>
                    <a:pt x="24" y="197"/>
                  </a:lnTo>
                  <a:lnTo>
                    <a:pt x="24" y="202"/>
                  </a:lnTo>
                  <a:lnTo>
                    <a:pt x="29" y="212"/>
                  </a:lnTo>
                  <a:lnTo>
                    <a:pt x="29" y="216"/>
                  </a:lnTo>
                  <a:lnTo>
                    <a:pt x="34" y="221"/>
                  </a:lnTo>
                  <a:lnTo>
                    <a:pt x="34" y="226"/>
                  </a:lnTo>
                  <a:lnTo>
                    <a:pt x="39" y="236"/>
                  </a:lnTo>
                  <a:lnTo>
                    <a:pt x="39" y="240"/>
                  </a:lnTo>
                  <a:lnTo>
                    <a:pt x="43" y="245"/>
                  </a:lnTo>
                  <a:lnTo>
                    <a:pt x="43" y="255"/>
                  </a:lnTo>
                  <a:lnTo>
                    <a:pt x="48" y="260"/>
                  </a:lnTo>
                  <a:lnTo>
                    <a:pt x="48" y="264"/>
                  </a:lnTo>
                  <a:lnTo>
                    <a:pt x="53" y="274"/>
                  </a:lnTo>
                  <a:lnTo>
                    <a:pt x="53" y="279"/>
                  </a:lnTo>
                  <a:lnTo>
                    <a:pt x="58" y="284"/>
                  </a:lnTo>
                  <a:lnTo>
                    <a:pt x="58" y="288"/>
                  </a:lnTo>
                  <a:lnTo>
                    <a:pt x="63" y="293"/>
                  </a:lnTo>
                  <a:lnTo>
                    <a:pt x="63" y="303"/>
                  </a:lnTo>
                  <a:lnTo>
                    <a:pt x="67" y="308"/>
                  </a:lnTo>
                  <a:lnTo>
                    <a:pt x="67" y="312"/>
                  </a:lnTo>
                  <a:lnTo>
                    <a:pt x="72" y="317"/>
                  </a:lnTo>
                  <a:lnTo>
                    <a:pt x="72" y="322"/>
                  </a:lnTo>
                  <a:lnTo>
                    <a:pt x="77" y="327"/>
                  </a:lnTo>
                  <a:lnTo>
                    <a:pt x="77" y="332"/>
                  </a:lnTo>
                  <a:lnTo>
                    <a:pt x="82" y="336"/>
                  </a:lnTo>
                  <a:lnTo>
                    <a:pt x="82" y="341"/>
                  </a:lnTo>
                  <a:lnTo>
                    <a:pt x="87" y="346"/>
                  </a:lnTo>
                  <a:lnTo>
                    <a:pt x="87" y="351"/>
                  </a:lnTo>
                  <a:lnTo>
                    <a:pt x="91" y="351"/>
                  </a:lnTo>
                  <a:lnTo>
                    <a:pt x="91" y="356"/>
                  </a:lnTo>
                  <a:lnTo>
                    <a:pt x="96" y="361"/>
                  </a:lnTo>
                  <a:lnTo>
                    <a:pt x="96" y="365"/>
                  </a:lnTo>
                  <a:lnTo>
                    <a:pt x="101" y="365"/>
                  </a:lnTo>
                  <a:lnTo>
                    <a:pt x="101" y="370"/>
                  </a:lnTo>
                  <a:lnTo>
                    <a:pt x="106" y="375"/>
                  </a:lnTo>
                  <a:lnTo>
                    <a:pt x="111" y="380"/>
                  </a:lnTo>
                  <a:lnTo>
                    <a:pt x="115" y="380"/>
                  </a:lnTo>
                  <a:lnTo>
                    <a:pt x="120" y="385"/>
                  </a:lnTo>
                  <a:lnTo>
                    <a:pt x="125" y="385"/>
                  </a:lnTo>
                  <a:lnTo>
                    <a:pt x="125" y="389"/>
                  </a:lnTo>
                  <a:lnTo>
                    <a:pt x="130" y="389"/>
                  </a:lnTo>
                  <a:lnTo>
                    <a:pt x="135" y="389"/>
                  </a:lnTo>
                  <a:lnTo>
                    <a:pt x="139" y="389"/>
                  </a:lnTo>
                  <a:lnTo>
                    <a:pt x="144" y="389"/>
                  </a:lnTo>
                  <a:lnTo>
                    <a:pt x="149" y="389"/>
                  </a:lnTo>
                  <a:lnTo>
                    <a:pt x="154" y="385"/>
                  </a:lnTo>
                  <a:lnTo>
                    <a:pt x="159" y="385"/>
                  </a:lnTo>
                  <a:lnTo>
                    <a:pt x="163" y="380"/>
                  </a:lnTo>
                  <a:lnTo>
                    <a:pt x="168" y="375"/>
                  </a:lnTo>
                  <a:lnTo>
                    <a:pt x="173" y="370"/>
                  </a:lnTo>
                  <a:lnTo>
                    <a:pt x="178" y="365"/>
                  </a:lnTo>
                  <a:lnTo>
                    <a:pt x="178" y="361"/>
                  </a:lnTo>
                  <a:lnTo>
                    <a:pt x="183" y="361"/>
                  </a:lnTo>
                  <a:lnTo>
                    <a:pt x="183" y="356"/>
                  </a:lnTo>
                  <a:lnTo>
                    <a:pt x="187" y="351"/>
                  </a:lnTo>
                  <a:lnTo>
                    <a:pt x="192" y="346"/>
                  </a:lnTo>
                  <a:lnTo>
                    <a:pt x="192" y="341"/>
                  </a:lnTo>
                  <a:lnTo>
                    <a:pt x="197" y="336"/>
                  </a:lnTo>
                  <a:lnTo>
                    <a:pt x="202" y="332"/>
                  </a:lnTo>
                  <a:lnTo>
                    <a:pt x="202" y="327"/>
                  </a:lnTo>
                  <a:lnTo>
                    <a:pt x="207" y="322"/>
                  </a:lnTo>
                  <a:lnTo>
                    <a:pt x="207" y="317"/>
                  </a:lnTo>
                  <a:lnTo>
                    <a:pt x="211" y="312"/>
                  </a:lnTo>
                  <a:lnTo>
                    <a:pt x="216" y="303"/>
                  </a:lnTo>
                  <a:lnTo>
                    <a:pt x="221" y="303"/>
                  </a:lnTo>
                  <a:lnTo>
                    <a:pt x="221" y="298"/>
                  </a:lnTo>
                  <a:lnTo>
                    <a:pt x="226" y="293"/>
                  </a:lnTo>
                  <a:lnTo>
                    <a:pt x="226" y="288"/>
                  </a:lnTo>
                  <a:lnTo>
                    <a:pt x="231" y="284"/>
                  </a:lnTo>
                  <a:lnTo>
                    <a:pt x="231" y="279"/>
                  </a:lnTo>
                  <a:lnTo>
                    <a:pt x="235" y="274"/>
                  </a:lnTo>
                  <a:lnTo>
                    <a:pt x="235" y="269"/>
                  </a:lnTo>
                  <a:lnTo>
                    <a:pt x="240" y="264"/>
                  </a:lnTo>
                  <a:lnTo>
                    <a:pt x="240" y="260"/>
                  </a:lnTo>
                  <a:lnTo>
                    <a:pt x="245" y="255"/>
                  </a:lnTo>
                  <a:lnTo>
                    <a:pt x="245" y="250"/>
                  </a:lnTo>
                  <a:lnTo>
                    <a:pt x="250" y="245"/>
                  </a:lnTo>
                  <a:lnTo>
                    <a:pt x="250" y="240"/>
                  </a:lnTo>
                  <a:lnTo>
                    <a:pt x="255" y="236"/>
                  </a:lnTo>
                  <a:lnTo>
                    <a:pt x="259" y="231"/>
                  </a:lnTo>
                  <a:lnTo>
                    <a:pt x="259" y="226"/>
                  </a:lnTo>
                  <a:lnTo>
                    <a:pt x="264" y="221"/>
                  </a:lnTo>
                  <a:lnTo>
                    <a:pt x="264" y="216"/>
                  </a:lnTo>
                  <a:lnTo>
                    <a:pt x="269" y="212"/>
                  </a:lnTo>
                  <a:lnTo>
                    <a:pt x="274" y="207"/>
                  </a:lnTo>
                  <a:lnTo>
                    <a:pt x="274" y="202"/>
                  </a:lnTo>
                  <a:lnTo>
                    <a:pt x="279" y="197"/>
                  </a:lnTo>
                  <a:lnTo>
                    <a:pt x="279" y="192"/>
                  </a:lnTo>
                  <a:lnTo>
                    <a:pt x="283" y="192"/>
                  </a:lnTo>
                  <a:lnTo>
                    <a:pt x="283" y="188"/>
                  </a:lnTo>
                  <a:lnTo>
                    <a:pt x="288" y="183"/>
                  </a:lnTo>
                  <a:lnTo>
                    <a:pt x="293" y="178"/>
                  </a:lnTo>
                  <a:lnTo>
                    <a:pt x="298" y="173"/>
                  </a:lnTo>
                  <a:lnTo>
                    <a:pt x="298" y="168"/>
                  </a:lnTo>
                  <a:lnTo>
                    <a:pt x="303" y="168"/>
                  </a:lnTo>
                  <a:lnTo>
                    <a:pt x="303" y="164"/>
                  </a:lnTo>
                  <a:lnTo>
                    <a:pt x="307" y="164"/>
                  </a:lnTo>
                  <a:lnTo>
                    <a:pt x="307" y="159"/>
                  </a:lnTo>
                  <a:lnTo>
                    <a:pt x="312" y="159"/>
                  </a:lnTo>
                  <a:lnTo>
                    <a:pt x="317" y="154"/>
                  </a:lnTo>
                  <a:lnTo>
                    <a:pt x="322" y="154"/>
                  </a:lnTo>
                  <a:lnTo>
                    <a:pt x="322" y="149"/>
                  </a:lnTo>
                  <a:lnTo>
                    <a:pt x="327" y="149"/>
                  </a:lnTo>
                  <a:lnTo>
                    <a:pt x="331" y="149"/>
                  </a:lnTo>
                  <a:lnTo>
                    <a:pt x="331" y="144"/>
                  </a:lnTo>
                  <a:lnTo>
                    <a:pt x="336" y="144"/>
                  </a:lnTo>
                  <a:lnTo>
                    <a:pt x="341" y="140"/>
                  </a:lnTo>
                  <a:lnTo>
                    <a:pt x="346" y="140"/>
                  </a:lnTo>
                  <a:lnTo>
                    <a:pt x="351" y="140"/>
                  </a:lnTo>
                  <a:lnTo>
                    <a:pt x="355" y="140"/>
                  </a:lnTo>
                  <a:lnTo>
                    <a:pt x="355" y="135"/>
                  </a:lnTo>
                  <a:lnTo>
                    <a:pt x="360" y="135"/>
                  </a:lnTo>
                  <a:lnTo>
                    <a:pt x="365" y="135"/>
                  </a:lnTo>
                  <a:lnTo>
                    <a:pt x="370" y="135"/>
                  </a:lnTo>
                  <a:lnTo>
                    <a:pt x="375" y="135"/>
                  </a:lnTo>
                  <a:lnTo>
                    <a:pt x="379" y="135"/>
                  </a:lnTo>
                  <a:lnTo>
                    <a:pt x="384" y="135"/>
                  </a:lnTo>
                  <a:lnTo>
                    <a:pt x="389" y="135"/>
                  </a:lnTo>
                  <a:lnTo>
                    <a:pt x="394" y="135"/>
                  </a:lnTo>
                  <a:lnTo>
                    <a:pt x="399" y="135"/>
                  </a:lnTo>
                  <a:lnTo>
                    <a:pt x="403" y="135"/>
                  </a:lnTo>
                  <a:lnTo>
                    <a:pt x="408" y="135"/>
                  </a:lnTo>
                  <a:lnTo>
                    <a:pt x="413" y="140"/>
                  </a:lnTo>
                  <a:lnTo>
                    <a:pt x="418" y="140"/>
                  </a:lnTo>
                  <a:lnTo>
                    <a:pt x="418" y="135"/>
                  </a:lnTo>
                  <a:lnTo>
                    <a:pt x="423" y="135"/>
                  </a:lnTo>
                  <a:lnTo>
                    <a:pt x="427" y="135"/>
                  </a:lnTo>
                  <a:lnTo>
                    <a:pt x="432" y="135"/>
                  </a:lnTo>
                  <a:lnTo>
                    <a:pt x="437" y="135"/>
                  </a:lnTo>
                  <a:lnTo>
                    <a:pt x="442" y="135"/>
                  </a:lnTo>
                  <a:lnTo>
                    <a:pt x="447" y="135"/>
                  </a:lnTo>
                  <a:lnTo>
                    <a:pt x="447" y="130"/>
                  </a:lnTo>
                  <a:lnTo>
                    <a:pt x="451" y="130"/>
                  </a:lnTo>
                  <a:lnTo>
                    <a:pt x="456" y="130"/>
                  </a:lnTo>
                  <a:lnTo>
                    <a:pt x="461" y="125"/>
                  </a:lnTo>
                  <a:lnTo>
                    <a:pt x="466" y="125"/>
                  </a:lnTo>
                  <a:lnTo>
                    <a:pt x="471" y="120"/>
                  </a:lnTo>
                  <a:lnTo>
                    <a:pt x="475" y="120"/>
                  </a:lnTo>
                  <a:lnTo>
                    <a:pt x="475" y="116"/>
                  </a:lnTo>
                  <a:lnTo>
                    <a:pt x="480" y="116"/>
                  </a:lnTo>
                  <a:lnTo>
                    <a:pt x="480" y="111"/>
                  </a:lnTo>
                  <a:lnTo>
                    <a:pt x="485" y="111"/>
                  </a:lnTo>
                  <a:lnTo>
                    <a:pt x="490" y="106"/>
                  </a:lnTo>
                  <a:lnTo>
                    <a:pt x="495" y="101"/>
                  </a:lnTo>
                  <a:lnTo>
                    <a:pt x="499" y="96"/>
                  </a:lnTo>
                  <a:lnTo>
                    <a:pt x="504" y="92"/>
                  </a:lnTo>
                  <a:lnTo>
                    <a:pt x="509" y="87"/>
                  </a:lnTo>
                  <a:lnTo>
                    <a:pt x="514" y="82"/>
                  </a:lnTo>
                  <a:lnTo>
                    <a:pt x="519" y="77"/>
                  </a:lnTo>
                  <a:lnTo>
                    <a:pt x="523" y="72"/>
                  </a:lnTo>
                  <a:lnTo>
                    <a:pt x="528" y="68"/>
                  </a:lnTo>
                  <a:lnTo>
                    <a:pt x="528" y="63"/>
                  </a:lnTo>
                  <a:lnTo>
                    <a:pt x="533" y="63"/>
                  </a:lnTo>
                  <a:lnTo>
                    <a:pt x="533" y="58"/>
                  </a:lnTo>
                  <a:lnTo>
                    <a:pt x="538" y="58"/>
                  </a:lnTo>
                  <a:lnTo>
                    <a:pt x="538" y="53"/>
                  </a:lnTo>
                  <a:lnTo>
                    <a:pt x="543" y="48"/>
                  </a:lnTo>
                  <a:lnTo>
                    <a:pt x="547" y="44"/>
                  </a:lnTo>
                  <a:lnTo>
                    <a:pt x="552" y="39"/>
                  </a:lnTo>
                  <a:lnTo>
                    <a:pt x="557" y="34"/>
                  </a:lnTo>
                  <a:lnTo>
                    <a:pt x="557" y="29"/>
                  </a:lnTo>
                  <a:lnTo>
                    <a:pt x="562" y="29"/>
                  </a:lnTo>
                  <a:lnTo>
                    <a:pt x="562" y="24"/>
                  </a:lnTo>
                  <a:lnTo>
                    <a:pt x="567" y="24"/>
                  </a:lnTo>
                  <a:lnTo>
                    <a:pt x="567" y="20"/>
                  </a:lnTo>
                  <a:lnTo>
                    <a:pt x="571" y="20"/>
                  </a:lnTo>
                  <a:lnTo>
                    <a:pt x="576" y="15"/>
                  </a:lnTo>
                  <a:lnTo>
                    <a:pt x="581" y="10"/>
                  </a:lnTo>
                  <a:lnTo>
                    <a:pt x="586" y="10"/>
                  </a:lnTo>
                  <a:lnTo>
                    <a:pt x="586" y="5"/>
                  </a:lnTo>
                  <a:lnTo>
                    <a:pt x="591" y="5"/>
                  </a:lnTo>
                  <a:lnTo>
                    <a:pt x="595" y="5"/>
                  </a:lnTo>
                  <a:lnTo>
                    <a:pt x="600" y="0"/>
                  </a:lnTo>
                  <a:lnTo>
                    <a:pt x="605" y="0"/>
                  </a:lnTo>
                  <a:lnTo>
                    <a:pt x="610" y="0"/>
                  </a:lnTo>
                  <a:lnTo>
                    <a:pt x="615" y="0"/>
                  </a:lnTo>
                  <a:lnTo>
                    <a:pt x="619" y="0"/>
                  </a:lnTo>
                  <a:lnTo>
                    <a:pt x="624" y="5"/>
                  </a:lnTo>
                  <a:lnTo>
                    <a:pt x="629" y="5"/>
                  </a:lnTo>
                  <a:lnTo>
                    <a:pt x="634" y="10"/>
                  </a:lnTo>
                  <a:lnTo>
                    <a:pt x="639" y="10"/>
                  </a:lnTo>
                  <a:lnTo>
                    <a:pt x="639" y="15"/>
                  </a:lnTo>
                  <a:lnTo>
                    <a:pt x="643" y="15"/>
                  </a:lnTo>
                  <a:lnTo>
                    <a:pt x="643" y="20"/>
                  </a:lnTo>
                  <a:lnTo>
                    <a:pt x="648" y="20"/>
                  </a:lnTo>
                  <a:lnTo>
                    <a:pt x="648" y="24"/>
                  </a:lnTo>
                  <a:lnTo>
                    <a:pt x="653" y="24"/>
                  </a:lnTo>
                  <a:lnTo>
                    <a:pt x="653" y="29"/>
                  </a:lnTo>
                  <a:lnTo>
                    <a:pt x="658" y="34"/>
                  </a:lnTo>
                  <a:lnTo>
                    <a:pt x="658" y="39"/>
                  </a:lnTo>
                  <a:lnTo>
                    <a:pt x="663" y="39"/>
                  </a:lnTo>
                  <a:lnTo>
                    <a:pt x="663" y="44"/>
                  </a:lnTo>
                  <a:lnTo>
                    <a:pt x="667" y="48"/>
                  </a:lnTo>
                  <a:lnTo>
                    <a:pt x="667" y="53"/>
                  </a:lnTo>
                  <a:lnTo>
                    <a:pt x="672" y="58"/>
                  </a:lnTo>
                  <a:lnTo>
                    <a:pt x="672" y="63"/>
                  </a:lnTo>
                  <a:lnTo>
                    <a:pt x="677" y="68"/>
                  </a:lnTo>
                  <a:lnTo>
                    <a:pt x="677" y="72"/>
                  </a:lnTo>
                  <a:lnTo>
                    <a:pt x="682" y="77"/>
                  </a:lnTo>
                  <a:lnTo>
                    <a:pt x="682" y="82"/>
                  </a:lnTo>
                  <a:lnTo>
                    <a:pt x="687" y="87"/>
                  </a:lnTo>
                  <a:lnTo>
                    <a:pt x="687" y="92"/>
                  </a:lnTo>
                  <a:lnTo>
                    <a:pt x="691" y="96"/>
                  </a:lnTo>
                  <a:lnTo>
                    <a:pt x="691" y="101"/>
                  </a:lnTo>
                  <a:lnTo>
                    <a:pt x="696" y="106"/>
                  </a:lnTo>
                  <a:lnTo>
                    <a:pt x="696" y="116"/>
                  </a:lnTo>
                  <a:lnTo>
                    <a:pt x="701" y="120"/>
                  </a:lnTo>
                  <a:lnTo>
                    <a:pt x="701" y="125"/>
                  </a:lnTo>
                  <a:lnTo>
                    <a:pt x="706" y="130"/>
                  </a:lnTo>
                  <a:lnTo>
                    <a:pt x="711" y="140"/>
                  </a:lnTo>
                  <a:lnTo>
                    <a:pt x="711" y="144"/>
                  </a:lnTo>
                  <a:lnTo>
                    <a:pt x="715" y="149"/>
                  </a:lnTo>
                  <a:lnTo>
                    <a:pt x="715" y="159"/>
                  </a:lnTo>
                  <a:lnTo>
                    <a:pt x="720" y="164"/>
                  </a:lnTo>
                  <a:lnTo>
                    <a:pt x="720" y="168"/>
                  </a:lnTo>
                  <a:lnTo>
                    <a:pt x="725" y="178"/>
                  </a:lnTo>
                  <a:lnTo>
                    <a:pt x="725" y="183"/>
                  </a:lnTo>
                  <a:lnTo>
                    <a:pt x="730" y="188"/>
                  </a:lnTo>
                  <a:lnTo>
                    <a:pt x="730" y="197"/>
                  </a:lnTo>
                  <a:lnTo>
                    <a:pt x="735" y="202"/>
                  </a:lnTo>
                  <a:lnTo>
                    <a:pt x="735" y="212"/>
                  </a:lnTo>
                  <a:lnTo>
                    <a:pt x="739" y="216"/>
                  </a:lnTo>
                  <a:lnTo>
                    <a:pt x="739" y="221"/>
                  </a:lnTo>
                  <a:lnTo>
                    <a:pt x="744" y="226"/>
                  </a:lnTo>
                  <a:lnTo>
                    <a:pt x="744" y="236"/>
                  </a:lnTo>
                  <a:lnTo>
                    <a:pt x="749" y="240"/>
                  </a:lnTo>
                  <a:lnTo>
                    <a:pt x="749" y="245"/>
                  </a:lnTo>
                  <a:lnTo>
                    <a:pt x="754" y="255"/>
                  </a:lnTo>
                  <a:lnTo>
                    <a:pt x="754" y="260"/>
                  </a:lnTo>
                  <a:lnTo>
                    <a:pt x="759" y="264"/>
                  </a:lnTo>
                  <a:lnTo>
                    <a:pt x="759" y="274"/>
                  </a:lnTo>
                  <a:lnTo>
                    <a:pt x="763" y="279"/>
                  </a:lnTo>
                  <a:lnTo>
                    <a:pt x="763" y="284"/>
                  </a:lnTo>
                  <a:lnTo>
                    <a:pt x="768" y="288"/>
                  </a:lnTo>
                  <a:lnTo>
                    <a:pt x="768" y="293"/>
                  </a:lnTo>
                  <a:lnTo>
                    <a:pt x="773" y="303"/>
                  </a:lnTo>
                  <a:lnTo>
                    <a:pt x="773" y="308"/>
                  </a:lnTo>
                  <a:lnTo>
                    <a:pt x="778" y="312"/>
                  </a:lnTo>
                  <a:lnTo>
                    <a:pt x="778" y="317"/>
                  </a:lnTo>
                  <a:lnTo>
                    <a:pt x="783" y="322"/>
                  </a:lnTo>
                  <a:lnTo>
                    <a:pt x="783" y="327"/>
                  </a:lnTo>
                  <a:lnTo>
                    <a:pt x="787" y="332"/>
                  </a:lnTo>
                  <a:lnTo>
                    <a:pt x="787" y="336"/>
                  </a:lnTo>
                  <a:lnTo>
                    <a:pt x="792" y="341"/>
                  </a:lnTo>
                  <a:lnTo>
                    <a:pt x="792" y="346"/>
                  </a:lnTo>
                  <a:lnTo>
                    <a:pt x="797" y="351"/>
                  </a:lnTo>
                  <a:lnTo>
                    <a:pt x="802" y="356"/>
                  </a:lnTo>
                  <a:lnTo>
                    <a:pt x="802" y="361"/>
                  </a:lnTo>
                  <a:lnTo>
                    <a:pt x="807" y="365"/>
                  </a:lnTo>
                  <a:lnTo>
                    <a:pt x="811" y="370"/>
                  </a:lnTo>
                  <a:lnTo>
                    <a:pt x="816" y="375"/>
                  </a:lnTo>
                  <a:lnTo>
                    <a:pt x="821" y="380"/>
                  </a:lnTo>
                  <a:lnTo>
                    <a:pt x="826" y="380"/>
                  </a:lnTo>
                  <a:lnTo>
                    <a:pt x="826" y="385"/>
                  </a:lnTo>
                  <a:lnTo>
                    <a:pt x="831" y="385"/>
                  </a:lnTo>
                  <a:lnTo>
                    <a:pt x="835" y="389"/>
                  </a:lnTo>
                  <a:lnTo>
                    <a:pt x="840" y="389"/>
                  </a:lnTo>
                  <a:lnTo>
                    <a:pt x="845" y="389"/>
                  </a:lnTo>
                  <a:lnTo>
                    <a:pt x="850" y="389"/>
                  </a:lnTo>
                  <a:lnTo>
                    <a:pt x="855" y="389"/>
                  </a:lnTo>
                  <a:lnTo>
                    <a:pt x="859" y="389"/>
                  </a:lnTo>
                  <a:lnTo>
                    <a:pt x="859" y="385"/>
                  </a:lnTo>
                  <a:lnTo>
                    <a:pt x="864" y="385"/>
                  </a:lnTo>
                  <a:lnTo>
                    <a:pt x="869" y="385"/>
                  </a:lnTo>
                  <a:lnTo>
                    <a:pt x="869" y="380"/>
                  </a:lnTo>
                  <a:lnTo>
                    <a:pt x="874" y="380"/>
                  </a:lnTo>
                  <a:lnTo>
                    <a:pt x="874" y="375"/>
                  </a:lnTo>
                  <a:lnTo>
                    <a:pt x="879" y="375"/>
                  </a:lnTo>
                  <a:lnTo>
                    <a:pt x="879" y="370"/>
                  </a:lnTo>
                  <a:lnTo>
                    <a:pt x="883" y="370"/>
                  </a:lnTo>
                  <a:lnTo>
                    <a:pt x="883" y="365"/>
                  </a:lnTo>
                  <a:lnTo>
                    <a:pt x="888" y="361"/>
                  </a:lnTo>
                  <a:lnTo>
                    <a:pt x="893" y="356"/>
                  </a:lnTo>
                  <a:lnTo>
                    <a:pt x="898" y="351"/>
                  </a:lnTo>
                  <a:lnTo>
                    <a:pt x="903" y="346"/>
                  </a:lnTo>
                  <a:lnTo>
                    <a:pt x="903" y="341"/>
                  </a:lnTo>
                  <a:lnTo>
                    <a:pt x="907" y="336"/>
                  </a:lnTo>
                  <a:lnTo>
                    <a:pt x="912" y="332"/>
                  </a:lnTo>
                  <a:lnTo>
                    <a:pt x="912" y="327"/>
                  </a:lnTo>
                  <a:lnTo>
                    <a:pt x="917" y="322"/>
                  </a:lnTo>
                  <a:lnTo>
                    <a:pt x="917" y="317"/>
                  </a:lnTo>
                  <a:lnTo>
                    <a:pt x="922" y="312"/>
                  </a:lnTo>
                  <a:lnTo>
                    <a:pt x="927" y="303"/>
                  </a:lnTo>
                  <a:lnTo>
                    <a:pt x="931" y="298"/>
                  </a:lnTo>
                  <a:lnTo>
                    <a:pt x="931" y="293"/>
                  </a:lnTo>
                  <a:lnTo>
                    <a:pt x="936" y="288"/>
                  </a:lnTo>
                  <a:lnTo>
                    <a:pt x="936" y="284"/>
                  </a:lnTo>
                  <a:lnTo>
                    <a:pt x="941" y="279"/>
                  </a:lnTo>
                  <a:lnTo>
                    <a:pt x="941" y="274"/>
                  </a:lnTo>
                  <a:lnTo>
                    <a:pt x="946" y="269"/>
                  </a:lnTo>
                  <a:lnTo>
                    <a:pt x="946" y="264"/>
                  </a:lnTo>
                  <a:lnTo>
                    <a:pt x="951" y="260"/>
                  </a:lnTo>
                  <a:lnTo>
                    <a:pt x="951" y="255"/>
                  </a:lnTo>
                  <a:lnTo>
                    <a:pt x="955" y="250"/>
                  </a:lnTo>
                  <a:lnTo>
                    <a:pt x="955" y="245"/>
                  </a:lnTo>
                  <a:lnTo>
                    <a:pt x="960" y="240"/>
                  </a:lnTo>
                  <a:lnTo>
                    <a:pt x="960" y="236"/>
                  </a:lnTo>
                  <a:lnTo>
                    <a:pt x="965" y="236"/>
                  </a:lnTo>
                  <a:lnTo>
                    <a:pt x="965" y="231"/>
                  </a:lnTo>
                  <a:lnTo>
                    <a:pt x="970" y="226"/>
                  </a:lnTo>
                  <a:lnTo>
                    <a:pt x="970" y="221"/>
                  </a:lnTo>
                  <a:lnTo>
                    <a:pt x="975" y="216"/>
                  </a:lnTo>
                  <a:lnTo>
                    <a:pt x="975" y="212"/>
                  </a:lnTo>
                  <a:lnTo>
                    <a:pt x="979" y="212"/>
                  </a:lnTo>
                  <a:lnTo>
                    <a:pt x="979" y="207"/>
                  </a:lnTo>
                  <a:lnTo>
                    <a:pt x="984" y="202"/>
                  </a:lnTo>
                  <a:lnTo>
                    <a:pt x="984" y="197"/>
                  </a:lnTo>
                  <a:lnTo>
                    <a:pt x="989" y="192"/>
                  </a:lnTo>
                  <a:lnTo>
                    <a:pt x="994" y="188"/>
                  </a:lnTo>
                  <a:lnTo>
                    <a:pt x="999" y="183"/>
                  </a:lnTo>
                  <a:lnTo>
                    <a:pt x="1003" y="178"/>
                  </a:lnTo>
                  <a:lnTo>
                    <a:pt x="1008" y="173"/>
                  </a:lnTo>
                  <a:lnTo>
                    <a:pt x="1008" y="168"/>
                  </a:lnTo>
                  <a:lnTo>
                    <a:pt x="1013" y="168"/>
                  </a:lnTo>
                  <a:lnTo>
                    <a:pt x="1013" y="164"/>
                  </a:lnTo>
                  <a:lnTo>
                    <a:pt x="1018" y="164"/>
                  </a:lnTo>
                  <a:lnTo>
                    <a:pt x="1018" y="159"/>
                  </a:lnTo>
                  <a:lnTo>
                    <a:pt x="1023" y="159"/>
                  </a:lnTo>
                  <a:lnTo>
                    <a:pt x="1027" y="154"/>
                  </a:lnTo>
                  <a:lnTo>
                    <a:pt x="1032" y="149"/>
                  </a:lnTo>
                  <a:lnTo>
                    <a:pt x="1037" y="149"/>
                  </a:lnTo>
                  <a:lnTo>
                    <a:pt x="1042" y="144"/>
                  </a:lnTo>
                  <a:lnTo>
                    <a:pt x="1047" y="144"/>
                  </a:lnTo>
                  <a:lnTo>
                    <a:pt x="1047" y="140"/>
                  </a:lnTo>
                  <a:lnTo>
                    <a:pt x="1051" y="140"/>
                  </a:lnTo>
                  <a:lnTo>
                    <a:pt x="1056" y="140"/>
                  </a:lnTo>
                  <a:lnTo>
                    <a:pt x="1061" y="140"/>
                  </a:lnTo>
                  <a:lnTo>
                    <a:pt x="1066" y="135"/>
                  </a:lnTo>
                  <a:lnTo>
                    <a:pt x="1071" y="135"/>
                  </a:lnTo>
                  <a:lnTo>
                    <a:pt x="1075" y="135"/>
                  </a:lnTo>
                  <a:lnTo>
                    <a:pt x="1080" y="135"/>
                  </a:lnTo>
                  <a:lnTo>
                    <a:pt x="1085" y="135"/>
                  </a:lnTo>
                  <a:lnTo>
                    <a:pt x="1090" y="135"/>
                  </a:lnTo>
                  <a:lnTo>
                    <a:pt x="1095" y="135"/>
                  </a:lnTo>
                  <a:lnTo>
                    <a:pt x="1099" y="135"/>
                  </a:lnTo>
                  <a:lnTo>
                    <a:pt x="1104" y="135"/>
                  </a:lnTo>
                  <a:lnTo>
                    <a:pt x="1109" y="135"/>
                  </a:lnTo>
                  <a:lnTo>
                    <a:pt x="1114" y="135"/>
                  </a:lnTo>
                  <a:lnTo>
                    <a:pt x="1119" y="135"/>
                  </a:lnTo>
                  <a:lnTo>
                    <a:pt x="1119" y="140"/>
                  </a:lnTo>
                  <a:lnTo>
                    <a:pt x="1123" y="140"/>
                  </a:lnTo>
                  <a:lnTo>
                    <a:pt x="1128" y="135"/>
                  </a:lnTo>
                  <a:lnTo>
                    <a:pt x="1133" y="135"/>
                  </a:lnTo>
                  <a:lnTo>
                    <a:pt x="1138" y="135"/>
                  </a:lnTo>
                  <a:lnTo>
                    <a:pt x="1143" y="135"/>
                  </a:lnTo>
                  <a:lnTo>
                    <a:pt x="1147" y="135"/>
                  </a:lnTo>
                  <a:lnTo>
                    <a:pt x="1152" y="135"/>
                  </a:lnTo>
                  <a:lnTo>
                    <a:pt x="1157" y="130"/>
                  </a:lnTo>
                  <a:lnTo>
                    <a:pt x="1162" y="130"/>
                  </a:lnTo>
                  <a:lnTo>
                    <a:pt x="1167" y="130"/>
                  </a:lnTo>
                  <a:lnTo>
                    <a:pt x="1167" y="125"/>
                  </a:lnTo>
                  <a:lnTo>
                    <a:pt x="1171" y="125"/>
                  </a:lnTo>
                  <a:lnTo>
                    <a:pt x="1176" y="125"/>
                  </a:lnTo>
                  <a:lnTo>
                    <a:pt x="1176" y="120"/>
                  </a:lnTo>
                  <a:lnTo>
                    <a:pt x="1181" y="120"/>
                  </a:lnTo>
                  <a:lnTo>
                    <a:pt x="1186" y="116"/>
                  </a:lnTo>
                  <a:lnTo>
                    <a:pt x="1191" y="111"/>
                  </a:lnTo>
                  <a:lnTo>
                    <a:pt x="1195" y="111"/>
                  </a:lnTo>
                  <a:lnTo>
                    <a:pt x="1195" y="106"/>
                  </a:lnTo>
                  <a:lnTo>
                    <a:pt x="1200" y="106"/>
                  </a:lnTo>
                  <a:lnTo>
                    <a:pt x="1205" y="101"/>
                  </a:lnTo>
                  <a:lnTo>
                    <a:pt x="1210" y="96"/>
                  </a:lnTo>
                  <a:lnTo>
                    <a:pt x="1215" y="92"/>
                  </a:lnTo>
                  <a:lnTo>
                    <a:pt x="1215" y="87"/>
                  </a:lnTo>
                  <a:lnTo>
                    <a:pt x="1219" y="87"/>
                  </a:lnTo>
                  <a:lnTo>
                    <a:pt x="1219" y="82"/>
                  </a:lnTo>
                  <a:lnTo>
                    <a:pt x="1224" y="82"/>
                  </a:lnTo>
                  <a:lnTo>
                    <a:pt x="1224" y="77"/>
                  </a:lnTo>
                  <a:lnTo>
                    <a:pt x="1229" y="77"/>
                  </a:lnTo>
                  <a:lnTo>
                    <a:pt x="1229" y="72"/>
                  </a:lnTo>
                  <a:lnTo>
                    <a:pt x="1234" y="72"/>
                  </a:lnTo>
                  <a:lnTo>
                    <a:pt x="1234" y="68"/>
                  </a:lnTo>
                  <a:lnTo>
                    <a:pt x="1239" y="63"/>
                  </a:lnTo>
                  <a:lnTo>
                    <a:pt x="1243" y="58"/>
                  </a:lnTo>
                  <a:lnTo>
                    <a:pt x="1248" y="53"/>
                  </a:lnTo>
                  <a:lnTo>
                    <a:pt x="1248" y="48"/>
                  </a:lnTo>
                  <a:lnTo>
                    <a:pt x="1253" y="48"/>
                  </a:lnTo>
                  <a:lnTo>
                    <a:pt x="1253" y="44"/>
                  </a:lnTo>
                  <a:lnTo>
                    <a:pt x="1258" y="44"/>
                  </a:lnTo>
                  <a:lnTo>
                    <a:pt x="1258" y="39"/>
                  </a:lnTo>
                  <a:lnTo>
                    <a:pt x="1263" y="39"/>
                  </a:lnTo>
                  <a:lnTo>
                    <a:pt x="1263" y="34"/>
                  </a:lnTo>
                  <a:lnTo>
                    <a:pt x="1268" y="29"/>
                  </a:lnTo>
                  <a:lnTo>
                    <a:pt x="1272" y="24"/>
                  </a:lnTo>
                  <a:lnTo>
                    <a:pt x="1277" y="20"/>
                  </a:lnTo>
                  <a:lnTo>
                    <a:pt x="1282" y="20"/>
                  </a:lnTo>
                  <a:lnTo>
                    <a:pt x="1287" y="15"/>
                  </a:lnTo>
                  <a:lnTo>
                    <a:pt x="1292" y="10"/>
                  </a:lnTo>
                  <a:lnTo>
                    <a:pt x="1296" y="5"/>
                  </a:lnTo>
                  <a:lnTo>
                    <a:pt x="1301" y="5"/>
                  </a:lnTo>
                  <a:lnTo>
                    <a:pt x="1306" y="5"/>
                  </a:lnTo>
                  <a:lnTo>
                    <a:pt x="1311" y="0"/>
                  </a:lnTo>
                  <a:lnTo>
                    <a:pt x="1316" y="0"/>
                  </a:lnTo>
                  <a:lnTo>
                    <a:pt x="1320" y="0"/>
                  </a:lnTo>
                  <a:lnTo>
                    <a:pt x="1325" y="0"/>
                  </a:lnTo>
                  <a:lnTo>
                    <a:pt x="1330" y="0"/>
                  </a:lnTo>
                  <a:lnTo>
                    <a:pt x="1330" y="5"/>
                  </a:lnTo>
                  <a:lnTo>
                    <a:pt x="1335" y="5"/>
                  </a:lnTo>
                  <a:lnTo>
                    <a:pt x="1340" y="5"/>
                  </a:lnTo>
                  <a:lnTo>
                    <a:pt x="1340" y="10"/>
                  </a:lnTo>
                  <a:lnTo>
                    <a:pt x="1344" y="10"/>
                  </a:lnTo>
                  <a:lnTo>
                    <a:pt x="1349" y="15"/>
                  </a:lnTo>
                  <a:lnTo>
                    <a:pt x="1354" y="20"/>
                  </a:lnTo>
                  <a:lnTo>
                    <a:pt x="1359" y="24"/>
                  </a:lnTo>
                  <a:lnTo>
                    <a:pt x="1364" y="29"/>
                  </a:lnTo>
                  <a:lnTo>
                    <a:pt x="1364" y="34"/>
                  </a:lnTo>
                  <a:lnTo>
                    <a:pt x="1368" y="39"/>
                  </a:lnTo>
                  <a:lnTo>
                    <a:pt x="1373" y="44"/>
                  </a:lnTo>
                  <a:lnTo>
                    <a:pt x="1373" y="48"/>
                  </a:lnTo>
                  <a:lnTo>
                    <a:pt x="1378" y="53"/>
                  </a:lnTo>
                  <a:lnTo>
                    <a:pt x="1378" y="58"/>
                  </a:lnTo>
                  <a:lnTo>
                    <a:pt x="1383" y="63"/>
                  </a:lnTo>
                  <a:lnTo>
                    <a:pt x="1383" y="68"/>
                  </a:lnTo>
                  <a:lnTo>
                    <a:pt x="1388" y="72"/>
                  </a:lnTo>
                  <a:lnTo>
                    <a:pt x="1392" y="77"/>
                  </a:lnTo>
                  <a:lnTo>
                    <a:pt x="1392" y="82"/>
                  </a:lnTo>
                  <a:lnTo>
                    <a:pt x="1397" y="87"/>
                  </a:lnTo>
                  <a:lnTo>
                    <a:pt x="1397" y="92"/>
                  </a:lnTo>
                  <a:lnTo>
                    <a:pt x="1402" y="96"/>
                  </a:lnTo>
                  <a:lnTo>
                    <a:pt x="1402" y="101"/>
                  </a:lnTo>
                  <a:lnTo>
                    <a:pt x="1407" y="106"/>
                  </a:lnTo>
                  <a:lnTo>
                    <a:pt x="1407" y="116"/>
                  </a:lnTo>
                  <a:lnTo>
                    <a:pt x="1412" y="120"/>
                  </a:lnTo>
                  <a:lnTo>
                    <a:pt x="1412" y="125"/>
                  </a:lnTo>
                  <a:lnTo>
                    <a:pt x="1416" y="130"/>
                  </a:lnTo>
                  <a:lnTo>
                    <a:pt x="1416" y="140"/>
                  </a:lnTo>
                </a:path>
              </a:pathLst>
            </a:custGeom>
            <a:noFill/>
            <a:ln w="28575">
              <a:solidFill>
                <a:schemeClr val="tx1"/>
              </a:solidFill>
              <a:prstDash val="solid"/>
              <a:round/>
              <a:headEnd/>
              <a:tailEnd/>
            </a:ln>
          </p:spPr>
          <p:txBody>
            <a:bodyPr/>
            <a:lstStyle/>
            <a:p>
              <a:endParaRPr lang="en-US"/>
            </a:p>
          </p:txBody>
        </p:sp>
      </p:grpSp>
      <p:sp>
        <p:nvSpPr>
          <p:cNvPr id="49" name="Freeform 22">
            <a:extLst>
              <a:ext uri="{FF2B5EF4-FFF2-40B4-BE49-F238E27FC236}">
                <a16:creationId xmlns:a16="http://schemas.microsoft.com/office/drawing/2014/main" id="{5CB64BFB-A3CC-2C3F-344A-C8D624203C7A}"/>
              </a:ext>
            </a:extLst>
          </p:cNvPr>
          <p:cNvSpPr>
            <a:spLocks/>
          </p:cNvSpPr>
          <p:nvPr/>
        </p:nvSpPr>
        <p:spPr bwMode="auto">
          <a:xfrm>
            <a:off x="5364480" y="2883408"/>
            <a:ext cx="2011680" cy="621792"/>
          </a:xfrm>
          <a:custGeom>
            <a:avLst/>
            <a:gdLst>
              <a:gd name="T0" fmla="*/ 38100 w 1589"/>
              <a:gd name="T1" fmla="*/ 350838 h 254"/>
              <a:gd name="T2" fmla="*/ 82550 w 1589"/>
              <a:gd name="T3" fmla="*/ 304800 h 254"/>
              <a:gd name="T4" fmla="*/ 120650 w 1589"/>
              <a:gd name="T5" fmla="*/ 250825 h 254"/>
              <a:gd name="T6" fmla="*/ 166688 w 1589"/>
              <a:gd name="T7" fmla="*/ 198438 h 254"/>
              <a:gd name="T8" fmla="*/ 212725 w 1589"/>
              <a:gd name="T9" fmla="*/ 144463 h 254"/>
              <a:gd name="T10" fmla="*/ 258763 w 1589"/>
              <a:gd name="T11" fmla="*/ 98425 h 254"/>
              <a:gd name="T12" fmla="*/ 296863 w 1589"/>
              <a:gd name="T13" fmla="*/ 60325 h 254"/>
              <a:gd name="T14" fmla="*/ 342900 w 1589"/>
              <a:gd name="T15" fmla="*/ 30163 h 254"/>
              <a:gd name="T16" fmla="*/ 387350 w 1589"/>
              <a:gd name="T17" fmla="*/ 7938 h 254"/>
              <a:gd name="T18" fmla="*/ 433388 w 1589"/>
              <a:gd name="T19" fmla="*/ 7938 h 254"/>
              <a:gd name="T20" fmla="*/ 471488 w 1589"/>
              <a:gd name="T21" fmla="*/ 30163 h 254"/>
              <a:gd name="T22" fmla="*/ 517525 w 1589"/>
              <a:gd name="T23" fmla="*/ 52388 h 254"/>
              <a:gd name="T24" fmla="*/ 563563 w 1589"/>
              <a:gd name="T25" fmla="*/ 68263 h 254"/>
              <a:gd name="T26" fmla="*/ 609600 w 1589"/>
              <a:gd name="T27" fmla="*/ 90488 h 254"/>
              <a:gd name="T28" fmla="*/ 647700 w 1589"/>
              <a:gd name="T29" fmla="*/ 114300 h 254"/>
              <a:gd name="T30" fmla="*/ 692150 w 1589"/>
              <a:gd name="T31" fmla="*/ 136525 h 254"/>
              <a:gd name="T32" fmla="*/ 738188 w 1589"/>
              <a:gd name="T33" fmla="*/ 152400 h 254"/>
              <a:gd name="T34" fmla="*/ 776288 w 1589"/>
              <a:gd name="T35" fmla="*/ 174625 h 254"/>
              <a:gd name="T36" fmla="*/ 822325 w 1589"/>
              <a:gd name="T37" fmla="*/ 198438 h 254"/>
              <a:gd name="T38" fmla="*/ 868363 w 1589"/>
              <a:gd name="T39" fmla="*/ 220663 h 254"/>
              <a:gd name="T40" fmla="*/ 914400 w 1589"/>
              <a:gd name="T41" fmla="*/ 236538 h 254"/>
              <a:gd name="T42" fmla="*/ 952500 w 1589"/>
              <a:gd name="T43" fmla="*/ 258763 h 254"/>
              <a:gd name="T44" fmla="*/ 996950 w 1589"/>
              <a:gd name="T45" fmla="*/ 280988 h 254"/>
              <a:gd name="T46" fmla="*/ 1042988 w 1589"/>
              <a:gd name="T47" fmla="*/ 304800 h 254"/>
              <a:gd name="T48" fmla="*/ 1089025 w 1589"/>
              <a:gd name="T49" fmla="*/ 319088 h 254"/>
              <a:gd name="T50" fmla="*/ 1127125 w 1589"/>
              <a:gd name="T51" fmla="*/ 342900 h 254"/>
              <a:gd name="T52" fmla="*/ 1173163 w 1589"/>
              <a:gd name="T53" fmla="*/ 365125 h 254"/>
              <a:gd name="T54" fmla="*/ 1219200 w 1589"/>
              <a:gd name="T55" fmla="*/ 388938 h 254"/>
              <a:gd name="T56" fmla="*/ 1263650 w 1589"/>
              <a:gd name="T57" fmla="*/ 395288 h 254"/>
              <a:gd name="T58" fmla="*/ 1301750 w 1589"/>
              <a:gd name="T59" fmla="*/ 342900 h 254"/>
              <a:gd name="T60" fmla="*/ 1347788 w 1589"/>
              <a:gd name="T61" fmla="*/ 288925 h 254"/>
              <a:gd name="T62" fmla="*/ 1393825 w 1589"/>
              <a:gd name="T63" fmla="*/ 236538 h 254"/>
              <a:gd name="T64" fmla="*/ 1439863 w 1589"/>
              <a:gd name="T65" fmla="*/ 190500 h 254"/>
              <a:gd name="T66" fmla="*/ 1485900 w 1589"/>
              <a:gd name="T67" fmla="*/ 136525 h 254"/>
              <a:gd name="T68" fmla="*/ 1524000 w 1589"/>
              <a:gd name="T69" fmla="*/ 90488 h 254"/>
              <a:gd name="T70" fmla="*/ 1568450 w 1589"/>
              <a:gd name="T71" fmla="*/ 52388 h 254"/>
              <a:gd name="T72" fmla="*/ 1614488 w 1589"/>
              <a:gd name="T73" fmla="*/ 22225 h 254"/>
              <a:gd name="T74" fmla="*/ 1652588 w 1589"/>
              <a:gd name="T75" fmla="*/ 7938 h 254"/>
              <a:gd name="T76" fmla="*/ 1698626 w 1589"/>
              <a:gd name="T77" fmla="*/ 7938 h 254"/>
              <a:gd name="T78" fmla="*/ 1744663 w 1589"/>
              <a:gd name="T79" fmla="*/ 30163 h 254"/>
              <a:gd name="T80" fmla="*/ 1790701 w 1589"/>
              <a:gd name="T81" fmla="*/ 52388 h 254"/>
              <a:gd name="T82" fmla="*/ 1828801 w 1589"/>
              <a:gd name="T83" fmla="*/ 76200 h 254"/>
              <a:gd name="T84" fmla="*/ 1873251 w 1589"/>
              <a:gd name="T85" fmla="*/ 90488 h 254"/>
              <a:gd name="T86" fmla="*/ 1919288 w 1589"/>
              <a:gd name="T87" fmla="*/ 114300 h 254"/>
              <a:gd name="T88" fmla="*/ 1965326 w 1589"/>
              <a:gd name="T89" fmla="*/ 136525 h 254"/>
              <a:gd name="T90" fmla="*/ 2003426 w 1589"/>
              <a:gd name="T91" fmla="*/ 160338 h 254"/>
              <a:gd name="T92" fmla="*/ 2049463 w 1589"/>
              <a:gd name="T93" fmla="*/ 174625 h 254"/>
              <a:gd name="T94" fmla="*/ 2095501 w 1589"/>
              <a:gd name="T95" fmla="*/ 198438 h 254"/>
              <a:gd name="T96" fmla="*/ 2141538 w 1589"/>
              <a:gd name="T97" fmla="*/ 220663 h 254"/>
              <a:gd name="T98" fmla="*/ 2179638 w 1589"/>
              <a:gd name="T99" fmla="*/ 242888 h 254"/>
              <a:gd name="T100" fmla="*/ 2224088 w 1589"/>
              <a:gd name="T101" fmla="*/ 258763 h 254"/>
              <a:gd name="T102" fmla="*/ 2270126 w 1589"/>
              <a:gd name="T103" fmla="*/ 280988 h 254"/>
              <a:gd name="T104" fmla="*/ 2316163 w 1589"/>
              <a:gd name="T105" fmla="*/ 304800 h 254"/>
              <a:gd name="T106" fmla="*/ 2354263 w 1589"/>
              <a:gd name="T107" fmla="*/ 327025 h 254"/>
              <a:gd name="T108" fmla="*/ 2400301 w 1589"/>
              <a:gd name="T109" fmla="*/ 342900 h 254"/>
              <a:gd name="T110" fmla="*/ 2446338 w 1589"/>
              <a:gd name="T111" fmla="*/ 365125 h 254"/>
              <a:gd name="T112" fmla="*/ 2490788 w 1589"/>
              <a:gd name="T113" fmla="*/ 388938 h 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89"/>
              <a:gd name="T172" fmla="*/ 0 h 254"/>
              <a:gd name="T173" fmla="*/ 1589 w 1589"/>
              <a:gd name="T174" fmla="*/ 254 h 2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89" h="254">
                <a:moveTo>
                  <a:pt x="0" y="249"/>
                </a:moveTo>
                <a:lnTo>
                  <a:pt x="0" y="249"/>
                </a:lnTo>
                <a:lnTo>
                  <a:pt x="4" y="245"/>
                </a:lnTo>
                <a:lnTo>
                  <a:pt x="4" y="240"/>
                </a:lnTo>
                <a:lnTo>
                  <a:pt x="9" y="235"/>
                </a:lnTo>
                <a:lnTo>
                  <a:pt x="14" y="235"/>
                </a:lnTo>
                <a:lnTo>
                  <a:pt x="14" y="230"/>
                </a:lnTo>
                <a:lnTo>
                  <a:pt x="19" y="230"/>
                </a:lnTo>
                <a:lnTo>
                  <a:pt x="19" y="225"/>
                </a:lnTo>
                <a:lnTo>
                  <a:pt x="24" y="221"/>
                </a:lnTo>
                <a:lnTo>
                  <a:pt x="28" y="216"/>
                </a:lnTo>
                <a:lnTo>
                  <a:pt x="28" y="211"/>
                </a:lnTo>
                <a:lnTo>
                  <a:pt x="33" y="211"/>
                </a:lnTo>
                <a:lnTo>
                  <a:pt x="38" y="206"/>
                </a:lnTo>
                <a:lnTo>
                  <a:pt x="38" y="201"/>
                </a:lnTo>
                <a:lnTo>
                  <a:pt x="43" y="201"/>
                </a:lnTo>
                <a:lnTo>
                  <a:pt x="43" y="197"/>
                </a:lnTo>
                <a:lnTo>
                  <a:pt x="48" y="192"/>
                </a:lnTo>
                <a:lnTo>
                  <a:pt x="52" y="192"/>
                </a:lnTo>
                <a:lnTo>
                  <a:pt x="52" y="187"/>
                </a:lnTo>
                <a:lnTo>
                  <a:pt x="57" y="182"/>
                </a:lnTo>
                <a:lnTo>
                  <a:pt x="62" y="177"/>
                </a:lnTo>
                <a:lnTo>
                  <a:pt x="62" y="173"/>
                </a:lnTo>
                <a:lnTo>
                  <a:pt x="67" y="173"/>
                </a:lnTo>
                <a:lnTo>
                  <a:pt x="72" y="168"/>
                </a:lnTo>
                <a:lnTo>
                  <a:pt x="72" y="163"/>
                </a:lnTo>
                <a:lnTo>
                  <a:pt x="76" y="163"/>
                </a:lnTo>
                <a:lnTo>
                  <a:pt x="76" y="158"/>
                </a:lnTo>
                <a:lnTo>
                  <a:pt x="81" y="153"/>
                </a:lnTo>
                <a:lnTo>
                  <a:pt x="81" y="149"/>
                </a:lnTo>
                <a:lnTo>
                  <a:pt x="86" y="149"/>
                </a:lnTo>
                <a:lnTo>
                  <a:pt x="91" y="144"/>
                </a:lnTo>
                <a:lnTo>
                  <a:pt x="91" y="139"/>
                </a:lnTo>
                <a:lnTo>
                  <a:pt x="96" y="139"/>
                </a:lnTo>
                <a:lnTo>
                  <a:pt x="96" y="134"/>
                </a:lnTo>
                <a:lnTo>
                  <a:pt x="100" y="129"/>
                </a:lnTo>
                <a:lnTo>
                  <a:pt x="105" y="125"/>
                </a:lnTo>
                <a:lnTo>
                  <a:pt x="110" y="120"/>
                </a:lnTo>
                <a:lnTo>
                  <a:pt x="115" y="115"/>
                </a:lnTo>
                <a:lnTo>
                  <a:pt x="115" y="110"/>
                </a:lnTo>
                <a:lnTo>
                  <a:pt x="120" y="110"/>
                </a:lnTo>
                <a:lnTo>
                  <a:pt x="120" y="105"/>
                </a:lnTo>
                <a:lnTo>
                  <a:pt x="124" y="101"/>
                </a:lnTo>
                <a:lnTo>
                  <a:pt x="129" y="101"/>
                </a:lnTo>
                <a:lnTo>
                  <a:pt x="129" y="96"/>
                </a:lnTo>
                <a:lnTo>
                  <a:pt x="134" y="91"/>
                </a:lnTo>
                <a:lnTo>
                  <a:pt x="139" y="86"/>
                </a:lnTo>
                <a:lnTo>
                  <a:pt x="144" y="81"/>
                </a:lnTo>
                <a:lnTo>
                  <a:pt x="148" y="77"/>
                </a:lnTo>
                <a:lnTo>
                  <a:pt x="148" y="72"/>
                </a:lnTo>
                <a:lnTo>
                  <a:pt x="153" y="72"/>
                </a:lnTo>
                <a:lnTo>
                  <a:pt x="153" y="67"/>
                </a:lnTo>
                <a:lnTo>
                  <a:pt x="158" y="67"/>
                </a:lnTo>
                <a:lnTo>
                  <a:pt x="163" y="62"/>
                </a:lnTo>
                <a:lnTo>
                  <a:pt x="168" y="57"/>
                </a:lnTo>
                <a:lnTo>
                  <a:pt x="172" y="53"/>
                </a:lnTo>
                <a:lnTo>
                  <a:pt x="177" y="48"/>
                </a:lnTo>
                <a:lnTo>
                  <a:pt x="182" y="48"/>
                </a:lnTo>
                <a:lnTo>
                  <a:pt x="182" y="43"/>
                </a:lnTo>
                <a:lnTo>
                  <a:pt x="187" y="43"/>
                </a:lnTo>
                <a:lnTo>
                  <a:pt x="187" y="38"/>
                </a:lnTo>
                <a:lnTo>
                  <a:pt x="192" y="38"/>
                </a:lnTo>
                <a:lnTo>
                  <a:pt x="192" y="33"/>
                </a:lnTo>
                <a:lnTo>
                  <a:pt x="196" y="33"/>
                </a:lnTo>
                <a:lnTo>
                  <a:pt x="201" y="29"/>
                </a:lnTo>
                <a:lnTo>
                  <a:pt x="206" y="29"/>
                </a:lnTo>
                <a:lnTo>
                  <a:pt x="206" y="24"/>
                </a:lnTo>
                <a:lnTo>
                  <a:pt x="211" y="24"/>
                </a:lnTo>
                <a:lnTo>
                  <a:pt x="211" y="19"/>
                </a:lnTo>
                <a:lnTo>
                  <a:pt x="216" y="19"/>
                </a:lnTo>
                <a:lnTo>
                  <a:pt x="220" y="19"/>
                </a:lnTo>
                <a:lnTo>
                  <a:pt x="220" y="14"/>
                </a:lnTo>
                <a:lnTo>
                  <a:pt x="225" y="14"/>
                </a:lnTo>
                <a:lnTo>
                  <a:pt x="230" y="9"/>
                </a:lnTo>
                <a:lnTo>
                  <a:pt x="235" y="9"/>
                </a:lnTo>
                <a:lnTo>
                  <a:pt x="240" y="9"/>
                </a:lnTo>
                <a:lnTo>
                  <a:pt x="240" y="5"/>
                </a:lnTo>
                <a:lnTo>
                  <a:pt x="244" y="5"/>
                </a:lnTo>
                <a:lnTo>
                  <a:pt x="249" y="5"/>
                </a:lnTo>
                <a:lnTo>
                  <a:pt x="249" y="0"/>
                </a:lnTo>
                <a:lnTo>
                  <a:pt x="254" y="0"/>
                </a:lnTo>
                <a:lnTo>
                  <a:pt x="259" y="0"/>
                </a:lnTo>
                <a:lnTo>
                  <a:pt x="264" y="0"/>
                </a:lnTo>
                <a:lnTo>
                  <a:pt x="268" y="5"/>
                </a:lnTo>
                <a:lnTo>
                  <a:pt x="273" y="5"/>
                </a:lnTo>
                <a:lnTo>
                  <a:pt x="278" y="5"/>
                </a:lnTo>
                <a:lnTo>
                  <a:pt x="278" y="9"/>
                </a:lnTo>
                <a:lnTo>
                  <a:pt x="283" y="9"/>
                </a:lnTo>
                <a:lnTo>
                  <a:pt x="288" y="9"/>
                </a:lnTo>
                <a:lnTo>
                  <a:pt x="292" y="14"/>
                </a:lnTo>
                <a:lnTo>
                  <a:pt x="297" y="14"/>
                </a:lnTo>
                <a:lnTo>
                  <a:pt x="297" y="19"/>
                </a:lnTo>
                <a:lnTo>
                  <a:pt x="302" y="19"/>
                </a:lnTo>
                <a:lnTo>
                  <a:pt x="307" y="19"/>
                </a:lnTo>
                <a:lnTo>
                  <a:pt x="312" y="24"/>
                </a:lnTo>
                <a:lnTo>
                  <a:pt x="316" y="24"/>
                </a:lnTo>
                <a:lnTo>
                  <a:pt x="316" y="29"/>
                </a:lnTo>
                <a:lnTo>
                  <a:pt x="321" y="29"/>
                </a:lnTo>
                <a:lnTo>
                  <a:pt x="326" y="33"/>
                </a:lnTo>
                <a:lnTo>
                  <a:pt x="331" y="33"/>
                </a:lnTo>
                <a:lnTo>
                  <a:pt x="336" y="33"/>
                </a:lnTo>
                <a:lnTo>
                  <a:pt x="336" y="38"/>
                </a:lnTo>
                <a:lnTo>
                  <a:pt x="340" y="38"/>
                </a:lnTo>
                <a:lnTo>
                  <a:pt x="345" y="38"/>
                </a:lnTo>
                <a:lnTo>
                  <a:pt x="350" y="43"/>
                </a:lnTo>
                <a:lnTo>
                  <a:pt x="355" y="43"/>
                </a:lnTo>
                <a:lnTo>
                  <a:pt x="360" y="48"/>
                </a:lnTo>
                <a:lnTo>
                  <a:pt x="364" y="48"/>
                </a:lnTo>
                <a:lnTo>
                  <a:pt x="369" y="53"/>
                </a:lnTo>
                <a:lnTo>
                  <a:pt x="374" y="53"/>
                </a:lnTo>
                <a:lnTo>
                  <a:pt x="379" y="57"/>
                </a:lnTo>
                <a:lnTo>
                  <a:pt x="384" y="57"/>
                </a:lnTo>
                <a:lnTo>
                  <a:pt x="388" y="57"/>
                </a:lnTo>
                <a:lnTo>
                  <a:pt x="388" y="62"/>
                </a:lnTo>
                <a:lnTo>
                  <a:pt x="393" y="62"/>
                </a:lnTo>
                <a:lnTo>
                  <a:pt x="398" y="62"/>
                </a:lnTo>
                <a:lnTo>
                  <a:pt x="398" y="67"/>
                </a:lnTo>
                <a:lnTo>
                  <a:pt x="403" y="67"/>
                </a:lnTo>
                <a:lnTo>
                  <a:pt x="408" y="67"/>
                </a:lnTo>
                <a:lnTo>
                  <a:pt x="408" y="72"/>
                </a:lnTo>
                <a:lnTo>
                  <a:pt x="412" y="72"/>
                </a:lnTo>
                <a:lnTo>
                  <a:pt x="417" y="72"/>
                </a:lnTo>
                <a:lnTo>
                  <a:pt x="422" y="77"/>
                </a:lnTo>
                <a:lnTo>
                  <a:pt x="427" y="77"/>
                </a:lnTo>
                <a:lnTo>
                  <a:pt x="427" y="81"/>
                </a:lnTo>
                <a:lnTo>
                  <a:pt x="432" y="81"/>
                </a:lnTo>
                <a:lnTo>
                  <a:pt x="436" y="86"/>
                </a:lnTo>
                <a:lnTo>
                  <a:pt x="441" y="86"/>
                </a:lnTo>
                <a:lnTo>
                  <a:pt x="446" y="86"/>
                </a:lnTo>
                <a:lnTo>
                  <a:pt x="446" y="91"/>
                </a:lnTo>
                <a:lnTo>
                  <a:pt x="451" y="91"/>
                </a:lnTo>
                <a:lnTo>
                  <a:pt x="456" y="91"/>
                </a:lnTo>
                <a:lnTo>
                  <a:pt x="460" y="96"/>
                </a:lnTo>
                <a:lnTo>
                  <a:pt x="465" y="96"/>
                </a:lnTo>
                <a:lnTo>
                  <a:pt x="470" y="101"/>
                </a:lnTo>
                <a:lnTo>
                  <a:pt x="475" y="101"/>
                </a:lnTo>
                <a:lnTo>
                  <a:pt x="480" y="105"/>
                </a:lnTo>
                <a:lnTo>
                  <a:pt x="484" y="105"/>
                </a:lnTo>
                <a:lnTo>
                  <a:pt x="489" y="110"/>
                </a:lnTo>
                <a:lnTo>
                  <a:pt x="494" y="110"/>
                </a:lnTo>
                <a:lnTo>
                  <a:pt x="499" y="110"/>
                </a:lnTo>
                <a:lnTo>
                  <a:pt x="499" y="115"/>
                </a:lnTo>
                <a:lnTo>
                  <a:pt x="504" y="115"/>
                </a:lnTo>
                <a:lnTo>
                  <a:pt x="508" y="115"/>
                </a:lnTo>
                <a:lnTo>
                  <a:pt x="508" y="120"/>
                </a:lnTo>
                <a:lnTo>
                  <a:pt x="513" y="120"/>
                </a:lnTo>
                <a:lnTo>
                  <a:pt x="518" y="120"/>
                </a:lnTo>
                <a:lnTo>
                  <a:pt x="518" y="125"/>
                </a:lnTo>
                <a:lnTo>
                  <a:pt x="523" y="125"/>
                </a:lnTo>
                <a:lnTo>
                  <a:pt x="528" y="125"/>
                </a:lnTo>
                <a:lnTo>
                  <a:pt x="532" y="129"/>
                </a:lnTo>
                <a:lnTo>
                  <a:pt x="537" y="129"/>
                </a:lnTo>
                <a:lnTo>
                  <a:pt x="542" y="134"/>
                </a:lnTo>
                <a:lnTo>
                  <a:pt x="547" y="139"/>
                </a:lnTo>
                <a:lnTo>
                  <a:pt x="552" y="139"/>
                </a:lnTo>
                <a:lnTo>
                  <a:pt x="556" y="139"/>
                </a:lnTo>
                <a:lnTo>
                  <a:pt x="556" y="144"/>
                </a:lnTo>
                <a:lnTo>
                  <a:pt x="561" y="144"/>
                </a:lnTo>
                <a:lnTo>
                  <a:pt x="566" y="144"/>
                </a:lnTo>
                <a:lnTo>
                  <a:pt x="571" y="149"/>
                </a:lnTo>
                <a:lnTo>
                  <a:pt x="576" y="149"/>
                </a:lnTo>
                <a:lnTo>
                  <a:pt x="580" y="153"/>
                </a:lnTo>
                <a:lnTo>
                  <a:pt x="585" y="153"/>
                </a:lnTo>
                <a:lnTo>
                  <a:pt x="590" y="158"/>
                </a:lnTo>
                <a:lnTo>
                  <a:pt x="595" y="158"/>
                </a:lnTo>
                <a:lnTo>
                  <a:pt x="600" y="163"/>
                </a:lnTo>
                <a:lnTo>
                  <a:pt x="604" y="163"/>
                </a:lnTo>
                <a:lnTo>
                  <a:pt x="609" y="163"/>
                </a:lnTo>
                <a:lnTo>
                  <a:pt x="609" y="168"/>
                </a:lnTo>
                <a:lnTo>
                  <a:pt x="614" y="168"/>
                </a:lnTo>
                <a:lnTo>
                  <a:pt x="619" y="168"/>
                </a:lnTo>
                <a:lnTo>
                  <a:pt x="624" y="173"/>
                </a:lnTo>
                <a:lnTo>
                  <a:pt x="628" y="173"/>
                </a:lnTo>
                <a:lnTo>
                  <a:pt x="628" y="177"/>
                </a:lnTo>
                <a:lnTo>
                  <a:pt x="633" y="177"/>
                </a:lnTo>
                <a:lnTo>
                  <a:pt x="638" y="177"/>
                </a:lnTo>
                <a:lnTo>
                  <a:pt x="643" y="182"/>
                </a:lnTo>
                <a:lnTo>
                  <a:pt x="648" y="182"/>
                </a:lnTo>
                <a:lnTo>
                  <a:pt x="652" y="187"/>
                </a:lnTo>
                <a:lnTo>
                  <a:pt x="657" y="192"/>
                </a:lnTo>
                <a:lnTo>
                  <a:pt x="662" y="192"/>
                </a:lnTo>
                <a:lnTo>
                  <a:pt x="667" y="192"/>
                </a:lnTo>
                <a:lnTo>
                  <a:pt x="667" y="197"/>
                </a:lnTo>
                <a:lnTo>
                  <a:pt x="672" y="197"/>
                </a:lnTo>
                <a:lnTo>
                  <a:pt x="676" y="197"/>
                </a:lnTo>
                <a:lnTo>
                  <a:pt x="681" y="201"/>
                </a:lnTo>
                <a:lnTo>
                  <a:pt x="686" y="201"/>
                </a:lnTo>
                <a:lnTo>
                  <a:pt x="686" y="206"/>
                </a:lnTo>
                <a:lnTo>
                  <a:pt x="691" y="206"/>
                </a:lnTo>
                <a:lnTo>
                  <a:pt x="696" y="206"/>
                </a:lnTo>
                <a:lnTo>
                  <a:pt x="700" y="211"/>
                </a:lnTo>
                <a:lnTo>
                  <a:pt x="705" y="211"/>
                </a:lnTo>
                <a:lnTo>
                  <a:pt x="710" y="216"/>
                </a:lnTo>
                <a:lnTo>
                  <a:pt x="715" y="216"/>
                </a:lnTo>
                <a:lnTo>
                  <a:pt x="720" y="216"/>
                </a:lnTo>
                <a:lnTo>
                  <a:pt x="720" y="221"/>
                </a:lnTo>
                <a:lnTo>
                  <a:pt x="724" y="221"/>
                </a:lnTo>
                <a:lnTo>
                  <a:pt x="729" y="225"/>
                </a:lnTo>
                <a:lnTo>
                  <a:pt x="734" y="225"/>
                </a:lnTo>
                <a:lnTo>
                  <a:pt x="739" y="225"/>
                </a:lnTo>
                <a:lnTo>
                  <a:pt x="739" y="230"/>
                </a:lnTo>
                <a:lnTo>
                  <a:pt x="744" y="230"/>
                </a:lnTo>
                <a:lnTo>
                  <a:pt x="748" y="230"/>
                </a:lnTo>
                <a:lnTo>
                  <a:pt x="753" y="235"/>
                </a:lnTo>
                <a:lnTo>
                  <a:pt x="758" y="235"/>
                </a:lnTo>
                <a:lnTo>
                  <a:pt x="763" y="240"/>
                </a:lnTo>
                <a:lnTo>
                  <a:pt x="768" y="245"/>
                </a:lnTo>
                <a:lnTo>
                  <a:pt x="772" y="245"/>
                </a:lnTo>
                <a:lnTo>
                  <a:pt x="777" y="245"/>
                </a:lnTo>
                <a:lnTo>
                  <a:pt x="777" y="249"/>
                </a:lnTo>
                <a:lnTo>
                  <a:pt x="782" y="249"/>
                </a:lnTo>
                <a:lnTo>
                  <a:pt x="787" y="249"/>
                </a:lnTo>
                <a:lnTo>
                  <a:pt x="792" y="254"/>
                </a:lnTo>
                <a:lnTo>
                  <a:pt x="792" y="249"/>
                </a:lnTo>
                <a:lnTo>
                  <a:pt x="796" y="249"/>
                </a:lnTo>
                <a:lnTo>
                  <a:pt x="796" y="245"/>
                </a:lnTo>
                <a:lnTo>
                  <a:pt x="801" y="240"/>
                </a:lnTo>
                <a:lnTo>
                  <a:pt x="801" y="235"/>
                </a:lnTo>
                <a:lnTo>
                  <a:pt x="806" y="235"/>
                </a:lnTo>
                <a:lnTo>
                  <a:pt x="811" y="230"/>
                </a:lnTo>
                <a:lnTo>
                  <a:pt x="816" y="225"/>
                </a:lnTo>
                <a:lnTo>
                  <a:pt x="816" y="221"/>
                </a:lnTo>
                <a:lnTo>
                  <a:pt x="820" y="221"/>
                </a:lnTo>
                <a:lnTo>
                  <a:pt x="820" y="216"/>
                </a:lnTo>
                <a:lnTo>
                  <a:pt x="825" y="211"/>
                </a:lnTo>
                <a:lnTo>
                  <a:pt x="830" y="211"/>
                </a:lnTo>
                <a:lnTo>
                  <a:pt x="830" y="206"/>
                </a:lnTo>
                <a:lnTo>
                  <a:pt x="835" y="201"/>
                </a:lnTo>
                <a:lnTo>
                  <a:pt x="840" y="197"/>
                </a:lnTo>
                <a:lnTo>
                  <a:pt x="844" y="192"/>
                </a:lnTo>
                <a:lnTo>
                  <a:pt x="849" y="187"/>
                </a:lnTo>
                <a:lnTo>
                  <a:pt x="849" y="182"/>
                </a:lnTo>
                <a:lnTo>
                  <a:pt x="854" y="182"/>
                </a:lnTo>
                <a:lnTo>
                  <a:pt x="854" y="177"/>
                </a:lnTo>
                <a:lnTo>
                  <a:pt x="859" y="173"/>
                </a:lnTo>
                <a:lnTo>
                  <a:pt x="864" y="168"/>
                </a:lnTo>
                <a:lnTo>
                  <a:pt x="868" y="163"/>
                </a:lnTo>
                <a:lnTo>
                  <a:pt x="873" y="158"/>
                </a:lnTo>
                <a:lnTo>
                  <a:pt x="873" y="153"/>
                </a:lnTo>
                <a:lnTo>
                  <a:pt x="878" y="149"/>
                </a:lnTo>
                <a:lnTo>
                  <a:pt x="883" y="144"/>
                </a:lnTo>
                <a:lnTo>
                  <a:pt x="888" y="139"/>
                </a:lnTo>
                <a:lnTo>
                  <a:pt x="892" y="134"/>
                </a:lnTo>
                <a:lnTo>
                  <a:pt x="892" y="129"/>
                </a:lnTo>
                <a:lnTo>
                  <a:pt x="897" y="125"/>
                </a:lnTo>
                <a:lnTo>
                  <a:pt x="902" y="125"/>
                </a:lnTo>
                <a:lnTo>
                  <a:pt x="902" y="120"/>
                </a:lnTo>
                <a:lnTo>
                  <a:pt x="907" y="120"/>
                </a:lnTo>
                <a:lnTo>
                  <a:pt x="907" y="115"/>
                </a:lnTo>
                <a:lnTo>
                  <a:pt x="912" y="110"/>
                </a:lnTo>
                <a:lnTo>
                  <a:pt x="916" y="105"/>
                </a:lnTo>
                <a:lnTo>
                  <a:pt x="921" y="101"/>
                </a:lnTo>
                <a:lnTo>
                  <a:pt x="926" y="96"/>
                </a:lnTo>
                <a:lnTo>
                  <a:pt x="926" y="91"/>
                </a:lnTo>
                <a:lnTo>
                  <a:pt x="931" y="91"/>
                </a:lnTo>
                <a:lnTo>
                  <a:pt x="936" y="86"/>
                </a:lnTo>
                <a:lnTo>
                  <a:pt x="940" y="81"/>
                </a:lnTo>
                <a:lnTo>
                  <a:pt x="940" y="77"/>
                </a:lnTo>
                <a:lnTo>
                  <a:pt x="945" y="72"/>
                </a:lnTo>
                <a:lnTo>
                  <a:pt x="950" y="67"/>
                </a:lnTo>
                <a:lnTo>
                  <a:pt x="955" y="62"/>
                </a:lnTo>
                <a:lnTo>
                  <a:pt x="960" y="62"/>
                </a:lnTo>
                <a:lnTo>
                  <a:pt x="960" y="57"/>
                </a:lnTo>
                <a:lnTo>
                  <a:pt x="964" y="57"/>
                </a:lnTo>
                <a:lnTo>
                  <a:pt x="964" y="53"/>
                </a:lnTo>
                <a:lnTo>
                  <a:pt x="969" y="53"/>
                </a:lnTo>
                <a:lnTo>
                  <a:pt x="969" y="48"/>
                </a:lnTo>
                <a:lnTo>
                  <a:pt x="974" y="48"/>
                </a:lnTo>
                <a:lnTo>
                  <a:pt x="979" y="43"/>
                </a:lnTo>
                <a:lnTo>
                  <a:pt x="984" y="38"/>
                </a:lnTo>
                <a:lnTo>
                  <a:pt x="988" y="33"/>
                </a:lnTo>
                <a:lnTo>
                  <a:pt x="993" y="33"/>
                </a:lnTo>
                <a:lnTo>
                  <a:pt x="993" y="29"/>
                </a:lnTo>
                <a:lnTo>
                  <a:pt x="998" y="29"/>
                </a:lnTo>
                <a:lnTo>
                  <a:pt x="1003" y="24"/>
                </a:lnTo>
                <a:lnTo>
                  <a:pt x="1008" y="19"/>
                </a:lnTo>
                <a:lnTo>
                  <a:pt x="1012" y="19"/>
                </a:lnTo>
                <a:lnTo>
                  <a:pt x="1017" y="14"/>
                </a:lnTo>
                <a:lnTo>
                  <a:pt x="1022" y="14"/>
                </a:lnTo>
                <a:lnTo>
                  <a:pt x="1022" y="9"/>
                </a:lnTo>
                <a:lnTo>
                  <a:pt x="1027" y="9"/>
                </a:lnTo>
                <a:lnTo>
                  <a:pt x="1032" y="9"/>
                </a:lnTo>
                <a:lnTo>
                  <a:pt x="1036" y="5"/>
                </a:lnTo>
                <a:lnTo>
                  <a:pt x="1041" y="5"/>
                </a:lnTo>
                <a:lnTo>
                  <a:pt x="1046" y="0"/>
                </a:lnTo>
                <a:lnTo>
                  <a:pt x="1051" y="0"/>
                </a:lnTo>
                <a:lnTo>
                  <a:pt x="1056" y="0"/>
                </a:lnTo>
                <a:lnTo>
                  <a:pt x="1060" y="0"/>
                </a:lnTo>
                <a:lnTo>
                  <a:pt x="1060" y="5"/>
                </a:lnTo>
                <a:lnTo>
                  <a:pt x="1065" y="5"/>
                </a:lnTo>
                <a:lnTo>
                  <a:pt x="1070" y="5"/>
                </a:lnTo>
                <a:lnTo>
                  <a:pt x="1075" y="9"/>
                </a:lnTo>
                <a:lnTo>
                  <a:pt x="1080" y="9"/>
                </a:lnTo>
                <a:lnTo>
                  <a:pt x="1084" y="14"/>
                </a:lnTo>
                <a:lnTo>
                  <a:pt x="1089" y="14"/>
                </a:lnTo>
                <a:lnTo>
                  <a:pt x="1094" y="19"/>
                </a:lnTo>
                <a:lnTo>
                  <a:pt x="1099" y="19"/>
                </a:lnTo>
                <a:lnTo>
                  <a:pt x="1104" y="19"/>
                </a:lnTo>
                <a:lnTo>
                  <a:pt x="1104" y="24"/>
                </a:lnTo>
                <a:lnTo>
                  <a:pt x="1108" y="24"/>
                </a:lnTo>
                <a:lnTo>
                  <a:pt x="1113" y="29"/>
                </a:lnTo>
                <a:lnTo>
                  <a:pt x="1118" y="29"/>
                </a:lnTo>
                <a:lnTo>
                  <a:pt x="1123" y="33"/>
                </a:lnTo>
                <a:lnTo>
                  <a:pt x="1128" y="33"/>
                </a:lnTo>
                <a:lnTo>
                  <a:pt x="1132" y="38"/>
                </a:lnTo>
                <a:lnTo>
                  <a:pt x="1137" y="38"/>
                </a:lnTo>
                <a:lnTo>
                  <a:pt x="1142" y="38"/>
                </a:lnTo>
                <a:lnTo>
                  <a:pt x="1142" y="43"/>
                </a:lnTo>
                <a:lnTo>
                  <a:pt x="1147" y="43"/>
                </a:lnTo>
                <a:lnTo>
                  <a:pt x="1152" y="43"/>
                </a:lnTo>
                <a:lnTo>
                  <a:pt x="1152" y="48"/>
                </a:lnTo>
                <a:lnTo>
                  <a:pt x="1156" y="48"/>
                </a:lnTo>
                <a:lnTo>
                  <a:pt x="1161" y="48"/>
                </a:lnTo>
                <a:lnTo>
                  <a:pt x="1161" y="53"/>
                </a:lnTo>
                <a:lnTo>
                  <a:pt x="1166" y="53"/>
                </a:lnTo>
                <a:lnTo>
                  <a:pt x="1171" y="53"/>
                </a:lnTo>
                <a:lnTo>
                  <a:pt x="1171" y="57"/>
                </a:lnTo>
                <a:lnTo>
                  <a:pt x="1176" y="57"/>
                </a:lnTo>
                <a:lnTo>
                  <a:pt x="1180" y="57"/>
                </a:lnTo>
                <a:lnTo>
                  <a:pt x="1185" y="62"/>
                </a:lnTo>
                <a:lnTo>
                  <a:pt x="1190" y="62"/>
                </a:lnTo>
                <a:lnTo>
                  <a:pt x="1195" y="67"/>
                </a:lnTo>
                <a:lnTo>
                  <a:pt x="1200" y="67"/>
                </a:lnTo>
                <a:lnTo>
                  <a:pt x="1204" y="72"/>
                </a:lnTo>
                <a:lnTo>
                  <a:pt x="1209" y="72"/>
                </a:lnTo>
                <a:lnTo>
                  <a:pt x="1214" y="72"/>
                </a:lnTo>
                <a:lnTo>
                  <a:pt x="1214" y="77"/>
                </a:lnTo>
                <a:lnTo>
                  <a:pt x="1219" y="77"/>
                </a:lnTo>
                <a:lnTo>
                  <a:pt x="1224" y="81"/>
                </a:lnTo>
                <a:lnTo>
                  <a:pt x="1228" y="81"/>
                </a:lnTo>
                <a:lnTo>
                  <a:pt x="1233" y="86"/>
                </a:lnTo>
                <a:lnTo>
                  <a:pt x="1238" y="86"/>
                </a:lnTo>
                <a:lnTo>
                  <a:pt x="1243" y="91"/>
                </a:lnTo>
                <a:lnTo>
                  <a:pt x="1248" y="91"/>
                </a:lnTo>
                <a:lnTo>
                  <a:pt x="1252" y="96"/>
                </a:lnTo>
                <a:lnTo>
                  <a:pt x="1257" y="96"/>
                </a:lnTo>
                <a:lnTo>
                  <a:pt x="1262" y="96"/>
                </a:lnTo>
                <a:lnTo>
                  <a:pt x="1262" y="101"/>
                </a:lnTo>
                <a:lnTo>
                  <a:pt x="1267" y="101"/>
                </a:lnTo>
                <a:lnTo>
                  <a:pt x="1272" y="101"/>
                </a:lnTo>
                <a:lnTo>
                  <a:pt x="1272" y="105"/>
                </a:lnTo>
                <a:lnTo>
                  <a:pt x="1277" y="105"/>
                </a:lnTo>
                <a:lnTo>
                  <a:pt x="1281" y="105"/>
                </a:lnTo>
                <a:lnTo>
                  <a:pt x="1281" y="110"/>
                </a:lnTo>
                <a:lnTo>
                  <a:pt x="1286" y="110"/>
                </a:lnTo>
                <a:lnTo>
                  <a:pt x="1291" y="110"/>
                </a:lnTo>
                <a:lnTo>
                  <a:pt x="1296" y="115"/>
                </a:lnTo>
                <a:lnTo>
                  <a:pt x="1301" y="115"/>
                </a:lnTo>
                <a:lnTo>
                  <a:pt x="1305" y="115"/>
                </a:lnTo>
                <a:lnTo>
                  <a:pt x="1305" y="120"/>
                </a:lnTo>
                <a:lnTo>
                  <a:pt x="1310" y="120"/>
                </a:lnTo>
                <a:lnTo>
                  <a:pt x="1315" y="125"/>
                </a:lnTo>
                <a:lnTo>
                  <a:pt x="1320" y="125"/>
                </a:lnTo>
                <a:lnTo>
                  <a:pt x="1325" y="125"/>
                </a:lnTo>
                <a:lnTo>
                  <a:pt x="1325" y="129"/>
                </a:lnTo>
                <a:lnTo>
                  <a:pt x="1329" y="129"/>
                </a:lnTo>
                <a:lnTo>
                  <a:pt x="1334" y="129"/>
                </a:lnTo>
                <a:lnTo>
                  <a:pt x="1334" y="134"/>
                </a:lnTo>
                <a:lnTo>
                  <a:pt x="1339" y="134"/>
                </a:lnTo>
                <a:lnTo>
                  <a:pt x="1339" y="139"/>
                </a:lnTo>
                <a:lnTo>
                  <a:pt x="1344" y="139"/>
                </a:lnTo>
                <a:lnTo>
                  <a:pt x="1349" y="139"/>
                </a:lnTo>
                <a:lnTo>
                  <a:pt x="1353" y="144"/>
                </a:lnTo>
                <a:lnTo>
                  <a:pt x="1358" y="144"/>
                </a:lnTo>
                <a:lnTo>
                  <a:pt x="1363" y="144"/>
                </a:lnTo>
                <a:lnTo>
                  <a:pt x="1363" y="149"/>
                </a:lnTo>
                <a:lnTo>
                  <a:pt x="1368" y="149"/>
                </a:lnTo>
                <a:lnTo>
                  <a:pt x="1373" y="149"/>
                </a:lnTo>
                <a:lnTo>
                  <a:pt x="1373" y="153"/>
                </a:lnTo>
                <a:lnTo>
                  <a:pt x="1377" y="153"/>
                </a:lnTo>
                <a:lnTo>
                  <a:pt x="1382" y="153"/>
                </a:lnTo>
                <a:lnTo>
                  <a:pt x="1382" y="158"/>
                </a:lnTo>
                <a:lnTo>
                  <a:pt x="1387" y="158"/>
                </a:lnTo>
                <a:lnTo>
                  <a:pt x="1392" y="158"/>
                </a:lnTo>
                <a:lnTo>
                  <a:pt x="1392" y="163"/>
                </a:lnTo>
                <a:lnTo>
                  <a:pt x="1397" y="163"/>
                </a:lnTo>
                <a:lnTo>
                  <a:pt x="1401" y="163"/>
                </a:lnTo>
                <a:lnTo>
                  <a:pt x="1406" y="168"/>
                </a:lnTo>
                <a:lnTo>
                  <a:pt x="1411" y="168"/>
                </a:lnTo>
                <a:lnTo>
                  <a:pt x="1416" y="173"/>
                </a:lnTo>
                <a:lnTo>
                  <a:pt x="1421" y="173"/>
                </a:lnTo>
                <a:lnTo>
                  <a:pt x="1425" y="177"/>
                </a:lnTo>
                <a:lnTo>
                  <a:pt x="1430" y="177"/>
                </a:lnTo>
                <a:lnTo>
                  <a:pt x="1435" y="182"/>
                </a:lnTo>
                <a:lnTo>
                  <a:pt x="1440" y="182"/>
                </a:lnTo>
                <a:lnTo>
                  <a:pt x="1445" y="182"/>
                </a:lnTo>
                <a:lnTo>
                  <a:pt x="1445" y="187"/>
                </a:lnTo>
                <a:lnTo>
                  <a:pt x="1449" y="187"/>
                </a:lnTo>
                <a:lnTo>
                  <a:pt x="1449" y="192"/>
                </a:lnTo>
                <a:lnTo>
                  <a:pt x="1454" y="192"/>
                </a:lnTo>
                <a:lnTo>
                  <a:pt x="1459" y="192"/>
                </a:lnTo>
                <a:lnTo>
                  <a:pt x="1464" y="197"/>
                </a:lnTo>
                <a:lnTo>
                  <a:pt x="1469" y="197"/>
                </a:lnTo>
                <a:lnTo>
                  <a:pt x="1473" y="197"/>
                </a:lnTo>
                <a:lnTo>
                  <a:pt x="1473" y="201"/>
                </a:lnTo>
                <a:lnTo>
                  <a:pt x="1478" y="201"/>
                </a:lnTo>
                <a:lnTo>
                  <a:pt x="1483" y="206"/>
                </a:lnTo>
                <a:lnTo>
                  <a:pt x="1488" y="206"/>
                </a:lnTo>
                <a:lnTo>
                  <a:pt x="1493" y="206"/>
                </a:lnTo>
                <a:lnTo>
                  <a:pt x="1493" y="211"/>
                </a:lnTo>
                <a:lnTo>
                  <a:pt x="1497" y="211"/>
                </a:lnTo>
                <a:lnTo>
                  <a:pt x="1502" y="211"/>
                </a:lnTo>
                <a:lnTo>
                  <a:pt x="1502" y="216"/>
                </a:lnTo>
                <a:lnTo>
                  <a:pt x="1507" y="216"/>
                </a:lnTo>
                <a:lnTo>
                  <a:pt x="1512" y="216"/>
                </a:lnTo>
                <a:lnTo>
                  <a:pt x="1517" y="221"/>
                </a:lnTo>
                <a:lnTo>
                  <a:pt x="1521" y="221"/>
                </a:lnTo>
                <a:lnTo>
                  <a:pt x="1521" y="225"/>
                </a:lnTo>
                <a:lnTo>
                  <a:pt x="1526" y="225"/>
                </a:lnTo>
                <a:lnTo>
                  <a:pt x="1531" y="225"/>
                </a:lnTo>
                <a:lnTo>
                  <a:pt x="1536" y="230"/>
                </a:lnTo>
                <a:lnTo>
                  <a:pt x="1541" y="230"/>
                </a:lnTo>
                <a:lnTo>
                  <a:pt x="1545" y="235"/>
                </a:lnTo>
                <a:lnTo>
                  <a:pt x="1550" y="235"/>
                </a:lnTo>
                <a:lnTo>
                  <a:pt x="1555" y="235"/>
                </a:lnTo>
                <a:lnTo>
                  <a:pt x="1555" y="240"/>
                </a:lnTo>
                <a:lnTo>
                  <a:pt x="1560" y="240"/>
                </a:lnTo>
                <a:lnTo>
                  <a:pt x="1565" y="245"/>
                </a:lnTo>
                <a:lnTo>
                  <a:pt x="1569" y="245"/>
                </a:lnTo>
                <a:lnTo>
                  <a:pt x="1574" y="249"/>
                </a:lnTo>
                <a:lnTo>
                  <a:pt x="1579" y="249"/>
                </a:lnTo>
                <a:lnTo>
                  <a:pt x="1584" y="249"/>
                </a:lnTo>
                <a:lnTo>
                  <a:pt x="1584" y="254"/>
                </a:lnTo>
                <a:lnTo>
                  <a:pt x="1589" y="249"/>
                </a:lnTo>
              </a:path>
            </a:pathLst>
          </a:custGeom>
          <a:noFill/>
          <a:ln w="28575">
            <a:solidFill>
              <a:srgbClr val="FFFFFF"/>
            </a:solidFill>
            <a:prstDash val="solid"/>
            <a:round/>
            <a:headEnd/>
            <a:tailEnd/>
          </a:ln>
        </p:spPr>
        <p:txBody>
          <a:bodyPr/>
          <a:lstStyle/>
          <a:p>
            <a:endParaRPr lang="en-US"/>
          </a:p>
        </p:txBody>
      </p:sp>
      <p:pic>
        <p:nvPicPr>
          <p:cNvPr id="50" name="Picture 4" descr="C:\Users\Francine\AppData\Local\Temp\Temporary Internet Files\Content.IE5\2N2KWF5T\MC900433858[1].png">
            <a:extLst>
              <a:ext uri="{FF2B5EF4-FFF2-40B4-BE49-F238E27FC236}">
                <a16:creationId xmlns:a16="http://schemas.microsoft.com/office/drawing/2014/main" id="{40721713-2D54-2A5F-D518-6612C20EDA58}"/>
              </a:ext>
            </a:extLst>
          </p:cNvPr>
          <p:cNvPicPr>
            <a:picLocks noChangeAspect="1" noChangeArrowheads="1"/>
          </p:cNvPicPr>
          <p:nvPr/>
        </p:nvPicPr>
        <p:blipFill>
          <a:blip r:embed="rId4" cstate="print"/>
          <a:srcRect/>
          <a:stretch>
            <a:fillRect/>
          </a:stretch>
        </p:blipFill>
        <p:spPr bwMode="auto">
          <a:xfrm>
            <a:off x="6019800" y="1600200"/>
            <a:ext cx="685800" cy="685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par>
                                <p:cTn id="8" presetID="10" presetClass="entr" presetSubtype="0" fill="hold" nodeType="withEffect">
                                  <p:stCondLst>
                                    <p:cond delay="200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3000"/>
                                        <p:tgtEl>
                                          <p:spTgt spid="21"/>
                                        </p:tgtEl>
                                      </p:cBhvr>
                                    </p:animEffect>
                                  </p:childTnLst>
                                </p:cTn>
                              </p:par>
                              <p:par>
                                <p:cTn id="11" presetID="10" presetClass="entr" presetSubtype="0" fill="hold" nodeType="withEffect">
                                  <p:stCondLst>
                                    <p:cond delay="270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3000"/>
                                        <p:tgtEl>
                                          <p:spTgt spid="28"/>
                                        </p:tgtEl>
                                      </p:cBhvr>
                                    </p:animEffect>
                                  </p:childTnLst>
                                </p:cTn>
                              </p:par>
                              <p:par>
                                <p:cTn id="14" presetID="10" presetClass="entr" presetSubtype="0" fill="hold" nodeType="withEffect">
                                  <p:stCondLst>
                                    <p:cond delay="270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2000"/>
                                        <p:tgtEl>
                                          <p:spTgt spid="33"/>
                                        </p:tgtEl>
                                      </p:cBhvr>
                                    </p:animEffect>
                                  </p:childTnLst>
                                </p:cTn>
                              </p:par>
                              <p:par>
                                <p:cTn id="17" presetID="10" presetClass="entr" presetSubtype="0" fill="hold" nodeType="withEffect">
                                  <p:stCondLst>
                                    <p:cond delay="160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2000"/>
                                        <p:tgtEl>
                                          <p:spTgt spid="43"/>
                                        </p:tgtEl>
                                      </p:cBhvr>
                                    </p:animEffect>
                                  </p:childTnLst>
                                </p:cTn>
                              </p:par>
                              <p:par>
                                <p:cTn id="20" presetID="10" presetClass="entr" presetSubtype="0" fill="hold" grpId="0" nodeType="withEffect">
                                  <p:stCondLst>
                                    <p:cond delay="530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2000"/>
                                        <p:tgtEl>
                                          <p:spTgt spid="49"/>
                                        </p:tgtEl>
                                      </p:cBhvr>
                                    </p:animEffect>
                                  </p:childTnLst>
                                </p:cTn>
                              </p:par>
                              <p:par>
                                <p:cTn id="23" presetID="10" presetClass="entr" presetSubtype="0" fill="hold" nodeType="withEffect">
                                  <p:stCondLst>
                                    <p:cond delay="5300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2000"/>
                                        <p:tgtEl>
                                          <p:spTgt spid="50"/>
                                        </p:tgtEl>
                                      </p:cBhvr>
                                    </p:animEffect>
                                  </p:childTnLst>
                                </p:cTn>
                              </p:par>
                              <p:par>
                                <p:cTn id="26" presetID="10" presetClass="entr" presetSubtype="0" fill="hold" nodeType="withEffect">
                                  <p:stCondLst>
                                    <p:cond delay="5300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7edb7c-2aa0-4872-9062-ea8fed2ded76" xsi:nil="true"/>
    <lcf76f155ced4ddcb4097134ff3c332f xmlns="fccb8565-6977-422c-9899-ed0c196b9eef">
      <Terms xmlns="http://schemas.microsoft.com/office/infopath/2007/PartnerControls"/>
    </lcf76f155ced4ddcb4097134ff3c332f>
    <_ip_UnifiedCompliancePolicyUIAction xmlns="http://schemas.microsoft.com/sharepoint/v3" xsi:nil="true"/>
    <Date xmlns="fccb8565-6977-422c-9899-ed0c196b9eef" xsi:nil="true"/>
    <_ip_UnifiedCompliancePolicyProperties xmlns="http://schemas.microsoft.com/sharepoint/v3" xsi:nil="true"/>
    <_Flow_SignoffStatus xmlns="fccb8565-6977-422c-9899-ed0c196b9eef" xsi:nil="true"/>
    <SharedWithUsers xmlns="6d7edb7c-2aa0-4872-9062-ea8fed2ded76">
      <UserInfo>
        <DisplayName/>
        <AccountId xsi:nil="true"/>
        <AccountType/>
      </UserInfo>
    </SharedWithUsers>
    <MediaLengthInSeconds xmlns="fccb8565-6977-422c-9899-ed0c196b9e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9087D98170674D86C797BC8D2687D8" ma:contentTypeVersion="26" ma:contentTypeDescription="Create a new document." ma:contentTypeScope="" ma:versionID="ab7031676d244530c51392347f00a5ef">
  <xsd:schema xmlns:xsd="http://www.w3.org/2001/XMLSchema" xmlns:xs="http://www.w3.org/2001/XMLSchema" xmlns:p="http://schemas.microsoft.com/office/2006/metadata/properties" xmlns:ns1="http://schemas.microsoft.com/sharepoint/v3" xmlns:ns2="6d7edb7c-2aa0-4872-9062-ea8fed2ded76" xmlns:ns3="fccb8565-6977-422c-9899-ed0c196b9eef" targetNamespace="http://schemas.microsoft.com/office/2006/metadata/properties" ma:root="true" ma:fieldsID="84c86ecbc62e987fec7715f3e16cc00c" ns1:_="" ns2:_="" ns3:_="">
    <xsd:import namespace="http://schemas.microsoft.com/sharepoint/v3"/>
    <xsd:import namespace="6d7edb7c-2aa0-4872-9062-ea8fed2ded76"/>
    <xsd:import namespace="fccb8565-6977-422c-9899-ed0c196b9eef"/>
    <xsd:element name="properties">
      <xsd:complexType>
        <xsd:sequence>
          <xsd:element name="documentManagement">
            <xsd:complexType>
              <xsd:all>
                <xsd:element ref="ns2:SharedWithUsers" minOccurs="0"/>
                <xsd:element ref="ns2:SharedWithDetail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Date"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7edb7c-2aa0-4872-9062-ea8fed2ded7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0" nillable="true" ma:displayName="Last Shared By Time" ma:description=""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TaxCatchAll" ma:index="27" nillable="true" ma:displayName="Taxonomy Catch All Column" ma:hidden="true" ma:list="{8b7e68f4-7830-4368-bc19-6e5d4434ed2e}" ma:internalName="TaxCatchAll" ma:showField="CatchAllData" ma:web="6d7edb7c-2aa0-4872-9062-ea8fed2ded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cb8565-6977-422c-9899-ed0c196b9ee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Date" ma:index="17" nillable="true" ma:displayName="Date" ma:format="DateOnly" ma:internalName="Date">
      <xsd:simpleType>
        <xsd:restriction base="dms:DateTime"/>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Flow_SignoffStatus" ma:index="24" nillable="true" ma:displayName="Sign-off status" ma:internalName="Sign_x002d_off_x0020_status">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d2c2c43-07a7-44cc-95bb-614938b62a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2914B7-8676-4E1E-9D2A-8D002B75D426}">
  <ds:schemaRefs>
    <ds:schemaRef ds:uri="http://purl.org/dc/terms/"/>
    <ds:schemaRef ds:uri="http://purl.org/dc/dcmitype/"/>
    <ds:schemaRef ds:uri="http://schemas.openxmlformats.org/package/2006/metadata/core-properties"/>
    <ds:schemaRef ds:uri="http://schemas.microsoft.com/office/infopath/2007/PartnerControls"/>
    <ds:schemaRef ds:uri="6d7edb7c-2aa0-4872-9062-ea8fed2ded76"/>
    <ds:schemaRef ds:uri="http://purl.org/dc/elements/1.1/"/>
    <ds:schemaRef ds:uri="fccb8565-6977-422c-9899-ed0c196b9eef"/>
    <ds:schemaRef ds:uri="http://schemas.microsoft.com/office/2006/metadata/properties"/>
    <ds:schemaRef ds:uri="http://schemas.microsoft.com/office/2006/documentManagement/typ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2FFC68D2-0D5C-4C6A-A85D-1AB94B176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7edb7c-2aa0-4872-9062-ea8fed2ded76"/>
    <ds:schemaRef ds:uri="fccb8565-6977-422c-9899-ed0c196b9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D72E41-01D2-4818-A2A7-135A7BED91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24974</TotalTime>
  <Words>12632</Words>
  <Application>Microsoft Office PowerPoint</Application>
  <PresentationFormat>On-screen Show (4:3)</PresentationFormat>
  <Paragraphs>964</Paragraphs>
  <Slides>57</Slides>
  <Notes>56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Módulo 9: Programación de Horarios y Herramientas del conductor</vt:lpstr>
      <vt:lpstr>Siglas Utilizadas en este Módulo</vt:lpstr>
      <vt:lpstr>Módulo 9, Descripción General</vt:lpstr>
      <vt:lpstr>Lección 1: Factores de Fatiga y Programación de Horarios</vt:lpstr>
      <vt:lpstr>¿Qué es la Fatiga?</vt:lpstr>
      <vt:lpstr>Efectos de la Fatiga</vt:lpstr>
      <vt:lpstr>Impacto de la Fatiga en la Seguridad</vt:lpstr>
      <vt:lpstr>La Fatiga o la Pérdida del Estado de Alerta es Biología</vt:lpstr>
      <vt:lpstr>Los Factores Ambientales pueden Influir en la Expresión de la Fatiga Fisiológica</vt:lpstr>
      <vt:lpstr>Horario y Duración del Sueño</vt:lpstr>
      <vt:lpstr>Principales Factores de Fatiga Fisiológica</vt:lpstr>
      <vt:lpstr>Efecto de los Horarios de Trabajo en        los Tiempos y la Calidad del Sueño</vt:lpstr>
      <vt:lpstr>     Programación de Horarios e       Historial de Sueño Reciente</vt:lpstr>
      <vt:lpstr>Programación de Horarios y Deuda           de Sueño</vt:lpstr>
      <vt:lpstr>Calculadora de Deuda de Sueño</vt:lpstr>
      <vt:lpstr>Reconocer y Contrarrestar la Fatiga Durante el Desempeño de las Funciones</vt:lpstr>
      <vt:lpstr>Cuestionario de la Lección 1</vt:lpstr>
      <vt:lpstr>Cuestionario de la Lección 1</vt:lpstr>
      <vt:lpstr>Cuestionario de la Lección 1</vt:lpstr>
      <vt:lpstr>Cuestionario de la Lección 1</vt:lpstr>
      <vt:lpstr>Cuestionario de la Lección 1</vt:lpstr>
      <vt:lpstr>Lección 2: Responsabilidad Compartida para Minimizar la Fatiga en los Horarios</vt:lpstr>
      <vt:lpstr>Responsabilidad Compartida en Minimizar la Fatiga en los Horarios</vt:lpstr>
      <vt:lpstr>Responsabilidad Compartida:              en la Oficina (1 de 2)</vt:lpstr>
      <vt:lpstr>Responsabilidad Compartida:              en la Oficina (2 de 2)</vt:lpstr>
      <vt:lpstr>Considere la Fatiga en la         Asignación de Recursos</vt:lpstr>
      <vt:lpstr>    Responsabilidad Compartida:            en el Camino (1 de 4)</vt:lpstr>
      <vt:lpstr>    Responsabilidad Compartida:             en el Camino (2 de 4)</vt:lpstr>
      <vt:lpstr>     Responsabilidad Compartida:              en el Camino (3 de 4)</vt:lpstr>
      <vt:lpstr>    Responsabilidad Compartida:              en el Camino (4 de 4)</vt:lpstr>
      <vt:lpstr>Cuestionario de la Lección 2</vt:lpstr>
      <vt:lpstr>Cuestionario de la Lección 2</vt:lpstr>
      <vt:lpstr>Cuestionario de la Lección 2</vt:lpstr>
      <vt:lpstr>Cuestionario de la Lección 2</vt:lpstr>
      <vt:lpstr>Cuestionario de la Lección 2</vt:lpstr>
      <vt:lpstr>Lección 3: Programación de Horarios y Herramientas</vt:lpstr>
      <vt:lpstr>Herramientas de Programación de Horarios (1 de 2)</vt:lpstr>
      <vt:lpstr>Herramientas de Programación de Horarios (2 de 2)</vt:lpstr>
      <vt:lpstr>Ejemplos de Herramientas de Programación Horarios</vt:lpstr>
      <vt:lpstr>Ejemplos de Herramientas de Programación Horarios</vt:lpstr>
      <vt:lpstr>Ejemplos de Herramientas de Programación Horarios</vt:lpstr>
      <vt:lpstr>Ejemplos de Herramientas de Programación Horarios</vt:lpstr>
      <vt:lpstr>Ejemplos de Herramientas de Programación Horarios</vt:lpstr>
      <vt:lpstr>Ejemplos de Herramientas de Programación Horarios</vt:lpstr>
      <vt:lpstr>Herramientas de Programación de Horarios y Operaciones Planeadas</vt:lpstr>
      <vt:lpstr>Herramientas de Programación de Horarios para Análisis de Programación Retrospectiva</vt:lpstr>
      <vt:lpstr>Cuestionario de la Lección 3</vt:lpstr>
      <vt:lpstr>Cuestionario de la Lección 3</vt:lpstr>
      <vt:lpstr>Cuestionario de la Lección 3</vt:lpstr>
      <vt:lpstr>Cuestionario de la Lección 3</vt:lpstr>
      <vt:lpstr>Cuestionario de la Lección 3</vt:lpstr>
      <vt:lpstr>Lección 4: Desafíos de Programación de Horarios/Estudios de Casos</vt:lpstr>
      <vt:lpstr>Caso de Estudio #1</vt:lpstr>
      <vt:lpstr>Caso de Estudio #2</vt:lpstr>
      <vt:lpstr>Conclusión: Revisión y Resumen</vt:lpstr>
      <vt:lpstr>Resumen</vt:lpstr>
      <vt:lpstr>Exámen del Modulo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rodolfo.giacoman@cvsa.org</dc:creator>
  <cp:lastModifiedBy>Marco T</cp:lastModifiedBy>
  <cp:revision>490</cp:revision>
  <dcterms:created xsi:type="dcterms:W3CDTF">2011-11-14T01:57:31Z</dcterms:created>
  <dcterms:modified xsi:type="dcterms:W3CDTF">2025-04-10T20:41:02Z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0x0101004F9087D98170674D86C797BC8D2687D8</vt:lpwstr>
  </property>
  <property fmtid="{D5CDD505-2E9C-101B-9397-08002B2CF9AE}" pid="3" name="Order">
    <vt:r8>753500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y fmtid="{D5CDD505-2E9C-101B-9397-08002B2CF9AE}" pid="8" name="_SourceUrl">
    <vt:lpwstr/>
  </property>
  <property fmtid="{D5CDD505-2E9C-101B-9397-08002B2CF9AE}" pid="9" name="_SharedFileIndex">
    <vt:lpwstr/>
  </property>
</Properties>
</file>