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handoutMasterIdLst>
    <p:handoutMasterId r:id="rId80"/>
  </p:handoutMasterIdLst>
  <p:sldIdLst>
    <p:sldId id="396" r:id="rId5"/>
    <p:sldId id="397" r:id="rId6"/>
    <p:sldId id="519" r:id="rId7"/>
    <p:sldId id="401" r:id="rId8"/>
    <p:sldId id="449" r:id="rId9"/>
    <p:sldId id="402" r:id="rId10"/>
    <p:sldId id="405" r:id="rId11"/>
    <p:sldId id="407" r:id="rId12"/>
    <p:sldId id="409" r:id="rId13"/>
    <p:sldId id="520" r:id="rId14"/>
    <p:sldId id="521" r:id="rId15"/>
    <p:sldId id="522" r:id="rId16"/>
    <p:sldId id="416" r:id="rId17"/>
    <p:sldId id="418" r:id="rId18"/>
    <p:sldId id="534" r:id="rId19"/>
    <p:sldId id="537" r:id="rId20"/>
    <p:sldId id="535" r:id="rId21"/>
    <p:sldId id="536" r:id="rId22"/>
    <p:sldId id="276" r:id="rId23"/>
    <p:sldId id="476" r:id="rId24"/>
    <p:sldId id="477" r:id="rId25"/>
    <p:sldId id="553" r:id="rId26"/>
    <p:sldId id="523" r:id="rId27"/>
    <p:sldId id="330" r:id="rId28"/>
    <p:sldId id="331" r:id="rId29"/>
    <p:sldId id="414" r:id="rId30"/>
    <p:sldId id="337" r:id="rId31"/>
    <p:sldId id="427" r:id="rId32"/>
    <p:sldId id="338" r:id="rId33"/>
    <p:sldId id="335" r:id="rId34"/>
    <p:sldId id="528" r:id="rId35"/>
    <p:sldId id="313" r:id="rId36"/>
    <p:sldId id="538" r:id="rId37"/>
    <p:sldId id="539" r:id="rId38"/>
    <p:sldId id="540" r:id="rId39"/>
    <p:sldId id="541" r:id="rId40"/>
    <p:sldId id="542" r:id="rId41"/>
    <p:sldId id="524" r:id="rId42"/>
    <p:sldId id="482" r:id="rId43"/>
    <p:sldId id="481" r:id="rId44"/>
    <p:sldId id="533" r:id="rId45"/>
    <p:sldId id="531" r:id="rId46"/>
    <p:sldId id="485" r:id="rId47"/>
    <p:sldId id="530" r:id="rId48"/>
    <p:sldId id="486" r:id="rId49"/>
    <p:sldId id="532" r:id="rId50"/>
    <p:sldId id="543" r:id="rId51"/>
    <p:sldId id="544" r:id="rId52"/>
    <p:sldId id="545" r:id="rId53"/>
    <p:sldId id="546" r:id="rId54"/>
    <p:sldId id="547" r:id="rId55"/>
    <p:sldId id="525" r:id="rId56"/>
    <p:sldId id="495" r:id="rId57"/>
    <p:sldId id="496" r:id="rId58"/>
    <p:sldId id="497" r:id="rId59"/>
    <p:sldId id="502" r:id="rId60"/>
    <p:sldId id="501" r:id="rId61"/>
    <p:sldId id="498" r:id="rId62"/>
    <p:sldId id="499" r:id="rId63"/>
    <p:sldId id="548" r:id="rId64"/>
    <p:sldId id="549" r:id="rId65"/>
    <p:sldId id="550" r:id="rId66"/>
    <p:sldId id="551" r:id="rId67"/>
    <p:sldId id="552" r:id="rId68"/>
    <p:sldId id="507" r:id="rId69"/>
    <p:sldId id="508" r:id="rId70"/>
    <p:sldId id="509" r:id="rId71"/>
    <p:sldId id="510" r:id="rId72"/>
    <p:sldId id="511" r:id="rId73"/>
    <p:sldId id="512" r:id="rId74"/>
    <p:sldId id="513" r:id="rId75"/>
    <p:sldId id="514" r:id="rId76"/>
    <p:sldId id="515" r:id="rId77"/>
    <p:sldId id="517" r:id="rId78"/>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75B0A-1772-4A7E-932C-0B6834E366F4}" v="2" dt="2024-03-06T05:13:43.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1" autoAdjust="0"/>
    <p:restoredTop sz="61307" autoAdjust="0"/>
  </p:normalViewPr>
  <p:slideViewPr>
    <p:cSldViewPr>
      <p:cViewPr varScale="1">
        <p:scale>
          <a:sx n="54" d="100"/>
          <a:sy n="54" d="100"/>
        </p:scale>
        <p:origin x="66" y="28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en-US" sz="2200" b="1" dirty="0"/>
            <a:t>Continuo (CPAP)</a:t>
          </a:r>
        </a:p>
        <a:p>
          <a:r>
            <a:rPr lang="es-ES" sz="2200" dirty="0"/>
            <a:t>Proporciona un flujo constante y continuo de aire presurizado basado en una necesidad preestablecida a partir de las pruebas</a:t>
          </a:r>
          <a:endParaRPr lang="en-US" sz="2200" dirty="0"/>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en-US" sz="2200" b="1" dirty="0" err="1"/>
            <a:t>Automático</a:t>
          </a:r>
          <a:r>
            <a:rPr lang="en-US" sz="2200" b="1" dirty="0"/>
            <a:t> (APAP)</a:t>
          </a:r>
        </a:p>
        <a:p>
          <a:r>
            <a:rPr lang="es-ES" sz="2200" dirty="0"/>
            <a:t>Monitorea la respiración para determinar cuánta presión necesita el paciente en un momento dado</a:t>
          </a:r>
          <a:endParaRPr lang="en-US" sz="2200" dirty="0"/>
        </a:p>
        <a:p>
          <a:r>
            <a:rPr lang="es-ES" sz="2200" dirty="0"/>
            <a:t>Se ajusta a los cambios en el entorno y/o a las necesidades de presión</a:t>
          </a:r>
          <a:endParaRPr lang="en-US" sz="2200" dirty="0"/>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pt>
    <dgm:pt modelId="{4F8DF415-2ED8-4E04-AC76-40642BC7D28E}" type="pres">
      <dgm:prSet presAssocID="{486FF4F6-D14C-421F-AD8B-7DF47923F5A0}" presName="node" presStyleLbl="node1" presStyleIdx="0" presStyleCnt="2" custScaleX="105324">
        <dgm:presLayoutVars>
          <dgm:bulletEnabled val="1"/>
        </dgm:presLayoutVars>
      </dgm:prSet>
      <dgm:spPr/>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2" custScaleX="112796">
        <dgm:presLayoutVars>
          <dgm:bulletEnabled val="1"/>
        </dgm:presLayoutVars>
      </dgm:prSet>
      <dgm:spPr/>
    </dgm:pt>
  </dgm:ptLst>
  <dgm:cxnLst>
    <dgm:cxn modelId="{8BE6322D-EB6D-443A-A307-2BC14C1EA9DC}" srcId="{DF39D950-323B-4954-82FC-E084DFBA0090}" destId="{C93EEA21-1834-406F-9F18-5E760E845592}" srcOrd="1" destOrd="0" parTransId="{97F89247-3A1A-46FE-9418-9105A0EAEE62}" sibTransId="{AFF3DC9C-DBFC-457A-8913-6E210864A0FF}"/>
    <dgm:cxn modelId="{78206341-9A56-4CAB-BCF9-31272A2D3968}" type="presOf" srcId="{DF39D950-323B-4954-82FC-E084DFBA0090}" destId="{B74D5E03-9E6D-4AC0-BF79-18E98759C3D8}" srcOrd="0" destOrd="0" presId="urn:microsoft.com/office/officeart/2005/8/layout/hList6"/>
    <dgm:cxn modelId="{ECB46C77-1AA4-4B8E-86CE-045023FB80EA}" type="presOf" srcId="{C93EEA21-1834-406F-9F18-5E760E845592}" destId="{FE3021FE-9A5F-4DDA-8AEF-93F36B1E8CC0}" srcOrd="0" destOrd="0" presId="urn:microsoft.com/office/officeart/2005/8/layout/hList6"/>
    <dgm:cxn modelId="{2670B0A8-9B57-432B-89D6-183A6E7A4743}" srcId="{DF39D950-323B-4954-82FC-E084DFBA0090}" destId="{486FF4F6-D14C-421F-AD8B-7DF47923F5A0}" srcOrd="0" destOrd="0" parTransId="{946161B2-6FF7-41D2-BBA9-4E31A35DD922}" sibTransId="{723DB015-80E7-4E0E-A4D0-3C258E5BE823}"/>
    <dgm:cxn modelId="{90EC14D8-0B51-4133-8485-8B58845BE297}" type="presOf" srcId="{486FF4F6-D14C-421F-AD8B-7DF47923F5A0}" destId="{4F8DF415-2ED8-4E04-AC76-40642BC7D28E}" srcOrd="0" destOrd="0" presId="urn:microsoft.com/office/officeart/2005/8/layout/hList6"/>
    <dgm:cxn modelId="{1E37C1B3-E115-469B-8665-9BA855C5AF8B}" type="presParOf" srcId="{B74D5E03-9E6D-4AC0-BF79-18E98759C3D8}" destId="{4F8DF415-2ED8-4E04-AC76-40642BC7D28E}" srcOrd="0" destOrd="0" presId="urn:microsoft.com/office/officeart/2005/8/layout/hList6"/>
    <dgm:cxn modelId="{CFE01DAD-5D4D-472D-9733-651403967268}" type="presParOf" srcId="{B74D5E03-9E6D-4AC0-BF79-18E98759C3D8}" destId="{73BF8B33-AA6F-4324-92B4-03033A0C7DB1}" srcOrd="1" destOrd="0" presId="urn:microsoft.com/office/officeart/2005/8/layout/hList6"/>
    <dgm:cxn modelId="{E454CA98-86FC-4220-9686-3A5FB158BC89}" type="presParOf" srcId="{B74D5E03-9E6D-4AC0-BF79-18E98759C3D8}" destId="{FE3021FE-9A5F-4DDA-8AEF-93F36B1E8CC0}" srcOrd="2"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F415-2ED8-4E04-AC76-40642BC7D28E}">
      <dsp:nvSpPr>
        <dsp:cNvPr id="0" name=""/>
        <dsp:cNvSpPr/>
      </dsp:nvSpPr>
      <dsp:spPr>
        <a:xfrm rot="16200000">
          <a:off x="-380962" y="384291"/>
          <a:ext cx="4678363" cy="3909780"/>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en-US" sz="2200" b="1" kern="1200" dirty="0"/>
            <a:t>Continuo (CPAP)</a:t>
          </a:r>
        </a:p>
        <a:p>
          <a:pPr marL="0" lvl="0" indent="0" algn="ctr" defTabSz="977900">
            <a:lnSpc>
              <a:spcPct val="90000"/>
            </a:lnSpc>
            <a:spcBef>
              <a:spcPct val="0"/>
            </a:spcBef>
            <a:spcAft>
              <a:spcPct val="35000"/>
            </a:spcAft>
            <a:buNone/>
          </a:pPr>
          <a:r>
            <a:rPr lang="es-ES" sz="2200" kern="1200" dirty="0"/>
            <a:t>Proporciona un flujo constante y continuo de aire presurizado basado en una necesidad preestablecida a partir de las pruebas</a:t>
          </a:r>
          <a:endParaRPr lang="en-US" sz="2200" kern="1200" dirty="0"/>
        </a:p>
      </dsp:txBody>
      <dsp:txXfrm rot="5400000">
        <a:off x="3330" y="935672"/>
        <a:ext cx="3909780" cy="2807017"/>
      </dsp:txXfrm>
    </dsp:sp>
    <dsp:sp modelId="{FE3021FE-9A5F-4DDA-8AEF-93F36B1E8CC0}">
      <dsp:nvSpPr>
        <dsp:cNvPr id="0" name=""/>
        <dsp:cNvSpPr/>
      </dsp:nvSpPr>
      <dsp:spPr>
        <a:xfrm rot="16200000">
          <a:off x="3945914" y="245605"/>
          <a:ext cx="4678363" cy="4187151"/>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en-US" sz="2200" b="1" kern="1200" dirty="0" err="1"/>
            <a:t>Automático</a:t>
          </a:r>
          <a:r>
            <a:rPr lang="en-US" sz="2200" b="1" kern="1200" dirty="0"/>
            <a:t> (APAP)</a:t>
          </a:r>
        </a:p>
        <a:p>
          <a:pPr marL="0" lvl="0" indent="0" algn="ctr" defTabSz="977900">
            <a:lnSpc>
              <a:spcPct val="90000"/>
            </a:lnSpc>
            <a:spcBef>
              <a:spcPct val="0"/>
            </a:spcBef>
            <a:spcAft>
              <a:spcPct val="35000"/>
            </a:spcAft>
            <a:buNone/>
          </a:pPr>
          <a:r>
            <a:rPr lang="es-ES" sz="2200" kern="1200" dirty="0"/>
            <a:t>Monitorea la respiración para determinar cuánta presión necesita el paciente en un momento dado</a:t>
          </a:r>
          <a:endParaRPr lang="en-US" sz="2200" kern="1200" dirty="0"/>
        </a:p>
        <a:p>
          <a:pPr marL="0" lvl="0" indent="0" algn="ctr" defTabSz="977900">
            <a:lnSpc>
              <a:spcPct val="90000"/>
            </a:lnSpc>
            <a:spcBef>
              <a:spcPct val="0"/>
            </a:spcBef>
            <a:spcAft>
              <a:spcPct val="35000"/>
            </a:spcAft>
            <a:buNone/>
          </a:pPr>
          <a:r>
            <a:rPr lang="es-ES" sz="2200" kern="1200" dirty="0"/>
            <a:t>Se ajusta a los cambios en el entorno y/o a las necesidades de presión</a:t>
          </a:r>
          <a:endParaRPr lang="en-US" sz="2200" kern="1200" dirty="0"/>
        </a:p>
      </dsp:txBody>
      <dsp:txXfrm rot="5400000">
        <a:off x="4191520" y="935672"/>
        <a:ext cx="4187151" cy="280701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1D372003-8F77-483B-927A-1D65AC71FA80}" type="datetimeFigureOut">
              <a:rPr lang="en-US"/>
              <a:pPr>
                <a:defRPr/>
              </a:pPr>
              <a:t>8/15/2025</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F3127C26-A65B-4659-B75D-556393AB589E}" type="slidenum">
              <a:rPr lang="en-US"/>
              <a:pPr>
                <a:defRPr/>
              </a:pPr>
              <a:t>‹#›</a:t>
            </a:fld>
            <a:endParaRPr lang="en-US" dirty="0"/>
          </a:p>
        </p:txBody>
      </p:sp>
    </p:spTree>
    <p:extLst>
      <p:ext uri="{BB962C8B-B14F-4D97-AF65-F5344CB8AC3E}">
        <p14:creationId xmlns:p14="http://schemas.microsoft.com/office/powerpoint/2010/main" val="3354296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7AC38D26-FDDF-403A-9868-0B63716D173C}" type="datetimeFigureOut">
              <a:rPr lang="en-US"/>
              <a:pPr>
                <a:defRPr/>
              </a:pPr>
              <a:t>8/15/2025</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4" tIns="46587" rIns="93174" bIns="46587" rtlCol="0" anchor="ctr"/>
          <a:lstStyle/>
          <a:p>
            <a:pPr lvl="0"/>
            <a:endParaRPr lang="en-US" noProof="0" dirty="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4" tIns="46587" rIns="93174" bIns="4658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0E13F1E8-4EAA-42E8-B0D5-BEC4B4678025}" type="slidenum">
              <a:rPr lang="en-US"/>
              <a:pPr>
                <a:defRPr/>
              </a:pPr>
              <a:t>‹#›</a:t>
            </a:fld>
            <a:endParaRPr lang="en-US" dirty="0"/>
          </a:p>
        </p:txBody>
      </p:sp>
    </p:spTree>
    <p:extLst>
      <p:ext uri="{BB962C8B-B14F-4D97-AF65-F5344CB8AC3E}">
        <p14:creationId xmlns:p14="http://schemas.microsoft.com/office/powerpoint/2010/main" val="181639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mcsa.dot.gov/facts-research/research-technology/report/FMCSA-RT-04-00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cmta.ca/english/pdf/medical_standards_aug_201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b="1" dirty="0"/>
              <a:t>Narración</a:t>
            </a:r>
            <a:r>
              <a:rPr lang="es-ES" dirty="0"/>
              <a:t>: Este es el Módulo 8 del Programa de Administración de la Fatiga de América del Norte: Administración de las Enfermedades del Sueño para el Conductor.</a:t>
            </a:r>
            <a:endParaRPr lang="en-US" dirty="0"/>
          </a:p>
          <a:p>
            <a:pPr eaLnBrk="1" hangingPunct="1">
              <a:spcBef>
                <a:spcPct val="0"/>
              </a:spcBef>
            </a:pPr>
            <a:endParaRPr lang="en-US" dirty="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256A41-2189-4E89-811C-184A1C8D4BCE}" type="slidenum">
              <a:rPr lang="en-US">
                <a:cs typeface="Arial" charset="0"/>
              </a:rPr>
              <a:pPr fontAlgn="base">
                <a:spcBef>
                  <a:spcPct val="0"/>
                </a:spcBef>
                <a:spcAft>
                  <a:spcPct val="0"/>
                </a:spcAft>
                <a:defRPr/>
              </a:pPr>
              <a:t>1</a:t>
            </a:fld>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err="1"/>
              <a:t>Narración</a:t>
            </a:r>
            <a:r>
              <a:rPr lang="en-US" b="1" baseline="0" dirty="0"/>
              <a:t>: </a:t>
            </a:r>
            <a:r>
              <a:rPr lang="es-ES" sz="1200" kern="1200" dirty="0">
                <a:solidFill>
                  <a:schemeClr val="tx1"/>
                </a:solidFill>
                <a:effectLst/>
                <a:latin typeface="+mn-lt"/>
                <a:ea typeface="+mn-ea"/>
                <a:cs typeface="+mn-cs"/>
              </a:rPr>
              <a:t>Haga clic en el vídeo para ver un breve videoclip. En este breve video, verá cómo las interrupciones anormales de la respiración durante el sueño, llamadas hipopneas y apneas, interfieren con el flujo de aire a los pulmones en una persona con Apnea Obstructiva del Sueño."</a:t>
            </a:r>
            <a:endParaRPr lang="en-US" sz="1200" kern="1200" dirty="0">
              <a:solidFill>
                <a:schemeClr val="tx1"/>
              </a:solidFill>
              <a:effectLst/>
              <a:latin typeface="+mn-lt"/>
              <a:ea typeface="+mn-ea"/>
              <a:cs typeface="+mn-cs"/>
            </a:endParaRPr>
          </a:p>
          <a:p>
            <a:endParaRPr lang="en-US" baseline="0" dirty="0"/>
          </a:p>
          <a:p>
            <a:endParaRPr lang="en-US" b="1" baseline="0" dirty="0"/>
          </a:p>
          <a:p>
            <a:r>
              <a:rPr lang="en-US" b="1" baseline="0" dirty="0"/>
              <a:t>_________________________</a:t>
            </a:r>
          </a:p>
          <a:p>
            <a:r>
              <a:rPr lang="en-US" b="1" baseline="0" dirty="0" err="1"/>
              <a:t>Notas</a:t>
            </a:r>
            <a:r>
              <a:rPr lang="en-US" b="1" baseline="0" dirty="0"/>
              <a:t> del Instructor:</a:t>
            </a:r>
          </a:p>
          <a:p>
            <a:r>
              <a:rPr lang="es-ES" baseline="0" dirty="0"/>
              <a:t>Este video proporciona una explicación útil de la anatomía de las vías respiratorias superiores y la afectación de los tejidos blandos que provocan hipopneas y apneas. Tanto las hipopneas como las apneas se definen al estudiante y el video explica cómo estos eventos respiratorios anormales conducen inmediatamente a una reducción de oxígeno en los pulmones y en los órganos del cuerpo y son responsables de una serie de efectos negativos mentales, emocionales, de seguridad y de salud. Cuando una persona con apnea del sueño se queda dormida, los músculos de las vías respiratorias superiores comienzan a relajarse. Cuando esto sucede, se puede crear un efecto de succión en las vías respiratorias superiores, mientras la persona intenta inhalar para aspirar aire a los pulmones. Cuando esto sucede, los tejidos blandos de las vías respiratorias superiores pueden colapsar y reducir en gran medida o bloquear las vías respiratorias por completo.</a:t>
            </a:r>
            <a:endParaRPr lang="en-US" baseline="0" dirty="0"/>
          </a:p>
          <a:p>
            <a:pPr defTabSz="931736" eaLnBrk="1" fontAlgn="auto" hangingPunct="1">
              <a:spcBef>
                <a:spcPts val="0"/>
              </a:spcBef>
              <a:spcAft>
                <a:spcPts val="0"/>
              </a:spcAft>
              <a:defRPr/>
            </a:pPr>
            <a:endParaRPr lang="en-US" baseline="0" dirty="0"/>
          </a:p>
          <a:p>
            <a:pPr defTabSz="931736" eaLnBrk="1" fontAlgn="auto" hangingPunct="1">
              <a:spcBef>
                <a:spcPts val="0"/>
              </a:spcBef>
              <a:spcAft>
                <a:spcPts val="0"/>
              </a:spcAft>
              <a:defRPr/>
            </a:pPr>
            <a:r>
              <a:rPr lang="es-ES" dirty="0"/>
              <a:t>En la secuencia, el video revisa la anatomía y los conceptos básicos de cómo ocurren los eventos obstructivos, con y sin ronquidos: efectos fisiológicos agudos, por ejemplo, el flujo de aire se detiene, el esfuerzo respiratorio continúa, la frecuencia cardíaca disminuye, la saturación de O2 en la sangre baja, agitación, pero poco o ningún retorno a la conciencia o (recuerdo de eventos). Además, la presentación refuerza algunos de los señales y síntomas cardinales de la AOS que pueden contribuir a la identificación mediante la detección de personas con alto riesgo de AOS. Estas señales y síntomas incluyen ronquidos fuertes y/o despertares repentinos con jadeos y asfixia, todo lo cual puede ser comentado por las personas que se encuentran en la cama.</a:t>
            </a:r>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pPr>
              <a:defRPr/>
            </a:pPr>
            <a:fld id="{3BD0D9CF-235B-4B21-B189-6B5FDFAAF072}"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b="1" baseline="0" dirty="0" err="1"/>
              <a:t>Narración</a:t>
            </a:r>
            <a:r>
              <a:rPr lang="en-US" b="1" baseline="0" dirty="0"/>
              <a:t>:  </a:t>
            </a:r>
            <a:r>
              <a:rPr lang="es-ES" sz="1200" kern="1200" dirty="0">
                <a:solidFill>
                  <a:schemeClr val="tx1"/>
                </a:solidFill>
                <a:effectLst/>
                <a:latin typeface="+mn-lt"/>
                <a:ea typeface="+mn-ea"/>
                <a:cs typeface="+mn-cs"/>
              </a:rPr>
              <a:t>Haga clic en el vídeo para ver y escuchar cómo la apnea del sueño altera el sueño y las funciones diarias del cuerpo.</a:t>
            </a:r>
            <a:endParaRPr lang="en-US" sz="1200" kern="1200" dirty="0">
              <a:solidFill>
                <a:schemeClr val="tx1"/>
              </a:solidFill>
              <a:effectLst/>
              <a:latin typeface="+mn-lt"/>
              <a:ea typeface="+mn-ea"/>
              <a:cs typeface="+mn-cs"/>
            </a:endParaRPr>
          </a:p>
          <a:p>
            <a:endParaRPr lang="en-US" b="0" baseline="0" dirty="0"/>
          </a:p>
          <a:p>
            <a:endParaRPr lang="en-US" b="1" baseline="0" dirty="0"/>
          </a:p>
          <a:p>
            <a:endParaRPr lang="en-US" b="1" baseline="0" dirty="0"/>
          </a:p>
          <a:p>
            <a:r>
              <a:rPr lang="en-US" b="1" baseline="0" dirty="0"/>
              <a:t>______________________</a:t>
            </a:r>
          </a:p>
          <a:p>
            <a:r>
              <a:rPr lang="en-US" b="1" baseline="0" dirty="0" err="1"/>
              <a:t>Notas</a:t>
            </a:r>
            <a:r>
              <a:rPr lang="en-US" b="1" baseline="0" dirty="0"/>
              <a:t> del Instructor: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n-ea"/>
                <a:cs typeface="+mn-cs"/>
              </a:rPr>
              <a:t>Por lo general, esto provoca que la respiración se detenga por completo. Nuevamente, cuando esto sucede, el evento se llama apnea ¡Estos eventos de apnea pueden durar varios segundos o hasta un minuto o más! Cuando las apneas duran tanto tiempo, la frecuencia cardíaca de una persona cae drásticamente y al igual que el nivel de oxígeno en la sangre comienza a bajar. Cuando esto sucede, se envía una fuerte señal de alarma al cerebro, provocando una fuerte agitación, con efectos estresantes y extremos en todo el cuerpo. Con la agitación, la persona jadea en busca de aire, lo que lleva a un movimiento repentino. La actividad cerebral aumenta y la frecuencia cardíaca puede duplicarse en comparación con lo que era durante la apnea. Sigue un rápido aumento de la respiración y el nivel de oxígeno en la sangre comienza a regresar. La lengua y los tejidos blandos que anteriormente interrumpían el flujo de aire durante la apnea ahora han regresado rápidamente a su posición normal. Durante un tiempo, el flujo de aire normal continúa mientras las vías respiratorias permanecen más abiertas. Este patrón se repite, una y otra vez, durante la noche. Con cada agitación, la persona puede moverse a una posición diferente, pero es posible que nunca recuerde haber despertado ¡aunque estos eventos pueden suceder cientos de veces cada noche! Por otro lado, su pareja de cama puede despertarse y alarmarse ante estas apneas prolongadas, porque muchas veces los acontecimientos van acompañados de fuertes ronquidos que lo despertarán y le provocarán una mala cantidad y calidad de sueño.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30B8183-D931-461E-92EB-97422644D664}"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err="1"/>
              <a:t>Narración</a:t>
            </a:r>
            <a:r>
              <a:rPr lang="en-US" b="1" baseline="0" dirty="0"/>
              <a:t>: </a:t>
            </a:r>
            <a:r>
              <a:rPr lang="es-ES" sz="1200" kern="1200" dirty="0">
                <a:solidFill>
                  <a:schemeClr val="tx1"/>
                </a:solidFill>
                <a:effectLst/>
                <a:latin typeface="+mn-lt"/>
                <a:ea typeface="+mn-ea"/>
                <a:cs typeface="+mn-cs"/>
              </a:rPr>
              <a:t>Haga clic en el vídeo para ver un breve videoclip. En este tercer vídeo, vea y escuche cómo la AOS provoca deterioros en el desempeño mental, la seguridad, la salud y la calidad de vida.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a:t>
            </a: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Instructor: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apneas causan tensiones considerables en su cuerpo. Las apneas provocan falta de oxígeno en todo el cuerpo, incluido el cerebro. Las agitaciones que siguen a cada evento tienen un efecto similar al de un shock en el corazón y los vasos sanguíneos. Además de que el sueño se ve interrumpido por los despertares, existe una interrupción importante en las transiciones naturales que de otro modo deberían ocurrir cuando el cuerpo pasa a través de las secuencias de sueño ligero hacia etapas más profundas del sueño que son necesarias para un sueño saludable. Por lo tanto, las personas con AOS tienen sueño excesivo durante las horas de vigilia y en el trabajo (tanto los trabajadores del turno de noche como los de día se ven afectados de manera similar). Muchos de estos efectos son los mismos que se observan con la privación de sueño: la persona puede estar irritable y se quedará dormida fácil y rápidamente mientras realiza actividades tranquilas (leer, mirar televisión, conducir). A menudo hay efectos más graves que se desarrollan con el tiempo con la AOS no tratada, como el desarrollo de presión arterial alta, afecciones cardíacas graves, problemas sexuales, problemas de memoria y concentración, problemas de capacidad para resolver problemas, depresión, dolores de cabeza matutinos y accidentes debido a la somnolencia y a la fatiga.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9FFC437-3C7B-42BE-A0ED-063695BDDFCE}"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n-US" sz="1600" b="1" dirty="0" err="1"/>
              <a:t>Narración</a:t>
            </a:r>
            <a:r>
              <a:rPr lang="en-US" sz="1600" b="1" dirty="0"/>
              <a:t>: </a:t>
            </a:r>
            <a:r>
              <a:rPr lang="es-ES" sz="1200" kern="1200" dirty="0">
                <a:solidFill>
                  <a:schemeClr val="tx1"/>
                </a:solidFill>
                <a:effectLst/>
                <a:latin typeface="+mn-lt"/>
                <a:ea typeface="+mn-ea"/>
                <a:cs typeface="+mn-cs"/>
              </a:rPr>
              <a:t>La fatiga, en general, representa un número sustancial de choques que involucran a camiones. La apnea del sueño contribuye al provocar somnolencia excesiva y alteraciones relacionadas en el juicio, la concentración, la memoria y una reducción del desempeño al volante. Los hallazgos estadísticos muestran que las personas con AOS tienen entre 2 y 7 veces más probabilidades de sufrir un choque automovilístico.</a:t>
            </a:r>
            <a:endParaRPr lang="en-US" sz="1200" kern="1200" dirty="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dirty="0"/>
              <a:t>_________________________</a:t>
            </a: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Instructor: </a:t>
            </a:r>
          </a:p>
          <a:p>
            <a:r>
              <a:rPr lang="es-ES" sz="1200" kern="1200" dirty="0">
                <a:solidFill>
                  <a:schemeClr val="tx1"/>
                </a:solidFill>
                <a:effectLst/>
                <a:latin typeface="+mn-lt"/>
                <a:ea typeface="+mn-ea"/>
                <a:cs typeface="+mn-cs"/>
              </a:rPr>
              <a:t>Vuelva a enfatizar las relaciones que hay entre las enfermedades del sueño, especialmente la AOS -&gt; Somnolencia excesiva + deterioro cognitivo/decisiones rápidas y complejas -&gt; mayor susceptibilidad a choques automovilísticos. En la mayoría de los choques atribuidos a la AOS, no hay evidencia de frenado, ya que los conductores a menudo se quedan dormidos al volante. Este tipo de choques también se asocian con mayores daños, pérdidas de propiedad más costosas y, lo más importante, más lesiones y muertes.</a:t>
            </a:r>
          </a:p>
          <a:p>
            <a:pPr lvl="0"/>
            <a:r>
              <a:rPr lang="es-ES" sz="1200" kern="1200" dirty="0">
                <a:solidFill>
                  <a:schemeClr val="tx1"/>
                </a:solidFill>
                <a:effectLst/>
                <a:latin typeface="+mn-lt"/>
                <a:ea typeface="+mn-ea"/>
                <a:cs typeface="+mn-cs"/>
              </a:rPr>
              <a:t>La AOS contribuye en gran medida a la somnolencia excesiva durante las horas de vigilia, alteraciones del juicio, de la concentración y de la memoria, así como a una reducción del desempeño al conducir. Los hallazgos estadísticos muestran que las personas con AOS tienen entre 2 y 7 veces más probabilidades de sufrir un choque automovilístico! </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Evidencia:</a:t>
            </a:r>
          </a:p>
          <a:p>
            <a:pPr lvl="0"/>
            <a:r>
              <a:rPr lang="es-ES" sz="1200" kern="1200" dirty="0">
                <a:solidFill>
                  <a:schemeClr val="tx1"/>
                </a:solidFill>
                <a:effectLst/>
                <a:latin typeface="+mn-lt"/>
                <a:ea typeface="+mn-ea"/>
                <a:cs typeface="+mn-cs"/>
              </a:rPr>
              <a:t>Causa principal en el 31% de los choques de camiones grandes con muertes para el conductor (NTSB 1990)</a:t>
            </a:r>
          </a:p>
          <a:p>
            <a:pPr lvl="0"/>
            <a:r>
              <a:rPr lang="es-ES" sz="1200" kern="1200" dirty="0">
                <a:solidFill>
                  <a:schemeClr val="tx1"/>
                </a:solidFill>
                <a:effectLst/>
                <a:latin typeface="+mn-lt"/>
                <a:ea typeface="+mn-ea"/>
                <a:cs typeface="+mn-cs"/>
              </a:rPr>
              <a:t>Dormir al volante en el 4% de los choques de vehículos pesados (</a:t>
            </a:r>
            <a:r>
              <a:rPr lang="es-ES" sz="1200" kern="1200" dirty="0" err="1">
                <a:solidFill>
                  <a:schemeClr val="tx1"/>
                </a:solidFill>
                <a:effectLst/>
                <a:latin typeface="+mn-lt"/>
                <a:ea typeface="+mn-ea"/>
                <a:cs typeface="+mn-cs"/>
              </a:rPr>
              <a:t>Knipling</a:t>
            </a:r>
            <a:r>
              <a:rPr lang="es-ES" sz="1200" kern="1200" dirty="0">
                <a:solidFill>
                  <a:schemeClr val="tx1"/>
                </a:solidFill>
                <a:effectLst/>
                <a:latin typeface="+mn-lt"/>
                <a:ea typeface="+mn-ea"/>
                <a:cs typeface="+mn-cs"/>
              </a:rPr>
              <a:t> y Wang 2004)</a:t>
            </a:r>
          </a:p>
          <a:p>
            <a:pPr lvl="0"/>
            <a:r>
              <a:rPr lang="es-ES" sz="1200" kern="1200" dirty="0">
                <a:solidFill>
                  <a:schemeClr val="tx1"/>
                </a:solidFill>
                <a:effectLst/>
                <a:latin typeface="+mn-lt"/>
                <a:ea typeface="+mn-ea"/>
                <a:cs typeface="+mn-cs"/>
              </a:rPr>
              <a:t>Factor asociado en el 13% de los choques graves de vehículos pesados (FMCSA 2006)</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s-ES" sz="1050" kern="1200" dirty="0">
                <a:solidFill>
                  <a:schemeClr val="tx1"/>
                </a:solidFill>
                <a:effectLst/>
                <a:latin typeface="+mn-lt"/>
                <a:ea typeface="+mn-ea"/>
                <a:cs typeface="+mn-cs"/>
              </a:rPr>
              <a:t>Los conductores con AOS tienen entre 2 y 7 veces más probabilidades de sufrir un choque automovilístico. De </a:t>
            </a:r>
            <a:r>
              <a:rPr lang="es-ES" sz="1050" kern="1200" dirty="0" err="1">
                <a:solidFill>
                  <a:schemeClr val="tx1"/>
                </a:solidFill>
                <a:effectLst/>
                <a:latin typeface="+mn-lt"/>
                <a:ea typeface="+mn-ea"/>
                <a:cs typeface="+mn-cs"/>
              </a:rPr>
              <a:t>Sassani</a:t>
            </a:r>
            <a:r>
              <a:rPr lang="es-ES" sz="1050" kern="1200" dirty="0">
                <a:solidFill>
                  <a:schemeClr val="tx1"/>
                </a:solidFill>
                <a:effectLst/>
                <a:latin typeface="+mn-lt"/>
                <a:ea typeface="+mn-ea"/>
                <a:cs typeface="+mn-cs"/>
              </a:rPr>
              <a:t> et al. Reducir las colisiones, los costos y las muertes de vehículos motorizados mediante el tratamiento del síndrome de apnea obstructiva del sueño. SLEEP 2004;27:453-8. Este metaanálisis incluye estudios que definieron la AOS utilizando diferentes criterios, la mayoría basados en un diagnóstico de AOS mediante PSG, pero algunos también incluyeron la presencia de </a:t>
            </a:r>
            <a:r>
              <a:rPr lang="es-ES" sz="1050" kern="1200" dirty="0" err="1">
                <a:solidFill>
                  <a:schemeClr val="tx1"/>
                </a:solidFill>
                <a:effectLst/>
                <a:latin typeface="+mn-lt"/>
                <a:ea typeface="+mn-ea"/>
                <a:cs typeface="+mn-cs"/>
              </a:rPr>
              <a:t>hipersomnolencia</a:t>
            </a:r>
            <a:r>
              <a:rPr lang="es-ES" sz="1050" kern="1200" dirty="0">
                <a:solidFill>
                  <a:schemeClr val="tx1"/>
                </a:solidFill>
                <a:effectLst/>
                <a:latin typeface="+mn-lt"/>
                <a:ea typeface="+mn-ea"/>
                <a:cs typeface="+mn-cs"/>
              </a:rPr>
              <a:t>. Se supuso que en muchos de los estudios no se utilizaron puntos de corte para el IAH, pero que la mayoría de los sujetos probablemente tenían un IAH =/&gt; 10.</a:t>
            </a:r>
            <a:endParaRPr lang="en-US" sz="1050" kern="1200" dirty="0">
              <a:solidFill>
                <a:schemeClr val="tx1"/>
              </a:solidFill>
              <a:effectLst/>
              <a:latin typeface="+mn-lt"/>
              <a:ea typeface="+mn-ea"/>
              <a:cs typeface="+mn-cs"/>
            </a:endParaRPr>
          </a:p>
          <a:p>
            <a:endParaRPr lang="en-US" dirty="0"/>
          </a:p>
          <a:p>
            <a:pPr eaLnBrk="1" fontAlgn="auto" hangingPunct="1">
              <a:spcBef>
                <a:spcPts val="0"/>
              </a:spcBef>
              <a:spcAft>
                <a:spcPts val="0"/>
              </a:spcAft>
              <a:defRPr/>
            </a:pPr>
            <a:endParaRPr lang="en-US" dirty="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9010D4-3712-4BD1-B94B-54E6A7F1FEB5}"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Falso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Falso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Verdadero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b</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pPr>
            <a:r>
              <a:rPr lang="en-US" b="1" dirty="0" err="1"/>
              <a:t>Narración</a:t>
            </a:r>
            <a:r>
              <a:rPr lang="en-US" b="1" dirty="0"/>
              <a:t>: </a:t>
            </a:r>
            <a:r>
              <a:rPr lang="es-ES" b="0" dirty="0"/>
              <a:t>La lección 2 analiza la detección y las pruebas médicas para las enfermedades del sueño.</a:t>
            </a:r>
            <a:endParaRPr lang="en-US" b="0" dirty="0"/>
          </a:p>
          <a:p>
            <a:pPr eaLnBrk="1" hangingPunct="1">
              <a:spcBef>
                <a:spcPct val="0"/>
              </a:spcBef>
            </a:pPr>
            <a:endParaRPr lang="en-US" dirty="0"/>
          </a:p>
          <a:p>
            <a:pPr eaLnBrk="1" hangingPunct="1">
              <a:spcBef>
                <a:spcPct val="0"/>
              </a:spcBef>
            </a:pPr>
            <a:r>
              <a:rPr lang="en-US" dirty="0"/>
              <a:t>____________________________</a:t>
            </a: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b="1" baseline="0" dirty="0" err="1"/>
              <a:t>Notas</a:t>
            </a:r>
            <a:r>
              <a:rPr lang="en-US" sz="2000" b="1" baseline="0" dirty="0"/>
              <a:t> del Instructor: </a:t>
            </a:r>
          </a:p>
          <a:p>
            <a:pPr eaLnBrk="1" hangingPunct="1">
              <a:spcBef>
                <a:spcPct val="0"/>
              </a:spcBef>
            </a:pPr>
            <a:endParaRPr lang="en-US" dirty="0"/>
          </a:p>
          <a:p>
            <a:pPr eaLnBrk="1" hangingPunct="1">
              <a:spcBef>
                <a:spcPct val="0"/>
              </a:spcBef>
            </a:pPr>
            <a:r>
              <a:rPr lang="es-ES" dirty="0"/>
              <a:t>Temas clave de la lección:</a:t>
            </a:r>
            <a:endParaRPr lang="en-US" dirty="0"/>
          </a:p>
          <a:p>
            <a:pPr marL="629319" lvl="1" indent="-172119" defTabSz="931736" eaLnBrk="1" hangingPunct="1">
              <a:spcBef>
                <a:spcPct val="0"/>
              </a:spcBef>
              <a:buFont typeface="Arial" pitchFamily="34" charset="0"/>
              <a:buChar char="•"/>
              <a:defRPr/>
            </a:pPr>
            <a:r>
              <a:rPr lang="es-ES" dirty="0"/>
              <a:t>Regulaciones y recomendaciones clave sobre pruebas de conductores con riesgo de AOS (condiciones que representan un riesgo para la operación de un VDA);</a:t>
            </a:r>
            <a:endParaRPr lang="en-US" dirty="0"/>
          </a:p>
          <a:p>
            <a:pPr marL="629319" lvl="1" indent="-172119" eaLnBrk="1" hangingPunct="1">
              <a:spcBef>
                <a:spcPct val="0"/>
              </a:spcBef>
              <a:buFont typeface="Arial" pitchFamily="34" charset="0"/>
              <a:buChar char="•"/>
            </a:pPr>
            <a:r>
              <a:rPr lang="es-ES" dirty="0"/>
              <a:t>Propósitos y beneficios, para los conductores de VDA, de la detección de enfermedades del sueño;</a:t>
            </a:r>
            <a:endParaRPr lang="en-US" dirty="0"/>
          </a:p>
          <a:p>
            <a:pPr marL="629319" lvl="1" indent="-172119" eaLnBrk="1" hangingPunct="1">
              <a:spcBef>
                <a:spcPct val="0"/>
              </a:spcBef>
              <a:buFont typeface="Arial" pitchFamily="34" charset="0"/>
              <a:buChar char="•"/>
            </a:pPr>
            <a:r>
              <a:rPr lang="es-ES" dirty="0"/>
              <a:t>Cómo se utilizan los factores de riesgo de enfermedades para predecir el riesgo de AOS</a:t>
            </a:r>
            <a:r>
              <a:rPr lang="en-US" dirty="0"/>
              <a:t>;</a:t>
            </a:r>
          </a:p>
          <a:p>
            <a:pPr marL="629319" lvl="1" indent="-172119" eaLnBrk="1" hangingPunct="1">
              <a:spcBef>
                <a:spcPct val="0"/>
              </a:spcBef>
              <a:buFont typeface="Arial" pitchFamily="34" charset="0"/>
              <a:buChar char="•"/>
            </a:pPr>
            <a:r>
              <a:rPr lang="es-ES" dirty="0"/>
              <a:t>Elementos clave de las recomendaciones que afectan las expectativas en la detección de enfermedades del sueño en los conductores de VDA;</a:t>
            </a:r>
            <a:endParaRPr lang="en-US" dirty="0"/>
          </a:p>
          <a:p>
            <a:pPr marL="629319" lvl="1" indent="-172119" eaLnBrk="1" hangingPunct="1">
              <a:spcBef>
                <a:spcPct val="0"/>
              </a:spcBef>
              <a:buFont typeface="Arial" pitchFamily="34" charset="0"/>
              <a:buChar char="•"/>
            </a:pPr>
            <a:r>
              <a:rPr lang="es-ES" dirty="0"/>
              <a:t>Explicación básica de las pruebas médicas clínicas y fuera de las clínicas para evaluar y diagnosticar las enfermedades del sueño o la somnolencia diurna.</a:t>
            </a:r>
            <a:endParaRPr lang="en-US" dirty="0"/>
          </a:p>
          <a:p>
            <a:pPr eaLnBrk="1" hangingPunct="1">
              <a:spcBef>
                <a:spcPct val="0"/>
              </a:spcBef>
            </a:pPr>
            <a:endParaRPr lang="en-US" dirty="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4EE151-1617-4C6F-A3B2-22AC071D75D5}"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b="1" noProof="0" dirty="0" err="1"/>
              <a:t>Narración</a:t>
            </a:r>
            <a:r>
              <a:rPr lang="en-US" b="1" noProof="0" dirty="0"/>
              <a:t>: </a:t>
            </a:r>
            <a:r>
              <a:rPr lang="es-ES" sz="1200" kern="1200" dirty="0">
                <a:solidFill>
                  <a:schemeClr val="tx1"/>
                </a:solidFill>
                <a:effectLst/>
                <a:latin typeface="+mn-lt"/>
                <a:ea typeface="+mn-ea"/>
                <a:cs typeface="+mn-cs"/>
              </a:rPr>
              <a:t>Este módulo presenta las enfermedades del sueño, enfatizando sobre el tipo de enfermedad mas común entre todos los adultos, incluidos los conductores de autotransporte. Esta enfermedad se llama Apnea Obstructiva del Sueño o AOS para abreviar. La AOS causa somnolencia excesiva y puede aumentar el riesgo de que un conductor sufra un choque automovilístico. El módulo también presenta información básica que los conductores de autotransporte deben conocer sobre los reglamentos y lineamientos para la detección, pruebas y tratamientos de la apnea del sueño en la industria del transporte. El módulo también explica cómo la AOS y su tratamiento afectan la salud del conductor y cómo los conductores con AOS y los transportistas pueden trabajar juntos para abordar este problema como parte de una Administración eficaz de la Fatiga en el lugar de trabajo.</a:t>
            </a: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r>
              <a:rPr lang="en-US" dirty="0"/>
              <a:t>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s-ES" dirty="0"/>
              <a:t>El módulo 8 cubre los siguientes temas:</a:t>
            </a:r>
            <a:endParaRPr lang="en-US" dirty="0"/>
          </a:p>
          <a:p>
            <a:pPr marL="685800" lvl="1" indent="-228600" eaLnBrk="1" fontAlgn="auto" hangingPunct="1">
              <a:spcAft>
                <a:spcPts val="0"/>
              </a:spcAft>
              <a:buFont typeface="+mj-lt"/>
              <a:buAutoNum type="arabicPeriod"/>
              <a:defRPr/>
            </a:pPr>
            <a:r>
              <a:rPr lang="es-ES" sz="1200" dirty="0"/>
              <a:t>Descripción general de las enfermedades del sueño</a:t>
            </a:r>
            <a:r>
              <a:rPr lang="en-US" sz="1200" dirty="0"/>
              <a:t> </a:t>
            </a:r>
          </a:p>
          <a:p>
            <a:pPr marL="685800" lvl="1" indent="-228600" eaLnBrk="1" fontAlgn="auto" hangingPunct="1">
              <a:spcAft>
                <a:spcPts val="0"/>
              </a:spcAft>
              <a:buFont typeface="+mj-lt"/>
              <a:buAutoNum type="arabicPeriod"/>
              <a:defRPr/>
            </a:pPr>
            <a:r>
              <a:rPr lang="es-ES" sz="1200" dirty="0"/>
              <a:t>Detección y pruebas de las enfermedades del sueño.</a:t>
            </a:r>
            <a:endParaRPr lang="en-US" sz="1200" dirty="0"/>
          </a:p>
          <a:p>
            <a:pPr marL="685800" marR="0" lvl="1" indent="-228600" algn="l" defTabSz="914400" rtl="0" eaLnBrk="1" fontAlgn="auto" latinLnBrk="0" hangingPunct="1">
              <a:lnSpc>
                <a:spcPct val="100000"/>
              </a:lnSpc>
              <a:spcBef>
                <a:spcPct val="30000"/>
              </a:spcBef>
              <a:spcAft>
                <a:spcPts val="0"/>
              </a:spcAft>
              <a:buClrTx/>
              <a:buSzTx/>
              <a:buFont typeface="+mj-lt"/>
              <a:buAutoNum type="arabicPeriod"/>
              <a:tabLst/>
              <a:defRPr/>
            </a:pPr>
            <a:r>
              <a:rPr lang="es-ES" sz="1200" dirty="0"/>
              <a:t>Reglamentos y lineamientos que afectan a los conductores de autotransporte con enfermedades del sueño.</a:t>
            </a:r>
            <a:r>
              <a:rPr lang="en-US" sz="1200" dirty="0"/>
              <a:t>                         </a:t>
            </a:r>
          </a:p>
          <a:p>
            <a:pPr marL="685800" lvl="1" indent="-228600" eaLnBrk="1" fontAlgn="auto" hangingPunct="1">
              <a:spcAft>
                <a:spcPts val="0"/>
              </a:spcAft>
              <a:buFont typeface="+mj-lt"/>
              <a:buAutoNum type="arabicPeriod"/>
              <a:defRPr/>
            </a:pPr>
            <a:r>
              <a:rPr lang="en-US" sz="1200" dirty="0" err="1"/>
              <a:t>Tratamientos</a:t>
            </a:r>
            <a:r>
              <a:rPr lang="en-US" sz="1200" dirty="0"/>
              <a:t> para la AOS</a:t>
            </a:r>
          </a:p>
          <a:p>
            <a:pPr marL="685800" lvl="1" indent="-228600" eaLnBrk="1" fontAlgn="auto" hangingPunct="1">
              <a:spcAft>
                <a:spcPts val="0"/>
              </a:spcAft>
              <a:buFont typeface="+mj-lt"/>
              <a:buAutoNum type="arabicPeriod"/>
              <a:defRPr/>
            </a:pPr>
            <a:r>
              <a:rPr lang="es-ES" sz="1200" dirty="0"/>
              <a:t>Beneficios de un tratamiento exitoso para la AOS y cómo esto contribuye a la Administración de la Fatiga en el trabajo</a:t>
            </a:r>
            <a:endParaRPr lang="en-US" sz="1200" dirty="0"/>
          </a:p>
          <a:p>
            <a:pPr marL="685800" lvl="1" indent="-228600" eaLnBrk="1" fontAlgn="auto" hangingPunct="1">
              <a:spcAft>
                <a:spcPts val="0"/>
              </a:spcAft>
              <a:buFont typeface="+mj-lt"/>
              <a:buAutoNum type="arabicPeriod"/>
              <a:defRPr/>
            </a:pPr>
            <a:r>
              <a:rPr lang="en-US" sz="1200" dirty="0" err="1"/>
              <a:t>Revisión</a:t>
            </a:r>
            <a:r>
              <a:rPr lang="en-US" sz="1200" dirty="0"/>
              <a:t> y </a:t>
            </a:r>
            <a:r>
              <a:rPr lang="en-US" sz="1200" dirty="0" err="1"/>
              <a:t>resumen</a:t>
            </a:r>
            <a:endParaRPr lang="en-US" sz="1200" dirty="0"/>
          </a:p>
          <a:p>
            <a:pPr eaLnBrk="1" hangingPunct="1">
              <a:spcBef>
                <a:spcPct val="0"/>
              </a:spcBef>
            </a:pPr>
            <a:endParaRPr lang="en-US" dirty="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0EA650-DD4E-4CDA-A9F0-A255ADDF1CF6}" type="slidenum">
              <a:rPr lang="en-US">
                <a:cs typeface="Arial" charset="0"/>
              </a:rPr>
              <a:pPr fontAlgn="base">
                <a:spcBef>
                  <a:spcPct val="0"/>
                </a:spcBef>
                <a:spcAft>
                  <a:spcPct val="0"/>
                </a:spcAft>
                <a:defRPr/>
              </a:pPr>
              <a:t>2</a:t>
            </a:fld>
            <a:endParaRPr lang="en-US"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sz="1200" kern="1200" dirty="0">
                <a:solidFill>
                  <a:schemeClr val="tx1"/>
                </a:solidFill>
                <a:effectLst/>
                <a:latin typeface="+mn-lt"/>
                <a:ea typeface="+mn-ea"/>
                <a:cs typeface="+mn-cs"/>
              </a:rPr>
              <a:t>Los conductores con antecedentes médicos o diagnóstico de cualquier afección que pueda interferir con su capacidad para conducir de manera segura no están calificados para operar un vehículo de autotransporte. Una persona recién diagnosticada con apnea del sueño, y/o su médico, deben comunicarse con un médico examinador calificador para determinar su "aptitud médica" para operar un vehículo de autotransporte en su estado. Si el individuo tiene apnea del sueño moderada o grave, será descalificado y no podrá recuperar el estado de "calificado para conducir" hasta que se demuestre un tratamiento exitoso para la AOS. Los transportistas y conductores deben consultar con las autoridades de su jurisdicción ya que las reglas varían de un estado a otro.</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_____________________________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172119" indent="-172119" eaLnBrk="1" fontAlgn="auto" hangingPunct="1">
              <a:spcBef>
                <a:spcPts val="0"/>
              </a:spcBef>
              <a:spcAft>
                <a:spcPts val="0"/>
              </a:spcAft>
              <a:buFont typeface="Arial" pitchFamily="34" charset="0"/>
              <a:buChar char="•"/>
              <a:defRPr/>
            </a:pPr>
            <a:r>
              <a:rPr lang="es-ES" dirty="0"/>
              <a:t>Los conductores con antecedentes médicos o diagnóstico de cualquier afección que pueda interferir con su capacidad para conducir de manera segura no pueden calificar para operar un VDA en el comercio interestatal.</a:t>
            </a:r>
            <a:endParaRPr lang="en-US" dirty="0"/>
          </a:p>
          <a:p>
            <a:pPr marL="172119" indent="-172119" eaLnBrk="1" fontAlgn="auto" hangingPunct="1">
              <a:spcBef>
                <a:spcPts val="0"/>
              </a:spcBef>
              <a:spcAft>
                <a:spcPts val="0"/>
              </a:spcAft>
              <a:buFont typeface="Arial" pitchFamily="34" charset="0"/>
              <a:buChar char="•"/>
              <a:defRPr/>
            </a:pPr>
            <a:r>
              <a:rPr lang="es-ES" sz="1200" kern="1200" dirty="0">
                <a:solidFill>
                  <a:schemeClr val="tx1"/>
                </a:solidFill>
                <a:effectLst/>
                <a:latin typeface="+mn-lt"/>
                <a:ea typeface="+mn-ea"/>
                <a:cs typeface="+mn-cs"/>
              </a:rPr>
              <a:t>Los conductores recientemente diagnosticados con AOS, y/o su médico, deben consultar con un médico examinador calificador y con el especialista tratante para determinar su aptitud para operar un VDA.</a:t>
            </a:r>
            <a:endParaRPr lang="en-US" sz="1200" kern="1200" dirty="0">
              <a:solidFill>
                <a:schemeClr val="tx1"/>
              </a:solidFill>
              <a:effectLst/>
              <a:latin typeface="+mn-lt"/>
              <a:ea typeface="+mn-ea"/>
              <a:cs typeface="+mn-cs"/>
            </a:endParaRPr>
          </a:p>
          <a:p>
            <a:pPr marL="172119" indent="-172119" eaLnBrk="1" fontAlgn="auto" hangingPunct="1">
              <a:spcBef>
                <a:spcPts val="0"/>
              </a:spcBef>
              <a:spcAft>
                <a:spcPts val="0"/>
              </a:spcAft>
              <a:buFont typeface="Arial" pitchFamily="34" charset="0"/>
              <a:buChar char="•"/>
              <a:defRPr/>
            </a:pPr>
            <a:r>
              <a:rPr lang="es-ES" sz="1200" dirty="0"/>
              <a:t>La AOS moderada o grave puede descalificar a un conductor hasta que se demuestre que el tratamiento de la AOS fue exitoso al médico examinador certificador.</a:t>
            </a:r>
            <a:endParaRPr lang="en-US" sz="1200"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s-ES" dirty="0"/>
              <a:t>Para obtener más información sobre antecedentes, consulte el sitio web de la FMCSA: http://www.fmcsa.dot.gov/safety-security/sleep-apnea/industry/Commercial-Drivers.aspx. Si bien los reglamentos de la FMCSA no abordan específicamente la apnea del sueño, sí prescriben que una persona con antecedentes médicos o diagnóstico clínico de cualquier afección que pueda interferir con su capacidad para conducir de manera segura no puede estar médicamente calificada para operar un vehículo de autotransporte (VDA) en carreteras interestatales. </a:t>
            </a:r>
            <a:r>
              <a:rPr lang="es-ES" i="1" dirty="0"/>
              <a:t>Sin embargo, una vez tratado con éxito, un conductor puede recuperar su estatus de "médicamente calificado para conducir". Es importante señalar que la mayoría de los casos de apnea del sueño pueden tratarse con éxito</a:t>
            </a:r>
            <a:r>
              <a:rPr lang="es-ES" dirty="0"/>
              <a:t>.</a:t>
            </a:r>
          </a:p>
          <a:p>
            <a:pPr eaLnBrk="1" fontAlgn="auto" hangingPunct="1">
              <a:spcBef>
                <a:spcPts val="0"/>
              </a:spcBef>
              <a:spcAft>
                <a:spcPts val="0"/>
              </a:spcAft>
              <a:defRPr/>
            </a:pPr>
            <a:r>
              <a:rPr lang="es-ES" dirty="0"/>
              <a:t>Debido a que cada estado establece sus propios estándares médicos para conducir un VDA en el comercio </a:t>
            </a:r>
            <a:r>
              <a:rPr lang="es-ES" dirty="0" err="1"/>
              <a:t>intraestatal</a:t>
            </a:r>
            <a:r>
              <a:rPr lang="es-ES" dirty="0"/>
              <a:t>, consulte con el Departamento de Vehículos Motorizados local para conocer los reglamentos de su estado</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s-ES" dirty="0"/>
              <a:t>Es fundamental que las personas con apnea del sueño utilicen plenamente el tratamiento proporcionado por su médico. No deben conducir si no están recibiendo tratamiento. Recibir un tratamiento eficaz y cumplir con ese tratamiento ofrece la mejor esperanza para un conductor de autotransporte con apnea del sueño de asegurar la capacidad de hacer su trabajo de manera segura y estar completamente alerta.</a:t>
            </a:r>
            <a:endParaRPr lang="en-US" dirty="0"/>
          </a:p>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dirty="0"/>
              <a:t>Ver </a:t>
            </a:r>
            <a:r>
              <a:rPr lang="en-US" dirty="0" err="1"/>
              <a:t>tambien</a:t>
            </a:r>
            <a:r>
              <a:rPr lang="en-US" dirty="0"/>
              <a:t>: </a:t>
            </a:r>
            <a:r>
              <a:rPr lang="en-US" sz="1200" kern="1200" dirty="0">
                <a:solidFill>
                  <a:schemeClr val="tx1"/>
                </a:solidFill>
                <a:effectLst/>
                <a:latin typeface="+mn-lt"/>
                <a:ea typeface="+mn-ea"/>
                <a:cs typeface="+mn-cs"/>
              </a:rPr>
              <a:t>Barr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Sleep Apnea Crash Risk Study. 2004. FMCSA Report No. FMCSA-RT-04-008. Washington, DC. (</a:t>
            </a:r>
            <a:r>
              <a:rPr lang="en-US" sz="1200" u="sng" kern="1200" dirty="0">
                <a:solidFill>
                  <a:schemeClr val="tx1"/>
                </a:solidFill>
                <a:effectLst/>
                <a:latin typeface="+mn-lt"/>
                <a:ea typeface="+mn-ea"/>
                <a:cs typeface="+mn-cs"/>
                <a:hlinkClick r:id="rId3"/>
              </a:rPr>
              <a:t>http://www.fmcsa.dot.gov/facts-research/research-technology/report/FMCSA-RT-04-008.pdf</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Estudio que evaluó los riesgos de choques de vehículos de autotransporte asociados con la apnea del sueño. (Diapositiva 20</a:t>
            </a:r>
            <a:r>
              <a:rPr lang="en-US" sz="1200" kern="1200" dirty="0">
                <a:solidFill>
                  <a:schemeClr val="tx1"/>
                </a:solidFill>
                <a:effectLst/>
                <a:latin typeface="+mn-lt"/>
                <a:ea typeface="+mn-ea"/>
                <a:cs typeface="+mn-cs"/>
              </a:rPr>
              <a:t>).</a:t>
            </a:r>
            <a:r>
              <a:rPr lang="en-US" dirty="0"/>
              <a:t> </a:t>
            </a:r>
          </a:p>
          <a:p>
            <a:pPr eaLnBrk="1" fontAlgn="auto" hangingPunct="1">
              <a:spcBef>
                <a:spcPts val="0"/>
              </a:spcBef>
              <a:spcAft>
                <a:spcPts val="0"/>
              </a:spcAft>
              <a:defRPr/>
            </a:pPr>
            <a:endParaRPr 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66F38D77-2368-4C41-8C4A-A5576161E3F0}" type="slidenum">
              <a:rPr lang="en-US" smtClean="0"/>
              <a:pPr eaLnBrk="1" fontAlgn="base" hangingPunct="1">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sz="1200" kern="1200" baseline="0" dirty="0">
                <a:solidFill>
                  <a:schemeClr val="tx1"/>
                </a:solidFill>
                <a:effectLst/>
                <a:latin typeface="+mn-lt"/>
                <a:ea typeface="+mn-ea"/>
                <a:cs typeface="+mn-cs"/>
              </a:rPr>
              <a:t>La CCMTA se ocupa del desarrollo de normas que promuevan la operación segura de vehículos de autotransporte en Canadá. La CCMTA actúa como un foro en el que las provincias negocian un enfoque armonizado para establecer requisitos para conductores y transportistas de autotransporte. Cada provincia, a su vez, establece requisitos de aptitud médica para los conductores de autotransporte y lineamientos para los médicos examinadores que determinan la elegibilidad inicial y continuidad de los conductores de autotransporte para obtener sus licencias de operador. En general, los estándares de la CCMTA prohíben a los conductores con apnea del sueño moderada o grave operar cualquier clase de vehículo hasta que su apnea del sueño se trate con éxito. Si un conductor ha tenido un choque en el que se quedó dormido, se le prohíbe conducir hasta que su enfermedad del sueño haya sido tratada con éxito. Los transportistas y conductores deben consultar con las autoridades de su jurisdicción sobre estos temas, ya que las reglas varían entre las provincias.</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____________________________</a:t>
            </a:r>
            <a:endParaRPr lang="en-US" dirty="0"/>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s-ES" sz="2800" dirty="0"/>
              <a:t>Durante la evaluación médica del conductor para determinar su condición física, es esencial que el médico examinador diagnostique los factores de riesgo de las enfermedades del sueño.</a:t>
            </a:r>
            <a:endParaRPr lang="en-US" sz="2800" dirty="0"/>
          </a:p>
          <a:p>
            <a:pPr eaLnBrk="1" fontAlgn="auto" hangingPunct="1">
              <a:spcBef>
                <a:spcPts val="0"/>
              </a:spcBef>
              <a:spcAft>
                <a:spcPts val="0"/>
              </a:spcAft>
              <a:defRPr/>
            </a:pPr>
            <a:r>
              <a:rPr lang="es-ES" sz="2800" dirty="0"/>
              <a:t>Los conductores podrán operar cualquier clase de vehículo bajo las siguientes condiciones</a:t>
            </a:r>
            <a:r>
              <a:rPr lang="en-US" sz="2800" dirty="0"/>
              <a:t>:</a:t>
            </a:r>
          </a:p>
          <a:p>
            <a:pPr marL="685800" lvl="1" indent="-228600" eaLnBrk="1" fontAlgn="auto" hangingPunct="1">
              <a:spcBef>
                <a:spcPts val="0"/>
              </a:spcBef>
              <a:spcAft>
                <a:spcPts val="0"/>
              </a:spcAft>
              <a:buFont typeface="+mj-lt"/>
              <a:buAutoNum type="arabicPeriod"/>
              <a:defRPr/>
            </a:pPr>
            <a:r>
              <a:rPr lang="es-ES" dirty="0"/>
              <a:t>Tiene AOS no tratada con un IAH &lt;20 y no tiene somnolencia diurna excesiva, o</a:t>
            </a:r>
            <a:endParaRPr lang="en-US" dirty="0"/>
          </a:p>
          <a:p>
            <a:pPr marL="685800" lvl="1" indent="-228600" eaLnBrk="1" fontAlgn="auto" hangingPunct="1">
              <a:spcBef>
                <a:spcPts val="0"/>
              </a:spcBef>
              <a:spcAft>
                <a:spcPts val="0"/>
              </a:spcAft>
              <a:buFont typeface="+mj-lt"/>
              <a:buAutoNum type="arabicPeriod"/>
              <a:defRPr/>
            </a:pPr>
            <a:r>
              <a:rPr lang="es-ES" dirty="0"/>
              <a:t>Tiene AOS que se trata con éxito</a:t>
            </a:r>
            <a:endParaRPr lang="en-US" dirty="0"/>
          </a:p>
          <a:p>
            <a:pPr marL="685800" lvl="1" indent="-228600" eaLnBrk="1" fontAlgn="auto" hangingPunct="1">
              <a:spcBef>
                <a:spcPts val="0"/>
              </a:spcBef>
              <a:spcAft>
                <a:spcPts val="0"/>
              </a:spcAft>
              <a:buFont typeface="+mj-lt"/>
              <a:buAutoNum type="arabicPeriod"/>
              <a:defRPr/>
            </a:pPr>
            <a:r>
              <a:rPr lang="es-ES" dirty="0"/>
              <a:t>No puede operar ningún tipo de vehículo si ha experimentado un choque asociado con quedarse dormido hasta que la enfermedad del sueño haya sido tratada con éxito</a:t>
            </a:r>
            <a:endParaRPr lang="en-US" dirty="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192142-D325-485A-98AD-7F551380377A}"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dirty="0"/>
              <a:t>El Panel de Expertos Médicos de la FMCSA, o PEM, brinda asesoramiento informal a la FMCSA sobre asuntos que afectan la certificación médica de los conductores de vehículos de autotransporte.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22</a:t>
            </a:fld>
            <a:endParaRPr lang="en-US" dirty="0"/>
          </a:p>
        </p:txBody>
      </p:sp>
    </p:spTree>
    <p:extLst>
      <p:ext uri="{BB962C8B-B14F-4D97-AF65-F5344CB8AC3E}">
        <p14:creationId xmlns:p14="http://schemas.microsoft.com/office/powerpoint/2010/main" val="236168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spcBef>
                <a:spcPct val="0"/>
              </a:spcBef>
            </a:pPr>
            <a:r>
              <a:rPr lang="en-US" b="1" dirty="0" err="1"/>
              <a:t>Narración</a:t>
            </a:r>
            <a:r>
              <a:rPr lang="en-US" b="1" dirty="0"/>
              <a:t>:  </a:t>
            </a:r>
            <a:r>
              <a:rPr lang="es-ES" b="0" dirty="0"/>
              <a:t>El Programa Médico de la FMCSA ha establecido Paneles de Expertos Médicos (PEM) para ayudar a la Agencia con su objetivo de actualizar los estándares y lineamientos de aptitud médica actuales y nuevos por desarrollar para los conductores de VDA que operan en el comercio interestatal. Por lo tanto, se recomienda que los conductores de autotransporte con mayor riesgo de sufrir una enfermedad del sueño, según lo determinado por los métodos que se muestran en esta diapositiva, se sometan a pruebas médicas para ver si tienen una enfermedad del sueño que pueda comprometer su seguridad al conducir. La forma en que estas recomendaciones afectan las reglas en cada estado o provincia (Canadá) variará entre jurisdicciones. Los transportistas y conductores deben consultar con las autoridades de su jurisdicción para determinar las reglas que se les aplican.</a:t>
            </a:r>
            <a:endParaRPr lang="en-US" b="0" dirty="0"/>
          </a:p>
          <a:p>
            <a:pPr eaLnBrk="1" hangingPunct="1">
              <a:spcBef>
                <a:spcPct val="0"/>
              </a:spcBef>
            </a:pPr>
            <a:endParaRPr lang="en-US" b="0" dirty="0"/>
          </a:p>
          <a:p>
            <a:pPr eaLnBrk="1" hangingPunct="1">
              <a:spcBef>
                <a:spcPct val="0"/>
              </a:spcBef>
            </a:pPr>
            <a:endParaRPr lang="en-US" b="1" dirty="0"/>
          </a:p>
          <a:p>
            <a:pPr eaLnBrk="1" hangingPunct="1">
              <a:spcBef>
                <a:spcPct val="0"/>
              </a:spcBef>
            </a:pPr>
            <a:r>
              <a:rPr lang="en-US" b="1" dirty="0"/>
              <a:t>________________________</a:t>
            </a:r>
          </a:p>
          <a:p>
            <a:pPr eaLnBrk="1" hangingPunct="1">
              <a:spcBef>
                <a:spcPct val="0"/>
              </a:spcBef>
            </a:pPr>
            <a:r>
              <a:rPr lang="en-US" b="1" dirty="0" err="1"/>
              <a:t>Notas</a:t>
            </a:r>
            <a:r>
              <a:rPr lang="en-US" b="1" dirty="0"/>
              <a:t> del Instructor: </a:t>
            </a:r>
          </a:p>
          <a:p>
            <a:pPr marL="0" marR="0" indent="0" algn="l" defTabSz="914400" rtl="0" eaLnBrk="1" fontAlgn="base" latinLnBrk="0" hangingPunct="1">
              <a:lnSpc>
                <a:spcPct val="100000"/>
              </a:lnSpc>
              <a:spcBef>
                <a:spcPct val="0"/>
              </a:spcBef>
              <a:spcAft>
                <a:spcPct val="0"/>
              </a:spcAft>
              <a:buClrTx/>
              <a:buSzTx/>
              <a:buFontTx/>
              <a:buNone/>
              <a:tabLst/>
              <a:defRPr/>
            </a:pPr>
            <a:r>
              <a:rPr lang="es-ES" sz="1200" dirty="0"/>
              <a:t>Para obtener más detalles sobre cómo se pueden calificar las recomendaciones específicas hechas por paneles médicos a agencias federales, bajo revisión para una posible adopción o cambios, consulte la FMCSA en</a:t>
            </a:r>
            <a:r>
              <a:rPr lang="en-US" sz="1200" baseline="0" dirty="0"/>
              <a:t>: http://www.fmcsa.dot.gov/rules-regulations/TOPICS/mep/report/Sleep-PEM-Panel-Recommendations-508.pdf.</a:t>
            </a:r>
          </a:p>
          <a:p>
            <a:pPr lvl="0"/>
            <a:r>
              <a:rPr lang="es-ES" dirty="0"/>
              <a:t>Para obtener detalles de </a:t>
            </a:r>
            <a:r>
              <a:rPr lang="es-ES" dirty="0" err="1"/>
              <a:t>Transport</a:t>
            </a:r>
            <a:r>
              <a:rPr lang="es-ES" dirty="0"/>
              <a:t> </a:t>
            </a:r>
            <a:r>
              <a:rPr lang="es-ES" dirty="0" err="1"/>
              <a:t>Canada</a:t>
            </a:r>
            <a:r>
              <a:rPr lang="es-ES" dirty="0"/>
              <a:t> sobre la cuestión de la examinación de los conductores de autotransporte en Canadá para detectar posibles enfermedades del sueño, consulte el sitio web de la CCMTA para conocer las 16 normas de seguridad para asegurar la seguridad de la industria de los autotransportistas (1988).</a:t>
            </a:r>
            <a:endParaRPr lang="en-US" dirty="0"/>
          </a:p>
          <a:p>
            <a:pPr lvl="0"/>
            <a:endParaRPr lang="en-US" dirty="0"/>
          </a:p>
          <a:p>
            <a:pPr lvl="0"/>
            <a:r>
              <a:rPr lang="es-ES" dirty="0"/>
              <a:t>Además, consulte el sitio web de la CCMTA para obtener información adicional sobre los estándares médicos para conductores de la CCMTA. Agosto de 2011.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http://www.ccmta.ca/english/pdf/medical_standards_aug_2011.pdf</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Consulte la sección 6.4.2 de este documento, que aborda la normativa relacionada con las enfermedades del sueño.</a:t>
            </a:r>
            <a:r>
              <a:rPr lang="en-US" sz="1200" kern="1200" dirty="0">
                <a:solidFill>
                  <a:schemeClr val="tx1"/>
                </a:solidFill>
                <a:effectLst/>
                <a:latin typeface="+mn-lt"/>
                <a:ea typeface="+mn-ea"/>
                <a:cs typeface="+mn-cs"/>
              </a:rPr>
              <a:t>.</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802AB2-D543-4E97-BD18-7EDBA3BB377F}"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b="1" dirty="0" err="1"/>
              <a:t>Narración</a:t>
            </a:r>
            <a:r>
              <a:rPr lang="en-US" b="1" dirty="0"/>
              <a:t>:  </a:t>
            </a:r>
            <a:r>
              <a:rPr lang="es-ES" dirty="0"/>
              <a:t>La detección se utiliza ampliamente para identificar personas con alto riesgo de padecer un trastorno, enfermedad o problema de salud. La detección eficaz puede ayudar a reducir la cantidad de pruebas costosas para las personas que tienen menos probabilidades de tener un problema de salud. Esto asegura que se apliquen recursos limitados a quienes pueden beneficiarse de los resultados de las pruebas y la atención posterior. Para la detección de enfermedades del sueño, los factores utilizados para identificar a las personas en riesgo incluyen características físicas, observaciones de la persona por parte de un familiar o médico examinador, síntomas informados e incluso patrones de estilo de vida.</a:t>
            </a:r>
            <a:endParaRPr lang="en-US" dirty="0"/>
          </a:p>
          <a:p>
            <a:pPr eaLnBrk="1" fontAlgn="auto" hangingPunct="1">
              <a:spcBef>
                <a:spcPts val="0"/>
              </a:spcBef>
              <a:spcAft>
                <a:spcPts val="0"/>
              </a:spcAft>
              <a:defRPr/>
            </a:pPr>
            <a:endParaRPr lang="en-US" b="1" dirty="0"/>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s-ES" dirty="0"/>
              <a:t>La detección es un método ampliamente utilizado para identificar personas con alto riesgo de sufrir un trastorno, enfermedad o problema de salud, de modo que puedan ser seleccionadas para realizar pruebas médicas precisas, diagnóstico y tratamiento para mejorar la salud. En relación con la AOS, los métodos de detección más eficaces combinan características físicas importantes, observaciones de la persona por parte de otros (señales), sentimientos que la persona tiene relacionados con la enfermedad (síntomas) y patrones de estilo de vida. Estos indicadores, a veces también denominados factores de riesgo, se agrupan en cuestionarios precisos de papel y lápiz o formularios de entrevista y se utilizan para predecir si alguien tiene un riesgo mayor o menor de AOS. Estas pruebas de detección (o “herramientas”) generalmente arrojan una puntuación que un técnico médico o un médico puede usar para tomar decisiones sobre quién debe recibir una prueba médica, determinar a partir de esa prueba si tiene AOS (un diagnóstico) y debe recibir tratamiento.</a:t>
            </a:r>
            <a:endParaRPr lang="en-US" dirty="0"/>
          </a:p>
          <a:p>
            <a:pPr eaLnBrk="1" fontAlgn="auto" hangingPunct="1">
              <a:spcBef>
                <a:spcPts val="0"/>
              </a:spcBef>
              <a:spcAft>
                <a:spcPts val="0"/>
              </a:spcAft>
              <a:defRPr/>
            </a:pPr>
            <a:endParaRPr lang="en-US" dirty="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8D177-2925-4915-B19A-A70AE3CC1C95}"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La detección eficaz de la apnea del sueño en la industria del autotransporte tiene muchos beneficios. Mejora la seguridad y la salud del conductor al volante, crea condiciones más seguras en la carretera para todos los conductores y evita responsabilidades legales y pérdidas innecesarias para los transportistas. La evaluación de seguimiento y la atención de aquellos que se encuentran en mayor riesgo también conducirán a menos choques relacionados con la fatiga que involucren a conductores de autotransporte. Además, aquellos identificados mediante pruebas de detección y posteriormente tratados por apnea del sueño disfrutarán de una mejor calidad de vida y menores riesgos de padecer afecciones como presión arterial alta o diabetes tipo 2. Las personas que padecen AOS a menudo también tienen problemas cardiovasculares o cardíacos que no conocían. En tales circunstancias, recibir un diagnóstico y tratamiento para la AOS podría, literalmente, salvarles la vida.</a:t>
            </a:r>
            <a:endParaRPr lang="en-US" sz="1200" kern="1200" dirty="0">
              <a:solidFill>
                <a:schemeClr val="tx1"/>
              </a:solidFill>
              <a:effectLst/>
              <a:latin typeface="+mn-lt"/>
              <a:ea typeface="+mn-ea"/>
              <a:cs typeface="+mn-cs"/>
            </a:endParaRPr>
          </a:p>
          <a:p>
            <a:pPr marL="0" lvl="1"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dirty="0"/>
              <a:t>____________________________</a:t>
            </a:r>
          </a:p>
          <a:p>
            <a:pPr eaLnBrk="1" fontAlgn="auto" hangingPunct="1">
              <a:spcBef>
                <a:spcPts val="0"/>
              </a:spcBef>
              <a:spcAft>
                <a:spcPts val="0"/>
              </a:spcAft>
              <a:defRPr/>
            </a:pPr>
            <a:r>
              <a:rPr lang="en-US" b="1" dirty="0" err="1"/>
              <a:t>Notas</a:t>
            </a:r>
            <a:r>
              <a:rPr lang="en-US" b="1" dirty="0"/>
              <a:t> del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Puede encontrar más información sobre antecedentes de los beneficios de seguridad en línea en E </a:t>
            </a:r>
            <a:r>
              <a:rPr lang="es-ES" dirty="0" err="1"/>
              <a:t>Trucker</a:t>
            </a:r>
            <a:r>
              <a:rPr lang="es-ES" dirty="0"/>
              <a:t>:</a:t>
            </a:r>
            <a:r>
              <a:rPr lang="en-US" dirty="0"/>
              <a:t> http://www.etrucker.com/2009/04/03/study-backs-sleep-apnea-screening/</a:t>
            </a: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8684F-07D4-4C35-815A-88D34BFA6828}"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n-US" b="1" dirty="0" err="1"/>
              <a:t>Narración</a:t>
            </a:r>
            <a:r>
              <a:rPr lang="en-US" b="1" dirty="0"/>
              <a:t>:  </a:t>
            </a:r>
            <a:r>
              <a:rPr lang="es-ES" b="0" dirty="0"/>
              <a:t>La detección más eficaz se basa en reconocer y actuar sobre los propios síntomas y señales, y en aquellos que le informan a la persona sus familiares y amigos cercanos. Cuando se comparten abiertamente con un médico examinador calificado, revelar estas sensaciones y observaciones puede ayudar a que la evaluación sea más precisa. Todos los factores de esta diapositiva, y algunos otros que no se muestran, pueden contribuir a la detección. Considere, por ejemplo, simplemente saber si una persona ronca o no: la evidencia de diferentes estudios nos dice que aproximadamente 1 de cada 5 adultos es un "roncador" y, de estos roncadores ¡el 20% tendrá apnea del sueño! Por lo tanto, es de gran valor tener esa información como parte de la evaluación general de riesgos, junto con las otras características que se describen aquí y en las tres diapositivas siguientes.</a:t>
            </a:r>
            <a:endParaRPr lang="en-US" b="0" dirty="0"/>
          </a:p>
          <a:p>
            <a:pPr eaLnBrk="1" hangingPunct="1">
              <a:spcBef>
                <a:spcPct val="0"/>
              </a:spcBef>
            </a:pPr>
            <a:endParaRPr lang="en-US" b="0" dirty="0"/>
          </a:p>
          <a:p>
            <a:pPr eaLnBrk="1" hangingPunct="1">
              <a:spcBef>
                <a:spcPct val="0"/>
              </a:spcBef>
            </a:pPr>
            <a:endParaRPr lang="en-US" b="1" dirty="0"/>
          </a:p>
          <a:p>
            <a:pPr eaLnBrk="1" hangingPunct="1">
              <a:spcBef>
                <a:spcPct val="0"/>
              </a:spcBef>
            </a:pPr>
            <a:r>
              <a:rPr lang="en-US" b="1" dirty="0"/>
              <a:t>________________________</a:t>
            </a:r>
          </a:p>
          <a:p>
            <a:pPr eaLnBrk="1" hangingPunct="1">
              <a:spcBef>
                <a:spcPct val="0"/>
              </a:spcBef>
            </a:pPr>
            <a:r>
              <a:rPr lang="en-US" b="1" dirty="0" err="1"/>
              <a:t>Notas</a:t>
            </a:r>
            <a:r>
              <a:rPr lang="en-US" b="1" dirty="0"/>
              <a:t> del Instructor:</a:t>
            </a:r>
          </a:p>
          <a:p>
            <a:pPr eaLnBrk="1" hangingPunct="1">
              <a:spcBef>
                <a:spcPct val="0"/>
              </a:spcBef>
            </a:pPr>
            <a:r>
              <a:rPr lang="en-US" dirty="0"/>
              <a:t>Puntos Clave:</a:t>
            </a:r>
          </a:p>
          <a:p>
            <a:pPr marL="685800" lvl="1" indent="-228600" eaLnBrk="1" hangingPunct="1">
              <a:spcBef>
                <a:spcPct val="0"/>
              </a:spcBef>
              <a:buFont typeface="Calibri" pitchFamily="34" charset="0"/>
              <a:buAutoNum type="arabicPeriod"/>
            </a:pPr>
            <a:r>
              <a:rPr lang="es-ES" dirty="0"/>
              <a:t>Ronquidos fuertes - ¡La pareja de cama se queja y está agotada!</a:t>
            </a:r>
            <a:endParaRPr lang="en-US" dirty="0"/>
          </a:p>
          <a:p>
            <a:pPr marL="685800" lvl="1" indent="-228600" eaLnBrk="1" hangingPunct="1">
              <a:spcBef>
                <a:spcPct val="0"/>
              </a:spcBef>
              <a:buFont typeface="Calibri" pitchFamily="34" charset="0"/>
              <a:buAutoNum type="arabicPeriod"/>
            </a:pPr>
            <a:r>
              <a:rPr lang="en-US" sz="1200" dirty="0" err="1"/>
              <a:t>Despertar</a:t>
            </a:r>
            <a:r>
              <a:rPr lang="en-US" sz="1200" dirty="0"/>
              <a:t> </a:t>
            </a:r>
            <a:r>
              <a:rPr lang="en-US" sz="1200" dirty="0" err="1"/>
              <a:t>repentino</a:t>
            </a:r>
            <a:r>
              <a:rPr lang="en-US" sz="1200" dirty="0"/>
              <a:t>, </a:t>
            </a:r>
            <a:r>
              <a:rPr lang="en-US" sz="1200" dirty="0" err="1"/>
              <a:t>jadeo</a:t>
            </a:r>
            <a:r>
              <a:rPr lang="en-US" sz="1200" dirty="0"/>
              <a:t>/</a:t>
            </a:r>
            <a:r>
              <a:rPr lang="en-US" sz="1200" dirty="0" err="1"/>
              <a:t>ahogo</a:t>
            </a:r>
            <a:r>
              <a:rPr lang="en-US" dirty="0"/>
              <a:t> </a:t>
            </a:r>
          </a:p>
          <a:p>
            <a:pPr marL="685800" lvl="1" indent="-228600" eaLnBrk="1" hangingPunct="1">
              <a:spcBef>
                <a:spcPct val="0"/>
              </a:spcBef>
              <a:buFont typeface="Calibri" pitchFamily="34" charset="0"/>
              <a:buAutoNum type="arabicPeriod"/>
            </a:pPr>
            <a:r>
              <a:rPr lang="es-ES" sz="1200" dirty="0"/>
              <a:t>Sentirse agotado/exhausto después de dormir</a:t>
            </a:r>
            <a:endParaRPr lang="en-US" dirty="0"/>
          </a:p>
          <a:p>
            <a:pPr marL="685800" lvl="1" indent="-228600" eaLnBrk="1" hangingPunct="1">
              <a:spcBef>
                <a:spcPct val="0"/>
              </a:spcBef>
              <a:buFont typeface="Calibri" pitchFamily="34" charset="0"/>
              <a:buAutoNum type="arabicPeriod"/>
            </a:pPr>
            <a:r>
              <a:rPr lang="en-US" dirty="0"/>
              <a:t>Dolores de cabeza </a:t>
            </a:r>
            <a:r>
              <a:rPr lang="en-US" dirty="0" err="1"/>
              <a:t>matutinos</a:t>
            </a:r>
            <a:endParaRPr lang="en-US" dirty="0"/>
          </a:p>
          <a:p>
            <a:pPr marL="685800" lvl="1" indent="-228600" eaLnBrk="1" hangingPunct="1">
              <a:spcBef>
                <a:spcPct val="0"/>
              </a:spcBef>
              <a:buFont typeface="Calibri" pitchFamily="34" charset="0"/>
              <a:buAutoNum type="arabicPeriod"/>
            </a:pPr>
            <a:r>
              <a:rPr lang="es-ES" sz="1200" dirty="0"/>
              <a:t>Micción excesiva por la noche</a:t>
            </a:r>
            <a:endParaRPr lang="en-US" dirty="0"/>
          </a:p>
          <a:p>
            <a:pPr marL="685800" lvl="1" indent="-228600" eaLnBrk="1" hangingPunct="1">
              <a:spcBef>
                <a:spcPct val="0"/>
              </a:spcBef>
              <a:buFont typeface="Calibri" pitchFamily="34" charset="0"/>
              <a:buAutoNum type="arabicPeriod"/>
            </a:pPr>
            <a:r>
              <a:rPr lang="en-US" dirty="0" err="1"/>
              <a:t>Somnolencia</a:t>
            </a:r>
            <a:r>
              <a:rPr lang="en-US" dirty="0"/>
              <a:t> </a:t>
            </a:r>
            <a:r>
              <a:rPr lang="en-US" dirty="0" err="1"/>
              <a:t>diurna</a:t>
            </a:r>
            <a:r>
              <a:rPr lang="en-US" dirty="0"/>
              <a:t> </a:t>
            </a:r>
            <a:r>
              <a:rPr lang="en-US" dirty="0" err="1"/>
              <a:t>excesiva</a:t>
            </a:r>
            <a:endParaRPr lang="en-US" dirty="0"/>
          </a:p>
          <a:p>
            <a:pPr marL="685800" lvl="1" indent="-228600" eaLnBrk="1" hangingPunct="1">
              <a:spcBef>
                <a:spcPct val="0"/>
              </a:spcBef>
              <a:buFont typeface="Calibri" pitchFamily="34" charset="0"/>
              <a:buAutoNum type="arabicPeriod"/>
            </a:pPr>
            <a:r>
              <a:rPr lang="es-ES" dirty="0"/>
              <a:t>Memoria deteriorada, dificultad con tareas mentales complejas, irritabilidad</a:t>
            </a:r>
            <a:endParaRPr lang="en-US" dirty="0"/>
          </a:p>
          <a:p>
            <a:pPr eaLnBrk="1" hangingPunct="1">
              <a:lnSpc>
                <a:spcPct val="80000"/>
              </a:lnSpc>
              <a:spcBef>
                <a:spcPct val="0"/>
              </a:spcBef>
            </a:pPr>
            <a:endParaRPr lang="en-US" dirty="0"/>
          </a:p>
          <a:p>
            <a:pPr eaLnBrk="1" hangingPunct="1">
              <a:lnSpc>
                <a:spcPct val="80000"/>
              </a:lnSpc>
              <a:spcBef>
                <a:spcPct val="0"/>
              </a:spcBef>
            </a:pPr>
            <a:r>
              <a:rPr lang="es-ES" dirty="0"/>
              <a:t>Aproximadamente uno de cada cinco adultos ronca ¡Es probable que el 20% de estos roncadores tengan AOS! La persona crónicamente se queda dormida en momentos tranquilos durante el día, como cuando trabaja en un escritorio, se sienta en el sofá mirando televisión o conduce. La pareja de cama se queja de que la persona ronca fuerte, tiene episodios repentinos de asfixia o atragantamiento durante el sueño y puede tener interrupciones en la respiración durante el sueño que duran entre 10 segundos y un minuto. La pareja de cama también puede estar crónicamente agotada y quejarse de un sueño poco reparador.</a:t>
            </a:r>
            <a:endParaRPr lang="en-US" dirty="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D9CDDF-1942-4305-9236-CA7E025578E5}"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b="1" dirty="0" err="1"/>
              <a:t>Narración</a:t>
            </a:r>
            <a:r>
              <a:rPr lang="en-US" b="1" dirty="0"/>
              <a:t>: </a:t>
            </a:r>
            <a:r>
              <a:rPr lang="es-ES" dirty="0"/>
              <a:t>El sobrepeso es un fuerte predictor de riesgo de apnea del sueño. Un IMC alto es un simple índice de sobrepeso. En los exámenes de salud, el IMC se utiliza a menudo para evaluar el riesgo de apnea del sueño. Pero la precisión de este marcador para predecir la apnea del sueño varía según la edad. Los investigadores han demostrado que el IMC predice mejor la AOS en los conductores de autotransporte cuando se utiliza junto con otros factores de riesgo, como la edad. Por ejemplo, considere que los conductores menores de 30 años, incluso con un IMC alto, tienen muchas menos probabilidades de sufrir apnea del sueño que los conductores de 50 años que tienen el mismo IMC alto. Otras medidas que se muestran en esta diapositiva también son útiles, aunque no tan poderosas como el IMC.</a:t>
            </a:r>
            <a:endParaRPr lang="en-US" dirty="0"/>
          </a:p>
          <a:p>
            <a:pPr eaLnBrk="1" hangingPunct="1">
              <a:spcBef>
                <a:spcPct val="0"/>
              </a:spcBef>
              <a:defRPr/>
            </a:pPr>
            <a:endParaRPr lang="en-US" dirty="0"/>
          </a:p>
          <a:p>
            <a:pPr eaLnBrk="1" hangingPunct="1">
              <a:spcBef>
                <a:spcPct val="0"/>
              </a:spcBef>
              <a:defRPr/>
            </a:pPr>
            <a:r>
              <a:rPr lang="en-US" dirty="0"/>
              <a:t>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228600" indent="-228600" eaLnBrk="1" hangingPunct="1">
              <a:spcBef>
                <a:spcPct val="0"/>
              </a:spcBef>
              <a:buFont typeface="+mj-lt"/>
              <a:buAutoNum type="arabicPeriod"/>
              <a:defRPr/>
            </a:pPr>
            <a:r>
              <a:rPr lang="es-ES" dirty="0"/>
              <a:t>Peso y altura (Índice de Masa Corporal  </a:t>
            </a:r>
            <a:r>
              <a:rPr lang="en-US" dirty="0"/>
              <a:t>[kg/m</a:t>
            </a:r>
            <a:r>
              <a:rPr lang="en-US" baseline="30000" dirty="0"/>
              <a:t>2</a:t>
            </a:r>
            <a:r>
              <a:rPr lang="en-US" dirty="0"/>
              <a:t>])</a:t>
            </a:r>
          </a:p>
          <a:p>
            <a:pPr lvl="1" eaLnBrk="1" hangingPunct="1">
              <a:spcBef>
                <a:spcPct val="0"/>
              </a:spcBef>
              <a:defRPr/>
            </a:pPr>
            <a:r>
              <a:rPr lang="en-US" b="1" i="1" dirty="0" err="1">
                <a:solidFill>
                  <a:srgbClr val="FF0000"/>
                </a:solidFill>
              </a:rPr>
              <a:t>Fuerte</a:t>
            </a:r>
            <a:r>
              <a:rPr lang="en-US" b="1" i="1" dirty="0">
                <a:solidFill>
                  <a:srgbClr val="FF0000"/>
                </a:solidFill>
              </a:rPr>
              <a:t> predictor</a:t>
            </a:r>
          </a:p>
          <a:p>
            <a:pPr lvl="1" eaLnBrk="1" hangingPunct="1">
              <a:spcBef>
                <a:spcPct val="0"/>
              </a:spcBef>
              <a:defRPr/>
            </a:pPr>
            <a:r>
              <a:rPr lang="es-ES" dirty="0"/>
              <a:t>El 60 % o más de los conductores de VDA que padecen AOS tienen sobrepeso o son obesos.</a:t>
            </a:r>
            <a:endParaRPr lang="en-US" dirty="0"/>
          </a:p>
          <a:p>
            <a:pPr lvl="1" eaLnBrk="1" hangingPunct="1">
              <a:spcBef>
                <a:spcPct val="0"/>
              </a:spcBef>
              <a:defRPr/>
            </a:pPr>
            <a:r>
              <a:rPr lang="es-ES" dirty="0"/>
              <a:t>Sobrepeso: IMC ≥ 25</a:t>
            </a:r>
          </a:p>
          <a:p>
            <a:pPr lvl="1" eaLnBrk="1" hangingPunct="1">
              <a:spcBef>
                <a:spcPct val="0"/>
              </a:spcBef>
              <a:defRPr/>
            </a:pPr>
            <a:r>
              <a:rPr lang="es-ES" dirty="0"/>
              <a:t>Obesidad: IMC ≥ 30</a:t>
            </a:r>
          </a:p>
          <a:p>
            <a:pPr marL="228600" indent="-228600" eaLnBrk="1" hangingPunct="1">
              <a:spcBef>
                <a:spcPct val="0"/>
              </a:spcBef>
              <a:buFont typeface="+mj-lt"/>
              <a:buAutoNum type="arabicPeriod"/>
              <a:defRPr/>
            </a:pPr>
            <a:r>
              <a:rPr lang="en-US" dirty="0" err="1"/>
              <a:t>Circunferencia</a:t>
            </a:r>
            <a:r>
              <a:rPr lang="en-US" dirty="0"/>
              <a:t> del </a:t>
            </a:r>
            <a:r>
              <a:rPr lang="en-US" dirty="0" err="1"/>
              <a:t>cuello</a:t>
            </a:r>
            <a:endParaRPr lang="en-US" dirty="0"/>
          </a:p>
          <a:p>
            <a:pPr lvl="1" eaLnBrk="1" hangingPunct="1">
              <a:spcBef>
                <a:spcPct val="0"/>
              </a:spcBef>
              <a:defRPr/>
            </a:pPr>
            <a:r>
              <a:rPr lang="es-ES" dirty="0"/>
              <a:t>&gt;43 cm (17 pulgadas) en hombres y &gt; 42 cm (16.5 pulgadas) en mujeres</a:t>
            </a:r>
            <a:endParaRPr lang="en-US" dirty="0"/>
          </a:p>
          <a:p>
            <a:pPr marL="228600" indent="-228600" eaLnBrk="1" hangingPunct="1">
              <a:spcBef>
                <a:spcPct val="0"/>
              </a:spcBef>
              <a:buFont typeface="+mj-lt"/>
              <a:buAutoNum type="arabicPeriod"/>
              <a:defRPr/>
            </a:pPr>
            <a:r>
              <a:rPr lang="en-US" dirty="0" err="1"/>
              <a:t>Circunferencia</a:t>
            </a:r>
            <a:r>
              <a:rPr lang="en-US" dirty="0"/>
              <a:t> de la </a:t>
            </a:r>
            <a:r>
              <a:rPr lang="en-US" dirty="0" err="1"/>
              <a:t>cintura</a:t>
            </a:r>
            <a:endParaRPr lang="en-US" dirty="0"/>
          </a:p>
          <a:p>
            <a:pPr lvl="1" eaLnBrk="1" hangingPunct="1">
              <a:spcBef>
                <a:spcPct val="0"/>
              </a:spcBef>
              <a:defRPr/>
            </a:pPr>
            <a:r>
              <a:rPr lang="en-US" dirty="0"/>
              <a:t>&gt;102 cm (</a:t>
            </a:r>
            <a:r>
              <a:rPr lang="es-ES" dirty="0"/>
              <a:t>40 pulgadas) en hombres y  &gt; 91 cm (36 pulgadas) en mujeres</a:t>
            </a:r>
            <a:endParaRPr lang="en-US" dirty="0"/>
          </a:p>
          <a:p>
            <a:pPr marL="228600" indent="-228600" eaLnBrk="1" hangingPunct="1">
              <a:spcBef>
                <a:spcPct val="0"/>
              </a:spcBef>
              <a:buFont typeface="+mj-lt"/>
              <a:buAutoNum type="arabicPeriod"/>
              <a:defRPr/>
            </a:pPr>
            <a:r>
              <a:rPr lang="es-ES" dirty="0"/>
              <a:t>La circunferencia del cuello en las mujeres no está claramente respaldada en la literatura en este momento.</a:t>
            </a:r>
            <a:endParaRPr lang="en-US" dirty="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5C422D-76CE-4366-A648-64483708BAE9}"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Si bien un IMC alto es un importante marcador de riesgo de apnea del sueño, los conductores con un peso corporal normal también pueden sufrir apnea del sueño. Si bien la evidencia de las investigaciones ahora disponibles no nos dice con precisión cuántos conductores de autotransporte de peso normal pueden tener AOS, la opinión médica experta es que 1 de cada 4 conductores puede caer en esta categoría. Un gran estudio de conductores de autotransporte encontró que alrededor del 20% de las personas mayores de 50 años con un IMC normal padecían al menos apnea del sueño leve. En estos casos, un mentón hundido, una lengua grande u otros tejidos blandos pueden causar una vía aérea superior inusualmente estrecha. Ciertas familias, etnias y razas pueden ser más propensas a estas causas de apnea del sueño.</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r>
              <a:rPr lang="en-US" dirty="0"/>
              <a:t>____________________________</a:t>
            </a:r>
          </a:p>
          <a:p>
            <a:pPr eaLnBrk="1" hangingPunct="1">
              <a:spcBef>
                <a:spcPct val="0"/>
              </a:spcBef>
            </a:pPr>
            <a:r>
              <a:rPr lang="en-US" b="1" dirty="0" err="1"/>
              <a:t>Notas</a:t>
            </a:r>
            <a:r>
              <a:rPr lang="en-US" b="1" dirty="0"/>
              <a:t> del Instructor:</a:t>
            </a:r>
          </a:p>
          <a:p>
            <a:pPr eaLnBrk="1" hangingPunct="1">
              <a:spcBef>
                <a:spcPct val="0"/>
              </a:spcBef>
            </a:pPr>
            <a:r>
              <a:rPr lang="es-ES" dirty="0"/>
              <a:t>El exceso de grasa corporal es un poderoso factor de riesgo para la apnea del sueño; sin embargo, los conductores con un IMC normal también pueden sufrir apnea del sueño. Si bien la evidencia de la investigación ahora disponible no nos dice con precisión cuántos con AOS serán conductores con peso corporal normal (ver Pack et al, 2001, de un estudio para la FMCSA; encontrando que alrededor del 20% de los conductores mayores de 50 años con IMC normal tenían al menos apnea del sueño leve). Además, las impresiones clínicas de los principales expertos médicos que hablaron en la Conferencia sobre Apnea del Sueño y Transporte Multimodal en Baltimore, MD (otoño de 2011) sugieren que hasta el 30% de los conductores de autotransporte que tienen apnea del sueño, es posible que no tenga sobrepeso. En tales casos, las vías respiratorias anormalmente estrechas que hacen que las personas más delgadas sufran esta enfermedad del sueño es más probable que sea causada por características craneales, mandibulares y faciales inusuales. Ciertas etnias y razas pueden exhibir estas características con mayor frecuencia ( por ejemplo, los afroamericanos y los chinos tienen mayor riesgo) y sugieren un fuerte contribuyente genético al riesgo de AOS.</a:t>
            </a:r>
            <a:endParaRPr lang="en-US" dirty="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370FF-8EE6-40D1-8B48-FB8798EF4B36}"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pPr>
            <a:r>
              <a:rPr lang="en-US" b="1" dirty="0" err="1">
                <a:solidFill>
                  <a:srgbClr val="000000"/>
                </a:solidFill>
              </a:rPr>
              <a:t>Narración</a:t>
            </a:r>
            <a:r>
              <a:rPr lang="en-US" b="1" dirty="0">
                <a:solidFill>
                  <a:srgbClr val="000000"/>
                </a:solidFill>
              </a:rPr>
              <a:t>: </a:t>
            </a:r>
            <a:r>
              <a:rPr lang="en-US" b="1" baseline="0" dirty="0">
                <a:solidFill>
                  <a:srgbClr val="000000"/>
                </a:solidFill>
              </a:rPr>
              <a:t> </a:t>
            </a:r>
            <a:r>
              <a:rPr lang="es-ES" b="0" dirty="0">
                <a:solidFill>
                  <a:srgbClr val="000000"/>
                </a:solidFill>
              </a:rPr>
              <a:t>Varios factores de salud aumentan el riesgo de sufrir apnea del sueño. Estos incluyen enfermedades crónicas como presión arterial alta, diabetes tipo 2 (de aparición en la edad adulta) y actividad tiroidea anormalmente baja. La probabilidad de sufrir apnea del sueño también aumenta con la edad y el sexo masculino</a:t>
            </a:r>
            <a:endParaRPr lang="en-US" b="0" dirty="0">
              <a:solidFill>
                <a:srgbClr val="000000"/>
              </a:solidFill>
            </a:endParaRPr>
          </a:p>
          <a:p>
            <a:pPr eaLnBrk="1" hangingPunct="1">
              <a:spcBef>
                <a:spcPct val="0"/>
              </a:spcBef>
            </a:pPr>
            <a:endParaRPr lang="en-US" b="1" dirty="0">
              <a:solidFill>
                <a:srgbClr val="000000"/>
              </a:solidFill>
            </a:endParaRPr>
          </a:p>
          <a:p>
            <a:pPr eaLnBrk="1" hangingPunct="1">
              <a:spcBef>
                <a:spcPct val="0"/>
              </a:spcBef>
            </a:pPr>
            <a:r>
              <a:rPr lang="en-US" b="1" dirty="0">
                <a:solidFill>
                  <a:srgbClr val="000000"/>
                </a:solidFill>
              </a:rPr>
              <a:t>__________________________</a:t>
            </a:r>
          </a:p>
          <a:p>
            <a:pPr eaLnBrk="1" hangingPunct="1">
              <a:spcBef>
                <a:spcPct val="0"/>
              </a:spcBef>
            </a:pPr>
            <a:r>
              <a:rPr lang="en-US" b="1" dirty="0" err="1">
                <a:solidFill>
                  <a:srgbClr val="000000"/>
                </a:solidFill>
              </a:rPr>
              <a:t>Notas</a:t>
            </a:r>
            <a:r>
              <a:rPr lang="en-US" b="1" dirty="0">
                <a:solidFill>
                  <a:srgbClr val="000000"/>
                </a:solidFill>
              </a:rPr>
              <a:t> del Instructor:</a:t>
            </a:r>
          </a:p>
          <a:p>
            <a:pPr eaLnBrk="1" hangingPunct="1">
              <a:spcBef>
                <a:spcPct val="0"/>
              </a:spcBef>
            </a:pPr>
            <a:r>
              <a:rPr lang="en-US" dirty="0">
                <a:solidFill>
                  <a:srgbClr val="000000"/>
                </a:solidFill>
              </a:rPr>
              <a:t>Puntos Clave:</a:t>
            </a:r>
          </a:p>
          <a:p>
            <a:pPr marL="685800" lvl="1" indent="-228600" eaLnBrk="1" hangingPunct="1">
              <a:spcBef>
                <a:spcPct val="0"/>
              </a:spcBef>
              <a:buFont typeface="Calibri" pitchFamily="34" charset="0"/>
              <a:buAutoNum type="arabicPeriod"/>
            </a:pPr>
            <a:r>
              <a:rPr lang="en-US" dirty="0" err="1"/>
              <a:t>Hipertensión</a:t>
            </a:r>
            <a:r>
              <a:rPr lang="en-US" dirty="0"/>
              <a:t>: </a:t>
            </a:r>
          </a:p>
          <a:p>
            <a:pPr marL="1144588" lvl="2" indent="-228600" eaLnBrk="1" hangingPunct="1">
              <a:spcBef>
                <a:spcPct val="0"/>
              </a:spcBef>
              <a:buFont typeface="Calibri" pitchFamily="34" charset="0"/>
              <a:buAutoNum type="alphaLcPeriod"/>
            </a:pPr>
            <a:r>
              <a:rPr lang="en-US" dirty="0"/>
              <a:t>~50% de </a:t>
            </a:r>
            <a:r>
              <a:rPr lang="en-US" dirty="0" err="1"/>
              <a:t>conductores</a:t>
            </a:r>
            <a:r>
              <a:rPr lang="en-US" dirty="0"/>
              <a:t> de VDA </a:t>
            </a:r>
            <a:r>
              <a:rPr lang="es-ES" dirty="0"/>
              <a:t>con AOS tienen presión arterial alta (&gt;140/90 </a:t>
            </a:r>
            <a:r>
              <a:rPr lang="es-ES" dirty="0" err="1"/>
              <a:t>mmHg</a:t>
            </a:r>
            <a:r>
              <a:rPr lang="es-ES" dirty="0"/>
              <a:t>)</a:t>
            </a:r>
            <a:endParaRPr lang="en-US" dirty="0"/>
          </a:p>
          <a:p>
            <a:pPr marL="1144588" lvl="2" indent="-228600" eaLnBrk="1" hangingPunct="1">
              <a:spcBef>
                <a:spcPct val="0"/>
              </a:spcBef>
              <a:buFont typeface="Calibri" pitchFamily="34" charset="0"/>
              <a:buAutoNum type="alphaLcPeriod"/>
            </a:pPr>
            <a:r>
              <a:rPr lang="es-ES" dirty="0"/>
              <a:t>Tomar medicamentos para la presión arterial también predice un mayor riesgo de AOS, incluso si la presión arterial está bien controlada</a:t>
            </a:r>
            <a:endParaRPr lang="en-US" dirty="0"/>
          </a:p>
          <a:p>
            <a:pPr marL="685800" lvl="1" indent="-228600" eaLnBrk="1" hangingPunct="1">
              <a:spcBef>
                <a:spcPct val="0"/>
              </a:spcBef>
              <a:buFont typeface="Calibri" pitchFamily="34" charset="0"/>
              <a:buAutoNum type="arabicPeriod"/>
            </a:pPr>
            <a:r>
              <a:rPr lang="es-ES" dirty="0"/>
              <a:t>Diabetes tipo 2 - alrededor del 20% de los conductores de VDA con AOS tienen diabetes</a:t>
            </a:r>
            <a:endParaRPr lang="en-US" dirty="0"/>
          </a:p>
          <a:p>
            <a:pPr marL="685800" lvl="1" indent="-228600" eaLnBrk="1" hangingPunct="1">
              <a:spcBef>
                <a:spcPct val="0"/>
              </a:spcBef>
              <a:buFont typeface="Calibri" pitchFamily="34" charset="0"/>
              <a:buAutoNum type="arabicPeriod"/>
            </a:pPr>
            <a:r>
              <a:rPr lang="en-US" dirty="0" err="1"/>
              <a:t>Hipotiroidismo</a:t>
            </a:r>
            <a:endParaRPr lang="en-US" dirty="0"/>
          </a:p>
          <a:p>
            <a:pPr marL="685800" lvl="1" indent="-228600" eaLnBrk="1" hangingPunct="1">
              <a:spcBef>
                <a:spcPct val="0"/>
              </a:spcBef>
              <a:buFont typeface="Calibri" pitchFamily="34" charset="0"/>
              <a:buAutoNum type="arabicPeriod"/>
            </a:pPr>
            <a:r>
              <a:rPr lang="es-ES" dirty="0"/>
              <a:t>Edad - la prevalencia de AOS aumenta con la edad</a:t>
            </a:r>
            <a:endParaRPr lang="en-US" dirty="0"/>
          </a:p>
          <a:p>
            <a:pPr marL="685800" lvl="1" indent="-228600" eaLnBrk="1" hangingPunct="1">
              <a:spcBef>
                <a:spcPct val="0"/>
              </a:spcBef>
              <a:buFont typeface="Calibri" pitchFamily="34" charset="0"/>
              <a:buAutoNum type="arabicPeriod"/>
            </a:pPr>
            <a:r>
              <a:rPr lang="es-ES" dirty="0"/>
              <a:t>Género - los hombres tienen mayor riesgo de sufrir AOS</a:t>
            </a:r>
            <a:endParaRPr lang="en-US" dirty="0">
              <a:solidFill>
                <a:srgbClr val="000000"/>
              </a:solidFill>
            </a:endParaRPr>
          </a:p>
          <a:p>
            <a:pPr eaLnBrk="1" hangingPunct="1">
              <a:spcBef>
                <a:spcPct val="0"/>
              </a:spcBef>
            </a:pPr>
            <a:endParaRPr lang="en-US" dirty="0">
              <a:solidFill>
                <a:srgbClr val="000000"/>
              </a:solidFill>
            </a:endParaRPr>
          </a:p>
          <a:p>
            <a:pPr eaLnBrk="1" hangingPunct="1">
              <a:spcBef>
                <a:spcPct val="0"/>
              </a:spcBef>
            </a:pPr>
            <a:r>
              <a:rPr lang="en-US" dirty="0" err="1">
                <a:solidFill>
                  <a:srgbClr val="000000"/>
                </a:solidFill>
              </a:rPr>
              <a:t>Referencia</a:t>
            </a:r>
            <a:r>
              <a:rPr lang="en-US" dirty="0">
                <a:solidFill>
                  <a:srgbClr val="000000"/>
                </a:solidFill>
              </a:rPr>
              <a:t>: Xie et al. </a:t>
            </a:r>
            <a:r>
              <a:rPr lang="es-ES" dirty="0">
                <a:solidFill>
                  <a:srgbClr val="000000"/>
                </a:solidFill>
              </a:rPr>
              <a:t>Factores asociados con la Apnea Obstructiva del Sueño entre conductores de vehículos de autotransporte</a:t>
            </a:r>
            <a:r>
              <a:rPr lang="en-US" dirty="0">
                <a:solidFill>
                  <a:srgbClr val="000000"/>
                </a:solidFill>
              </a:rPr>
              <a:t>.  J </a:t>
            </a:r>
            <a:r>
              <a:rPr lang="en-US" dirty="0" err="1">
                <a:solidFill>
                  <a:srgbClr val="000000"/>
                </a:solidFill>
              </a:rPr>
              <a:t>Occup</a:t>
            </a:r>
            <a:r>
              <a:rPr lang="en-US" dirty="0">
                <a:solidFill>
                  <a:srgbClr val="000000"/>
                </a:solidFill>
              </a:rPr>
              <a:t> &amp; Environ Med. 2011;53:169-173. </a:t>
            </a:r>
            <a:r>
              <a:rPr lang="es-ES" dirty="0">
                <a:solidFill>
                  <a:srgbClr val="000000"/>
                </a:solidFill>
              </a:rPr>
              <a:t>Demostró que el 50% de los conductores con AOS eran hipertensos</a:t>
            </a:r>
            <a:r>
              <a:rPr lang="en-US" dirty="0">
                <a:solidFill>
                  <a:srgbClr val="000000"/>
                </a:solidFill>
              </a:rPr>
              <a:t>.</a:t>
            </a:r>
          </a:p>
          <a:p>
            <a:pPr eaLnBrk="1" hangingPunct="1">
              <a:spcBef>
                <a:spcPct val="0"/>
              </a:spcBef>
            </a:pPr>
            <a:endParaRPr lang="en-US" dirty="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A34E46-7A6F-4F1D-A5E9-CB73BED01DB3}" type="slidenum">
              <a:rPr lang="en-US">
                <a:cs typeface="Arial" charset="0"/>
              </a:rPr>
              <a:pPr fontAlgn="base">
                <a:spcBef>
                  <a:spcPct val="0"/>
                </a:spcBef>
                <a:spcAft>
                  <a:spcPct val="0"/>
                </a:spcAft>
                <a:defRPr/>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b="1" dirty="0" err="1"/>
              <a:t>Narración</a:t>
            </a:r>
            <a:r>
              <a:rPr lang="en-US" b="1" dirty="0"/>
              <a:t>:</a:t>
            </a:r>
            <a:r>
              <a:rPr lang="en-US" b="1" baseline="0" dirty="0"/>
              <a:t> </a:t>
            </a:r>
            <a:r>
              <a:rPr lang="es-ES" sz="1200" kern="1200" dirty="0">
                <a:solidFill>
                  <a:schemeClr val="tx1"/>
                </a:solidFill>
                <a:effectLst/>
                <a:latin typeface="+mn-lt"/>
                <a:ea typeface="+mn-ea"/>
                <a:cs typeface="+mn-cs"/>
              </a:rPr>
              <a:t>Esta es una lista de algunas de las siglas más comunes que puede encontrar al trabajar con este módulo. Es posible que desee imprimir esta diapositiva como referencia rápida mientras realiza este módulo de capacitación</a:t>
            </a:r>
            <a:r>
              <a:rPr lang="en-US" sz="1200" kern="1200" dirty="0">
                <a:solidFill>
                  <a:schemeClr val="tx1"/>
                </a:solidFill>
                <a:effectLst/>
                <a:latin typeface="+mn-lt"/>
                <a:ea typeface="+mn-ea"/>
                <a:cs typeface="+mn-cs"/>
              </a:rPr>
              <a:t>.</a:t>
            </a:r>
          </a:p>
          <a:p>
            <a:endParaRPr lang="en-US" sz="1200" b="1" kern="1200" baseline="0" dirty="0">
              <a:solidFill>
                <a:schemeClr val="tx1"/>
              </a:solidFill>
              <a:effectLst/>
              <a:latin typeface="+mn-lt"/>
              <a:ea typeface="+mn-ea"/>
              <a:cs typeface="+mn-cs"/>
            </a:endParaRPr>
          </a:p>
          <a:p>
            <a:r>
              <a:rPr lang="en-US" b="1" baseline="0" dirty="0"/>
              <a:t>___________________________</a:t>
            </a:r>
          </a:p>
          <a:p>
            <a:r>
              <a:rPr lang="en-US" b="1" baseline="0" dirty="0" err="1"/>
              <a:t>Notas</a:t>
            </a:r>
            <a:r>
              <a:rPr lang="en-US" b="1" baseline="0" dirty="0"/>
              <a:t> del Instructor:</a:t>
            </a:r>
            <a:r>
              <a:rPr lang="en-US" baseline="0" dirty="0"/>
              <a:t> </a:t>
            </a:r>
          </a:p>
          <a:p>
            <a:r>
              <a:rPr lang="es-ES" sz="1200" baseline="0" dirty="0"/>
              <a:t>Lista de siglas o acrónimos de los términos utilizados frecuentemente en el Módulo 8:</a:t>
            </a:r>
            <a:endParaRPr lang="en-US" sz="1200" baseline="0" dirty="0"/>
          </a:p>
          <a:p>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IAH: </a:t>
            </a:r>
            <a:r>
              <a:rPr lang="en-US" sz="1200" dirty="0" err="1"/>
              <a:t>Índice</a:t>
            </a:r>
            <a:r>
              <a:rPr lang="en-US" sz="1200" dirty="0"/>
              <a:t> de apnea-</a:t>
            </a:r>
            <a:r>
              <a:rPr lang="en-US" sz="1200" dirty="0" err="1"/>
              <a:t>hipopnea</a:t>
            </a:r>
            <a:r>
              <a:rPr lang="en-US" sz="1200" dirty="0"/>
              <a:t>- </a:t>
            </a:r>
            <a:r>
              <a:rPr lang="es-ES" sz="1200" dirty="0"/>
              <a:t>puntuación de una prueba de sueño</a:t>
            </a:r>
            <a:endParaRPr lang="en-US" sz="1200" dirty="0"/>
          </a:p>
          <a:p>
            <a:r>
              <a:rPr lang="en-US" sz="1200" dirty="0"/>
              <a:t>APAP: </a:t>
            </a:r>
            <a:r>
              <a:rPr lang="es-ES" sz="1200" dirty="0"/>
              <a:t>Presión positiva en las vías respiratorias con ajuste automático</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t>IMC: Índice de </a:t>
            </a:r>
            <a:r>
              <a:rPr lang="pt-BR" sz="1200" dirty="0" err="1"/>
              <a:t>Masa</a:t>
            </a:r>
            <a:r>
              <a:rPr lang="pt-BR" sz="1200" dirty="0"/>
              <a:t> Corporal</a:t>
            </a:r>
            <a:r>
              <a:rPr lang="en-US" sz="1200" dirty="0"/>
              <a:t>- </a:t>
            </a:r>
            <a:r>
              <a:rPr lang="en-US" sz="1200" dirty="0" err="1"/>
              <a:t>índice</a:t>
            </a:r>
            <a:r>
              <a:rPr lang="en-US" sz="1200" dirty="0"/>
              <a:t> que </a:t>
            </a:r>
            <a:r>
              <a:rPr lang="en-US" sz="1200" dirty="0" err="1"/>
              <a:t>relaciona</a:t>
            </a:r>
            <a:r>
              <a:rPr lang="en-US" sz="1200" dirty="0"/>
              <a:t> </a:t>
            </a:r>
            <a:r>
              <a:rPr lang="en-US" sz="1200" dirty="0" err="1"/>
              <a:t>el</a:t>
            </a:r>
            <a:r>
              <a:rPr lang="en-US" sz="1200" dirty="0"/>
              <a:t> peso con la </a:t>
            </a:r>
            <a:r>
              <a:rPr lang="en-US" sz="1200" dirty="0" err="1"/>
              <a:t>estatura</a:t>
            </a:r>
            <a:endParaRPr lang="en-US" sz="1200" dirty="0"/>
          </a:p>
          <a:p>
            <a:r>
              <a:rPr lang="en-US" sz="1200" dirty="0"/>
              <a:t>CCMTA: Consejo </a:t>
            </a:r>
            <a:r>
              <a:rPr lang="en-US" sz="1200" dirty="0" err="1"/>
              <a:t>Canadiense</a:t>
            </a:r>
            <a:r>
              <a:rPr lang="en-US" sz="1200" dirty="0"/>
              <a:t> de </a:t>
            </a:r>
            <a:r>
              <a:rPr lang="en-US" sz="1200" dirty="0" err="1"/>
              <a:t>Administradores</a:t>
            </a:r>
            <a:r>
              <a:rPr lang="en-US" sz="1200" dirty="0"/>
              <a:t> de </a:t>
            </a:r>
            <a:r>
              <a:rPr lang="en-US" sz="1200" dirty="0" err="1"/>
              <a:t>Transporte</a:t>
            </a:r>
            <a:r>
              <a:rPr lang="en-US" sz="1200" dirty="0"/>
              <a:t> </a:t>
            </a:r>
            <a:r>
              <a:rPr lang="en-US" sz="1200" dirty="0" err="1"/>
              <a:t>Motorizado</a:t>
            </a:r>
            <a:endParaRPr lang="en-US" sz="1200" dirty="0"/>
          </a:p>
          <a:p>
            <a:r>
              <a:rPr lang="en-US" sz="1200" dirty="0"/>
              <a:t>CDL: </a:t>
            </a:r>
            <a:r>
              <a:rPr lang="es-ES" sz="1200" dirty="0"/>
              <a:t>Licencia de conducir de Autotransporte</a:t>
            </a:r>
            <a:endParaRPr lang="en-US" sz="1200" dirty="0"/>
          </a:p>
          <a:p>
            <a:r>
              <a:rPr lang="en-US" sz="1200" dirty="0"/>
              <a:t>VDA: </a:t>
            </a:r>
            <a:r>
              <a:rPr lang="en-US" sz="1200" dirty="0" err="1"/>
              <a:t>Vehículo</a:t>
            </a:r>
            <a:r>
              <a:rPr lang="en-US" sz="1200" dirty="0"/>
              <a:t> de </a:t>
            </a:r>
            <a:r>
              <a:rPr lang="en-US" sz="1200" dirty="0" err="1"/>
              <a:t>Autotransporte</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CPAP: P</a:t>
            </a:r>
            <a:r>
              <a:rPr lang="es-ES" sz="1200" dirty="0" err="1"/>
              <a:t>resión</a:t>
            </a:r>
            <a:r>
              <a:rPr lang="es-ES" sz="1200" dirty="0"/>
              <a:t> positiva continua en las vías respiratorias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SE: </a:t>
            </a:r>
            <a:r>
              <a:rPr lang="en-US" sz="1200" dirty="0" err="1"/>
              <a:t>Somnolencia</a:t>
            </a:r>
            <a:r>
              <a:rPr lang="en-US" sz="1200" dirty="0"/>
              <a:t> </a:t>
            </a:r>
            <a:r>
              <a:rPr lang="en-US" sz="1200" dirty="0" err="1"/>
              <a:t>excesiva</a:t>
            </a:r>
            <a:r>
              <a:rPr lang="en-US" sz="1200" dirty="0"/>
              <a:t> – </a:t>
            </a:r>
            <a:r>
              <a:rPr lang="es-ES" sz="1200" dirty="0"/>
              <a:t>ocurre cuando una persona debería estar alerta</a:t>
            </a:r>
            <a:endParaRPr lang="en-US" sz="1200" dirty="0"/>
          </a:p>
          <a:p>
            <a:r>
              <a:rPr lang="en-US" sz="1200" dirty="0"/>
              <a:t>FMCSA: </a:t>
            </a:r>
            <a:r>
              <a:rPr lang="es-MX" sz="1200" dirty="0"/>
              <a:t>Administración Federal de Seguridad de Autotransportistas</a:t>
            </a:r>
            <a:endParaRPr lang="en-US" sz="1200" dirty="0"/>
          </a:p>
          <a:p>
            <a:r>
              <a:rPr lang="en-US" sz="1200" dirty="0"/>
              <a:t>Insomnia: </a:t>
            </a:r>
            <a:r>
              <a:rPr lang="en-US" sz="1200" dirty="0" err="1"/>
              <a:t>Incapacidade</a:t>
            </a:r>
            <a:r>
              <a:rPr lang="en-US" sz="1200" dirty="0"/>
              <a:t> para </a:t>
            </a:r>
            <a:r>
              <a:rPr lang="en-US" sz="1200" dirty="0" err="1"/>
              <a:t>dormir</a:t>
            </a:r>
            <a:r>
              <a:rPr lang="en-US" sz="1200" dirty="0"/>
              <a:t> o </a:t>
            </a:r>
            <a:r>
              <a:rPr lang="en-US" sz="1200" dirty="0" err="1"/>
              <a:t>permanecer</a:t>
            </a:r>
            <a:r>
              <a:rPr lang="en-US" sz="1200" dirty="0"/>
              <a:t> </a:t>
            </a:r>
            <a:r>
              <a:rPr lang="en-US" sz="1200" dirty="0" err="1"/>
              <a:t>dormido</a:t>
            </a:r>
            <a:endParaRPr lang="en-US" sz="1200" dirty="0"/>
          </a:p>
          <a:p>
            <a:r>
              <a:rPr lang="en-US" sz="1200" dirty="0"/>
              <a:t>Narcolepsia: “</a:t>
            </a:r>
            <a:r>
              <a:rPr lang="en-US" sz="1200" dirty="0" err="1"/>
              <a:t>Ataques</a:t>
            </a:r>
            <a:r>
              <a:rPr lang="en-US" sz="1200" dirty="0"/>
              <a:t> de </a:t>
            </a:r>
            <a:r>
              <a:rPr lang="en-US" sz="1200" dirty="0" err="1"/>
              <a:t>sueño</a:t>
            </a:r>
            <a:r>
              <a:rPr lang="en-US" sz="1200" dirty="0"/>
              <a:t>” </a:t>
            </a:r>
            <a:r>
              <a:rPr lang="en-US" sz="1200" dirty="0" err="1"/>
              <a:t>repentinos</a:t>
            </a:r>
            <a:endParaRPr lang="en-US" sz="1200" dirty="0"/>
          </a:p>
          <a:p>
            <a:r>
              <a:rPr lang="es-ES" sz="1200" dirty="0"/>
              <a:t>AOS: Apnea Obstructiva del Sueño o, simplemente, Apnea del Sueño</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PAP: P</a:t>
            </a:r>
            <a:r>
              <a:rPr lang="es-ES" sz="1200" dirty="0" err="1"/>
              <a:t>resión</a:t>
            </a:r>
            <a:r>
              <a:rPr lang="es-ES" sz="1200" dirty="0"/>
              <a:t> positiva en las vías respiratorias - </a:t>
            </a:r>
            <a:r>
              <a:rPr lang="en-US" sz="1200" dirty="0" err="1"/>
              <a:t>dispositivo</a:t>
            </a:r>
            <a:r>
              <a:rPr lang="en-US" sz="1200" dirty="0"/>
              <a:t> de </a:t>
            </a:r>
            <a:r>
              <a:rPr lang="en-US" sz="1200" dirty="0" err="1"/>
              <a:t>tratamiento</a:t>
            </a:r>
            <a:r>
              <a:rPr lang="en-US" sz="1200" dirty="0"/>
              <a:t> para la AOS que “</a:t>
            </a:r>
            <a:r>
              <a:rPr lang="en-US" sz="1200" dirty="0" err="1"/>
              <a:t>mantiene</a:t>
            </a:r>
            <a:r>
              <a:rPr lang="en-US" sz="1200" dirty="0"/>
              <a:t> </a:t>
            </a:r>
            <a:r>
              <a:rPr lang="en-US" sz="1200" dirty="0" err="1"/>
              <a:t>abiertas</a:t>
            </a:r>
            <a:r>
              <a:rPr lang="en-US" sz="1200" dirty="0"/>
              <a:t>" las </a:t>
            </a:r>
            <a:r>
              <a:rPr lang="en-US" sz="1200" dirty="0" err="1"/>
              <a:t>vías</a:t>
            </a:r>
            <a:r>
              <a:rPr lang="en-US" sz="1200" dirty="0"/>
              <a:t> </a:t>
            </a:r>
            <a:r>
              <a:rPr lang="en-US" sz="1200" dirty="0" err="1"/>
              <a:t>respiratorias</a:t>
            </a:r>
            <a:r>
              <a:rPr lang="en-US" sz="1200" dirty="0"/>
              <a:t> </a:t>
            </a:r>
            <a:r>
              <a:rPr lang="en-US" sz="1200" dirty="0" err="1"/>
              <a:t>durante</a:t>
            </a:r>
            <a:r>
              <a:rPr lang="en-US" sz="1200" dirty="0"/>
              <a:t> </a:t>
            </a:r>
            <a:r>
              <a:rPr lang="en-US" sz="1200" dirty="0" err="1"/>
              <a:t>eventos</a:t>
            </a:r>
            <a:r>
              <a:rPr lang="en-US" sz="1200" dirty="0"/>
              <a:t> </a:t>
            </a:r>
            <a:r>
              <a:rPr lang="en-US" sz="1200" dirty="0" err="1"/>
              <a:t>respiratorios</a:t>
            </a:r>
            <a:r>
              <a:rPr lang="en-US" sz="1200" dirty="0"/>
              <a:t> </a:t>
            </a:r>
            <a:r>
              <a:rPr lang="en-US" sz="1200" dirty="0" err="1"/>
              <a:t>anormales</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MP: Monitor </a:t>
            </a:r>
            <a:r>
              <a:rPr lang="en-US" sz="1200" dirty="0" err="1"/>
              <a:t>Portátil</a:t>
            </a:r>
            <a:r>
              <a:rPr lang="en-US" sz="1200" dirty="0"/>
              <a:t>- </a:t>
            </a:r>
            <a:r>
              <a:rPr lang="es-ES" sz="1200" dirty="0"/>
              <a:t>prueba de sueño simplificada fuera de la clínica</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PSG: </a:t>
            </a:r>
            <a:r>
              <a:rPr lang="es-ES" sz="1200" dirty="0"/>
              <a:t>Polisomnografía - prueba del sueño realizada en una clínica</a:t>
            </a:r>
            <a:endParaRPr lang="en-US" sz="1200" dirty="0"/>
          </a:p>
          <a:p>
            <a:r>
              <a:rPr lang="es-ES" sz="1200" dirty="0"/>
              <a:t>SPI: Síndrome de Piernas Inquietas; hormigueo en la parte inferior de las piernas; Patadas involuntarias que interrumpen el sueño</a:t>
            </a:r>
            <a:endParaRPr lang="en-US" dirty="0"/>
          </a:p>
        </p:txBody>
      </p:sp>
      <p:sp>
        <p:nvSpPr>
          <p:cNvPr id="4" name="Slide Number Placeholder 3"/>
          <p:cNvSpPr>
            <a:spLocks noGrp="1"/>
          </p:cNvSpPr>
          <p:nvPr>
            <p:ph type="sldNum" sz="quarter" idx="5"/>
          </p:nvPr>
        </p:nvSpPr>
        <p:spPr/>
        <p:txBody>
          <a:bodyPr/>
          <a:lstStyle/>
          <a:p>
            <a:pPr>
              <a:defRPr/>
            </a:pPr>
            <a:fld id="{BCA7F05C-11E0-4674-982A-933DE0E89AD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Hay muchos cuestionarios disponibles para la autoevaluación de la apnea del sueño o para que los utilicen profesionales sanitarios. Los de </a:t>
            </a:r>
            <a:r>
              <a:rPr lang="es-ES" sz="1200" kern="1200" dirty="0" err="1">
                <a:solidFill>
                  <a:schemeClr val="tx1"/>
                </a:solidFill>
                <a:effectLst/>
                <a:latin typeface="+mn-lt"/>
                <a:ea typeface="+mn-ea"/>
                <a:cs typeface="+mn-cs"/>
              </a:rPr>
              <a:t>Epworth</a:t>
            </a:r>
            <a:r>
              <a:rPr lang="es-ES" sz="1200" kern="1200" dirty="0">
                <a:solidFill>
                  <a:schemeClr val="tx1"/>
                </a:solidFill>
                <a:effectLst/>
                <a:latin typeface="+mn-lt"/>
                <a:ea typeface="+mn-ea"/>
                <a:cs typeface="+mn-cs"/>
              </a:rPr>
              <a:t> y Berlín son ejemplos muy utilizados. Tanto el </a:t>
            </a:r>
            <a:r>
              <a:rPr lang="es-ES" sz="1200" kern="1200" dirty="0" err="1">
                <a:solidFill>
                  <a:schemeClr val="tx1"/>
                </a:solidFill>
                <a:effectLst/>
                <a:latin typeface="+mn-lt"/>
                <a:ea typeface="+mn-ea"/>
                <a:cs typeface="+mn-cs"/>
              </a:rPr>
              <a:t>Epworth</a:t>
            </a:r>
            <a:r>
              <a:rPr lang="es-ES" sz="1200" kern="1200" dirty="0">
                <a:solidFill>
                  <a:schemeClr val="tx1"/>
                </a:solidFill>
                <a:effectLst/>
                <a:latin typeface="+mn-lt"/>
                <a:ea typeface="+mn-ea"/>
                <a:cs typeface="+mn-cs"/>
              </a:rPr>
              <a:t> como el </a:t>
            </a:r>
            <a:r>
              <a:rPr lang="es-ES" sz="1200" kern="1200" dirty="0" err="1">
                <a:solidFill>
                  <a:schemeClr val="tx1"/>
                </a:solidFill>
                <a:effectLst/>
                <a:latin typeface="+mn-lt"/>
                <a:ea typeface="+mn-ea"/>
                <a:cs typeface="+mn-cs"/>
              </a:rPr>
              <a:t>Berlin</a:t>
            </a:r>
            <a:r>
              <a:rPr lang="es-ES" sz="1200" kern="1200" dirty="0">
                <a:solidFill>
                  <a:schemeClr val="tx1"/>
                </a:solidFill>
                <a:effectLst/>
                <a:latin typeface="+mn-lt"/>
                <a:ea typeface="+mn-ea"/>
                <a:cs typeface="+mn-cs"/>
              </a:rPr>
              <a:t> hacen preguntas sobre la somnolencia durante las horas de vigilia, mientras que el </a:t>
            </a:r>
            <a:r>
              <a:rPr lang="es-ES" sz="1200" kern="1200" dirty="0" err="1">
                <a:solidFill>
                  <a:schemeClr val="tx1"/>
                </a:solidFill>
                <a:effectLst/>
                <a:latin typeface="+mn-lt"/>
                <a:ea typeface="+mn-ea"/>
                <a:cs typeface="+mn-cs"/>
              </a:rPr>
              <a:t>Berlin</a:t>
            </a:r>
            <a:r>
              <a:rPr lang="es-ES" sz="1200" kern="1200" dirty="0">
                <a:solidFill>
                  <a:schemeClr val="tx1"/>
                </a:solidFill>
                <a:effectLst/>
                <a:latin typeface="+mn-lt"/>
                <a:ea typeface="+mn-ea"/>
                <a:cs typeface="+mn-cs"/>
              </a:rPr>
              <a:t> también incluye factores físicos de fácil obtención, como el IMC y la presión arterial. La utilidad de estos cuestionarios depende de la divulgación precisa y completa por parte de la persona que está siendo examinada. Una limitación importante es que puede resultar difícil para una persona con AOS no tratada reconocer sus propios síntomas y señales. En tales casos, puede resultar muy útil que el cónyuge u otro miembro de la familia complete un cuestionario y responda preguntas sobre el conductor que está siendo evaluado. Luego, una comparación de los dos resultados y el descubrimiento de diferencias en los elementos clave informados pueden ofrecer información muy útil.</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914400" lvl="1" indent="-457200" eaLnBrk="1" fontAlgn="auto" hangingPunct="1">
              <a:spcBef>
                <a:spcPts val="0"/>
              </a:spcBef>
              <a:spcAft>
                <a:spcPts val="0"/>
              </a:spcAft>
              <a:buFont typeface="+mj-lt"/>
              <a:buAutoNum type="arabicPeriod"/>
              <a:defRPr/>
            </a:pPr>
            <a:r>
              <a:rPr lang="es-ES" sz="2400" dirty="0"/>
              <a:t>Escala de somnolencia de </a:t>
            </a:r>
            <a:r>
              <a:rPr lang="es-ES" sz="2400" dirty="0" err="1"/>
              <a:t>Epworth</a:t>
            </a:r>
            <a:r>
              <a:rPr lang="es-ES" sz="2400" dirty="0"/>
              <a:t> o Escala de somnolencia de Stanford: Ambas evalúan la somnolencia diurna</a:t>
            </a:r>
            <a:endParaRPr lang="en-US" sz="2400" strike="sngStrike" dirty="0"/>
          </a:p>
          <a:p>
            <a:pPr marL="914400" lvl="1" indent="-457200" eaLnBrk="1" fontAlgn="auto" hangingPunct="1">
              <a:spcBef>
                <a:spcPts val="0"/>
              </a:spcBef>
              <a:spcAft>
                <a:spcPts val="0"/>
              </a:spcAft>
              <a:buFont typeface="+mj-lt"/>
              <a:buAutoNum type="arabicPeriod"/>
              <a:defRPr/>
            </a:pPr>
            <a:r>
              <a:rPr lang="es-ES" sz="2400" dirty="0"/>
              <a:t>Cuestionario de Berlín: Evalúa el riesgo de la AOS; utiliza algunas medidas de examen físico</a:t>
            </a:r>
            <a:endParaRPr lang="en-US" sz="2400" strike="sngStrike" dirty="0"/>
          </a:p>
          <a:p>
            <a:pPr marL="914400" lvl="1" indent="-457200" eaLnBrk="1" fontAlgn="auto" hangingPunct="1">
              <a:spcBef>
                <a:spcPts val="0"/>
              </a:spcBef>
              <a:spcAft>
                <a:spcPts val="0"/>
              </a:spcAft>
              <a:buFont typeface="+mj-lt"/>
              <a:buAutoNum type="arabicPeriod"/>
              <a:defRPr/>
            </a:pPr>
            <a:r>
              <a:rPr lang="es-ES" sz="2400" dirty="0"/>
              <a:t>Cuestionario de Resultados Funcionales del Sueño (FOSQ por sus siglas en inglés): Evalúa los efectos de la somnolencia diurna en la realización de actividades de la vida diaria</a:t>
            </a:r>
            <a:endParaRPr lang="en-US" sz="2400" strike="sngStrike" dirty="0"/>
          </a:p>
          <a:p>
            <a:pPr marL="914400" lvl="1" indent="-457200" eaLnBrk="1" fontAlgn="auto" hangingPunct="1">
              <a:spcBef>
                <a:spcPts val="0"/>
              </a:spcBef>
              <a:spcAft>
                <a:spcPts val="0"/>
              </a:spcAft>
              <a:buFont typeface="+mj-lt"/>
              <a:buAutoNum type="arabicPeriod"/>
              <a:defRPr/>
            </a:pPr>
            <a:r>
              <a:rPr lang="es-ES" sz="2400" dirty="0"/>
              <a:t>Índice de Calidad del Sueño de Pittsburgh: Medida de la calidad y las alteraciones del sueño</a:t>
            </a:r>
            <a:endParaRPr lang="en-US" sz="2400" dirty="0"/>
          </a:p>
          <a:p>
            <a:pPr eaLnBrk="1" fontAlgn="auto" hangingPunct="1">
              <a:spcBef>
                <a:spcPts val="0"/>
              </a:spcBef>
              <a:spcAft>
                <a:spcPts val="0"/>
              </a:spcAft>
              <a:defRPr/>
            </a:pPr>
            <a:endParaRPr lang="en-US" sz="2400" strike="sngStrike" dirty="0"/>
          </a:p>
          <a:p>
            <a:pPr eaLnBrk="1" fontAlgn="auto" hangingPunct="1">
              <a:spcBef>
                <a:spcPts val="0"/>
              </a:spcBef>
              <a:spcAft>
                <a:spcPts val="0"/>
              </a:spcAft>
              <a:defRPr/>
            </a:pPr>
            <a:r>
              <a:rPr lang="en-US" sz="2400" dirty="0" err="1"/>
              <a:t>Limitaciones</a:t>
            </a:r>
            <a:r>
              <a:rPr lang="en-US" sz="2400" dirty="0"/>
              <a:t> de </a:t>
            </a:r>
            <a:r>
              <a:rPr lang="en-US" sz="2400" dirty="0" err="1"/>
              <a:t>los</a:t>
            </a:r>
            <a:r>
              <a:rPr lang="en-US" sz="2400" dirty="0"/>
              <a:t> </a:t>
            </a:r>
            <a:r>
              <a:rPr lang="en-US" sz="2400" dirty="0" err="1"/>
              <a:t>cuestionarios</a:t>
            </a:r>
            <a:endParaRPr lang="en-US" sz="2400" dirty="0"/>
          </a:p>
          <a:p>
            <a:pPr marL="916183" lvl="1" indent="-457200" eaLnBrk="1" fontAlgn="auto" hangingPunct="1">
              <a:spcBef>
                <a:spcPts val="0"/>
              </a:spcBef>
              <a:spcAft>
                <a:spcPts val="0"/>
              </a:spcAft>
              <a:buFont typeface="+mj-lt"/>
              <a:buAutoNum type="arabicPeriod"/>
              <a:defRPr/>
            </a:pPr>
            <a:r>
              <a:rPr lang="es-ES" sz="2000" dirty="0"/>
              <a:t>Algunos factores (predictores) son subjetivos y requieren recordar sensaciones</a:t>
            </a:r>
            <a:endParaRPr lang="en-US" sz="2000" dirty="0"/>
          </a:p>
          <a:p>
            <a:pPr marL="916183" lvl="1" indent="-457200" eaLnBrk="1" fontAlgn="auto" hangingPunct="1">
              <a:spcBef>
                <a:spcPts val="0"/>
              </a:spcBef>
              <a:spcAft>
                <a:spcPts val="0"/>
              </a:spcAft>
              <a:buFont typeface="+mj-lt"/>
              <a:buAutoNum type="arabicPeriod"/>
              <a:defRPr/>
            </a:pPr>
            <a:r>
              <a:rPr lang="es-ES" sz="2000" dirty="0"/>
              <a:t>Todos requieren de voluntad para informar abiertamente los síntomas con precisión</a:t>
            </a:r>
            <a:endParaRPr lang="en-US" sz="2000"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8C72-01E5-4136-86DF-415CA7C5F959}" type="slidenum">
              <a:rPr lang="en-US">
                <a:cs typeface="Arial" charset="0"/>
              </a:rPr>
              <a:pPr fontAlgn="base">
                <a:spcBef>
                  <a:spcPct val="0"/>
                </a:spcBef>
                <a:spcAft>
                  <a:spcPct val="0"/>
                </a:spcAft>
                <a:defRPr/>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Esta diapositiva muestra los lineamientos actuales de la sociedad médica líder especializada en el tratamiento de las enfermedades del sueño (</a:t>
            </a:r>
            <a:r>
              <a:rPr lang="es-ES" dirty="0">
                <a:latin typeface="Calibri" pitchFamily="34" charset="0"/>
              </a:rPr>
              <a:t>Academia Americana de Medicina del Sueño, AASM por sus siglas en inglés)</a:t>
            </a:r>
            <a:r>
              <a:rPr lang="es-ES" sz="1200" kern="1200" dirty="0">
                <a:solidFill>
                  <a:schemeClr val="tx1"/>
                </a:solidFill>
                <a:effectLst/>
                <a:latin typeface="+mn-lt"/>
                <a:ea typeface="+mn-ea"/>
                <a:cs typeface="+mn-cs"/>
              </a:rPr>
              <a:t>. La polisomnografía (PSG) es la prueba de referencia para las enfermedades del sueño. La PSG se realiza en una clínica, normalmente durante una noche completa. La prueba requiere monitorear una gran cantidad de señales del cuerpo, algunas de las cuales se miden a través de electrodos colocados en la cabeza y el pecho.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pruebas de monitoreo portátil (MP) se pueden realizar fuera de la clínica. Monitorea menos señales corporales y ofrece más flexibilidad y una alternativa menos costosa para los conductores de autotransporte que necesitan pruebas de apnea del sueño. Las pruebas de MP se pueden realizar en el hogar, en el camarote de un camión u otro lugar que pueda ser conveniente para los pacientes.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hangingPunct="1">
              <a:spcBef>
                <a:spcPct val="0"/>
              </a:spcBef>
            </a:pPr>
            <a:r>
              <a:rPr lang="es-ES" dirty="0"/>
              <a:t>Cualquiera que sea la prueba que se realice, ya sea PSG o MP, un médico especialista en sueño calificado debe evaluar los resultados, realizar una revisión de salud del conductor como parte de la prueba y luego decidir si tiene apnea del sueño. La prueba MP es muy útil para determinar si una persona sana tiene apnea del sueño. Sin embargo, si se sospecha apnea del sueño antes de la prueba MP y el resultado de la prueba MP es normal, la persona aún tiene una alta probabilidad de tener una enfermedad del sueño debido a las limitaciones de la prueba MP. En estos casos, casi siempre es necesario que la persona se realice una prueba de PSG de seguimiento.</a:t>
            </a:r>
            <a:endParaRPr lang="en-US" dirty="0"/>
          </a:p>
          <a:p>
            <a:pPr eaLnBrk="1" hangingPunct="1">
              <a:spcBef>
                <a:spcPct val="0"/>
              </a:spcBef>
            </a:pPr>
            <a:endParaRPr lang="en-US" dirty="0"/>
          </a:p>
          <a:p>
            <a:pPr eaLnBrk="1" hangingPunct="1">
              <a:spcBef>
                <a:spcPct val="0"/>
              </a:spcBef>
            </a:pPr>
            <a:r>
              <a:rPr lang="en-US" b="1" dirty="0"/>
              <a:t>______________________</a:t>
            </a:r>
          </a:p>
          <a:p>
            <a:pPr eaLnBrk="1" hangingPunct="1">
              <a:spcBef>
                <a:spcPct val="0"/>
              </a:spcBef>
            </a:pPr>
            <a:r>
              <a:rPr lang="en-US" b="1" dirty="0" err="1"/>
              <a:t>Notas</a:t>
            </a:r>
            <a:r>
              <a:rPr lang="en-US" b="1" dirty="0"/>
              <a:t> del Instructor:</a:t>
            </a:r>
          </a:p>
          <a:p>
            <a:pPr eaLnBrk="1" hangingPunct="1">
              <a:spcBef>
                <a:spcPct val="0"/>
              </a:spcBef>
            </a:pPr>
            <a:r>
              <a:rPr lang="en-US" dirty="0"/>
              <a:t>Puntos Clave: </a:t>
            </a:r>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Consulte la nota especial del último punto, bajo Monitoreo Portátil, para aclarar qué debería suceder si un candidato de alto riesgo de AOS da negativo en MP; luego, deberían someterse a PSG de seguimiento, ya que es probable que el resultado negativo de MP sea incorrecto (la tasa de falsos negativos puede ser alta). Para conocer los lineamientos de la AASM, consulte: </a:t>
            </a:r>
            <a:r>
              <a:rPr lang="es-ES" sz="1200" kern="1200" dirty="0" err="1">
                <a:solidFill>
                  <a:schemeClr val="tx1"/>
                </a:solidFill>
                <a:effectLst/>
                <a:latin typeface="+mn-lt"/>
                <a:ea typeface="+mn-ea"/>
                <a:cs typeface="+mn-cs"/>
              </a:rPr>
              <a:t>Collop</a:t>
            </a:r>
            <a:r>
              <a:rPr lang="es-ES" sz="1200" kern="1200" dirty="0">
                <a:solidFill>
                  <a:schemeClr val="tx1"/>
                </a:solidFill>
                <a:effectLst/>
                <a:latin typeface="+mn-lt"/>
                <a:ea typeface="+mn-ea"/>
                <a:cs typeface="+mn-cs"/>
              </a:rPr>
              <a:t> et al. Guías clínicas para el uso de monitores portátiles desatendidos en el diagnóstico de apnea obstructiva del sueño en pacientes adultos. J Clin Medicina del sueño. 2007; 3: 737-747.</a:t>
            </a: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PSG </a:t>
            </a:r>
            <a:r>
              <a:rPr lang="en-US" dirty="0" err="1"/>
              <a:t>en</a:t>
            </a:r>
            <a:r>
              <a:rPr lang="en-US" dirty="0"/>
              <a:t> la </a:t>
            </a:r>
            <a:r>
              <a:rPr lang="en-US" dirty="0" err="1"/>
              <a:t>clínica</a:t>
            </a:r>
            <a:endParaRPr lang="en-US" dirty="0"/>
          </a:p>
          <a:p>
            <a:pPr marL="687388" lvl="1" indent="-228600" eaLnBrk="1" hangingPunct="1">
              <a:spcBef>
                <a:spcPct val="0"/>
              </a:spcBef>
              <a:buFont typeface="Calibri" pitchFamily="34" charset="0"/>
              <a:buAutoNum type="arabicPeriod"/>
            </a:pPr>
            <a:r>
              <a:rPr lang="pt-BR" dirty="0"/>
              <a:t>Conjunto completo requerido de registros fisiológicos.</a:t>
            </a:r>
            <a:endParaRPr lang="en-US" dirty="0"/>
          </a:p>
          <a:p>
            <a:pPr marL="687388" lvl="1" indent="-228600" eaLnBrk="1" hangingPunct="1">
              <a:spcBef>
                <a:spcPct val="0"/>
              </a:spcBef>
              <a:buFont typeface="Calibri" pitchFamily="34" charset="0"/>
              <a:buAutoNum type="arabicPeriod"/>
            </a:pPr>
            <a:r>
              <a:rPr lang="en-US" dirty="0" err="1"/>
              <a:t>Monitoreo</a:t>
            </a:r>
            <a:r>
              <a:rPr lang="en-US" dirty="0"/>
              <a:t> </a:t>
            </a:r>
            <a:r>
              <a:rPr lang="en-US" dirty="0" err="1"/>
              <a:t>por</a:t>
            </a:r>
            <a:r>
              <a:rPr lang="en-US" dirty="0"/>
              <a:t> </a:t>
            </a:r>
            <a:r>
              <a:rPr lang="en-US" dirty="0" err="1"/>
              <a:t>parte</a:t>
            </a:r>
            <a:r>
              <a:rPr lang="en-US" dirty="0"/>
              <a:t> de un </a:t>
            </a:r>
            <a:r>
              <a:rPr lang="en-US" dirty="0" err="1"/>
              <a:t>técnico</a:t>
            </a:r>
            <a:r>
              <a:rPr lang="en-US" dirty="0"/>
              <a:t>/</a:t>
            </a:r>
            <a:r>
              <a:rPr lang="en-US" dirty="0" err="1"/>
              <a:t>médico</a:t>
            </a:r>
            <a:r>
              <a:rPr lang="en-US" dirty="0"/>
              <a:t> </a:t>
            </a:r>
            <a:r>
              <a:rPr lang="en-US" dirty="0" err="1"/>
              <a:t>acreditado</a:t>
            </a:r>
            <a:r>
              <a:rPr lang="en-US" dirty="0"/>
              <a:t> </a:t>
            </a:r>
            <a:r>
              <a:rPr lang="en-US" dirty="0" err="1"/>
              <a:t>por</a:t>
            </a:r>
            <a:r>
              <a:rPr lang="en-US" dirty="0"/>
              <a:t> la AASM</a:t>
            </a:r>
          </a:p>
          <a:p>
            <a:pPr marL="687388" lvl="1" indent="-228600" eaLnBrk="1" hangingPunct="1">
              <a:spcBef>
                <a:spcPct val="0"/>
              </a:spcBef>
              <a:buFont typeface="Calibri" pitchFamily="34" charset="0"/>
              <a:buAutoNum type="arabicPeriod"/>
            </a:pPr>
            <a:r>
              <a:rPr lang="es-ES" dirty="0"/>
              <a:t>Puede ser necesario para determinar cuál de varias enfermedades del sueño diferentes puede tener una persona</a:t>
            </a:r>
          </a:p>
          <a:p>
            <a:pPr marL="1588" lvl="0" indent="0" eaLnBrk="1" hangingPunct="1">
              <a:spcBef>
                <a:spcPct val="0"/>
              </a:spcBef>
              <a:buFont typeface="Calibri" pitchFamily="34" charset="0"/>
              <a:buNone/>
            </a:pPr>
            <a:r>
              <a:rPr lang="en-US" dirty="0" err="1"/>
              <a:t>Monitoreo</a:t>
            </a:r>
            <a:r>
              <a:rPr lang="en-US" dirty="0"/>
              <a:t> </a:t>
            </a:r>
            <a:r>
              <a:rPr lang="en-US" dirty="0" err="1"/>
              <a:t>portátil</a:t>
            </a:r>
            <a:r>
              <a:rPr lang="en-US" dirty="0"/>
              <a:t> (MP)</a:t>
            </a:r>
          </a:p>
          <a:p>
            <a:pPr marL="687388" lvl="1" indent="-228600" eaLnBrk="1" hangingPunct="1">
              <a:spcBef>
                <a:spcPct val="0"/>
              </a:spcBef>
              <a:buFont typeface="Calibri" pitchFamily="34" charset="0"/>
              <a:buAutoNum type="arabicPeriod"/>
            </a:pPr>
            <a:r>
              <a:rPr lang="es-ES" dirty="0"/>
              <a:t>La prueba debe interpretarse como parte de una evaluación integral del sueño y un diagnóstico realizado por un profesional médico calificado</a:t>
            </a:r>
            <a:endParaRPr lang="en-US" dirty="0"/>
          </a:p>
          <a:p>
            <a:pPr marL="687388" lvl="1" indent="-228600" eaLnBrk="1" hangingPunct="1">
              <a:spcBef>
                <a:spcPct val="0"/>
              </a:spcBef>
              <a:buFont typeface="Calibri" pitchFamily="34" charset="0"/>
              <a:buAutoNum type="arabicPeriod"/>
            </a:pPr>
            <a:r>
              <a:rPr lang="es-ES" dirty="0"/>
              <a:t>Puede usarse como alternativa a la PSG si la persona tiene un alto riesgo de padecer AOS según las pruebas de detección y no tiene otras afecciones médicas graves.</a:t>
            </a:r>
            <a:endParaRPr lang="en-US" dirty="0"/>
          </a:p>
          <a:p>
            <a:pPr marL="687388" lvl="1" indent="-228600" eaLnBrk="1" hangingPunct="1">
              <a:spcBef>
                <a:spcPct val="0"/>
              </a:spcBef>
              <a:buFont typeface="Calibri" pitchFamily="34" charset="0"/>
              <a:buAutoNum type="arabicPeriod"/>
            </a:pPr>
            <a:r>
              <a:rPr lang="en-US" dirty="0"/>
              <a:t>La MP </a:t>
            </a:r>
            <a:r>
              <a:rPr lang="en-US" dirty="0" err="1"/>
              <a:t>debe</a:t>
            </a:r>
            <a:r>
              <a:rPr lang="en-US" dirty="0"/>
              <a:t> </a:t>
            </a:r>
            <a:r>
              <a:rPr lang="en-US" dirty="0" err="1"/>
              <a:t>incluir</a:t>
            </a:r>
            <a:r>
              <a:rPr lang="en-US" dirty="0"/>
              <a:t> un </a:t>
            </a:r>
            <a:r>
              <a:rPr lang="en-US" dirty="0" err="1"/>
              <a:t>mínimo</a:t>
            </a:r>
            <a:r>
              <a:rPr lang="en-US" dirty="0"/>
              <a:t> </a:t>
            </a:r>
            <a:r>
              <a:rPr lang="en-US" dirty="0" err="1"/>
              <a:t>específico</a:t>
            </a:r>
            <a:r>
              <a:rPr lang="en-US" dirty="0"/>
              <a:t> de </a:t>
            </a:r>
            <a:r>
              <a:rPr lang="en-US" dirty="0" err="1"/>
              <a:t>registros</a:t>
            </a:r>
            <a:r>
              <a:rPr lang="en-US" dirty="0"/>
              <a:t> </a:t>
            </a:r>
            <a:r>
              <a:rPr lang="en-US" dirty="0" err="1"/>
              <a:t>fisiológicos</a:t>
            </a:r>
            <a:r>
              <a:rPr lang="en-US" dirty="0"/>
              <a:t> </a:t>
            </a:r>
            <a:r>
              <a:rPr lang="en-US" dirty="0" err="1"/>
              <a:t>requeridos</a:t>
            </a:r>
            <a:r>
              <a:rPr lang="en-US" dirty="0"/>
              <a:t> y </a:t>
            </a:r>
            <a:r>
              <a:rPr lang="en-US" dirty="0" err="1"/>
              <a:t>recomendados</a:t>
            </a:r>
            <a:r>
              <a:rPr lang="en-US" dirty="0"/>
              <a:t>.</a:t>
            </a:r>
          </a:p>
          <a:p>
            <a:pPr marL="687388" lvl="1" indent="-228600" eaLnBrk="1" hangingPunct="1">
              <a:spcBef>
                <a:spcPct val="0"/>
              </a:spcBef>
              <a:buFont typeface="Calibri" pitchFamily="34" charset="0"/>
              <a:buAutoNum type="arabicPeriod"/>
            </a:pPr>
            <a:r>
              <a:rPr lang="es-ES" dirty="0"/>
              <a:t>La PSG debe realizarse siempre que la MP no establezca la presencia o ausencia de AOS en una persona evaluada como de alto riesgo</a:t>
            </a:r>
            <a:endParaRPr lang="en-US" dirty="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14104D-D6A9-410A-92E2-2109F39AB2FE}"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91AD09-B0F2-44E4-B74F-304E8DE47C5A}" type="slidenum">
              <a:rPr lang="en-US">
                <a:cs typeface="Arial" charset="0"/>
              </a:rPr>
              <a:pPr fontAlgn="base">
                <a:spcBef>
                  <a:spcPct val="0"/>
                </a:spcBef>
                <a:spcAft>
                  <a:spcPct val="0"/>
                </a:spcAft>
                <a:defRPr/>
              </a:pPr>
              <a:t>32</a:t>
            </a:fld>
            <a:endParaRPr lang="en-US">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buFont typeface="Monotype Sorts" pitchFamily="2" charset="2"/>
              <a:buNone/>
            </a:pPr>
            <a:r>
              <a:rPr lang="en-US" sz="1000" b="1" dirty="0" err="1"/>
              <a:t>Narración</a:t>
            </a:r>
            <a:r>
              <a:rPr lang="en-US" sz="1000" b="1" dirty="0"/>
              <a:t>:</a:t>
            </a:r>
            <a:r>
              <a:rPr lang="en-U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Tanto la Polisomnografía como el Monitoreo Portátil son capaces de determinar la presencia o ausencia de apnea del sueño. Ambas pruebas proporcionan una puntuación que indica la gravedad de la apnea del sueño, cuando se diagnostica. La gravedad se califica mediante un índice llamado índice de apnea-hipopnea o IAH. Básicamente, el IAH es el número promedio de interrupciones respiratorias relacionadas con el sueño por hora de sueño. El IAH considera varias características de la apnea o hipopnea, incluido cuánto dura, cuánto se ha reducido el flujo de aire normal y si se ha reducido el oxígeno en la sangre. En general, la cantidad de somnolencia durante los períodos de vigilia está directamente relacionada con la puntuación del IAH. Cuanto mayor sea el IAH, mayor será la somnolencia esperada</a:t>
            </a:r>
            <a:endParaRPr lang="en-US" sz="1200" kern="1200" dirty="0">
              <a:solidFill>
                <a:schemeClr val="tx1"/>
              </a:solidFill>
              <a:effectLst/>
              <a:latin typeface="+mn-lt"/>
              <a:ea typeface="+mn-ea"/>
              <a:cs typeface="+mn-cs"/>
            </a:endParaRPr>
          </a:p>
          <a:p>
            <a:pPr eaLnBrk="1" hangingPunct="1">
              <a:lnSpc>
                <a:spcPct val="90000"/>
              </a:lnSpc>
              <a:spcBef>
                <a:spcPct val="0"/>
              </a:spcBef>
              <a:buFont typeface="Monotype Sorts" pitchFamily="2" charset="2"/>
              <a:buNone/>
            </a:pPr>
            <a:endParaRPr lang="en-US" sz="1000" dirty="0"/>
          </a:p>
          <a:p>
            <a:pPr eaLnBrk="1" hangingPunct="1">
              <a:lnSpc>
                <a:spcPct val="90000"/>
              </a:lnSpc>
              <a:spcBef>
                <a:spcPct val="0"/>
              </a:spcBef>
              <a:buFont typeface="Monotype Sorts" pitchFamily="2" charset="2"/>
              <a:buNone/>
            </a:pPr>
            <a:endParaRPr lang="en-US" sz="1000" b="1" dirty="0"/>
          </a:p>
          <a:p>
            <a:pPr eaLnBrk="1" hangingPunct="1">
              <a:lnSpc>
                <a:spcPct val="90000"/>
              </a:lnSpc>
              <a:spcBef>
                <a:spcPct val="0"/>
              </a:spcBef>
              <a:buFont typeface="Monotype Sorts" pitchFamily="2" charset="2"/>
              <a:buNone/>
            </a:pPr>
            <a:r>
              <a:rPr lang="en-US" sz="1000" b="1" dirty="0"/>
              <a:t>___________________________</a:t>
            </a:r>
          </a:p>
          <a:p>
            <a:pPr eaLnBrk="1" hangingPunct="1">
              <a:lnSpc>
                <a:spcPct val="90000"/>
              </a:lnSpc>
              <a:spcBef>
                <a:spcPct val="0"/>
              </a:spcBef>
              <a:buFont typeface="Monotype Sorts" pitchFamily="2" charset="2"/>
              <a:buNone/>
            </a:pPr>
            <a:r>
              <a:rPr lang="en-US" sz="1000" b="1" dirty="0" err="1"/>
              <a:t>Notas</a:t>
            </a:r>
            <a:r>
              <a:rPr lang="en-US" sz="1000" b="1" dirty="0"/>
              <a:t> del Instructor:</a:t>
            </a:r>
          </a:p>
          <a:p>
            <a:pPr marL="685800" lvl="1" indent="-228600" eaLnBrk="1" hangingPunct="1">
              <a:lnSpc>
                <a:spcPct val="90000"/>
              </a:lnSpc>
              <a:spcBef>
                <a:spcPct val="0"/>
              </a:spcBef>
              <a:buFont typeface="Calibri" pitchFamily="34" charset="0"/>
              <a:buAutoNum type="arabicPeriod"/>
            </a:pPr>
            <a:r>
              <a:rPr lang="es-ES" sz="1000" dirty="0"/>
              <a:t>Índice de Apnea-Hipopnea (IAH) = interrupciones respiratorias relacionadas con el sueño por hora, que incluyen al menos un colapso parcial de las vías respiratorias superiores.</a:t>
            </a:r>
            <a:endParaRPr lang="en-US" sz="1000" dirty="0"/>
          </a:p>
          <a:p>
            <a:pPr marL="685800" lvl="1" indent="-228600" eaLnBrk="1" hangingPunct="1">
              <a:lnSpc>
                <a:spcPct val="90000"/>
              </a:lnSpc>
              <a:spcBef>
                <a:spcPct val="0"/>
              </a:spcBef>
              <a:buFont typeface="Calibri" pitchFamily="34" charset="0"/>
              <a:buAutoNum type="arabicPeriod"/>
            </a:pPr>
            <a:r>
              <a:rPr lang="es-ES" sz="1000" dirty="0"/>
              <a:t>Apnea = reducción del flujo de aire &gt;80% durante ≥10 segundos, con una desaturación  arterial de O2 &gt;3-4% o agitación/despertar;</a:t>
            </a:r>
            <a:endParaRPr lang="en-US" sz="1000" dirty="0"/>
          </a:p>
          <a:p>
            <a:pPr marL="685800" lvl="1" indent="-228600" eaLnBrk="1" hangingPunct="1">
              <a:lnSpc>
                <a:spcPct val="90000"/>
              </a:lnSpc>
              <a:spcBef>
                <a:spcPct val="0"/>
              </a:spcBef>
              <a:buFont typeface="Calibri" pitchFamily="34" charset="0"/>
              <a:buAutoNum type="arabicPeriod"/>
            </a:pPr>
            <a:r>
              <a:rPr lang="es-ES" sz="1000" dirty="0"/>
              <a:t>Hipopnea = reducción del flujo de aire en un 30-50% del nivel inicial, con &gt;3% de desaturación arterial de O2 o agitación/despertar.</a:t>
            </a:r>
            <a:endParaRPr lang="en-US" sz="1000" dirty="0"/>
          </a:p>
          <a:p>
            <a:pPr marL="685800" lvl="1" indent="-228600" eaLnBrk="1" hangingPunct="1">
              <a:lnSpc>
                <a:spcPct val="90000"/>
              </a:lnSpc>
              <a:spcBef>
                <a:spcPct val="0"/>
              </a:spcBef>
              <a:buFont typeface="Calibri" pitchFamily="34" charset="0"/>
              <a:buAutoNum type="arabicPeriod"/>
            </a:pPr>
            <a:r>
              <a:rPr lang="en-US" sz="1000" dirty="0" err="1"/>
              <a:t>Gravedad</a:t>
            </a:r>
            <a:r>
              <a:rPr lang="en-US" sz="1000" dirty="0"/>
              <a:t> </a:t>
            </a:r>
            <a:r>
              <a:rPr lang="en-US" sz="1000" dirty="0" err="1"/>
              <a:t>por</a:t>
            </a:r>
            <a:r>
              <a:rPr lang="en-US" sz="1000" dirty="0"/>
              <a:t> IAH: 5-15 (</a:t>
            </a:r>
            <a:r>
              <a:rPr lang="en-US" sz="1000" dirty="0" err="1"/>
              <a:t>leve</a:t>
            </a:r>
            <a:r>
              <a:rPr lang="en-US" sz="1000" dirty="0"/>
              <a:t>); 15-30 (</a:t>
            </a:r>
            <a:r>
              <a:rPr lang="en-US" sz="1000" dirty="0" err="1"/>
              <a:t>moderado</a:t>
            </a:r>
            <a:r>
              <a:rPr lang="en-US" sz="1000" dirty="0"/>
              <a:t>); &gt;30 (grave)</a:t>
            </a:r>
          </a:p>
          <a:p>
            <a:pPr marL="685800" lvl="1" indent="-228600" eaLnBrk="1" hangingPunct="1">
              <a:lnSpc>
                <a:spcPct val="80000"/>
              </a:lnSpc>
              <a:spcBef>
                <a:spcPct val="0"/>
              </a:spcBef>
              <a:buFont typeface="Calibri" pitchFamily="34" charset="0"/>
              <a:buAutoNum type="arabicPeriod"/>
            </a:pPr>
            <a:endParaRPr lang="en-US" sz="10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hangingPunct="1">
              <a:spcBef>
                <a:spcPct val="0"/>
              </a:spcBef>
              <a:defRPr/>
            </a:pPr>
            <a:r>
              <a:rPr lang="en-US" b="1" dirty="0" err="1">
                <a:solidFill>
                  <a:srgbClr val="00CC00"/>
                </a:solidFill>
              </a:rPr>
              <a:t>Narración</a:t>
            </a:r>
            <a:r>
              <a:rPr lang="en-US" b="1" dirty="0">
                <a:solidFill>
                  <a:srgbClr val="00CC00"/>
                </a:solidFill>
              </a:rPr>
              <a:t>: </a:t>
            </a:r>
            <a:r>
              <a:rPr lang="es-ES" dirty="0">
                <a:solidFill>
                  <a:srgbClr val="00CC00"/>
                </a:solidFill>
              </a:rPr>
              <a:t>La Lección 3 presenta información a los conductores de autotransporte sobre las opciones de tratamiento para la apnea del sueño y recomendaciones relacionadas de los reguladores federales.</a:t>
            </a:r>
            <a:endParaRPr lang="en-US" dirty="0">
              <a:solidFill>
                <a:srgbClr val="00CC00"/>
              </a:solidFill>
            </a:endParaRPr>
          </a:p>
          <a:p>
            <a:pPr eaLnBrk="1" hangingPunct="1">
              <a:spcBef>
                <a:spcPct val="0"/>
              </a:spcBef>
              <a:defRPr/>
            </a:pPr>
            <a:endParaRPr lang="en-US" b="1" dirty="0">
              <a:solidFill>
                <a:srgbClr val="00CC00"/>
              </a:solidFill>
            </a:endParaRPr>
          </a:p>
          <a:p>
            <a:pPr eaLnBrk="1" hangingPunct="1">
              <a:spcBef>
                <a:spcPct val="0"/>
              </a:spcBef>
              <a:defRPr/>
            </a:pPr>
            <a:endParaRPr lang="en-US" b="1" dirty="0">
              <a:solidFill>
                <a:srgbClr val="00CC00"/>
              </a:solidFill>
            </a:endParaRPr>
          </a:p>
          <a:p>
            <a:pPr eaLnBrk="1" hangingPunct="1">
              <a:spcBef>
                <a:spcPct val="0"/>
              </a:spcBef>
              <a:defRPr/>
            </a:pPr>
            <a:r>
              <a:rPr lang="en-US" b="1" dirty="0">
                <a:solidFill>
                  <a:srgbClr val="00CC00"/>
                </a:solidFill>
              </a:rPr>
              <a:t>_________________________</a:t>
            </a:r>
          </a:p>
          <a:p>
            <a:pPr eaLnBrk="1" hangingPunct="1">
              <a:spcBef>
                <a:spcPct val="0"/>
              </a:spcBef>
              <a:defRPr/>
            </a:pPr>
            <a:r>
              <a:rPr lang="en-US" b="1" dirty="0" err="1">
                <a:solidFill>
                  <a:srgbClr val="00CC00"/>
                </a:solidFill>
              </a:rPr>
              <a:t>Notas</a:t>
            </a:r>
            <a:r>
              <a:rPr lang="en-US" b="1" dirty="0">
                <a:solidFill>
                  <a:srgbClr val="00CC00"/>
                </a:solidFill>
              </a:rPr>
              <a:t> del Instructor:</a:t>
            </a:r>
          </a:p>
          <a:p>
            <a:pPr eaLnBrk="1" hangingPunct="1">
              <a:spcBef>
                <a:spcPct val="0"/>
              </a:spcBef>
              <a:defRPr/>
            </a:pPr>
            <a:r>
              <a:rPr lang="en-US" dirty="0" err="1">
                <a:solidFill>
                  <a:srgbClr val="00CC00"/>
                </a:solidFill>
              </a:rPr>
              <a:t>Cuestiones</a:t>
            </a:r>
            <a:r>
              <a:rPr lang="en-US" dirty="0">
                <a:solidFill>
                  <a:srgbClr val="00CC00"/>
                </a:solidFill>
              </a:rPr>
              <a:t> Clave:</a:t>
            </a:r>
          </a:p>
          <a:p>
            <a:pPr marL="172119" indent="-172119" eaLnBrk="1" hangingPunct="1">
              <a:spcBef>
                <a:spcPct val="0"/>
              </a:spcBef>
              <a:buFont typeface="Arial" pitchFamily="34" charset="0"/>
              <a:buChar char="•"/>
              <a:defRPr/>
            </a:pPr>
            <a:r>
              <a:rPr lang="es-ES" dirty="0">
                <a:solidFill>
                  <a:srgbClr val="00CC00"/>
                </a:solidFill>
              </a:rPr>
              <a:t>Los conductores con AOS que comienzan el tratamiento PAP tienen menos somnolencia diurna y un mejor desempeño en el simulador de conducción, en tan solo 2 semanas.</a:t>
            </a:r>
            <a:r>
              <a:rPr lang="en-US" dirty="0">
                <a:solidFill>
                  <a:srgbClr val="00CC00"/>
                </a:solidFill>
              </a:rPr>
              <a:t>. </a:t>
            </a:r>
          </a:p>
          <a:p>
            <a:pPr marL="172119" indent="-172119" eaLnBrk="1" hangingPunct="1">
              <a:spcBef>
                <a:spcPct val="0"/>
              </a:spcBef>
              <a:buFont typeface="Arial" pitchFamily="34" charset="0"/>
              <a:buChar char="•"/>
              <a:defRPr/>
            </a:pPr>
            <a:r>
              <a:rPr lang="es-ES" dirty="0">
                <a:solidFill>
                  <a:srgbClr val="00CC00"/>
                </a:solidFill>
              </a:rPr>
              <a:t>Después de tan solo 6 meses de tratamiento con PAP, el exceso de riesgo de choque para los conductores con AOS se reduce al de los conductores que no padecen la enfermedades</a:t>
            </a:r>
            <a:r>
              <a:rPr lang="en-US" dirty="0">
                <a:solidFill>
                  <a:srgbClr val="00CC00"/>
                </a:solidFill>
              </a:rPr>
              <a:t>.</a:t>
            </a:r>
          </a:p>
          <a:p>
            <a:pPr eaLnBrk="1" hangingPunct="1">
              <a:spcBef>
                <a:spcPct val="0"/>
              </a:spcBef>
              <a:defRPr/>
            </a:pPr>
            <a:endParaRPr lang="en-US" dirty="0"/>
          </a:p>
          <a:p>
            <a:pPr eaLnBrk="1" hangingPunct="1">
              <a:spcBef>
                <a:spcPct val="0"/>
              </a:spcBef>
              <a:defRPr/>
            </a:pPr>
            <a:r>
              <a:rPr lang="en-US" dirty="0"/>
              <a:t>Temas </a:t>
            </a:r>
            <a:r>
              <a:rPr lang="en-US" dirty="0" err="1"/>
              <a:t>en</a:t>
            </a:r>
            <a:r>
              <a:rPr lang="en-US" dirty="0"/>
              <a:t> la </a:t>
            </a:r>
            <a:r>
              <a:rPr lang="en-US" dirty="0" err="1"/>
              <a:t>Lección</a:t>
            </a:r>
            <a:r>
              <a:rPr lang="en-US" dirty="0"/>
              <a:t>:</a:t>
            </a:r>
          </a:p>
          <a:p>
            <a:pPr marL="172119" indent="-172119" eaLnBrk="1" hangingPunct="1">
              <a:spcBef>
                <a:spcPct val="0"/>
              </a:spcBef>
              <a:buFont typeface="Arial" pitchFamily="34" charset="0"/>
              <a:buChar char="•"/>
              <a:defRPr/>
            </a:pPr>
            <a:r>
              <a:rPr lang="es-ES" dirty="0"/>
              <a:t>Beneficios y enfoques para tratar eficazmente la AOS;</a:t>
            </a:r>
            <a:endParaRPr lang="en-US" dirty="0"/>
          </a:p>
          <a:p>
            <a:pPr marL="172119" indent="-172119" eaLnBrk="1" hangingPunct="1">
              <a:spcBef>
                <a:spcPct val="0"/>
              </a:spcBef>
              <a:buFont typeface="Arial" pitchFamily="34" charset="0"/>
              <a:buChar char="•"/>
              <a:defRPr/>
            </a:pPr>
            <a:r>
              <a:rPr lang="es-ES" dirty="0"/>
              <a:t>Terapia PAP de primera línea versus aparatos dentales/orales</a:t>
            </a:r>
            <a:r>
              <a:rPr lang="en-US" dirty="0"/>
              <a:t>;</a:t>
            </a:r>
          </a:p>
          <a:p>
            <a:pPr marL="172119" indent="-172119" eaLnBrk="1" hangingPunct="1">
              <a:spcBef>
                <a:spcPct val="0"/>
              </a:spcBef>
              <a:buFont typeface="Arial" pitchFamily="34" charset="0"/>
              <a:buChar char="•"/>
              <a:defRPr/>
            </a:pPr>
            <a:r>
              <a:rPr lang="es-ES" dirty="0"/>
              <a:t>Recomendaciones de reguladores federales sobre tratamiento médico para conductores con AOS (condiciones que representan un riesgo para la operación de VDA)</a:t>
            </a:r>
            <a:r>
              <a:rPr lang="en-US" dirty="0"/>
              <a:t>; </a:t>
            </a:r>
          </a:p>
          <a:p>
            <a:pPr marL="172119" indent="-172119" eaLnBrk="1" hangingPunct="1">
              <a:spcBef>
                <a:spcPct val="0"/>
              </a:spcBef>
              <a:buFont typeface="Arial" pitchFamily="34" charset="0"/>
              <a:buChar char="•"/>
              <a:defRPr/>
            </a:pPr>
            <a:r>
              <a:rPr lang="es-ES" dirty="0"/>
              <a:t>Cirugías orales y maxilofaciales para mejorar las vías respiratorias superiores para el tratamiento de la apnea del sueño</a:t>
            </a:r>
            <a:endParaRPr lang="en-US" dirty="0"/>
          </a:p>
          <a:p>
            <a:pPr marL="172119" indent="-172119" eaLnBrk="1" hangingPunct="1">
              <a:spcBef>
                <a:spcPct val="0"/>
              </a:spcBef>
              <a:buFont typeface="Arial" pitchFamily="34" charset="0"/>
              <a:buChar char="•"/>
              <a:defRPr/>
            </a:pPr>
            <a:r>
              <a:rPr lang="es-ES" dirty="0"/>
              <a:t>Comportamientos útiles en el estilo de vida</a:t>
            </a:r>
            <a:r>
              <a:rPr lang="en-US" dirty="0"/>
              <a:t>;</a:t>
            </a:r>
          </a:p>
          <a:p>
            <a:pPr eaLnBrk="1" hangingPunct="1">
              <a:spcBef>
                <a:spcPct val="0"/>
              </a:spcBef>
              <a:defRPr/>
            </a:pPr>
            <a:endParaRPr lang="en-US" dirty="0"/>
          </a:p>
          <a:p>
            <a:pPr eaLnBrk="1" hangingPunct="1">
              <a:spcBef>
                <a:spcPct val="0"/>
              </a:spcBef>
              <a:defRPr/>
            </a:pPr>
            <a:r>
              <a:rPr lang="en-US" dirty="0" err="1"/>
              <a:t>Evidencia</a:t>
            </a:r>
            <a:r>
              <a:rPr lang="en-US" dirty="0"/>
              <a:t> </a:t>
            </a:r>
            <a:r>
              <a:rPr lang="en-US" dirty="0" err="1"/>
              <a:t>Relacionada</a:t>
            </a:r>
            <a:r>
              <a:rPr lang="en-US" dirty="0"/>
              <a:t>:</a:t>
            </a:r>
          </a:p>
          <a:p>
            <a:pPr marL="228600" indent="-228600" eaLnBrk="1" hangingPunct="1">
              <a:spcBef>
                <a:spcPct val="0"/>
              </a:spcBef>
              <a:buFont typeface="+mj-lt"/>
              <a:buAutoNum type="arabicPeriod"/>
              <a:defRPr/>
            </a:pPr>
            <a:r>
              <a:rPr lang="en-US" dirty="0"/>
              <a:t>http://www.sleepapnea.org/diagnosis-and-treatment/diagnosis.html.</a:t>
            </a:r>
          </a:p>
          <a:p>
            <a:pPr marL="228600" indent="-228600" eaLnBrk="1" hangingPunct="1">
              <a:spcBef>
                <a:spcPct val="0"/>
              </a:spcBef>
              <a:buFont typeface="+mj-lt"/>
              <a:buAutoNum type="arabicPeriod"/>
              <a:defRPr/>
            </a:pPr>
            <a:r>
              <a:rPr lang="en-US" dirty="0" err="1"/>
              <a:t>Tregear</a:t>
            </a:r>
            <a:r>
              <a:rPr lang="en-US" dirty="0"/>
              <a:t> et al. </a:t>
            </a:r>
            <a:r>
              <a:rPr lang="es-ES" dirty="0"/>
              <a:t>La presión positiva continua en las vías respiratorias reduce el riesgo de choques automovilísticos entre conductores con apnea obstructiva del sueño: revisión sistemática y metaanálisis</a:t>
            </a:r>
            <a:r>
              <a:rPr lang="en-US" dirty="0"/>
              <a:t>. SLEEP 2010;33:1373-80.  </a:t>
            </a:r>
            <a:r>
              <a:rPr lang="es-ES" dirty="0"/>
              <a:t>Un metaanálisis de 9 estudios observacionales que examinaron el riesgo de choques de los conductores con AOS antes y después de la CPAP, encontró una reducción significativa del riesgo después del tratamiento.</a:t>
            </a:r>
            <a:r>
              <a:rPr lang="en-US" dirty="0"/>
              <a:t> (</a:t>
            </a:r>
            <a:r>
              <a:rPr lang="en-US" dirty="0" err="1"/>
              <a:t>Relación</a:t>
            </a:r>
            <a:r>
              <a:rPr lang="en-US" dirty="0"/>
              <a:t> de </a:t>
            </a:r>
            <a:r>
              <a:rPr lang="en-US" dirty="0" err="1"/>
              <a:t>Riesgo</a:t>
            </a:r>
            <a:r>
              <a:rPr lang="en-US" dirty="0"/>
              <a:t>= 0.278, 95% CI: 0.22 a 0.35; P &lt; 0.001). </a:t>
            </a:r>
            <a:r>
              <a:rPr lang="es-ES" dirty="0"/>
              <a:t>Aunque no se dispone de datos sobre choques para evaluar la evolución temporal del cambio, la somnolencia diurna mejora significativamente después de una sola noche de tratamiento, y el desempeño de conducción simulada mejora significativamente entre 2 y 7 días después del tratamiento con CPAP. Este metaanálisis indica que la CPAP reduce el riesgo de choques automovilísticos entre los conductores con AOS. La mayoría de los conductores de los estudios individuales examinados en este análisis fueron operadores privados, más que de autotransporte. Si bien los hallazgos generales podrían ser diferentes en la población de conductores de autotransporte, los estudios sobre los resultados del tratamiento PAP en conductores de autotransporte hasta el momento son escasos y en su mayoría involucran muestras pequeñas.</a:t>
            </a:r>
            <a:endParaRPr lang="en-US" dirty="0"/>
          </a:p>
        </p:txBody>
      </p:sp>
      <p:sp>
        <p:nvSpPr>
          <p:cNvPr id="4" name="Slide Number Placeholder 3"/>
          <p:cNvSpPr>
            <a:spLocks noGrp="1"/>
          </p:cNvSpPr>
          <p:nvPr>
            <p:ph type="sldNum" sz="quarter" idx="5"/>
          </p:nvPr>
        </p:nvSpPr>
        <p:spPr/>
        <p:txBody>
          <a:bodyPr/>
          <a:lstStyle/>
          <a:p>
            <a:pPr>
              <a:defRPr/>
            </a:pPr>
            <a:fld id="{70AFB6DF-6DCA-4E48-9FBC-CDB0760CB7EB}"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F69325-78CA-42F4-A561-72FA982161AB}" type="slidenum">
              <a:rPr lang="en-US">
                <a:cs typeface="Arial" charset="0"/>
              </a:rPr>
              <a:pPr fontAlgn="base">
                <a:spcBef>
                  <a:spcPct val="0"/>
                </a:spcBef>
                <a:spcAft>
                  <a:spcPct val="0"/>
                </a:spcAft>
                <a:defRPr/>
              </a:pPr>
              <a:t>39</a:t>
            </a:fld>
            <a:endParaRPr lang="en-US">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ct val="80000"/>
              </a:lnSpc>
              <a:spcBef>
                <a:spcPct val="0"/>
              </a:spcBef>
            </a:pPr>
            <a:r>
              <a:rPr lang="en-US" sz="100" b="1" dirty="0" err="1"/>
              <a:t>Narración</a:t>
            </a:r>
            <a:r>
              <a:rPr lang="en-US" sz="100" b="1" dirty="0"/>
              <a:t>: </a:t>
            </a:r>
            <a:r>
              <a:rPr lang="es-ES" sz="1200" kern="1200" dirty="0">
                <a:solidFill>
                  <a:schemeClr val="tx1"/>
                </a:solidFill>
                <a:effectLst/>
                <a:latin typeface="+mn-lt"/>
                <a:ea typeface="+mn-ea"/>
                <a:cs typeface="+mn-cs"/>
              </a:rPr>
              <a:t>La presión positiva en las vías respiratorias (PAP) es el tratamiento más utilizado para la apnea del sueño. Se recomiendan estrategias de terapia conductual y control de peso como parte de hábitos de vida saludables para todos los adultos para promover la salud y reducir los riesgos de enfermedades crónicas. Evite el consumo de alcohol durante varias horas antes de dormir. Tanto el alcohol como los sedantes pueden alterar el sueño normal y magnificar los efectos perturbadores de la apnea del sueño no tratada.</a:t>
            </a:r>
            <a:endParaRPr lang="en-US" sz="1200" kern="1200" dirty="0">
              <a:solidFill>
                <a:schemeClr val="tx1"/>
              </a:solidFill>
              <a:effectLst/>
              <a:latin typeface="+mn-lt"/>
              <a:ea typeface="+mn-ea"/>
              <a:cs typeface="+mn-cs"/>
            </a:endParaRPr>
          </a:p>
          <a:p>
            <a:pPr eaLnBrk="1" hangingPunct="1">
              <a:lnSpc>
                <a:spcPct val="80000"/>
              </a:lnSpc>
              <a:spcBef>
                <a:spcPct val="0"/>
              </a:spcBef>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útil reconocer que la persona obesa con apnea del sueño puede reducir la gravedad de esta enfermedad con la pérdida de peso de tan solo el 10% del peso corporal; Este beneficio puede deberse, al menos en parte, a que la pérdida de peso general incluye cierta pérdida del exceso de masa de tejido blando que puede estar obstruyendo las vías respiratorias superiores. Los aparatos bucales mueven la mandíbula hacia adelante en un esfuerzo por oponerse al colapso de las vías respiratorias durante el sueño; Estos dispositivos pueden ayudar a tratar los ronquidos o la apnea del sueño de leve a moderada.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cirugías orales y/o faciales para la apnea del sueño se consideran cirugías mayores. Estos procedimientos implican anestesia general y tienen los riesgos inherentes que acompañan a cualquier cirugía mayor. Los beneficios de estas cirugías para el tratamiento de la AOS a largo plazo necesitan más evidencia de investigación y los procedimientos generalmente se reservan para aquellos pacientes con apnea del sueño grave que no pueden beneficiarse del tratamiento PAP.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800" dirty="0"/>
              <a:t>_________________________</a:t>
            </a:r>
          </a:p>
          <a:p>
            <a:pPr eaLnBrk="1" hangingPunct="1">
              <a:lnSpc>
                <a:spcPct val="80000"/>
              </a:lnSpc>
              <a:spcBef>
                <a:spcPct val="0"/>
              </a:spcBef>
            </a:pPr>
            <a:r>
              <a:rPr lang="en-US" sz="800" b="1" dirty="0" err="1"/>
              <a:t>Notas</a:t>
            </a:r>
            <a:r>
              <a:rPr lang="en-US" sz="800" b="1" dirty="0"/>
              <a:t> del Instructor:</a:t>
            </a:r>
            <a:endParaRPr lang="en-US" sz="800" dirty="0"/>
          </a:p>
          <a:p>
            <a:pPr marL="971550" lvl="1" indent="-514350" eaLnBrk="1" hangingPunct="1">
              <a:lnSpc>
                <a:spcPct val="80000"/>
              </a:lnSpc>
              <a:spcBef>
                <a:spcPct val="0"/>
              </a:spcBef>
              <a:buFont typeface="+mj-lt"/>
              <a:buAutoNum type="arabicPeriod"/>
            </a:pPr>
            <a:r>
              <a:rPr lang="es-ES" sz="2800" dirty="0"/>
              <a:t>Terapia de Presión Positiva en las vías respiratorias (PAP)</a:t>
            </a:r>
            <a:endParaRPr lang="en-US" sz="2800" dirty="0"/>
          </a:p>
          <a:p>
            <a:pPr marL="971550" lvl="1" indent="-514350" eaLnBrk="1" hangingPunct="1">
              <a:lnSpc>
                <a:spcPct val="80000"/>
              </a:lnSpc>
              <a:spcBef>
                <a:spcPct val="0"/>
              </a:spcBef>
              <a:buFont typeface="+mj-lt"/>
              <a:buAutoNum type="arabicPeriod"/>
            </a:pPr>
            <a:r>
              <a:rPr lang="en-US" sz="2800" dirty="0" err="1"/>
              <a:t>Terapia</a:t>
            </a:r>
            <a:r>
              <a:rPr lang="en-US" sz="2800" dirty="0"/>
              <a:t> de </a:t>
            </a:r>
            <a:r>
              <a:rPr lang="en-US" sz="2800" dirty="0" err="1"/>
              <a:t>comportamiento</a:t>
            </a:r>
            <a:endParaRPr lang="en-US" sz="2800" dirty="0"/>
          </a:p>
          <a:p>
            <a:pPr marL="1373383" lvl="2" indent="-457200" eaLnBrk="1" hangingPunct="1">
              <a:lnSpc>
                <a:spcPct val="80000"/>
              </a:lnSpc>
              <a:spcBef>
                <a:spcPct val="0"/>
              </a:spcBef>
              <a:buFont typeface="+mj-lt"/>
              <a:buAutoNum type="alphaLcPeriod"/>
            </a:pPr>
            <a:r>
              <a:rPr lang="es-ES" sz="2400" dirty="0"/>
              <a:t>Horario de sueño, ambiente, horario constante.</a:t>
            </a:r>
            <a:endParaRPr lang="en-US" sz="2400" dirty="0"/>
          </a:p>
          <a:p>
            <a:pPr marL="1373383" lvl="2" indent="-457200" eaLnBrk="1" hangingPunct="1">
              <a:lnSpc>
                <a:spcPct val="80000"/>
              </a:lnSpc>
              <a:spcBef>
                <a:spcPct val="0"/>
              </a:spcBef>
              <a:buFont typeface="+mj-lt"/>
              <a:buAutoNum type="alphaLcPeriod"/>
            </a:pPr>
            <a:r>
              <a:rPr lang="es-ES" sz="2400" dirty="0"/>
              <a:t>Posición para dormir, abordando los efectos de los sedantes antidepresivos y el alcohol</a:t>
            </a:r>
            <a:endParaRPr lang="en-US" sz="2400" dirty="0"/>
          </a:p>
          <a:p>
            <a:pPr marL="971550" lvl="1" indent="-514350" defTabSz="917966" eaLnBrk="1" hangingPunct="1">
              <a:lnSpc>
                <a:spcPct val="80000"/>
              </a:lnSpc>
              <a:spcBef>
                <a:spcPct val="0"/>
              </a:spcBef>
              <a:buFont typeface="+mj-lt"/>
              <a:buAutoNum type="arabicPeriod"/>
              <a:defRPr/>
            </a:pPr>
            <a:r>
              <a:rPr lang="es-ES" sz="2800" dirty="0"/>
              <a:t>Pérdida de peso (dieta y actividad física)</a:t>
            </a:r>
            <a:endParaRPr lang="en-US" sz="2800" dirty="0"/>
          </a:p>
          <a:p>
            <a:pPr marL="971550" lvl="1" indent="-514350" eaLnBrk="1" hangingPunct="1">
              <a:lnSpc>
                <a:spcPct val="80000"/>
              </a:lnSpc>
              <a:spcBef>
                <a:spcPct val="0"/>
              </a:spcBef>
              <a:buFont typeface="+mj-lt"/>
              <a:buAutoNum type="arabicPeriod"/>
            </a:pPr>
            <a:r>
              <a:rPr lang="es-ES" sz="2800" dirty="0"/>
              <a:t>Aparatos bucales: mueven la mandíbula hacia adelante para ampliar las vías respiratorias</a:t>
            </a:r>
            <a:endParaRPr lang="en-US" sz="2800" dirty="0"/>
          </a:p>
          <a:p>
            <a:pPr marL="971550" lvl="1" indent="-514350" eaLnBrk="1" hangingPunct="1">
              <a:lnSpc>
                <a:spcPct val="80000"/>
              </a:lnSpc>
              <a:spcBef>
                <a:spcPct val="0"/>
              </a:spcBef>
              <a:buFont typeface="+mj-lt"/>
              <a:buAutoNum type="arabicPeriod"/>
            </a:pPr>
            <a:r>
              <a:rPr lang="en-US" sz="2800" dirty="0" err="1"/>
              <a:t>Cirugías</a:t>
            </a:r>
            <a:endParaRPr lang="en-US" sz="2800" dirty="0"/>
          </a:p>
          <a:p>
            <a:pPr marL="1373383" lvl="2" indent="-457200" eaLnBrk="1" hangingPunct="1">
              <a:lnSpc>
                <a:spcPct val="80000"/>
              </a:lnSpc>
              <a:spcBef>
                <a:spcPct val="0"/>
              </a:spcBef>
              <a:buFont typeface="+mj-lt"/>
              <a:buAutoNum type="alphaLcPeriod"/>
            </a:pPr>
            <a:r>
              <a:rPr lang="es-ES" sz="2400" dirty="0"/>
              <a:t>Reducir el tejido blando que limita las vías respiratorias</a:t>
            </a:r>
            <a:endParaRPr lang="en-US" sz="2400" dirty="0"/>
          </a:p>
          <a:p>
            <a:pPr marL="1373383" lvl="2" indent="-457200" eaLnBrk="1" hangingPunct="1">
              <a:lnSpc>
                <a:spcPct val="80000"/>
              </a:lnSpc>
              <a:spcBef>
                <a:spcPct val="0"/>
              </a:spcBef>
              <a:buFont typeface="+mj-lt"/>
              <a:buAutoNum type="alphaLcPeriod"/>
            </a:pPr>
            <a:r>
              <a:rPr lang="es-ES" sz="2400" dirty="0"/>
              <a:t>Corregir las características esqueléticas de la cabeza/facial que restringen las vías respiratorias.</a:t>
            </a:r>
            <a:endParaRPr lang="en-US" sz="2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n-US" b="1" dirty="0" err="1">
                <a:solidFill>
                  <a:srgbClr val="FF0000"/>
                </a:solidFill>
              </a:rPr>
              <a:t>Narración</a:t>
            </a:r>
            <a:r>
              <a:rPr lang="en-US" b="1" dirty="0">
                <a:solidFill>
                  <a:srgbClr val="FF0000"/>
                </a:solidFill>
              </a:rPr>
              <a:t>: </a:t>
            </a:r>
            <a:r>
              <a:rPr lang="es-ES" dirty="0">
                <a:solidFill>
                  <a:srgbClr val="FF0000"/>
                </a:solidFill>
              </a:rPr>
              <a:t>La Lección 1 proporciona una descripción general de las enfermedades del sueño y enfatiza los puntos de importancia para los conductores de autotransporte</a:t>
            </a:r>
            <a:endParaRPr lang="en-US" dirty="0">
              <a:solidFill>
                <a:srgbClr val="FF0000"/>
              </a:solidFill>
            </a:endParaRPr>
          </a:p>
          <a:p>
            <a:pPr eaLnBrk="1" hangingPunct="1">
              <a:spcBef>
                <a:spcPct val="0"/>
              </a:spcBef>
            </a:pPr>
            <a:endParaRPr lang="en-US" b="1" dirty="0"/>
          </a:p>
          <a:p>
            <a:pPr eaLnBrk="1" hangingPunct="1">
              <a:spcBef>
                <a:spcPct val="0"/>
              </a:spcBef>
            </a:pPr>
            <a:r>
              <a:rPr lang="en-US" b="1" dirty="0"/>
              <a:t>_________________________</a:t>
            </a:r>
          </a:p>
          <a:p>
            <a:pPr eaLnBrk="1" hangingPunct="1">
              <a:spcBef>
                <a:spcPct val="0"/>
              </a:spcBef>
            </a:pPr>
            <a:r>
              <a:rPr lang="en-US" b="1" dirty="0" err="1"/>
              <a:t>Notas</a:t>
            </a:r>
            <a:r>
              <a:rPr lang="en-US" b="1" dirty="0"/>
              <a:t> del Instructor:</a:t>
            </a:r>
          </a:p>
          <a:p>
            <a:pPr eaLnBrk="1" hangingPunct="1">
              <a:spcBef>
                <a:spcPct val="0"/>
              </a:spcBef>
            </a:pPr>
            <a:endParaRPr lang="en-US" dirty="0"/>
          </a:p>
          <a:p>
            <a:pPr eaLnBrk="1" hangingPunct="1">
              <a:spcBef>
                <a:spcPct val="0"/>
              </a:spcBef>
            </a:pPr>
            <a:r>
              <a:rPr lang="es-ES" sz="2800" dirty="0"/>
              <a:t>Al completar la Lección 1, los estudiantes deberían poder definir, identificar y/o describir</a:t>
            </a:r>
            <a:r>
              <a:rPr lang="en-US" sz="2800" dirty="0"/>
              <a:t>:</a:t>
            </a:r>
          </a:p>
          <a:p>
            <a:pPr marL="803220" lvl="1" indent="-344237" eaLnBrk="1" hangingPunct="1">
              <a:spcBef>
                <a:spcPct val="0"/>
              </a:spcBef>
              <a:buFont typeface="Arial" pitchFamily="34" charset="0"/>
              <a:buChar char="•"/>
            </a:pPr>
            <a:r>
              <a:rPr lang="es-ES" sz="2400" dirty="0"/>
              <a:t>Enfermedades comunes del sueño, especialmente la AOS.</a:t>
            </a:r>
            <a:endParaRPr lang="en-US" sz="2400" dirty="0"/>
          </a:p>
          <a:p>
            <a:pPr marL="803220" lvl="1" indent="-344237" eaLnBrk="1" hangingPunct="1">
              <a:spcBef>
                <a:spcPct val="0"/>
              </a:spcBef>
              <a:buFont typeface="Arial" pitchFamily="34" charset="0"/>
              <a:buChar char="•"/>
            </a:pPr>
            <a:r>
              <a:rPr lang="es-ES" sz="2400" dirty="0"/>
              <a:t>Relaciones entre la somnolencia excesiva (ES), las enfermedades del sueño no tratadas, el deterioro del desempeño de la conducción y el riesgo de choques automovilísticos.</a:t>
            </a:r>
            <a:endParaRPr lang="en-US" sz="2400" dirty="0"/>
          </a:p>
          <a:p>
            <a:pPr marL="803220" lvl="1" indent="-344237" eaLnBrk="1" hangingPunct="1">
              <a:spcBef>
                <a:spcPct val="0"/>
              </a:spcBef>
              <a:buFont typeface="Arial" pitchFamily="34" charset="0"/>
              <a:buChar char="•"/>
            </a:pPr>
            <a:r>
              <a:rPr lang="es-ES" sz="2400" dirty="0"/>
              <a:t>Señales, síntomas y factores físicos que incrementan el riesgo de que una persona padezca una enfermedad del sueño</a:t>
            </a:r>
            <a:r>
              <a:rPr lang="en-US" sz="2400" dirty="0"/>
              <a:t>.</a:t>
            </a:r>
          </a:p>
          <a:p>
            <a:pPr marL="803220" lvl="1" indent="-344237" eaLnBrk="1" hangingPunct="1">
              <a:spcBef>
                <a:spcPct val="0"/>
              </a:spcBef>
              <a:buFont typeface="Arial" pitchFamily="34" charset="0"/>
              <a:buChar char="•"/>
            </a:pPr>
            <a:r>
              <a:rPr lang="es-ES" sz="2400" dirty="0"/>
              <a:t>Riesgos para la salud a largo plazo de la AOS no tratada</a:t>
            </a:r>
            <a:r>
              <a:rPr lang="en-US" sz="2400" dirty="0"/>
              <a:t>.</a:t>
            </a:r>
          </a:p>
          <a:p>
            <a:pPr eaLnBrk="1" hangingPunct="1">
              <a:spcBef>
                <a:spcPct val="0"/>
              </a:spcBef>
            </a:pPr>
            <a:endParaRPr lang="en-US" dirty="0"/>
          </a:p>
          <a:p>
            <a:pPr eaLnBrk="1" hangingPunct="1">
              <a:spcBef>
                <a:spcPct val="0"/>
              </a:spcBef>
            </a:pPr>
            <a:r>
              <a:rPr lang="es-ES" dirty="0"/>
              <a:t>Para obtener más información general, consulte Sueño y Enfermedades del Sueño en el sitio web de los Centros para el Control y la Prevención de Enfermedades</a:t>
            </a:r>
            <a:r>
              <a:rPr lang="en-US" baseline="0" dirty="0"/>
              <a:t>: </a:t>
            </a:r>
            <a:r>
              <a:rPr lang="en-US" dirty="0"/>
              <a:t>http://www.cdc.gov/sleep/about_us.htm </a:t>
            </a:r>
          </a:p>
          <a:p>
            <a:pPr eaLnBrk="1" hangingPunct="1">
              <a:spcBef>
                <a:spcPct val="0"/>
              </a:spcBef>
            </a:pPr>
            <a:endParaRPr lang="en-US" dirty="0"/>
          </a:p>
          <a:p>
            <a:pPr eaLnBrk="1" hangingPunct="1">
              <a:spcBef>
                <a:spcPct val="0"/>
              </a:spcBef>
            </a:pPr>
            <a:endParaRPr lang="en-US" dirty="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E51315-AFFB-4B51-9853-447593317D6E}" type="slidenum">
              <a:rPr lang="en-US">
                <a:cs typeface="Arial" charset="0"/>
              </a:rPr>
              <a:pPr fontAlgn="base">
                <a:spcBef>
                  <a:spcPct val="0"/>
                </a:spcBef>
                <a:spcAft>
                  <a:spcPct val="0"/>
                </a:spcAft>
                <a:defRPr/>
              </a:pPr>
              <a:t>4</a:t>
            </a:fld>
            <a:endParaRPr lang="en-US"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p:txBody>
          <a:bodyPr wrap="square" numCol="1" anchor="t" anchorCtr="0" compatLnSpc="1">
            <a:prstTxWarp prst="textNoShape">
              <a:avLst/>
            </a:prstTxWarp>
            <a:normAutofit fontScale="40000" lnSpcReduction="20000"/>
          </a:bodyPr>
          <a:lstStyle/>
          <a:p>
            <a:pPr eaLnBrk="1" hangingPunct="1">
              <a:spcBef>
                <a:spcPct val="0"/>
              </a:spcBef>
              <a:defRPr/>
            </a:pPr>
            <a:r>
              <a:rPr lang="en-US" b="1" dirty="0" err="1"/>
              <a:t>Narración</a:t>
            </a:r>
            <a:r>
              <a:rPr lang="en-US" b="1" dirty="0"/>
              <a:t>: </a:t>
            </a:r>
            <a:r>
              <a:rPr lang="es-ES" sz="1200" kern="1200" dirty="0">
                <a:solidFill>
                  <a:schemeClr val="tx1"/>
                </a:solidFill>
                <a:effectLst/>
                <a:latin typeface="+mn-lt"/>
                <a:ea typeface="+mn-ea"/>
                <a:cs typeface="+mn-cs"/>
              </a:rPr>
              <a:t>Casi tan pronto como comienzan el tratamiento, la gran mayoría de las personas con apnea del sueño informan que se sienten más renovados después de dormir, además de tener una mejor energía, estado de alerta y perspectiva. Además de estos beneficios de "calidad de vida", las personas tratadas por apnea del sueño generalmente obtienen beneficios de salud a largo plazo, incluidos los que se enumeran en esta diapositiva. De especial importancia para la industria del autotransporte es el hecho de que el tratamiento exitoso de la apnea del sueño en los conductores afectados contribuye a combatir los accidentes en la carretera relacionados con la fatiga.</a:t>
            </a:r>
            <a:endParaRPr lang="en-US" sz="1200" kern="1200" dirty="0">
              <a:solidFill>
                <a:schemeClr val="tx1"/>
              </a:solidFill>
              <a:effectLst/>
              <a:latin typeface="+mn-lt"/>
              <a:ea typeface="+mn-ea"/>
              <a:cs typeface="+mn-cs"/>
            </a:endParaRPr>
          </a:p>
          <a:p>
            <a:pPr eaLnBrk="1" hangingPunct="1">
              <a:spcBef>
                <a:spcPct val="0"/>
              </a:spcBef>
              <a:defRPr/>
            </a:pPr>
            <a:endParaRPr lang="en-US" dirty="0"/>
          </a:p>
          <a:p>
            <a:pPr eaLnBrk="1" hangingPunct="1">
              <a:spcBef>
                <a:spcPct val="0"/>
              </a:spcBef>
              <a:defRPr/>
            </a:pPr>
            <a:r>
              <a:rPr lang="en-US" dirty="0"/>
              <a:t>_________________________________</a:t>
            </a:r>
          </a:p>
          <a:p>
            <a:pPr eaLnBrk="1" hangingPunct="1">
              <a:spcBef>
                <a:spcPct val="0"/>
              </a:spcBef>
              <a:defRPr/>
            </a:pPr>
            <a:r>
              <a:rPr lang="en-US" b="1" dirty="0" err="1"/>
              <a:t>Notas</a:t>
            </a:r>
            <a:r>
              <a:rPr lang="en-US" b="1" dirty="0"/>
              <a:t> del Instructor: </a:t>
            </a:r>
          </a:p>
          <a:p>
            <a:pPr eaLnBrk="1" hangingPunct="1">
              <a:spcBef>
                <a:spcPct val="0"/>
              </a:spcBef>
              <a:defRPr/>
            </a:pPr>
            <a:r>
              <a:rPr lang="en-US" dirty="0"/>
              <a:t>Puntos Clave:</a:t>
            </a:r>
          </a:p>
          <a:p>
            <a:pPr eaLnBrk="1" hangingPunct="1">
              <a:spcBef>
                <a:spcPct val="0"/>
              </a:spcBef>
              <a:defRPr/>
            </a:pPr>
            <a:r>
              <a:rPr lang="es-ES" sz="3000" dirty="0"/>
              <a:t>Los conductores tratados eficazmente para la AOS normalmente:</a:t>
            </a:r>
            <a:endParaRPr lang="en-US" sz="3000" dirty="0"/>
          </a:p>
          <a:p>
            <a:pPr marL="973333" lvl="1" indent="-514350" eaLnBrk="1" hangingPunct="1">
              <a:spcBef>
                <a:spcPct val="0"/>
              </a:spcBef>
              <a:buFont typeface="+mj-lt"/>
              <a:buAutoNum type="arabicPeriod"/>
              <a:defRPr/>
            </a:pPr>
            <a:r>
              <a:rPr lang="es-ES" sz="2600" dirty="0"/>
              <a:t>Tendrán una mejor calidad y cantidad de sueño</a:t>
            </a:r>
            <a:endParaRPr lang="en-US" sz="2600" dirty="0"/>
          </a:p>
          <a:p>
            <a:pPr marL="973333" lvl="1" indent="-514350" eaLnBrk="1" hangingPunct="1">
              <a:spcBef>
                <a:spcPct val="0"/>
              </a:spcBef>
              <a:buFont typeface="+mj-lt"/>
              <a:buAutoNum type="arabicPeriod"/>
              <a:defRPr/>
            </a:pPr>
            <a:r>
              <a:rPr lang="es-ES" sz="2600" dirty="0"/>
              <a:t>Se sentirán renovados después de dormir y recuperarán su energía</a:t>
            </a:r>
            <a:endParaRPr lang="en-US" sz="2600" dirty="0"/>
          </a:p>
          <a:p>
            <a:pPr marL="973333" lvl="1" indent="-514350" eaLnBrk="1" hangingPunct="1">
              <a:spcBef>
                <a:spcPct val="0"/>
              </a:spcBef>
              <a:buFont typeface="+mj-lt"/>
              <a:buAutoNum type="arabicPeriod"/>
              <a:defRPr/>
            </a:pPr>
            <a:r>
              <a:rPr lang="en-US" sz="2600" dirty="0" err="1"/>
              <a:t>Tendrán</a:t>
            </a:r>
            <a:r>
              <a:rPr lang="en-US" sz="2600" dirty="0"/>
              <a:t> </a:t>
            </a:r>
            <a:r>
              <a:rPr lang="en-US" sz="2600" dirty="0" err="1"/>
              <a:t>menos</a:t>
            </a:r>
            <a:r>
              <a:rPr lang="en-US" sz="2600" dirty="0"/>
              <a:t> </a:t>
            </a:r>
            <a:r>
              <a:rPr lang="en-US" sz="2600" dirty="0" err="1"/>
              <a:t>somnolencia</a:t>
            </a:r>
            <a:r>
              <a:rPr lang="en-US" sz="2600" dirty="0"/>
              <a:t> </a:t>
            </a:r>
            <a:r>
              <a:rPr lang="en-US" sz="2600" dirty="0" err="1"/>
              <a:t>diurna</a:t>
            </a:r>
            <a:endParaRPr lang="en-US" sz="2600" dirty="0"/>
          </a:p>
          <a:p>
            <a:pPr marL="973333" lvl="1" indent="-514350" eaLnBrk="1" hangingPunct="1">
              <a:spcBef>
                <a:spcPct val="0"/>
              </a:spcBef>
              <a:buFont typeface="+mj-lt"/>
              <a:buAutoNum type="arabicPeriod"/>
              <a:defRPr/>
            </a:pPr>
            <a:r>
              <a:rPr lang="es-ES" sz="2600" dirty="0"/>
              <a:t>Tendrán un mejor estado de alerta y eficiencia mental en el trabajo</a:t>
            </a:r>
            <a:endParaRPr lang="en-US" sz="2600" dirty="0"/>
          </a:p>
          <a:p>
            <a:pPr marL="971550" lvl="1" indent="-514350" eaLnBrk="1" hangingPunct="1">
              <a:spcBef>
                <a:spcPct val="0"/>
              </a:spcBef>
              <a:buFont typeface="+mj-lt"/>
              <a:buAutoNum type="arabicPeriod"/>
              <a:defRPr/>
            </a:pPr>
            <a:r>
              <a:rPr lang="es-ES" sz="3000" dirty="0"/>
              <a:t>Tendrán menos choques - ¡El tratamiento con PAP reduce el riesgo de choques en un 72%!</a:t>
            </a:r>
            <a:endParaRPr lang="en-US" sz="2600" dirty="0"/>
          </a:p>
          <a:p>
            <a:pPr marL="971550" lvl="1" indent="-514350" eaLnBrk="1" hangingPunct="1">
              <a:spcBef>
                <a:spcPct val="0"/>
              </a:spcBef>
              <a:buFont typeface="+mj-lt"/>
              <a:buAutoNum type="arabicPeriod"/>
              <a:defRPr/>
            </a:pPr>
            <a:r>
              <a:rPr lang="es-ES" sz="3000" dirty="0"/>
              <a:t>A largo plazo, las mejoras del tratamiento pueden incluir un mejor control de la presión arterial y el equilibrio glucosa-insulina, una mejor regulación del control del apetito (para combatir un mayor aumento de peso con el tiempo y una reducción de la inflamación del revestimiento de los vasos sanguíneos).</a:t>
            </a:r>
            <a:r>
              <a:rPr lang="en-US" sz="2600" dirty="0"/>
              <a:t> </a:t>
            </a:r>
          </a:p>
          <a:p>
            <a:pPr eaLnBrk="1" hangingPunct="1">
              <a:spcBef>
                <a:spcPct val="0"/>
              </a:spcBef>
              <a:defRPr/>
            </a:pPr>
            <a:endParaRPr lang="en-US" dirty="0"/>
          </a:p>
          <a:p>
            <a:pPr eaLnBrk="1" hangingPunct="1">
              <a:spcBef>
                <a:spcPct val="0"/>
              </a:spcBef>
              <a:defRPr/>
            </a:pPr>
            <a:r>
              <a:rPr lang="en-US" dirty="0" err="1">
                <a:cs typeface="Times New Roman" pitchFamily="18" charset="0"/>
              </a:rPr>
              <a:t>Recursos</a:t>
            </a:r>
            <a:r>
              <a:rPr lang="en-US" dirty="0">
                <a:cs typeface="Times New Roman" pitchFamily="18" charset="0"/>
              </a:rPr>
              <a:t> </a:t>
            </a:r>
            <a:r>
              <a:rPr lang="en-US" dirty="0" err="1">
                <a:cs typeface="Times New Roman" pitchFamily="18" charset="0"/>
              </a:rPr>
              <a:t>adicionales</a:t>
            </a:r>
            <a:r>
              <a:rPr lang="en-US" dirty="0">
                <a:cs typeface="Times New Roman" pitchFamily="18" charset="0"/>
              </a:rPr>
              <a:t>:</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dirty="0"/>
              <a:t>Sinopsis de la Reunión Relevante para la Apnea del Sueño, Administración Federal de Seguridad de Autotransportistas, Oficina de Programas Médicos, Reunión de la Junta de Revisión Médica, 28 de enero de 2008. Consulte el sitio web de la FMCSA: http://www.mrb.fmcsa.dot.gov/documents/Fin_Meet_Min_Jan28_2008MRB_Meet_Revised11-24-09.pdf. Consulte especialmente la respuesta a la Pregunta Clave #5: “¿Qué tratamientos se han demostrado que reducen eficazmente el riesgo de choques entre personas con AOS?”, que incluye lo siguiente: “Respuesta: Datos sólidos indican que de todas las opciones de tratamiento disponibles, el tratamiento con CPAP es el más eficaz para reducir el riesgo de choques. Los datos indican que hay una reducción del 72% en el riesgo de choques para los conductores que reciben tratamiento con CPAP”.</a:t>
            </a:r>
            <a:endParaRPr lang="en-US"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a:p>
          <a:p>
            <a:pPr marL="228600" indent="-228600">
              <a:buFont typeface="+mj-lt"/>
              <a:buAutoNum type="arabicPeriod"/>
            </a:pPr>
            <a:r>
              <a:rPr lang="es-ES" sz="1200" b="0" i="0" u="none" strike="noStrike" kern="1200" baseline="0" dirty="0">
                <a:solidFill>
                  <a:schemeClr val="tx1"/>
                </a:solidFill>
                <a:latin typeface="+mn-lt"/>
                <a:ea typeface="+mn-ea"/>
                <a:cs typeface="+mn-cs"/>
              </a:rPr>
              <a:t>Además del tratamiento de los episodios de apnea e hipopnea nocturna, el uso prolongado de PAP tiene otros beneficios, como el potencial de reducir la presión arterial alta en personas con apnea del sueño más grave, por supuesto, reducir la Somnolencia Diurna Excesiva (SDE) y potencialmente puede ayudar a oponerse a un mayor aumento de peso con el tiempo, lo que de otro modo sería más probable debido a alteraciones del control del apetito debido a alteraciones de las hormonas intestinales (</a:t>
            </a:r>
            <a:r>
              <a:rPr lang="es-ES" sz="1200" b="0" i="0" u="none" strike="noStrike" kern="1200" baseline="0" dirty="0" err="1">
                <a:solidFill>
                  <a:schemeClr val="tx1"/>
                </a:solidFill>
                <a:latin typeface="+mn-lt"/>
                <a:ea typeface="+mn-ea"/>
                <a:cs typeface="+mn-cs"/>
              </a:rPr>
              <a:t>Parati</a:t>
            </a:r>
            <a:r>
              <a:rPr lang="es-ES" sz="1200" b="0" i="0" u="none" strike="noStrike" kern="1200" baseline="0" dirty="0">
                <a:solidFill>
                  <a:schemeClr val="tx1"/>
                </a:solidFill>
                <a:latin typeface="+mn-lt"/>
                <a:ea typeface="+mn-ea"/>
                <a:cs typeface="+mn-cs"/>
              </a:rPr>
              <a:t> et al. Documento de posición sobre la administración de pacientes con apnea obstructiva del sueño e hipertensión: Recomendaciones conjuntas de la Sociedad Europea de Hipertensión, de la Sociedad Respiratoria Europea y por los miembros de la COST Europea (Cooperación en Investigación Científica y Tecnológica, por sus siglas en inglés) ACTION B26 sobre Apnea Obstructiva del Sueño. J Hipertensión 2012; 30:633-646.)</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151A3C-C08A-4342-9D9D-EB160B0E2318}" type="slidenum">
              <a:rPr lang="en-US">
                <a:cs typeface="Arial" charset="0"/>
              </a:rPr>
              <a:pPr fontAlgn="base">
                <a:spcBef>
                  <a:spcPct val="0"/>
                </a:spcBef>
                <a:spcAft>
                  <a:spcPct val="0"/>
                </a:spcAft>
                <a:defRPr/>
              </a:pPr>
              <a:t>40</a:t>
            </a:fld>
            <a:endParaRPr lang="en-US">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Esta diapositiva presenta información que los conductores de autotransporte que reciben tratamiento para la apnea del sueño deben conocer sobre su elegibilidad para obtener la certificación de conducción. De especial importancia es que los conductores recién diagnosticados con apnea del sueño puedan demostrar que están siendo tratados exitosamente con PAP y así mantener su elegibilidad para la certificación de conducción de autotransporte. La recomendación de utilizar PAP cuatro horas por noche, por supuesto, se aplica igualmente al conductor del turno de noche que duerme durante el día.</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s-ES" sz="1200" kern="1200" baseline="0" dirty="0">
                <a:solidFill>
                  <a:schemeClr val="tx1"/>
                </a:solidFill>
                <a:effectLst/>
                <a:latin typeface="+mn-lt"/>
                <a:ea typeface="+mn-ea"/>
                <a:cs typeface="+mn-cs"/>
              </a:rPr>
              <a:t>Actualmente, las recomendaciones de la FMCSA no reconocen que los aparatos dentales sean aceptados para conductores de autotransporte que tienen apnea del sueño lo suficientemente grave como para requerir seguimiento del tratamiento para mantener su certificación. Dos razones para esto son: 1) ausencia de evidencia clara de que el tratamiento con aparatos dentales reduzca el riesgo de choque en conductores con apnea del sueño moderada a grave y 2) actualmente, no existen medios satisfactorios para verificar el cumplimiento del tratamiento con estos dispositivos.</a:t>
            </a:r>
            <a:endParaRPr lang="en-US" sz="1200" kern="1200" baseline="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baseline="0" dirty="0">
              <a:solidFill>
                <a:schemeClr val="tx1"/>
              </a:solidFill>
              <a:effectLst/>
              <a:latin typeface="+mn-lt"/>
              <a:ea typeface="+mn-ea"/>
              <a:cs typeface="+mn-cs"/>
            </a:endParaRPr>
          </a:p>
          <a:p>
            <a:pPr eaLnBrk="1" fontAlgn="auto" hangingPunct="1">
              <a:spcBef>
                <a:spcPts val="0"/>
              </a:spcBef>
              <a:spcAft>
                <a:spcPts val="0"/>
              </a:spcAft>
              <a:defRPr/>
            </a:pPr>
            <a:r>
              <a:rPr lang="es-ES" sz="1200" kern="1200" dirty="0">
                <a:solidFill>
                  <a:schemeClr val="tx1"/>
                </a:solidFill>
                <a:effectLst/>
                <a:latin typeface="+mn-lt"/>
                <a:ea typeface="+mn-ea"/>
                <a:cs typeface="+mn-cs"/>
              </a:rPr>
              <a:t>Si bien las cirugías orales y faciales son una alternativa aceptable, el resultado debe ser que el conductor permanezca libre de somnolencia en el trabajo y pueda pasar pruebas periódicas del sueño para comprobar que no tiene más que una apnea del sueño leve. Al igual que con otras diapositivas de este módulo que describen las reglas y recomendaciones federales sobre la aptitud médica para conducir y de la administración de la apnea del sueño, los transportistas y los conductores deben consultar con las autoridades locales para determinar las reglas que se aplican en su propio estado o provincia (Canadá).</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_________________________</a:t>
            </a:r>
          </a:p>
          <a:p>
            <a:pPr eaLnBrk="1" fontAlgn="auto" hangingPunct="1">
              <a:spcBef>
                <a:spcPts val="0"/>
              </a:spcBef>
              <a:spcAft>
                <a:spcPts val="0"/>
              </a:spcAft>
              <a:defRPr/>
            </a:pPr>
            <a:r>
              <a:rPr lang="en-US" b="1" dirty="0" err="1"/>
              <a:t>Notas</a:t>
            </a:r>
            <a:r>
              <a:rPr lang="en-US" b="1" dirty="0"/>
              <a:t> del Instructor: </a:t>
            </a:r>
          </a:p>
          <a:p>
            <a:pPr eaLnBrk="1" fontAlgn="auto" hangingPunct="1">
              <a:spcBef>
                <a:spcPts val="0"/>
              </a:spcBef>
              <a:spcAft>
                <a:spcPts val="0"/>
              </a:spcAft>
              <a:defRPr/>
            </a:pPr>
            <a:endParaRPr lang="en-US" sz="2800" dirty="0"/>
          </a:p>
          <a:p>
            <a:pPr eaLnBrk="1" fontAlgn="auto" hangingPunct="1">
              <a:spcBef>
                <a:spcPts val="0"/>
              </a:spcBef>
              <a:spcAft>
                <a:spcPts val="0"/>
              </a:spcAft>
              <a:defRPr/>
            </a:pPr>
            <a:r>
              <a:rPr lang="es-ES" sz="2800" dirty="0"/>
              <a:t>Para obtener más detalles sobre cómo se pueden calificar las recomendaciones específicas hechas por paneles médicos a las agencias federales, bajo revisión para una posible adopción o cambios, consulte las siguientes fuentes en línea:</a:t>
            </a:r>
            <a:endParaRPr lang="en-US" sz="2800" dirty="0"/>
          </a:p>
          <a:p>
            <a:pPr eaLnBrk="1" fontAlgn="auto" hangingPunct="1">
              <a:spcBef>
                <a:spcPts val="0"/>
              </a:spcBef>
              <a:spcAft>
                <a:spcPts val="0"/>
              </a:spcAft>
              <a:defRPr/>
            </a:pPr>
            <a:endParaRPr lang="en-US" sz="2800" dirty="0"/>
          </a:p>
          <a:p>
            <a:pPr marL="971550" lvl="1" indent="-514350" eaLnBrk="1" fontAlgn="auto" hangingPunct="1">
              <a:spcBef>
                <a:spcPts val="0"/>
              </a:spcBef>
              <a:spcAft>
                <a:spcPts val="0"/>
              </a:spcAft>
              <a:buFont typeface="+mj-lt"/>
              <a:buAutoNum type="arabicPeriod"/>
              <a:defRPr/>
            </a:pPr>
            <a:r>
              <a:rPr lang="es-ES" sz="2800" dirty="0"/>
              <a:t>Recomendaciones del Panel de Expertos Médicos de la Administración Federal de Seguridad de Autotransportista </a:t>
            </a:r>
            <a:r>
              <a:rPr lang="en-US" sz="2800" dirty="0"/>
              <a:t>(2008): http://www.fmcsa.dot.gov/rules-regulations/TOPICS/mep/report/Sleep-PEM-Panel-Recommendations-508.pdf</a:t>
            </a:r>
          </a:p>
          <a:p>
            <a:pPr marL="971550" lvl="1" indent="-514350" eaLnBrk="1" fontAlgn="auto" hangingPunct="1">
              <a:spcBef>
                <a:spcPts val="0"/>
              </a:spcBef>
              <a:spcAft>
                <a:spcPts val="0"/>
              </a:spcAft>
              <a:buFont typeface="+mj-lt"/>
              <a:buAutoNum type="arabicPeriod"/>
              <a:defRPr/>
            </a:pPr>
            <a:r>
              <a:rPr lang="en-US" sz="2800" dirty="0" err="1"/>
              <a:t>Normas</a:t>
            </a:r>
            <a:r>
              <a:rPr lang="en-US" sz="2800" dirty="0"/>
              <a:t> </a:t>
            </a:r>
            <a:r>
              <a:rPr lang="en-US" sz="2800" dirty="0" err="1"/>
              <a:t>Médicas</a:t>
            </a:r>
            <a:r>
              <a:rPr lang="en-US" sz="2800" dirty="0"/>
              <a:t> para </a:t>
            </a:r>
            <a:r>
              <a:rPr lang="en-US" sz="2800" dirty="0" err="1"/>
              <a:t>Conductores</a:t>
            </a:r>
            <a:r>
              <a:rPr lang="en-US" sz="2800" dirty="0"/>
              <a:t> del Consejo </a:t>
            </a:r>
            <a:r>
              <a:rPr lang="en-US" sz="2800" dirty="0" err="1"/>
              <a:t>Canadiense</a:t>
            </a:r>
            <a:r>
              <a:rPr lang="en-US" sz="2800" dirty="0"/>
              <a:t> de </a:t>
            </a:r>
            <a:r>
              <a:rPr lang="en-US" sz="2800" dirty="0" err="1"/>
              <a:t>Administradores</a:t>
            </a:r>
            <a:r>
              <a:rPr lang="en-US" sz="2800" dirty="0"/>
              <a:t> de </a:t>
            </a:r>
            <a:r>
              <a:rPr lang="en-US" sz="2800" dirty="0" err="1"/>
              <a:t>Transporte</a:t>
            </a:r>
            <a:r>
              <a:rPr lang="en-US" sz="2800" dirty="0"/>
              <a:t> </a:t>
            </a:r>
            <a:r>
              <a:rPr lang="en-US" sz="2800" dirty="0" err="1"/>
              <a:t>Motorizado</a:t>
            </a:r>
            <a:r>
              <a:rPr lang="en-US" sz="2800" dirty="0"/>
              <a:t>, Section 6.4.2 (August 2011): http://www.ccmta.ca/english/pdf/medical_standards_aug_2011.pdf </a:t>
            </a:r>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F3AB24-C3BB-4623-A080-7BAC8774E7D2}"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b="1" dirty="0" err="1"/>
              <a:t>Narración</a:t>
            </a:r>
            <a:r>
              <a:rPr lang="en-US" b="1" dirty="0"/>
              <a:t>: </a:t>
            </a:r>
            <a:r>
              <a:rPr lang="es-ES" sz="1200" kern="1200" dirty="0">
                <a:solidFill>
                  <a:schemeClr val="tx1"/>
                </a:solidFill>
                <a:effectLst/>
                <a:latin typeface="+mn-lt"/>
                <a:ea typeface="+mn-ea"/>
                <a:cs typeface="+mn-cs"/>
              </a:rPr>
              <a:t>La elección inicial de tratamiento para la AOS es la presión positiva en las vías respiratorias o PAP. La máquina PAP es un dispositivo que suministra aire presurizado a través de las vías respiratorias mediante una manguera conectada a una mascarilla facial. Este aire presurizado, prescrita por el médico tratante del sueño, mantiene abiertas las vías respiratorias y reduce los colapsos y las obstrucciones de las vías respiratorias. Cuando se usa de manera adecuada y constante, este tratamiento disminuye la gravedad de la AOS, lo que reduce la fatiga diurna, mejora el estado de ánimo, la actitud y el desempeño diurno, además de reducir la presión arterial y las complicaciones cardiovasculares que empeoran con la AOS.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dirty="0"/>
              <a:t>____________________________</a:t>
            </a:r>
          </a:p>
          <a:p>
            <a:r>
              <a:rPr lang="en-US" b="1" dirty="0" err="1"/>
              <a:t>Notas</a:t>
            </a:r>
            <a:r>
              <a:rPr lang="en-US" b="1" dirty="0"/>
              <a:t> del Instructor:</a:t>
            </a:r>
          </a:p>
          <a:p>
            <a:r>
              <a:rPr lang="es-ES" dirty="0"/>
              <a:t>La PAP es el tratamiento de referencia para la AOS</a:t>
            </a:r>
            <a:endParaRPr lang="en-US" dirty="0"/>
          </a:p>
          <a:p>
            <a:pPr marL="685800" lvl="1" indent="-228600">
              <a:buFont typeface="Calibri" pitchFamily="34" charset="0"/>
              <a:buAutoNum type="arabicPeriod"/>
            </a:pPr>
            <a:r>
              <a:rPr lang="es-ES" dirty="0"/>
              <a:t>Suministra aire presurizado a través de las vías respiratorias mediante una manguera conectada a una máscara facial</a:t>
            </a:r>
            <a:endParaRPr lang="en-US" dirty="0"/>
          </a:p>
          <a:p>
            <a:pPr marL="685800" lvl="1" indent="-228600">
              <a:buFont typeface="Calibri" pitchFamily="34" charset="0"/>
              <a:buAutoNum type="arabicPeriod"/>
            </a:pPr>
            <a:r>
              <a:rPr lang="es-ES" dirty="0"/>
              <a:t>El suministro de aire mantiene abiertas las vías respiratorias y reducen los colapsos y las obstrucciones.</a:t>
            </a:r>
            <a:endParaRPr lang="en-US" dirty="0"/>
          </a:p>
          <a:p>
            <a:pPr marL="685800" lvl="1" indent="-228600">
              <a:buFont typeface="Calibri" pitchFamily="34" charset="0"/>
              <a:buAutoNum type="arabicPeriod"/>
            </a:pPr>
            <a:r>
              <a:rPr lang="es-ES" dirty="0"/>
              <a:t>Disminuye la gravedad de la AOS</a:t>
            </a:r>
            <a:endParaRPr lang="en-US" dirty="0"/>
          </a:p>
          <a:p>
            <a:pPr marL="685800" lvl="1" indent="-228600">
              <a:buFont typeface="Calibri" pitchFamily="34" charset="0"/>
              <a:buAutoNum type="arabicPeriod"/>
            </a:pPr>
            <a:r>
              <a:rPr lang="es-ES" dirty="0"/>
              <a:t>Mejora el estado de ánimo y el desempeño durante el día, beneficios cardiovasculares.</a:t>
            </a:r>
            <a:endParaRPr lang="en-US" dirty="0"/>
          </a:p>
          <a:p>
            <a:pPr marL="685800" lvl="1" indent="-228600">
              <a:buFont typeface="Calibri" pitchFamily="34" charset="0"/>
              <a:buAutoNum type="arabicPeriod"/>
            </a:pPr>
            <a:r>
              <a:rPr lang="es-ES" dirty="0"/>
              <a:t>El cumplimiento de la PAP es una preocupación</a:t>
            </a:r>
            <a:endParaRPr lang="en-US" dirty="0"/>
          </a:p>
        </p:txBody>
      </p:sp>
      <p:sp>
        <p:nvSpPr>
          <p:cNvPr id="13824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C2142DE-6A51-42A2-AF1A-969C5A7ED3A6}" type="slidenum">
              <a:rPr lang="en-US" smtClean="0"/>
              <a:pPr eaLnBrk="1" hangingPunct="1">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Haga clic en el vídeo para ver un breve videoclip. Este breve video muestra cómo funciona la PAP automática o de calibración automática, o APAP, para ayudar a la respiración durante el sueño de un paciente con AOS. Observe al comienzo del video que hay un flujo constante de aire hacia los pulmones ayudado por la máquina que empuja suavemente el aire a través de las vías respiratorias superiores de la persona con cada inspiración (respiración). Luego, a medida que la lengua y otros tejidos blandos se relajan y caen hacia la parte posterior de las vías respiratorias, la presión de aire suministrada no es suficiente para mantener las vías respiratorias abiertas por más tiempo. Después de que el APAP "detecta" que el flujo de aire se ha detenido, la máquina aumenta automáticamente la presión lo suficiente para superar el colapso de las vías respiratorias en esta nueva situación. Luego se restablece el flujo al nuevo nivel de presión. Por lo tanto, la APAP puede ajustar la presión del aire para satisfacer las necesidades cambiantes que pueden ocurrir con los cambios en la posición del cuerpo de la persona o cuando se encuentra en diferentes etapas del sueño.</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r>
              <a:rPr lang="en-US" dirty="0"/>
              <a:t>______________________________</a:t>
            </a:r>
          </a:p>
          <a:p>
            <a:pPr eaLnBrk="1" hangingPunct="1">
              <a:spcBef>
                <a:spcPct val="0"/>
              </a:spcBef>
            </a:pPr>
            <a:r>
              <a:rPr lang="en-US" b="1" dirty="0" err="1"/>
              <a:t>Notas</a:t>
            </a:r>
            <a:r>
              <a:rPr lang="en-US" b="1" dirty="0"/>
              <a:t> del Instructor:</a:t>
            </a:r>
          </a:p>
          <a:p>
            <a:pPr eaLnBrk="1" hangingPunct="1">
              <a:spcBef>
                <a:spcPct val="0"/>
              </a:spcBef>
            </a:pPr>
            <a:r>
              <a:rPr lang="es-ES" dirty="0"/>
              <a:t>La máquina PAP autoajustable, o APAP, puede ajustar la presión del aire suministrado durante el sueño de manera que sea suficiente para superar la tendencia de las vías respiratorias de la persona a colapsar, manteniendo las vías respiratorias abiertas; la presión de la máquina cambia para satisfacer las necesidades con cada respiración, incluidos los ajustes para cambios necesarios como resultado de las diferentes etapas del sueño o cuando la persona cambia de posición corporal. Muchos pacientes pueden tolerar mejor la APAP y tener menos probabilidades de despertarlos, mejorando así la continuidad del sueño. Otro beneficio de APAP es que el paciente no necesita un estudio especial en la clínica para ajustar la presión de suministro de la máquina antes de que pueda comenzar el tratamiento; ese es el caso de la PAP estándar. Cuando se prescribe PAP estándar, por eso, se realiza un estudio para la calibración en la clínica. Si el paciente se somete a una prueba médica en la clínica para detectar enfermedades del sueño (polisomnografía), la calibración de la PAP a menudo se realiza como parte del mismo procedimiento.</a:t>
            </a:r>
            <a:endParaRPr lang="en-US" dirty="0"/>
          </a:p>
          <a:p>
            <a:pPr eaLnBrk="1" hangingPunct="1">
              <a:spcBef>
                <a:spcPct val="0"/>
              </a:spcBef>
            </a:pPr>
            <a:endParaRPr lang="en-US" dirty="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6CB23B-3167-4018-A2F3-57C747987AFE}" type="slidenum">
              <a:rPr lang="en-US">
                <a:cs typeface="Arial" charset="0"/>
              </a:rPr>
              <a:pPr fontAlgn="base">
                <a:spcBef>
                  <a:spcPct val="0"/>
                </a:spcBef>
                <a:spcAft>
                  <a:spcPct val="0"/>
                </a:spcAft>
                <a:defRPr/>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marL="0" lvl="1"/>
            <a:r>
              <a:rPr lang="en-US" sz="2600" b="1" dirty="0" err="1"/>
              <a:t>Narración</a:t>
            </a:r>
            <a:r>
              <a:rPr lang="en-US" sz="2600" b="1" dirty="0"/>
              <a:t>: </a:t>
            </a:r>
            <a:r>
              <a:rPr lang="es-ES" sz="1200" kern="1200" dirty="0">
                <a:solidFill>
                  <a:schemeClr val="tx1"/>
                </a:solidFill>
                <a:effectLst/>
                <a:latin typeface="+mn-lt"/>
                <a:ea typeface="+mn-ea"/>
                <a:cs typeface="+mn-cs"/>
              </a:rPr>
              <a:t>Hay tres dispositivos PAP (Presión Positiva en las Vías </a:t>
            </a:r>
            <a:r>
              <a:rPr lang="es-ES" sz="1200" kern="1200" dirty="0" err="1">
                <a:solidFill>
                  <a:schemeClr val="tx1"/>
                </a:solidFill>
                <a:effectLst/>
                <a:latin typeface="+mn-lt"/>
                <a:ea typeface="+mn-ea"/>
                <a:cs typeface="+mn-cs"/>
              </a:rPr>
              <a:t>Pespiratorias</a:t>
            </a:r>
            <a:r>
              <a:rPr lang="es-ES" sz="1200" kern="1200" dirty="0">
                <a:solidFill>
                  <a:schemeClr val="tx1"/>
                </a:solidFill>
                <a:effectLst/>
                <a:latin typeface="+mn-lt"/>
                <a:ea typeface="+mn-ea"/>
                <a:cs typeface="+mn-cs"/>
              </a:rPr>
              <a:t>) principales que se recetan para el tratamiento de la AOS. La PAP continua, o CPAP, proporciona una presión continua fija que se requiere para mantener abiertas las vías respiratorias durante el sueño. Con un CPAP, es necesario que un profesional médico del sueño calificado establezca esta presión en el dispositivo. Por lo tanto, la persona debe presentarse en una clínica para este procedimiento, que se denomina “Calibración". Estas configuraciones de CPAP generalmente se realizan en la clínica al mismo tiempo que la persona completa una prueba de PSG durante la noche para ver si tiene apnea del sueño.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PAP automática o de calibración automática, o APAP, "detecta" la resistencia de las vías respiratorias de la persona, ya que ésta cambia con cada respiración y ajusta automáticamente la presión de suministro al valor mínimo necesario para mantener las vías respiratorias abiertas. La APAP se está volviendo cada vez más popular, ya que puede ser mejor tolerado por el usuario y, por lo tanto, puede ayudar a mejorar el cumplimiento. Además, no se requiere una calibración de laboratorio para preestablecer la presión de suministro de aire con el dispositivo APAP. Por lo tanto, cuando se realiza una prueba de apnea del sueño con un monitor portátil y luego se prescribe APAP, el tratamiento puede comenzar tan pronto como se instruya a la persona sobre cómo usar el dispositivo.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Ocasionalmente se puede recetar un tercer tipo de dispositivo PAP, llamado PAP Variable o de Dos Niveles, o VPAP, pero sólo para formas más complejas de apnea del sueño. No se describe en esta diapositiva.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a:t>
            </a:r>
          </a:p>
          <a:p>
            <a:r>
              <a:rPr lang="en-US" b="1" dirty="0" err="1"/>
              <a:t>Notas</a:t>
            </a:r>
            <a:r>
              <a:rPr lang="en-US" b="1" dirty="0"/>
              <a:t> del Instructor:</a:t>
            </a:r>
          </a:p>
          <a:p>
            <a:pPr marL="0" lvl="1"/>
            <a:r>
              <a:rPr lang="es-ES" sz="2600" dirty="0"/>
              <a:t>Hay dos tipos principales de dispositivos PAP que probablemente se puedan recetar a los conductores de autotransporte con apnea del sueño:</a:t>
            </a:r>
            <a:endParaRPr lang="en-US" sz="2600" dirty="0"/>
          </a:p>
          <a:p>
            <a:pPr marL="971550" lvl="2" indent="-514350">
              <a:buFont typeface="Calibri" pitchFamily="34" charset="0"/>
              <a:buAutoNum type="arabicPeriod"/>
            </a:pPr>
            <a:r>
              <a:rPr lang="es-ES" sz="2800" dirty="0"/>
              <a:t>CPAP proporciona una presión de aire máxima fija</a:t>
            </a:r>
            <a:r>
              <a:rPr lang="en-US" sz="2800" dirty="0"/>
              <a:t> </a:t>
            </a:r>
          </a:p>
          <a:p>
            <a:pPr marL="971550" lvl="2" indent="-514350">
              <a:buFont typeface="Calibri" pitchFamily="34" charset="0"/>
              <a:buAutoNum type="arabicPeriod"/>
            </a:pPr>
            <a:r>
              <a:rPr lang="es-ES" sz="2800" dirty="0"/>
              <a:t>APAP ajusta la presión de suministro; puede ser mejor tolerado por los pacientes</a:t>
            </a:r>
            <a:endParaRPr lang="en-US" sz="2800" dirty="0"/>
          </a:p>
          <a:p>
            <a:pPr marL="971550" lvl="2" indent="-514350">
              <a:buFont typeface="Calibri" pitchFamily="34" charset="0"/>
              <a:buAutoNum type="arabicPeriod"/>
            </a:pPr>
            <a:endParaRPr lang="en-US" sz="2800" dirty="0"/>
          </a:p>
          <a:p>
            <a:pPr marL="0" lvl="1">
              <a:buFont typeface="+mj-lt"/>
              <a:buNone/>
            </a:pPr>
            <a:r>
              <a:rPr lang="es-ES" sz="2800" dirty="0"/>
              <a:t>Dado que el VPAP se utiliza más para casos complejos y graves, es probable que a pocos conductores se les recete este tipo de dispositivo a menos que no toleren uno de los dispositivos PAP más comúnmente recetados. Básicamente, el VPAP proporciona una presión de aire más alta cuando el paciente inhala (presión inspiratoria) y una presión más baja cuando exhala (exhalación). Ocasionalmente se puede recetar VPAP a quienes no toleran la CPAP o APAP. Como es algo que los conductores encuentran con menos frecuencia, aquí se menciona sólo de pasada.</a:t>
            </a:r>
            <a:endParaRPr lang="en-US" sz="2800" dirty="0"/>
          </a:p>
          <a:p>
            <a:pPr marL="0" lvl="1">
              <a:buFont typeface="+mj-lt"/>
              <a:buNone/>
            </a:pPr>
            <a:endParaRPr lang="en-US" sz="2600" dirty="0"/>
          </a:p>
          <a:p>
            <a:endParaRPr lang="en-US" dirty="0"/>
          </a:p>
          <a:p>
            <a:endParaRPr lang="en-US" dirty="0"/>
          </a:p>
        </p:txBody>
      </p:sp>
      <p:sp>
        <p:nvSpPr>
          <p:cNvPr id="140292"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D093D38-72B9-4466-B873-CC7B36C3DFE4}" type="slidenum">
              <a:rPr lang="en-US" smtClean="0"/>
              <a:pPr eaLnBrk="1" hangingPunct="1">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Los aparatos orales y/o dentales están disponibles como tratamientos para los ronquidos y/o la apnea obstructiva del sueño de leve a moderada. Algunos de estos dispositivos se ajustan a los dientes superiores e inferiores o retienen la lengua; la mayoría de ellos deben ser ajustados a medida por un profesional dental.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s-ES" dirty="0"/>
              <a:t>Estos dispositivos intentan mover la mandíbula inferior y la lengua hacia adelante para reducir los ronquidos y ayudar a proteger las vías respiratorias contra el colapso durante el sueño. Sin embargo, en este momento, los aparatos bucales y dentales no son una alternativa aceptada para el tratamiento de conductores de autotransporte que padecen AOS moderada o grave. Además, el hecho de que la tecnología actual para este tipo de tratamiento no permita un seguimiento objetivo del cumplimiento es una consideración importante para los conductores comerciales</a:t>
            </a:r>
            <a:endParaRPr lang="en-US" dirty="0"/>
          </a:p>
          <a:p>
            <a:pPr eaLnBrk="1" hangingPunct="1">
              <a:spcBef>
                <a:spcPct val="0"/>
              </a:spcBef>
            </a:pPr>
            <a:endParaRPr lang="en-US" dirty="0"/>
          </a:p>
          <a:p>
            <a:pPr eaLnBrk="1" hangingPunct="1">
              <a:spcBef>
                <a:spcPct val="0"/>
              </a:spcBef>
            </a:pPr>
            <a:r>
              <a:rPr lang="en-US" dirty="0"/>
              <a:t>________________________________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n-US" dirty="0"/>
              <a:t>Puntos Clave:</a:t>
            </a:r>
          </a:p>
          <a:p>
            <a:pPr marL="971550" lvl="1" indent="-514350" eaLnBrk="1" hangingPunct="1">
              <a:spcBef>
                <a:spcPct val="0"/>
              </a:spcBef>
              <a:buFont typeface="Calibri" pitchFamily="34" charset="0"/>
              <a:buAutoNum type="arabicPeriod"/>
            </a:pPr>
            <a:r>
              <a:rPr lang="es-ES" sz="2800" dirty="0"/>
              <a:t>Variedad de dispositivos que se ajustan sobre los dientes superiores e inferiores o retienen la lengua, a menudo ajustados a medida por un profesional dental</a:t>
            </a:r>
            <a:endParaRPr lang="en-US" sz="2800" dirty="0"/>
          </a:p>
          <a:p>
            <a:pPr marL="971550" lvl="1" indent="-514350" eaLnBrk="1" hangingPunct="1">
              <a:spcBef>
                <a:spcPct val="0"/>
              </a:spcBef>
              <a:buFont typeface="Calibri" pitchFamily="34" charset="0"/>
              <a:buAutoNum type="arabicPeriod"/>
            </a:pPr>
            <a:r>
              <a:rPr lang="es-ES" sz="2800" dirty="0"/>
              <a:t>Estos dispositivos intentan mover la mandíbula inferior y la lengua hacia adelante, reduciendo la vibración de los tejidos de las vías respiratorias que causan los ronquidos y ayudan a proteger las vías respiratorias de colapsar durante el sueño</a:t>
            </a:r>
            <a:endParaRPr lang="en-US" sz="2800" dirty="0"/>
          </a:p>
          <a:p>
            <a:pPr marL="971550" lvl="1" indent="-514350" eaLnBrk="1" hangingPunct="1">
              <a:spcBef>
                <a:spcPct val="0"/>
              </a:spcBef>
              <a:buFont typeface="Calibri" pitchFamily="34" charset="0"/>
              <a:buAutoNum type="arabicPeriod"/>
            </a:pPr>
            <a:r>
              <a:rPr lang="es-ES" sz="2800" dirty="0"/>
              <a:t>Para aquellos que sólo tienen problemas de ronquidos o necesitan tratamiento para la AOS leve</a:t>
            </a:r>
            <a:r>
              <a:rPr lang="en-US" sz="2800" dirty="0"/>
              <a:t> </a:t>
            </a:r>
          </a:p>
          <a:p>
            <a:pPr marL="1373188" lvl="2" indent="-457200" eaLnBrk="1" hangingPunct="1">
              <a:spcBef>
                <a:spcPct val="0"/>
              </a:spcBef>
              <a:buFont typeface="Calibri" pitchFamily="34" charset="0"/>
              <a:buAutoNum type="alphaLcPeriod"/>
            </a:pPr>
            <a:r>
              <a:rPr lang="en-US" sz="2000" dirty="0"/>
              <a:t>No </a:t>
            </a:r>
            <a:r>
              <a:rPr lang="en-US" sz="2000" dirty="0" err="1"/>
              <a:t>apto</a:t>
            </a:r>
            <a:r>
              <a:rPr lang="en-US" sz="2000" dirty="0"/>
              <a:t> para </a:t>
            </a:r>
            <a:r>
              <a:rPr lang="en-US" sz="2000" dirty="0" err="1"/>
              <a:t>el</a:t>
            </a:r>
            <a:r>
              <a:rPr lang="en-US" sz="2000" dirty="0"/>
              <a:t> </a:t>
            </a:r>
            <a:r>
              <a:rPr lang="en-US" sz="2000" dirty="0" err="1"/>
              <a:t>tratamiento</a:t>
            </a:r>
            <a:r>
              <a:rPr lang="en-US" sz="2000" dirty="0"/>
              <a:t> de AOS </a:t>
            </a:r>
            <a:r>
              <a:rPr lang="en-US" sz="2000" dirty="0" err="1"/>
              <a:t>moderada</a:t>
            </a:r>
            <a:r>
              <a:rPr lang="en-US" sz="2000" dirty="0"/>
              <a:t>/grave</a:t>
            </a:r>
            <a:endParaRPr lang="en-US" sz="1800" dirty="0"/>
          </a:p>
          <a:p>
            <a:pPr marL="1373188" lvl="2" indent="-457200" eaLnBrk="1" hangingPunct="1">
              <a:spcBef>
                <a:spcPct val="0"/>
              </a:spcBef>
              <a:buFont typeface="Calibri" pitchFamily="34" charset="0"/>
              <a:buAutoNum type="alphaLcPeriod"/>
            </a:pPr>
            <a:r>
              <a:rPr lang="es-ES" sz="2000" dirty="0"/>
              <a:t>Actualmente no hay tecnología para monitorear el cumplimiento</a:t>
            </a:r>
            <a:endParaRPr lang="en-US" sz="2000" dirty="0"/>
          </a:p>
          <a:p>
            <a:pPr eaLnBrk="1" hangingPunct="1">
              <a:spcBef>
                <a:spcPct val="0"/>
              </a:spcBef>
            </a:pPr>
            <a:endParaRPr lang="en-US" dirty="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899DD1-797A-4DDB-8987-136C7B111DD6}" type="slidenum">
              <a:rPr lang="en-US">
                <a:cs typeface="Arial" charset="0"/>
              </a:rPr>
              <a:pPr fontAlgn="base">
                <a:spcBef>
                  <a:spcPct val="0"/>
                </a:spcBef>
                <a:spcAft>
                  <a:spcPct val="0"/>
                </a:spcAft>
                <a:defRPr/>
              </a:pPr>
              <a:t>45</a:t>
            </a:fld>
            <a:endParaRPr lang="en-US">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0" fontAlgn="base" hangingPunct="0"/>
            <a:r>
              <a:rPr lang="en-US" b="1" dirty="0" err="1"/>
              <a:t>Narración</a:t>
            </a:r>
            <a:r>
              <a:rPr lang="en-US" b="1" dirty="0"/>
              <a:t>: </a:t>
            </a:r>
            <a:r>
              <a:rPr lang="en-US" b="1" baseline="0" dirty="0"/>
              <a:t> </a:t>
            </a:r>
            <a:r>
              <a:rPr lang="es-ES" sz="1200" kern="1200" dirty="0">
                <a:solidFill>
                  <a:schemeClr val="tx1"/>
                </a:solidFill>
                <a:effectLst/>
                <a:latin typeface="+mn-lt"/>
                <a:ea typeface="+mn-ea"/>
                <a:cs typeface="+mn-cs"/>
              </a:rPr>
              <a:t>Una alta proporción de conductores de autotransporte tiene sobrepeso y, a medida que aumenta la edad, se produce un mayor aumento de peso y también el riesgo relacionado de desarrollar apnea del sueño. En los conductores con sobrepeso y que ya padecen apnea del sueño, los cambios en el estilo de vida, en particular la reducción del exceso de grasa corporal y de peso, pueden disminuir la gravedad de la apnea del sueño. Existen varias medidas preventivas que los conductores pueden tomar para evitar la AOS o reducir su gravedad.</a:t>
            </a:r>
            <a:endParaRPr lang="en-US" sz="1200" kern="1200" dirty="0">
              <a:solidFill>
                <a:schemeClr val="tx1"/>
              </a:solidFill>
              <a:effectLst/>
              <a:latin typeface="+mn-lt"/>
              <a:ea typeface="+mn-ea"/>
              <a:cs typeface="+mn-cs"/>
            </a:endParaRPr>
          </a:p>
          <a:p>
            <a:pPr eaLnBrk="0" fontAlgn="base" hangingPunct="0"/>
            <a:endParaRPr lang="en-US" sz="1200" kern="1200" dirty="0">
              <a:solidFill>
                <a:schemeClr val="tx1"/>
              </a:solidFill>
              <a:effectLst/>
              <a:latin typeface="+mn-lt"/>
              <a:ea typeface="+mn-ea"/>
              <a:cs typeface="+mn-cs"/>
            </a:endParaRPr>
          </a:p>
          <a:p>
            <a:pPr eaLnBrk="0" fontAlgn="base" hangingPunct="0"/>
            <a:r>
              <a:rPr lang="es-ES" sz="1200" kern="1200" dirty="0">
                <a:solidFill>
                  <a:schemeClr val="tx1"/>
                </a:solidFill>
                <a:effectLst/>
                <a:latin typeface="+mn-lt"/>
                <a:ea typeface="+mn-ea"/>
                <a:cs typeface="+mn-cs"/>
              </a:rPr>
              <a:t>Dado que la apnea del sueño está fuertemente relacionada con el exceso de peso, será útil mantener un peso saludable con una dieta baja en grasas y actividad física regular ¡Se ha demostrado que una pérdida de peso del 10% reduce la puntuación de gravedad de la apnea del sueño en la prueba del sueño en un 26%!</a:t>
            </a:r>
            <a:endParaRPr lang="en-US" sz="1200" kern="1200" dirty="0">
              <a:solidFill>
                <a:schemeClr val="tx1"/>
              </a:solidFill>
              <a:effectLst/>
              <a:latin typeface="+mn-lt"/>
              <a:ea typeface="+mn-ea"/>
              <a:cs typeface="+mn-cs"/>
            </a:endParaRPr>
          </a:p>
          <a:p>
            <a:pPr eaLnBrk="0" fontAlgn="base" hangingPunct="0"/>
            <a:endParaRPr lang="en-US" sz="1200" kern="1200" dirty="0">
              <a:solidFill>
                <a:schemeClr val="tx1"/>
              </a:solidFill>
              <a:effectLst/>
              <a:latin typeface="+mn-lt"/>
              <a:ea typeface="+mn-ea"/>
              <a:cs typeface="+mn-cs"/>
            </a:endParaRPr>
          </a:p>
          <a:p>
            <a:pPr eaLnBrk="0" fontAlgn="base" hangingPunct="0"/>
            <a:r>
              <a:rPr lang="es-ES" sz="1200" kern="1200" dirty="0">
                <a:solidFill>
                  <a:schemeClr val="tx1"/>
                </a:solidFill>
                <a:effectLst/>
                <a:latin typeface="+mn-lt"/>
                <a:ea typeface="+mn-ea"/>
                <a:cs typeface="+mn-cs"/>
              </a:rPr>
              <a:t>El alcohol y los sedantes pueden relajar los músculos de la garganta y ralentizar la respiración durante el sueño; por lo tanto, es mejor evitarlos durante varias horas antes de dormir. Fumar y los productos del tabaco pueden irritar aún más las vías respiratorias y relajar los músculos de la garganta que mantienen abiertas las vías respiratorias. Fumar también hace que una persona inhale monóxido de carbono, que se une a los glóbulos rojos, aumenta la frecuencia cardíaca e impide que los glóbulos rojos transporten el oxígeno necesario al cuerpo. Por eso, es de lo más importante evitar los productos del tabaco. Por último, puede resultar útil evitar dormir boca arriba, ya que esto puede aumentar los ronquidos.​</a:t>
            </a:r>
            <a:endParaRPr lang="en-US" sz="1200" kern="1200" dirty="0">
              <a:solidFill>
                <a:schemeClr val="tx1"/>
              </a:solidFill>
              <a:effectLst/>
              <a:latin typeface="+mn-lt"/>
              <a:ea typeface="+mn-ea"/>
              <a:cs typeface="+mn-cs"/>
            </a:endParaRPr>
          </a:p>
          <a:p>
            <a:pPr eaLnBrk="0" fontAlgn="base" hangingPunct="0"/>
            <a:endParaRPr lang="en-US" sz="1200" kern="1200" dirty="0">
              <a:solidFill>
                <a:schemeClr val="tx1"/>
              </a:solidFill>
              <a:effectLst/>
              <a:latin typeface="+mn-lt"/>
              <a:ea typeface="+mn-ea"/>
              <a:cs typeface="+mn-cs"/>
            </a:endParaRPr>
          </a:p>
          <a:p>
            <a:pPr>
              <a:defRPr/>
            </a:pPr>
            <a:endParaRPr lang="en-US" b="1" dirty="0"/>
          </a:p>
          <a:p>
            <a:pPr>
              <a:defRPr/>
            </a:pPr>
            <a:r>
              <a:rPr lang="en-US" b="1" dirty="0"/>
              <a:t>_______________________________</a:t>
            </a:r>
          </a:p>
          <a:p>
            <a:pPr>
              <a:defRPr/>
            </a:pPr>
            <a:r>
              <a:rPr lang="en-US" b="1" dirty="0" err="1"/>
              <a:t>Notas</a:t>
            </a:r>
            <a:r>
              <a:rPr lang="en-US" b="1" dirty="0"/>
              <a:t> del Instructor:</a:t>
            </a:r>
          </a:p>
          <a:p>
            <a:pPr marL="685800" lvl="1" indent="-228600">
              <a:buFont typeface="+mj-lt"/>
              <a:buAutoNum type="arabicPeriod"/>
              <a:defRPr/>
            </a:pPr>
            <a:r>
              <a:rPr lang="es-ES" dirty="0"/>
              <a:t>Si es necesario, hay que mantener un peso saludable o perder peso</a:t>
            </a:r>
          </a:p>
          <a:p>
            <a:pPr marL="685800" lvl="1" indent="-228600">
              <a:buFont typeface="+mj-lt"/>
              <a:buAutoNum type="arabicPeriod"/>
              <a:defRPr/>
            </a:pPr>
            <a:r>
              <a:rPr lang="es-ES" dirty="0"/>
              <a:t>El alcohol y los sedantes pueden relajar los músculos de la garganta y ralentizar la respiración.</a:t>
            </a:r>
            <a:endParaRPr lang="en-US" dirty="0"/>
          </a:p>
          <a:p>
            <a:pPr marL="685800" lvl="1" indent="-228600">
              <a:buFont typeface="+mj-lt"/>
              <a:buAutoNum type="arabicPeriod"/>
              <a:defRPr/>
            </a:pPr>
            <a:r>
              <a:rPr lang="es-ES" dirty="0"/>
              <a:t>La nicotina relaja los músculos de la garganta que mantienen abiertas las vías respiratorias</a:t>
            </a:r>
            <a:endParaRPr lang="en-US" dirty="0"/>
          </a:p>
          <a:p>
            <a:pPr marL="685800" lvl="1" indent="-228600">
              <a:buFont typeface="+mj-lt"/>
              <a:buAutoNum type="arabicPeriod"/>
              <a:defRPr/>
            </a:pPr>
            <a:r>
              <a:rPr lang="es-ES" dirty="0"/>
              <a:t>Dormir boca arriba puede aumentar los ronquidos</a:t>
            </a:r>
            <a:endParaRPr lang="en-US" dirty="0"/>
          </a:p>
          <a:p>
            <a:pPr marL="0" lvl="1">
              <a:defRPr/>
            </a:pPr>
            <a:endParaRPr lang="en-US" dirty="0"/>
          </a:p>
          <a:p>
            <a:pPr marL="0" lvl="1">
              <a:defRPr/>
            </a:pPr>
            <a:r>
              <a:rPr lang="es-ES" dirty="0"/>
              <a:t>Para obtener una fuente de referencia en narración relacionada con los efectos de la pérdida de peso sobre la gravedad de la AOS, consulte</a:t>
            </a:r>
            <a:r>
              <a:rPr lang="en-US" dirty="0"/>
              <a:t>: Downey et al. </a:t>
            </a:r>
            <a:r>
              <a:rPr lang="es-ES" dirty="0"/>
              <a:t>Tratamiento y manejo de la apnea obstructiva del sueño</a:t>
            </a:r>
            <a:r>
              <a:rPr lang="en-US" baseline="0" dirty="0"/>
              <a:t>. R</a:t>
            </a:r>
            <a:r>
              <a:rPr lang="es-ES" baseline="0" dirty="0" err="1"/>
              <a:t>eferencia</a:t>
            </a:r>
            <a:r>
              <a:rPr lang="es-ES" baseline="0" dirty="0"/>
              <a:t> de </a:t>
            </a:r>
            <a:r>
              <a:rPr lang="es-ES" baseline="0" dirty="0" err="1"/>
              <a:t>Medscape</a:t>
            </a:r>
            <a:r>
              <a:rPr lang="es-ES" baseline="0" dirty="0"/>
              <a:t>, actualizada el 7 de febrero de 2012</a:t>
            </a:r>
            <a:r>
              <a:rPr lang="en-US" baseline="0" dirty="0"/>
              <a:t>.  (</a:t>
            </a:r>
            <a:r>
              <a:rPr lang="en-US" dirty="0"/>
              <a:t>http://emedicine.medscape.com/article/295807-treatment). </a:t>
            </a:r>
          </a:p>
          <a:p>
            <a:pPr marL="0" lvl="1">
              <a:defRPr/>
            </a:pPr>
            <a:endParaRPr lang="en-US" dirty="0"/>
          </a:p>
          <a:p>
            <a:pPr>
              <a:defRPr/>
            </a:pPr>
            <a:endParaRPr lang="en-US" dirty="0"/>
          </a:p>
        </p:txBody>
      </p:sp>
      <p:sp>
        <p:nvSpPr>
          <p:cNvPr id="9728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0793190-9BF1-4D35-9121-65491452D88F}" type="slidenum">
              <a:rPr lang="en-US" smtClean="0"/>
              <a:pPr eaLnBrk="1" hangingPunct="1">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49</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 </a:t>
            </a:r>
            <a:r>
              <a:rPr lang="en-US" b="0" baseline="0" dirty="0"/>
              <a:t> </a:t>
            </a:r>
            <a:r>
              <a:rPr lang="es-ES" sz="1200" kern="1200" dirty="0">
                <a:solidFill>
                  <a:schemeClr val="tx1"/>
                </a:solidFill>
                <a:effectLst/>
                <a:latin typeface="+mn-lt"/>
                <a:ea typeface="+mn-ea"/>
                <a:cs typeface="+mn-cs"/>
              </a:rPr>
              <a:t>Un concepto clave de la lección 1 es el hecho de que la mayoría de las enfermedades del sueño pueden provocar un sueño extremo durante las horas de vigilia y esto, a su vez, puede provocar una reducción de la vigilancia mental e incluso durante breves lapsos de la conciencia. El resultado es una probabilidad considerablemente mayor de sufrir un choque automovilístico grave.</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a:t>___________________</a:t>
            </a:r>
            <a:endParaRPr lang="en-US" dirty="0"/>
          </a:p>
          <a:p>
            <a:pPr eaLnBrk="1" hangingPunct="1">
              <a:spcBef>
                <a:spcPct val="0"/>
              </a:spcBef>
            </a:pPr>
            <a:r>
              <a:rPr lang="en-US" b="1" dirty="0" err="1"/>
              <a:t>Notas</a:t>
            </a:r>
            <a:r>
              <a:rPr lang="en-US" b="1" dirty="0"/>
              <a:t> del Instructor:</a:t>
            </a:r>
          </a:p>
          <a:p>
            <a:pPr eaLnBrk="1" hangingPunct="1">
              <a:spcBef>
                <a:spcPct val="0"/>
              </a:spcBef>
            </a:pPr>
            <a:r>
              <a:rPr lang="es-ES" dirty="0"/>
              <a:t>Temas clave de la lección:</a:t>
            </a:r>
            <a:endParaRPr lang="en-US" dirty="0"/>
          </a:p>
          <a:p>
            <a:pPr marL="685800" lvl="1" indent="-228600" eaLnBrk="1" hangingPunct="1">
              <a:spcBef>
                <a:spcPct val="0"/>
              </a:spcBef>
              <a:buFont typeface="+mj-lt"/>
              <a:buAutoNum type="arabicPeriod"/>
            </a:pPr>
            <a:r>
              <a:rPr lang="es-ES" dirty="0"/>
              <a:t>¿Qué son las enfermedades del sueño y a cuántas personas las afectan?</a:t>
            </a:r>
            <a:endParaRPr lang="en-US" dirty="0"/>
          </a:p>
          <a:p>
            <a:pPr marL="685800" lvl="1" indent="-228600" eaLnBrk="1" hangingPunct="1">
              <a:spcBef>
                <a:spcPct val="0"/>
              </a:spcBef>
              <a:buFont typeface="+mj-lt"/>
              <a:buAutoNum type="arabicPeriod"/>
            </a:pPr>
            <a:r>
              <a:rPr lang="es-ES" dirty="0"/>
              <a:t>¿Por qué la Apnea Obstructiva del Sueño (AOS) es el tipo de enfermedad del sueño que más preocupa a los conductores de VDA y transportistas</a:t>
            </a:r>
            <a:r>
              <a:rPr lang="en-US" dirty="0"/>
              <a:t>?</a:t>
            </a:r>
          </a:p>
          <a:p>
            <a:pPr marL="685800" lvl="1" indent="-228600" eaLnBrk="1" hangingPunct="1">
              <a:spcBef>
                <a:spcPct val="0"/>
              </a:spcBef>
              <a:buFont typeface="+mj-lt"/>
              <a:buAutoNum type="arabicPeriod"/>
            </a:pPr>
            <a:r>
              <a:rPr lang="es-ES" dirty="0"/>
              <a:t>¿Cómo reconoce una persona cuándo puede tener enfermedades del sueño, especialmente AOS?</a:t>
            </a:r>
            <a:endParaRPr lang="en-US" dirty="0"/>
          </a:p>
          <a:p>
            <a:pPr marL="685800" lvl="1" indent="-228600" eaLnBrk="1" hangingPunct="1">
              <a:spcBef>
                <a:spcPct val="0"/>
              </a:spcBef>
              <a:buFont typeface="+mj-lt"/>
              <a:buAutoNum type="arabicPeriod"/>
            </a:pPr>
            <a:r>
              <a:rPr lang="es-ES" dirty="0"/>
              <a:t>¿Cuáles son los efectos de la AOS sobre la salud?</a:t>
            </a:r>
            <a:endParaRPr lang="en-US" dirty="0"/>
          </a:p>
          <a:p>
            <a:pPr marL="685800" lvl="1" indent="-228600" eaLnBrk="1" hangingPunct="1">
              <a:spcBef>
                <a:spcPct val="0"/>
              </a:spcBef>
              <a:buFont typeface="+mj-lt"/>
              <a:buAutoNum type="arabicPeriod"/>
            </a:pPr>
            <a:r>
              <a:rPr lang="es-ES" dirty="0"/>
              <a:t>¿Cómo afecta la AOS a los conductores de VDA y a la seguridad en la carretera?</a:t>
            </a:r>
            <a:r>
              <a:rPr lang="en-US" dirty="0"/>
              <a:t> </a:t>
            </a:r>
          </a:p>
          <a:p>
            <a:pPr eaLnBrk="1" hangingPunct="1">
              <a:spcBef>
                <a:spcPct val="0"/>
              </a:spcBef>
              <a:defRPr/>
            </a:pPr>
            <a:endParaRPr lang="en-US" dirty="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292FF9-01AF-4263-A76F-E3234CC8A5DC}" type="slidenum">
              <a:rPr lang="en-US">
                <a:cs typeface="Arial" charset="0"/>
              </a:rPr>
              <a:pPr fontAlgn="base">
                <a:spcBef>
                  <a:spcPct val="0"/>
                </a:spcBef>
                <a:spcAft>
                  <a:spcPct val="0"/>
                </a:spcAft>
                <a:defRPr/>
              </a:pPr>
              <a:t>5</a:t>
            </a:fld>
            <a:endParaRPr lang="en-US"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eaLnBrk="1" hangingPunct="1">
              <a:spcBef>
                <a:spcPct val="0"/>
              </a:spcBef>
              <a:defRPr/>
            </a:pPr>
            <a:r>
              <a:rPr lang="en-US" b="1" dirty="0" err="1">
                <a:solidFill>
                  <a:srgbClr val="00CC00"/>
                </a:solidFill>
              </a:rPr>
              <a:t>Narración</a:t>
            </a:r>
            <a:r>
              <a:rPr lang="en-US" b="1" dirty="0">
                <a:solidFill>
                  <a:srgbClr val="00CC00"/>
                </a:solidFill>
              </a:rPr>
              <a:t>: </a:t>
            </a:r>
            <a:r>
              <a:rPr lang="es-ES" dirty="0">
                <a:solidFill>
                  <a:srgbClr val="00CC00"/>
                </a:solidFill>
              </a:rPr>
              <a:t>La lección 4 analiza cómo los conductores pueden cumplir con el tratamiento de la apnea del sueño y cómo se puede administrar la fatiga.</a:t>
            </a:r>
            <a:endParaRPr lang="en-US" dirty="0">
              <a:solidFill>
                <a:srgbClr val="00CC00"/>
              </a:solidFill>
            </a:endParaRPr>
          </a:p>
          <a:p>
            <a:pPr eaLnBrk="1" hangingPunct="1">
              <a:spcBef>
                <a:spcPct val="0"/>
              </a:spcBef>
              <a:defRPr/>
            </a:pPr>
            <a:endParaRPr lang="en-US" b="1" dirty="0">
              <a:solidFill>
                <a:srgbClr val="00CC00"/>
              </a:solidFill>
            </a:endParaRPr>
          </a:p>
          <a:p>
            <a:pPr eaLnBrk="1" hangingPunct="1">
              <a:spcBef>
                <a:spcPct val="0"/>
              </a:spcBef>
              <a:defRPr/>
            </a:pPr>
            <a:r>
              <a:rPr lang="en-US" b="1" dirty="0">
                <a:solidFill>
                  <a:srgbClr val="00CC00"/>
                </a:solidFill>
              </a:rPr>
              <a:t>__________________________</a:t>
            </a:r>
          </a:p>
          <a:p>
            <a:pPr eaLnBrk="1" hangingPunct="1">
              <a:spcBef>
                <a:spcPct val="0"/>
              </a:spcBef>
              <a:defRPr/>
            </a:pPr>
            <a:r>
              <a:rPr lang="en-US" b="1" dirty="0" err="1">
                <a:solidFill>
                  <a:srgbClr val="00CC00"/>
                </a:solidFill>
              </a:rPr>
              <a:t>Notas</a:t>
            </a:r>
            <a:r>
              <a:rPr lang="en-US" b="1" dirty="0">
                <a:solidFill>
                  <a:srgbClr val="00CC00"/>
                </a:solidFill>
              </a:rPr>
              <a:t> del Instructor:</a:t>
            </a:r>
          </a:p>
          <a:p>
            <a:pPr eaLnBrk="1" hangingPunct="1">
              <a:spcBef>
                <a:spcPct val="0"/>
              </a:spcBef>
              <a:defRPr/>
            </a:pPr>
            <a:r>
              <a:rPr lang="es-ES" sz="2800" dirty="0"/>
              <a:t>Después de completar la Lección 4, los estudiantes deberían poder definir, identificar y/o describir:</a:t>
            </a:r>
            <a:endParaRPr lang="en-US" sz="2800" dirty="0"/>
          </a:p>
          <a:p>
            <a:pPr marL="916183" lvl="1" indent="-457200" eaLnBrk="1" hangingPunct="1">
              <a:spcBef>
                <a:spcPct val="0"/>
              </a:spcBef>
              <a:buFont typeface="+mj-lt"/>
              <a:buAutoNum type="arabicPeriod"/>
              <a:defRPr/>
            </a:pPr>
            <a:r>
              <a:rPr lang="es-ES" sz="2400" dirty="0"/>
              <a:t>Razones por las que un alto cumplimiento es fundamental para tratar eficazmente la AOS con PAP</a:t>
            </a:r>
            <a:r>
              <a:rPr lang="en-US" sz="2400" dirty="0"/>
              <a:t>.</a:t>
            </a:r>
          </a:p>
          <a:p>
            <a:pPr marL="916183" lvl="1" indent="-457200" eaLnBrk="1" hangingPunct="1">
              <a:spcBef>
                <a:spcPct val="0"/>
              </a:spcBef>
              <a:buFont typeface="+mj-lt"/>
              <a:buAutoNum type="arabicPeriod"/>
              <a:defRPr/>
            </a:pPr>
            <a:r>
              <a:rPr lang="es-ES" sz="2400" dirty="0"/>
              <a:t>Accesorios para la PAP disponibles y cómo pueden ayudar a cumplir con el tratamiento</a:t>
            </a:r>
            <a:r>
              <a:rPr lang="en-US" sz="2400" dirty="0"/>
              <a:t>.</a:t>
            </a:r>
          </a:p>
          <a:p>
            <a:pPr marL="916183" lvl="1" indent="-457200" eaLnBrk="1" hangingPunct="1">
              <a:spcBef>
                <a:spcPct val="0"/>
              </a:spcBef>
              <a:buFont typeface="+mj-lt"/>
              <a:buAutoNum type="arabicPeriod"/>
              <a:defRPr/>
            </a:pPr>
            <a:r>
              <a:rPr lang="es-ES" sz="2400" dirty="0"/>
              <a:t>Barreras comunes para el cumplimiento de la PAP y soluciones para superarlas en el entorno de los VDA.</a:t>
            </a:r>
            <a:endParaRPr lang="en-US" sz="2400" dirty="0"/>
          </a:p>
          <a:p>
            <a:pPr marL="916183" lvl="1" indent="-457200" eaLnBrk="1" hangingPunct="1">
              <a:spcBef>
                <a:spcPct val="0"/>
              </a:spcBef>
              <a:buFont typeface="+mj-lt"/>
              <a:buAutoNum type="arabicPeriod"/>
              <a:defRPr/>
            </a:pPr>
            <a:r>
              <a:rPr lang="es-ES" sz="2400" dirty="0"/>
              <a:t>Cómo la actividad física, la nutrición, la reducción del exceso de peso corporal y otros cambios en el estilo de vida pueden ayudar a prevenir el desarrollo de AOS y reducir la gravedad de la AOS en quienes padecen esta enfermedad.</a:t>
            </a:r>
            <a:endParaRPr lang="en-US" sz="2400" dirty="0"/>
          </a:p>
          <a:p>
            <a:pPr marL="916183" lvl="1" indent="-457200" eaLnBrk="1" hangingPunct="1">
              <a:spcBef>
                <a:spcPct val="0"/>
              </a:spcBef>
              <a:buFont typeface="+mj-lt"/>
              <a:buAutoNum type="arabicPeriod"/>
              <a:defRPr/>
            </a:pPr>
            <a:r>
              <a:rPr lang="es-ES" sz="2400" dirty="0"/>
              <a:t>Al lograr un alto cumplimiento de la PAP, los conductores de autotransporte con apnea del sueño contribuyen de manera importante a un esfuerzo general para administrar la fatiga en el lugar de trabajo (en la carretera).</a:t>
            </a:r>
            <a:endParaRPr lang="en-US" sz="2400" dirty="0"/>
          </a:p>
          <a:p>
            <a:pPr eaLnBrk="1" hangingPunct="1">
              <a:spcBef>
                <a:spcPct val="0"/>
              </a:spcBef>
              <a:defRPr/>
            </a:pPr>
            <a:endParaRPr lang="en-US" dirty="0">
              <a:solidFill>
                <a:srgbClr val="00CC00"/>
              </a:solidFill>
            </a:endParaRPr>
          </a:p>
          <a:p>
            <a:pPr eaLnBrk="1" hangingPunct="1">
              <a:spcBef>
                <a:spcPct val="0"/>
              </a:spcBef>
              <a:defRPr/>
            </a:pPr>
            <a:r>
              <a:rPr lang="en-US" dirty="0" err="1">
                <a:solidFill>
                  <a:srgbClr val="00CC00"/>
                </a:solidFill>
              </a:rPr>
              <a:t>Cuestiones</a:t>
            </a:r>
            <a:r>
              <a:rPr lang="en-US" dirty="0">
                <a:solidFill>
                  <a:srgbClr val="00CC00"/>
                </a:solidFill>
              </a:rPr>
              <a:t> Clave:</a:t>
            </a:r>
          </a:p>
          <a:p>
            <a:pPr eaLnBrk="1" hangingPunct="1">
              <a:spcBef>
                <a:spcPct val="0"/>
              </a:spcBef>
              <a:defRPr/>
            </a:pPr>
            <a:r>
              <a:rPr lang="es-ES" dirty="0">
                <a:solidFill>
                  <a:srgbClr val="FF0000"/>
                </a:solidFill>
              </a:rPr>
              <a:t>Para conductores de la población general con AOS, el tratamiento PAP reduce el riesgo de choques automovilísticos en un 72%, pero... si un conductor con AOS deja de usar PAP ¡la somnolencia diurna y el deterioro del desempeño de conducción en el simulador regresan en solo 24 horas!</a:t>
            </a:r>
            <a:endParaRPr lang="en-US" dirty="0">
              <a:solidFill>
                <a:srgbClr val="FF0000"/>
              </a:solidFill>
            </a:endParaRPr>
          </a:p>
          <a:p>
            <a:pPr eaLnBrk="1" hangingPunct="1">
              <a:spcBef>
                <a:spcPct val="0"/>
              </a:spcBef>
              <a:defRPr/>
            </a:pPr>
            <a:endParaRPr lang="en-US" dirty="0"/>
          </a:p>
          <a:p>
            <a:pPr eaLnBrk="1" hangingPunct="1">
              <a:spcBef>
                <a:spcPct val="0"/>
              </a:spcBef>
              <a:defRPr/>
            </a:pPr>
            <a:r>
              <a:rPr lang="es-ES" dirty="0"/>
              <a:t>Es importante lograr un alto cumplimiento dentro de las primeras semanas de tratamiento. En la población general, un número variable de pacientes pueden rechazar o abandonar el cumplimiento de la CPAP. Sin embargo, la comodidad es una consideración importante y la selección y el ajuste adecuados de los accesorios pueden resultar de gran ayuda. Existen, por ejemplo, “dispositivos inteligentes”, llamadas máquinas APAP (que se verán en la lección) que pueden detectar qué presión se necesita para abrir las vías respiratorias y administrar dicha presión solo cuando sea necesario. Por lo tanto, resolver los problemas técnicos lo más rápido posible es esencial para optimizar la comodidad y luego debe seguir inmediatamente un apoyo conductual eficaz.</a:t>
            </a:r>
            <a:endParaRPr lang="en-US" dirty="0"/>
          </a:p>
          <a:p>
            <a:pPr eaLnBrk="1" hangingPunct="1">
              <a:spcBef>
                <a:spcPct val="0"/>
              </a:spcBef>
              <a:defRPr/>
            </a:pPr>
            <a:endParaRPr lang="en-US" dirty="0"/>
          </a:p>
          <a:p>
            <a:pPr eaLnBrk="1" hangingPunct="1">
              <a:spcBef>
                <a:spcPct val="0"/>
              </a:spcBef>
              <a:defRPr/>
            </a:pPr>
            <a:r>
              <a:rPr lang="es-ES" dirty="0"/>
              <a:t>Temas cubiertos en la lección:</a:t>
            </a:r>
            <a:r>
              <a:rPr lang="en-US" dirty="0"/>
              <a:t>:</a:t>
            </a:r>
          </a:p>
          <a:p>
            <a:pPr marL="172119" indent="-172119" eaLnBrk="1" hangingPunct="1">
              <a:spcBef>
                <a:spcPct val="0"/>
              </a:spcBef>
              <a:buFont typeface="Arial" pitchFamily="34" charset="0"/>
              <a:buChar char="•"/>
              <a:defRPr/>
            </a:pPr>
            <a:r>
              <a:rPr lang="es-ES" dirty="0"/>
              <a:t>Recomendaciones para lograr un alto cumplimiento de la terapia PAP</a:t>
            </a:r>
            <a:r>
              <a:rPr lang="en-US" dirty="0"/>
              <a:t>;</a:t>
            </a:r>
          </a:p>
          <a:p>
            <a:pPr marL="172119" indent="-172119" eaLnBrk="1" hangingPunct="1">
              <a:spcBef>
                <a:spcPct val="0"/>
              </a:spcBef>
              <a:buFont typeface="Arial" pitchFamily="34" charset="0"/>
              <a:buChar char="•"/>
              <a:defRPr/>
            </a:pPr>
            <a:r>
              <a:rPr lang="es-ES" dirty="0"/>
              <a:t>Consideraciones especiales para el uso de PAP en el entorno de VDA y estrategias para el éxito;</a:t>
            </a:r>
            <a:endParaRPr lang="en-US" dirty="0"/>
          </a:p>
          <a:p>
            <a:pPr marL="172119" indent="-172119" eaLnBrk="1" hangingPunct="1">
              <a:spcBef>
                <a:spcPct val="0"/>
              </a:spcBef>
              <a:buFont typeface="Arial" pitchFamily="34" charset="0"/>
              <a:buChar char="•"/>
              <a:defRPr/>
            </a:pPr>
            <a:r>
              <a:rPr lang="es-ES" dirty="0"/>
              <a:t>Recomendaciones del Panel de Expertos Médicos sobre el seguimiento del tratamiento médico para conductores con AOS</a:t>
            </a:r>
            <a:r>
              <a:rPr lang="en-US" dirty="0"/>
              <a:t>;</a:t>
            </a:r>
          </a:p>
          <a:p>
            <a:pPr marL="172119" indent="-172119" eaLnBrk="1" hangingPunct="1">
              <a:spcBef>
                <a:spcPct val="0"/>
              </a:spcBef>
              <a:buFont typeface="Arial" pitchFamily="34" charset="0"/>
              <a:buChar char="•"/>
              <a:defRPr/>
            </a:pPr>
            <a:r>
              <a:rPr lang="es-ES" dirty="0"/>
              <a:t>Lograr el cumplimiento de la terapia PAP contribuye a la administración de la fatiga en el trabajo.</a:t>
            </a:r>
            <a:endParaRPr lang="en-US" dirty="0"/>
          </a:p>
        </p:txBody>
      </p:sp>
      <p:sp>
        <p:nvSpPr>
          <p:cNvPr id="4" name="Slide Number Placeholder 3"/>
          <p:cNvSpPr>
            <a:spLocks noGrp="1"/>
          </p:cNvSpPr>
          <p:nvPr>
            <p:ph type="sldNum" sz="quarter" idx="5"/>
          </p:nvPr>
        </p:nvSpPr>
        <p:spPr/>
        <p:txBody>
          <a:bodyPr/>
          <a:lstStyle/>
          <a:p>
            <a:pPr>
              <a:defRPr/>
            </a:pPr>
            <a:fld id="{C7400677-F29C-4837-827B-E1066312457E}"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n-US" b="1" dirty="0" err="1"/>
              <a:t>Narración</a:t>
            </a:r>
            <a:r>
              <a:rPr lang="en-US" b="1" dirty="0"/>
              <a:t>: </a:t>
            </a:r>
            <a:r>
              <a:rPr lang="en-US" b="1" baseline="0" dirty="0"/>
              <a:t> </a:t>
            </a:r>
            <a:r>
              <a:rPr lang="es-ES" sz="1200" b="0" kern="1200" dirty="0">
                <a:solidFill>
                  <a:schemeClr val="tx1"/>
                </a:solidFill>
                <a:effectLst/>
                <a:latin typeface="+mn-lt"/>
                <a:ea typeface="+mn-ea"/>
                <a:cs typeface="+mn-cs"/>
              </a:rPr>
              <a:t>Es importante que los conductores de autotransporte que reciben tratamiento de PAP desarrollen habilidades y hábitos de sueño que les permitan utilizar su dispositivo cada vez que duermen. Los beneficios personales que obtiene el conductor son sustanciales. Además, cuando el conductor puede demostrar un alto cumplimiento de la PAP mediante el seguimiento del tratamiento requerido, esto ayuda a crear una cultura de seguridad en su lugar de trabajo.</a:t>
            </a:r>
            <a:endParaRPr lang="en-US" sz="1200" b="0" kern="1200" dirty="0">
              <a:solidFill>
                <a:schemeClr val="tx1"/>
              </a:solidFill>
              <a:effectLst/>
              <a:latin typeface="+mn-lt"/>
              <a:ea typeface="+mn-ea"/>
              <a:cs typeface="+mn-cs"/>
            </a:endParaRPr>
          </a:p>
          <a:p>
            <a:pPr eaLnBrk="1" hangingPunct="1">
              <a:spcBef>
                <a:spcPct val="0"/>
              </a:spcBef>
            </a:pPr>
            <a:endParaRPr lang="en-US" sz="1200" b="1" kern="1200" dirty="0">
              <a:solidFill>
                <a:schemeClr val="tx1"/>
              </a:solidFill>
              <a:effectLst/>
              <a:latin typeface="+mn-lt"/>
              <a:ea typeface="+mn-ea"/>
              <a:cs typeface="+mn-cs"/>
            </a:endParaRPr>
          </a:p>
          <a:p>
            <a:pPr eaLnBrk="1" hangingPunct="1">
              <a:spcBef>
                <a:spcPct val="0"/>
              </a:spcBef>
            </a:pPr>
            <a:endParaRPr lang="en-US" b="1" dirty="0"/>
          </a:p>
          <a:p>
            <a:pPr eaLnBrk="1" hangingPunct="1">
              <a:spcBef>
                <a:spcPct val="0"/>
              </a:spcBef>
            </a:pPr>
            <a:r>
              <a:rPr lang="en-US" b="1" dirty="0"/>
              <a:t>________________________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n-US" dirty="0"/>
              <a:t>Puntos Clave:</a:t>
            </a:r>
          </a:p>
          <a:p>
            <a:pPr eaLnBrk="1" hangingPunct="1">
              <a:spcBef>
                <a:spcPct val="0"/>
              </a:spcBef>
            </a:pPr>
            <a:r>
              <a:rPr lang="es-ES" dirty="0"/>
              <a:t>Es decisión del conductor de VDA mejorar su seguridad personal en la carretera, su salud, su calidad de vida y proteger los intereses de su familia, sus compañeros de trabajo, su comunidad y su empleador.</a:t>
            </a:r>
            <a:endParaRPr lang="en-US" dirty="0"/>
          </a:p>
          <a:p>
            <a:pPr eaLnBrk="1" hangingPunct="1">
              <a:spcBef>
                <a:spcPct val="0"/>
              </a:spcBef>
            </a:pPr>
            <a:endParaRPr lang="en-US" i="1" dirty="0"/>
          </a:p>
          <a:p>
            <a:pPr eaLnBrk="1" hangingPunct="1">
              <a:spcBef>
                <a:spcPct val="0"/>
              </a:spcBef>
            </a:pPr>
            <a:r>
              <a:rPr lang="es-ES" i="0" dirty="0"/>
              <a:t>Utilice plenamente los recursos de atención médica y del transportista (empleador) para seleccionar el dispositivo y los accesorios PAP que mejor satisfagan las necesidades de tratamiento personal; trabaje con recursos para solucionar problemas y resolver cualquier problema técnico. Practique una buena higiene del sueño para promover un tratamiento eficaz: </a:t>
            </a:r>
            <a:r>
              <a:rPr lang="es-ES" i="1" dirty="0"/>
              <a:t>establezca un horario de sueño, controle la temperatura ambiente, evite el alcohol antes de acostarse, etc.</a:t>
            </a:r>
            <a:endParaRPr lang="en-US" i="1" dirty="0"/>
          </a:p>
          <a:p>
            <a:pPr eaLnBrk="1" hangingPunct="1">
              <a:spcBef>
                <a:spcPct val="0"/>
              </a:spcBef>
            </a:pPr>
            <a:endParaRPr lang="en-US" i="0" dirty="0"/>
          </a:p>
          <a:p>
            <a:pPr eaLnBrk="1" hangingPunct="1">
              <a:spcBef>
                <a:spcPct val="0"/>
              </a:spcBef>
            </a:pPr>
            <a:r>
              <a:rPr lang="es-ES" dirty="0"/>
              <a:t>Puntos adicionales para el desarrollo del texto: Desarrollar habilidades y hábitos de sueño que conduzcan al uso de PAP todas las noches. Comprenda y siga los requisitos normativos de los VDA para monitorear e informar el cumplimiento de PAP. Contribuir, con compañeros de trabajo y empleadores, a construir una cultura para un lugar de trabajo más seguro y saludable y un PAF exitoso, incluida la administración de las enfermedades del sueño.</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err="1"/>
              <a:t>Recurso</a:t>
            </a:r>
            <a:r>
              <a:rPr lang="en-US" dirty="0"/>
              <a:t> </a:t>
            </a:r>
            <a:r>
              <a:rPr lang="en-US" dirty="0" err="1"/>
              <a:t>adicional</a:t>
            </a:r>
            <a:r>
              <a:rPr lang="en-US" dirty="0"/>
              <a:t> </a:t>
            </a:r>
            <a:r>
              <a:rPr lang="en-US" dirty="0" err="1"/>
              <a:t>en</a:t>
            </a:r>
            <a:r>
              <a:rPr lang="en-US" dirty="0"/>
              <a:t> </a:t>
            </a:r>
            <a:r>
              <a:rPr lang="en-US" dirty="0" err="1"/>
              <a:t>línea</a:t>
            </a:r>
            <a:r>
              <a:rPr lang="en-US" dirty="0"/>
              <a:t>:  http://www.webmd.com/sleep-disorders/sleep-apnea/treating-sleep-apnea/devices?page=2 </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FBAB80-276F-40C8-A905-C88DA0F919BF}" type="slidenum">
              <a:rPr lang="en-US">
                <a:cs typeface="Arial" charset="0"/>
              </a:rPr>
              <a:pPr fontAlgn="base">
                <a:spcBef>
                  <a:spcPct val="0"/>
                </a:spcBef>
                <a:spcAft>
                  <a:spcPct val="0"/>
                </a:spcAft>
                <a:defRPr/>
              </a:pPr>
              <a:t>53</a:t>
            </a:fld>
            <a:endParaRPr lang="en-US">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a:t>Narración</a:t>
            </a:r>
            <a:r>
              <a:rPr lang="en-US" b="1" dirty="0"/>
              <a:t>: </a:t>
            </a:r>
            <a:r>
              <a:rPr lang="es-ES" b="0" dirty="0"/>
              <a:t>Los conductores que comienzan el tratamiento con PAP generalmente se sienten notablemente descansados y alerta ¡casi de inmediato! Existe una gran variedad de dispositivos y accesorios PAP disponibles para ayudar con la comodidad y asegurar un tratamiento eficaz. En los primeros días de tratamiento, una persona que tenga dificultades con el equipo, el ajuste de la mascarilla o la comodidad debe comunicarse con el proveedor de servicios de PAP y/o el especialista médico para resolver estos problemas rápidamente.</a:t>
            </a:r>
            <a:endParaRPr lang="en-US" b="0" dirty="0"/>
          </a:p>
          <a:p>
            <a:pPr eaLnBrk="1" hangingPunct="1">
              <a:spcBef>
                <a:spcPct val="0"/>
              </a:spcBef>
            </a:pPr>
            <a:endParaRPr lang="en-US" b="0" dirty="0"/>
          </a:p>
          <a:p>
            <a:pPr eaLnBrk="1" hangingPunct="1">
              <a:spcBef>
                <a:spcPct val="0"/>
              </a:spcBef>
            </a:pPr>
            <a:endParaRPr lang="en-US" b="0" dirty="0"/>
          </a:p>
          <a:p>
            <a:pPr eaLnBrk="1" hangingPunct="1">
              <a:spcBef>
                <a:spcPct val="0"/>
              </a:spcBef>
            </a:pPr>
            <a:endParaRPr lang="en-US" dirty="0"/>
          </a:p>
          <a:p>
            <a:pPr eaLnBrk="1" hangingPunct="1">
              <a:spcBef>
                <a:spcPct val="0"/>
              </a:spcBef>
            </a:pPr>
            <a:endParaRPr lang="en-US" dirty="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056C7-DA5B-4579-97B4-F8ECF3F87527}" type="slidenum">
              <a:rPr lang="en-US">
                <a:cs typeface="Arial" charset="0"/>
              </a:rPr>
              <a:pPr fontAlgn="base">
                <a:spcBef>
                  <a:spcPct val="0"/>
                </a:spcBef>
                <a:spcAft>
                  <a:spcPct val="0"/>
                </a:spcAft>
                <a:defRPr/>
              </a:pPr>
              <a:t>54</a:t>
            </a:fld>
            <a:endParaRPr lang="en-US">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Hay muchos dispositivos PAP diferentes disponibles que pueden adaptarse para satisfacer las necesidades de cada usuario y promover la comodidad durante el sueño. Hay disponible una gran variedad de tipos de mascarillas para permitir un ajuste cómodo. Los accesorios especiales, como los humidificadores de aire, pueden ayudar con la resequedad de garganta y boca.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dirty="0"/>
              <a:t>_____________________________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971550" lvl="2" indent="-514350" eaLnBrk="1" fontAlgn="auto" hangingPunct="1">
              <a:spcBef>
                <a:spcPts val="0"/>
              </a:spcBef>
              <a:spcAft>
                <a:spcPts val="0"/>
              </a:spcAft>
              <a:buFont typeface="+mj-lt"/>
              <a:buAutoNum type="arabicPeriod"/>
              <a:defRPr/>
            </a:pPr>
            <a:r>
              <a:rPr lang="es-ES" sz="3200" dirty="0"/>
              <a:t>Hay disponibles muchos dispositivos PAP diferentes (CPAP, APAP) que pueden adaptar el suministro de presión de aire para satisfacer las necesidades y la comodidad del usuario durante el sueño.</a:t>
            </a:r>
            <a:endParaRPr lang="en-US" sz="3200" dirty="0"/>
          </a:p>
          <a:p>
            <a:pPr marL="971550" lvl="2" indent="-514350" eaLnBrk="1" fontAlgn="auto" hangingPunct="1">
              <a:spcBef>
                <a:spcPts val="0"/>
              </a:spcBef>
              <a:spcAft>
                <a:spcPts val="0"/>
              </a:spcAft>
              <a:buFont typeface="+mj-lt"/>
              <a:buAutoNum type="arabicPeriod"/>
              <a:defRPr/>
            </a:pPr>
            <a:r>
              <a:rPr lang="es-ES" sz="3200" dirty="0"/>
              <a:t>Gran variedad de tipos de máscaras disponibles para permitir un ajuste más cómodo</a:t>
            </a:r>
            <a:endParaRPr lang="en-US" sz="3200" dirty="0"/>
          </a:p>
          <a:p>
            <a:pPr marL="971550" lvl="2" indent="-514350" eaLnBrk="1" fontAlgn="auto" hangingPunct="1">
              <a:spcBef>
                <a:spcPts val="0"/>
              </a:spcBef>
              <a:spcAft>
                <a:spcPts val="0"/>
              </a:spcAft>
              <a:buFont typeface="+mj-lt"/>
              <a:buAutoNum type="arabicPeriod"/>
              <a:defRPr/>
            </a:pPr>
            <a:r>
              <a:rPr lang="es-ES" sz="3200" dirty="0"/>
              <a:t>Los humidificadores especiales con y sin calefacción pueden ayudar con la sequedad, etc.</a:t>
            </a:r>
            <a:endParaRPr lang="en-US" sz="3200" dirty="0"/>
          </a:p>
          <a:p>
            <a:pPr eaLnBrk="1" fontAlgn="auto" hangingPunct="1">
              <a:spcBef>
                <a:spcPts val="0"/>
              </a:spcBef>
              <a:spcAft>
                <a:spcPts val="0"/>
              </a:spcAft>
              <a:defRPr/>
            </a:pPr>
            <a:endParaRPr lang="en-US" dirty="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FAC563-C920-42BB-A90B-65E1A4041BFD}" type="slidenum">
              <a:rPr lang="en-US">
                <a:cs typeface="Arial" charset="0"/>
              </a:rPr>
              <a:pPr fontAlgn="base">
                <a:spcBef>
                  <a:spcPct val="0"/>
                </a:spcBef>
                <a:spcAft>
                  <a:spcPct val="0"/>
                </a:spcAft>
                <a:defRPr/>
              </a:pPr>
              <a:t>55</a:t>
            </a:fld>
            <a:endParaRPr lang="en-US">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1" hangingPunct="1">
              <a:spcBef>
                <a:spcPct val="0"/>
              </a:spcBef>
              <a:defRPr/>
            </a:pPr>
            <a:r>
              <a:rPr lang="en-US" b="1" dirty="0" err="1"/>
              <a:t>Narración</a:t>
            </a:r>
            <a:r>
              <a:rPr lang="en-US" b="1" dirty="0"/>
              <a:t>:</a:t>
            </a:r>
            <a:r>
              <a:rPr lang="en-US" dirty="0"/>
              <a:t> </a:t>
            </a:r>
            <a:r>
              <a:rPr lang="es-ES" sz="1200" kern="1200" dirty="0">
                <a:solidFill>
                  <a:schemeClr val="tx1"/>
                </a:solidFill>
                <a:effectLst/>
                <a:latin typeface="+mn-lt"/>
                <a:ea typeface="+mn-ea"/>
                <a:cs typeface="+mn-cs"/>
              </a:rPr>
              <a:t>Para asegurar la seguridad en la carretera, los conductores de autotransporte con apnea obstructiva del sueño necesitan un tratamiento continuo a largo plazo para esta enfermedad. Las recomendaciones del Panel de Expertos Médicos de la FMCSA para transportistas y conductores recomiendan el monitoreo y la documentación periódicos del cumplimiento de la PAP o la recertificación para aquellos conductores que se han sometido a cirugías para tratar su apnea del sueño. Cada estado o provincia traduce estas recomendaciones al establecer sus propios requisitos estatales para la certificación médica de los conductores. Así, estas reglas pueden variar de un estado o provincia a otro; Los conductores y transportistas deben consultar con las autoridades locales y cumplir con esos requisitos. Las recomendaciones en esta diapositiva son las más recientes que el Panel de Expertos Médicos ha proporcionado a la FMCSA y la forma en que se aplican a las reglas en cualquier estado o provincia puede variar. De cualquier manera, se necesita una certificación médica periódica para obtener o mantener una licencia de conducir de autotransporte. Cada jurisdicción tendrá requisitos específicos que determinarán cómo los conductores con apnea del sueño deben demostrar el cumplimiento del tratamiento y que se mantienen libres de somnolencia en el trabajo</a:t>
            </a:r>
            <a:endParaRPr lang="en-US" sz="1200" kern="1200" dirty="0">
              <a:solidFill>
                <a:schemeClr val="tx1"/>
              </a:solidFill>
              <a:effectLst/>
              <a:latin typeface="+mn-lt"/>
              <a:ea typeface="+mn-ea"/>
              <a:cs typeface="+mn-cs"/>
            </a:endParaRPr>
          </a:p>
          <a:p>
            <a:pPr eaLnBrk="1" hangingPunct="1">
              <a:spcBef>
                <a:spcPct val="0"/>
              </a:spcBef>
              <a:defRPr/>
            </a:pPr>
            <a:endParaRPr lang="en-US" sz="1200" kern="1200" dirty="0">
              <a:solidFill>
                <a:schemeClr val="tx1"/>
              </a:solidFill>
              <a:effectLst/>
              <a:latin typeface="+mn-lt"/>
              <a:ea typeface="+mn-ea"/>
              <a:cs typeface="+mn-cs"/>
            </a:endParaRPr>
          </a:p>
          <a:p>
            <a:pPr eaLnBrk="1" hangingPunct="1">
              <a:spcBef>
                <a:spcPct val="0"/>
              </a:spcBef>
              <a:defRPr/>
            </a:pPr>
            <a:r>
              <a:rPr lang="en-US" dirty="0"/>
              <a:t>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eaLnBrk="1" hangingPunct="1">
              <a:spcBef>
                <a:spcPct val="0"/>
              </a:spcBef>
              <a:defRPr/>
            </a:pPr>
            <a:endParaRPr lang="en-US" dirty="0"/>
          </a:p>
          <a:p>
            <a:pPr eaLnBrk="1" hangingPunct="1">
              <a:spcBef>
                <a:spcPct val="0"/>
              </a:spcBef>
              <a:defRPr/>
            </a:pPr>
            <a:r>
              <a:rPr lang="es-ES" dirty="0"/>
              <a:t>Puntos de referencia para presentar el contenido de esta diapositiva: para ayudar a los conductores a comprender que las recomendaciones del PEM se basan en lineamientos de expertos de la comunidad de medicina del sueño, que incluyen lo siguiente:</a:t>
            </a:r>
            <a:endParaRPr lang="en-US" dirty="0"/>
          </a:p>
          <a:p>
            <a:pPr marL="685800" lvl="1" indent="-228600" eaLnBrk="1" hangingPunct="1">
              <a:spcBef>
                <a:spcPct val="0"/>
              </a:spcBef>
              <a:buFont typeface="+mj-lt"/>
              <a:buAutoNum type="arabicPeriod"/>
              <a:defRPr/>
            </a:pPr>
            <a:r>
              <a:rPr lang="es-ES" dirty="0"/>
              <a:t>Los pacientes con AOS deben recibir un tratamiento continuo y a largo plazo para su enfermedad crónica;</a:t>
            </a:r>
            <a:endParaRPr lang="en-US" dirty="0"/>
          </a:p>
          <a:p>
            <a:pPr marL="685800" lvl="1" indent="-228600" eaLnBrk="1" hangingPunct="1">
              <a:spcBef>
                <a:spcPct val="0"/>
              </a:spcBef>
              <a:buFont typeface="+mj-lt"/>
              <a:buAutoNum type="arabicPeriod"/>
              <a:defRPr/>
            </a:pPr>
            <a:r>
              <a:rPr lang="es-ES" dirty="0"/>
              <a:t>Seguimientos regulares para monitorear el cumplimiento del tratamiento, los efectos secundarios, el desarrollo de complicaciones médicas relacionadas con la AOS y la resolución continua de los síntomas;</a:t>
            </a:r>
            <a:endParaRPr lang="en-US" dirty="0"/>
          </a:p>
          <a:p>
            <a:pPr marL="685800" lvl="1" indent="-228600" eaLnBrk="1" hangingPunct="1">
              <a:spcBef>
                <a:spcPct val="0"/>
              </a:spcBef>
              <a:buFont typeface="+mj-lt"/>
              <a:buAutoNum type="arabicPeriod"/>
              <a:defRPr/>
            </a:pPr>
            <a:r>
              <a:rPr lang="es-ES" dirty="0"/>
              <a:t>Aquellos con reducción en la gravedad/eliminación de la AOS, mediante pérdida de peso o cirugías, deben ser monitoreados para detectar una modificación continua de los factores de riesgo y estar atentos a la reaparición de los síntomas.</a:t>
            </a:r>
            <a:endParaRPr lang="en-US" dirty="0"/>
          </a:p>
          <a:p>
            <a:pPr eaLnBrk="1" hangingPunct="1">
              <a:spcBef>
                <a:spcPct val="0"/>
              </a:spcBef>
              <a:defRPr/>
            </a:pPr>
            <a:endParaRPr lang="en-US" dirty="0"/>
          </a:p>
          <a:p>
            <a:pPr eaLnBrk="1" fontAlgn="auto" hangingPunct="1">
              <a:spcBef>
                <a:spcPts val="0"/>
              </a:spcBef>
              <a:spcAft>
                <a:spcPts val="0"/>
              </a:spcAft>
              <a:defRPr/>
            </a:pPr>
            <a:r>
              <a:rPr lang="es-ES" dirty="0"/>
              <a:t>Para obtener más información, consulte los siguientes recursos en línea:</a:t>
            </a:r>
            <a:endParaRPr lang="en-US" dirty="0"/>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De la FMCSA, see:</a:t>
            </a:r>
            <a:r>
              <a:rPr lang="en-US" baseline="0" dirty="0"/>
              <a:t> http://www.fmcsa.dot.gov/rules-regulations/administration/rulemakings/final/E8-28173-Medical-Certification-Requirements-CDL-12-1-08-Final%20Rule.pdf </a:t>
            </a:r>
            <a:endParaRPr lang="en-US" dirty="0"/>
          </a:p>
          <a:p>
            <a:pPr marL="971550" lvl="1" indent="-514350" eaLnBrk="1" fontAlgn="auto" hangingPunct="1">
              <a:spcBef>
                <a:spcPts val="0"/>
              </a:spcBef>
              <a:spcAft>
                <a:spcPts val="0"/>
              </a:spcAft>
              <a:buFont typeface="+mj-lt"/>
              <a:buAutoNum type="arabicPeriod"/>
              <a:defRPr/>
            </a:pPr>
            <a:r>
              <a:rPr lang="es-ES" dirty="0"/>
              <a:t>Recomendaciones del Panel de Expertos Médicos de la Administración Federal de Seguridad de Autotransportistas</a:t>
            </a:r>
            <a:r>
              <a:rPr lang="en-US" dirty="0"/>
              <a:t> (2008): http://www.fmcsa.dot.gov/rules-regulations/TOPICS/mep/report/Sleep-PEM-Panel-Recommendations-508.pdf</a:t>
            </a:r>
          </a:p>
          <a:p>
            <a:pPr marL="971550" lvl="1" indent="-514350" eaLnBrk="1" fontAlgn="auto" hangingPunct="1">
              <a:spcBef>
                <a:spcPts val="0"/>
              </a:spcBef>
              <a:spcAft>
                <a:spcPts val="0"/>
              </a:spcAft>
              <a:buFont typeface="+mj-lt"/>
              <a:buAutoNum type="arabicPeriod"/>
              <a:defRPr/>
            </a:pPr>
            <a:r>
              <a:rPr lang="en-US" dirty="0" err="1"/>
              <a:t>Normas</a:t>
            </a:r>
            <a:r>
              <a:rPr lang="en-US" dirty="0"/>
              <a:t> </a:t>
            </a:r>
            <a:r>
              <a:rPr lang="en-US" dirty="0" err="1"/>
              <a:t>médicas</a:t>
            </a:r>
            <a:r>
              <a:rPr lang="en-US" dirty="0"/>
              <a:t> para </a:t>
            </a:r>
            <a:r>
              <a:rPr lang="en-US" dirty="0" err="1"/>
              <a:t>conductores</a:t>
            </a:r>
            <a:r>
              <a:rPr lang="en-US" dirty="0"/>
              <a:t> del Consejo </a:t>
            </a:r>
            <a:r>
              <a:rPr lang="en-US" dirty="0" err="1"/>
              <a:t>Canadiense</a:t>
            </a:r>
            <a:r>
              <a:rPr lang="en-US" dirty="0"/>
              <a:t> de </a:t>
            </a:r>
            <a:r>
              <a:rPr lang="en-US" dirty="0" err="1"/>
              <a:t>Administradores</a:t>
            </a:r>
            <a:r>
              <a:rPr lang="en-US" dirty="0"/>
              <a:t> de </a:t>
            </a:r>
            <a:r>
              <a:rPr lang="en-US" dirty="0" err="1"/>
              <a:t>Transporte</a:t>
            </a:r>
            <a:r>
              <a:rPr lang="en-US" dirty="0"/>
              <a:t> </a:t>
            </a:r>
            <a:r>
              <a:rPr lang="en-US" dirty="0" err="1"/>
              <a:t>Motorizado</a:t>
            </a:r>
            <a:r>
              <a:rPr lang="en-US" dirty="0"/>
              <a:t>, </a:t>
            </a:r>
            <a:r>
              <a:rPr lang="en-US" dirty="0" err="1"/>
              <a:t>Sección</a:t>
            </a:r>
            <a:r>
              <a:rPr lang="en-US" dirty="0"/>
              <a:t> 6.4.2 (Agosto 2011): http://www.ccmta.ca/english/pdf/medical_standards_aug_2011.pdf </a:t>
            </a:r>
          </a:p>
          <a:p>
            <a:pPr lvl="1" eaLnBrk="1" hangingPunct="1">
              <a:spcBef>
                <a:spcPct val="0"/>
              </a:spcBef>
              <a:defRPr/>
            </a:pPr>
            <a:endParaRPr lang="en-US" dirty="0"/>
          </a:p>
          <a:p>
            <a:pPr eaLnBrk="1" hangingPunct="1">
              <a:spcBef>
                <a:spcPct val="0"/>
              </a:spcBef>
              <a:defRPr/>
            </a:pPr>
            <a:endParaRPr lang="en-US" dirty="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FBDC17-DD61-463B-B228-FFD358627F13}" type="slidenum">
              <a:rPr lang="en-US">
                <a:cs typeface="Arial" charset="0"/>
              </a:rPr>
              <a:pPr fontAlgn="base">
                <a:spcBef>
                  <a:spcPct val="0"/>
                </a:spcBef>
                <a:spcAft>
                  <a:spcPct val="0"/>
                </a:spcAft>
                <a:defRPr/>
              </a:pPr>
              <a:t>56</a:t>
            </a:fld>
            <a:endParaRPr lang="en-US">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1" hangingPunct="1">
              <a:spcBef>
                <a:spcPct val="0"/>
              </a:spcBef>
              <a:defRPr/>
            </a:pPr>
            <a:r>
              <a:rPr lang="en-US" b="1" dirty="0" err="1"/>
              <a:t>Narración</a:t>
            </a:r>
            <a:r>
              <a:rPr lang="en-US" b="1" dirty="0"/>
              <a:t>: </a:t>
            </a:r>
            <a:r>
              <a:rPr lang="es-ES" dirty="0"/>
              <a:t>Esta diapositiva resume las características clave de dos dispositivos diferentes para el seguimiento del cumplimiento que pueden monitorear e informar sobre el uso de la PAP. Los transportistas querrán confirmar el uso del PAP por parte de los conductores mediante un seguimiento fiable. Pero el mejor enfoque será un conductor bien informado que comprenda los importantes beneficios para la salud y la seguridad que se obtienen al utilizar su máquina PAP cada vez que duerme. El papel de los transportistas simplemente será reforzar los esfuerzos de los conductores y documentar un esfuerzo de equipo para lograr el mismo objetivo y que ambos apoyen la política y los procedimientos del transportista. El tipo de dispositivo de seguimiento que se conecta a la máquina PAP y envía datos de su uso de forma inalámbrica todos los días será la forma preferida de lograrlo. El seguimiento diario puede continuar dondequiera que esté el conductor: en la carretera o en casa y permite al proveedor de atención médica comunicarse con el conductor rápidamente si la información muestra alguna interrupción. Por lo tanto, es posible hacer ajustes rápidamente para asegurar un tratamiento continuo y exitoso para el conductor y evitar fallos que pongan en peligro su elegibilidad para conducir comercialmente.</a:t>
            </a:r>
            <a:endParaRPr lang="en-US" dirty="0"/>
          </a:p>
          <a:p>
            <a:pPr eaLnBrk="1" hangingPunct="1">
              <a:spcBef>
                <a:spcPct val="0"/>
              </a:spcBef>
              <a:defRPr/>
            </a:pPr>
            <a:endParaRPr lang="en-US" dirty="0"/>
          </a:p>
          <a:p>
            <a:pPr eaLnBrk="1" hangingPunct="1">
              <a:spcBef>
                <a:spcPct val="0"/>
              </a:spcBef>
              <a:defRPr/>
            </a:pPr>
            <a:r>
              <a:rPr lang="en-US" dirty="0"/>
              <a:t>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685800" lvl="1" indent="-228600" eaLnBrk="1" hangingPunct="1">
              <a:spcBef>
                <a:spcPct val="0"/>
              </a:spcBef>
              <a:buFont typeface="+mj-lt"/>
              <a:buAutoNum type="arabicPeriod"/>
              <a:defRPr/>
            </a:pPr>
            <a:r>
              <a:rPr lang="es-ES" dirty="0"/>
              <a:t>Dispositivos electrónicos de monitoreo de cumplimiento basados en la web</a:t>
            </a:r>
            <a:endParaRPr lang="en-US" dirty="0"/>
          </a:p>
          <a:p>
            <a:pPr marL="1144783" lvl="2" indent="-228600" eaLnBrk="1" hangingPunct="1">
              <a:spcBef>
                <a:spcPct val="0"/>
              </a:spcBef>
              <a:buFont typeface="+mj-lt"/>
              <a:buAutoNum type="alphaLcPeriod"/>
              <a:defRPr/>
            </a:pPr>
            <a:r>
              <a:rPr lang="es-ES" dirty="0"/>
              <a:t>Monitorea el uso y el cumplimiento del PAP del conductor de forma inalámbrica</a:t>
            </a:r>
            <a:endParaRPr lang="en-US" dirty="0"/>
          </a:p>
          <a:p>
            <a:pPr marL="1144783" lvl="2" indent="-228600" eaLnBrk="1" hangingPunct="1">
              <a:spcBef>
                <a:spcPct val="0"/>
              </a:spcBef>
              <a:buFont typeface="+mj-lt"/>
              <a:buAutoNum type="alphaLcPeriod"/>
              <a:defRPr/>
            </a:pPr>
            <a:r>
              <a:rPr lang="en-US" dirty="0"/>
              <a:t>Se </a:t>
            </a:r>
            <a:r>
              <a:rPr lang="en-US" dirty="0" err="1"/>
              <a:t>enlaza</a:t>
            </a:r>
            <a:r>
              <a:rPr lang="en-US" dirty="0"/>
              <a:t> al </a:t>
            </a:r>
            <a:r>
              <a:rPr lang="en-US" dirty="0" err="1"/>
              <a:t>dispositivo</a:t>
            </a:r>
            <a:r>
              <a:rPr lang="en-US" dirty="0"/>
              <a:t> PAP para </a:t>
            </a:r>
            <a:r>
              <a:rPr lang="en-US" dirty="0" err="1"/>
              <a:t>cargar</a:t>
            </a:r>
            <a:r>
              <a:rPr lang="en-US" dirty="0"/>
              <a:t> </a:t>
            </a:r>
            <a:r>
              <a:rPr lang="en-US" dirty="0" err="1"/>
              <a:t>automáticamente</a:t>
            </a:r>
            <a:r>
              <a:rPr lang="en-US" dirty="0"/>
              <a:t> </a:t>
            </a:r>
            <a:r>
              <a:rPr lang="en-US" dirty="0" err="1"/>
              <a:t>información</a:t>
            </a:r>
            <a:r>
              <a:rPr lang="en-US" dirty="0"/>
              <a:t> de </a:t>
            </a:r>
            <a:r>
              <a:rPr lang="en-US" dirty="0" err="1"/>
              <a:t>su</a:t>
            </a:r>
            <a:r>
              <a:rPr lang="en-US" dirty="0"/>
              <a:t> </a:t>
            </a:r>
            <a:r>
              <a:rPr lang="en-US" dirty="0" err="1"/>
              <a:t>uso</a:t>
            </a:r>
            <a:r>
              <a:rPr lang="en-US" dirty="0"/>
              <a:t> a un </a:t>
            </a:r>
            <a:r>
              <a:rPr lang="en-US" dirty="0" err="1"/>
              <a:t>servidor</a:t>
            </a:r>
            <a:r>
              <a:rPr lang="en-US" dirty="0"/>
              <a:t> de </a:t>
            </a:r>
            <a:r>
              <a:rPr lang="en-US" dirty="0" err="1"/>
              <a:t>computadora</a:t>
            </a:r>
            <a:r>
              <a:rPr lang="en-US" dirty="0"/>
              <a:t> </a:t>
            </a:r>
            <a:r>
              <a:rPr lang="en-US" dirty="0" err="1"/>
              <a:t>seguro</a:t>
            </a:r>
            <a:endParaRPr lang="en-US" dirty="0"/>
          </a:p>
          <a:p>
            <a:pPr marL="1144783" lvl="2" indent="-228600" eaLnBrk="1" hangingPunct="1">
              <a:spcBef>
                <a:spcPct val="0"/>
              </a:spcBef>
              <a:buFont typeface="+mj-lt"/>
              <a:buAutoNum type="alphaLcPeriod"/>
              <a:defRPr/>
            </a:pPr>
            <a:r>
              <a:rPr lang="es-ES" dirty="0"/>
              <a:t>Permite realizar verificaciones diarias del uso del equipo PAP y la calidad del sueño; Por lo general, el sistema está configurado para monitorear e informar el cumplimiento de PAP durante las primeras semanas después del inicio del tratamiento, lo que permite la detección temprana de cualquier problema, de modo que el conductor pueda trabajar con el proveedor de PAP para solucionar problemas y hacer correcciones</a:t>
            </a:r>
            <a:endParaRPr lang="en-US" dirty="0"/>
          </a:p>
          <a:p>
            <a:pPr marL="687583" lvl="1" indent="-228600" eaLnBrk="1" hangingPunct="1">
              <a:spcBef>
                <a:spcPct val="0"/>
              </a:spcBef>
              <a:buFont typeface="+mj-lt"/>
              <a:buAutoNum type="arabicPeriod"/>
              <a:defRPr/>
            </a:pPr>
            <a:r>
              <a:rPr lang="es-ES" dirty="0"/>
              <a:t>Otros dispositivos de monitoreo incluyen aquellos que están integrados en el dispositivo PAP y almacenan información en tarjetas de datos extraíbles</a:t>
            </a:r>
            <a:endParaRPr lang="en-US" dirty="0"/>
          </a:p>
          <a:p>
            <a:pPr marL="1146566" lvl="2" indent="-228600" eaLnBrk="1" hangingPunct="1">
              <a:spcBef>
                <a:spcPct val="0"/>
              </a:spcBef>
              <a:buFont typeface="+mj-lt"/>
              <a:buAutoNum type="alphaLcPeriod"/>
              <a:defRPr/>
            </a:pPr>
            <a:r>
              <a:rPr lang="es-ES" dirty="0"/>
              <a:t>Periódicamente, se puede retirar la tarjeta y transferir la información sobre el uso del PAP al proveedor de PAP para verificar su cumplimiento; Este tipo de sistema es menos útil que los sistemas basados en la web, ya que solo proporciona información sobre el cumplimiento periódicamente en lugar del día a día.</a:t>
            </a:r>
            <a:endParaRPr lang="en-US" dirty="0"/>
          </a:p>
          <a:p>
            <a:pPr marL="687583" lvl="1" indent="-228600" eaLnBrk="1" hangingPunct="1">
              <a:spcBef>
                <a:spcPct val="0"/>
              </a:spcBef>
              <a:buFont typeface="+mj-lt"/>
              <a:buAutoNum type="arabicPeriod"/>
              <a:defRPr/>
            </a:pPr>
            <a:r>
              <a:rPr lang="es-ES" dirty="0"/>
              <a:t>Una vez que los ajustes resuelven cualquier problema de hardware, el seguimiento continúa, pero los intervalos de los informes y las comprobaciones pueden ser algo más largos, a menos que el conductor no mantenga el uso mínimo requerido de al menos 4 horas por noche, durante el 70% del total de noches.</a:t>
            </a:r>
            <a:endParaRPr lang="en-US" dirty="0"/>
          </a:p>
          <a:p>
            <a:pPr lvl="2" eaLnBrk="1" hangingPunct="1">
              <a:spcBef>
                <a:spcPct val="0"/>
              </a:spcBef>
              <a:defRPr/>
            </a:pPr>
            <a:endParaRPr lang="en-US" dirty="0"/>
          </a:p>
          <a:p>
            <a:pPr eaLnBrk="1" hangingPunct="1">
              <a:spcBef>
                <a:spcPct val="0"/>
              </a:spcBef>
              <a:defRPr/>
            </a:pPr>
            <a:endParaRPr lang="en-US" dirty="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F3281-6D6E-4E05-8595-1EE4C4EBF15A}" type="slidenum">
              <a:rPr lang="en-US">
                <a:cs typeface="Arial" charset="0"/>
              </a:rPr>
              <a:pPr fontAlgn="base">
                <a:spcBef>
                  <a:spcPct val="0"/>
                </a:spcBef>
                <a:spcAft>
                  <a:spcPct val="0"/>
                </a:spcAft>
                <a:defRPr/>
              </a:pPr>
              <a:t>57</a:t>
            </a:fld>
            <a:endParaRPr lang="en-US" dirty="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b="1" dirty="0" err="1"/>
              <a:t>Narración</a:t>
            </a:r>
            <a:r>
              <a:rPr lang="en-US" b="1" dirty="0"/>
              <a:t>: </a:t>
            </a:r>
            <a:r>
              <a:rPr lang="en-US" b="1" baseline="0" dirty="0"/>
              <a:t> </a:t>
            </a:r>
            <a:r>
              <a:rPr lang="es-ES" sz="1200" kern="1200" dirty="0">
                <a:solidFill>
                  <a:schemeClr val="tx1"/>
                </a:solidFill>
                <a:effectLst/>
                <a:latin typeface="+mn-lt"/>
                <a:ea typeface="+mn-ea"/>
                <a:cs typeface="+mn-cs"/>
              </a:rPr>
              <a:t>Los conductores pueden buscar ayuda de los gerentes y de su proveedor, brindándoles apoyo para un tratamiento PAP exitoso. Ellos tienen un interés importante en el éxito del conductor y pueden facilitar que los conductores mantengan el cumplimiento del tratamiento, especialmente cuando están de viaje fuera de casa.</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r>
              <a:rPr lang="en-US" dirty="0"/>
              <a:t>____________________________</a:t>
            </a:r>
          </a:p>
          <a:p>
            <a:pPr eaLnBrk="1" hangingPunct="1">
              <a:spcBef>
                <a:spcPct val="0"/>
              </a:spcBef>
            </a:pPr>
            <a:r>
              <a:rPr lang="en-US" b="1" dirty="0" err="1"/>
              <a:t>Notas</a:t>
            </a:r>
            <a:r>
              <a:rPr lang="en-US" b="1" dirty="0"/>
              <a:t> del Instructor:.</a:t>
            </a:r>
          </a:p>
          <a:p>
            <a:pPr eaLnBrk="1" hangingPunct="1">
              <a:spcBef>
                <a:spcPct val="0"/>
              </a:spcBef>
            </a:pPr>
            <a:endParaRPr lang="en-US" dirty="0"/>
          </a:p>
          <a:p>
            <a:pPr eaLnBrk="1" hangingPunct="1">
              <a:spcBef>
                <a:spcPct val="0"/>
              </a:spcBef>
            </a:pPr>
            <a:r>
              <a:rPr lang="en-US" dirty="0"/>
              <a:t>Puntos Clave:</a:t>
            </a:r>
          </a:p>
          <a:p>
            <a:pPr eaLnBrk="1" hangingPunct="1">
              <a:spcBef>
                <a:spcPct val="0"/>
              </a:spcBef>
            </a:pPr>
            <a:r>
              <a:rPr lang="es-ES" dirty="0"/>
              <a:t>Enfatice el papel positivo y útil del gerente del transportista en esto - cómo puede facilitar el tratamiento y el cumplimiento para los conductores. Una forma es hacer lo necesario para el uso de PAP con inversores de energía en los camiones para que los conductores puedan usar PAP en los camarotes; determinando de antemano los lugares donde los conductores puedan encontrar lugares en la carretera donde las restricciones de vehículos en ralentí no les impidan usar el equipo de PAP. Los gerentes también pueden ayudar ubicando instalaciones a lo largo de la ruta del conductor donde sea conveniente reparar o reemplazar el PAP, o donde sea conveniente obtener suministros para el PAP. Hay redes disponibles las 24 horas del día, los 7 días de la semana en todo el país para permitir a los conductores ocuparse de equipos averiados o asegurar accesorios y suministros.</a:t>
            </a:r>
            <a:endParaRPr lang="en-US" dirty="0"/>
          </a:p>
          <a:p>
            <a:pPr eaLnBrk="1" hangingPunct="1">
              <a:spcBef>
                <a:spcPct val="0"/>
              </a:spcBef>
            </a:pPr>
            <a:endParaRPr lang="en-US" dirty="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E4A41-75D7-4D43-9912-B91C89392E1F}" type="slidenum">
              <a:rPr lang="en-US">
                <a:cs typeface="Arial" charset="0"/>
              </a:rPr>
              <a:pPr fontAlgn="base">
                <a:spcBef>
                  <a:spcPct val="0"/>
                </a:spcBef>
                <a:spcAft>
                  <a:spcPct val="0"/>
                </a:spcAft>
                <a:defRPr/>
              </a:pPr>
              <a:t>58</a:t>
            </a:fld>
            <a:endParaRPr lang="en-US" dirty="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normAutofit fontScale="47500" lnSpcReduction="20000"/>
          </a:bodyPr>
          <a:lstStyle/>
          <a:p>
            <a:pPr marL="0" lvl="1" eaLnBrk="1" hangingPunct="1">
              <a:spcBef>
                <a:spcPct val="0"/>
              </a:spcBef>
              <a:defRPr/>
            </a:pPr>
            <a:r>
              <a:rPr lang="en-US" b="1" dirty="0" err="1"/>
              <a:t>Narración</a:t>
            </a:r>
            <a:r>
              <a:rPr lang="en-US" b="1" dirty="0"/>
              <a:t>:  </a:t>
            </a:r>
            <a:r>
              <a:rPr lang="es-ES" dirty="0"/>
              <a:t>Los conductores que inician el tratamiento con PAP pueden beneficiarse al discutir cuestiones y experiencias técnicas y relacionadas con el cumplimiento con otros conductores de autotransporte que han tenido éxito a largo plazo.</a:t>
            </a:r>
            <a:endParaRPr lang="en-US" dirty="0"/>
          </a:p>
          <a:p>
            <a:pPr eaLnBrk="1" hangingPunct="1">
              <a:spcBef>
                <a:spcPct val="0"/>
              </a:spcBef>
              <a:defRPr/>
            </a:pPr>
            <a:endParaRPr lang="en-US" dirty="0"/>
          </a:p>
          <a:p>
            <a:pPr eaLnBrk="1" hangingPunct="1">
              <a:spcBef>
                <a:spcPct val="0"/>
              </a:spcBef>
              <a:defRPr/>
            </a:pPr>
            <a:r>
              <a:rPr lang="en-US" dirty="0"/>
              <a:t>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eaLnBrk="1" hangingPunct="1">
              <a:spcBef>
                <a:spcPct val="0"/>
              </a:spcBef>
              <a:defRPr/>
            </a:pPr>
            <a:r>
              <a:rPr lang="es-ES" sz="4500" dirty="0"/>
              <a:t>Para otros desafíos más individuales y cuestiones motivacionales relacionadas con el cumplimiento de la PAP, es útil confiar en las experiencias de conductores exitosos</a:t>
            </a:r>
            <a:r>
              <a:rPr lang="en-US" sz="4500" dirty="0"/>
              <a:t>: </a:t>
            </a:r>
          </a:p>
          <a:p>
            <a:pPr marL="973333" lvl="1" indent="-514350" eaLnBrk="1" hangingPunct="1">
              <a:spcBef>
                <a:spcPct val="0"/>
              </a:spcBef>
              <a:buFont typeface="+mj-lt"/>
              <a:buAutoNum type="arabicPeriod"/>
              <a:defRPr/>
            </a:pPr>
            <a:r>
              <a:rPr lang="es-ES" sz="3000" dirty="0"/>
              <a:t>Con el apoyo y la asistencia de los gerentes, únase u organice un grupo de usuarios de PAP; personalizar experiencias, beneficios y retos, compartir consejos, etc., relacionados tanto con el uso del PAP en viajes como en periodos fuera de servicio</a:t>
            </a:r>
            <a:endParaRPr lang="en-US" sz="3000" dirty="0"/>
          </a:p>
          <a:p>
            <a:pPr marL="973333" lvl="1" indent="-514350" eaLnBrk="1" hangingPunct="1">
              <a:spcBef>
                <a:spcPct val="0"/>
              </a:spcBef>
              <a:buFont typeface="+mj-lt"/>
              <a:buAutoNum type="arabicPeriod"/>
              <a:defRPr/>
            </a:pPr>
            <a:r>
              <a:rPr lang="es-ES" sz="3500" dirty="0"/>
              <a:t>Busque el consejo de conductores individuales que hayan tenido éxito con la PAP.</a:t>
            </a:r>
            <a:endParaRPr lang="en-US" sz="3500" dirty="0"/>
          </a:p>
          <a:p>
            <a:pPr marL="973333" lvl="1" indent="-514350" eaLnBrk="1" hangingPunct="1">
              <a:spcBef>
                <a:spcPct val="0"/>
              </a:spcBef>
              <a:buFont typeface="+mj-lt"/>
              <a:buAutoNum type="arabicPeriod"/>
              <a:defRPr/>
            </a:pPr>
            <a:r>
              <a:rPr lang="es-ES" sz="3500" dirty="0"/>
              <a:t>A su vez, una vez que un conductor se ha consolidado como un usuario exitoso de PAP puede brindar una ayuda invaluable a otros que recién comienzan el tratamiento con PAP para la AOS.</a:t>
            </a:r>
            <a:endParaRPr lang="en-US" sz="3500" dirty="0"/>
          </a:p>
          <a:p>
            <a:pPr eaLnBrk="1" hangingPunct="1">
              <a:spcBef>
                <a:spcPct val="0"/>
              </a:spcBef>
              <a:defRPr/>
            </a:pPr>
            <a:endParaRPr lang="en-US" dirty="0"/>
          </a:p>
          <a:p>
            <a:pPr eaLnBrk="1" hangingPunct="1">
              <a:spcBef>
                <a:spcPct val="0"/>
              </a:spcBef>
              <a:defRPr/>
            </a:pP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4F2FB-0204-49D0-B214-2FA2BBBD572C}" type="slidenum">
              <a:rPr lang="en-US">
                <a:cs typeface="Arial" charset="0"/>
              </a:rPr>
              <a:pPr fontAlgn="base">
                <a:spcBef>
                  <a:spcPct val="0"/>
                </a:spcBef>
                <a:spcAft>
                  <a:spcPct val="0"/>
                </a:spcAft>
                <a:defRPr/>
              </a:pPr>
              <a:t>59</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 </a:t>
            </a:r>
            <a:r>
              <a:rPr lang="es-ES" sz="1200" kern="1200" dirty="0">
                <a:solidFill>
                  <a:schemeClr val="tx1"/>
                </a:solidFill>
                <a:effectLst/>
                <a:latin typeface="+mn-lt"/>
                <a:ea typeface="+mn-ea"/>
                <a:cs typeface="+mn-cs"/>
              </a:rPr>
              <a:t>Cuando el tiempo de sueño es demasiado corto o se ve interrumpido por dar vueltas y vueltas, una persona experimentará fatiga mental y somnolencia excesiva durante las horas de vigilia. Esto es un peligro para la seguridad de alguien que conduce al volante ¡tanto como si tuviera una enfermedad del sueño no tratada! Por lo tanto, una pérdida importante del sueño natural, incluso sin tener una enfermedad del sueño, puede provocar algunos de los mismos efectos que ocurren con la apnea del sueño. Estos efectos incluyen una reducción del estado de alerta, reacciones más lentas ante situaciones de tráfico peligrosas y que cambian rápidamente, o una menor capacidad de respuesta a condiciones peligrosas de la carretera. Lea sobre los aspectos clave del sueño natural y su importancia para la seguridad del conductor en el Módulo 3.</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a:t>_________________________</a:t>
            </a:r>
          </a:p>
          <a:p>
            <a:pPr eaLnBrk="1" hangingPunct="1">
              <a:spcBef>
                <a:spcPct val="0"/>
              </a:spcBef>
            </a:pPr>
            <a:r>
              <a:rPr lang="en-US" b="1" dirty="0" err="1"/>
              <a:t>Notas</a:t>
            </a:r>
            <a:r>
              <a:rPr lang="en-US" b="1" dirty="0"/>
              <a:t> del Instructor:</a:t>
            </a:r>
          </a:p>
          <a:p>
            <a:pPr eaLnBrk="1" hangingPunct="1">
              <a:spcBef>
                <a:spcPct val="0"/>
              </a:spcBef>
            </a:pPr>
            <a:endParaRPr lang="en-US" dirty="0"/>
          </a:p>
          <a:p>
            <a:pPr eaLnBrk="1" hangingPunct="1">
              <a:spcBef>
                <a:spcPct val="0"/>
              </a:spcBef>
            </a:pPr>
            <a:r>
              <a:rPr lang="es-ES" dirty="0"/>
              <a:t>Las diferencias entre un sueño normal y una enfermedad del sueño son las razones por las que las enfermedades del sueño aumentan la somnolencia diurna y crean riesgos para la seguridad y la salud.</a:t>
            </a:r>
          </a:p>
          <a:p>
            <a:pPr eaLnBrk="1" hangingPunct="1">
              <a:spcBef>
                <a:spcPct val="0"/>
              </a:spcBef>
            </a:pPr>
            <a:r>
              <a:rPr lang="es-ES" dirty="0"/>
              <a:t>Las lecciones 3 y 4 del módulo “Capacitación del Conductor” (Módulo 3) brindan una discusión útil sobre las funciones del sueño en personas sanas, que incluyen:</a:t>
            </a:r>
            <a:endParaRPr lang="en-US" dirty="0"/>
          </a:p>
          <a:p>
            <a:pPr marL="631102" lvl="1" indent="-172119" eaLnBrk="1" hangingPunct="1">
              <a:spcBef>
                <a:spcPct val="0"/>
              </a:spcBef>
              <a:buFont typeface="Arial" pitchFamily="34" charset="0"/>
              <a:buChar char="•"/>
            </a:pPr>
            <a:r>
              <a:rPr lang="es-ES" dirty="0"/>
              <a:t>La biología del sueño normal.</a:t>
            </a:r>
            <a:endParaRPr lang="en-US" dirty="0"/>
          </a:p>
          <a:p>
            <a:pPr marL="631102" lvl="1" indent="-172119" eaLnBrk="1" hangingPunct="1">
              <a:spcBef>
                <a:spcPct val="0"/>
              </a:spcBef>
              <a:buFont typeface="Arial" pitchFamily="34" charset="0"/>
              <a:buChar char="•"/>
            </a:pPr>
            <a:r>
              <a:rPr lang="es-ES" dirty="0"/>
              <a:t>Factores que afectan la calidad y cantidad del sueño.</a:t>
            </a:r>
            <a:endParaRPr lang="en-US" dirty="0"/>
          </a:p>
          <a:p>
            <a:pPr marL="631102" lvl="1" indent="-172119" eaLnBrk="1" hangingPunct="1">
              <a:spcBef>
                <a:spcPct val="0"/>
              </a:spcBef>
              <a:buFont typeface="Arial" pitchFamily="34" charset="0"/>
              <a:buChar char="•"/>
            </a:pPr>
            <a:r>
              <a:rPr lang="es-ES" dirty="0"/>
              <a:t>Cómo el ritmo circadiano puede afectar el estado de alerta en diferentes períodos del día y de la noche</a:t>
            </a:r>
            <a:endParaRPr lang="en-US" dirty="0"/>
          </a:p>
          <a:p>
            <a:pPr marL="631102" lvl="1" indent="-172119" eaLnBrk="1" hangingPunct="1">
              <a:spcBef>
                <a:spcPct val="0"/>
              </a:spcBef>
              <a:buFont typeface="Arial" pitchFamily="34" charset="0"/>
              <a:buChar char="•"/>
            </a:pPr>
            <a:r>
              <a:rPr lang="es-ES" dirty="0"/>
              <a:t>Susceptibilidad de los conductores de vehículos de autotransporte a la somnolencia diurna</a:t>
            </a:r>
            <a:endParaRPr lang="en-US" dirty="0"/>
          </a:p>
          <a:p>
            <a:pPr eaLnBrk="1" hangingPunct="1">
              <a:spcBef>
                <a:spcPct val="0"/>
              </a:spcBef>
            </a:pPr>
            <a:r>
              <a:rPr lang="es-ES" dirty="0"/>
              <a:t>El contenido del Módulo 3 incluye antecedentes útiles para el Módulo 8 y sería útil que lo complete antes de completar este módulo.</a:t>
            </a:r>
            <a:r>
              <a:rPr lang="en-US" dirty="0"/>
              <a:t> </a:t>
            </a:r>
          </a:p>
          <a:p>
            <a:pPr eaLnBrk="1" hangingPunct="1">
              <a:spcBef>
                <a:spcPct val="0"/>
              </a:spcBef>
            </a:pPr>
            <a:endParaRPr lang="en-US" dirty="0"/>
          </a:p>
          <a:p>
            <a:pPr eaLnBrk="1" hangingPunct="1">
              <a:spcBef>
                <a:spcPct val="0"/>
              </a:spcBef>
            </a:pPr>
            <a:endParaRPr lang="en-US"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1BCA12-B680-4B19-8FCA-DA0A1123FF93}" type="slidenum">
              <a:rPr lang="en-US">
                <a:cs typeface="Arial" charset="0"/>
              </a:rPr>
              <a:pPr fontAlgn="base">
                <a:spcBef>
                  <a:spcPct val="0"/>
                </a:spcBef>
                <a:spcAft>
                  <a:spcPct val="0"/>
                </a:spcAft>
                <a:defRPr/>
              </a:pPr>
              <a:t>6</a:t>
            </a:fld>
            <a:endParaRPr lang="en-US" dirty="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62</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Verdadero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Verdadero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eaLnBrk="1" hangingPunct="1">
              <a:spcBef>
                <a:spcPct val="0"/>
              </a:spcBef>
            </a:pPr>
            <a:r>
              <a:rPr lang="en-US" b="1" dirty="0" err="1">
                <a:solidFill>
                  <a:srgbClr val="00CC00"/>
                </a:solidFill>
              </a:rPr>
              <a:t>Narración</a:t>
            </a:r>
            <a:r>
              <a:rPr lang="en-US" b="1" dirty="0">
                <a:solidFill>
                  <a:srgbClr val="00CC00"/>
                </a:solidFill>
              </a:rPr>
              <a:t>: </a:t>
            </a:r>
            <a:r>
              <a:rPr lang="es-ES" dirty="0">
                <a:solidFill>
                  <a:srgbClr val="00CC00"/>
                </a:solidFill>
              </a:rPr>
              <a:t>Esta sección final reúne los puntos clave de las cuatro lecciones del módulo.</a:t>
            </a:r>
            <a:endParaRPr lang="en-US" dirty="0">
              <a:solidFill>
                <a:srgbClr val="00CC00"/>
              </a:solidFill>
            </a:endParaRPr>
          </a:p>
          <a:p>
            <a:pPr eaLnBrk="1" hangingPunct="1">
              <a:spcBef>
                <a:spcPct val="0"/>
              </a:spcBef>
            </a:pPr>
            <a:endParaRPr lang="en-US" dirty="0">
              <a:solidFill>
                <a:srgbClr val="00CC00"/>
              </a:solidFill>
            </a:endParaRPr>
          </a:p>
          <a:p>
            <a:pPr eaLnBrk="1" hangingPunct="1">
              <a:spcBef>
                <a:spcPct val="0"/>
              </a:spcBef>
            </a:pPr>
            <a:endParaRPr lang="en-US" dirty="0">
              <a:solidFill>
                <a:srgbClr val="00CC00"/>
              </a:solidFill>
            </a:endParaRPr>
          </a:p>
          <a:p>
            <a:pPr eaLnBrk="1" hangingPunct="1">
              <a:spcBef>
                <a:spcPct val="0"/>
              </a:spcBef>
            </a:pPr>
            <a:endParaRPr lang="en-US" dirty="0">
              <a:solidFill>
                <a:srgbClr val="00CC00"/>
              </a:solidFill>
            </a:endParaRPr>
          </a:p>
          <a:p>
            <a:pPr eaLnBrk="1" hangingPunct="1">
              <a:spcBef>
                <a:spcPct val="0"/>
              </a:spcBef>
            </a:pPr>
            <a:r>
              <a:rPr lang="en-US" dirty="0"/>
              <a:t>________________________________</a:t>
            </a:r>
          </a:p>
          <a:p>
            <a:pPr eaLnBrk="1" hangingPunct="1">
              <a:spcBef>
                <a:spcPct val="0"/>
              </a:spcBef>
            </a:pPr>
            <a:r>
              <a:rPr lang="en-US" b="1" dirty="0" err="1"/>
              <a:t>Notas</a:t>
            </a:r>
            <a:r>
              <a:rPr lang="en-US" b="1" dirty="0"/>
              <a:t> del Instructor:</a:t>
            </a:r>
          </a:p>
          <a:p>
            <a:pPr eaLnBrk="1" hangingPunct="1">
              <a:spcBef>
                <a:spcPct val="0"/>
              </a:spcBef>
            </a:pPr>
            <a:r>
              <a:rPr lang="en-US" dirty="0"/>
              <a:t>Temas clave:</a:t>
            </a:r>
          </a:p>
          <a:p>
            <a:pPr eaLnBrk="1" hangingPunct="1">
              <a:spcBef>
                <a:spcPct val="0"/>
              </a:spcBef>
            </a:pPr>
            <a:r>
              <a:rPr lang="es-ES" dirty="0"/>
              <a:t>Enfermedades del sueño y su relación con la somnolencia diurna, la salud y el riesgo de choque del conductor de VDA;</a:t>
            </a:r>
            <a:endParaRPr lang="en-US" dirty="0"/>
          </a:p>
          <a:p>
            <a:pPr eaLnBrk="1" hangingPunct="1">
              <a:spcBef>
                <a:spcPct val="0"/>
              </a:spcBef>
            </a:pPr>
            <a:r>
              <a:rPr lang="es-ES" dirty="0"/>
              <a:t>Detección y pruebas médicas para detectar enfermedades del sueño; mandatos federales y recomendaciones médicas que afectan a los conductores de VDA;</a:t>
            </a:r>
            <a:endParaRPr lang="en-US" dirty="0"/>
          </a:p>
          <a:p>
            <a:pPr eaLnBrk="1" hangingPunct="1">
              <a:spcBef>
                <a:spcPct val="0"/>
              </a:spcBef>
            </a:pPr>
            <a:r>
              <a:rPr lang="es-ES" dirty="0"/>
              <a:t>Opciones de tratamiento para la AOS, la enfermedad del sueño más común que afecta a los conductores de VDA;</a:t>
            </a:r>
            <a:endParaRPr lang="en-US" dirty="0"/>
          </a:p>
          <a:p>
            <a:pPr eaLnBrk="1" hangingPunct="1">
              <a:spcBef>
                <a:spcPct val="0"/>
              </a:spcBef>
            </a:pPr>
            <a:r>
              <a:rPr lang="es-ES" dirty="0"/>
              <a:t>Tener éxito con la terapia de PAP, lograr el cumplimiento del tratamiento y contribuir a un PAF exitoso en el entorno de un VDA;</a:t>
            </a:r>
            <a:endParaRPr lang="en-US" dirty="0"/>
          </a:p>
          <a:p>
            <a:pPr eaLnBrk="1" hangingPunct="1">
              <a:spcBef>
                <a:spcPct val="0"/>
              </a:spcBef>
            </a:pPr>
            <a:endParaRPr lang="en-US" dirty="0"/>
          </a:p>
          <a:p>
            <a:pPr eaLnBrk="1" hangingPunct="1">
              <a:spcBef>
                <a:spcPct val="0"/>
              </a:spcBef>
            </a:pPr>
            <a:r>
              <a:rPr lang="es-ES" sz="2800" dirty="0"/>
              <a:t>Después de completar todas las lecciones de este módulo, los conductores deberían poder definir, identificar y/o describir:</a:t>
            </a:r>
            <a:endParaRPr lang="en-US" sz="2800" dirty="0"/>
          </a:p>
          <a:p>
            <a:pPr marL="915988" lvl="1" indent="-457200" eaLnBrk="1" hangingPunct="1">
              <a:spcBef>
                <a:spcPct val="0"/>
              </a:spcBef>
              <a:buFont typeface="Calibri" pitchFamily="34" charset="0"/>
              <a:buAutoNum type="arabicPeriod"/>
            </a:pPr>
            <a:r>
              <a:rPr lang="es-ES" sz="2400" dirty="0"/>
              <a:t>Enfermedades comunes del sueño, especialmente la AOS.</a:t>
            </a:r>
            <a:endParaRPr lang="en-US" sz="2400" dirty="0"/>
          </a:p>
          <a:p>
            <a:pPr marL="915988" lvl="1" indent="-457200" eaLnBrk="1" hangingPunct="1">
              <a:spcBef>
                <a:spcPct val="0"/>
              </a:spcBef>
              <a:buFont typeface="Calibri" pitchFamily="34" charset="0"/>
              <a:buAutoNum type="arabicPeriod"/>
            </a:pPr>
            <a:r>
              <a:rPr lang="es-ES" sz="2400" dirty="0"/>
              <a:t>Relaciones entre la somnolencia diurna excesiva (SDE), las enfermedades del sueño no tratadas, el desempeño deficiente de la conducción y el riesgo de choques automovilísticos.</a:t>
            </a:r>
            <a:endParaRPr lang="en-US" sz="2400" dirty="0"/>
          </a:p>
          <a:p>
            <a:pPr marL="915988" lvl="1" indent="-457200" eaLnBrk="1" hangingPunct="1">
              <a:spcBef>
                <a:spcPct val="0"/>
              </a:spcBef>
              <a:buFont typeface="Calibri" pitchFamily="34" charset="0"/>
              <a:buAutoNum type="arabicPeriod"/>
            </a:pPr>
            <a:r>
              <a:rPr lang="es-ES" sz="2400" dirty="0"/>
              <a:t>Señales, síntomas y factores físicos que aumentan el riesgo de que una persona padezca una enfermedad del sueño.</a:t>
            </a:r>
            <a:endParaRPr lang="en-US" sz="2400" dirty="0"/>
          </a:p>
          <a:p>
            <a:pPr marL="915988" lvl="1" indent="-457200" eaLnBrk="1" hangingPunct="1">
              <a:spcBef>
                <a:spcPct val="0"/>
              </a:spcBef>
              <a:buFont typeface="Calibri" pitchFamily="34" charset="0"/>
              <a:buAutoNum type="arabicPeriod"/>
            </a:pPr>
            <a:r>
              <a:rPr lang="es-ES" sz="2400" dirty="0"/>
              <a:t>Riesgos para la salud a largo plazo de la AOS no tratada.</a:t>
            </a:r>
            <a:endParaRPr lang="en-US" sz="2400" dirty="0"/>
          </a:p>
          <a:p>
            <a:pPr marL="915988" lvl="1" indent="-457200" eaLnBrk="1" hangingPunct="1">
              <a:spcBef>
                <a:spcPct val="0"/>
              </a:spcBef>
              <a:buFont typeface="Calibri" pitchFamily="34" charset="0"/>
              <a:buAutoNum type="arabicPeriod"/>
            </a:pPr>
            <a:r>
              <a:rPr lang="es-ES" sz="2400" dirty="0"/>
              <a:t>Medidas comúnmente utilizadas para evaluar a las personas con alto riesgo de padecer enfermedades del sueño, especialmente la AOS.</a:t>
            </a:r>
            <a:endParaRPr lang="en-US" sz="2400" dirty="0"/>
          </a:p>
          <a:p>
            <a:pPr marL="915988" lvl="1" indent="-457200" eaLnBrk="1" hangingPunct="1">
              <a:spcBef>
                <a:spcPct val="0"/>
              </a:spcBef>
              <a:buFont typeface="Calibri" pitchFamily="34" charset="0"/>
              <a:buAutoNum type="arabicPeriod"/>
            </a:pPr>
            <a:r>
              <a:rPr lang="es-ES" sz="2400" dirty="0"/>
              <a:t>Pruebas médicas dentro y fuera de la clínica para las enfermedades del sueño y los pasos básicos utilizados para un diagnóstico médico, especialmente para la AOS.</a:t>
            </a:r>
            <a:endParaRPr lang="en-US" sz="2400" dirty="0"/>
          </a:p>
          <a:p>
            <a:pPr marL="915988" lvl="1" indent="-457200" eaLnBrk="1" hangingPunct="1">
              <a:spcBef>
                <a:spcPct val="0"/>
              </a:spcBef>
              <a:buFont typeface="Calibri" pitchFamily="34" charset="0"/>
              <a:buAutoNum type="arabicPeriod"/>
            </a:pPr>
            <a:r>
              <a:rPr lang="es-ES" sz="2400" dirty="0"/>
              <a:t>Tratamientos disponibles para la AOS y ventajas únicas de la terapia PAP.</a:t>
            </a:r>
            <a:endParaRPr lang="en-US" sz="2400" dirty="0"/>
          </a:p>
          <a:p>
            <a:pPr marL="915988" lvl="1" indent="-457200" eaLnBrk="1" hangingPunct="1">
              <a:spcBef>
                <a:spcPct val="0"/>
              </a:spcBef>
              <a:buFont typeface="Calibri" pitchFamily="34" charset="0"/>
              <a:buAutoNum type="arabicPeriod"/>
            </a:pPr>
            <a:r>
              <a:rPr lang="es-ES" sz="2400" dirty="0"/>
              <a:t>Razones por las que un alto cumplimiento es fundamental para tratar eficazmente la AOS con PAP.</a:t>
            </a:r>
            <a:endParaRPr lang="en-US" sz="2400" dirty="0"/>
          </a:p>
          <a:p>
            <a:pPr marL="915988" lvl="1" indent="-457200" eaLnBrk="1" hangingPunct="1">
              <a:spcBef>
                <a:spcPct val="0"/>
              </a:spcBef>
              <a:buFont typeface="Calibri" pitchFamily="34" charset="0"/>
              <a:buAutoNum type="arabicPeriod"/>
            </a:pPr>
            <a:r>
              <a:rPr lang="es-ES" sz="2400" dirty="0"/>
              <a:t>Accesorios para el equipo PAP disponibles y cómo pueden ayudar a cumplir con el tratamiento.</a:t>
            </a:r>
            <a:endParaRPr lang="en-US" sz="2400" dirty="0"/>
          </a:p>
          <a:p>
            <a:pPr marL="915988" lvl="1" indent="-457200" eaLnBrk="1" hangingPunct="1">
              <a:spcBef>
                <a:spcPct val="0"/>
              </a:spcBef>
              <a:buFont typeface="Calibri" pitchFamily="34" charset="0"/>
              <a:buAutoNum type="arabicPeriod"/>
            </a:pPr>
            <a:r>
              <a:rPr lang="es-ES" sz="2400" dirty="0"/>
              <a:t>Barreras comunes para el cumplimiento de PAP y soluciones para superarlas en el entorno de VDA.</a:t>
            </a:r>
            <a:endParaRPr lang="en-US" sz="2400" dirty="0"/>
          </a:p>
          <a:p>
            <a:pPr marL="915988" lvl="1" indent="-457200" eaLnBrk="1" hangingPunct="1">
              <a:spcBef>
                <a:spcPct val="0"/>
              </a:spcBef>
              <a:buFont typeface="Calibri" pitchFamily="34" charset="0"/>
              <a:buAutoNum type="arabicPeriod"/>
            </a:pPr>
            <a:r>
              <a:rPr lang="es-ES" sz="2400" dirty="0"/>
              <a:t>Cómo la actividad física, la nutrición, la reducción del exceso de peso corporal y otros cambios en el estilo de vida pueden ayudar a prevenir el desarrollo de AOS y reducir la gravedad de la AOS en quienes padecen esta enfermedad.</a:t>
            </a:r>
            <a:endParaRPr lang="en-US" sz="2400" dirty="0"/>
          </a:p>
          <a:p>
            <a:pPr marL="915988" lvl="1" indent="-457200" eaLnBrk="1" hangingPunct="1">
              <a:spcBef>
                <a:spcPct val="0"/>
              </a:spcBef>
              <a:buFont typeface="Calibri" pitchFamily="34" charset="0"/>
              <a:buAutoNum type="arabicPeriod"/>
            </a:pPr>
            <a:r>
              <a:rPr lang="es-ES" sz="2400" dirty="0"/>
              <a:t>Formas en que los conductores de VDA pueden ayudar a los compañeros de trabajo y a los transportistas a abordar eficazmente las enfermedades del sueño como parte de un programa general de administración de la fatiga (PAF).</a:t>
            </a:r>
            <a:endParaRPr lang="en-US" sz="2400" dirty="0"/>
          </a:p>
          <a:p>
            <a:pPr eaLnBrk="1" hangingPunct="1">
              <a:spcBef>
                <a:spcPct val="0"/>
              </a:spcBef>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97357-E923-4CF0-BD7B-40A1002825E3}" type="slidenum">
              <a:rPr lang="en-US">
                <a:cs typeface="Arial" charset="0"/>
              </a:rPr>
              <a:pPr fontAlgn="base">
                <a:spcBef>
                  <a:spcPct val="0"/>
                </a:spcBef>
                <a:spcAft>
                  <a:spcPct val="0"/>
                </a:spcAft>
                <a:defRPr/>
              </a:pPr>
              <a:t>65</a:t>
            </a:fld>
            <a:endParaRPr lang="en-US" dirty="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b="1" dirty="0" err="1"/>
              <a:t>Narración</a:t>
            </a:r>
            <a:r>
              <a:rPr lang="en-US" b="1" dirty="0"/>
              <a:t>: </a:t>
            </a:r>
            <a:r>
              <a:rPr lang="es-ES" dirty="0"/>
              <a:t>La somnolencia excesiva, ya sea en el trabajo o en otras horas de vigilia, es un signo crítico de la posibilidad de sufrir una enfermedad del sueño. La apnea obstructiva del sueño es un tipo muy grave de enfermedad del sueño en el que las vías respiratorias superiores son estrechas y a menudo están colmadas de exceso de tejido blando. O, en algunos casos, las vías respiratorias pueden ser inusualmente estrechas, como resultado de la configuración de la mandíbula y los huesos faciales; estos patrones prevalecen en ciertas familias y grupos étnicos/raciales, lo que sugiere una fuerte contribución genética. En la apnea del sueño, los músculos que controlan las vías respiratorias tienen dificultades para evitar su colapso durante el sueño. Esto periódicamente conduce a una reducción (hipopnea) o a un flujo de aire completamente bloqueado (apnea). El oxígeno que llega al cerebro y al cuerpo se reduce y se producen rápidos cambios estresantes que afectan el corazón y la circulación, el cerebro, el sistema nervioso y las hormonas que controlan muchas funciones corporales. Estas hipopneas y apneas en una persona con AOS pueden ocurrir hasta 100 veces por hora, reduciendo la cantidad y calidad del sueño más profundo, provocando despertares parciales durante el sueño y pueden provocar somnolencia, deterioro del desempeño mental y depresión.​</a:t>
            </a:r>
            <a:endParaRPr lang="en-US" dirty="0"/>
          </a:p>
          <a:p>
            <a:pPr eaLnBrk="1" hangingPunct="1">
              <a:spcBef>
                <a:spcPct val="0"/>
              </a:spcBef>
              <a:defRPr/>
            </a:pPr>
            <a:endParaRPr lang="en-US" dirty="0"/>
          </a:p>
          <a:p>
            <a:pPr eaLnBrk="1" hangingPunct="1">
              <a:spcBef>
                <a:spcPct val="0"/>
              </a:spcBef>
              <a:defRPr/>
            </a:pPr>
            <a:r>
              <a:rPr lang="en-US" dirty="0"/>
              <a:t>_________________________________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172119" indent="-172119" eaLnBrk="1" hangingPunct="1">
              <a:spcBef>
                <a:spcPct val="0"/>
              </a:spcBef>
              <a:buFont typeface="Arial" pitchFamily="34" charset="0"/>
              <a:buChar char="•"/>
              <a:defRPr/>
            </a:pPr>
            <a:r>
              <a:rPr lang="es-ES" dirty="0"/>
              <a:t>La somnolencia diurna excesiva (SDE) es un efecto dañino y el más inmediato de muchas enfermedades del sueño;</a:t>
            </a:r>
            <a:endParaRPr lang="en-US" dirty="0"/>
          </a:p>
          <a:p>
            <a:pPr marL="172119" indent="-172119" eaLnBrk="1" hangingPunct="1">
              <a:spcBef>
                <a:spcPct val="0"/>
              </a:spcBef>
              <a:buFont typeface="Arial" pitchFamily="34" charset="0"/>
              <a:buChar char="•"/>
              <a:defRPr/>
            </a:pPr>
            <a:r>
              <a:rPr lang="es-ES" dirty="0"/>
              <a:t>La Apnea Obstructiva del Sueño (AOS) es un tipo grave de enfermedad del sueño y tiene una alta prevalencia entre los conductores de VDA;</a:t>
            </a:r>
            <a:endParaRPr lang="en-US" dirty="0"/>
          </a:p>
          <a:p>
            <a:pPr marL="172119" indent="-172119" eaLnBrk="1" hangingPunct="1">
              <a:spcBef>
                <a:spcPct val="0"/>
              </a:spcBef>
              <a:buFont typeface="Arial" pitchFamily="34" charset="0"/>
              <a:buChar char="•"/>
              <a:defRPr/>
            </a:pPr>
            <a:r>
              <a:rPr lang="es-ES" dirty="0"/>
              <a:t>En la AOS, las vías respiratorias son estrechas y los músculos que las controlan no pueden evitar el colapso durante la inspiración (al inspirar aire); esto conduce a un sueño profundo deficiente, despertares parciales durante el sueño, reducciones en el suministro de oxígeno al cuerpo y conduce a SDE, deterioro del desempeño mental y depresión;</a:t>
            </a:r>
            <a:endParaRPr lang="en-US" dirty="0"/>
          </a:p>
          <a:p>
            <a:pPr eaLnBrk="1" hangingPunct="1">
              <a:spcBef>
                <a:spcPct val="0"/>
              </a:spcBef>
              <a:defRPr/>
            </a:pPr>
            <a:endParaRPr lang="en-US" dirty="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959D40-1867-4F73-AA7B-524D30CD889E}" type="slidenum">
              <a:rPr lang="en-US">
                <a:cs typeface="Arial" charset="0"/>
              </a:rPr>
              <a:pPr fontAlgn="base">
                <a:spcBef>
                  <a:spcPct val="0"/>
                </a:spcBef>
                <a:spcAft>
                  <a:spcPct val="0"/>
                </a:spcAft>
                <a:defRPr/>
              </a:pPr>
              <a:t>66</a:t>
            </a:fld>
            <a:endParaRPr lang="en-US" dirty="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eaLnBrk="1" hangingPunct="1">
              <a:spcBef>
                <a:spcPct val="0"/>
              </a:spcBef>
              <a:defRPr/>
            </a:pPr>
            <a:r>
              <a:rPr lang="en-US" b="1" dirty="0" err="1"/>
              <a:t>Narración</a:t>
            </a:r>
            <a:r>
              <a:rPr lang="en-US" b="1" dirty="0"/>
              <a:t>: </a:t>
            </a:r>
            <a:r>
              <a:rPr lang="es-ES" sz="1200" kern="1200" dirty="0">
                <a:solidFill>
                  <a:schemeClr val="tx1"/>
                </a:solidFill>
                <a:effectLst/>
                <a:latin typeface="+mn-lt"/>
                <a:ea typeface="+mn-ea"/>
                <a:cs typeface="+mn-cs"/>
              </a:rPr>
              <a:t>Las personas con apnea del sueño tienen señales y síntomas identificables durante el sueño, incluidos ronquidos fuertes, intervalos prolongados en los que se detiene la respiración o incluso jadeos o ahogamientos y asfixia. La apnea del sueño aumenta el riesgo de que un conductor de autotransporte sufra otras enfermedades crónicas importantes, como presión arterial alta, diabetes, derrames cerebrales y ataques cardíacos. Según las investigaciones disponibles, 1 de cada 10 conductores de autotransporte puede sufrir apnea del sueño grave, lo que aumenta considerablemente sus posibilidades de sufrir fatiga y somnolencia en el trabajo. Los conductores somnolientos tienen un mayor riesgo de verse involucrados en choques graves, lo que representa un importante problema de seguridad para toda la industria del transporte y el público ¡La buena noticia es que la apnea del sueño se puede tratar con éxito para beneficio de todos!​</a:t>
            </a:r>
            <a:endParaRPr lang="en-US" sz="1200" kern="1200" dirty="0">
              <a:solidFill>
                <a:schemeClr val="tx1"/>
              </a:solidFill>
              <a:effectLst/>
              <a:latin typeface="+mn-lt"/>
              <a:ea typeface="+mn-ea"/>
              <a:cs typeface="+mn-cs"/>
            </a:endParaRPr>
          </a:p>
          <a:p>
            <a:pPr eaLnBrk="1" hangingPunct="1">
              <a:spcBef>
                <a:spcPct val="0"/>
              </a:spcBef>
              <a:defRPr/>
            </a:pPr>
            <a:r>
              <a:rPr lang="en-US" dirty="0"/>
              <a:t>__________________________________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172119" indent="-172119" eaLnBrk="1" hangingPunct="1">
              <a:spcBef>
                <a:spcPct val="0"/>
              </a:spcBef>
              <a:buFont typeface="Arial" pitchFamily="34" charset="0"/>
              <a:buChar char="•"/>
              <a:defRPr/>
            </a:pPr>
            <a:r>
              <a:rPr lang="es-ES" dirty="0"/>
              <a:t>Las personas con AOS tienen señales y síntomas únicos, que incluyen SDE, ronquidos fuertes, episodios de interrupción de la respiración o jadeos/ahogamientos durante el sueño que pueden ser informados por su pareja de cama y otros indicadores.</a:t>
            </a:r>
            <a:endParaRPr lang="en-US" dirty="0"/>
          </a:p>
          <a:p>
            <a:pPr marL="172119" indent="-172119" eaLnBrk="1" hangingPunct="1">
              <a:spcBef>
                <a:spcPct val="0"/>
              </a:spcBef>
              <a:buFont typeface="Arial" pitchFamily="34" charset="0"/>
              <a:buChar char="•"/>
              <a:defRPr/>
            </a:pPr>
            <a:r>
              <a:rPr lang="es-ES" dirty="0"/>
              <a:t>La AOS aumenta el riesgo de los conductores de VDA de sufrir otras enfermedades crónicas importantes, como presión arterial alta, diabetes, derrames cerebrales y ataques cardíacos.</a:t>
            </a:r>
            <a:endParaRPr lang="en-US" dirty="0"/>
          </a:p>
          <a:p>
            <a:pPr marL="172119" indent="-172119" eaLnBrk="1" hangingPunct="1">
              <a:spcBef>
                <a:spcPct val="0"/>
              </a:spcBef>
              <a:buFont typeface="Arial" pitchFamily="34" charset="0"/>
              <a:buChar char="•"/>
              <a:defRPr/>
            </a:pPr>
            <a:r>
              <a:rPr lang="es-ES" dirty="0"/>
              <a:t>AOS crea un problema crítico de seguridad pública para la industria del transporte.</a:t>
            </a:r>
            <a:endParaRPr lang="en-US" dirty="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21B947-4548-4D7C-A0C0-973EC62EA671}" type="slidenum">
              <a:rPr lang="en-US">
                <a:cs typeface="Arial" charset="0"/>
              </a:rPr>
              <a:pPr fontAlgn="base">
                <a:spcBef>
                  <a:spcPct val="0"/>
                </a:spcBef>
                <a:spcAft>
                  <a:spcPct val="0"/>
                </a:spcAft>
                <a:defRPr/>
              </a:pPr>
              <a:t>67</a:t>
            </a:fld>
            <a:endParaRPr lang="en-US" dirty="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hangingPunct="1">
              <a:spcBef>
                <a:spcPct val="0"/>
              </a:spcBef>
              <a:defRPr/>
            </a:pPr>
            <a:r>
              <a:rPr lang="en-US" b="1" dirty="0" err="1"/>
              <a:t>Narración</a:t>
            </a:r>
            <a:r>
              <a:rPr lang="en-US" b="1" dirty="0"/>
              <a:t>:  </a:t>
            </a:r>
            <a:r>
              <a:rPr lang="es-ES" sz="1200" kern="1200" dirty="0">
                <a:solidFill>
                  <a:schemeClr val="tx1"/>
                </a:solidFill>
                <a:effectLst/>
                <a:latin typeface="+mn-lt"/>
                <a:ea typeface="+mn-ea"/>
                <a:cs typeface="+mn-cs"/>
              </a:rPr>
              <a:t>La autodetección precisa de los síntomas de las personas con apnea del sueño es difícil. Es posible que las personas con esta enfermedad no se den cuenta de que roncan fuerte o dejan de respirar mientras duermen. Incluso cuando estas señales son presenciados por familiares cercanos, la persona puede mostrarse reacia a admitir que puede haber un problema. En la mayoría de los casos, las personas con apnea del sueño no diagnosticada pueden confundir su somnolencia crónica con otras afecciones, como la restricción voluntaria del sueño, y que no tienen nada que ver con una enfermedad del sueño.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Todos los factores enumerados en la parte inferior de esta diapositiva pueden ser indicadores precisos para la detección de apnea del sueño. Por sí solos, ninguno es 100% exacto. Incluso un fuerte predictor, como un IMC alto (sobrepeso u obesidad), sólo estará presente en aproximadamente 2 de cada 3 conductores de autotransporte que padecen esta enfermedad. Pero, al utilizar una combinación de predictores sólidos, se puede mejorar enormemente la precisión de un proceso de detección.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_________________________________</a:t>
            </a:r>
          </a:p>
          <a:p>
            <a:pPr eaLnBrk="1" hangingPunct="1">
              <a:spcBef>
                <a:spcPct val="0"/>
              </a:spcBef>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458983" indent="-458983" eaLnBrk="1" fontAlgn="auto" hangingPunct="1">
              <a:spcBef>
                <a:spcPts val="0"/>
              </a:spcBef>
              <a:spcAft>
                <a:spcPts val="0"/>
              </a:spcAft>
              <a:buFont typeface="Arial" pitchFamily="34" charset="0"/>
              <a:buChar char="•"/>
              <a:defRPr/>
            </a:pPr>
            <a:r>
              <a:rPr lang="es-ES" sz="2800" dirty="0"/>
              <a:t>La autodetección de los síntomas de la AOS puede ser difícil, ya que los afectados pueden no darse cuenta de que padecen SDE crónica, confundiendo las señales y síntomas con otras afecciones no relacionadas.</a:t>
            </a:r>
            <a:endParaRPr lang="en-US" sz="2800" dirty="0"/>
          </a:p>
          <a:p>
            <a:pPr marL="458983" indent="-458983" eaLnBrk="1" fontAlgn="auto" hangingPunct="1">
              <a:spcBef>
                <a:spcPts val="0"/>
              </a:spcBef>
              <a:spcAft>
                <a:spcPts val="0"/>
              </a:spcAft>
              <a:buFont typeface="Arial" pitchFamily="34" charset="0"/>
              <a:buChar char="•"/>
              <a:defRPr/>
            </a:pPr>
            <a:r>
              <a:rPr lang="es-ES" sz="2400" dirty="0">
                <a:solidFill>
                  <a:srgbClr val="FF0000"/>
                </a:solidFill>
              </a:rPr>
              <a:t>Los predictores de AOS incluyen interrupciones respiratorias confirmadas o episodios de ahogamiento durante la noche, IMC alto*, cuello grueso, sobremordida, mandíbula retraída y otros rasgos faciales que pueden causar vías respiratorias estrechas. Recuerde a los conductores que ¡1 de cada 3 personas con AOS puede no tener sobrepeso u obesidad!</a:t>
            </a:r>
            <a:endParaRPr lang="en-US" sz="2400" dirty="0">
              <a:solidFill>
                <a:srgbClr val="FF0000"/>
              </a:solidFill>
            </a:endParaRPr>
          </a:p>
          <a:p>
            <a:pPr eaLnBrk="1" fontAlgn="auto" hangingPunct="1">
              <a:spcBef>
                <a:spcPts val="0"/>
              </a:spcBef>
              <a:spcAft>
                <a:spcPts val="0"/>
              </a:spcAft>
              <a:defRPr/>
            </a:pPr>
            <a:endParaRPr lang="en-US" dirty="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1433F3-DDB6-4F1A-B361-EA0FE7976C80}" type="slidenum">
              <a:rPr lang="en-US">
                <a:cs typeface="Arial" charset="0"/>
              </a:rPr>
              <a:pPr fontAlgn="base">
                <a:spcBef>
                  <a:spcPct val="0"/>
                </a:spcBef>
                <a:spcAft>
                  <a:spcPct val="0"/>
                </a:spcAft>
                <a:defRPr/>
              </a:pPr>
              <a:t>68</a:t>
            </a:fld>
            <a:endParaRPr lang="en-US" dirty="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lvl="1"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Los cuestionarios, si se completan con precisión, pueden ser excelentes para la autoeducación y la </a:t>
            </a:r>
            <a:r>
              <a:rPr lang="es-ES" sz="1200" kern="1200" dirty="0" err="1">
                <a:solidFill>
                  <a:schemeClr val="tx1"/>
                </a:solidFill>
                <a:effectLst/>
                <a:latin typeface="+mn-lt"/>
                <a:ea typeface="+mn-ea"/>
                <a:cs typeface="+mn-cs"/>
              </a:rPr>
              <a:t>autoreferencia</a:t>
            </a:r>
            <a:r>
              <a:rPr lang="es-ES" sz="1200" kern="1200" dirty="0">
                <a:solidFill>
                  <a:schemeClr val="tx1"/>
                </a:solidFill>
                <a:effectLst/>
                <a:latin typeface="+mn-lt"/>
                <a:ea typeface="+mn-ea"/>
                <a:cs typeface="+mn-cs"/>
              </a:rPr>
              <a:t>. Estos son muy útiles para un conductor que quiere autoiniciarse y consultar a un profesional de la salud sobre la posibilidad de padecer una enfermedad del sueño. Los resultados precisos del cuestionario pueden ser invaluables para el médico examinador del conductor de autotransporte, quien puede determinar con mayor certeza la necesidad de derivar al conductor a una prueba para detectar alguna enfermedad del sueño.</a:t>
            </a:r>
            <a:endParaRPr lang="en-US" sz="1200" kern="1200" dirty="0">
              <a:solidFill>
                <a:schemeClr val="tx1"/>
              </a:solidFill>
              <a:effectLst/>
              <a:latin typeface="+mn-lt"/>
              <a:ea typeface="+mn-ea"/>
              <a:cs typeface="+mn-cs"/>
            </a:endParaRPr>
          </a:p>
          <a:p>
            <a:pPr marL="0" lvl="1" eaLnBrk="1" hangingPunct="1">
              <a:spcBef>
                <a:spcPct val="0"/>
              </a:spcBef>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polisomnografía o PSG es el estándar de referencia para las pruebas de las enfermedades del sueño. Cuando lo interpreta un profesional del sueño calificado, el PSG puede determinar con precisión qué tipo de enfermedad del sueño puede tener una persona. Las pruebas de monitoreo portátiles (MP) se pueden realizar fuera de la clínica, ofrecen más flexibilidad y son una alternativa menos costosa a las pruebas de apnea del sueño para conductores de autotransporte. Sin embargo, es importante comprender que el MP sólo es eficaz cuando ya se sabe que las personas sometidas a la prueba tienen un mayor riesgo. Si el MP confirma que tiene apnea del sueño, el diagnóstico puede considerarse preciso y se puede iniciar el tratamiento. Sin embargo, cuando el resultado de la MP sugiere que el conductor de alto riesgo no tiene apnea del sueño, las limitaciones de la MP respecto a los errores que pudiera causar se convierten en una preocupación y se debe realizar una PSG completa durante la noche para confirmar los hallazgos o determinar si el conductor puede tener una enfermedad del sueño diferente</a:t>
            </a:r>
            <a:endParaRPr lang="en-US" dirty="0"/>
          </a:p>
          <a:p>
            <a:endParaRPr lang="en-US" dirty="0"/>
          </a:p>
          <a:p>
            <a:r>
              <a:rPr lang="en-US" dirty="0"/>
              <a:t>_________________________________</a:t>
            </a:r>
          </a:p>
          <a:p>
            <a:pPr eaLnBrk="1" hangingPunct="1">
              <a:spcBef>
                <a:spcPct val="0"/>
              </a:spcBef>
            </a:pPr>
            <a:r>
              <a:rPr lang="en-US" b="1" dirty="0" err="1"/>
              <a:t>Notas</a:t>
            </a:r>
            <a:r>
              <a:rPr lang="en-US" b="1" dirty="0"/>
              <a:t> del Instructor: </a:t>
            </a:r>
          </a:p>
          <a:p>
            <a:pPr eaLnBrk="1" hangingPunct="1">
              <a:spcBef>
                <a:spcPct val="0"/>
              </a:spcBef>
            </a:pPr>
            <a:r>
              <a:rPr lang="en-US" dirty="0"/>
              <a:t>Puntos Clave:</a:t>
            </a:r>
          </a:p>
          <a:p>
            <a:pPr marL="685800" lvl="2" indent="-228600" eaLnBrk="1" hangingPunct="1">
              <a:spcBef>
                <a:spcPct val="0"/>
              </a:spcBef>
              <a:buFont typeface="Calibri" pitchFamily="34" charset="0"/>
              <a:buAutoNum type="arabicPeriod"/>
            </a:pPr>
            <a:r>
              <a:rPr lang="es-ES" dirty="0"/>
              <a:t>Los indicadores físicos (examen de salud) de los conductores de VDA predicen mejor quién tiene una alto riesgo de sufrir AOS que los cuestionarios de autoinforme sobre síntomas, como somnolencia excesiva en el trabajo.</a:t>
            </a:r>
            <a:endParaRPr lang="en-US" dirty="0"/>
          </a:p>
          <a:p>
            <a:pPr marL="685800" lvl="2" indent="-228600" eaLnBrk="1" hangingPunct="1">
              <a:spcBef>
                <a:spcPct val="0"/>
              </a:spcBef>
              <a:buFont typeface="Calibri" pitchFamily="34" charset="0"/>
              <a:buAutoNum type="arabicPeriod"/>
            </a:pPr>
            <a:r>
              <a:rPr lang="es-ES" dirty="0"/>
              <a:t>La PSG en la clínica es el estándar de referencia para las pruebas de las enfermedades del sueño, pero el MP, cuando se usa apropiadamente, puede ser una alternativa aceptada.</a:t>
            </a:r>
            <a:r>
              <a:rPr lang="en-US" dirty="0"/>
              <a:t> </a:t>
            </a:r>
          </a:p>
          <a:p>
            <a:pPr eaLnBrk="1" hangingPunct="1">
              <a:spcBef>
                <a:spcPct val="0"/>
              </a:spcBef>
            </a:pPr>
            <a:endParaRPr lang="en-US" dirty="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4A3192-B58F-4600-A0A6-F3AB6C7E4DCE}" type="slidenum">
              <a:rPr lang="en-US">
                <a:cs typeface="Arial" charset="0"/>
              </a:rPr>
              <a:pPr fontAlgn="base">
                <a:spcBef>
                  <a:spcPct val="0"/>
                </a:spcBef>
                <a:spcAft>
                  <a:spcPct val="0"/>
                </a:spcAft>
                <a:defRPr/>
              </a:pPr>
              <a:t>69</a:t>
            </a:fld>
            <a:endParaRPr lang="en-US"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sueño natural se estructura en cinco etapas y el cerebro avanza a través de estas etapas varias veces durante un período de sueño. Algunas etapas más profundas del sueño son especialmente importantes para restaurar el cerebro y el sistema nervioso central, mientras que otras parecen beneficiar a los músculos y órganos. Nuevamente, el Módulo 3 incluye antecedentes útiles sobre el sueño natural en personas sin enfermedades del sueño. Lo que es importante saber es que la capacidad de una persona para permanecer alerta, procesar información y actuar rápidamente durante las horas de vigilia depende de que duerma profundamente y con sueños lo suficiente. Cuando esto no sucede, como ocurre con muchas enfermedades del sueño, la capacidad para desempeñarse con seguridad en la carretera puede verse afectada.</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r>
              <a:rPr lang="en-US" dirty="0"/>
              <a:t>________________________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s-ES" dirty="0"/>
              <a:t>Cuando el sueño se acorta o fragmenta voluntaria o involuntariamente, la restauración de la función cerebral durante los momentos de vigilia puede verse afectada y esto probablemente se relaciona con no dormir en ondas lentas lo suficiente. La pérdida de este sueño más profundo compromete profundamente la recuperación y la persona se ve afectada de varias maneras durante los períodos de vigilia:</a:t>
            </a:r>
            <a:endParaRPr lang="en-US" dirty="0"/>
          </a:p>
          <a:p>
            <a:pPr marL="631102" lvl="1" indent="-172119" eaLnBrk="1" hangingPunct="1">
              <a:spcBef>
                <a:spcPct val="0"/>
              </a:spcBef>
              <a:buFont typeface="Arial" pitchFamily="34" charset="0"/>
              <a:buChar char="•"/>
            </a:pPr>
            <a:r>
              <a:rPr lang="es-ES" dirty="0"/>
              <a:t>Aumento de la somnolencia y la fatiga</a:t>
            </a:r>
            <a:endParaRPr lang="en-US" dirty="0"/>
          </a:p>
          <a:p>
            <a:pPr marL="631102" lvl="1" indent="-172119" eaLnBrk="1" hangingPunct="1">
              <a:spcBef>
                <a:spcPct val="0"/>
              </a:spcBef>
              <a:buFont typeface="Arial" pitchFamily="34" charset="0"/>
              <a:buChar char="•"/>
            </a:pPr>
            <a:r>
              <a:rPr lang="en-US" dirty="0" err="1"/>
              <a:t>Disminución</a:t>
            </a:r>
            <a:r>
              <a:rPr lang="en-US" dirty="0"/>
              <a:t> del </a:t>
            </a:r>
            <a:r>
              <a:rPr lang="en-US" dirty="0" err="1"/>
              <a:t>desempeño</a:t>
            </a:r>
            <a:r>
              <a:rPr lang="en-US" dirty="0"/>
              <a:t> mental</a:t>
            </a:r>
          </a:p>
          <a:p>
            <a:pPr marL="631102" lvl="1" indent="-172119" eaLnBrk="1" hangingPunct="1">
              <a:spcBef>
                <a:spcPct val="0"/>
              </a:spcBef>
              <a:buFont typeface="Arial" pitchFamily="34" charset="0"/>
              <a:buChar char="•"/>
            </a:pPr>
            <a:r>
              <a:rPr lang="es-ES" dirty="0"/>
              <a:t>Depresión, cambios de humor, irritabilidad.</a:t>
            </a:r>
            <a:endParaRPr lang="en-US" dirty="0"/>
          </a:p>
          <a:p>
            <a:pPr eaLnBrk="1" hangingPunct="1">
              <a:spcBef>
                <a:spcPct val="0"/>
              </a:spcBef>
            </a:pPr>
            <a:r>
              <a:rPr lang="es-ES" dirty="0"/>
              <a:t>Muchas enfermedades graves del sueño tienen este efecto perturbador.</a:t>
            </a:r>
            <a:r>
              <a:rPr lang="en-US" dirty="0"/>
              <a:t>.</a:t>
            </a: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E8030-3C33-4E0B-9A11-5940D5A707FD}" type="slidenum">
              <a:rPr lang="en-US">
                <a:cs typeface="Arial" charset="0"/>
              </a:rPr>
              <a:pPr fontAlgn="base">
                <a:spcBef>
                  <a:spcPct val="0"/>
                </a:spcBef>
                <a:spcAft>
                  <a:spcPct val="0"/>
                </a:spcAft>
                <a:defRPr/>
              </a:pPr>
              <a:t>7</a:t>
            </a:fld>
            <a:endParaRPr lang="en-US" dirty="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La PAP es el tratamiento más recetado para la apnea del sueño. El éxito con la PAP depende de trabajar con un profesional del sueño calificado para asegurarse de que el conductor cuente con el tipo de máquina (generalmente CPAP o APAP), máscara y accesorios (humidificador, etc.) que sean más apropiados para que pueda dormir cómodamente y continuamente. Cuando un conductor de autotransporte cumple con el tratamiento PAP, su somnolencia en el trabajo generalmente se reduce, al igual que su riesgo de sufrir choques debido a la somnolencia. El tratamiento eficaz con PAP también promueve la salud a largo plazo al reducir los riesgos de ciertas enfermedades crónicas, como la presión arterial alta, las enfermedades cardíacas y la diabetes tipo 2. Los aparatos dentales/orales pueden ser eficaces para tratar los ronquidos o la AOS leve a moderada, pero no se aceptan para el tratamiento de quienes buscan obtener o mantener su certificación para conducir en el autotransporte.</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b="1"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lvl="2" indent="-457200" eaLnBrk="1" fontAlgn="auto" hangingPunct="1">
              <a:spcBef>
                <a:spcPts val="0"/>
              </a:spcBef>
              <a:spcAft>
                <a:spcPts val="0"/>
              </a:spcAft>
              <a:buFont typeface="+mj-lt"/>
              <a:buAutoNum type="arabicPeriod"/>
              <a:defRPr/>
            </a:pPr>
            <a:r>
              <a:rPr lang="es-ES" sz="2300" dirty="0"/>
              <a:t>La PAP es la terapia de referencia para la AOS: la máquina adecuada (CPAP, APAP, Bi-PAP), los ajustes de presión del aire y los accesorios (máscara, humidificación, etc.) son clave para un tratamiento eficaz.</a:t>
            </a:r>
            <a:endParaRPr lang="en-US" sz="2300" dirty="0"/>
          </a:p>
          <a:p>
            <a:pPr lvl="2" indent="-457200" eaLnBrk="1" fontAlgn="auto" hangingPunct="1">
              <a:spcBef>
                <a:spcPts val="0"/>
              </a:spcBef>
              <a:spcAft>
                <a:spcPts val="0"/>
              </a:spcAft>
              <a:buFont typeface="+mj-lt"/>
              <a:buAutoNum type="arabicPeriod"/>
              <a:defRPr/>
            </a:pPr>
            <a:r>
              <a:rPr lang="es-ES" sz="2300" dirty="0"/>
              <a:t>La terapia PAP efectiva reduce la SDE  y choques automotrices entre conductores con AOS en la población general; también reduce los riesgos de enfermedades cardiovasculares y diabetes tipo 2.</a:t>
            </a:r>
            <a:endParaRPr lang="en-US" sz="2300" dirty="0"/>
          </a:p>
          <a:p>
            <a:pPr lvl="2" indent="-457200" eaLnBrk="1" fontAlgn="auto" hangingPunct="1">
              <a:spcBef>
                <a:spcPts val="0"/>
              </a:spcBef>
              <a:spcAft>
                <a:spcPts val="0"/>
              </a:spcAft>
              <a:buFont typeface="+mj-lt"/>
              <a:buAutoNum type="arabicPeriod"/>
              <a:defRPr/>
            </a:pPr>
            <a:r>
              <a:rPr lang="es-ES" dirty="0"/>
              <a:t>Los aparatos dentales/orales se utilizan a menudo para tratar la AOS leve y los ronquidos, pero no se aceptan ni recomiendan para la AOS moderada a grave; no hay métodos disponibles aceptables para confirmar el cumplimiento del tratamiento, como se requiere para los conductores de VDA en tratamiento para la AOS.</a:t>
            </a:r>
            <a:endParaRPr lang="en-US" dirty="0"/>
          </a:p>
          <a:p>
            <a:pPr eaLnBrk="1" fontAlgn="auto" hangingPunct="1">
              <a:spcBef>
                <a:spcPts val="0"/>
              </a:spcBef>
              <a:spcAft>
                <a:spcPts val="0"/>
              </a:spcAft>
              <a:defRPr/>
            </a:pPr>
            <a:endParaRPr lang="en-US" dirty="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6E0C94-4F18-43BC-8A6B-042D9C153186}" type="slidenum">
              <a:rPr lang="en-US">
                <a:cs typeface="Arial" charset="0"/>
              </a:rPr>
              <a:pPr fontAlgn="base">
                <a:spcBef>
                  <a:spcPct val="0"/>
                </a:spcBef>
                <a:spcAft>
                  <a:spcPct val="0"/>
                </a:spcAft>
                <a:defRPr/>
              </a:pPr>
              <a:t>70</a:t>
            </a:fld>
            <a:endParaRPr lang="en-US">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70000" lnSpcReduction="20000"/>
          </a:bodyPr>
          <a:lstStyle/>
          <a:p>
            <a:pPr marL="0" lvl="1" eaLnBrk="1" hangingPunct="1">
              <a:lnSpc>
                <a:spcPct val="80000"/>
              </a:lnSpc>
              <a:spcBef>
                <a:spcPct val="0"/>
              </a:spcBef>
            </a:pPr>
            <a:r>
              <a:rPr lang="en-US" sz="2000" b="1" dirty="0" err="1"/>
              <a:t>Narración</a:t>
            </a:r>
            <a:r>
              <a:rPr lang="en-US" sz="2000" b="1" dirty="0"/>
              <a:t>:  </a:t>
            </a:r>
            <a:r>
              <a:rPr lang="es-ES" sz="1200" kern="1200" dirty="0">
                <a:solidFill>
                  <a:schemeClr val="tx1"/>
                </a:solidFill>
                <a:effectLst/>
                <a:latin typeface="+mn-lt"/>
                <a:ea typeface="+mn-ea"/>
                <a:cs typeface="+mn-cs"/>
              </a:rPr>
              <a:t>La pérdida de peso (para quienes tienen sobrepeso), la actividad física regular, una dieta adecuada y dejar de consumir tabaco pueden contribuir a reducir la gravedad de la AOS y sus consecuencias negativas para la salud. Los conductores de autotransporte con AOS, si reciben tratamiento con PAP, deben mantener un alto cumplimiento para poder continuar conduciendo en el autotransporte. Los transportistas deben documentar que sus conductores utilizan su PAP al menos 4 horas por noche durante al menos el 70 % de todas las noches (o días), independientemente de si los conductores están en el turno de día o de noche, o si están de servicio o fuera de servicio.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Las cirugías para corregir las limitaciones de las vías respiratorias causadas por la AOS (operaciones de cabeza/facial) son una opción. Sin embargo, estos tratamientos están reservados principalmente para aquellos con apnea del sueño más grave que tienen riesgos de salud complicados y no han podido beneficiarse de la PAP.</a:t>
            </a:r>
            <a:endParaRPr lang="en-US" sz="1200" kern="1200" dirty="0">
              <a:solidFill>
                <a:schemeClr val="tx1"/>
              </a:solidFill>
              <a:effectLst/>
              <a:latin typeface="+mn-lt"/>
              <a:ea typeface="+mn-ea"/>
              <a:cs typeface="+mn-cs"/>
            </a:endParaRPr>
          </a:p>
          <a:p>
            <a:endParaRPr lang="en-US" sz="2000" dirty="0"/>
          </a:p>
          <a:p>
            <a:pPr marL="0" lvl="1" eaLnBrk="1" hangingPunct="1">
              <a:lnSpc>
                <a:spcPct val="80000"/>
              </a:lnSpc>
              <a:spcBef>
                <a:spcPct val="0"/>
              </a:spcBef>
            </a:pPr>
            <a:r>
              <a:rPr lang="en-US" sz="2000" dirty="0"/>
              <a:t>_____________________________</a:t>
            </a:r>
          </a:p>
          <a:p>
            <a:pPr marL="0" lvl="1" eaLnBrk="1" hangingPunct="1">
              <a:lnSpc>
                <a:spcPct val="80000"/>
              </a:lnSpc>
              <a:spcBef>
                <a:spcPct val="0"/>
              </a:spcBef>
            </a:pPr>
            <a:r>
              <a:rPr lang="en-US" sz="2000" b="1" dirty="0" err="1"/>
              <a:t>Notas</a:t>
            </a:r>
            <a:r>
              <a:rPr lang="en-US" sz="2000" b="1" dirty="0"/>
              <a:t> del Instructor:</a:t>
            </a:r>
          </a:p>
          <a:p>
            <a:pPr marL="0" lvl="1" eaLnBrk="1" hangingPunct="1">
              <a:lnSpc>
                <a:spcPct val="80000"/>
              </a:lnSpc>
              <a:spcBef>
                <a:spcPct val="0"/>
              </a:spcBef>
            </a:pPr>
            <a:r>
              <a:rPr lang="en-US" sz="2000" dirty="0"/>
              <a:t>Puntos Clave:</a:t>
            </a:r>
          </a:p>
          <a:p>
            <a:pPr lvl="2" indent="-457200" eaLnBrk="1" hangingPunct="1">
              <a:lnSpc>
                <a:spcPct val="80000"/>
              </a:lnSpc>
              <a:spcBef>
                <a:spcPct val="0"/>
              </a:spcBef>
              <a:buFont typeface="Calibri" pitchFamily="34" charset="0"/>
              <a:buAutoNum type="arabicPeriod"/>
            </a:pPr>
            <a:r>
              <a:rPr lang="es-ES" sz="2000" dirty="0"/>
              <a:t>La pérdida de peso, el ejercicio, una dieta adecuada y dejar de consumir tabaco pueden contribuir, a largo plazo, a reducir la gravedad de la AOS y sus consecuencias negativas para la salud.</a:t>
            </a:r>
            <a:endParaRPr lang="en-US" sz="2000" dirty="0"/>
          </a:p>
          <a:p>
            <a:pPr lvl="2" indent="-457200" eaLnBrk="1" hangingPunct="1">
              <a:lnSpc>
                <a:spcPct val="80000"/>
              </a:lnSpc>
              <a:spcBef>
                <a:spcPct val="0"/>
              </a:spcBef>
              <a:buFont typeface="Calibri" pitchFamily="34" charset="0"/>
              <a:buAutoNum type="arabicPeriod"/>
            </a:pPr>
            <a:r>
              <a:rPr lang="es-ES" sz="2000" dirty="0"/>
              <a:t>Los conductores de VDA con AOS, si se les prescribe el uso de PAP, deben cumplir con el tratamiento para ser elegibles para operar un VDA; el mandato federal es que los transportistas aseguren que los conductores usen PAP al menos 4 horas por noche durante al menos el 70 % de todas las noches.</a:t>
            </a:r>
            <a:r>
              <a:rPr lang="en-US" sz="2000" dirty="0"/>
              <a:t> </a:t>
            </a:r>
          </a:p>
          <a:p>
            <a:pPr lvl="2" indent="-457200" eaLnBrk="1" hangingPunct="1">
              <a:lnSpc>
                <a:spcPct val="80000"/>
              </a:lnSpc>
              <a:spcBef>
                <a:spcPct val="0"/>
              </a:spcBef>
              <a:buFont typeface="Calibri" pitchFamily="34" charset="0"/>
              <a:buAutoNum type="arabicPeriod"/>
            </a:pPr>
            <a:r>
              <a:rPr lang="es-ES" sz="1700" dirty="0"/>
              <a:t>Las cirugías para corregir las limitaciones de las vías respiratorias que causan la AOS (operaciones de cabeza/facial) o para revertir la obesidad grave (una pérdida importante de peso reduce la gravedad de la AOS) son posibles, principalmente reservadas para aquellos con riesgos de salud más complicados.</a:t>
            </a:r>
            <a:endParaRPr lang="en-US" sz="1700" dirty="0"/>
          </a:p>
          <a:p>
            <a:pPr marL="0" lvl="1" eaLnBrk="1" hangingPunct="1">
              <a:lnSpc>
                <a:spcPct val="80000"/>
              </a:lnSpc>
              <a:spcBef>
                <a:spcPct val="0"/>
              </a:spcBef>
            </a:pPr>
            <a:r>
              <a:rPr lang="en-US" sz="2000" dirty="0"/>
              <a:t>  </a:t>
            </a:r>
          </a:p>
          <a:p>
            <a:pPr eaLnBrk="1" hangingPunct="1">
              <a:lnSpc>
                <a:spcPct val="80000"/>
              </a:lnSpc>
              <a:spcBef>
                <a:spcPct val="0"/>
              </a:spcBef>
            </a:pPr>
            <a:endParaRPr lang="en-US" sz="1000" dirty="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94C0E1-506F-4BB4-AB1D-A7283FCEA9DA}" type="slidenum">
              <a:rPr lang="en-US">
                <a:cs typeface="Arial" charset="0"/>
              </a:rPr>
              <a:pPr fontAlgn="base">
                <a:spcBef>
                  <a:spcPct val="0"/>
                </a:spcBef>
                <a:spcAft>
                  <a:spcPct val="0"/>
                </a:spcAft>
                <a:defRPr/>
              </a:pPr>
              <a:t>71</a:t>
            </a:fld>
            <a:endParaRPr lang="en-US">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b="1" dirty="0" err="1"/>
              <a:t>Narración</a:t>
            </a:r>
            <a:r>
              <a:rPr lang="en-US" b="1" dirty="0"/>
              <a:t>: </a:t>
            </a:r>
            <a:r>
              <a:rPr lang="es-ES" b="0" dirty="0"/>
              <a:t>El éxito de la PAP depende primero en trabajar con el proveedor de servicios de PAP para resolver cualquier problema técnico dentro de las dos primeras semanas de tratamiento. También es fundamental desarrollar el hábito de utilizar la PAP cuando sea necesario. Por último, los gerentes de los transportistas pueden ayudar elaborando una logística que permita al conductor mantener su tratamiento ininterrumpido cuando está en carretera, p. ej. inversores para alimentar sus máquinas PAP en los camarotes de la cabina o encontrar localidades a lo largo de las rutas de conducción donde los camiones puedan estar inactivos en ralentí para alimentar las máquinas PAP e instalaciones donde los conductores puedan conseguir suministros y reparaciones de PAP.</a:t>
            </a:r>
            <a:endParaRPr lang="en-US" b="0" dirty="0"/>
          </a:p>
          <a:p>
            <a:pPr eaLnBrk="1" fontAlgn="auto" hangingPunct="1">
              <a:spcBef>
                <a:spcPts val="0"/>
              </a:spcBef>
              <a:spcAft>
                <a:spcPts val="0"/>
              </a:spcAft>
              <a:defRPr/>
            </a:pPr>
            <a:r>
              <a:rPr lang="en-US" b="1" dirty="0"/>
              <a:t>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lvl="2" indent="-457200" eaLnBrk="1" fontAlgn="auto" hangingPunct="1">
              <a:spcBef>
                <a:spcPts val="0"/>
              </a:spcBef>
              <a:spcAft>
                <a:spcPts val="0"/>
              </a:spcAft>
              <a:buFont typeface="+mj-lt"/>
              <a:buAutoNum type="arabicPeriod"/>
              <a:defRPr/>
            </a:pPr>
            <a:r>
              <a:rPr lang="es-ES" sz="2000" dirty="0"/>
              <a:t>La decisión del conductor de VDA de aceptar la terapia PAP y, con la ayuda del proveedor de PAP, encontrar el dispositivo, los ajustes de la presión del aire, el ajuste de la mascarilla y los accesorios adecuados son lo más importante para el éxito del tratamiento; las primera y segunda semana son las más importantes para detectar y solucionar problemas así como aspectos técnicos con el uso de PAP.</a:t>
            </a:r>
            <a:endParaRPr lang="en-US" sz="2000" dirty="0"/>
          </a:p>
          <a:p>
            <a:pPr lvl="2" indent="-457200" eaLnBrk="1" fontAlgn="auto" hangingPunct="1">
              <a:spcBef>
                <a:spcPts val="0"/>
              </a:spcBef>
              <a:spcAft>
                <a:spcPts val="0"/>
              </a:spcAft>
              <a:buFont typeface="+mj-lt"/>
              <a:buAutoNum type="arabicPeriod"/>
              <a:defRPr/>
            </a:pPr>
            <a:r>
              <a:rPr lang="es-ES" sz="2400" dirty="0"/>
              <a:t>Los gerentes de los transportistas pueden ser recursos útiles para resolver los desafíos logísticos en la carretera que aseguran que los conductores puedan usar la PAP fuera de casa.</a:t>
            </a:r>
            <a:endParaRPr lang="en-US" sz="2400" dirty="0"/>
          </a:p>
          <a:p>
            <a:pPr eaLnBrk="1" fontAlgn="auto" hangingPunct="1">
              <a:spcBef>
                <a:spcPts val="0"/>
              </a:spcBef>
              <a:spcAft>
                <a:spcPts val="0"/>
              </a:spcAft>
              <a:defRPr/>
            </a:pPr>
            <a:endParaRPr lang="en-US" dirty="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291A6D-6ED9-48B3-93E2-B1C1A6DE01C8}" type="slidenum">
              <a:rPr lang="en-US">
                <a:cs typeface="Arial" charset="0"/>
              </a:rPr>
              <a:pPr fontAlgn="base">
                <a:spcBef>
                  <a:spcPct val="0"/>
                </a:spcBef>
                <a:spcAft>
                  <a:spcPct val="0"/>
                </a:spcAft>
                <a:defRPr/>
              </a:pPr>
              <a:t>72</a:t>
            </a:fld>
            <a:endParaRPr lang="en-US">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62500" lnSpcReduction="20000"/>
          </a:bodyPr>
          <a:lstStyle/>
          <a:p>
            <a:pPr eaLnBrk="1" fontAlgn="auto" hangingPunct="1">
              <a:spcBef>
                <a:spcPts val="0"/>
              </a:spcBef>
              <a:spcAft>
                <a:spcPts val="0"/>
              </a:spcAft>
              <a:defRPr/>
            </a:pPr>
            <a:r>
              <a:rPr lang="en-US" b="1" dirty="0" err="1"/>
              <a:t>Narración</a:t>
            </a:r>
            <a:r>
              <a:rPr lang="en-US" b="1" dirty="0"/>
              <a:t>:</a:t>
            </a:r>
            <a:r>
              <a:rPr lang="en-US" b="1" baseline="0" dirty="0"/>
              <a:t>  </a:t>
            </a:r>
            <a:r>
              <a:rPr lang="es-ES" dirty="0"/>
              <a:t>Comunicar sobre estos problemas con los gerentes de los transportistas según sea necesario y discutir las preguntas sobre el cumplimiento de PAP con otros conductores que han tenido éxito con el tratamiento puede ser beneficioso para el conductor individual. Y de manera más general, esto contribuye más significativamente a crear una cultura de administración de la fatiga en el lugar de trabajo.</a:t>
            </a:r>
            <a:endParaRPr lang="en-US" dirty="0"/>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971550" lvl="1" indent="-514350" eaLnBrk="1" fontAlgn="auto" hangingPunct="1">
              <a:spcBef>
                <a:spcPts val="0"/>
              </a:spcBef>
              <a:spcAft>
                <a:spcPts val="0"/>
              </a:spcAft>
              <a:buFont typeface="+mj-lt"/>
              <a:buAutoNum type="arabicPeriod"/>
              <a:defRPr/>
            </a:pPr>
            <a:r>
              <a:rPr lang="es-ES" sz="2800" dirty="0"/>
              <a:t>Establecer contacto con transportistas y otros conductores que son usuarios de PAP - forme un grupo de discusión/apoyo para usuarios de PAP o busque asesoramiento personalizado de otros conductores que hayan tenido éxito con PAP y hayan superado con creces el período de tratamiento inicial</a:t>
            </a:r>
            <a:endParaRPr lang="en-US" sz="2800" dirty="0"/>
          </a:p>
          <a:p>
            <a:pPr marL="971550" lvl="1" indent="-514350" eaLnBrk="1" fontAlgn="auto" hangingPunct="1">
              <a:spcBef>
                <a:spcPts val="0"/>
              </a:spcBef>
              <a:spcAft>
                <a:spcPts val="0"/>
              </a:spcAft>
              <a:buFont typeface="+mj-lt"/>
              <a:buAutoNum type="arabicPeriod"/>
              <a:defRPr/>
            </a:pPr>
            <a:r>
              <a:rPr lang="es-ES" sz="2400" dirty="0"/>
              <a:t>Los conductores de VDA bajo tratamiento con PAP deben comunicarse con los transportistas y con el proveedor de PAP sobre todas las cuestiones que afectan el cumplimiento de su tratamiento; la administración de la enfermedad sueño, en el PAF general, debe ser un esfuerzo conjunto.</a:t>
            </a:r>
            <a:endParaRPr lang="en-US" sz="2400" dirty="0"/>
          </a:p>
          <a:p>
            <a:pPr eaLnBrk="1" fontAlgn="auto" hangingPunct="1">
              <a:spcBef>
                <a:spcPts val="0"/>
              </a:spcBef>
              <a:spcAft>
                <a:spcPts val="0"/>
              </a:spcAft>
              <a:defRPr/>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23DE76-BB75-4FFF-88DD-439ED7C22040}" type="slidenum">
              <a:rPr lang="en-US">
                <a:cs typeface="Arial" charset="0"/>
              </a:rPr>
              <a:pPr fontAlgn="base">
                <a:spcBef>
                  <a:spcPct val="0"/>
                </a:spcBef>
                <a:spcAft>
                  <a:spcPct val="0"/>
                </a:spcAft>
                <a:defRPr/>
              </a:pPr>
              <a:t>73</a:t>
            </a:fld>
            <a:endParaRPr lang="en-US">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E4C91C7A-8167-44BF-AA42-44F86EAB7A2A}" type="slidenum">
              <a:rPr lang="en-US" smtClean="0"/>
              <a:pPr>
                <a:defRPr/>
              </a:pPr>
              <a:t>74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 </a:t>
            </a:r>
            <a:r>
              <a:rPr lang="es-ES" dirty="0"/>
              <a:t>Se han identificado ochenta y dos enfermedades del sueño diferentes. La mayoría de las personas ni siquiera reconocen que la fatiga que experimentan podría deberse a una enfermedad del sueño no detectada. Esto es comprensible. Vivimos en una sociedad acelerada que fomenta la reducción voluntaria del tiempo de sueño para lograr más durante las horas de vigilia. Intentamos hacer más en el trabajo, aumentar el tiempo con familiares y amigos y dedicar tiempo al entretenimiento y la recreación. El resultado puede ser una sensación persistente de fatiga. Por lo tanto, no sorprende que no consideremos que estas sensaciones puedan estar relacionados con una enfermedad del sueño subyacente.</a:t>
            </a:r>
            <a:endParaRPr lang="en-US" dirty="0"/>
          </a:p>
          <a:p>
            <a:pPr eaLnBrk="1" hangingPunct="1">
              <a:spcBef>
                <a:spcPct val="0"/>
              </a:spcBef>
            </a:pPr>
            <a:endParaRPr lang="en-US" dirty="0"/>
          </a:p>
          <a:p>
            <a:pPr eaLnBrk="1" hangingPunct="1">
              <a:spcBef>
                <a:spcPct val="0"/>
              </a:spcBef>
            </a:pPr>
            <a:r>
              <a:rPr lang="en-US" dirty="0"/>
              <a:t>_________________________</a:t>
            </a:r>
          </a:p>
          <a:p>
            <a:pPr eaLnBrk="1" hangingPunct="1">
              <a:spcBef>
                <a:spcPct val="0"/>
              </a:spcBef>
            </a:pPr>
            <a:r>
              <a:rPr lang="en-US" b="1" dirty="0" err="1"/>
              <a:t>Notas</a:t>
            </a:r>
            <a:r>
              <a:rPr lang="en-US" b="1" dirty="0"/>
              <a:t> del Instructor:</a:t>
            </a:r>
          </a:p>
          <a:p>
            <a:pPr marL="0" indent="0" eaLnBrk="1" hangingPunct="1">
              <a:spcBef>
                <a:spcPct val="0"/>
              </a:spcBef>
              <a:buFont typeface="Arial" pitchFamily="34" charset="0"/>
              <a:buNone/>
            </a:pPr>
            <a:r>
              <a:rPr lang="es-ES" dirty="0"/>
              <a:t>Las enfermedades del sueño representan un problema epidemiológico importante que afecta a muchos miembros de la población. Las enfermedades del sueño son generalizadas y difíciles de reconocer porque muchas personas restringen voluntariamente el sueño en nuestra sociedad acelerada y, por lo tanto, pocas consideran que puedan tener una enfermedad. En algunos casos y entornos, las personas con una enfermedad del sueño suelen ignorar o malinterpretar sus síntomas. Una característica común de muchas personas con las llamadas enfermedades del "sueño corto", como la AOS y el síndrome de piernas inquietas, es que tienen somnolencia excesiva durante las horas de vigilia.</a:t>
            </a:r>
            <a:endParaRPr lang="en-US" dirty="0"/>
          </a:p>
          <a:p>
            <a:pPr eaLnBrk="1" hangingPunct="1">
              <a:spcBef>
                <a:spcPct val="0"/>
              </a:spcBef>
            </a:pPr>
            <a:endParaRPr lang="en-US" dirty="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20AB3-7B07-47D4-8368-1A5B8183DCDC}" type="slidenum">
              <a:rPr lang="en-US">
                <a:cs typeface="Arial" charset="0"/>
              </a:rPr>
              <a:pPr fontAlgn="base">
                <a:spcBef>
                  <a:spcPct val="0"/>
                </a:spcBef>
                <a:spcAft>
                  <a:spcPct val="0"/>
                </a:spcAft>
                <a:defRPr/>
              </a:pPr>
              <a:t>8</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sz="1200" kern="1200" dirty="0">
                <a:solidFill>
                  <a:schemeClr val="tx1"/>
                </a:solidFill>
                <a:effectLst/>
                <a:latin typeface="+mn-lt"/>
                <a:ea typeface="+mn-ea"/>
                <a:cs typeface="+mn-cs"/>
              </a:rPr>
              <a:t>Entre los muchos tipos de enfermedades del sueño conocidas, la mayoría no se encuentran comúnmente en la población general ni en ningún grupo específico, como los conductores de autotransporte ¡Ese no es el caso de la apnea del sueño! Un estudio de 406 conductores de autotransporte encontró que el 28% tenía al menos apnea del sueño leve. Un tercio de los conductores con apnea del sueño tenían una forma moderada o grave de esta enfermedad, lo que los pone en mayor riesgo de sufrir somnolencia excesiva durante los momentos en que trabajan.</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s-ES" sz="1200" b="0" dirty="0"/>
              <a:t>Hasta el 28% de 406 conductores de autotransporte en el estudio de Pack et al., se encontró que tenían al menos apnea del sueño leve, mientras que aproximadamente el 5% tenía apnea del sueño grave según criterios convencionales. A partir de este estudio, se estimó además que alrededor del 10% de los conductores de autotransporte pueden tener AOS de moderada a grave. (Pack et al.,  Desempeño deteriorado en conductores de autotransporte: Papel de la apnea del sueño y la duración corta del sueño. AJRCCM 2006;174:446-454.)</a:t>
            </a:r>
            <a:endParaRPr lang="en-US" sz="1200" b="0" dirty="0"/>
          </a:p>
          <a:p>
            <a:pPr eaLnBrk="1" fontAlgn="auto" hangingPunct="1">
              <a:spcBef>
                <a:spcPts val="0"/>
              </a:spcBef>
              <a:spcAft>
                <a:spcPts val="0"/>
              </a:spcAft>
              <a:defRPr/>
            </a:pPr>
            <a:endParaRPr lang="en-US" sz="1200" b="0" dirty="0"/>
          </a:p>
          <a:p>
            <a:pPr eaLnBrk="1" fontAlgn="auto" hangingPunct="1">
              <a:spcBef>
                <a:spcPts val="0"/>
              </a:spcBef>
              <a:spcAft>
                <a:spcPts val="0"/>
              </a:spcAft>
              <a:defRPr/>
            </a:pPr>
            <a:r>
              <a:rPr lang="es-ES" sz="1200" dirty="0"/>
              <a:t>Entre 12 y 18 millones de personas en los EUA, pueden tener AOS. La gravedad de la AOS puede variar desde leve, donde la somnolencia puede no ser pronunciada, hasta moderada y grave, donde la somnolencia y la seguridad al conducir pueden ser preocupaciones importantes. La AOS es más común entre los adultos con sobrepeso u obesidad.</a:t>
            </a:r>
            <a:endParaRPr lang="en-US" sz="1200" dirty="0"/>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s-ES" sz="1200" dirty="0"/>
              <a:t>El Insomnio (afecta al 10% de la población).  Conclusiones de la Conferencia sobre el Estado de la Ciencia del NIH celebrada en junio de 2005 indicaron que la adición de un requisito de diagnóstico que incluya la percepción de deterioro o malestar durante el día como función de los síntomas de insomnio da como resultado aproximadamente 10% prevalencia de insomnio. (http://consensus.nih.gov/2005/insomnia.htm)</a:t>
            </a:r>
            <a:endParaRPr lang="en-US" sz="1200" dirty="0"/>
          </a:p>
          <a:p>
            <a:pPr eaLnBrk="1" fontAlgn="auto" hangingPunct="1">
              <a:spcBef>
                <a:spcPts val="0"/>
              </a:spcBef>
              <a:spcAft>
                <a:spcPts val="0"/>
              </a:spcAft>
              <a:defRPr/>
            </a:pPr>
            <a:endParaRPr lang="en-US" sz="1200" dirty="0"/>
          </a:p>
          <a:p>
            <a:pPr eaLnBrk="1" fontAlgn="auto" hangingPunct="1">
              <a:spcBef>
                <a:spcPts val="0"/>
              </a:spcBef>
              <a:spcAft>
                <a:spcPts val="0"/>
              </a:spcAft>
              <a:defRPr/>
            </a:pPr>
            <a:endParaRPr lang="en-US" sz="1200" dirty="0"/>
          </a:p>
          <a:p>
            <a:r>
              <a:rPr lang="es-ES" sz="1200" dirty="0"/>
              <a:t>Síndrome de piernas inquietas (5% de los adultos) – Innes et al. Prevalencia del Síndrome de Piernas Inquietas en Poblaciones de América del Norte y Europa Occidental: Una Revisión Sistemática (</a:t>
            </a:r>
            <a:r>
              <a:rPr lang="es-ES" sz="1200" dirty="0" err="1"/>
              <a:t>Sleep</a:t>
            </a:r>
            <a:r>
              <a:rPr lang="es-ES" sz="1200" dirty="0"/>
              <a:t> </a:t>
            </a:r>
            <a:r>
              <a:rPr lang="es-ES" sz="1200" dirty="0" err="1"/>
              <a:t>Med</a:t>
            </a:r>
            <a:r>
              <a:rPr lang="es-ES" sz="1200" dirty="0"/>
              <a:t> 2011;12: 623-634). Las estimaciones de prevalencia son muy variables.</a:t>
            </a:r>
            <a:endParaRPr lang="en-US" sz="1200" dirty="0"/>
          </a:p>
          <a:p>
            <a:pPr defTabSz="931736" eaLnBrk="1" fontAlgn="auto" hangingPunct="1">
              <a:spcBef>
                <a:spcPts val="0"/>
              </a:spcBef>
              <a:spcAft>
                <a:spcPts val="0"/>
              </a:spcAft>
              <a:defRPr/>
            </a:pPr>
            <a:endParaRPr lang="en-US" sz="1200" dirty="0"/>
          </a:p>
          <a:p>
            <a:pPr defTabSz="931736" eaLnBrk="1" fontAlgn="auto" hangingPunct="1">
              <a:spcBef>
                <a:spcPts val="0"/>
              </a:spcBef>
              <a:spcAft>
                <a:spcPts val="0"/>
              </a:spcAft>
              <a:defRPr/>
            </a:pPr>
            <a:r>
              <a:rPr lang="es-ES" sz="1200" dirty="0"/>
              <a:t>Narcolepsia (afecta &lt;1%), fuente NIH: http://www.ninds.nih.gov/disorders/narcolepsy/detail_narcolepsy.htm#191373201</a:t>
            </a:r>
            <a:endParaRPr lang="en-US" sz="1200" dirty="0"/>
          </a:p>
          <a:p>
            <a:pPr lvl="1" eaLnBrk="1" fontAlgn="auto" hangingPunct="1">
              <a:spcBef>
                <a:spcPts val="0"/>
              </a:spcBef>
              <a:spcAft>
                <a:spcPts val="0"/>
              </a:spcAft>
              <a:defRPr/>
            </a:pPr>
            <a:endParaRPr lang="en-US" sz="2400" dirty="0"/>
          </a:p>
          <a:p>
            <a:pPr eaLnBrk="1" fontAlgn="auto" hangingPunct="1">
              <a:spcBef>
                <a:spcPts val="0"/>
              </a:spcBef>
              <a:spcAft>
                <a:spcPts val="0"/>
              </a:spcAft>
              <a:defRPr/>
            </a:pPr>
            <a:endParaRPr lang="en-US" dirty="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03EE29-0A0B-450F-A764-5275BE1F4A85}" type="slidenum">
              <a:rPr lang="en-US">
                <a:cs typeface="Arial" charset="0"/>
              </a:rPr>
              <a:pPr fontAlgn="base">
                <a:spcBef>
                  <a:spcPct val="0"/>
                </a:spcBef>
                <a:spcAft>
                  <a:spcPct val="0"/>
                </a:spcAft>
                <a:defRPr/>
              </a:pPr>
              <a:t>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a:latin typeface="Arial" charset="0"/>
                <a:cs typeface="Arial" charset="0"/>
              </a:defRPr>
            </a:lvl1pPr>
          </a:lstStyle>
          <a:p>
            <a:pPr>
              <a:defRPr/>
            </a:pPr>
            <a:fld id="{818E2A1E-61C7-454F-AC31-A9CA5ACDBA44}" type="slidenum">
              <a:rPr lang="en-US"/>
              <a:pPr>
                <a:defRPr/>
              </a:pPr>
              <a:t>‹#›</a:t>
            </a:fld>
            <a:endParaRPr lang="en-US"/>
          </a:p>
        </p:txBody>
      </p:sp>
    </p:spTree>
    <p:extLst>
      <p:ext uri="{BB962C8B-B14F-4D97-AF65-F5344CB8AC3E}">
        <p14:creationId xmlns:p14="http://schemas.microsoft.com/office/powerpoint/2010/main" val="242933489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99213"/>
            <a:ext cx="1905000" cy="457200"/>
          </a:xfrm>
          <a:prstGeom prst="rect">
            <a:avLst/>
          </a:prstGeom>
        </p:spPr>
        <p:txBody>
          <a:bodyPr/>
          <a:lstStyle>
            <a:lvl1pPr>
              <a:defRPr>
                <a:latin typeface="Arial" charset="0"/>
                <a:cs typeface="Arial" charset="0"/>
              </a:defRPr>
            </a:lvl1pPr>
          </a:lstStyle>
          <a:p>
            <a:pPr>
              <a:defRPr/>
            </a:pPr>
            <a:fld id="{4646B68A-BDE0-4A39-B4E5-401F85BEA40E}" type="datetime1">
              <a:rPr lang="en-US" altLang="en-US"/>
              <a:pPr>
                <a:defRPr/>
              </a:pPr>
              <a:t>8/15/2025</a:t>
            </a:fld>
            <a:endParaRPr lang="en-US" altLang="en-US" dirty="0"/>
          </a:p>
        </p:txBody>
      </p:sp>
      <p:sp>
        <p:nvSpPr>
          <p:cNvPr id="6" name="Footer Placeholder 5"/>
          <p:cNvSpPr>
            <a:spLocks noGrp="1"/>
          </p:cNvSpPr>
          <p:nvPr>
            <p:ph type="ftr" sz="quarter" idx="11"/>
          </p:nvPr>
        </p:nvSpPr>
        <p:spPr>
          <a:xfrm>
            <a:off x="3124200" y="6399213"/>
            <a:ext cx="2895600" cy="457200"/>
          </a:xfrm>
          <a:prstGeom prst="rect">
            <a:avLst/>
          </a:prstGeom>
        </p:spPr>
        <p:txBody>
          <a:bodyPr/>
          <a:lstStyle>
            <a:lvl1pPr>
              <a:defRPr>
                <a:latin typeface="Arial" charset="0"/>
                <a:cs typeface="Arial" charset="0"/>
              </a:defRPr>
            </a:lvl1pPr>
          </a:lstStyle>
          <a:p>
            <a:pPr>
              <a:defRPr/>
            </a:pPr>
            <a:endParaRPr lang="en-US" altLang="en-US"/>
          </a:p>
        </p:txBody>
      </p:sp>
    </p:spTree>
    <p:extLst>
      <p:ext uri="{BB962C8B-B14F-4D97-AF65-F5344CB8AC3E}">
        <p14:creationId xmlns:p14="http://schemas.microsoft.com/office/powerpoint/2010/main" val="16674363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
        <p:nvSpPr>
          <p:cNvPr id="8" name="Slide Number Placeholder 3"/>
          <p:cNvSpPr>
            <a:spLocks noGrp="1"/>
          </p:cNvSpPr>
          <p:nvPr>
            <p:ph type="sldNum" sz="quarter" idx="11"/>
          </p:nvPr>
        </p:nvSpPr>
        <p:spPr>
          <a:xfrm>
            <a:off x="6553200" y="6356350"/>
            <a:ext cx="2133600" cy="365125"/>
          </a:xfrm>
          <a:prstGeom prst="rect">
            <a:avLst/>
          </a:prstGeom>
        </p:spPr>
        <p:txBody>
          <a:bodyPr/>
          <a:lstStyle>
            <a:lvl1pPr>
              <a:defRPr>
                <a:latin typeface="Arial" charset="0"/>
                <a:cs typeface="Arial" charset="0"/>
              </a:defRPr>
            </a:lvl1pPr>
          </a:lstStyle>
          <a:p>
            <a:pPr>
              <a:defRPr/>
            </a:pPr>
            <a:fld id="{14A381EA-105C-495E-8190-1920D3E18581}" type="slidenum">
              <a:rPr lang="en-US"/>
              <a:pPr>
                <a:defRPr/>
              </a:pPr>
              <a:t>‹#›</a:t>
            </a:fld>
            <a:endParaRPr lang="en-US"/>
          </a:p>
        </p:txBody>
      </p:sp>
    </p:spTree>
    <p:extLst>
      <p:ext uri="{BB962C8B-B14F-4D97-AF65-F5344CB8AC3E}">
        <p14:creationId xmlns:p14="http://schemas.microsoft.com/office/powerpoint/2010/main" val="6916613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67584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937685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cs typeface="Arial"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267568612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a:xfrm>
            <a:off x="6553200" y="6356350"/>
            <a:ext cx="2133600" cy="365125"/>
          </a:xfrm>
          <a:prstGeom prst="rect">
            <a:avLst/>
          </a:prstGeom>
        </p:spPr>
        <p:txBody>
          <a:bodyPr/>
          <a:lstStyle>
            <a:lvl1pPr>
              <a:defRPr sz="1400" smtClean="0">
                <a:latin typeface="Arial" charset="0"/>
                <a:cs typeface="Arial" charset="0"/>
              </a:defRPr>
            </a:lvl1pPr>
          </a:lstStyle>
          <a:p>
            <a:pPr>
              <a:defRPr/>
            </a:pPr>
            <a:fld id="{6FCA2A56-ADE5-4A05-8F8D-1AE23320C937}" type="slidenum">
              <a:rPr lang="en-US"/>
              <a:pPr>
                <a:defRPr/>
              </a:pPr>
              <a:t>‹#›</a:t>
            </a:fld>
            <a:endParaRPr lang="en-US"/>
          </a:p>
        </p:txBody>
      </p:sp>
    </p:spTree>
    <p:extLst>
      <p:ext uri="{BB962C8B-B14F-4D97-AF65-F5344CB8AC3E}">
        <p14:creationId xmlns:p14="http://schemas.microsoft.com/office/powerpoint/2010/main" val="69587164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EC446F3B-94A0-484F-A99C-EF8943609248}" type="datetime1">
              <a:rPr lang="en-US"/>
              <a:pPr>
                <a:defRPr/>
              </a:pPr>
              <a:t>8/15/2025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1850584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DB5D8E53-FE42-4E50-B2FD-D9614387EC1A}" type="datetime1">
              <a:rPr lang="en-US"/>
              <a:pPr>
                <a:defRPr/>
              </a:pPr>
              <a:t>8/15/2025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26874356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8633BE8B-AA7A-4788-8C71-4A8FE71A4292}" type="datetime1">
              <a:rPr lang="en-US"/>
              <a:pPr>
                <a:defRPr/>
              </a:pPr>
              <a:t>8/15/2025</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87343964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8"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E339A-F136-4925-8BEE-F0455AEADB80}" type="slidenum">
              <a:rPr lang="en-US" sz="1400" smtClean="0"/>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ransition spd="slow">
    <p:wip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1.mp3"/><Relationship Id="rId7" Type="http://schemas.openxmlformats.org/officeDocument/2006/relationships/image" Target="../media/image12.png"/><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audio" Target="../media/media11.mp3"/></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p3"/><Relationship Id="rId7" Type="http://schemas.openxmlformats.org/officeDocument/2006/relationships/image" Target="../media/image13.png"/><Relationship Id="rId2" Type="http://schemas.openxmlformats.org/officeDocument/2006/relationships/video" Target="../media/media12.wmv"/><Relationship Id="rId1" Type="http://schemas.microsoft.com/office/2007/relationships/media" Target="../media/media12.wmv"/><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3.mp3"/></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p3"/><Relationship Id="rId7" Type="http://schemas.openxmlformats.org/officeDocument/2006/relationships/image" Target="../media/image14.png"/><Relationship Id="rId2" Type="http://schemas.openxmlformats.org/officeDocument/2006/relationships/video" Target="../media/media14.wmv"/><Relationship Id="rId1" Type="http://schemas.microsoft.com/office/2007/relationships/media" Target="../media/media14.wmv"/><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audio" Target="../media/media15.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8.jpeg"/><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7.mp3"/><Relationship Id="rId7" Type="http://schemas.openxmlformats.org/officeDocument/2006/relationships/image" Target="../media/image30.png"/><Relationship Id="rId2" Type="http://schemas.openxmlformats.org/officeDocument/2006/relationships/video" Target="../media/media36.wmv"/><Relationship Id="rId1" Type="http://schemas.microsoft.com/office/2007/relationships/media" Target="../media/media36.wmv"/><Relationship Id="rId6" Type="http://schemas.openxmlformats.org/officeDocument/2006/relationships/notesSlide" Target="../notesSlides/notesSlide43.xml"/><Relationship Id="rId5" Type="http://schemas.openxmlformats.org/officeDocument/2006/relationships/slideLayout" Target="../slideLayouts/slideLayout3.xml"/><Relationship Id="rId4" Type="http://schemas.openxmlformats.org/officeDocument/2006/relationships/audio" Target="../media/media37.mp3"/></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1.jpeg"/><Relationship Id="rId4" Type="http://schemas.openxmlformats.org/officeDocument/2006/relationships/notesSlide" Target="../notesSlides/notesSlide44.xml"/><Relationship Id="rId9" Type="http://schemas.microsoft.com/office/2007/relationships/diagramDrawing" Target="../diagrams/drawing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jpe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32.jpeg"/><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34.jpeg"/><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jpe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9.jpe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4.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42.jpeg"/><Relationship Id="rId5" Type="http://schemas.openxmlformats.org/officeDocument/2006/relationships/image" Target="../media/image24.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46.jpeg"/><Relationship Id="rId5" Type="http://schemas.openxmlformats.org/officeDocument/2006/relationships/image" Target="../media/image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76200" y="762000"/>
            <a:ext cx="9296400" cy="1470025"/>
          </a:xfrm>
        </p:spPr>
        <p:txBody>
          <a:bodyPr/>
          <a:lstStyle/>
          <a:p>
            <a:pPr eaLnBrk="1" hangingPunct="1"/>
            <a:r>
              <a:rPr lang="es-ES" sz="4000" dirty="0">
                <a:solidFill>
                  <a:schemeClr val="bg1"/>
                </a:solidFill>
              </a:rPr>
              <a:t>Módulo 8: Administración de Enfermedades del Sueño para el Conductor</a:t>
            </a:r>
            <a:br>
              <a:rPr lang="en-US" sz="4400" dirty="0">
                <a:solidFill>
                  <a:schemeClr val="bg1"/>
                </a:solidFill>
              </a:rPr>
            </a:br>
            <a:endParaRPr lang="en-US" dirty="0">
              <a:solidFill>
                <a:schemeClr val="bg1"/>
              </a:solidFill>
            </a:endParaRPr>
          </a:p>
        </p:txBody>
      </p:sp>
      <p:pic>
        <p:nvPicPr>
          <p:cNvPr id="2" name="narration_01_01">
            <a:hlinkClick r:id="" action="ppaction://media"/>
            <a:extLst>
              <a:ext uri="{FF2B5EF4-FFF2-40B4-BE49-F238E27FC236}">
                <a16:creationId xmlns:a16="http://schemas.microsoft.com/office/drawing/2014/main" id="{85BEBE3F-8A27-76DD-6F88-CC6B0276F1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nSpc>
                <a:spcPts val="4575"/>
              </a:lnSpc>
            </a:pPr>
            <a:r>
              <a:rPr lang="es-ES" sz="3600" i="1" dirty="0"/>
              <a:t>Hipopneas y Apneas en la Apnea del Sueño</a:t>
            </a:r>
            <a:br>
              <a:rPr lang="en-US" sz="4000" i="1" dirty="0"/>
            </a:br>
            <a:r>
              <a:rPr lang="en-US" sz="1800" b="1" i="1" dirty="0"/>
              <a:t>“</a:t>
            </a:r>
            <a:r>
              <a:rPr lang="es-ES" sz="1800" b="1" i="1" dirty="0"/>
              <a:t>Pase el mouse sobre la pantalla y haga clic para reproducir este video</a:t>
            </a:r>
            <a:r>
              <a:rPr lang="en-US" sz="1800" b="1" i="1" dirty="0"/>
              <a:t>”</a:t>
            </a:r>
          </a:p>
        </p:txBody>
      </p:sp>
      <p:sp>
        <p:nvSpPr>
          <p:cNvPr id="21508" name="Rectangle 7"/>
          <p:cNvSpPr>
            <a:spLocks noChangeArrowheads="1"/>
          </p:cNvSpPr>
          <p:nvPr/>
        </p:nvSpPr>
        <p:spPr bwMode="auto">
          <a:xfrm>
            <a:off x="3505200" y="5905500"/>
            <a:ext cx="26400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2" name="narration_02_07">
            <a:hlinkClick r:id="" action="ppaction://media"/>
            <a:extLst>
              <a:ext uri="{FF2B5EF4-FFF2-40B4-BE49-F238E27FC236}">
                <a16:creationId xmlns:a16="http://schemas.microsoft.com/office/drawing/2014/main" id="{ABC49017-96FF-D2BE-0B7D-ED515E01FDC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nSpc>
                <a:spcPts val="4575"/>
              </a:lnSpc>
            </a:pPr>
            <a:r>
              <a:rPr lang="es-ES" sz="4000" i="1" dirty="0"/>
              <a:t>Las Apneas Alteran el Sueño y las Funciones Corporales</a:t>
            </a:r>
            <a:endParaRPr lang="en-US" sz="4000" i="1" dirty="0"/>
          </a:p>
        </p:txBody>
      </p:sp>
      <p:sp>
        <p:nvSpPr>
          <p:cNvPr id="22532" name="Rectangle 8"/>
          <p:cNvSpPr>
            <a:spLocks noChangeArrowheads="1"/>
          </p:cNvSpPr>
          <p:nvPr/>
        </p:nvSpPr>
        <p:spPr bwMode="auto">
          <a:xfrm>
            <a:off x="3200400" y="5910262"/>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2" name="narration_02_08">
            <a:hlinkClick r:id="" action="ppaction://media"/>
            <a:extLst>
              <a:ext uri="{FF2B5EF4-FFF2-40B4-BE49-F238E27FC236}">
                <a16:creationId xmlns:a16="http://schemas.microsoft.com/office/drawing/2014/main" id="{F46A5078-9D6E-5400-D206-673BF1283A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nSpc>
                <a:spcPts val="4575"/>
              </a:lnSpc>
            </a:pPr>
            <a:r>
              <a:rPr lang="es-ES" sz="3200" i="1" dirty="0"/>
              <a:t>Efectos de la AOS Sobre el Desempeño Mental, la Seguridad, la Salud y la Calidad de Vida</a:t>
            </a:r>
            <a:endParaRPr lang="en-US" sz="3200" i="1" dirty="0"/>
          </a:p>
        </p:txBody>
      </p:sp>
      <p:sp>
        <p:nvSpPr>
          <p:cNvPr id="23556" name="Rectangle 7"/>
          <p:cNvSpPr>
            <a:spLocks noChangeArrowheads="1"/>
          </p:cNvSpPr>
          <p:nvPr/>
        </p:nvSpPr>
        <p:spPr bwMode="auto">
          <a:xfrm>
            <a:off x="3200400" y="57912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2" name="narration_02_09">
            <a:hlinkClick r:id="" action="ppaction://media"/>
            <a:extLst>
              <a:ext uri="{FF2B5EF4-FFF2-40B4-BE49-F238E27FC236}">
                <a16:creationId xmlns:a16="http://schemas.microsoft.com/office/drawing/2014/main" id="{647D823A-620B-6FCB-05FF-26852F7ADDD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s-ES" dirty="0"/>
              <a:t>Riesgo de Choques y la Apnea del Sueño</a:t>
            </a:r>
            <a:endParaRPr lang="en-US" dirty="0"/>
          </a:p>
        </p:txBody>
      </p:sp>
      <p:sp>
        <p:nvSpPr>
          <p:cNvPr id="46082" name="Content Placeholder 2"/>
          <p:cNvSpPr>
            <a:spLocks noGrp="1"/>
          </p:cNvSpPr>
          <p:nvPr>
            <p:ph idx="1"/>
          </p:nvPr>
        </p:nvSpPr>
        <p:spPr/>
        <p:txBody>
          <a:bodyPr/>
          <a:lstStyle/>
          <a:p>
            <a:pPr marL="174625" indent="-174625">
              <a:spcBef>
                <a:spcPts val="0"/>
              </a:spcBef>
            </a:pPr>
            <a:r>
              <a:rPr lang="es-ES" sz="2700" dirty="0"/>
              <a:t>El papel de la fatiga en los choques</a:t>
            </a:r>
            <a:endParaRPr lang="en-US" sz="2700" dirty="0"/>
          </a:p>
          <a:p>
            <a:pPr marL="446088" lvl="1" indent="-271463">
              <a:lnSpc>
                <a:spcPts val="2800"/>
              </a:lnSpc>
              <a:spcBef>
                <a:spcPts val="0"/>
              </a:spcBef>
            </a:pPr>
            <a:r>
              <a:rPr lang="es-ES" sz="2300" dirty="0"/>
              <a:t>Causa principal en el 31% de los choques de camiones grandes con muertes del conductor</a:t>
            </a:r>
            <a:endParaRPr lang="en-US" sz="2300" dirty="0"/>
          </a:p>
          <a:p>
            <a:pPr marL="446088" lvl="1" indent="-271463">
              <a:lnSpc>
                <a:spcPts val="2800"/>
              </a:lnSpc>
              <a:spcBef>
                <a:spcPts val="0"/>
              </a:spcBef>
            </a:pPr>
            <a:r>
              <a:rPr lang="es-ES" sz="2300" dirty="0"/>
              <a:t>Quedarse dormido al volante en el 4% de los choques de vehículos pesados</a:t>
            </a:r>
            <a:r>
              <a:rPr lang="en-US" sz="2300" dirty="0"/>
              <a:t>        </a:t>
            </a:r>
          </a:p>
          <a:p>
            <a:pPr marL="446088" lvl="1" indent="-271463">
              <a:lnSpc>
                <a:spcPts val="2800"/>
              </a:lnSpc>
              <a:spcBef>
                <a:spcPts val="0"/>
              </a:spcBef>
            </a:pPr>
            <a:r>
              <a:rPr lang="es-ES" sz="2300" dirty="0"/>
              <a:t>Factor asociado en el 13% de los choques graves de vehículos pesados</a:t>
            </a:r>
            <a:r>
              <a:rPr lang="en-US" sz="2300" dirty="0"/>
              <a:t> </a:t>
            </a:r>
          </a:p>
          <a:p>
            <a:pPr marL="174625" indent="-174625">
              <a:lnSpc>
                <a:spcPts val="2800"/>
              </a:lnSpc>
              <a:spcBef>
                <a:spcPts val="0"/>
              </a:spcBef>
              <a:buFont typeface="Arial" charset="0"/>
              <a:buChar char="•"/>
              <a:defRPr/>
            </a:pPr>
            <a:r>
              <a:rPr lang="es-ES" sz="2600" dirty="0"/>
              <a:t>Estudios con muestras grandes muestran que                     los conductores con AOS tienen entre 2 y 7                           veces más probabilidades de tener un choque</a:t>
            </a:r>
            <a:endParaRPr lang="en-US" sz="2600" dirty="0"/>
          </a:p>
          <a:p>
            <a:pPr marL="446088" lvl="1" indent="-271463" eaLnBrk="1" hangingPunct="1">
              <a:lnSpc>
                <a:spcPts val="2800"/>
              </a:lnSpc>
              <a:spcBef>
                <a:spcPts val="0"/>
              </a:spcBef>
              <a:buFont typeface="Arial" charset="0"/>
              <a:buChar char="–"/>
              <a:defRPr/>
            </a:pPr>
            <a:r>
              <a:rPr lang="es-ES" sz="2300" dirty="0"/>
              <a:t>Una apnea del sueño más grave probablemente                            va acompañada de un mayor riesgo de choques y                      choques más graves</a:t>
            </a:r>
            <a:endParaRPr lang="en-US" sz="2300" dirty="0"/>
          </a:p>
        </p:txBody>
      </p:sp>
      <p:pic>
        <p:nvPicPr>
          <p:cNvPr id="3" name="Picture 2" title="Ambulance on r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141" y="4520066"/>
            <a:ext cx="2213202" cy="1475468"/>
          </a:xfrm>
          <a:prstGeom prst="rect">
            <a:avLst/>
          </a:prstGeom>
        </p:spPr>
      </p:pic>
      <p:pic>
        <p:nvPicPr>
          <p:cNvPr id="2" name="narration_02_10">
            <a:hlinkClick r:id="" action="ppaction://media"/>
            <a:extLst>
              <a:ext uri="{FF2B5EF4-FFF2-40B4-BE49-F238E27FC236}">
                <a16:creationId xmlns:a16="http://schemas.microsoft.com/office/drawing/2014/main" id="{CF67B741-8A6B-642A-91E9-B562299C78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a:pPr>
            <a:r>
              <a:rPr lang="es-ES" dirty="0"/>
              <a:t>Las enfermedades que aumentan el tiempo que se pasa en etapas de sueño más profundo pueden disminuir el estado de alerta y provocar choques automovilísticos.</a:t>
            </a:r>
            <a:endParaRPr lang="en-US" dirty="0"/>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a:p>
            <a:endParaRPr lang="en-US" dirty="0"/>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indent="-514350">
              <a:buFont typeface="+mj-lt"/>
              <a:buAutoNum type="arabicPeriod" startAt="2"/>
            </a:pPr>
            <a:r>
              <a:rPr lang="es-ES" dirty="0"/>
              <a:t>La investigación médica ha identificado 52 enfermedades del sueño diferentes y se ha estimado que alrededor de 37 millones en los EUA se ven afectados por una de estas afecciones</a:t>
            </a:r>
            <a:r>
              <a:rPr lang="en-US" dirty="0"/>
              <a:t>.</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a:p>
            <a:endParaRPr lang="en-US" dirty="0"/>
          </a:p>
        </p:txBody>
      </p:sp>
    </p:spTree>
    <p:extLst>
      <p:ext uri="{BB962C8B-B14F-4D97-AF65-F5344CB8AC3E}">
        <p14:creationId xmlns:p14="http://schemas.microsoft.com/office/powerpoint/2010/main" val="54066718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3"/>
            </a:pPr>
            <a:r>
              <a:rPr lang="es-ES" dirty="0"/>
              <a:t>¿Cuáles de las siguientes dos enfermedades del sueño se encuentran entre las más comunes?</a:t>
            </a:r>
            <a:endParaRPr lang="en-US" dirty="0"/>
          </a:p>
          <a:p>
            <a:pPr marL="971550" lvl="1" indent="-514350">
              <a:buFont typeface="+mj-lt"/>
              <a:buAutoNum type="alphaLcPeriod"/>
            </a:pPr>
            <a:r>
              <a:rPr lang="es-ES" dirty="0"/>
              <a:t>Apnea Obstructiva del Sueño e Insomnio</a:t>
            </a:r>
            <a:r>
              <a:rPr lang="en-US" dirty="0"/>
              <a:t>.</a:t>
            </a:r>
          </a:p>
          <a:p>
            <a:pPr marL="971550" lvl="1" indent="-514350">
              <a:buFont typeface="+mj-lt"/>
              <a:buAutoNum type="alphaLcPeriod"/>
            </a:pPr>
            <a:r>
              <a:rPr lang="en-US" dirty="0" err="1"/>
              <a:t>Insomnio</a:t>
            </a:r>
            <a:r>
              <a:rPr lang="en-US" dirty="0"/>
              <a:t> y Narcolepsia.</a:t>
            </a:r>
          </a:p>
          <a:p>
            <a:pPr marL="971550" lvl="1" indent="-514350">
              <a:buFont typeface="+mj-lt"/>
              <a:buAutoNum type="alphaLcPeriod"/>
            </a:pPr>
            <a:r>
              <a:rPr lang="es-ES" dirty="0"/>
              <a:t>Narcolepsia y Síndrome de Piernas Inquietas</a:t>
            </a:r>
            <a:r>
              <a:rPr lang="en-US" dirty="0"/>
              <a:t>.</a:t>
            </a:r>
          </a:p>
          <a:p>
            <a:endParaRPr lang="en-US" dirty="0"/>
          </a:p>
        </p:txBody>
      </p:sp>
    </p:spTree>
    <p:extLst>
      <p:ext uri="{BB962C8B-B14F-4D97-AF65-F5344CB8AC3E}">
        <p14:creationId xmlns:p14="http://schemas.microsoft.com/office/powerpoint/2010/main" val="23869796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dirty="0"/>
              <a:t>Una </a:t>
            </a:r>
            <a:r>
              <a:rPr lang="es-ES" i="1" dirty="0"/>
              <a:t>apnea</a:t>
            </a:r>
            <a:r>
              <a:rPr lang="es-ES" dirty="0"/>
              <a:t> es una interrupción anormal de un esfuerzo para inhalar o inspirar durante el sueño; es causado por el colapso de los tejidos blandos de las vías respiratorias superiores y corta el flujo de aire a los pulmones durante varios segundos hasta un minuto o mas</a:t>
            </a:r>
            <a:r>
              <a:rPr lang="en-US" dirty="0"/>
              <a:t>.</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a:p>
            <a:endParaRPr lang="en-US" dirty="0"/>
          </a:p>
        </p:txBody>
      </p:sp>
    </p:spTree>
    <p:extLst>
      <p:ext uri="{BB962C8B-B14F-4D97-AF65-F5344CB8AC3E}">
        <p14:creationId xmlns:p14="http://schemas.microsoft.com/office/powerpoint/2010/main" val="218130560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5"/>
            </a:pPr>
            <a:r>
              <a:rPr lang="es-ES" dirty="0"/>
              <a:t>Estudios a gran escala realizados en conductores han demostrado que la apnea del sueño está relacionada con un aumento de __ veces en la probabilidad de sufrir un choque automovilístico</a:t>
            </a:r>
            <a:r>
              <a:rPr lang="en-US" dirty="0"/>
              <a:t>.</a:t>
            </a:r>
          </a:p>
          <a:p>
            <a:pPr marL="971550" lvl="1" indent="-514350">
              <a:buFont typeface="+mj-lt"/>
              <a:buAutoNum type="alphaLcPeriod"/>
            </a:pPr>
            <a:r>
              <a:rPr lang="en-US" dirty="0"/>
              <a:t>2-4.</a:t>
            </a:r>
          </a:p>
          <a:p>
            <a:pPr marL="971550" lvl="1" indent="-514350">
              <a:buFont typeface="+mj-lt"/>
              <a:buAutoNum type="alphaLcPeriod"/>
            </a:pPr>
            <a:r>
              <a:rPr lang="en-US" dirty="0"/>
              <a:t>2-7.</a:t>
            </a:r>
          </a:p>
          <a:p>
            <a:pPr marL="971550" lvl="1" indent="-514350">
              <a:buFont typeface="+mj-lt"/>
              <a:buAutoNum type="alphaLcPeriod"/>
            </a:pPr>
            <a:r>
              <a:rPr lang="en-US" dirty="0"/>
              <a:t>8-12.</a:t>
            </a:r>
          </a:p>
          <a:p>
            <a:pPr marL="971550" lvl="1" indent="-514350">
              <a:buFont typeface="+mj-lt"/>
              <a:buAutoNum type="alphaLcPeriod"/>
            </a:pPr>
            <a:r>
              <a:rPr lang="en-US" dirty="0"/>
              <a:t>15-20.</a:t>
            </a:r>
          </a:p>
        </p:txBody>
      </p:sp>
    </p:spTree>
    <p:extLst>
      <p:ext uri="{BB962C8B-B14F-4D97-AF65-F5344CB8AC3E}">
        <p14:creationId xmlns:p14="http://schemas.microsoft.com/office/powerpoint/2010/main" val="424080174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s-ES" sz="4000" dirty="0"/>
              <a:t>Lección 2: Detección y Pruebas de Enfermedades del Sueño</a:t>
            </a:r>
            <a:endParaRPr lang="en-US" sz="4000" dirty="0"/>
          </a:p>
        </p:txBody>
      </p:sp>
      <p:pic>
        <p:nvPicPr>
          <p:cNvPr id="2" name="narration_03_01">
            <a:hlinkClick r:id="" action="ppaction://media"/>
            <a:extLst>
              <a:ext uri="{FF2B5EF4-FFF2-40B4-BE49-F238E27FC236}">
                <a16:creationId xmlns:a16="http://schemas.microsoft.com/office/drawing/2014/main" id="{697C8CEF-3D4A-FDF5-A9CC-BFD46D0E24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lnSpc>
                <a:spcPts val="4575"/>
              </a:lnSpc>
            </a:pPr>
            <a:r>
              <a:rPr lang="en-US" dirty="0" err="1">
                <a:solidFill>
                  <a:schemeClr val="bg1"/>
                </a:solidFill>
              </a:rPr>
              <a:t>Módulo</a:t>
            </a:r>
            <a:r>
              <a:rPr lang="en-US" dirty="0">
                <a:solidFill>
                  <a:schemeClr val="bg1"/>
                </a:solidFill>
              </a:rPr>
              <a:t> 8 </a:t>
            </a:r>
            <a:r>
              <a:rPr lang="es-MX" dirty="0">
                <a:solidFill>
                  <a:schemeClr val="bg1"/>
                </a:solidFill>
              </a:rPr>
              <a:t>Descripción</a:t>
            </a:r>
            <a:r>
              <a:rPr lang="en-US" dirty="0">
                <a:solidFill>
                  <a:schemeClr val="bg1"/>
                </a:solidFill>
              </a:rPr>
              <a:t> General</a:t>
            </a:r>
            <a:endParaRPr lang="en-US" dirty="0"/>
          </a:p>
        </p:txBody>
      </p:sp>
      <p:sp>
        <p:nvSpPr>
          <p:cNvPr id="3" name="Content Placeholder 2"/>
          <p:cNvSpPr>
            <a:spLocks noGrp="1"/>
          </p:cNvSpPr>
          <p:nvPr>
            <p:ph idx="1"/>
          </p:nvPr>
        </p:nvSpPr>
        <p:spPr/>
        <p:txBody>
          <a:bodyPr rtlCol="0">
            <a:normAutofit fontScale="92500"/>
          </a:bodyPr>
          <a:lstStyle/>
          <a:p>
            <a:r>
              <a:rPr lang="es-ES" sz="2800" dirty="0"/>
              <a:t>Descripción general de las                               enfermedades del sueño</a:t>
            </a:r>
          </a:p>
          <a:p>
            <a:r>
              <a:rPr lang="en-US" sz="2800" dirty="0" err="1"/>
              <a:t>Detección</a:t>
            </a:r>
            <a:r>
              <a:rPr lang="en-US" sz="2800" dirty="0"/>
              <a:t> y </a:t>
            </a:r>
            <a:r>
              <a:rPr lang="en-US" sz="2800" dirty="0" err="1"/>
              <a:t>pruebas</a:t>
            </a:r>
            <a:r>
              <a:rPr lang="en-US" sz="2800" dirty="0"/>
              <a:t> para                                </a:t>
            </a:r>
            <a:r>
              <a:rPr lang="en-US" sz="2800" dirty="0" err="1"/>
              <a:t>enfermedades</a:t>
            </a:r>
            <a:r>
              <a:rPr lang="en-US" sz="2800" dirty="0"/>
              <a:t> del </a:t>
            </a:r>
            <a:r>
              <a:rPr lang="en-US" sz="2800" dirty="0" err="1"/>
              <a:t>sueño</a:t>
            </a:r>
            <a:endParaRPr lang="en-US" sz="2800" dirty="0"/>
          </a:p>
          <a:p>
            <a:r>
              <a:rPr lang="en-US" sz="2800" dirty="0" err="1"/>
              <a:t>Reglamentos</a:t>
            </a:r>
            <a:r>
              <a:rPr lang="en-US" sz="2800" dirty="0"/>
              <a:t> y </a:t>
            </a:r>
            <a:r>
              <a:rPr lang="en-US" sz="2800" dirty="0" err="1"/>
              <a:t>lineamientos</a:t>
            </a:r>
            <a:r>
              <a:rPr lang="en-US" sz="2800" dirty="0"/>
              <a:t> que                                </a:t>
            </a:r>
            <a:r>
              <a:rPr lang="en-US" sz="2800" dirty="0" err="1"/>
              <a:t>afectan</a:t>
            </a:r>
            <a:r>
              <a:rPr lang="en-US" sz="2800" dirty="0"/>
              <a:t> a </a:t>
            </a:r>
            <a:r>
              <a:rPr lang="en-US" sz="2800" dirty="0" err="1"/>
              <a:t>los</a:t>
            </a:r>
            <a:r>
              <a:rPr lang="en-US" sz="2800" dirty="0"/>
              <a:t> </a:t>
            </a:r>
            <a:r>
              <a:rPr lang="en-US" sz="2800" dirty="0" err="1"/>
              <a:t>conductores</a:t>
            </a:r>
            <a:r>
              <a:rPr lang="en-US" sz="2800" dirty="0"/>
              <a:t> con </a:t>
            </a:r>
            <a:r>
              <a:rPr lang="en-US" sz="2800" dirty="0" err="1"/>
              <a:t>enfermedades</a:t>
            </a:r>
            <a:r>
              <a:rPr lang="en-US" sz="2800" dirty="0"/>
              <a:t> del </a:t>
            </a:r>
            <a:r>
              <a:rPr lang="en-US" sz="2800" dirty="0" err="1"/>
              <a:t>sueño</a:t>
            </a:r>
            <a:endParaRPr lang="en-US" sz="2800" dirty="0"/>
          </a:p>
          <a:p>
            <a:r>
              <a:rPr lang="en-US" sz="2800" dirty="0" err="1"/>
              <a:t>Tratamientos</a:t>
            </a:r>
            <a:r>
              <a:rPr lang="en-US" sz="2800" dirty="0"/>
              <a:t> para la AOS</a:t>
            </a:r>
          </a:p>
          <a:p>
            <a:r>
              <a:rPr lang="en-US" sz="2800" dirty="0" err="1"/>
              <a:t>Beneficios</a:t>
            </a:r>
            <a:r>
              <a:rPr lang="en-US" sz="2800" dirty="0"/>
              <a:t> de un </a:t>
            </a:r>
            <a:r>
              <a:rPr lang="en-US" sz="2800" dirty="0" err="1"/>
              <a:t>tratamiento</a:t>
            </a:r>
            <a:r>
              <a:rPr lang="en-US" sz="2800" dirty="0"/>
              <a:t> de AOS </a:t>
            </a:r>
            <a:r>
              <a:rPr lang="en-US" sz="2800" dirty="0" err="1"/>
              <a:t>exitoso</a:t>
            </a:r>
            <a:r>
              <a:rPr lang="en-US" sz="2800" dirty="0"/>
              <a:t> y </a:t>
            </a:r>
            <a:r>
              <a:rPr lang="en-US" sz="2800" dirty="0" err="1"/>
              <a:t>como</a:t>
            </a:r>
            <a:r>
              <a:rPr lang="en-US" sz="2800" dirty="0"/>
              <a:t> </a:t>
            </a:r>
            <a:r>
              <a:rPr lang="en-US" sz="2800" dirty="0" err="1"/>
              <a:t>contribuye</a:t>
            </a:r>
            <a:r>
              <a:rPr lang="en-US" sz="2800" dirty="0"/>
              <a:t> </a:t>
            </a:r>
            <a:r>
              <a:rPr lang="en-US" sz="2800" dirty="0" err="1"/>
              <a:t>en</a:t>
            </a:r>
            <a:r>
              <a:rPr lang="en-US" sz="2800" dirty="0"/>
              <a:t> la </a:t>
            </a:r>
            <a:r>
              <a:rPr lang="en-US" sz="2800" dirty="0" err="1"/>
              <a:t>Administración</a:t>
            </a:r>
            <a:r>
              <a:rPr lang="en-US" sz="2800" dirty="0"/>
              <a:t> de la </a:t>
            </a:r>
            <a:r>
              <a:rPr lang="en-US" sz="2800" dirty="0" err="1"/>
              <a:t>Fatiga</a:t>
            </a:r>
            <a:r>
              <a:rPr lang="en-US" sz="2800" dirty="0"/>
              <a:t> </a:t>
            </a:r>
            <a:r>
              <a:rPr lang="en-US" sz="2800" dirty="0" err="1"/>
              <a:t>en</a:t>
            </a:r>
            <a:r>
              <a:rPr lang="en-US" sz="2800" dirty="0"/>
              <a:t> </a:t>
            </a:r>
            <a:r>
              <a:rPr lang="en-US" sz="2800" dirty="0" err="1"/>
              <a:t>el</a:t>
            </a:r>
            <a:r>
              <a:rPr lang="en-US" sz="2800" dirty="0"/>
              <a:t> </a:t>
            </a:r>
            <a:r>
              <a:rPr lang="en-US" sz="2800" dirty="0" err="1"/>
              <a:t>trabajo</a:t>
            </a:r>
            <a:endParaRPr lang="en-US" sz="2800" dirty="0"/>
          </a:p>
          <a:p>
            <a:r>
              <a:rPr lang="en-US" sz="2800" dirty="0" err="1"/>
              <a:t>Revisión</a:t>
            </a:r>
            <a:r>
              <a:rPr lang="en-US" sz="2800" dirty="0"/>
              <a:t> y </a:t>
            </a:r>
            <a:r>
              <a:rPr lang="en-US" sz="2800" dirty="0" err="1"/>
              <a:t>resumen</a:t>
            </a:r>
            <a:endParaRPr lang="en-US" sz="2800" dirty="0"/>
          </a:p>
        </p:txBody>
      </p:sp>
      <p:pic>
        <p:nvPicPr>
          <p:cNvPr id="4" name="Picture 3" title="CMV driver yawn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160" y="1618488"/>
            <a:ext cx="2657475" cy="1771650"/>
          </a:xfrm>
          <a:prstGeom prst="rect">
            <a:avLst/>
          </a:prstGeom>
        </p:spPr>
      </p:pic>
      <p:pic>
        <p:nvPicPr>
          <p:cNvPr id="2" name="narration_01_02">
            <a:hlinkClick r:id="" action="ppaction://media"/>
            <a:extLst>
              <a:ext uri="{FF2B5EF4-FFF2-40B4-BE49-F238E27FC236}">
                <a16:creationId xmlns:a16="http://schemas.microsoft.com/office/drawing/2014/main" id="{8B1FEAF6-A667-A25B-1235-917CAF094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lnSpc>
                <a:spcPts val="4575"/>
              </a:lnSpc>
            </a:pPr>
            <a:r>
              <a:rPr lang="es-ES" sz="3600" dirty="0"/>
              <a:t>AOS y Conductores de Autotransporte en los EUA</a:t>
            </a:r>
            <a:endParaRPr lang="en-US" sz="3600" dirty="0"/>
          </a:p>
        </p:txBody>
      </p:sp>
      <p:sp>
        <p:nvSpPr>
          <p:cNvPr id="27651" name="Content Placeholder 2"/>
          <p:cNvSpPr>
            <a:spLocks noGrp="1"/>
          </p:cNvSpPr>
          <p:nvPr>
            <p:ph idx="1"/>
          </p:nvPr>
        </p:nvSpPr>
        <p:spPr/>
        <p:txBody>
          <a:bodyPr/>
          <a:lstStyle/>
          <a:p>
            <a:r>
              <a:rPr lang="es-ES" sz="2400" dirty="0"/>
              <a:t>Los conductores con antecedentes médicos o diagnóstico de cualquier condición que pueda interferir con su capacidad para conducir de manera segura no están calificados para operar un vehículo de autotransporte</a:t>
            </a:r>
            <a:endParaRPr lang="en-US" sz="2400" dirty="0"/>
          </a:p>
          <a:p>
            <a:r>
              <a:rPr lang="es-ES" sz="2400" dirty="0"/>
              <a:t>Los conductores recientemente diagnosticados con AOS, y/o su médico, deben consultar con un médico examinador calificador y con el especialista tratante para determinar su aptitud para operar un VDA</a:t>
            </a:r>
            <a:endParaRPr lang="en-US" sz="2400" dirty="0"/>
          </a:p>
          <a:p>
            <a:r>
              <a:rPr lang="es-ES" sz="2400" dirty="0"/>
              <a:t>La AOS moderada o grave puede descalificar a un conductor hasta que se demuestre que el tratamiento de la AOS fue exitoso al médico examinador certificador</a:t>
            </a:r>
            <a:endParaRPr lang="en-US" sz="2400" dirty="0"/>
          </a:p>
        </p:txBody>
      </p:sp>
      <p:pic>
        <p:nvPicPr>
          <p:cNvPr id="2" name="narration_03_02">
            <a:hlinkClick r:id="" action="ppaction://media"/>
            <a:extLst>
              <a:ext uri="{FF2B5EF4-FFF2-40B4-BE49-F238E27FC236}">
                <a16:creationId xmlns:a16="http://schemas.microsoft.com/office/drawing/2014/main" id="{49DA05C4-B73F-2055-7321-409D10573B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200"/>
              </a:lnSpc>
            </a:pPr>
            <a:r>
              <a:rPr lang="es-ES" sz="4000" dirty="0"/>
              <a:t>Estándares Médicos de la CCMTA</a:t>
            </a:r>
            <a:r>
              <a:rPr lang="en-US" sz="4000" dirty="0">
                <a:solidFill>
                  <a:srgbClr val="FF0000"/>
                </a:solidFill>
              </a:rPr>
              <a:t>*</a:t>
            </a:r>
            <a:r>
              <a:rPr lang="en-US" sz="4000" dirty="0"/>
              <a:t> - </a:t>
            </a:r>
            <a:br>
              <a:rPr lang="en-US" sz="4000" dirty="0"/>
            </a:br>
            <a:r>
              <a:rPr lang="es-ES" sz="2900" dirty="0"/>
              <a:t>Apnea del Sueño y Conductores de Autotransporte</a:t>
            </a:r>
            <a:endParaRPr lang="en-US" sz="2900" dirty="0"/>
          </a:p>
        </p:txBody>
      </p:sp>
      <p:sp>
        <p:nvSpPr>
          <p:cNvPr id="28675" name="Content Placeholder 2"/>
          <p:cNvSpPr>
            <a:spLocks noGrp="1"/>
          </p:cNvSpPr>
          <p:nvPr>
            <p:ph idx="1"/>
          </p:nvPr>
        </p:nvSpPr>
        <p:spPr>
          <a:xfrm>
            <a:off x="457200" y="1600200"/>
            <a:ext cx="8305800" cy="4525963"/>
          </a:xfrm>
        </p:spPr>
        <p:txBody>
          <a:bodyPr/>
          <a:lstStyle/>
          <a:p>
            <a:pPr marL="174625" indent="-174625"/>
            <a:r>
              <a:rPr lang="es-ES" sz="2300" dirty="0"/>
              <a:t>Durante la evaluación médica del conductor para determinar su condición física, es esencial que el médico examinador detecte enfermedades del sueño</a:t>
            </a:r>
            <a:endParaRPr lang="en-US" sz="2300" dirty="0"/>
          </a:p>
          <a:p>
            <a:pPr marL="174625" indent="-174625"/>
            <a:r>
              <a:rPr lang="es-ES" sz="2300" dirty="0"/>
              <a:t>Los conductores </a:t>
            </a:r>
            <a:r>
              <a:rPr lang="es-ES" sz="2300" b="1" dirty="0"/>
              <a:t>PUEDEN</a:t>
            </a:r>
            <a:r>
              <a:rPr lang="es-ES" sz="2300" dirty="0"/>
              <a:t> operar cualquier clase de vehículo, </a:t>
            </a:r>
            <a:r>
              <a:rPr lang="es-ES" sz="2300" b="1" dirty="0"/>
              <a:t>SI</a:t>
            </a:r>
            <a:r>
              <a:rPr lang="es-ES" sz="2300" dirty="0"/>
              <a:t>:</a:t>
            </a:r>
            <a:endParaRPr lang="en-US" sz="2300" dirty="0"/>
          </a:p>
          <a:p>
            <a:pPr marL="533400" lvl="1" indent="-261938" eaLnBrk="1" hangingPunct="1"/>
            <a:r>
              <a:rPr lang="es-ES" sz="2000" dirty="0"/>
              <a:t>Tiene AOS no tratada con un IAH &lt;20 (puntuación de una prueba médica del sueño) y sin somnolencia excesiva durante las horas de vigilia</a:t>
            </a:r>
            <a:endParaRPr lang="en-US" sz="2000" dirty="0"/>
          </a:p>
          <a:p>
            <a:pPr marL="533400" lvl="1" indent="-261938" eaLnBrk="1" hangingPunct="1"/>
            <a:r>
              <a:rPr lang="es-ES" sz="2000" dirty="0"/>
              <a:t>Tiene apnea del sueño que se trata con éxito</a:t>
            </a:r>
            <a:endParaRPr lang="en-US" sz="2000" dirty="0"/>
          </a:p>
          <a:p>
            <a:pPr marL="174625" indent="-174625"/>
            <a:r>
              <a:rPr lang="es-ES" sz="2300" dirty="0"/>
              <a:t>Los conductores </a:t>
            </a:r>
            <a:r>
              <a:rPr lang="es-ES" sz="2300" b="1" dirty="0"/>
              <a:t>NO PUEDEN </a:t>
            </a:r>
            <a:r>
              <a:rPr lang="es-ES" sz="2300" dirty="0"/>
              <a:t>operar ningún tipo de vehículo, si han tenido un choque asociado con quedarse dormido, hasta que su enfermedad del sueño haya sido tratada con éxito</a:t>
            </a:r>
            <a:endParaRPr lang="en-US" sz="2300" dirty="0"/>
          </a:p>
        </p:txBody>
      </p:sp>
      <p:sp>
        <p:nvSpPr>
          <p:cNvPr id="28676" name="Rectangle 4"/>
          <p:cNvSpPr>
            <a:spLocks noChangeArrowheads="1"/>
          </p:cNvSpPr>
          <p:nvPr/>
        </p:nvSpPr>
        <p:spPr bwMode="auto">
          <a:xfrm>
            <a:off x="609600" y="5489349"/>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solidFill>
                  <a:srgbClr val="FF0000"/>
                </a:solidFill>
              </a:rPr>
              <a:t>*</a:t>
            </a:r>
            <a:r>
              <a:rPr lang="es-ES" dirty="0"/>
              <a:t>Modificado después de la declaración del Consejo Canadiense de Administradores de Transporte Motorizado </a:t>
            </a:r>
            <a:r>
              <a:rPr lang="en-US" dirty="0"/>
              <a:t>(CCMTA)</a:t>
            </a:r>
          </a:p>
        </p:txBody>
      </p:sp>
      <p:pic>
        <p:nvPicPr>
          <p:cNvPr id="2" name="narration_03_03">
            <a:hlinkClick r:id="" action="ppaction://media"/>
            <a:extLst>
              <a:ext uri="{FF2B5EF4-FFF2-40B4-BE49-F238E27FC236}">
                <a16:creationId xmlns:a16="http://schemas.microsoft.com/office/drawing/2014/main" id="{4143F051-9D60-D458-87AC-48A3FB463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dirty="0"/>
              <a:t>El Panel de Expertos Médicos (PEM) de la FMCSA</a:t>
            </a:r>
            <a:endParaRPr lang="en-US" sz="3600" dirty="0"/>
          </a:p>
        </p:txBody>
      </p:sp>
      <p:sp>
        <p:nvSpPr>
          <p:cNvPr id="3" name="Content Placeholder 2"/>
          <p:cNvSpPr>
            <a:spLocks noGrp="1"/>
          </p:cNvSpPr>
          <p:nvPr>
            <p:ph idx="1"/>
          </p:nvPr>
        </p:nvSpPr>
        <p:spPr/>
        <p:txBody>
          <a:bodyPr/>
          <a:lstStyle/>
          <a:p>
            <a:pPr marL="342900" lvl="1" indent="-342900" eaLnBrk="1" hangingPunct="1">
              <a:buFont typeface="Arial" pitchFamily="34" charset="0"/>
              <a:buChar char="•"/>
            </a:pPr>
            <a:r>
              <a:rPr lang="es-ES" sz="2600" dirty="0">
                <a:ea typeface="Calibri"/>
              </a:rPr>
              <a:t>El PEM ayuda a la FMCSA brindándole opinión experta y asesoramiento sobre estándares médicos, orientación e investigación sobre la certificación médica de los conductores de VDA</a:t>
            </a:r>
            <a:endParaRPr lang="en-US" sz="2600" dirty="0">
              <a:ea typeface="Calibri"/>
            </a:endParaRPr>
          </a:p>
          <a:p>
            <a:pPr marL="342900" lvl="1" indent="-342900" eaLnBrk="1" hangingPunct="1">
              <a:buFont typeface="Arial" pitchFamily="34" charset="0"/>
              <a:buChar char="•"/>
            </a:pPr>
            <a:r>
              <a:rPr lang="es-ES" sz="2600" dirty="0">
                <a:ea typeface="Calibri"/>
              </a:rPr>
              <a:t>El PEM ha esbozado algunas recomendaciones sobre las enfermedades del sueño</a:t>
            </a:r>
            <a:endParaRPr lang="en-US" sz="2600" dirty="0">
              <a:ea typeface="Calibri"/>
            </a:endParaRPr>
          </a:p>
          <a:p>
            <a:pPr marL="342900" lvl="1" indent="-342900" eaLnBrk="1" hangingPunct="1">
              <a:buFont typeface="Arial" pitchFamily="34" charset="0"/>
              <a:buChar char="•"/>
            </a:pPr>
            <a:r>
              <a:rPr lang="es-ES" sz="2600" dirty="0">
                <a:ea typeface="Calibri"/>
              </a:rPr>
              <a:t>Las recomendaciones del PEM están disponibles para los médicos examinadores, quienes pueden utilizarlas como “herramientas de mejores prácticas”</a:t>
            </a:r>
            <a:endParaRPr lang="en-US" sz="2600" dirty="0">
              <a:ea typeface="Calibri"/>
            </a:endParaRPr>
          </a:p>
          <a:p>
            <a:pPr marL="342900" lvl="1" indent="-342900" eaLnBrk="1" hangingPunct="1">
              <a:buFont typeface="Arial" pitchFamily="34" charset="0"/>
              <a:buChar char="•"/>
            </a:pPr>
            <a:r>
              <a:rPr lang="es-ES" sz="2600" dirty="0">
                <a:ea typeface="Calibri"/>
              </a:rPr>
              <a:t>Las recomendaciones del PEM no son una guía o política formal de la FMCSA</a:t>
            </a:r>
            <a:endParaRPr lang="en-US" sz="2600" dirty="0">
              <a:ea typeface="Calibri"/>
            </a:endParaRPr>
          </a:p>
          <a:p>
            <a:endParaRPr lang="en-US" sz="2600" dirty="0"/>
          </a:p>
        </p:txBody>
      </p:sp>
      <p:pic>
        <p:nvPicPr>
          <p:cNvPr id="4" name="narration_03_04">
            <a:hlinkClick r:id="" action="ppaction://media"/>
            <a:extLst>
              <a:ext uri="{FF2B5EF4-FFF2-40B4-BE49-F238E27FC236}">
                <a16:creationId xmlns:a16="http://schemas.microsoft.com/office/drawing/2014/main" id="{895EDA93-5B84-F2A1-7E5F-47C0C138A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216927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3_05">
            <a:hlinkClick r:id="" action="ppaction://media"/>
            <a:extLst>
              <a:ext uri="{FF2B5EF4-FFF2-40B4-BE49-F238E27FC236}">
                <a16:creationId xmlns:a16="http://schemas.microsoft.com/office/drawing/2014/main" id="{374D1E52-EB1E-5625-702D-834E8971F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9698" name="Title 1"/>
          <p:cNvSpPr>
            <a:spLocks noGrp="1"/>
          </p:cNvSpPr>
          <p:nvPr>
            <p:ph type="title"/>
          </p:nvPr>
        </p:nvSpPr>
        <p:spPr>
          <a:xfrm>
            <a:off x="381000" y="274638"/>
            <a:ext cx="8382000" cy="1173162"/>
          </a:xfrm>
        </p:spPr>
        <p:txBody>
          <a:bodyPr/>
          <a:lstStyle/>
          <a:p>
            <a:pPr eaLnBrk="1" hangingPunct="1">
              <a:lnSpc>
                <a:spcPts val="3025"/>
              </a:lnSpc>
            </a:pPr>
            <a:r>
              <a:rPr lang="es-ES" sz="2800" dirty="0"/>
              <a:t>Recomendaciones del Panel de Expertos Médicos de la FMCSA</a:t>
            </a:r>
            <a:r>
              <a:rPr lang="en-US" sz="2800" b="1" baseline="20000" dirty="0">
                <a:solidFill>
                  <a:srgbClr val="FF0000"/>
                </a:solidFill>
              </a:rPr>
              <a:t>*</a:t>
            </a:r>
            <a:r>
              <a:rPr lang="en-US" sz="2800" dirty="0"/>
              <a:t> para la </a:t>
            </a:r>
            <a:r>
              <a:rPr lang="en-US" sz="2800" dirty="0" err="1"/>
              <a:t>Detección</a:t>
            </a:r>
            <a:r>
              <a:rPr lang="en-US" sz="2800" dirty="0"/>
              <a:t> de </a:t>
            </a:r>
            <a:r>
              <a:rPr lang="en-US" sz="2800" dirty="0" err="1"/>
              <a:t>Enfermedades</a:t>
            </a:r>
            <a:r>
              <a:rPr lang="en-US" sz="2800" dirty="0"/>
              <a:t> del </a:t>
            </a:r>
            <a:r>
              <a:rPr lang="en-US" sz="2800" dirty="0" err="1"/>
              <a:t>Sueño</a:t>
            </a:r>
            <a:endParaRPr lang="en-US" sz="2800" dirty="0"/>
          </a:p>
        </p:txBody>
      </p:sp>
      <p:sp>
        <p:nvSpPr>
          <p:cNvPr id="29699" name="Content Placeholder 2"/>
          <p:cNvSpPr>
            <a:spLocks noGrp="1"/>
          </p:cNvSpPr>
          <p:nvPr>
            <p:ph idx="1"/>
          </p:nvPr>
        </p:nvSpPr>
        <p:spPr>
          <a:xfrm>
            <a:off x="457200" y="1600200"/>
            <a:ext cx="8382000" cy="4525963"/>
          </a:xfrm>
        </p:spPr>
        <p:txBody>
          <a:bodyPr/>
          <a:lstStyle/>
          <a:p>
            <a:r>
              <a:rPr lang="es-ES" sz="2700" dirty="0"/>
              <a:t>Los conductores deben ser examinados para detectar posibles enfermedades del sueño</a:t>
            </a:r>
            <a:endParaRPr lang="en-US" sz="2700" dirty="0"/>
          </a:p>
          <a:p>
            <a:r>
              <a:rPr lang="es-ES" sz="2700" dirty="0"/>
              <a:t>Los conductores con mayor riesgo deben completar pruebas para detectar posibles enfermedades del sueño</a:t>
            </a:r>
            <a:r>
              <a:rPr lang="en-US" sz="2800" dirty="0"/>
              <a:t>:</a:t>
            </a:r>
          </a:p>
          <a:p>
            <a:pPr lvl="1" eaLnBrk="1" hangingPunct="1">
              <a:spcBef>
                <a:spcPts val="0"/>
              </a:spcBef>
            </a:pPr>
            <a:r>
              <a:rPr lang="es-ES" sz="2300" dirty="0"/>
              <a:t>Aquellos con alto riesgo mediante cuestionario de detección</a:t>
            </a:r>
            <a:endParaRPr lang="en-US" sz="2300" b="1" u="sng" dirty="0"/>
          </a:p>
          <a:p>
            <a:pPr lvl="1" eaLnBrk="1" hangingPunct="1">
              <a:spcBef>
                <a:spcPts val="0"/>
              </a:spcBef>
            </a:pPr>
            <a:r>
              <a:rPr lang="es-ES" sz="2300" dirty="0"/>
              <a:t>Aquellos con un índice de masa corporal (IMC) ≥ 33</a:t>
            </a:r>
            <a:endParaRPr lang="en-US" sz="2300" b="1" u="sng" dirty="0"/>
          </a:p>
          <a:p>
            <a:pPr lvl="1" eaLnBrk="1" hangingPunct="1">
              <a:spcBef>
                <a:spcPts val="0"/>
              </a:spcBef>
            </a:pPr>
            <a:r>
              <a:rPr lang="es-ES" sz="2300" dirty="0"/>
              <a:t>Aquellos considerados por el médico forense como de alto riesgo.</a:t>
            </a:r>
            <a:endParaRPr lang="en-US" sz="2300" baseline="30000" dirty="0"/>
          </a:p>
        </p:txBody>
      </p:sp>
      <p:sp>
        <p:nvSpPr>
          <p:cNvPr id="29700" name="TextBox 1"/>
          <p:cNvSpPr txBox="1">
            <a:spLocks noChangeArrowheads="1"/>
          </p:cNvSpPr>
          <p:nvPr/>
        </p:nvSpPr>
        <p:spPr bwMode="auto">
          <a:xfrm>
            <a:off x="228600" y="533400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dirty="0">
                <a:latin typeface="Calibri" pitchFamily="34" charset="0"/>
              </a:rPr>
              <a:t> </a:t>
            </a:r>
            <a:r>
              <a:rPr lang="en-US" b="1" baseline="20000" dirty="0">
                <a:solidFill>
                  <a:srgbClr val="FF0000"/>
                </a:solidFill>
                <a:latin typeface="Calibri" pitchFamily="34" charset="0"/>
              </a:rPr>
              <a:t>*</a:t>
            </a:r>
            <a:r>
              <a:rPr lang="es-ES" sz="1600" dirty="0">
                <a:latin typeface="Calibri" pitchFamily="34" charset="0"/>
              </a:rPr>
              <a:t>Modificado después de las recomendaciones del Panel de Expertos Médicos a la Administración Federal de Seguridad de Autotransportistas. Los estándares y recomendaciones del Consejo Canadiense de Administradores de Transporte Motorizado pueden diferir ligeramente</a:t>
            </a:r>
            <a:r>
              <a:rPr lang="en-US" sz="1600" dirty="0">
                <a:latin typeface="Calibri"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s-ES" dirty="0"/>
              <a:t>Detección de Enfermedades del Sueño</a:t>
            </a:r>
            <a:endParaRPr lang="en-US" dirty="0"/>
          </a:p>
        </p:txBody>
      </p:sp>
      <p:sp>
        <p:nvSpPr>
          <p:cNvPr id="30723" name="Content Placeholder 2"/>
          <p:cNvSpPr>
            <a:spLocks noGrp="1"/>
          </p:cNvSpPr>
          <p:nvPr>
            <p:ph idx="1"/>
          </p:nvPr>
        </p:nvSpPr>
        <p:spPr/>
        <p:txBody>
          <a:bodyPr/>
          <a:lstStyle/>
          <a:p>
            <a:r>
              <a:rPr lang="es-ES" sz="2800" dirty="0"/>
              <a:t>Una forma para identificar quién está "en riesgo" y necesita una prueba de sueño para confirmar la presencia de la enfermedad y su gravedad</a:t>
            </a:r>
            <a:endParaRPr lang="en-US" sz="2800" dirty="0"/>
          </a:p>
          <a:p>
            <a:r>
              <a:rPr lang="es-ES" sz="2800" dirty="0"/>
              <a:t>Los mejores métodos de                                                  detección combinan                                                     información física, así                                               como preguntas respondidas                                      por la persona que completa                                         el formulario</a:t>
            </a:r>
            <a:endParaRPr lang="en-US" sz="2800" dirty="0"/>
          </a:p>
        </p:txBody>
      </p:sp>
      <p:pic>
        <p:nvPicPr>
          <p:cNvPr id="30725" name="Picture 5" title="Man asleep in chai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276600"/>
            <a:ext cx="4024000" cy="2701692"/>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3_06">
            <a:hlinkClick r:id="" action="ppaction://media"/>
            <a:extLst>
              <a:ext uri="{FF2B5EF4-FFF2-40B4-BE49-F238E27FC236}">
                <a16:creationId xmlns:a16="http://schemas.microsoft.com/office/drawing/2014/main" id="{CC6B660C-B53A-2193-CBAD-4C698875E2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lstStyle/>
          <a:p>
            <a:pPr eaLnBrk="1" hangingPunct="1">
              <a:lnSpc>
                <a:spcPts val="4575"/>
              </a:lnSpc>
            </a:pPr>
            <a:r>
              <a:rPr lang="es-ES" dirty="0"/>
              <a:t>Beneficios de la Detección de la Apnea del Sueño</a:t>
            </a:r>
            <a:endParaRPr lang="en-US" dirty="0"/>
          </a:p>
        </p:txBody>
      </p:sp>
      <p:sp>
        <p:nvSpPr>
          <p:cNvPr id="31748" name="Content Placeholder 2"/>
          <p:cNvSpPr>
            <a:spLocks noGrp="1"/>
          </p:cNvSpPr>
          <p:nvPr>
            <p:ph idx="1"/>
          </p:nvPr>
        </p:nvSpPr>
        <p:spPr>
          <a:xfrm>
            <a:off x="455613" y="1524000"/>
            <a:ext cx="8229600" cy="3733800"/>
          </a:xfrm>
        </p:spPr>
        <p:txBody>
          <a:bodyPr/>
          <a:lstStyle/>
          <a:p>
            <a:pPr marL="174625" indent="-174625">
              <a:spcBef>
                <a:spcPts val="300"/>
              </a:spcBef>
            </a:pPr>
            <a:r>
              <a:rPr lang="es-ES" sz="2700" b="1" i="1" dirty="0"/>
              <a:t>Seguridad: </a:t>
            </a:r>
            <a:r>
              <a:rPr lang="es-ES" sz="2700" dirty="0"/>
              <a:t>Las pruebas de detección pueden identificar a los conductores de autotransporte con mayor riesgo de padecer la enfermedad y que necesitan pruebas de apnea del sueño</a:t>
            </a:r>
            <a:endParaRPr lang="en-US" sz="2700" dirty="0"/>
          </a:p>
          <a:p>
            <a:pPr marL="174625" indent="-174625">
              <a:spcBef>
                <a:spcPts val="300"/>
              </a:spcBef>
            </a:pPr>
            <a:r>
              <a:rPr lang="en-US" sz="2700" b="1" i="1" dirty="0" err="1"/>
              <a:t>Salud</a:t>
            </a:r>
            <a:r>
              <a:rPr lang="en-US" sz="2700" b="1" i="1" dirty="0"/>
              <a:t>:</a:t>
            </a:r>
            <a:r>
              <a:rPr lang="en-US" sz="2700" dirty="0"/>
              <a:t> </a:t>
            </a:r>
            <a:r>
              <a:rPr lang="es-ES" sz="2700" dirty="0"/>
              <a:t>Puede conducir a un tratamiento médico oportuno, mejorando así la salud y la                              calidad de vida del conductor</a:t>
            </a:r>
            <a:endParaRPr lang="en-US" sz="2700" dirty="0"/>
          </a:p>
          <a:p>
            <a:pPr marL="358775" lvl="1" indent="-184150" eaLnBrk="1" hangingPunct="1">
              <a:spcBef>
                <a:spcPts val="300"/>
              </a:spcBef>
            </a:pPr>
            <a:r>
              <a:rPr lang="es-ES" sz="2300" dirty="0"/>
              <a:t>Ayuda a reducir los riesgos futuros de                                      enfermedades crónicas</a:t>
            </a:r>
            <a:endParaRPr lang="en-US" sz="2300" dirty="0"/>
          </a:p>
          <a:p>
            <a:pPr marL="358775" lvl="1" indent="-184150" eaLnBrk="1" hangingPunct="1">
              <a:spcBef>
                <a:spcPts val="300"/>
              </a:spcBef>
            </a:pPr>
            <a:r>
              <a:rPr lang="es-ES" sz="2300" dirty="0"/>
              <a:t>El tratamiento de la AOS puede disminuir                                                  la gravedad de enfermedades serias, como la presión arterial </a:t>
            </a:r>
            <a:r>
              <a:rPr lang="es-ES" sz="2400" dirty="0"/>
              <a:t>alta</a:t>
            </a:r>
            <a:endParaRPr lang="en-US" sz="2400" dirty="0"/>
          </a:p>
        </p:txBody>
      </p:sp>
      <p:pic>
        <p:nvPicPr>
          <p:cNvPr id="31749" name="Picture 5" title="Safety First 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3733800"/>
            <a:ext cx="1828800" cy="1823530"/>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3_07">
            <a:hlinkClick r:id="" action="ppaction://media"/>
            <a:extLst>
              <a:ext uri="{FF2B5EF4-FFF2-40B4-BE49-F238E27FC236}">
                <a16:creationId xmlns:a16="http://schemas.microsoft.com/office/drawing/2014/main" id="{9C364AFD-7493-BDA0-65C8-E78AB6AB3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274638"/>
            <a:ext cx="8458200" cy="1143000"/>
          </a:xfrm>
        </p:spPr>
        <p:txBody>
          <a:bodyPr/>
          <a:lstStyle/>
          <a:p>
            <a:pPr eaLnBrk="1" hangingPunct="1">
              <a:lnSpc>
                <a:spcPts val="4575"/>
              </a:lnSpc>
            </a:pPr>
            <a:r>
              <a:rPr lang="es-ES" sz="3800" dirty="0"/>
              <a:t>Marcadores de Detección de Apnea del Sueño: Señales y Síntomas (1 de 4)</a:t>
            </a:r>
            <a:r>
              <a:rPr lang="en-US" sz="3800" dirty="0"/>
              <a:t> </a:t>
            </a:r>
          </a:p>
        </p:txBody>
      </p:sp>
      <p:sp>
        <p:nvSpPr>
          <p:cNvPr id="32771" name="Content Placeholder 6"/>
          <p:cNvSpPr>
            <a:spLocks noGrp="1"/>
          </p:cNvSpPr>
          <p:nvPr>
            <p:ph idx="1"/>
          </p:nvPr>
        </p:nvSpPr>
        <p:spPr>
          <a:xfrm>
            <a:off x="3556000" y="1552575"/>
            <a:ext cx="5588000" cy="2209800"/>
          </a:xfrm>
        </p:spPr>
        <p:txBody>
          <a:bodyPr/>
          <a:lstStyle/>
          <a:p>
            <a:pPr>
              <a:spcBef>
                <a:spcPts val="0"/>
              </a:spcBef>
            </a:pPr>
            <a:r>
              <a:rPr lang="es-ES" sz="2400" dirty="0"/>
              <a:t>Ronquidos fuertes, los miembros de la familia pueden quejarse de que esto los mantiene despiertos</a:t>
            </a:r>
            <a:r>
              <a:rPr lang="en-US" sz="2400" dirty="0"/>
              <a:t>!</a:t>
            </a:r>
          </a:p>
          <a:p>
            <a:pPr>
              <a:spcBef>
                <a:spcPts val="0"/>
              </a:spcBef>
            </a:pPr>
            <a:r>
              <a:rPr lang="en-US" sz="2400" dirty="0" err="1"/>
              <a:t>Despertar</a:t>
            </a:r>
            <a:r>
              <a:rPr lang="en-US" sz="2400" dirty="0"/>
              <a:t> </a:t>
            </a:r>
            <a:r>
              <a:rPr lang="en-US" sz="2400" dirty="0" err="1"/>
              <a:t>repentino</a:t>
            </a:r>
            <a:r>
              <a:rPr lang="en-US" sz="2400" dirty="0"/>
              <a:t>, </a:t>
            </a:r>
            <a:r>
              <a:rPr lang="en-US" sz="2400" dirty="0" err="1"/>
              <a:t>jadeo</a:t>
            </a:r>
            <a:r>
              <a:rPr lang="en-US" sz="2400" dirty="0"/>
              <a:t>/</a:t>
            </a:r>
            <a:r>
              <a:rPr lang="en-US" sz="2400" dirty="0" err="1"/>
              <a:t>ahogo</a:t>
            </a:r>
            <a:r>
              <a:rPr lang="en-US" sz="2400" dirty="0"/>
              <a:t> </a:t>
            </a:r>
          </a:p>
          <a:p>
            <a:pPr>
              <a:spcBef>
                <a:spcPts val="0"/>
              </a:spcBef>
            </a:pPr>
            <a:r>
              <a:rPr lang="es-ES" sz="2400" dirty="0"/>
              <a:t>Sentirse agotado después de dormir</a:t>
            </a:r>
            <a:endParaRPr lang="en-US" sz="2400" dirty="0"/>
          </a:p>
          <a:p>
            <a:pPr>
              <a:spcBef>
                <a:spcPts val="0"/>
              </a:spcBef>
            </a:pPr>
            <a:r>
              <a:rPr lang="es-ES" sz="2400" dirty="0"/>
              <a:t>Dolores de cabeza matutinos y garganta seca</a:t>
            </a:r>
            <a:endParaRPr lang="en-US" sz="2400" dirty="0"/>
          </a:p>
        </p:txBody>
      </p:sp>
      <p:sp>
        <p:nvSpPr>
          <p:cNvPr id="32772" name="Content Placeholder 6"/>
          <p:cNvSpPr>
            <a:spLocks noGrp="1"/>
          </p:cNvSpPr>
          <p:nvPr>
            <p:ph sz="half" idx="4294967295"/>
          </p:nvPr>
        </p:nvSpPr>
        <p:spPr>
          <a:xfrm>
            <a:off x="304800" y="4191000"/>
            <a:ext cx="4953000" cy="2286000"/>
          </a:xfrm>
        </p:spPr>
        <p:txBody>
          <a:bodyPr/>
          <a:lstStyle/>
          <a:p>
            <a:pPr eaLnBrk="1" hangingPunct="1"/>
            <a:r>
              <a:rPr lang="es-ES" sz="2400" dirty="0"/>
              <a:t>Micción excesiva por la noche</a:t>
            </a:r>
            <a:endParaRPr lang="en-US" sz="2400" dirty="0"/>
          </a:p>
          <a:p>
            <a:pPr eaLnBrk="1" hangingPunct="1"/>
            <a:r>
              <a:rPr lang="es-ES" sz="2400" dirty="0"/>
              <a:t>Somnolencia excesiva en el trabajo</a:t>
            </a:r>
            <a:endParaRPr lang="en-US" sz="2400" dirty="0"/>
          </a:p>
          <a:p>
            <a:pPr eaLnBrk="1" hangingPunct="1"/>
            <a:r>
              <a:rPr lang="es-ES" sz="2400" dirty="0"/>
              <a:t>Memoria deteriorada, dificultad con tareas mentales complejas, irritable</a:t>
            </a:r>
            <a:endParaRPr lang="en-US" sz="2400" dirty="0"/>
          </a:p>
        </p:txBody>
      </p:sp>
      <p:pic>
        <p:nvPicPr>
          <p:cNvPr id="32775" name="Picture 7" title="Man snoring, keeping bed partner awak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828800"/>
            <a:ext cx="29858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P:\457407\Working\Documents\Module Content\istock photos\Module 8\sleep on cou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932630"/>
            <a:ext cx="3352800" cy="2223695"/>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3_08">
            <a:hlinkClick r:id="" action="ppaction://media"/>
            <a:extLst>
              <a:ext uri="{FF2B5EF4-FFF2-40B4-BE49-F238E27FC236}">
                <a16:creationId xmlns:a16="http://schemas.microsoft.com/office/drawing/2014/main" id="{9CD31F30-3B3D-C951-85B9-DA0DF9638A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3_09">
            <a:hlinkClick r:id="" action="ppaction://media"/>
            <a:extLst>
              <a:ext uri="{FF2B5EF4-FFF2-40B4-BE49-F238E27FC236}">
                <a16:creationId xmlns:a16="http://schemas.microsoft.com/office/drawing/2014/main" id="{D8697615-373E-A53B-5D41-BCACD0E31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pic>
        <p:nvPicPr>
          <p:cNvPr id="33794" name="Picture 1" title="Man with larger neck"/>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3657600"/>
            <a:ext cx="2133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2"/>
          <p:cNvSpPr>
            <a:spLocks noGrp="1"/>
          </p:cNvSpPr>
          <p:nvPr>
            <p:ph idx="1"/>
          </p:nvPr>
        </p:nvSpPr>
        <p:spPr/>
        <p:txBody>
          <a:bodyPr/>
          <a:lstStyle/>
          <a:p>
            <a:r>
              <a:rPr lang="es-ES" sz="3000" dirty="0"/>
              <a:t>Exceso de peso corporal para su altura</a:t>
            </a:r>
            <a:endParaRPr lang="en-US" sz="3000" dirty="0"/>
          </a:p>
          <a:p>
            <a:pPr lvl="1" eaLnBrk="1" hangingPunct="1">
              <a:spcBef>
                <a:spcPts val="400"/>
              </a:spcBef>
            </a:pPr>
            <a:r>
              <a:rPr lang="es-ES" sz="2700" dirty="0"/>
              <a:t>El 60% de los conductores de autotransporte con apnea del sueño tienen sobrepeso</a:t>
            </a:r>
            <a:endParaRPr lang="en-US" sz="2700" dirty="0"/>
          </a:p>
          <a:p>
            <a:pPr lvl="1" eaLnBrk="1" hangingPunct="1">
              <a:spcBef>
                <a:spcPts val="400"/>
              </a:spcBef>
            </a:pPr>
            <a:r>
              <a:rPr lang="es-ES" sz="2700" dirty="0"/>
              <a:t>El sobrepeso es un IMC ≥ 25; la obesidad es un IMC ≥ 30</a:t>
            </a:r>
            <a:endParaRPr lang="en-US" sz="2700" dirty="0"/>
          </a:p>
        </p:txBody>
      </p:sp>
      <p:sp>
        <p:nvSpPr>
          <p:cNvPr id="33796" name="Content Placeholder 2"/>
          <p:cNvSpPr txBox="1">
            <a:spLocks/>
          </p:cNvSpPr>
          <p:nvPr/>
        </p:nvSpPr>
        <p:spPr bwMode="auto">
          <a:xfrm>
            <a:off x="457200" y="3894137"/>
            <a:ext cx="61722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400"/>
              </a:spcBef>
              <a:buFont typeface="Arial" pitchFamily="34" charset="0"/>
              <a:buChar char="•"/>
            </a:pPr>
            <a:r>
              <a:rPr lang="en-US" sz="3000" dirty="0" err="1">
                <a:latin typeface="Calibri" pitchFamily="34" charset="0"/>
              </a:rPr>
              <a:t>Circunferencia</a:t>
            </a:r>
            <a:r>
              <a:rPr lang="en-US" sz="3000" dirty="0">
                <a:latin typeface="Calibri" pitchFamily="34" charset="0"/>
              </a:rPr>
              <a:t> del </a:t>
            </a:r>
            <a:r>
              <a:rPr lang="en-US" sz="3000" dirty="0" err="1">
                <a:latin typeface="Calibri" pitchFamily="34" charset="0"/>
              </a:rPr>
              <a:t>cuello</a:t>
            </a:r>
            <a:endParaRPr lang="en-US" sz="3000" dirty="0">
              <a:latin typeface="Calibri" pitchFamily="34" charset="0"/>
            </a:endParaRPr>
          </a:p>
          <a:p>
            <a:pPr lvl="1" eaLnBrk="1" hangingPunct="1">
              <a:spcBef>
                <a:spcPts val="400"/>
              </a:spcBef>
              <a:buFont typeface="Arial" pitchFamily="34" charset="0"/>
              <a:buChar char="–"/>
            </a:pPr>
            <a:r>
              <a:rPr lang="es-ES" sz="2700" dirty="0">
                <a:latin typeface="Calibri" pitchFamily="34" charset="0"/>
              </a:rPr>
              <a:t>Más de 17 pulgadas en hombres</a:t>
            </a:r>
            <a:endParaRPr lang="en-US" sz="2700" dirty="0">
              <a:latin typeface="Calibri" pitchFamily="34" charset="0"/>
            </a:endParaRPr>
          </a:p>
          <a:p>
            <a:pPr eaLnBrk="1" hangingPunct="1">
              <a:spcBef>
                <a:spcPts val="400"/>
              </a:spcBef>
              <a:buFont typeface="Arial" pitchFamily="34" charset="0"/>
              <a:buChar char="•"/>
            </a:pPr>
            <a:r>
              <a:rPr lang="en-US" sz="3200" dirty="0" err="1">
                <a:latin typeface="Calibri" pitchFamily="34" charset="0"/>
              </a:rPr>
              <a:t>Circunferencia</a:t>
            </a:r>
            <a:r>
              <a:rPr lang="en-US" sz="3200" dirty="0">
                <a:latin typeface="Calibri" pitchFamily="34" charset="0"/>
              </a:rPr>
              <a:t> de la </a:t>
            </a:r>
            <a:r>
              <a:rPr lang="en-US" sz="3200" dirty="0" err="1">
                <a:latin typeface="Calibri" pitchFamily="34" charset="0"/>
              </a:rPr>
              <a:t>cintura</a:t>
            </a:r>
            <a:endParaRPr lang="en-US" sz="3200" dirty="0">
              <a:latin typeface="Calibri" pitchFamily="34" charset="0"/>
            </a:endParaRPr>
          </a:p>
          <a:p>
            <a:pPr lvl="1" eaLnBrk="1" hangingPunct="1">
              <a:spcBef>
                <a:spcPts val="400"/>
              </a:spcBef>
              <a:buFont typeface="Arial" pitchFamily="34" charset="0"/>
              <a:buChar char="–"/>
            </a:pPr>
            <a:r>
              <a:rPr lang="es-ES" sz="2700" dirty="0">
                <a:latin typeface="Calibri" pitchFamily="34" charset="0"/>
              </a:rPr>
              <a:t>Más de 40 pulgadas en hombres; más de 36 en mujeres</a:t>
            </a:r>
            <a:endParaRPr lang="en-US" sz="2700" dirty="0">
              <a:latin typeface="Calibri" pitchFamily="34" charset="0"/>
            </a:endParaRPr>
          </a:p>
        </p:txBody>
      </p:sp>
      <p:sp>
        <p:nvSpPr>
          <p:cNvPr id="33797" name="Title 2"/>
          <p:cNvSpPr>
            <a:spLocks noGrp="1"/>
          </p:cNvSpPr>
          <p:nvPr>
            <p:ph type="title"/>
          </p:nvPr>
        </p:nvSpPr>
        <p:spPr/>
        <p:txBody>
          <a:bodyPr/>
          <a:lstStyle/>
          <a:p>
            <a:pPr>
              <a:lnSpc>
                <a:spcPts val="4575"/>
              </a:lnSpc>
            </a:pPr>
            <a:r>
              <a:rPr lang="es-ES" sz="3800" dirty="0"/>
              <a:t>Marcadores de Detección de Apnea del Sueño - Características Físicas (2 de 4)</a:t>
            </a:r>
            <a:r>
              <a:rPr lang="en-US" sz="3800" dirty="0"/>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1143000"/>
          </a:xfrm>
        </p:spPr>
        <p:txBody>
          <a:bodyPr rtlCol="0">
            <a:noAutofit/>
          </a:bodyPr>
          <a:lstStyle/>
          <a:p>
            <a:pPr eaLnBrk="1" fontAlgn="auto" hangingPunct="1">
              <a:lnSpc>
                <a:spcPts val="3500"/>
              </a:lnSpc>
              <a:spcAft>
                <a:spcPts val="0"/>
              </a:spcAft>
              <a:defRPr/>
            </a:pPr>
            <a:r>
              <a:rPr lang="es-ES" sz="3200" dirty="0"/>
              <a:t>Marcadores de Detección de Apnea del Sueño</a:t>
            </a:r>
            <a:r>
              <a:rPr lang="en-US" sz="3200" dirty="0"/>
              <a:t> - </a:t>
            </a:r>
            <a:br>
              <a:rPr lang="en-US" sz="2800" dirty="0"/>
            </a:br>
            <a:r>
              <a:rPr lang="es-ES" sz="2100" dirty="0"/>
              <a:t>La Genética y Antecedentes Familiares Pueden ser Importantes (3 de 4)</a:t>
            </a:r>
            <a:endParaRPr lang="en-US" sz="2100" i="1" dirty="0"/>
          </a:p>
        </p:txBody>
      </p:sp>
      <p:sp>
        <p:nvSpPr>
          <p:cNvPr id="34819" name="Content Placeholder 2"/>
          <p:cNvSpPr>
            <a:spLocks noGrp="1"/>
          </p:cNvSpPr>
          <p:nvPr>
            <p:ph idx="1"/>
          </p:nvPr>
        </p:nvSpPr>
        <p:spPr>
          <a:xfrm>
            <a:off x="457200" y="1828800"/>
            <a:ext cx="8534400" cy="4038600"/>
          </a:xfrm>
        </p:spPr>
        <p:txBody>
          <a:bodyPr/>
          <a:lstStyle/>
          <a:p>
            <a:pPr marL="342900" lvl="1" indent="-342900" eaLnBrk="1" hangingPunct="1">
              <a:spcBef>
                <a:spcPts val="300"/>
              </a:spcBef>
              <a:buFont typeface="Arial" pitchFamily="34" charset="0"/>
              <a:buChar char="•"/>
            </a:pPr>
            <a:r>
              <a:rPr lang="es-ES" sz="2600" dirty="0"/>
              <a:t>¡No necesita tener sobrepeso para tener apnea del sueño!</a:t>
            </a:r>
            <a:endParaRPr lang="en-US" sz="2600" dirty="0"/>
          </a:p>
          <a:p>
            <a:pPr marL="742950" lvl="2" indent="-342900" eaLnBrk="1" hangingPunct="1">
              <a:spcBef>
                <a:spcPts val="300"/>
              </a:spcBef>
              <a:buFont typeface="Calibri" pitchFamily="34" charset="0"/>
              <a:buChar char="—"/>
            </a:pPr>
            <a:r>
              <a:rPr lang="es-ES" dirty="0"/>
              <a:t>Aproximadamente 1 de cada 4 conductores de autotransporte con apnea del sueño no tiene sobrepeso ni es obeso</a:t>
            </a:r>
            <a:endParaRPr lang="en-US" dirty="0"/>
          </a:p>
          <a:p>
            <a:pPr>
              <a:spcBef>
                <a:spcPts val="300"/>
              </a:spcBef>
            </a:pPr>
            <a:r>
              <a:rPr lang="es-ES" sz="2600" dirty="0"/>
              <a:t>Para estas personas con apnea del sueño,                             un mentón hundido o una lengua grande                     pueden estrechar las vías respiratorias                                   superiores, lo que lleva a una apnea del                          sueño más grave</a:t>
            </a:r>
            <a:endParaRPr lang="en-US" sz="2600" dirty="0"/>
          </a:p>
          <a:p>
            <a:pPr>
              <a:spcBef>
                <a:spcPts val="300"/>
              </a:spcBef>
            </a:pPr>
            <a:r>
              <a:rPr lang="es-ES" sz="2600" dirty="0"/>
              <a:t>Los antecedentes familiares, la raza u origen étnico fuertes contribuyen al riesgo en estos casos</a:t>
            </a:r>
            <a:endParaRPr lang="en-US" sz="2600" dirty="0"/>
          </a:p>
        </p:txBody>
      </p:sp>
      <p:pic>
        <p:nvPicPr>
          <p:cNvPr id="34820" name="Picture 1" title="Picture of a man with a receding chi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048000"/>
            <a:ext cx="1676400" cy="246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3_10">
            <a:hlinkClick r:id="" action="ppaction://media"/>
            <a:extLst>
              <a:ext uri="{FF2B5EF4-FFF2-40B4-BE49-F238E27FC236}">
                <a16:creationId xmlns:a16="http://schemas.microsoft.com/office/drawing/2014/main" id="{BC56575D-802B-D976-7948-206C19C340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lnSpc>
                <a:spcPts val="4575"/>
              </a:lnSpc>
            </a:pPr>
            <a:r>
              <a:rPr kumimoji="0" lang="es-ES" sz="3200" b="0" i="0" u="none" strike="noStrike" kern="1200" cap="none" spc="0" normalizeH="0" baseline="0" noProof="0" dirty="0">
                <a:ln>
                  <a:noFill/>
                </a:ln>
                <a:solidFill>
                  <a:prstClr val="white"/>
                </a:solidFill>
                <a:effectLst/>
                <a:uLnTx/>
                <a:uFillTx/>
                <a:latin typeface="Calibri"/>
                <a:ea typeface="+mj-ea"/>
                <a:cs typeface="+mj-cs"/>
              </a:rPr>
              <a:t>Marcadores de Detección de Apnea del Sueño</a:t>
            </a:r>
            <a:r>
              <a:rPr kumimoji="0" lang="en-US" sz="2800" b="0" i="0" u="none" strike="noStrike" kern="1200" cap="none" spc="0" normalizeH="0" baseline="0" noProof="0" dirty="0">
                <a:ln>
                  <a:noFill/>
                </a:ln>
                <a:solidFill>
                  <a:prstClr val="white"/>
                </a:solidFill>
                <a:effectLst/>
                <a:uLnTx/>
                <a:uFillTx/>
                <a:latin typeface="Calibri"/>
                <a:ea typeface="+mj-ea"/>
                <a:cs typeface="+mj-cs"/>
              </a:rPr>
              <a:t> </a:t>
            </a:r>
            <a:r>
              <a:rPr lang="en-US" sz="3600" dirty="0"/>
              <a:t>- </a:t>
            </a:r>
            <a:br>
              <a:rPr lang="en-US" sz="3600" dirty="0"/>
            </a:br>
            <a:r>
              <a:rPr lang="es-ES" sz="3600" dirty="0"/>
              <a:t>Indicadores de salud (4 de 4)</a:t>
            </a:r>
            <a:endParaRPr lang="en-US" sz="3600" dirty="0"/>
          </a:p>
        </p:txBody>
      </p:sp>
      <p:sp>
        <p:nvSpPr>
          <p:cNvPr id="35843" name="Content Placeholder 2"/>
          <p:cNvSpPr>
            <a:spLocks noGrp="1"/>
          </p:cNvSpPr>
          <p:nvPr>
            <p:ph idx="1"/>
          </p:nvPr>
        </p:nvSpPr>
        <p:spPr>
          <a:xfrm>
            <a:off x="381000" y="1651379"/>
            <a:ext cx="8229600" cy="4068762"/>
          </a:xfrm>
        </p:spPr>
        <p:txBody>
          <a:bodyPr/>
          <a:lstStyle/>
          <a:p>
            <a:pPr>
              <a:spcBef>
                <a:spcPct val="0"/>
              </a:spcBef>
            </a:pPr>
            <a:r>
              <a:rPr lang="es-ES" sz="2600" dirty="0"/>
              <a:t>El 50% de los conductores de                                  autotransporte con apnea del sueño                                        tienen </a:t>
            </a:r>
            <a:r>
              <a:rPr lang="es-ES" sz="2600" b="1" dirty="0"/>
              <a:t>presión arterial alta </a:t>
            </a:r>
            <a:r>
              <a:rPr lang="es-ES" sz="2600" dirty="0"/>
              <a:t>o toman                                           medicamentos para esta afección</a:t>
            </a:r>
            <a:endParaRPr lang="en-US" sz="2600" dirty="0"/>
          </a:p>
          <a:p>
            <a:pPr>
              <a:spcBef>
                <a:spcPct val="0"/>
              </a:spcBef>
            </a:pPr>
            <a:r>
              <a:rPr lang="es-ES" sz="2600" dirty="0"/>
              <a:t>El 20% de los conductores comerciales                            con apnea del sueño tienen                                          </a:t>
            </a:r>
            <a:r>
              <a:rPr lang="es-ES" sz="2600" b="1" dirty="0"/>
              <a:t>diabetes tipo 2</a:t>
            </a:r>
            <a:endParaRPr lang="en-US" sz="2600" b="1" dirty="0"/>
          </a:p>
          <a:p>
            <a:pPr>
              <a:spcBef>
                <a:spcPct val="0"/>
              </a:spcBef>
            </a:pPr>
            <a:r>
              <a:rPr lang="en-US" sz="2600" b="1" dirty="0" err="1"/>
              <a:t>Hipotiroidismo</a:t>
            </a:r>
            <a:endParaRPr lang="en-US" sz="2600" b="1" dirty="0"/>
          </a:p>
          <a:p>
            <a:pPr>
              <a:spcBef>
                <a:spcPct val="0"/>
              </a:spcBef>
            </a:pPr>
            <a:r>
              <a:rPr lang="es-ES" sz="2600" dirty="0"/>
              <a:t>El riesgo aumenta con la </a:t>
            </a:r>
            <a:r>
              <a:rPr lang="es-ES" sz="2600" b="1" dirty="0"/>
              <a:t>edad</a:t>
            </a:r>
            <a:r>
              <a:rPr lang="es-ES" sz="2600" dirty="0"/>
              <a:t>.</a:t>
            </a:r>
            <a:endParaRPr lang="en-US" sz="2600" b="1" dirty="0"/>
          </a:p>
          <a:p>
            <a:pPr>
              <a:spcBef>
                <a:spcPct val="0"/>
              </a:spcBef>
            </a:pPr>
            <a:r>
              <a:rPr lang="es-ES" sz="2600" b="1" dirty="0"/>
              <a:t>Los hombres </a:t>
            </a:r>
            <a:r>
              <a:rPr lang="es-ES" sz="2600" dirty="0"/>
              <a:t>tienen mayor riesgo</a:t>
            </a:r>
            <a:endParaRPr lang="en-US" sz="2600" dirty="0"/>
          </a:p>
        </p:txBody>
      </p:sp>
      <p:pic>
        <p:nvPicPr>
          <p:cNvPr id="35846" name="Picture 6" title="Newspaper headlines for high blood pressur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817" y="1739855"/>
            <a:ext cx="2520983" cy="1672747"/>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title="Newspaper headlines for diabet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9516" y="3734819"/>
            <a:ext cx="3159184" cy="2096211"/>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3_11">
            <a:hlinkClick r:id="" action="ppaction://media"/>
            <a:extLst>
              <a:ext uri="{FF2B5EF4-FFF2-40B4-BE49-F238E27FC236}">
                <a16:creationId xmlns:a16="http://schemas.microsoft.com/office/drawing/2014/main" id="{B6F483BA-78BE-6B5D-D82A-5911DD0224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nSpc>
                <a:spcPts val="4575"/>
              </a:lnSpc>
            </a:pPr>
            <a:r>
              <a:rPr lang="en-US" dirty="0"/>
              <a:t>Lista de </a:t>
            </a:r>
            <a:r>
              <a:rPr lang="en-US" dirty="0" err="1"/>
              <a:t>Siglas</a:t>
            </a:r>
            <a:endParaRPr lang="en-US" dirty="0"/>
          </a:p>
        </p:txBody>
      </p:sp>
      <p:sp>
        <p:nvSpPr>
          <p:cNvPr id="13315" name="Content Placeholder 2"/>
          <p:cNvSpPr>
            <a:spLocks noGrp="1"/>
          </p:cNvSpPr>
          <p:nvPr>
            <p:ph idx="1"/>
          </p:nvPr>
        </p:nvSpPr>
        <p:spPr>
          <a:xfrm>
            <a:off x="457200" y="1524000"/>
            <a:ext cx="8229600" cy="4724400"/>
          </a:xfrm>
        </p:spPr>
        <p:txBody>
          <a:bodyPr/>
          <a:lstStyle/>
          <a:p>
            <a:r>
              <a:rPr lang="en-US" sz="1500" dirty="0"/>
              <a:t>IAH: </a:t>
            </a:r>
            <a:r>
              <a:rPr lang="en-US" sz="1500" dirty="0" err="1"/>
              <a:t>Índice</a:t>
            </a:r>
            <a:r>
              <a:rPr lang="en-US" sz="1500" dirty="0"/>
              <a:t> de apnea-</a:t>
            </a:r>
            <a:r>
              <a:rPr lang="en-US" sz="1500" dirty="0" err="1"/>
              <a:t>hipopnea</a:t>
            </a:r>
            <a:endParaRPr lang="en-US" sz="1500" dirty="0"/>
          </a:p>
          <a:p>
            <a:r>
              <a:rPr lang="en-US" sz="1500" dirty="0"/>
              <a:t>APAP: </a:t>
            </a:r>
            <a:r>
              <a:rPr lang="es-ES" sz="1500" dirty="0"/>
              <a:t>Presión positiva en las vías respiratorias con ajuste automático</a:t>
            </a:r>
            <a:endParaRPr lang="en-US" sz="1500" dirty="0"/>
          </a:p>
          <a:p>
            <a:r>
              <a:rPr lang="pt-BR" sz="1500" dirty="0"/>
              <a:t>IMC: Índice de </a:t>
            </a:r>
            <a:r>
              <a:rPr lang="pt-BR" sz="1500" dirty="0" err="1"/>
              <a:t>Masa</a:t>
            </a:r>
            <a:r>
              <a:rPr lang="pt-BR" sz="1500" dirty="0"/>
              <a:t> Corporal</a:t>
            </a:r>
            <a:endParaRPr lang="en-US" sz="1500" dirty="0"/>
          </a:p>
          <a:p>
            <a:r>
              <a:rPr lang="en-US" sz="1500" dirty="0"/>
              <a:t>CCMTA: Consejo </a:t>
            </a:r>
            <a:r>
              <a:rPr lang="en-US" sz="1500" dirty="0" err="1"/>
              <a:t>Canadiense</a:t>
            </a:r>
            <a:r>
              <a:rPr lang="en-US" sz="1500" dirty="0"/>
              <a:t> de </a:t>
            </a:r>
            <a:r>
              <a:rPr lang="en-US" sz="1500" dirty="0" err="1"/>
              <a:t>Administradores</a:t>
            </a:r>
            <a:r>
              <a:rPr lang="en-US" sz="1500" dirty="0"/>
              <a:t> de </a:t>
            </a:r>
            <a:r>
              <a:rPr lang="en-US" sz="1500" dirty="0" err="1"/>
              <a:t>Transporte</a:t>
            </a:r>
            <a:r>
              <a:rPr lang="en-US" sz="1500" dirty="0"/>
              <a:t> </a:t>
            </a:r>
            <a:r>
              <a:rPr lang="en-US" sz="1500" dirty="0" err="1"/>
              <a:t>Motorizado</a:t>
            </a:r>
            <a:endParaRPr lang="en-US" sz="1500" dirty="0"/>
          </a:p>
          <a:p>
            <a:r>
              <a:rPr lang="es-ES" sz="1500" dirty="0"/>
              <a:t>CDL: Licencia de conducir de Autotransporte</a:t>
            </a:r>
          </a:p>
          <a:p>
            <a:r>
              <a:rPr lang="en-US" sz="1500" dirty="0"/>
              <a:t>VDA: </a:t>
            </a:r>
            <a:r>
              <a:rPr lang="en-US" sz="1500" dirty="0" err="1"/>
              <a:t>Vehículo</a:t>
            </a:r>
            <a:r>
              <a:rPr lang="en-US" sz="1500" dirty="0"/>
              <a:t> de </a:t>
            </a:r>
            <a:r>
              <a:rPr lang="en-US" sz="1500" dirty="0" err="1"/>
              <a:t>Autotransporte</a:t>
            </a:r>
            <a:endParaRPr lang="en-US" sz="1500" dirty="0"/>
          </a:p>
          <a:p>
            <a:r>
              <a:rPr lang="en-US" sz="1500" dirty="0"/>
              <a:t>CPAP: P</a:t>
            </a:r>
            <a:r>
              <a:rPr lang="es-ES" sz="1500" dirty="0" err="1"/>
              <a:t>resión</a:t>
            </a:r>
            <a:r>
              <a:rPr lang="es-ES" sz="1500" dirty="0"/>
              <a:t> Positiva Continua en las Vías Respiratorias</a:t>
            </a:r>
            <a:endParaRPr lang="en-US" sz="1500" dirty="0"/>
          </a:p>
          <a:p>
            <a:r>
              <a:rPr lang="en-US" sz="1500" dirty="0"/>
              <a:t>SE: </a:t>
            </a:r>
            <a:r>
              <a:rPr lang="en-US" sz="1500" dirty="0" err="1"/>
              <a:t>Somnolencia</a:t>
            </a:r>
            <a:r>
              <a:rPr lang="en-US" sz="1500" dirty="0"/>
              <a:t> </a:t>
            </a:r>
            <a:r>
              <a:rPr lang="en-US" sz="1500" dirty="0" err="1"/>
              <a:t>excesiva</a:t>
            </a:r>
            <a:endParaRPr lang="en-US" sz="1500" dirty="0"/>
          </a:p>
          <a:p>
            <a:r>
              <a:rPr lang="en-US" sz="1500" dirty="0"/>
              <a:t>FMCSA: </a:t>
            </a:r>
            <a:r>
              <a:rPr lang="es-MX" sz="1600" dirty="0"/>
              <a:t>Administración Federal de Seguridad de Autotransportistas </a:t>
            </a:r>
            <a:endParaRPr lang="en-US" sz="1500" dirty="0"/>
          </a:p>
          <a:p>
            <a:r>
              <a:rPr lang="en-US" sz="1500" dirty="0" err="1"/>
              <a:t>Insomnio</a:t>
            </a:r>
            <a:r>
              <a:rPr lang="en-US" sz="1500" dirty="0"/>
              <a:t>: </a:t>
            </a:r>
            <a:r>
              <a:rPr lang="en-US" sz="1500" dirty="0" err="1"/>
              <a:t>Incapacidade</a:t>
            </a:r>
            <a:r>
              <a:rPr lang="en-US" sz="1500" dirty="0"/>
              <a:t> para </a:t>
            </a:r>
            <a:r>
              <a:rPr lang="en-US" sz="1500" dirty="0" err="1"/>
              <a:t>dormir</a:t>
            </a:r>
            <a:r>
              <a:rPr lang="en-US" sz="1500" dirty="0"/>
              <a:t> o </a:t>
            </a:r>
            <a:r>
              <a:rPr lang="en-US" sz="1500" dirty="0" err="1"/>
              <a:t>permanecer</a:t>
            </a:r>
            <a:r>
              <a:rPr lang="en-US" sz="1500" dirty="0"/>
              <a:t> </a:t>
            </a:r>
            <a:r>
              <a:rPr lang="en-US" sz="1500" dirty="0" err="1"/>
              <a:t>dormido</a:t>
            </a:r>
            <a:endParaRPr lang="en-US" sz="1500" dirty="0"/>
          </a:p>
          <a:p>
            <a:r>
              <a:rPr lang="en-US" sz="1500" dirty="0"/>
              <a:t>PEM: Panel de </a:t>
            </a:r>
            <a:r>
              <a:rPr lang="en-US" sz="1500" dirty="0" err="1"/>
              <a:t>Expertos</a:t>
            </a:r>
            <a:r>
              <a:rPr lang="en-US" sz="1500" dirty="0"/>
              <a:t> </a:t>
            </a:r>
            <a:r>
              <a:rPr lang="en-US" sz="1500" dirty="0" err="1"/>
              <a:t>Médicos</a:t>
            </a:r>
            <a:endParaRPr lang="en-US" sz="1500" dirty="0"/>
          </a:p>
          <a:p>
            <a:r>
              <a:rPr lang="en-US" sz="1500" dirty="0"/>
              <a:t>Narcolepsia: “</a:t>
            </a:r>
            <a:r>
              <a:rPr lang="en-US" sz="1500" dirty="0" err="1"/>
              <a:t>Ataques</a:t>
            </a:r>
            <a:r>
              <a:rPr lang="en-US" sz="1500" dirty="0"/>
              <a:t> de </a:t>
            </a:r>
            <a:r>
              <a:rPr lang="en-US" sz="1500" dirty="0" err="1"/>
              <a:t>sueño</a:t>
            </a:r>
            <a:r>
              <a:rPr lang="en-US" sz="1500" dirty="0"/>
              <a:t>” </a:t>
            </a:r>
            <a:r>
              <a:rPr lang="en-US" sz="1500" dirty="0" err="1"/>
              <a:t>repentinos</a:t>
            </a:r>
            <a:endParaRPr lang="en-US" sz="1500" dirty="0"/>
          </a:p>
          <a:p>
            <a:r>
              <a:rPr lang="es-ES" sz="1500" dirty="0"/>
              <a:t>AOS: Apnea Obstructiva del Sueño o, simplemente, Apnea del Sueño</a:t>
            </a:r>
            <a:endParaRPr lang="en-US" sz="1500" dirty="0"/>
          </a:p>
          <a:p>
            <a:r>
              <a:rPr lang="en-US" sz="1500" dirty="0"/>
              <a:t>PAP: P</a:t>
            </a:r>
            <a:r>
              <a:rPr lang="es-ES" sz="1500" dirty="0" err="1"/>
              <a:t>resión</a:t>
            </a:r>
            <a:r>
              <a:rPr lang="es-ES" sz="1500" dirty="0"/>
              <a:t> Positiva en las Vías Respiratorias</a:t>
            </a:r>
            <a:endParaRPr lang="en-US" sz="1500" dirty="0"/>
          </a:p>
          <a:p>
            <a:r>
              <a:rPr lang="en-US" sz="1500" dirty="0"/>
              <a:t>MP: Monitor </a:t>
            </a:r>
            <a:r>
              <a:rPr lang="en-US" sz="1500" dirty="0" err="1"/>
              <a:t>Portátil</a:t>
            </a:r>
            <a:endParaRPr lang="en-US" sz="1500" dirty="0"/>
          </a:p>
          <a:p>
            <a:r>
              <a:rPr lang="en-US" sz="1500" dirty="0"/>
              <a:t>PSG: </a:t>
            </a:r>
            <a:r>
              <a:rPr lang="en-US" sz="1500" dirty="0" err="1"/>
              <a:t>Polisomnografía</a:t>
            </a:r>
            <a:endParaRPr lang="en-US" sz="1500" dirty="0"/>
          </a:p>
          <a:p>
            <a:r>
              <a:rPr lang="es-ES" sz="1500" dirty="0"/>
              <a:t>SPI: Síndrome de Piernas Inquietas; hormigueo en la parte inferior de las piernas; Patadas involuntarias que interrumpen el sueño</a:t>
            </a:r>
            <a:endParaRPr lang="en-US" sz="1500" dirty="0"/>
          </a:p>
        </p:txBody>
      </p:sp>
      <p:pic>
        <p:nvPicPr>
          <p:cNvPr id="2" name="narration_01_03">
            <a:hlinkClick r:id="" action="ppaction://media"/>
            <a:extLst>
              <a:ext uri="{FF2B5EF4-FFF2-40B4-BE49-F238E27FC236}">
                <a16:creationId xmlns:a16="http://schemas.microsoft.com/office/drawing/2014/main" id="{70039F15-493C-4DD7-D6F1-C82E94107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title="Clipboard with checkmar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2057400"/>
            <a:ext cx="2362200" cy="2355393"/>
          </a:xfrm>
          <a:prstGeom prst="rect">
            <a:avLst/>
          </a:prstGeom>
          <a:noFill/>
          <a:extLst>
            <a:ext uri="{909E8E84-426E-40DD-AFC4-6F175D3DCCD1}">
              <a14:hiddenFill xmlns:a14="http://schemas.microsoft.com/office/drawing/2010/main">
                <a:solidFill>
                  <a:srgbClr val="FFFFFF"/>
                </a:solidFill>
              </a14:hiddenFill>
            </a:ext>
          </a:extLst>
        </p:spPr>
      </p:pic>
      <p:sp>
        <p:nvSpPr>
          <p:cNvPr id="30722" name="Title 1"/>
          <p:cNvSpPr>
            <a:spLocks noGrp="1"/>
          </p:cNvSpPr>
          <p:nvPr>
            <p:ph type="title"/>
          </p:nvPr>
        </p:nvSpPr>
        <p:spPr/>
        <p:txBody>
          <a:bodyPr rtlCol="0">
            <a:normAutofit/>
          </a:bodyPr>
          <a:lstStyle/>
          <a:p>
            <a:pPr eaLnBrk="1" fontAlgn="auto" hangingPunct="1">
              <a:spcAft>
                <a:spcPts val="0"/>
              </a:spcAft>
              <a:defRPr/>
            </a:pPr>
            <a:r>
              <a:rPr lang="es-ES" dirty="0"/>
              <a:t>Cuestionarios de Detección de AOS</a:t>
            </a:r>
            <a:endParaRPr lang="en-US" dirty="0"/>
          </a:p>
        </p:txBody>
      </p:sp>
      <p:sp>
        <p:nvSpPr>
          <p:cNvPr id="30723" name="Content Placeholder 2"/>
          <p:cNvSpPr>
            <a:spLocks noGrp="1"/>
          </p:cNvSpPr>
          <p:nvPr>
            <p:ph idx="1"/>
          </p:nvPr>
        </p:nvSpPr>
        <p:spPr>
          <a:ln>
            <a:miter lim="800000"/>
            <a:headEnd/>
            <a:tailEnd/>
          </a:ln>
        </p:spPr>
        <p:txBody>
          <a:bodyPr rtlCol="0">
            <a:noAutofit/>
          </a:bodyPr>
          <a:lstStyle/>
          <a:p>
            <a:pPr fontAlgn="auto">
              <a:spcBef>
                <a:spcPts val="0"/>
              </a:spcBef>
              <a:spcAft>
                <a:spcPts val="0"/>
              </a:spcAft>
              <a:defRPr/>
            </a:pPr>
            <a:r>
              <a:rPr lang="es-ES" sz="2800" dirty="0"/>
              <a:t>Los ejemplos incluyen los cuestionarios de </a:t>
            </a:r>
            <a:r>
              <a:rPr lang="es-ES" sz="2800" dirty="0" err="1"/>
              <a:t>Epworth</a:t>
            </a:r>
            <a:r>
              <a:rPr lang="es-ES" sz="2800" dirty="0"/>
              <a:t> o Berlín</a:t>
            </a:r>
            <a:endParaRPr lang="en-US" sz="2800" strike="sngStrike" dirty="0"/>
          </a:p>
          <a:p>
            <a:pPr fontAlgn="auto">
              <a:spcBef>
                <a:spcPts val="0"/>
              </a:spcBef>
              <a:spcAft>
                <a:spcPts val="0"/>
              </a:spcAft>
              <a:defRPr/>
            </a:pPr>
            <a:r>
              <a:rPr lang="en-US" sz="2800" dirty="0" err="1"/>
              <a:t>Ventajas</a:t>
            </a:r>
            <a:endParaRPr lang="en-US" sz="2800" dirty="0"/>
          </a:p>
          <a:p>
            <a:pPr lvl="1" fontAlgn="auto">
              <a:spcBef>
                <a:spcPts val="0"/>
              </a:spcBef>
              <a:spcAft>
                <a:spcPts val="0"/>
              </a:spcAft>
              <a:defRPr/>
            </a:pPr>
            <a:r>
              <a:rPr lang="en-US" sz="2400" dirty="0" err="1"/>
              <a:t>Fáciles</a:t>
            </a:r>
            <a:r>
              <a:rPr lang="en-US" sz="2400" dirty="0"/>
              <a:t> de </a:t>
            </a:r>
            <a:r>
              <a:rPr lang="en-US" sz="2400" dirty="0" err="1"/>
              <a:t>completar</a:t>
            </a:r>
            <a:endParaRPr lang="en-US" sz="2400" dirty="0"/>
          </a:p>
          <a:p>
            <a:pPr lvl="1" fontAlgn="auto">
              <a:spcBef>
                <a:spcPts val="0"/>
              </a:spcBef>
              <a:spcAft>
                <a:spcPts val="0"/>
              </a:spcAft>
              <a:defRPr/>
            </a:pPr>
            <a:r>
              <a:rPr lang="es-ES" sz="2400" dirty="0"/>
              <a:t>Permiten la autoidentificación del riesgo y el                posible seguimiento para mejorar la salud</a:t>
            </a:r>
            <a:endParaRPr lang="en-US" sz="2400" dirty="0"/>
          </a:p>
          <a:p>
            <a:pPr fontAlgn="auto">
              <a:spcBef>
                <a:spcPts val="0"/>
              </a:spcBef>
              <a:spcAft>
                <a:spcPts val="0"/>
              </a:spcAft>
              <a:defRPr/>
            </a:pPr>
            <a:r>
              <a:rPr lang="en-US" sz="2800" dirty="0" err="1"/>
              <a:t>Limitaciones</a:t>
            </a:r>
            <a:endParaRPr lang="en-US" sz="2800" dirty="0"/>
          </a:p>
          <a:p>
            <a:pPr lvl="1" eaLnBrk="1" fontAlgn="auto" hangingPunct="1">
              <a:spcBef>
                <a:spcPts val="0"/>
              </a:spcBef>
              <a:spcAft>
                <a:spcPts val="0"/>
              </a:spcAft>
              <a:defRPr/>
            </a:pPr>
            <a:r>
              <a:rPr lang="es-ES" sz="2400" dirty="0"/>
              <a:t>La mayoría se basa en la autoevaluación de “sensaciones” pasadas</a:t>
            </a:r>
            <a:endParaRPr lang="en-US" sz="2400" dirty="0"/>
          </a:p>
          <a:p>
            <a:pPr lvl="1" eaLnBrk="1" fontAlgn="auto" hangingPunct="1">
              <a:spcBef>
                <a:spcPts val="0"/>
              </a:spcBef>
              <a:spcAft>
                <a:spcPts val="0"/>
              </a:spcAft>
              <a:defRPr/>
            </a:pPr>
            <a:r>
              <a:rPr lang="en-US" sz="2400" dirty="0"/>
              <a:t>La </a:t>
            </a:r>
            <a:r>
              <a:rPr lang="en-US" sz="2400" dirty="0" err="1"/>
              <a:t>subjetividad</a:t>
            </a:r>
            <a:r>
              <a:rPr lang="en-US" sz="2400" dirty="0"/>
              <a:t> </a:t>
            </a:r>
            <a:r>
              <a:rPr lang="en-US" sz="2400" dirty="0" err="1"/>
              <a:t>provoca</a:t>
            </a:r>
            <a:r>
              <a:rPr lang="en-US" sz="2400" dirty="0"/>
              <a:t> </a:t>
            </a:r>
            <a:r>
              <a:rPr lang="en-US" sz="2400" dirty="0" err="1"/>
              <a:t>errores</a:t>
            </a:r>
            <a:endParaRPr lang="en-US" sz="2400" dirty="0"/>
          </a:p>
          <a:p>
            <a:pPr lvl="1" eaLnBrk="1" fontAlgn="auto" hangingPunct="1">
              <a:spcBef>
                <a:spcPts val="0"/>
              </a:spcBef>
              <a:spcAft>
                <a:spcPts val="0"/>
              </a:spcAft>
              <a:defRPr/>
            </a:pPr>
            <a:r>
              <a:rPr lang="es-ES" sz="2400" dirty="0"/>
              <a:t>Todos requieren que la persona que completa el formulario revele abiertamente los síntomas</a:t>
            </a:r>
            <a:endParaRPr lang="en-US" sz="2400" dirty="0"/>
          </a:p>
          <a:p>
            <a:pPr fontAlgn="auto">
              <a:spcAft>
                <a:spcPts val="0"/>
              </a:spcAft>
              <a:buFont typeface="Arial" pitchFamily="34" charset="0"/>
              <a:buChar char="–"/>
              <a:defRPr/>
            </a:pPr>
            <a:endParaRPr lang="en-US" dirty="0"/>
          </a:p>
        </p:txBody>
      </p:sp>
      <p:pic>
        <p:nvPicPr>
          <p:cNvPr id="2" name="narration_03_12">
            <a:hlinkClick r:id="" action="ppaction://media"/>
            <a:extLst>
              <a:ext uri="{FF2B5EF4-FFF2-40B4-BE49-F238E27FC236}">
                <a16:creationId xmlns:a16="http://schemas.microsoft.com/office/drawing/2014/main" id="{B330E80A-920F-7EF4-851F-4B52915D4D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3_13">
            <a:hlinkClick r:id="" action="ppaction://media"/>
            <a:extLst>
              <a:ext uri="{FF2B5EF4-FFF2-40B4-BE49-F238E27FC236}">
                <a16:creationId xmlns:a16="http://schemas.microsoft.com/office/drawing/2014/main" id="{1426C4B6-E1F6-2CC5-A5FC-22EBE435E2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37890" name="Title 1"/>
          <p:cNvSpPr>
            <a:spLocks noGrp="1"/>
          </p:cNvSpPr>
          <p:nvPr>
            <p:ph type="title"/>
          </p:nvPr>
        </p:nvSpPr>
        <p:spPr/>
        <p:txBody>
          <a:bodyPr/>
          <a:lstStyle/>
          <a:p>
            <a:pPr eaLnBrk="1" hangingPunct="1">
              <a:lnSpc>
                <a:spcPts val="4575"/>
              </a:lnSpc>
            </a:pPr>
            <a:r>
              <a:rPr lang="en-US" sz="3600" dirty="0" err="1"/>
              <a:t>Lineamientos</a:t>
            </a:r>
            <a:r>
              <a:rPr lang="en-US" sz="3600" dirty="0"/>
              <a:t> </a:t>
            </a:r>
            <a:r>
              <a:rPr lang="en-US" sz="3600" dirty="0" err="1"/>
              <a:t>Médicos</a:t>
            </a:r>
            <a:r>
              <a:rPr lang="en-US" sz="3600" dirty="0"/>
              <a:t> (AASM)</a:t>
            </a:r>
            <a:r>
              <a:rPr lang="en-US" sz="3600" dirty="0">
                <a:solidFill>
                  <a:srgbClr val="FF0000"/>
                </a:solidFill>
              </a:rPr>
              <a:t>*</a:t>
            </a:r>
            <a:r>
              <a:rPr lang="en-US" sz="3600" dirty="0"/>
              <a:t> </a:t>
            </a:r>
            <a:br>
              <a:rPr lang="en-US" sz="3600" dirty="0"/>
            </a:br>
            <a:r>
              <a:rPr lang="es-ES" sz="3600" dirty="0"/>
              <a:t>para Pruebas de Enfermedades del Sueño</a:t>
            </a:r>
            <a:endParaRPr lang="en-US" sz="3600" dirty="0"/>
          </a:p>
        </p:txBody>
      </p:sp>
      <p:sp>
        <p:nvSpPr>
          <p:cNvPr id="37891" name="Content Placeholder 2"/>
          <p:cNvSpPr>
            <a:spLocks noGrp="1"/>
          </p:cNvSpPr>
          <p:nvPr>
            <p:ph idx="1"/>
          </p:nvPr>
        </p:nvSpPr>
        <p:spPr>
          <a:xfrm>
            <a:off x="515938" y="1524000"/>
            <a:ext cx="8610600" cy="4200525"/>
          </a:xfrm>
        </p:spPr>
        <p:txBody>
          <a:bodyPr/>
          <a:lstStyle/>
          <a:p>
            <a:pPr>
              <a:lnSpc>
                <a:spcPts val="2500"/>
              </a:lnSpc>
              <a:spcBef>
                <a:spcPct val="0"/>
              </a:spcBef>
            </a:pPr>
            <a:r>
              <a:rPr lang="en-US" sz="2800" dirty="0" err="1"/>
              <a:t>Polisomnografía</a:t>
            </a:r>
            <a:r>
              <a:rPr lang="en-US" sz="2800" dirty="0"/>
              <a:t> (PSG)</a:t>
            </a:r>
          </a:p>
          <a:p>
            <a:pPr marL="444500" lvl="1" eaLnBrk="1" hangingPunct="1">
              <a:lnSpc>
                <a:spcPts val="2600"/>
              </a:lnSpc>
              <a:spcBef>
                <a:spcPct val="0"/>
              </a:spcBef>
            </a:pPr>
            <a:r>
              <a:rPr lang="en-US" sz="2200" dirty="0" err="1"/>
              <a:t>Muchas</a:t>
            </a:r>
            <a:r>
              <a:rPr lang="en-US" sz="2200" dirty="0"/>
              <a:t> </a:t>
            </a:r>
            <a:r>
              <a:rPr lang="en-US" sz="2200" dirty="0" err="1"/>
              <a:t>grabaciones</a:t>
            </a:r>
            <a:r>
              <a:rPr lang="en-US" sz="2200" dirty="0"/>
              <a:t> </a:t>
            </a:r>
            <a:r>
              <a:rPr lang="en-US" sz="2200" dirty="0" err="1"/>
              <a:t>fisiológicas</a:t>
            </a:r>
            <a:endParaRPr lang="en-US" sz="2200" dirty="0"/>
          </a:p>
          <a:p>
            <a:pPr marL="444500" lvl="1" eaLnBrk="1" hangingPunct="1">
              <a:lnSpc>
                <a:spcPts val="2600"/>
              </a:lnSpc>
              <a:spcBef>
                <a:spcPct val="0"/>
              </a:spcBef>
            </a:pPr>
            <a:r>
              <a:rPr lang="en-US" sz="2200" dirty="0" err="1"/>
              <a:t>Supervisado</a:t>
            </a:r>
            <a:r>
              <a:rPr lang="en-US" sz="2200" dirty="0"/>
              <a:t> </a:t>
            </a:r>
            <a:r>
              <a:rPr lang="en-US" sz="2200" dirty="0" err="1"/>
              <a:t>continuamente</a:t>
            </a:r>
            <a:r>
              <a:rPr lang="en-US" sz="2200" dirty="0"/>
              <a:t> </a:t>
            </a:r>
            <a:r>
              <a:rPr lang="en-US" sz="2200" dirty="0" err="1"/>
              <a:t>por</a:t>
            </a:r>
            <a:r>
              <a:rPr lang="en-US" sz="2200" dirty="0"/>
              <a:t>                                                            un </a:t>
            </a:r>
            <a:r>
              <a:rPr lang="en-US" sz="2200" dirty="0" err="1"/>
              <a:t>tecnico</a:t>
            </a:r>
            <a:r>
              <a:rPr lang="en-US" sz="2200" dirty="0"/>
              <a:t>/</a:t>
            </a:r>
            <a:r>
              <a:rPr lang="en-US" sz="2200" dirty="0" err="1"/>
              <a:t>médico</a:t>
            </a:r>
            <a:endParaRPr lang="en-US" sz="2200" dirty="0"/>
          </a:p>
          <a:p>
            <a:pPr marL="444500" lvl="1" eaLnBrk="1" hangingPunct="1">
              <a:lnSpc>
                <a:spcPts val="2600"/>
              </a:lnSpc>
              <a:spcBef>
                <a:spcPct val="0"/>
              </a:spcBef>
            </a:pPr>
            <a:r>
              <a:rPr lang="es-ES" sz="2200" dirty="0"/>
              <a:t>Determina qué tipo de enfermedad                                                     del sueño tiene una persona</a:t>
            </a:r>
            <a:endParaRPr lang="en-US" sz="2200" dirty="0"/>
          </a:p>
          <a:p>
            <a:pPr>
              <a:lnSpc>
                <a:spcPts val="2600"/>
              </a:lnSpc>
              <a:spcBef>
                <a:spcPct val="0"/>
              </a:spcBef>
            </a:pPr>
            <a:r>
              <a:rPr lang="en-US" sz="2800" dirty="0" err="1"/>
              <a:t>Monitoreo</a:t>
            </a:r>
            <a:r>
              <a:rPr lang="en-US" sz="2800" dirty="0"/>
              <a:t> </a:t>
            </a:r>
            <a:r>
              <a:rPr lang="en-US" sz="2800" dirty="0" err="1"/>
              <a:t>Portátil</a:t>
            </a:r>
            <a:r>
              <a:rPr lang="en-US" sz="2800" dirty="0"/>
              <a:t> (MP)</a:t>
            </a:r>
          </a:p>
          <a:p>
            <a:pPr marL="444500" lvl="1" eaLnBrk="1" hangingPunct="1">
              <a:lnSpc>
                <a:spcPts val="2600"/>
              </a:lnSpc>
              <a:spcBef>
                <a:spcPct val="0"/>
              </a:spcBef>
            </a:pPr>
            <a:r>
              <a:rPr lang="es-ES" sz="2200" dirty="0"/>
              <a:t>Registros fisiológicos limitados; principalmente para personas con riesgo de apnea del sueño, pero que no tienen otras afecciones médicas graves</a:t>
            </a:r>
            <a:endParaRPr lang="en-US" sz="2200" dirty="0"/>
          </a:p>
          <a:p>
            <a:pPr marL="444500" lvl="1" eaLnBrk="1" hangingPunct="1">
              <a:lnSpc>
                <a:spcPts val="2600"/>
              </a:lnSpc>
              <a:spcBef>
                <a:spcPct val="0"/>
              </a:spcBef>
            </a:pPr>
            <a:r>
              <a:rPr lang="es-ES" sz="2200" dirty="0"/>
              <a:t>Evaluado por médico especialista, junto con examen de salud</a:t>
            </a:r>
            <a:endParaRPr lang="en-US" sz="2200" dirty="0"/>
          </a:p>
          <a:p>
            <a:pPr marL="444500" lvl="1" eaLnBrk="1" hangingPunct="1">
              <a:lnSpc>
                <a:spcPts val="2600"/>
              </a:lnSpc>
              <a:spcBef>
                <a:spcPct val="0"/>
              </a:spcBef>
            </a:pPr>
            <a:r>
              <a:rPr lang="es-ES" sz="2200" dirty="0"/>
              <a:t>Si la prueba MP sugiere que una persona con alto riesgo no tiene apnea del sueño, se debe realizar una prueba PSG de seguimiento</a:t>
            </a:r>
            <a:endParaRPr lang="en-US" sz="2200" dirty="0"/>
          </a:p>
        </p:txBody>
      </p:sp>
      <p:sp>
        <p:nvSpPr>
          <p:cNvPr id="37892" name="TextBox 1"/>
          <p:cNvSpPr txBox="1">
            <a:spLocks noChangeArrowheads="1"/>
          </p:cNvSpPr>
          <p:nvPr/>
        </p:nvSpPr>
        <p:spPr bwMode="auto">
          <a:xfrm>
            <a:off x="515938" y="5830887"/>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solidFill>
                  <a:srgbClr val="FF0000"/>
                </a:solidFill>
                <a:latin typeface="Calibri" pitchFamily="34" charset="0"/>
              </a:rPr>
              <a:t>*</a:t>
            </a:r>
            <a:r>
              <a:rPr lang="es-ES" dirty="0">
                <a:latin typeface="Calibri" pitchFamily="34" charset="0"/>
              </a:rPr>
              <a:t> Modificado después de la declaración de la Academia Americana de Medicina del Sueño </a:t>
            </a:r>
            <a:r>
              <a:rPr lang="en-US" dirty="0">
                <a:latin typeface="Calibri" pitchFamily="34" charset="0"/>
              </a:rPr>
              <a:t>(AASM)</a:t>
            </a:r>
          </a:p>
        </p:txBody>
      </p:sp>
      <p:pic>
        <p:nvPicPr>
          <p:cNvPr id="37894" name="Picture 6" title="Man undergoing sleep disorders test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1562288"/>
            <a:ext cx="3505200" cy="232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nvPr>
        </p:nvSpPr>
        <p:spPr/>
        <p:txBody>
          <a:bodyPr/>
          <a:lstStyle/>
          <a:p>
            <a:pPr eaLnBrk="1" hangingPunct="1">
              <a:lnSpc>
                <a:spcPts val="4575"/>
              </a:lnSpc>
            </a:pPr>
            <a:r>
              <a:rPr lang="es-ES" sz="4000" dirty="0"/>
              <a:t>Resultados de la Prueba de Sueño</a:t>
            </a:r>
            <a:endParaRPr lang="en-US" sz="4000" dirty="0"/>
          </a:p>
        </p:txBody>
      </p:sp>
      <p:sp>
        <p:nvSpPr>
          <p:cNvPr id="39940" name="Rectangle 2"/>
          <p:cNvSpPr>
            <a:spLocks noGrp="1" noChangeArrowheads="1"/>
          </p:cNvSpPr>
          <p:nvPr>
            <p:ph idx="1"/>
          </p:nvPr>
        </p:nvSpPr>
        <p:spPr>
          <a:xfrm>
            <a:off x="457200" y="1600200"/>
            <a:ext cx="5791200" cy="4525963"/>
          </a:xfrm>
        </p:spPr>
        <p:txBody>
          <a:bodyPr/>
          <a:lstStyle/>
          <a:p>
            <a:r>
              <a:rPr lang="es-ES" sz="2800" dirty="0"/>
              <a:t>La gravedad de la apnea obstructiva del sueño está determinada principalmente por el índice de apnea-hipopnea (IAH), como número de eventos por hora</a:t>
            </a:r>
            <a:r>
              <a:rPr lang="en-US" sz="2800" dirty="0"/>
              <a:t>:</a:t>
            </a:r>
          </a:p>
          <a:p>
            <a:pPr lvl="1" eaLnBrk="1" hangingPunct="1"/>
            <a:r>
              <a:rPr lang="pt-BR" dirty="0"/>
              <a:t>Leve, IAH = 5 a 15 por hora</a:t>
            </a:r>
            <a:endParaRPr lang="en-US" dirty="0"/>
          </a:p>
          <a:p>
            <a:pPr lvl="1" eaLnBrk="1" hangingPunct="1"/>
            <a:r>
              <a:rPr lang="en-US" dirty="0" err="1"/>
              <a:t>Moderada</a:t>
            </a:r>
            <a:r>
              <a:rPr lang="en-US" dirty="0"/>
              <a:t>, IAH = 15 a 30 </a:t>
            </a:r>
            <a:r>
              <a:rPr lang="en-US" dirty="0" err="1"/>
              <a:t>por</a:t>
            </a:r>
            <a:r>
              <a:rPr lang="en-US" dirty="0"/>
              <a:t> hora</a:t>
            </a:r>
          </a:p>
          <a:p>
            <a:pPr lvl="1" eaLnBrk="1" hangingPunct="1"/>
            <a:r>
              <a:rPr lang="es-ES" dirty="0"/>
              <a:t>Grave, IAH = 30 o más por hora</a:t>
            </a:r>
            <a:endParaRPr lang="en-US" dirty="0"/>
          </a:p>
        </p:txBody>
      </p:sp>
      <p:pic>
        <p:nvPicPr>
          <p:cNvPr id="39942" name="Picture 6" title="Sleep test 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752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title="sleep apnea checked o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038600"/>
            <a:ext cx="2590800" cy="1729237"/>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3_14">
            <a:hlinkClick r:id="" action="ppaction://media"/>
            <a:extLst>
              <a:ext uri="{FF2B5EF4-FFF2-40B4-BE49-F238E27FC236}">
                <a16:creationId xmlns:a16="http://schemas.microsoft.com/office/drawing/2014/main" id="{5EE28E26-22B1-DA8A-5063-F229B3D7B5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447800"/>
            <a:ext cx="8229600" cy="4525963"/>
          </a:xfrm>
        </p:spPr>
        <p:txBody>
          <a:bodyPr/>
          <a:lstStyle/>
          <a:p>
            <a:pPr marL="514350" lvl="0" indent="-514350">
              <a:spcBef>
                <a:spcPts val="0"/>
              </a:spcBef>
              <a:buFont typeface="+mj-lt"/>
              <a:buAutoNum type="arabicPeriod"/>
            </a:pPr>
            <a:r>
              <a:rPr lang="es-ES" sz="2800" dirty="0"/>
              <a:t>Los estados de los EUA y las provincias de Canadá establecen reglamentos que afectan la elegibilidad médica de un conductor para operar un VDA ¿Cuál de las siguientes opciones probablemente permitiría a una persona seguir conduciendo comercialmente?</a:t>
            </a:r>
            <a:endParaRPr lang="en-US" dirty="0"/>
          </a:p>
          <a:p>
            <a:pPr marL="914400" lvl="1" indent="-457200">
              <a:lnSpc>
                <a:spcPts val="2500"/>
              </a:lnSpc>
              <a:spcBef>
                <a:spcPts val="0"/>
              </a:spcBef>
              <a:buFont typeface="+mj-lt"/>
              <a:buAutoNum type="alphaLcPeriod"/>
            </a:pPr>
            <a:r>
              <a:rPr lang="es-ES" sz="2400" dirty="0"/>
              <a:t>Tener un diagnóstico de apnea del sueño leve</a:t>
            </a:r>
            <a:r>
              <a:rPr lang="en-US" sz="2400" dirty="0"/>
              <a:t>.</a:t>
            </a:r>
            <a:endParaRPr lang="en-US" dirty="0"/>
          </a:p>
          <a:p>
            <a:pPr marL="914400" lvl="1" indent="-457200">
              <a:lnSpc>
                <a:spcPts val="2500"/>
              </a:lnSpc>
              <a:spcBef>
                <a:spcPts val="0"/>
              </a:spcBef>
              <a:buFont typeface="+mj-lt"/>
              <a:buAutoNum type="alphaLcPeriod"/>
            </a:pPr>
            <a:r>
              <a:rPr lang="es-ES" sz="2400" dirty="0"/>
              <a:t>Haberse quedado dormido y haber sufrido un choque mientras conducía.</a:t>
            </a:r>
            <a:endParaRPr lang="en-US" dirty="0"/>
          </a:p>
          <a:p>
            <a:pPr marL="914400" lvl="1" indent="-457200">
              <a:lnSpc>
                <a:spcPts val="2500"/>
              </a:lnSpc>
              <a:spcBef>
                <a:spcPts val="0"/>
              </a:spcBef>
              <a:buFont typeface="+mj-lt"/>
              <a:buAutoNum type="alphaLcPeriod"/>
            </a:pPr>
            <a:r>
              <a:rPr lang="es-ES" sz="2400" dirty="0"/>
              <a:t>Tener una prueba de enfermedad del sueño que resultó en un IAH = 24</a:t>
            </a:r>
            <a:r>
              <a:rPr lang="en-US" sz="2400" dirty="0"/>
              <a:t>.</a:t>
            </a:r>
          </a:p>
          <a:p>
            <a:pPr marL="914400" lvl="1" indent="-457200">
              <a:lnSpc>
                <a:spcPts val="2500"/>
              </a:lnSpc>
              <a:spcBef>
                <a:spcPts val="0"/>
              </a:spcBef>
              <a:buFont typeface="+mj-lt"/>
              <a:buAutoNum type="alphaLcPeriod"/>
            </a:pPr>
            <a:r>
              <a:rPr lang="es-ES" sz="2400" dirty="0"/>
              <a:t>Tener un diagnóstico de síndrome de piernas inquietas y un choque reciente mientras conducía.</a:t>
            </a:r>
            <a:endParaRPr lang="en-US" sz="2400" dirty="0"/>
          </a:p>
        </p:txBody>
      </p:sp>
    </p:spTree>
    <p:extLst>
      <p:ext uri="{BB962C8B-B14F-4D97-AF65-F5344CB8AC3E}">
        <p14:creationId xmlns:p14="http://schemas.microsoft.com/office/powerpoint/2010/main" val="55230743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600200"/>
            <a:ext cx="8686800" cy="4525963"/>
          </a:xfrm>
        </p:spPr>
        <p:txBody>
          <a:bodyPr/>
          <a:lstStyle/>
          <a:p>
            <a:pPr marL="514350" lvl="0" indent="-514350">
              <a:buFont typeface="+mj-lt"/>
              <a:buAutoNum type="arabicPeriod" startAt="2"/>
            </a:pPr>
            <a:r>
              <a:rPr lang="es-ES" sz="2800" dirty="0"/>
              <a:t>Considere los siguientes resultados de un programa de detección de enfermedades del sueño para conductores de autotransporte ¿Cuál probablemente NO conduciría a una recomendación de que se les hiciera una prueba para detectar una posible AOS</a:t>
            </a:r>
            <a:r>
              <a:rPr lang="en-US" sz="2800" dirty="0"/>
              <a:t>? </a:t>
            </a:r>
            <a:endParaRPr lang="en-US" dirty="0"/>
          </a:p>
          <a:p>
            <a:pPr marL="914400" lvl="1" indent="-457200">
              <a:buFont typeface="+mj-lt"/>
              <a:buAutoNum type="alphaLcPeriod"/>
            </a:pPr>
            <a:r>
              <a:rPr lang="es-ES" sz="2400" dirty="0"/>
              <a:t>Una puntuación alta de somnolencia según el cuestionario.</a:t>
            </a:r>
            <a:endParaRPr lang="en-US" dirty="0"/>
          </a:p>
          <a:p>
            <a:pPr marL="914400" lvl="1" indent="-457200">
              <a:buFont typeface="+mj-lt"/>
              <a:buAutoNum type="alphaLcPeriod"/>
            </a:pPr>
            <a:r>
              <a:rPr lang="en-US" sz="2400" dirty="0"/>
              <a:t>Un </a:t>
            </a:r>
            <a:r>
              <a:rPr lang="en-US" sz="2400" dirty="0" err="1"/>
              <a:t>índice</a:t>
            </a:r>
            <a:r>
              <a:rPr lang="en-US" sz="2400" dirty="0"/>
              <a:t> de masa corporal de 34.</a:t>
            </a:r>
            <a:endParaRPr lang="en-US" dirty="0"/>
          </a:p>
          <a:p>
            <a:pPr marL="914400" lvl="1" indent="-457200">
              <a:buFont typeface="+mj-lt"/>
              <a:buAutoNum type="alphaLcPeriod"/>
            </a:pPr>
            <a:r>
              <a:rPr lang="es-ES" sz="2400" dirty="0"/>
              <a:t>Una circunferencia del cuello de 16 pulgadas</a:t>
            </a:r>
            <a:r>
              <a:rPr lang="en-US" sz="2400" dirty="0"/>
              <a:t>.</a:t>
            </a:r>
            <a:endParaRPr lang="en-US" dirty="0"/>
          </a:p>
          <a:p>
            <a:pPr marL="914400" lvl="1" indent="-457200">
              <a:buFont typeface="+mj-lt"/>
              <a:buAutoNum type="alphaLcPeriod"/>
            </a:pPr>
            <a:r>
              <a:rPr lang="es-ES" sz="2400" dirty="0"/>
              <a:t>El informe de un médico examinador que indica que tienen un mayor "riesgo" de sufrir una enfermedad del sueño.</a:t>
            </a:r>
            <a:endParaRPr lang="en-US" dirty="0"/>
          </a:p>
          <a:p>
            <a:endParaRPr lang="en-US" dirty="0"/>
          </a:p>
        </p:txBody>
      </p:sp>
    </p:spTree>
    <p:extLst>
      <p:ext uri="{BB962C8B-B14F-4D97-AF65-F5344CB8AC3E}">
        <p14:creationId xmlns:p14="http://schemas.microsoft.com/office/powerpoint/2010/main" val="298282260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3"/>
            </a:pPr>
            <a:r>
              <a:rPr lang="es-ES" sz="2800" dirty="0"/>
              <a:t>Los conductores que se determine que son de alto riesgo mediante un examen de detección, seguido de una prueba que confirme la apnea del sueño y luego un tratamiento prescrito, pueden beneficiarse de todas las siguientes maneras, EXCEPTO___.</a:t>
            </a:r>
            <a:endParaRPr lang="en-US" dirty="0"/>
          </a:p>
          <a:p>
            <a:pPr marL="914400" lvl="1" indent="-457200">
              <a:buFont typeface="+mj-lt"/>
              <a:buAutoNum type="alphaLcPeriod"/>
            </a:pPr>
            <a:r>
              <a:rPr lang="es-ES" sz="2400" dirty="0"/>
              <a:t>Estar personalmente más seguro en la carretera.</a:t>
            </a:r>
            <a:endParaRPr lang="en-US" dirty="0"/>
          </a:p>
          <a:p>
            <a:pPr marL="914400" lvl="1" indent="-457200">
              <a:buFont typeface="+mj-lt"/>
              <a:buAutoNum type="alphaLcPeriod"/>
            </a:pPr>
            <a:r>
              <a:rPr lang="es-ES" sz="2400" dirty="0"/>
              <a:t>Tener menos probabilidades de tener condiciones de salud crónicas en el futuro</a:t>
            </a:r>
            <a:r>
              <a:rPr lang="en-US" sz="2400" dirty="0"/>
              <a:t>.</a:t>
            </a:r>
            <a:endParaRPr lang="en-US" dirty="0"/>
          </a:p>
          <a:p>
            <a:pPr marL="914400" lvl="1" indent="-457200">
              <a:buFont typeface="+mj-lt"/>
              <a:buAutoNum type="alphaLcPeriod"/>
            </a:pPr>
            <a:r>
              <a:rPr lang="es-ES" sz="2400" dirty="0"/>
              <a:t>Poder controlar mejor las condiciones crónicas existentes, como la presión arterial alta.</a:t>
            </a:r>
            <a:r>
              <a:rPr lang="en-US" sz="2400" dirty="0"/>
              <a:t> </a:t>
            </a:r>
            <a:endParaRPr lang="en-US" dirty="0"/>
          </a:p>
          <a:p>
            <a:pPr marL="914400" lvl="1" indent="-457200">
              <a:buFont typeface="+mj-lt"/>
              <a:buAutoNum type="alphaLcPeriod"/>
            </a:pPr>
            <a:r>
              <a:rPr lang="es-ES" sz="2400" dirty="0"/>
              <a:t>Todas las respuestas anteriores son correctas.</a:t>
            </a:r>
            <a:endParaRPr lang="en-US" dirty="0"/>
          </a:p>
          <a:p>
            <a:endParaRPr lang="en-US" dirty="0"/>
          </a:p>
        </p:txBody>
      </p:sp>
    </p:spTree>
    <p:extLst>
      <p:ext uri="{BB962C8B-B14F-4D97-AF65-F5344CB8AC3E}">
        <p14:creationId xmlns:p14="http://schemas.microsoft.com/office/powerpoint/2010/main" val="5402742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sz="2800" dirty="0"/>
              <a:t>¿Cuál de los siguientes NO es una señal o síntoma que indique un mayor riesgo de apnea del sueño?</a:t>
            </a:r>
            <a:endParaRPr lang="en-US" sz="2800" dirty="0"/>
          </a:p>
          <a:p>
            <a:pPr marL="914400" lvl="1" indent="-457200">
              <a:buFont typeface="+mj-lt"/>
              <a:buAutoNum type="alphaLcPeriod"/>
            </a:pPr>
            <a:r>
              <a:rPr lang="es-ES" sz="2400" dirty="0"/>
              <a:t>Episodio repentino de jadeo o asfixia durante el sueño que asuste a su compañera(o) de cama</a:t>
            </a:r>
            <a:r>
              <a:rPr lang="en-US" sz="2400" dirty="0"/>
              <a:t>.</a:t>
            </a:r>
            <a:endParaRPr lang="en-US" dirty="0"/>
          </a:p>
          <a:p>
            <a:pPr marL="914400" lvl="1" indent="-457200">
              <a:buFont typeface="+mj-lt"/>
              <a:buAutoNum type="alphaLcPeriod"/>
            </a:pPr>
            <a:r>
              <a:rPr lang="es-ES" sz="2400" dirty="0"/>
              <a:t>Ronquidos fuertes y crónicos que mantienen despiertas a otras personas</a:t>
            </a:r>
            <a:r>
              <a:rPr lang="en-US" sz="2400" dirty="0"/>
              <a:t>.</a:t>
            </a:r>
            <a:endParaRPr lang="en-US" dirty="0"/>
          </a:p>
          <a:p>
            <a:pPr marL="914400" lvl="1" indent="-457200">
              <a:buFont typeface="+mj-lt"/>
              <a:buAutoNum type="alphaLcPeriod"/>
            </a:pPr>
            <a:r>
              <a:rPr lang="es-ES" sz="2400" dirty="0"/>
              <a:t>Incapacidad crónica para conciliar el sueño, debido a preocupaciones sobre el trabajo o la vida personal</a:t>
            </a:r>
            <a:r>
              <a:rPr lang="en-US" sz="2400" dirty="0"/>
              <a:t>.</a:t>
            </a:r>
            <a:endParaRPr lang="en-US" dirty="0"/>
          </a:p>
          <a:p>
            <a:pPr marL="914400" lvl="1" indent="-457200">
              <a:buFont typeface="+mj-lt"/>
              <a:buAutoNum type="alphaLcPeriod"/>
            </a:pPr>
            <a:r>
              <a:rPr lang="es-ES" sz="2400" dirty="0"/>
              <a:t>Dolores de cabeza matutinos y garganta seca</a:t>
            </a:r>
            <a:r>
              <a:rPr lang="en-US" sz="2400" dirty="0"/>
              <a:t>.</a:t>
            </a:r>
            <a:endParaRPr lang="en-US" dirty="0"/>
          </a:p>
          <a:p>
            <a:endParaRPr lang="en-US" dirty="0"/>
          </a:p>
        </p:txBody>
      </p:sp>
    </p:spTree>
    <p:extLst>
      <p:ext uri="{BB962C8B-B14F-4D97-AF65-F5344CB8AC3E}">
        <p14:creationId xmlns:p14="http://schemas.microsoft.com/office/powerpoint/2010/main" val="96686617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indent="-514350">
              <a:buFont typeface="+mj-lt"/>
              <a:buAutoNum type="arabicPeriod" startAt="5"/>
            </a:pPr>
            <a:r>
              <a:rPr lang="es-ES" sz="2800" dirty="0"/>
              <a:t>Las pruebas de monitoreo portátiles (MP) son útiles para evaluar a los conductores de autotransporte en busca de posibles enfermedades del sueño, excepto que la prueba no puede ________</a:t>
            </a:r>
            <a:r>
              <a:rPr lang="en-US" sz="2800" dirty="0"/>
              <a:t>.</a:t>
            </a:r>
            <a:endParaRPr lang="en-US" dirty="0"/>
          </a:p>
          <a:p>
            <a:pPr marL="914400" lvl="1" indent="-457200">
              <a:buFont typeface="+mj-lt"/>
              <a:buAutoNum type="alphaLcPeriod"/>
            </a:pPr>
            <a:r>
              <a:rPr lang="es-ES" sz="2400" dirty="0"/>
              <a:t>Permitir que los conductores se realicen pruebas en lugares convenientes</a:t>
            </a:r>
            <a:r>
              <a:rPr lang="en-US" sz="2400" dirty="0"/>
              <a:t>.</a:t>
            </a:r>
          </a:p>
          <a:p>
            <a:pPr marL="914400" lvl="1" indent="-457200">
              <a:buFont typeface="+mj-lt"/>
              <a:buAutoNum type="alphaLcPeriod"/>
            </a:pPr>
            <a:r>
              <a:rPr lang="es-ES" sz="2400" dirty="0"/>
              <a:t>Realizarse sin un técnico presente mientras el conductor duerme.</a:t>
            </a:r>
            <a:endParaRPr lang="en-US" sz="2400" dirty="0"/>
          </a:p>
          <a:p>
            <a:pPr marL="914400" lvl="1" indent="-457200">
              <a:buFont typeface="+mj-lt"/>
              <a:buAutoNum type="alphaLcPeriod"/>
            </a:pPr>
            <a:r>
              <a:rPr lang="es-ES" sz="2400" dirty="0"/>
              <a:t>Determinar el tipo de enfermedad del sueño que tiene la persona.</a:t>
            </a:r>
            <a:endParaRPr lang="en-US" sz="2400" dirty="0"/>
          </a:p>
        </p:txBody>
      </p:sp>
    </p:spTree>
    <p:extLst>
      <p:ext uri="{BB962C8B-B14F-4D97-AF65-F5344CB8AC3E}">
        <p14:creationId xmlns:p14="http://schemas.microsoft.com/office/powerpoint/2010/main" val="241718633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a:lnSpc>
                <a:spcPts val="4075"/>
              </a:lnSpc>
            </a:pPr>
            <a:r>
              <a:rPr lang="es-ES" sz="3600" dirty="0"/>
              <a:t>Lección 3: Opciones de Tratamiento para Conductores de Autotransporte y Recomendaciones de los Reguladores Federale</a:t>
            </a:r>
            <a:r>
              <a:rPr lang="es-ES" sz="4000" dirty="0"/>
              <a:t>s</a:t>
            </a:r>
            <a:endParaRPr lang="en-US" sz="4000" dirty="0"/>
          </a:p>
        </p:txBody>
      </p:sp>
      <p:pic>
        <p:nvPicPr>
          <p:cNvPr id="2" name="narration_04_01">
            <a:hlinkClick r:id="" action="ppaction://media"/>
            <a:extLst>
              <a:ext uri="{FF2B5EF4-FFF2-40B4-BE49-F238E27FC236}">
                <a16:creationId xmlns:a16="http://schemas.microsoft.com/office/drawing/2014/main" id="{71F62CED-F092-48CE-4DE7-05DDE53249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4_02">
            <a:hlinkClick r:id="" action="ppaction://media"/>
            <a:extLst>
              <a:ext uri="{FF2B5EF4-FFF2-40B4-BE49-F238E27FC236}">
                <a16:creationId xmlns:a16="http://schemas.microsoft.com/office/drawing/2014/main" id="{518AF234-AD50-12B7-184F-328945DCC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44034" name="Rectangle 2"/>
          <p:cNvSpPr>
            <a:spLocks noGrp="1" noChangeArrowheads="1"/>
          </p:cNvSpPr>
          <p:nvPr>
            <p:ph type="title"/>
          </p:nvPr>
        </p:nvSpPr>
        <p:spPr>
          <a:xfrm>
            <a:off x="381000" y="274638"/>
            <a:ext cx="8382000" cy="1143000"/>
          </a:xfrm>
        </p:spPr>
        <p:txBody>
          <a:bodyPr/>
          <a:lstStyle/>
          <a:p>
            <a:pPr eaLnBrk="1" hangingPunct="1">
              <a:lnSpc>
                <a:spcPts val="4575"/>
              </a:lnSpc>
            </a:pPr>
            <a:r>
              <a:rPr lang="es-ES" dirty="0"/>
              <a:t>Enfoques para Tratar la Apnea del Sueño</a:t>
            </a:r>
            <a:endParaRPr lang="en-US" dirty="0"/>
          </a:p>
        </p:txBody>
      </p:sp>
      <p:sp>
        <p:nvSpPr>
          <p:cNvPr id="44035" name="Rectangle 3"/>
          <p:cNvSpPr>
            <a:spLocks noGrp="1" noChangeArrowheads="1"/>
          </p:cNvSpPr>
          <p:nvPr>
            <p:ph idx="1"/>
          </p:nvPr>
        </p:nvSpPr>
        <p:spPr/>
        <p:txBody>
          <a:bodyPr/>
          <a:lstStyle/>
          <a:p>
            <a:pPr>
              <a:lnSpc>
                <a:spcPct val="80000"/>
              </a:lnSpc>
              <a:spcBef>
                <a:spcPts val="300"/>
              </a:spcBef>
            </a:pPr>
            <a:r>
              <a:rPr lang="es-ES" sz="2800" dirty="0"/>
              <a:t>Dispositivos de presión positiva en las vías respiratorias (PAP)</a:t>
            </a:r>
            <a:endParaRPr lang="en-US" sz="2800" dirty="0"/>
          </a:p>
          <a:p>
            <a:pPr>
              <a:lnSpc>
                <a:spcPct val="80000"/>
              </a:lnSpc>
              <a:spcBef>
                <a:spcPts val="300"/>
              </a:spcBef>
            </a:pPr>
            <a:r>
              <a:rPr lang="en-US" sz="2800" dirty="0" err="1"/>
              <a:t>Terapia</a:t>
            </a:r>
            <a:r>
              <a:rPr lang="en-US" sz="2800" dirty="0"/>
              <a:t> de </a:t>
            </a:r>
            <a:r>
              <a:rPr lang="en-US" sz="2800" dirty="0" err="1"/>
              <a:t>comportamiento</a:t>
            </a:r>
            <a:endParaRPr lang="en-US" sz="2800" dirty="0"/>
          </a:p>
          <a:p>
            <a:pPr lvl="1" eaLnBrk="1" hangingPunct="1">
              <a:lnSpc>
                <a:spcPct val="80000"/>
              </a:lnSpc>
              <a:spcBef>
                <a:spcPts val="300"/>
              </a:spcBef>
            </a:pPr>
            <a:r>
              <a:rPr lang="es-ES" sz="2400" dirty="0"/>
              <a:t>Horario de sueño, ambiente, horario constante</a:t>
            </a:r>
            <a:endParaRPr lang="en-US" sz="2400" dirty="0"/>
          </a:p>
          <a:p>
            <a:pPr lvl="1" eaLnBrk="1" hangingPunct="1">
              <a:lnSpc>
                <a:spcPct val="80000"/>
              </a:lnSpc>
              <a:spcBef>
                <a:spcPts val="300"/>
              </a:spcBef>
            </a:pPr>
            <a:r>
              <a:rPr lang="es-ES" sz="2400" dirty="0"/>
              <a:t>Posición para dormir, evitar el alcohol antes de acostarse, considerar los efectos de los sedantes antidepresivos</a:t>
            </a:r>
            <a:endParaRPr lang="en-US" sz="2400" dirty="0"/>
          </a:p>
          <a:p>
            <a:pPr>
              <a:lnSpc>
                <a:spcPct val="80000"/>
              </a:lnSpc>
              <a:spcBef>
                <a:spcPts val="300"/>
              </a:spcBef>
            </a:pPr>
            <a:r>
              <a:rPr lang="es-ES" sz="2800" dirty="0"/>
              <a:t>Pérdida de peso (dieta y actividad física)</a:t>
            </a:r>
            <a:endParaRPr lang="en-US" sz="2800" dirty="0"/>
          </a:p>
          <a:p>
            <a:pPr>
              <a:lnSpc>
                <a:spcPct val="80000"/>
              </a:lnSpc>
              <a:spcBef>
                <a:spcPts val="300"/>
              </a:spcBef>
            </a:pPr>
            <a:r>
              <a:rPr lang="es-ES" sz="2800" dirty="0"/>
              <a:t>Aparatos bucales: mueven la mandíbula hacia adelante para ayudar a las vías respiratorias</a:t>
            </a:r>
            <a:endParaRPr lang="en-US" sz="2800" dirty="0"/>
          </a:p>
          <a:p>
            <a:pPr>
              <a:lnSpc>
                <a:spcPct val="80000"/>
              </a:lnSpc>
              <a:spcBef>
                <a:spcPts val="300"/>
              </a:spcBef>
            </a:pPr>
            <a:r>
              <a:rPr lang="es-ES" sz="2800" dirty="0"/>
              <a:t>Cirugías Bucales para mejorar las vías respiratorias</a:t>
            </a:r>
            <a:endParaRPr lang="en-US" sz="2800" dirty="0"/>
          </a:p>
          <a:p>
            <a:pPr lvl="1" eaLnBrk="1" hangingPunct="1">
              <a:lnSpc>
                <a:spcPct val="80000"/>
              </a:lnSpc>
              <a:spcBef>
                <a:spcPts val="300"/>
              </a:spcBef>
            </a:pPr>
            <a:r>
              <a:rPr lang="es-ES" sz="2400" dirty="0"/>
              <a:t>Reducir los tejidos blandos que estrechan las vías respiratorias superiores</a:t>
            </a:r>
            <a:endParaRPr lang="en-US" sz="2400" dirty="0"/>
          </a:p>
          <a:p>
            <a:pPr lvl="1" eaLnBrk="1" hangingPunct="1">
              <a:lnSpc>
                <a:spcPct val="80000"/>
              </a:lnSpc>
              <a:spcBef>
                <a:spcPts val="300"/>
              </a:spcBef>
            </a:pPr>
            <a:r>
              <a:rPr lang="es-ES" sz="2400" dirty="0"/>
              <a:t>Corregir las características esqueléticas de la cabeza/facial que restringen las vías respiratorias.</a:t>
            </a:r>
            <a:endParaRPr lang="en-US" sz="24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s-ES" dirty="0"/>
              <a:t>Lección 1: Descripción General de las Enfermedades del Sueño</a:t>
            </a:r>
            <a:endParaRPr lang="en-US" dirty="0"/>
          </a:p>
        </p:txBody>
      </p:sp>
      <p:sp>
        <p:nvSpPr>
          <p:cNvPr id="15363" name="Content Placeholder 2"/>
          <p:cNvSpPr>
            <a:spLocks noGrp="1"/>
          </p:cNvSpPr>
          <p:nvPr>
            <p:ph sz="half" idx="4294967295"/>
          </p:nvPr>
        </p:nvSpPr>
        <p:spPr>
          <a:xfrm>
            <a:off x="0" y="1600200"/>
            <a:ext cx="4038600" cy="4525963"/>
          </a:xfrm>
        </p:spPr>
        <p:txBody>
          <a:bodyPr/>
          <a:lstStyle/>
          <a:p>
            <a:pPr eaLnBrk="1" hangingPunct="1"/>
            <a:endParaRPr lang="en-US" dirty="0"/>
          </a:p>
          <a:p>
            <a:pPr eaLnBrk="1" hangingPunct="1"/>
            <a:endParaRPr lang="en-US" dirty="0"/>
          </a:p>
        </p:txBody>
      </p:sp>
      <p:pic>
        <p:nvPicPr>
          <p:cNvPr id="2" name="narration_02_01">
            <a:hlinkClick r:id="" action="ppaction://media"/>
            <a:extLst>
              <a:ext uri="{FF2B5EF4-FFF2-40B4-BE49-F238E27FC236}">
                <a16:creationId xmlns:a16="http://schemas.microsoft.com/office/drawing/2014/main" id="{357A5DC1-3ADB-71D1-EB51-2CD73D0357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4_03">
            <a:hlinkClick r:id="" action="ppaction://media"/>
            <a:extLst>
              <a:ext uri="{FF2B5EF4-FFF2-40B4-BE49-F238E27FC236}">
                <a16:creationId xmlns:a16="http://schemas.microsoft.com/office/drawing/2014/main" id="{EEEC2B8B-9AFE-15A8-716D-656ADDACC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45059" name="Title 1"/>
          <p:cNvSpPr>
            <a:spLocks noGrp="1"/>
          </p:cNvSpPr>
          <p:nvPr>
            <p:ph type="title"/>
          </p:nvPr>
        </p:nvSpPr>
        <p:spPr/>
        <p:txBody>
          <a:bodyPr/>
          <a:lstStyle/>
          <a:p>
            <a:pPr eaLnBrk="1" hangingPunct="1">
              <a:lnSpc>
                <a:spcPts val="4575"/>
              </a:lnSpc>
            </a:pPr>
            <a:r>
              <a:rPr lang="es-ES" dirty="0"/>
              <a:t>Beneficios de Tratar la Apnea del Sueño</a:t>
            </a:r>
            <a:endParaRPr lang="en-US" dirty="0"/>
          </a:p>
        </p:txBody>
      </p:sp>
      <p:sp>
        <p:nvSpPr>
          <p:cNvPr id="3" name="Content Placeholder 2"/>
          <p:cNvSpPr>
            <a:spLocks noGrp="1"/>
          </p:cNvSpPr>
          <p:nvPr>
            <p:ph idx="1"/>
          </p:nvPr>
        </p:nvSpPr>
        <p:spPr>
          <a:xfrm>
            <a:off x="457200" y="1524000"/>
            <a:ext cx="8382000" cy="4343400"/>
          </a:xfrm>
        </p:spPr>
        <p:txBody>
          <a:bodyPr rtlCol="0">
            <a:noAutofit/>
          </a:bodyPr>
          <a:lstStyle/>
          <a:p>
            <a:pPr fontAlgn="auto">
              <a:spcBef>
                <a:spcPts val="0"/>
              </a:spcBef>
              <a:spcAft>
                <a:spcPts val="0"/>
              </a:spcAft>
              <a:defRPr/>
            </a:pPr>
            <a:r>
              <a:rPr lang="es-ES" sz="2700" dirty="0"/>
              <a:t>Mejora de la calidad y cantidad del                               sueño</a:t>
            </a:r>
            <a:r>
              <a:rPr lang="en-US" sz="2700" dirty="0"/>
              <a:t> </a:t>
            </a:r>
          </a:p>
          <a:p>
            <a:pPr fontAlgn="auto">
              <a:spcBef>
                <a:spcPts val="0"/>
              </a:spcBef>
              <a:spcAft>
                <a:spcPts val="0"/>
              </a:spcAft>
              <a:defRPr/>
            </a:pPr>
            <a:r>
              <a:rPr lang="es-ES" sz="2700" dirty="0"/>
              <a:t>Se siente renovado después de dormir                               y recupera la energía</a:t>
            </a:r>
            <a:endParaRPr lang="en-US" sz="2700" dirty="0"/>
          </a:p>
          <a:p>
            <a:pPr fontAlgn="auto">
              <a:spcBef>
                <a:spcPts val="0"/>
              </a:spcBef>
              <a:spcAft>
                <a:spcPts val="0"/>
              </a:spcAft>
              <a:defRPr/>
            </a:pPr>
            <a:r>
              <a:rPr lang="es-ES" sz="2700" dirty="0"/>
              <a:t>Menos somnolencia del conductor en el trabajo</a:t>
            </a:r>
            <a:endParaRPr lang="en-US" sz="2700" dirty="0"/>
          </a:p>
          <a:p>
            <a:pPr fontAlgn="auto">
              <a:spcBef>
                <a:spcPts val="0"/>
              </a:spcBef>
              <a:spcAft>
                <a:spcPts val="0"/>
              </a:spcAft>
              <a:defRPr/>
            </a:pPr>
            <a:r>
              <a:rPr lang="es-ES" sz="2700" dirty="0"/>
              <a:t>Mejora el estado de alerta y la eficiencia mental</a:t>
            </a:r>
            <a:endParaRPr lang="en-US" sz="2700" dirty="0"/>
          </a:p>
          <a:p>
            <a:pPr fontAlgn="auto">
              <a:spcBef>
                <a:spcPts val="0"/>
              </a:spcBef>
              <a:spcAft>
                <a:spcPts val="0"/>
              </a:spcAft>
              <a:defRPr/>
            </a:pPr>
            <a:r>
              <a:rPr lang="es-ES" sz="2700" dirty="0"/>
              <a:t>Menos choques: reduce significativamente el riesgo de choques</a:t>
            </a:r>
            <a:endParaRPr lang="en-US" sz="2700" dirty="0"/>
          </a:p>
          <a:p>
            <a:pPr fontAlgn="auto">
              <a:spcBef>
                <a:spcPts val="0"/>
              </a:spcBef>
              <a:spcAft>
                <a:spcPts val="0"/>
              </a:spcAft>
              <a:defRPr/>
            </a:pPr>
            <a:r>
              <a:rPr lang="es-ES" sz="2700" dirty="0"/>
              <a:t>Beneficios para la salud: puede ayudar a controlar la presión arterial, reducir los riesgos de diabetes y enfermedades cardiovasculares y mejorar el control del apetito</a:t>
            </a:r>
            <a:endParaRPr lang="en-US" sz="2700" dirty="0"/>
          </a:p>
        </p:txBody>
      </p:sp>
      <p:pic>
        <p:nvPicPr>
          <p:cNvPr id="45061" name="Picture 5" title="Woman driving at n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0" y="1562100"/>
            <a:ext cx="2514600" cy="1668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3500"/>
              </a:lnSpc>
            </a:pPr>
            <a:r>
              <a:rPr lang="es-ES" sz="2800" dirty="0"/>
              <a:t>Recomendaciones del Panel de Expertos Médicos de la FMCSA para el Tratamiento de la Apnea del Sueño</a:t>
            </a:r>
            <a:endParaRPr lang="en-US" sz="2800" dirty="0"/>
          </a:p>
        </p:txBody>
      </p:sp>
      <p:sp>
        <p:nvSpPr>
          <p:cNvPr id="46083" name="Content Placeholder 2"/>
          <p:cNvSpPr>
            <a:spLocks noGrp="1"/>
          </p:cNvSpPr>
          <p:nvPr>
            <p:ph idx="1"/>
          </p:nvPr>
        </p:nvSpPr>
        <p:spPr>
          <a:xfrm>
            <a:off x="228600" y="1722437"/>
            <a:ext cx="8763000" cy="4525963"/>
          </a:xfrm>
        </p:spPr>
        <p:txBody>
          <a:bodyPr/>
          <a:lstStyle/>
          <a:p>
            <a:pPr marL="177800" indent="-177800"/>
            <a:r>
              <a:rPr lang="es-ES" sz="2400" dirty="0"/>
              <a:t>La PAP es la terapia preferida para los conductores de VDA con AOS</a:t>
            </a:r>
            <a:r>
              <a:rPr lang="en-US" sz="2400" dirty="0"/>
              <a:t> </a:t>
            </a:r>
          </a:p>
          <a:p>
            <a:pPr marL="177800" indent="-177800"/>
            <a:r>
              <a:rPr lang="es-ES" sz="2400" dirty="0"/>
              <a:t>Una vez establecido un tratamiento exitoso con PAP, los conductores de VDA con AOS pueden ser certificados si usan PAP ≥4 horas/noche (o día), el 70% de las noches, </a:t>
            </a:r>
            <a:r>
              <a:rPr lang="es-ES" sz="2400" b="1" dirty="0"/>
              <a:t>Y</a:t>
            </a:r>
            <a:r>
              <a:rPr lang="es-ES" sz="2400" dirty="0"/>
              <a:t> no tienen demasiado sueño mientras conducen</a:t>
            </a:r>
            <a:endParaRPr lang="en-US" sz="2400" dirty="0"/>
          </a:p>
          <a:p>
            <a:pPr marL="177800" indent="-177800"/>
            <a:r>
              <a:rPr lang="es-ES" sz="2400" dirty="0"/>
              <a:t>Los aparatos dentales no son una opción aceptada en lugar de la PAP</a:t>
            </a:r>
            <a:endParaRPr lang="en-US" sz="2400" dirty="0"/>
          </a:p>
          <a:p>
            <a:pPr marL="177800" indent="-177800"/>
            <a:r>
              <a:rPr lang="es-ES" sz="2400" dirty="0"/>
              <a:t>La cirugía oral y/o facial ósea puede ser una alternativa aceptable a la PAP en circunstancias especiales</a:t>
            </a:r>
            <a:endParaRPr lang="en-US" sz="2400" dirty="0"/>
          </a:p>
          <a:p>
            <a:pPr>
              <a:buFont typeface="Arial" pitchFamily="34" charset="0"/>
              <a:buNone/>
            </a:pPr>
            <a:endParaRPr lang="en-US" sz="2800" dirty="0"/>
          </a:p>
        </p:txBody>
      </p:sp>
      <p:sp>
        <p:nvSpPr>
          <p:cNvPr id="46084" name="TextBox 1"/>
          <p:cNvSpPr txBox="1">
            <a:spLocks noChangeArrowheads="1"/>
          </p:cNvSpPr>
          <p:nvPr/>
        </p:nvSpPr>
        <p:spPr bwMode="auto">
          <a:xfrm>
            <a:off x="828675" y="5410200"/>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600" dirty="0">
                <a:latin typeface="Calibri" pitchFamily="34" charset="0"/>
              </a:rPr>
              <a:t>Modificado después de las recomendaciones del Panel de Expertos Médicos a la FMCSA (2008). Los estándares y recomendaciones del CCMTA pueden diferir ligeramente.</a:t>
            </a:r>
            <a:endParaRPr lang="en-US" sz="1600" dirty="0">
              <a:latin typeface="Calibri" pitchFamily="34" charset="0"/>
            </a:endParaRPr>
          </a:p>
        </p:txBody>
      </p:sp>
      <p:pic>
        <p:nvPicPr>
          <p:cNvPr id="2" name="narration_04_04">
            <a:hlinkClick r:id="" action="ppaction://media"/>
            <a:extLst>
              <a:ext uri="{FF2B5EF4-FFF2-40B4-BE49-F238E27FC236}">
                <a16:creationId xmlns:a16="http://schemas.microsoft.com/office/drawing/2014/main" id="{CF8437AF-B5DB-F5F5-D7B3-31B8F041D1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title="PAP dev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4572000"/>
            <a:ext cx="280615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pPr>
              <a:lnSpc>
                <a:spcPts val="4575"/>
              </a:lnSpc>
            </a:pPr>
            <a:r>
              <a:rPr lang="es-ES" dirty="0"/>
              <a:t>Tratamiento de la AOS con PAP</a:t>
            </a:r>
            <a:endParaRPr lang="en-US" dirty="0"/>
          </a:p>
        </p:txBody>
      </p:sp>
      <p:sp>
        <p:nvSpPr>
          <p:cNvPr id="47108" name="Content Placeholder 2"/>
          <p:cNvSpPr>
            <a:spLocks noGrp="1"/>
          </p:cNvSpPr>
          <p:nvPr>
            <p:ph idx="1"/>
          </p:nvPr>
        </p:nvSpPr>
        <p:spPr>
          <a:xfrm>
            <a:off x="381000" y="1600200"/>
            <a:ext cx="8534400" cy="4525963"/>
          </a:xfrm>
        </p:spPr>
        <p:txBody>
          <a:bodyPr/>
          <a:lstStyle/>
          <a:p>
            <a:pPr>
              <a:spcBef>
                <a:spcPts val="0"/>
              </a:spcBef>
            </a:pPr>
            <a:r>
              <a:rPr lang="es-ES" dirty="0"/>
              <a:t>La terapia de primera línea para la AOS</a:t>
            </a:r>
            <a:r>
              <a:rPr lang="en-US" dirty="0"/>
              <a:t>:</a:t>
            </a:r>
          </a:p>
          <a:p>
            <a:pPr marL="530225" lvl="1" indent="-265113">
              <a:spcBef>
                <a:spcPts val="0"/>
              </a:spcBef>
            </a:pPr>
            <a:r>
              <a:rPr lang="es-ES" sz="2400" dirty="0"/>
              <a:t>Los dispositivos suministran aire presurizado a través de las vías respiratorias por una manguera conectada a una mascarilla</a:t>
            </a:r>
            <a:r>
              <a:rPr lang="en-US" sz="2400" dirty="0"/>
              <a:t> </a:t>
            </a:r>
          </a:p>
          <a:p>
            <a:pPr marL="530225" lvl="1" indent="-265113">
              <a:spcBef>
                <a:spcPts val="0"/>
              </a:spcBef>
            </a:pPr>
            <a:r>
              <a:rPr lang="es-ES" sz="2400" dirty="0"/>
              <a:t>Previene el colapso parcial/completo de las vías respiratorias</a:t>
            </a:r>
            <a:endParaRPr lang="en-US" sz="2400" dirty="0"/>
          </a:p>
          <a:p>
            <a:pPr marL="530225" lvl="1" indent="-265113">
              <a:spcBef>
                <a:spcPts val="0"/>
              </a:spcBef>
            </a:pPr>
            <a:r>
              <a:rPr lang="es-ES" sz="2400" dirty="0"/>
              <a:t>Proporciona una presión controlada en las vías respiratorias establecida por el médico</a:t>
            </a:r>
            <a:endParaRPr lang="en-US" sz="2400" dirty="0"/>
          </a:p>
          <a:p>
            <a:pPr marL="530225" lvl="1" indent="-265113">
              <a:spcBef>
                <a:spcPts val="0"/>
              </a:spcBef>
            </a:pPr>
            <a:r>
              <a:rPr lang="es-ES" sz="2400" dirty="0"/>
              <a:t>Cuando se usa eficazmente, la PAP disminuye la gravedad de la AOS y la fatiga, mejora el estado de                                         alerta, el estado de ánimo y reduce                                              los riesgos de enfermedades crónicas importantes</a:t>
            </a:r>
            <a:endParaRPr lang="en-US" sz="2400" dirty="0"/>
          </a:p>
          <a:p>
            <a:pPr marL="530225" lvl="1" indent="-265113">
              <a:spcBef>
                <a:spcPts val="0"/>
              </a:spcBef>
            </a:pPr>
            <a:r>
              <a:rPr lang="es-ES" sz="2400" dirty="0"/>
              <a:t>Un alto cumplimiento es esencial para lograr un beneficio terapéutico</a:t>
            </a:r>
            <a:endParaRPr lang="en-US" sz="2400" dirty="0"/>
          </a:p>
          <a:p>
            <a:pPr lvl="1">
              <a:spcBef>
                <a:spcPts val="0"/>
              </a:spcBef>
            </a:pPr>
            <a:endParaRPr lang="en-US" dirty="0"/>
          </a:p>
        </p:txBody>
      </p:sp>
      <p:sp>
        <p:nvSpPr>
          <p:cNvPr id="47109" name="Rectangle 5"/>
          <p:cNvSpPr>
            <a:spLocks noChangeArrowheads="1"/>
          </p:cNvSpPr>
          <p:nvPr/>
        </p:nvSpPr>
        <p:spPr bwMode="auto">
          <a:xfrm>
            <a:off x="5867400" y="61722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pic>
        <p:nvPicPr>
          <p:cNvPr id="2" name="narration_04_05">
            <a:hlinkClick r:id="" action="ppaction://media"/>
            <a:extLst>
              <a:ext uri="{FF2B5EF4-FFF2-40B4-BE49-F238E27FC236}">
                <a16:creationId xmlns:a16="http://schemas.microsoft.com/office/drawing/2014/main" id="{2D5E795E-DF4A-353D-4B37-58DDF1F0B7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s-ES" sz="4000" i="1" dirty="0"/>
              <a:t>Cómo Funciona la PAP (el Ejemplo es la APAP)</a:t>
            </a:r>
            <a:endParaRPr lang="en-US" sz="4000" i="1" dirty="0"/>
          </a:p>
        </p:txBody>
      </p:sp>
      <p:sp>
        <p:nvSpPr>
          <p:cNvPr id="49156" name="Rectangle 2"/>
          <p:cNvSpPr>
            <a:spLocks noChangeArrowheads="1"/>
          </p:cNvSpPr>
          <p:nvPr/>
        </p:nvSpPr>
        <p:spPr bwMode="auto">
          <a:xfrm>
            <a:off x="3200400" y="5791200"/>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Calibri" pitchFamily="34" charset="0"/>
              </a:rPr>
              <a:t>© </a:t>
            </a:r>
            <a:r>
              <a:rPr lang="en-US" sz="1200" dirty="0" err="1">
                <a:latin typeface="Calibri" pitchFamily="34" charset="0"/>
              </a:rPr>
              <a:t>ResMed</a:t>
            </a:r>
            <a:r>
              <a:rPr lang="en-US" sz="1200" dirty="0">
                <a:latin typeface="Calibri" pitchFamily="34" charset="0"/>
              </a:rPr>
              <a:t> 2011   Used with Permission</a:t>
            </a:r>
          </a:p>
        </p:txBody>
      </p:sp>
      <p:pic>
        <p:nvPicPr>
          <p:cNvPr id="3" name="S9_obstructive-sleep-apne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828800" y="1600200"/>
            <a:ext cx="5486400" cy="4525963"/>
          </a:xfrm>
        </p:spPr>
      </p:pic>
      <p:pic>
        <p:nvPicPr>
          <p:cNvPr id="2" name="narration_04_06">
            <a:hlinkClick r:id="" action="ppaction://media"/>
            <a:extLst>
              <a:ext uri="{FF2B5EF4-FFF2-40B4-BE49-F238E27FC236}">
                <a16:creationId xmlns:a16="http://schemas.microsoft.com/office/drawing/2014/main" id="{CA96B881-679A-2172-026A-319331CDABD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73506635"/>
              </p:ext>
            </p:extLst>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
          <p:cNvSpPr txBox="1">
            <a:spLocks/>
          </p:cNvSpPr>
          <p:nvPr/>
        </p:nvSpPr>
        <p:spPr bwMode="auto">
          <a:xfrm>
            <a:off x="457200" y="228600"/>
            <a:ext cx="8229600" cy="1143000"/>
          </a:xfrm>
          <a:prstGeom prst="rect">
            <a:avLst/>
          </a:prstGeom>
          <a:noFill/>
          <a:ln w="9525">
            <a:noFill/>
            <a:miter lim="800000"/>
            <a:headEnd/>
            <a:tailEnd/>
          </a:ln>
        </p:spPr>
        <p:txBody>
          <a:bodyPr anchor="ctr"/>
          <a:lstStyle/>
          <a:p>
            <a:pPr algn="ctr" eaLnBrk="0" hangingPunct="0">
              <a:defRPr/>
            </a:pPr>
            <a:r>
              <a:rPr lang="en-US" sz="4400" dirty="0">
                <a:solidFill>
                  <a:schemeClr val="bg1"/>
                </a:solidFill>
                <a:latin typeface="+mj-lt"/>
                <a:ea typeface="+mj-ea"/>
                <a:cs typeface="+mj-cs"/>
              </a:rPr>
              <a:t>Dos </a:t>
            </a:r>
            <a:r>
              <a:rPr lang="en-US" sz="4400" dirty="0" err="1">
                <a:solidFill>
                  <a:schemeClr val="bg1"/>
                </a:solidFill>
                <a:latin typeface="+mj-lt"/>
                <a:ea typeface="+mj-ea"/>
                <a:cs typeface="+mj-cs"/>
              </a:rPr>
              <a:t>Dispositivos</a:t>
            </a:r>
            <a:r>
              <a:rPr lang="en-US" sz="4400" dirty="0">
                <a:solidFill>
                  <a:schemeClr val="bg1"/>
                </a:solidFill>
                <a:latin typeface="+mj-lt"/>
                <a:ea typeface="+mj-ea"/>
                <a:cs typeface="+mj-cs"/>
              </a:rPr>
              <a:t> PAP </a:t>
            </a:r>
            <a:r>
              <a:rPr lang="en-US" sz="4400" dirty="0" err="1">
                <a:solidFill>
                  <a:schemeClr val="bg1"/>
                </a:solidFill>
                <a:latin typeface="+mj-lt"/>
                <a:ea typeface="+mj-ea"/>
                <a:cs typeface="+mj-cs"/>
              </a:rPr>
              <a:t>Comunes</a:t>
            </a:r>
            <a:endParaRPr lang="en-US" sz="4400" dirty="0">
              <a:solidFill>
                <a:schemeClr val="bg1"/>
              </a:solidFill>
              <a:latin typeface="+mj-lt"/>
              <a:ea typeface="+mj-ea"/>
              <a:cs typeface="+mj-cs"/>
            </a:endParaRPr>
          </a:p>
        </p:txBody>
      </p:sp>
      <p:pic>
        <p:nvPicPr>
          <p:cNvPr id="48132" name="Picture 8" descr="S8 AutoSet II and H4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nvSpPr>
        <p:spPr bwMode="auto">
          <a:xfrm>
            <a:off x="0" y="6642100"/>
            <a:ext cx="18485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pic>
        <p:nvPicPr>
          <p:cNvPr id="2" name="narration_04_07">
            <a:hlinkClick r:id="" action="ppaction://media"/>
            <a:extLst>
              <a:ext uri="{FF2B5EF4-FFF2-40B4-BE49-F238E27FC236}">
                <a16:creationId xmlns:a16="http://schemas.microsoft.com/office/drawing/2014/main" id="{FC23AD34-3E36-C732-CAAE-CEB8A7F5BA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s-ES" dirty="0"/>
              <a:t>Aparatos Orales para Tratar la Apnea del Sueño</a:t>
            </a:r>
            <a:endParaRPr lang="en-US" dirty="0"/>
          </a:p>
        </p:txBody>
      </p:sp>
      <p:sp>
        <p:nvSpPr>
          <p:cNvPr id="45059" name="Content Placeholder 2"/>
          <p:cNvSpPr>
            <a:spLocks noGrp="1"/>
          </p:cNvSpPr>
          <p:nvPr>
            <p:ph idx="1"/>
          </p:nvPr>
        </p:nvSpPr>
        <p:spPr>
          <a:ln>
            <a:miter lim="800000"/>
            <a:headEnd/>
            <a:tailEnd/>
          </a:ln>
        </p:spPr>
        <p:txBody>
          <a:bodyPr rtlCol="0">
            <a:normAutofit fontScale="92500" lnSpcReduction="10000"/>
          </a:bodyPr>
          <a:lstStyle/>
          <a:p>
            <a:pPr fontAlgn="auto">
              <a:spcAft>
                <a:spcPts val="0"/>
              </a:spcAft>
              <a:defRPr/>
            </a:pPr>
            <a:r>
              <a:rPr lang="es-ES" sz="2800" dirty="0"/>
              <a:t>Variedad de dispositivos que se ajustan sobre los dientes superiores e inferiores o retienen la lengua</a:t>
            </a:r>
            <a:endParaRPr lang="en-US" sz="2800" strike="sngStrike" dirty="0"/>
          </a:p>
          <a:p>
            <a:pPr fontAlgn="auto">
              <a:spcAft>
                <a:spcPts val="0"/>
              </a:spcAft>
              <a:defRPr/>
            </a:pPr>
            <a:r>
              <a:rPr lang="es-ES" sz="2800" dirty="0"/>
              <a:t>Al tratar de mover la mandíbula inferior y la lengua hacia adelante, se reducen los ronquidos y ayuda a proteger las vías respiratorias de colapsar durante el sueño</a:t>
            </a:r>
            <a:endParaRPr lang="en-US" sz="2800" dirty="0"/>
          </a:p>
          <a:p>
            <a:pPr fontAlgn="auto">
              <a:spcAft>
                <a:spcPts val="0"/>
              </a:spcAft>
              <a:defRPr/>
            </a:pPr>
            <a:r>
              <a:rPr lang="es-ES" sz="2800" dirty="0"/>
              <a:t>Para aquellos que solo tienen problemas de ronquidos o necesitan tratamiento para la apnea del sueño leve a moderada</a:t>
            </a:r>
            <a:r>
              <a:rPr lang="en-US" sz="2800" dirty="0"/>
              <a:t> </a:t>
            </a:r>
          </a:p>
          <a:p>
            <a:pPr lvl="1" eaLnBrk="1" fontAlgn="auto" hangingPunct="1">
              <a:spcAft>
                <a:spcPts val="0"/>
              </a:spcAft>
              <a:defRPr/>
            </a:pPr>
            <a:r>
              <a:rPr lang="es-ES" sz="2400" dirty="0"/>
              <a:t>No apto para el tratamiento de la apnea del sueño moderada a grave</a:t>
            </a:r>
            <a:endParaRPr lang="en-US" sz="2000" dirty="0"/>
          </a:p>
          <a:p>
            <a:pPr lvl="1" eaLnBrk="1" fontAlgn="auto" hangingPunct="1">
              <a:spcAft>
                <a:spcPts val="0"/>
              </a:spcAft>
              <a:defRPr/>
            </a:pPr>
            <a:r>
              <a:rPr lang="es-ES" sz="2400" dirty="0"/>
              <a:t>Actualmente no hay tecnología para monitorear su cumplimiento</a:t>
            </a:r>
            <a:endParaRPr lang="en-US" sz="2400" dirty="0"/>
          </a:p>
        </p:txBody>
      </p:sp>
      <p:pic>
        <p:nvPicPr>
          <p:cNvPr id="2" name="narration_04_08">
            <a:hlinkClick r:id="" action="ppaction://media"/>
            <a:extLst>
              <a:ext uri="{FF2B5EF4-FFF2-40B4-BE49-F238E27FC236}">
                <a16:creationId xmlns:a16="http://schemas.microsoft.com/office/drawing/2014/main" id="{7C8D1C53-032C-B05B-F05B-763AE6F56A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4_09">
            <a:hlinkClick r:id="" action="ppaction://media"/>
            <a:extLst>
              <a:ext uri="{FF2B5EF4-FFF2-40B4-BE49-F238E27FC236}">
                <a16:creationId xmlns:a16="http://schemas.microsoft.com/office/drawing/2014/main" id="{E0F13F5F-27D6-182C-A66C-4E811994C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52226" name="Title 1"/>
          <p:cNvSpPr>
            <a:spLocks noGrp="1"/>
          </p:cNvSpPr>
          <p:nvPr>
            <p:ph type="title"/>
          </p:nvPr>
        </p:nvSpPr>
        <p:spPr/>
        <p:txBody>
          <a:bodyPr/>
          <a:lstStyle/>
          <a:p>
            <a:pPr>
              <a:lnSpc>
                <a:spcPts val="4575"/>
              </a:lnSpc>
            </a:pPr>
            <a:r>
              <a:rPr lang="pt-BR" dirty="0"/>
              <a:t>Medidas Preventivas para </a:t>
            </a:r>
            <a:r>
              <a:rPr lang="pt-BR" dirty="0" err="1"/>
              <a:t>la</a:t>
            </a:r>
            <a:r>
              <a:rPr lang="pt-BR" dirty="0"/>
              <a:t> AOS</a:t>
            </a:r>
            <a:endParaRPr lang="en-US" dirty="0"/>
          </a:p>
        </p:txBody>
      </p:sp>
      <p:sp>
        <p:nvSpPr>
          <p:cNvPr id="52227" name="Content Placeholder 2"/>
          <p:cNvSpPr>
            <a:spLocks noGrp="1"/>
          </p:cNvSpPr>
          <p:nvPr>
            <p:ph idx="1"/>
          </p:nvPr>
        </p:nvSpPr>
        <p:spPr>
          <a:xfrm>
            <a:off x="457200" y="1524000"/>
            <a:ext cx="8229600" cy="4525963"/>
          </a:xfrm>
        </p:spPr>
        <p:txBody>
          <a:bodyPr/>
          <a:lstStyle/>
          <a:p>
            <a:r>
              <a:rPr lang="en-US" sz="2800" dirty="0" err="1"/>
              <a:t>Mantener</a:t>
            </a:r>
            <a:r>
              <a:rPr lang="en-US" sz="2800" dirty="0"/>
              <a:t> un peso </a:t>
            </a:r>
            <a:r>
              <a:rPr lang="en-US" sz="2800" dirty="0" err="1"/>
              <a:t>saludable</a:t>
            </a:r>
            <a:endParaRPr lang="en-US" sz="2800" dirty="0"/>
          </a:p>
          <a:p>
            <a:pPr lvl="1"/>
            <a:r>
              <a:rPr lang="en-US" sz="2400" dirty="0" err="1"/>
              <a:t>Dieta</a:t>
            </a:r>
            <a:r>
              <a:rPr lang="en-US" sz="2400" dirty="0"/>
              <a:t> </a:t>
            </a:r>
            <a:r>
              <a:rPr lang="en-US" sz="2400" dirty="0" err="1"/>
              <a:t>baja</a:t>
            </a:r>
            <a:r>
              <a:rPr lang="en-US" sz="2400" dirty="0"/>
              <a:t> </a:t>
            </a:r>
            <a:r>
              <a:rPr lang="en-US" sz="2400" dirty="0" err="1"/>
              <a:t>en</a:t>
            </a:r>
            <a:r>
              <a:rPr lang="en-US" sz="2400" dirty="0"/>
              <a:t> </a:t>
            </a:r>
            <a:r>
              <a:rPr lang="en-US" sz="2400" dirty="0" err="1"/>
              <a:t>grasas</a:t>
            </a:r>
            <a:endParaRPr lang="en-US" sz="2400" dirty="0"/>
          </a:p>
          <a:p>
            <a:pPr lvl="1"/>
            <a:r>
              <a:rPr lang="es-ES" sz="2400" dirty="0"/>
              <a:t>Hacer ejercicio y mantenerse físicamente                           activo</a:t>
            </a:r>
            <a:endParaRPr lang="en-US" sz="2400" dirty="0"/>
          </a:p>
          <a:p>
            <a:r>
              <a:rPr lang="es-ES" sz="2800" dirty="0"/>
              <a:t>Evitar el alcohol y los sedantes antes de dormir</a:t>
            </a:r>
            <a:endParaRPr lang="en-US" sz="2800" dirty="0"/>
          </a:p>
          <a:p>
            <a:r>
              <a:rPr lang="es-ES" sz="2800" dirty="0"/>
              <a:t>Dejar de fumar y/o productos de tabaco</a:t>
            </a:r>
            <a:endParaRPr lang="en-US" sz="2800" dirty="0"/>
          </a:p>
          <a:p>
            <a:r>
              <a:rPr lang="es-ES" sz="2800" dirty="0"/>
              <a:t>Dormir de lado, en lugar de boca arriba</a:t>
            </a:r>
            <a:endParaRPr lang="en-US" sz="2800" dirty="0"/>
          </a:p>
          <a:p>
            <a:r>
              <a:rPr lang="es-ES" sz="2800" dirty="0"/>
              <a:t>Almohadas especiales pueden ayudar a                                la posición para dormir</a:t>
            </a:r>
            <a:endParaRPr lang="en-US" sz="2800" dirty="0"/>
          </a:p>
          <a:p>
            <a:r>
              <a:rPr lang="es-ES" sz="2800" dirty="0"/>
              <a:t>Mantener abierto el flujo de aire nasal</a:t>
            </a:r>
            <a:endParaRPr lang="en-US" sz="2800" dirty="0"/>
          </a:p>
          <a:p>
            <a:pPr lvl="1">
              <a:buFont typeface="Arial" pitchFamily="34" charset="0"/>
              <a:buNone/>
            </a:pPr>
            <a:endParaRPr lang="en-US" dirty="0"/>
          </a:p>
        </p:txBody>
      </p:sp>
      <p:pic>
        <p:nvPicPr>
          <p:cNvPr id="52230" name="Picture 6" title="no smok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791" y="3857625"/>
            <a:ext cx="1634809" cy="23145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title="Healthy weigh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6984" y="1569805"/>
            <a:ext cx="2107416" cy="1398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a:pPr>
            <a:r>
              <a:rPr lang="es-ES" sz="2800" dirty="0"/>
              <a:t>¿Cuál de los siguientes pasos NO sería útil para la persona que acaba de comenzar la terapia PAP?</a:t>
            </a:r>
            <a:endParaRPr lang="en-US" sz="2800" dirty="0"/>
          </a:p>
          <a:p>
            <a:pPr marL="914400" lvl="1" indent="-457200">
              <a:buFont typeface="+mj-lt"/>
              <a:buAutoNum type="alphaLcPeriod"/>
            </a:pPr>
            <a:r>
              <a:rPr lang="es-ES" sz="2400" dirty="0"/>
              <a:t>Evitar el alcohol y los medicamentos antidepresivos durante 5 horas antes de acostarse.</a:t>
            </a:r>
            <a:endParaRPr lang="en-US" sz="2400" dirty="0"/>
          </a:p>
          <a:p>
            <a:pPr marL="914400" lvl="1" indent="-457200">
              <a:buFont typeface="+mj-lt"/>
              <a:buAutoNum type="alphaLcPeriod"/>
            </a:pPr>
            <a:r>
              <a:rPr lang="es-ES" sz="2400" dirty="0"/>
              <a:t>Perder 10 libras, si tiene sobrepeso u obesidad</a:t>
            </a:r>
            <a:r>
              <a:rPr lang="en-US" sz="2400" dirty="0"/>
              <a:t>.</a:t>
            </a:r>
          </a:p>
          <a:p>
            <a:pPr marL="914400" lvl="1" indent="-457200">
              <a:buFont typeface="+mj-lt"/>
              <a:buAutoNum type="alphaLcPeriod"/>
            </a:pPr>
            <a:r>
              <a:rPr lang="en-US" sz="2400" dirty="0" err="1"/>
              <a:t>Dejar</a:t>
            </a:r>
            <a:r>
              <a:rPr lang="en-US" sz="2400" dirty="0"/>
              <a:t> de </a:t>
            </a:r>
            <a:r>
              <a:rPr lang="en-US" sz="2400" dirty="0" err="1"/>
              <a:t>fumar</a:t>
            </a:r>
            <a:r>
              <a:rPr lang="en-US" sz="2400" dirty="0"/>
              <a:t>.</a:t>
            </a:r>
          </a:p>
          <a:p>
            <a:pPr marL="914400" lvl="1" indent="-457200">
              <a:buFont typeface="+mj-lt"/>
              <a:buAutoNum type="alphaLcPeriod"/>
            </a:pPr>
            <a:r>
              <a:rPr lang="es-ES" sz="2400" dirty="0"/>
              <a:t>Colocarse un aparato bucal para mover la mandíbula hacia adelante durante el sueño</a:t>
            </a:r>
            <a:r>
              <a:rPr lang="en-US" sz="2400" dirty="0"/>
              <a:t>.</a:t>
            </a:r>
          </a:p>
        </p:txBody>
      </p:sp>
    </p:spTree>
    <p:extLst>
      <p:ext uri="{BB962C8B-B14F-4D97-AF65-F5344CB8AC3E}">
        <p14:creationId xmlns:p14="http://schemas.microsoft.com/office/powerpoint/2010/main" val="55230743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2"/>
            </a:pPr>
            <a:r>
              <a:rPr lang="es-ES" sz="2800" dirty="0"/>
              <a:t>¿Cuál de las siguientes recomendaciones de tratamiento es MÁS correcta para conductores con apnea del sueño</a:t>
            </a:r>
            <a:r>
              <a:rPr lang="en-US" sz="2800" dirty="0"/>
              <a:t>?</a:t>
            </a:r>
            <a:endParaRPr lang="en-US" dirty="0"/>
          </a:p>
          <a:p>
            <a:pPr marL="914400" lvl="1" indent="-457200">
              <a:buFont typeface="+mj-lt"/>
              <a:buAutoNum type="alphaLcPeriod"/>
            </a:pPr>
            <a:r>
              <a:rPr lang="es-ES" sz="2400" dirty="0"/>
              <a:t>CPAP es una terapia aceptada, pero es preferible </a:t>
            </a:r>
            <a:r>
              <a:rPr lang="es-ES" sz="2400" dirty="0" err="1"/>
              <a:t>BiPAP</a:t>
            </a:r>
            <a:r>
              <a:rPr lang="en-US" sz="2400" dirty="0"/>
              <a:t>.</a:t>
            </a:r>
          </a:p>
          <a:p>
            <a:pPr marL="914400" lvl="1" indent="-457200">
              <a:buFont typeface="+mj-lt"/>
              <a:buAutoNum type="alphaLcPeriod"/>
            </a:pPr>
            <a:r>
              <a:rPr lang="es-ES" sz="2400" dirty="0"/>
              <a:t>Las cirugías faciales orales y/o óseas son una opción aceptada</a:t>
            </a:r>
            <a:r>
              <a:rPr lang="en-US" sz="2400" dirty="0"/>
              <a:t>.</a:t>
            </a:r>
            <a:endParaRPr lang="en-US" dirty="0"/>
          </a:p>
          <a:p>
            <a:pPr marL="914400" lvl="1" indent="-457200">
              <a:buFont typeface="+mj-lt"/>
              <a:buAutoNum type="alphaLcPeriod"/>
            </a:pPr>
            <a:r>
              <a:rPr lang="es-ES" sz="2400" dirty="0"/>
              <a:t>Los aparatos dentales son una opción aceptada</a:t>
            </a:r>
            <a:r>
              <a:rPr lang="en-US" sz="2400" dirty="0"/>
              <a:t>.</a:t>
            </a:r>
          </a:p>
          <a:p>
            <a:pPr marL="914400" lvl="1" indent="-457200">
              <a:buFont typeface="+mj-lt"/>
              <a:buAutoNum type="alphaLcPeriod"/>
            </a:pPr>
            <a:r>
              <a:rPr lang="es-ES" sz="2400" dirty="0"/>
              <a:t>Se prefiere cualquier PAP, pero es necesario un cumplimiento continuo</a:t>
            </a:r>
            <a:r>
              <a:rPr lang="en-US" sz="2400" dirty="0"/>
              <a:t>.</a:t>
            </a:r>
          </a:p>
        </p:txBody>
      </p:sp>
    </p:spTree>
    <p:extLst>
      <p:ext uri="{BB962C8B-B14F-4D97-AF65-F5344CB8AC3E}">
        <p14:creationId xmlns:p14="http://schemas.microsoft.com/office/powerpoint/2010/main" val="2982822602"/>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3"/>
            </a:pPr>
            <a:r>
              <a:rPr lang="es-ES" sz="2800" dirty="0"/>
              <a:t>Los componentes básicos de un sistema PAP para el tratamiento de la AOS incluyen todos los siguientes, EXCEPTO</a:t>
            </a:r>
            <a:r>
              <a:rPr lang="en-US" sz="2800" dirty="0"/>
              <a:t>:</a:t>
            </a:r>
          </a:p>
          <a:p>
            <a:pPr marL="971550" lvl="1" indent="-514350">
              <a:buFont typeface="+mj-lt"/>
              <a:buAutoNum type="alphaLcPeriod"/>
            </a:pPr>
            <a:r>
              <a:rPr lang="en-US" sz="2400" dirty="0" err="1"/>
              <a:t>Mangueras</a:t>
            </a:r>
            <a:r>
              <a:rPr lang="en-US" sz="2400" dirty="0"/>
              <a:t>.</a:t>
            </a:r>
          </a:p>
          <a:p>
            <a:pPr marL="971550" lvl="1" indent="-514350">
              <a:buFont typeface="+mj-lt"/>
              <a:buAutoNum type="alphaLcPeriod"/>
            </a:pPr>
            <a:r>
              <a:rPr lang="es-ES" sz="2400" dirty="0"/>
              <a:t>Unidad de bomba y regulador de flujo de aire</a:t>
            </a:r>
            <a:r>
              <a:rPr lang="en-US" sz="2400" dirty="0"/>
              <a:t>.</a:t>
            </a:r>
          </a:p>
          <a:p>
            <a:pPr marL="971550" lvl="1" indent="-514350">
              <a:buFont typeface="+mj-lt"/>
              <a:buAutoNum type="alphaLcPeriod"/>
            </a:pPr>
            <a:r>
              <a:rPr lang="en-US" sz="2400" dirty="0" err="1"/>
              <a:t>Mascarilla</a:t>
            </a:r>
            <a:r>
              <a:rPr lang="en-US" sz="2400" dirty="0"/>
              <a:t>.</a:t>
            </a:r>
          </a:p>
          <a:p>
            <a:pPr marL="971550" lvl="1" indent="-514350">
              <a:buFont typeface="+mj-lt"/>
              <a:buAutoNum type="alphaLcPeriod"/>
            </a:pPr>
            <a:r>
              <a:rPr lang="en-US" sz="2400" dirty="0" err="1"/>
              <a:t>Humidificador</a:t>
            </a:r>
            <a:r>
              <a:rPr lang="en-US" sz="2400" dirty="0"/>
              <a:t> con </a:t>
            </a:r>
            <a:r>
              <a:rPr lang="en-US" sz="2400" dirty="0" err="1"/>
              <a:t>calefacción</a:t>
            </a:r>
            <a:r>
              <a:rPr lang="en-US" sz="2400" dirty="0"/>
              <a:t>.</a:t>
            </a:r>
          </a:p>
        </p:txBody>
      </p:sp>
    </p:spTree>
    <p:extLst>
      <p:ext uri="{BB962C8B-B14F-4D97-AF65-F5344CB8AC3E}">
        <p14:creationId xmlns:p14="http://schemas.microsoft.com/office/powerpoint/2010/main" val="54027429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2_02">
            <a:hlinkClick r:id="" action="ppaction://media"/>
            <a:extLst>
              <a:ext uri="{FF2B5EF4-FFF2-40B4-BE49-F238E27FC236}">
                <a16:creationId xmlns:a16="http://schemas.microsoft.com/office/drawing/2014/main" id="{98DA92C2-D185-BED6-B18D-705600CD1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pic>
        <p:nvPicPr>
          <p:cNvPr id="16392" name="Picture 8" title="Un homme qui bâill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9999" y="4277518"/>
            <a:ext cx="2459953" cy="1960564"/>
          </a:xfrm>
          <a:prstGeom prst="rect">
            <a:avLst/>
          </a:prstGeom>
          <a:noFill/>
          <a:extLst>
            <a:ext uri="{909E8E84-426E-40DD-AFC4-6F175D3DCCD1}">
              <a14:hiddenFill xmlns:a14="http://schemas.microsoft.com/office/drawing/2010/main">
                <a:solidFill>
                  <a:srgbClr val="FFFFFF"/>
                </a:solidFill>
              </a14:hiddenFill>
            </a:ext>
          </a:extLst>
        </p:spPr>
      </p:pic>
      <p:sp>
        <p:nvSpPr>
          <p:cNvPr id="16388" name="Title 1"/>
          <p:cNvSpPr>
            <a:spLocks noGrp="1"/>
          </p:cNvSpPr>
          <p:nvPr>
            <p:ph type="title"/>
          </p:nvPr>
        </p:nvSpPr>
        <p:spPr>
          <a:xfrm>
            <a:off x="406400" y="1803400"/>
            <a:ext cx="8331200" cy="4445000"/>
          </a:xfrm>
        </p:spPr>
        <p:txBody>
          <a:bodyPr/>
          <a:lstStyle/>
          <a:p>
            <a:pPr eaLnBrk="1" hangingPunct="1"/>
            <a:r>
              <a:rPr lang="en-US" sz="3200" b="1" dirty="0" err="1"/>
              <a:t>Choques</a:t>
            </a:r>
            <a:r>
              <a:rPr lang="en-US" sz="3200" b="1" dirty="0"/>
              <a:t> de </a:t>
            </a:r>
            <a:r>
              <a:rPr lang="en-US" sz="3200" b="1" dirty="0" err="1"/>
              <a:t>Vehículos</a:t>
            </a:r>
            <a:r>
              <a:rPr lang="en-US" sz="3200" b="1" dirty="0"/>
              <a:t> de </a:t>
            </a:r>
            <a:r>
              <a:rPr lang="en-US" sz="3200" b="1" dirty="0" err="1"/>
              <a:t>Autotransporte</a:t>
            </a:r>
            <a:br>
              <a:rPr lang="en-US" sz="4000" b="1" dirty="0"/>
            </a:br>
            <a:br>
              <a:rPr lang="en-US" sz="3600" b="1" dirty="0"/>
            </a:br>
            <a:br>
              <a:rPr lang="en-US" sz="3200" b="1" dirty="0"/>
            </a:br>
            <a:r>
              <a:rPr lang="es-ES" sz="3200" b="1" dirty="0"/>
              <a:t>Somnolencia Excesiva en el trabajo</a:t>
            </a:r>
            <a:br>
              <a:rPr lang="en-US" sz="3200" b="1" dirty="0"/>
            </a:br>
            <a:br>
              <a:rPr lang="en-US" sz="3200" b="1" dirty="0"/>
            </a:br>
            <a:br>
              <a:rPr lang="en-US" sz="3200" b="1" dirty="0"/>
            </a:br>
            <a:r>
              <a:rPr lang="en-US" sz="3200" b="1" dirty="0" err="1"/>
              <a:t>Enfermedades</a:t>
            </a:r>
            <a:r>
              <a:rPr lang="en-US" sz="3200" b="1" dirty="0"/>
              <a:t> del </a:t>
            </a:r>
            <a:r>
              <a:rPr lang="en-US" sz="3200" b="1" dirty="0" err="1"/>
              <a:t>Sueño</a:t>
            </a:r>
            <a:endParaRPr lang="en-US" sz="3200" b="1" dirty="0"/>
          </a:p>
        </p:txBody>
      </p:sp>
      <p:sp>
        <p:nvSpPr>
          <p:cNvPr id="17" name="Striped Right Arrow 16"/>
          <p:cNvSpPr/>
          <p:nvPr/>
        </p:nvSpPr>
        <p:spPr>
          <a:xfrm rot="16200000">
            <a:off x="4000500" y="3162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Striped Right Arrow 19"/>
          <p:cNvSpPr/>
          <p:nvPr/>
        </p:nvSpPr>
        <p:spPr>
          <a:xfrm rot="16200000">
            <a:off x="4000500" y="4686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2296" y="137160"/>
            <a:ext cx="3017520" cy="20116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sz="2800" dirty="0"/>
              <a:t>CPAP se diferencia de APAP en cuál de las siguientes formas</a:t>
            </a:r>
            <a:r>
              <a:rPr lang="en-US" sz="2800" dirty="0"/>
              <a:t>:</a:t>
            </a:r>
          </a:p>
          <a:p>
            <a:pPr marL="971550" lvl="1" indent="-514350">
              <a:buFont typeface="+mj-lt"/>
              <a:buAutoNum type="alphaLcPeriod"/>
            </a:pPr>
            <a:r>
              <a:rPr lang="es-ES" sz="2400" dirty="0"/>
              <a:t>APAP requiere una visita a la clínica del sueño para establecer la presión de aire suministrada a cada paciente</a:t>
            </a:r>
            <a:r>
              <a:rPr lang="en-US" sz="2400" dirty="0"/>
              <a:t>.</a:t>
            </a:r>
          </a:p>
          <a:p>
            <a:pPr marL="971550" lvl="1" indent="-514350">
              <a:buFont typeface="+mj-lt"/>
              <a:buAutoNum type="alphaLcPeriod"/>
            </a:pPr>
            <a:r>
              <a:rPr lang="es-ES" sz="2400" dirty="0"/>
              <a:t>CPAP ajusta la presión de suministro respiración a respiración para satisfacer las necesidades del paciente</a:t>
            </a:r>
            <a:r>
              <a:rPr lang="en-US" sz="2400" dirty="0"/>
              <a:t>.</a:t>
            </a:r>
          </a:p>
          <a:p>
            <a:pPr marL="971550" lvl="1" indent="-514350">
              <a:buFont typeface="+mj-lt"/>
              <a:buAutoNum type="alphaLcPeriod"/>
            </a:pPr>
            <a:r>
              <a:rPr lang="es-ES" sz="2400" dirty="0"/>
              <a:t>APAP ajusta la presión de suministro respiración a respiración para satisfacer las necesidades del paciente</a:t>
            </a:r>
            <a:r>
              <a:rPr lang="en-US" sz="2400" dirty="0"/>
              <a:t>.</a:t>
            </a:r>
          </a:p>
          <a:p>
            <a:pPr marL="971550" lvl="1" indent="-514350">
              <a:buFont typeface="+mj-lt"/>
              <a:buAutoNum type="alphaLcPeriod"/>
            </a:pPr>
            <a:r>
              <a:rPr lang="es-ES" sz="2400" dirty="0"/>
              <a:t>Ninguna de las respuestas anteriores es correcta</a:t>
            </a:r>
            <a:r>
              <a:rPr lang="en-US" sz="2400" dirty="0"/>
              <a:t>.</a:t>
            </a:r>
          </a:p>
        </p:txBody>
      </p:sp>
    </p:spTree>
    <p:extLst>
      <p:ext uri="{BB962C8B-B14F-4D97-AF65-F5344CB8AC3E}">
        <p14:creationId xmlns:p14="http://schemas.microsoft.com/office/powerpoint/2010/main" val="96686617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5"/>
            </a:pPr>
            <a:r>
              <a:rPr lang="es-ES" sz="2800" dirty="0"/>
              <a:t>Los aparatos bucales son apropiados para tratar a conductores de vehículos de autotransporte con: ____.</a:t>
            </a:r>
            <a:endParaRPr lang="en-US" sz="2800" dirty="0"/>
          </a:p>
          <a:p>
            <a:pPr marL="914400" lvl="1" indent="-457200">
              <a:buFont typeface="+mj-lt"/>
              <a:buAutoNum type="alphaLcPeriod"/>
            </a:pPr>
            <a:r>
              <a:rPr lang="en-US" sz="2400" dirty="0"/>
              <a:t>AOS grave.</a:t>
            </a:r>
          </a:p>
          <a:p>
            <a:pPr marL="914400" lvl="1" indent="-457200">
              <a:buFont typeface="+mj-lt"/>
              <a:buAutoNum type="alphaLcPeriod"/>
            </a:pPr>
            <a:r>
              <a:rPr lang="en-US" sz="2400" dirty="0"/>
              <a:t>AOS </a:t>
            </a:r>
            <a:r>
              <a:rPr lang="en-US" sz="2400" dirty="0" err="1"/>
              <a:t>moderada</a:t>
            </a:r>
            <a:r>
              <a:rPr lang="en-US" sz="2400" dirty="0"/>
              <a:t>.</a:t>
            </a:r>
          </a:p>
          <a:p>
            <a:pPr marL="914400" lvl="1" indent="-457200">
              <a:buFont typeface="+mj-lt"/>
              <a:buAutoNum type="alphaLcPeriod"/>
            </a:pPr>
            <a:r>
              <a:rPr lang="pt-BR" sz="2400" dirty="0"/>
              <a:t>Ronquidos </a:t>
            </a:r>
            <a:r>
              <a:rPr lang="pt-BR" sz="2400" dirty="0" err="1"/>
              <a:t>fuertes</a:t>
            </a:r>
            <a:r>
              <a:rPr lang="pt-BR" sz="2400" dirty="0"/>
              <a:t> o AOS leve</a:t>
            </a:r>
            <a:r>
              <a:rPr lang="en-US" sz="2400" dirty="0"/>
              <a:t>.</a:t>
            </a:r>
          </a:p>
          <a:p>
            <a:pPr marL="914400" lvl="1" indent="-457200">
              <a:buFont typeface="+mj-lt"/>
              <a:buAutoNum type="alphaLcPeriod"/>
            </a:pPr>
            <a:r>
              <a:rPr lang="en-US" sz="2400" dirty="0" err="1"/>
              <a:t>Insomnio</a:t>
            </a:r>
            <a:r>
              <a:rPr lang="en-US" sz="2400" dirty="0"/>
              <a:t>.</a:t>
            </a:r>
          </a:p>
        </p:txBody>
      </p:sp>
    </p:spTree>
    <p:extLst>
      <p:ext uri="{BB962C8B-B14F-4D97-AF65-F5344CB8AC3E}">
        <p14:creationId xmlns:p14="http://schemas.microsoft.com/office/powerpoint/2010/main" val="241718633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es-ES" sz="3600" dirty="0"/>
              <a:t>Lección 4: Cumplimiento del Tratamiento de la Apnea del Sueño y Administración de la Fatiga en el Trabajo</a:t>
            </a:r>
            <a:r>
              <a:rPr lang="en-US" sz="3600" dirty="0"/>
              <a:t>  </a:t>
            </a:r>
          </a:p>
        </p:txBody>
      </p:sp>
      <p:pic>
        <p:nvPicPr>
          <p:cNvPr id="2" name="narration_05_01">
            <a:hlinkClick r:id="" action="ppaction://media"/>
            <a:extLst>
              <a:ext uri="{FF2B5EF4-FFF2-40B4-BE49-F238E27FC236}">
                <a16:creationId xmlns:a16="http://schemas.microsoft.com/office/drawing/2014/main" id="{4A1FB134-E861-B2A2-8122-43939E1927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5_02">
            <a:hlinkClick r:id="" action="ppaction://media"/>
            <a:extLst>
              <a:ext uri="{FF2B5EF4-FFF2-40B4-BE49-F238E27FC236}">
                <a16:creationId xmlns:a16="http://schemas.microsoft.com/office/drawing/2014/main" id="{395DD291-E2C3-9AA7-1E9B-BDAA25372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62466" name="Title 1"/>
          <p:cNvSpPr>
            <a:spLocks noGrp="1"/>
          </p:cNvSpPr>
          <p:nvPr>
            <p:ph type="title"/>
          </p:nvPr>
        </p:nvSpPr>
        <p:spPr>
          <a:ln>
            <a:miter lim="800000"/>
            <a:headEnd/>
            <a:tailEnd/>
          </a:ln>
        </p:spPr>
        <p:txBody>
          <a:bodyPr rtlCol="0">
            <a:noAutofit/>
          </a:bodyPr>
          <a:lstStyle/>
          <a:p>
            <a:pPr eaLnBrk="1" fontAlgn="auto" hangingPunct="1">
              <a:spcAft>
                <a:spcPts val="0"/>
              </a:spcAft>
              <a:defRPr/>
            </a:pPr>
            <a:r>
              <a:rPr lang="es-ES" dirty="0"/>
              <a:t>Consejos para un Tratamiento PAP Exitoso</a:t>
            </a:r>
            <a:endParaRPr lang="en-US" strike="sngStrike" dirty="0"/>
          </a:p>
        </p:txBody>
      </p:sp>
      <p:sp>
        <p:nvSpPr>
          <p:cNvPr id="55299" name="Content Placeholder 2"/>
          <p:cNvSpPr>
            <a:spLocks noGrp="1"/>
          </p:cNvSpPr>
          <p:nvPr>
            <p:ph idx="1"/>
          </p:nvPr>
        </p:nvSpPr>
        <p:spPr>
          <a:xfrm>
            <a:off x="423863" y="1524000"/>
            <a:ext cx="8534400" cy="4525963"/>
          </a:xfrm>
        </p:spPr>
        <p:txBody>
          <a:bodyPr/>
          <a:lstStyle/>
          <a:p>
            <a:pPr>
              <a:spcBef>
                <a:spcPts val="0"/>
              </a:spcBef>
            </a:pPr>
            <a:r>
              <a:rPr lang="es-ES" sz="2400" dirty="0"/>
              <a:t>Tomar el control de la seguridad, la salud y la calidad de vida personales</a:t>
            </a:r>
            <a:r>
              <a:rPr lang="en-US" sz="2400" dirty="0"/>
              <a:t>–  </a:t>
            </a:r>
            <a:r>
              <a:rPr lang="es-ES" sz="2400" i="1" dirty="0"/>
              <a:t>bienestar de la familia, los compañeros de trabajo, la comunidad y el empleador</a:t>
            </a:r>
            <a:endParaRPr lang="en-US" sz="2400" i="1" dirty="0"/>
          </a:p>
          <a:p>
            <a:pPr>
              <a:spcBef>
                <a:spcPts val="0"/>
              </a:spcBef>
            </a:pPr>
            <a:r>
              <a:rPr lang="es-ES" sz="2400" dirty="0"/>
              <a:t>Utilice los recursos médicos y del transportista (empleador)</a:t>
            </a:r>
          </a:p>
          <a:p>
            <a:pPr marL="444500" indent="-279400">
              <a:spcBef>
                <a:spcPts val="0"/>
              </a:spcBef>
              <a:buNone/>
            </a:pPr>
            <a:r>
              <a:rPr lang="en-US" sz="2400" dirty="0"/>
              <a:t> – </a:t>
            </a:r>
            <a:r>
              <a:rPr lang="es-ES" sz="2400" i="1" dirty="0"/>
              <a:t>utilice el mejor dispositivo y accesorios PAP para satisfacer las necesidades de tratamiento y de comodidad                     personal</a:t>
            </a:r>
            <a:endParaRPr lang="en-US" sz="2400" i="1" dirty="0"/>
          </a:p>
          <a:p>
            <a:pPr>
              <a:spcBef>
                <a:spcPts val="0"/>
              </a:spcBef>
            </a:pPr>
            <a:r>
              <a:rPr lang="es-ES" sz="2400" dirty="0"/>
              <a:t>Tan pronto como sea necesario, trabaje                                          con el proveedor de PAP</a:t>
            </a:r>
            <a:r>
              <a:rPr lang="en-US" sz="2400" dirty="0"/>
              <a:t>- </a:t>
            </a:r>
            <a:r>
              <a:rPr lang="es-ES" sz="2400" i="1" dirty="0"/>
              <a:t>solucione                                      problemas técnicos y de comodidad.</a:t>
            </a:r>
            <a:endParaRPr lang="en-US" sz="2400" i="1" dirty="0"/>
          </a:p>
          <a:p>
            <a:pPr>
              <a:spcBef>
                <a:spcPts val="0"/>
              </a:spcBef>
            </a:pPr>
            <a:r>
              <a:rPr lang="es-ES" sz="2400" dirty="0"/>
              <a:t>Practique una buena higiene del sueño</a:t>
            </a:r>
            <a:r>
              <a:rPr lang="en-US" sz="2400" dirty="0"/>
              <a:t>– </a:t>
            </a:r>
            <a:r>
              <a:rPr lang="es-ES" sz="2400" i="1" dirty="0"/>
              <a:t>establezca y siga un horario de sueño, controle la temperatura ambiente, evite el alcohol y los sedantes entre 4 y 6 horas antes de acostarse, </a:t>
            </a:r>
            <a:r>
              <a:rPr lang="es-ES" sz="2400" i="1" dirty="0" err="1"/>
              <a:t>etc</a:t>
            </a:r>
            <a:r>
              <a:rPr lang="en-US" sz="2400" i="1" dirty="0"/>
              <a:t>.</a:t>
            </a:r>
          </a:p>
        </p:txBody>
      </p:sp>
      <p:pic>
        <p:nvPicPr>
          <p:cNvPr id="55301" name="Picture 5" title="Success solutions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8069" y="3429000"/>
            <a:ext cx="2360194" cy="1755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5_03">
            <a:hlinkClick r:id="" action="ppaction://media"/>
            <a:extLst>
              <a:ext uri="{FF2B5EF4-FFF2-40B4-BE49-F238E27FC236}">
                <a16:creationId xmlns:a16="http://schemas.microsoft.com/office/drawing/2014/main" id="{2890CC35-7AA8-3080-76AF-9EBC0754F6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56322" name="Title 1"/>
          <p:cNvSpPr>
            <a:spLocks noGrp="1"/>
          </p:cNvSpPr>
          <p:nvPr>
            <p:ph type="title"/>
          </p:nvPr>
        </p:nvSpPr>
        <p:spPr/>
        <p:txBody>
          <a:bodyPr/>
          <a:lstStyle/>
          <a:p>
            <a:pPr eaLnBrk="1" hangingPunct="1">
              <a:lnSpc>
                <a:spcPts val="4575"/>
              </a:lnSpc>
            </a:pPr>
            <a:r>
              <a:rPr lang="en-US" dirty="0" err="1"/>
              <a:t>Uso</a:t>
            </a:r>
            <a:r>
              <a:rPr lang="en-US" dirty="0"/>
              <a:t> de la PAP</a:t>
            </a:r>
          </a:p>
        </p:txBody>
      </p:sp>
      <p:sp>
        <p:nvSpPr>
          <p:cNvPr id="2" name="Content Placeholder 2"/>
          <p:cNvSpPr>
            <a:spLocks noGrp="1"/>
          </p:cNvSpPr>
          <p:nvPr>
            <p:ph idx="1"/>
          </p:nvPr>
        </p:nvSpPr>
        <p:spPr>
          <a:xfrm>
            <a:off x="495165" y="1447800"/>
            <a:ext cx="8229600" cy="4525963"/>
          </a:xfrm>
          <a:ln>
            <a:miter lim="800000"/>
            <a:headEnd/>
            <a:tailEnd/>
          </a:ln>
        </p:spPr>
        <p:txBody>
          <a:bodyPr rtlCol="0">
            <a:noAutofit/>
          </a:bodyPr>
          <a:lstStyle/>
          <a:p>
            <a:pPr marL="342900" lvl="1" indent="-342900" eaLnBrk="1" fontAlgn="auto" hangingPunct="1">
              <a:spcBef>
                <a:spcPts val="0"/>
              </a:spcBef>
              <a:spcAft>
                <a:spcPts val="0"/>
              </a:spcAft>
              <a:buFont typeface="Arial" charset="0"/>
              <a:buChar char="•"/>
              <a:defRPr/>
            </a:pPr>
            <a:r>
              <a:rPr lang="en-US" dirty="0"/>
              <a:t>¡Primero y ante </a:t>
            </a:r>
            <a:r>
              <a:rPr lang="en-US" dirty="0" err="1"/>
              <a:t>todo</a:t>
            </a:r>
            <a:r>
              <a:rPr lang="en-US" dirty="0"/>
              <a:t>!</a:t>
            </a:r>
          </a:p>
          <a:p>
            <a:pPr marL="742950" lvl="2" indent="-342900" eaLnBrk="1" fontAlgn="auto" hangingPunct="1">
              <a:spcBef>
                <a:spcPts val="0"/>
              </a:spcBef>
              <a:spcAft>
                <a:spcPts val="0"/>
              </a:spcAft>
              <a:buFont typeface="Calibri" pitchFamily="34" charset="0"/>
              <a:buChar char="―"/>
              <a:defRPr/>
            </a:pPr>
            <a:r>
              <a:rPr lang="es-ES" dirty="0"/>
              <a:t>Muchos conductores recién tratados informan que han vuelto a tener un sueño reparador y mejoras casi inmediatas en la vitalidad y el estado de ánimo.</a:t>
            </a:r>
            <a:endParaRPr lang="en-US" dirty="0"/>
          </a:p>
          <a:p>
            <a:pPr marL="342900" lvl="1" indent="-342900" eaLnBrk="1" fontAlgn="auto" hangingPunct="1">
              <a:spcBef>
                <a:spcPts val="0"/>
              </a:spcBef>
              <a:spcAft>
                <a:spcPts val="0"/>
              </a:spcAft>
              <a:buFont typeface="Arial" charset="0"/>
              <a:buChar char="•"/>
              <a:defRPr/>
            </a:pPr>
            <a:r>
              <a:rPr lang="en-US" dirty="0" err="1"/>
              <a:t>Qué</a:t>
            </a:r>
            <a:r>
              <a:rPr lang="en-US" dirty="0"/>
              <a:t> </a:t>
            </a:r>
            <a:r>
              <a:rPr lang="en-US" dirty="0" err="1"/>
              <a:t>esperar</a:t>
            </a:r>
            <a:r>
              <a:rPr lang="en-US" dirty="0"/>
              <a:t> primero</a:t>
            </a:r>
          </a:p>
          <a:p>
            <a:pPr marL="742950" lvl="2" indent="-342900" eaLnBrk="1" fontAlgn="auto" hangingPunct="1">
              <a:spcBef>
                <a:spcPts val="0"/>
              </a:spcBef>
              <a:spcAft>
                <a:spcPts val="0"/>
              </a:spcAft>
              <a:buFont typeface="Calibri" pitchFamily="34" charset="0"/>
              <a:buChar char="―"/>
              <a:defRPr/>
            </a:pPr>
            <a:r>
              <a:rPr lang="es-ES" dirty="0"/>
              <a:t>Algunos tendrán problemas con el                                         ajuste de la mascarilla y el ruido; otros                                         pueden tener irritación de la piel,                                congestión nasal, ojos secos</a:t>
            </a:r>
            <a:endParaRPr lang="en-US" sz="2000" strike="sngStrike" dirty="0"/>
          </a:p>
          <a:p>
            <a:pPr fontAlgn="auto">
              <a:spcBef>
                <a:spcPts val="0"/>
              </a:spcBef>
              <a:spcAft>
                <a:spcPts val="0"/>
              </a:spcAft>
              <a:defRPr/>
            </a:pPr>
            <a:r>
              <a:rPr lang="en-US" sz="2800" dirty="0" err="1"/>
              <a:t>Limpieza</a:t>
            </a:r>
            <a:r>
              <a:rPr lang="en-US" sz="2800" dirty="0"/>
              <a:t> y </a:t>
            </a:r>
            <a:r>
              <a:rPr lang="en-US" sz="2800" dirty="0" err="1"/>
              <a:t>mantenimiento</a:t>
            </a:r>
            <a:endParaRPr lang="en-US" sz="2800" dirty="0"/>
          </a:p>
          <a:p>
            <a:pPr lvl="1" eaLnBrk="1" fontAlgn="auto" hangingPunct="1">
              <a:spcBef>
                <a:spcPts val="0"/>
              </a:spcBef>
              <a:spcAft>
                <a:spcPts val="0"/>
              </a:spcAft>
              <a:buFont typeface="Calibri" pitchFamily="34" charset="0"/>
              <a:buChar char="―"/>
              <a:defRPr/>
            </a:pPr>
            <a:r>
              <a:rPr lang="es-ES" sz="2400" dirty="0"/>
              <a:t>Se recomienda transportar el PAP en un estuche rígido protector y evitar líquidos que puedan dañar el control del flujo de aire</a:t>
            </a:r>
            <a:endParaRPr lang="en-US" sz="2400" dirty="0"/>
          </a:p>
        </p:txBody>
      </p:sp>
      <p:pic>
        <p:nvPicPr>
          <p:cNvPr id="56324" name="Picture 2" title="Using PAP can promote restful slee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3198684"/>
            <a:ext cx="2781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6026150" y="4600575"/>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latin typeface="Calibri" pitchFamily="34" charset="0"/>
              </a:rPr>
              <a:t>© ResMed 2011   Used with Permission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5_04">
            <a:hlinkClick r:id="" action="ppaction://media"/>
            <a:extLst>
              <a:ext uri="{FF2B5EF4-FFF2-40B4-BE49-F238E27FC236}">
                <a16:creationId xmlns:a16="http://schemas.microsoft.com/office/drawing/2014/main" id="{2ECD28A6-8B9C-5249-FB44-D96027494D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105400"/>
            <a:ext cx="609600" cy="609600"/>
          </a:xfrm>
          <a:prstGeom prst="rect">
            <a:avLst/>
          </a:prstGeom>
        </p:spPr>
      </p:pic>
      <p:pic>
        <p:nvPicPr>
          <p:cNvPr id="57346" name="Picture 3" title="PAP dev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0550" y="4552950"/>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a:xfrm>
            <a:off x="304800" y="274638"/>
            <a:ext cx="8534400" cy="1143000"/>
          </a:xfrm>
        </p:spPr>
        <p:txBody>
          <a:bodyPr/>
          <a:lstStyle/>
          <a:p>
            <a:pPr eaLnBrk="1" hangingPunct="1">
              <a:lnSpc>
                <a:spcPts val="4575"/>
              </a:lnSpc>
            </a:pPr>
            <a:r>
              <a:rPr lang="es-ES" sz="3600" dirty="0"/>
              <a:t>Personalice el Dispositivo PAP para Dormir y Sentirse Cómodo</a:t>
            </a:r>
            <a:endParaRPr lang="en-US" sz="3600" i="1" dirty="0"/>
          </a:p>
        </p:txBody>
      </p:sp>
      <p:sp>
        <p:nvSpPr>
          <p:cNvPr id="57348" name="Content Placeholder 2"/>
          <p:cNvSpPr>
            <a:spLocks noGrp="1"/>
          </p:cNvSpPr>
          <p:nvPr>
            <p:ph idx="1"/>
          </p:nvPr>
        </p:nvSpPr>
        <p:spPr/>
        <p:txBody>
          <a:bodyPr/>
          <a:lstStyle/>
          <a:p>
            <a:pPr marL="457200" lvl="1" indent="-457200" eaLnBrk="1" hangingPunct="1">
              <a:buFont typeface="Arial" pitchFamily="34" charset="0"/>
              <a:buChar char="•"/>
            </a:pPr>
            <a:r>
              <a:rPr lang="es-ES" dirty="0"/>
              <a:t>Hay múltiples opciones de dispositivos PAP (CPAP, APAP) disponibles para un mejor control del flujo de aire y comodidad durante el sueño</a:t>
            </a:r>
            <a:endParaRPr lang="en-US" dirty="0"/>
          </a:p>
          <a:p>
            <a:pPr marL="457200" lvl="1" indent="-457200" eaLnBrk="1" hangingPunct="1">
              <a:buFont typeface="Arial" pitchFamily="34" charset="0"/>
              <a:buChar char="•"/>
            </a:pPr>
            <a:r>
              <a:rPr lang="es-ES" dirty="0"/>
              <a:t>Gran variedad de tipos de máscaras disponibles para permitir un ajuste más cómodo</a:t>
            </a:r>
            <a:endParaRPr lang="en-US" dirty="0"/>
          </a:p>
          <a:p>
            <a:pPr marL="457200" lvl="1" indent="-457200" eaLnBrk="1" hangingPunct="1">
              <a:buFont typeface="Arial" pitchFamily="34" charset="0"/>
              <a:buChar char="•"/>
            </a:pPr>
            <a:r>
              <a:rPr lang="es-ES" dirty="0"/>
              <a:t>Los humidificadores especiales con y sin calefacción pueden ayudar con la resequedad, etc.</a:t>
            </a:r>
            <a:endParaRPr lang="en-US" dirty="0"/>
          </a:p>
        </p:txBody>
      </p:sp>
      <p:pic>
        <p:nvPicPr>
          <p:cNvPr id="57349" name="Picture 2" descr="C:\Users\Bill i7\Desktop\SystemOneHumidifierFilling_WbT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1638" y="4479925"/>
            <a:ext cx="20716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02136" y="5943600"/>
            <a:ext cx="2747227" cy="276999"/>
          </a:xfrm>
          <a:prstGeom prst="rect">
            <a:avLst/>
          </a:prstGeom>
          <a:noFill/>
        </p:spPr>
        <p:txBody>
          <a:bodyPr wrap="none">
            <a:spAutoFit/>
          </a:bodyPr>
          <a:lstStyle/>
          <a:p>
            <a:pPr fontAlgn="auto">
              <a:spcBef>
                <a:spcPts val="0"/>
              </a:spcBef>
              <a:spcAft>
                <a:spcPts val="0"/>
              </a:spcAft>
              <a:defRPr/>
            </a:pPr>
            <a:r>
              <a:rPr lang="en-US" sz="1200" dirty="0">
                <a:latin typeface="+mn-lt"/>
                <a:ea typeface="Gulim" pitchFamily="34" charset="-127"/>
                <a:cs typeface="+mn-cs"/>
              </a:rPr>
              <a:t>System One BiPAP Pro con </a:t>
            </a:r>
            <a:r>
              <a:rPr lang="en-US" sz="1200" dirty="0" err="1">
                <a:latin typeface="+mn-lt"/>
                <a:ea typeface="Gulim" pitchFamily="34" charset="-127"/>
                <a:cs typeface="+mn-cs"/>
              </a:rPr>
              <a:t>Humidificador</a:t>
            </a:r>
            <a:endParaRPr lang="en-US" sz="1200" dirty="0">
              <a:latin typeface="+mn-lt"/>
              <a:ea typeface="Gulim" pitchFamily="34" charset="-127"/>
              <a:cs typeface="+mn-cs"/>
            </a:endParaRPr>
          </a:p>
        </p:txBody>
      </p:sp>
      <p:sp>
        <p:nvSpPr>
          <p:cNvPr id="57351" name="Rectangle 8"/>
          <p:cNvSpPr>
            <a:spLocks noChangeArrowheads="1"/>
          </p:cNvSpPr>
          <p:nvPr/>
        </p:nvSpPr>
        <p:spPr bwMode="auto">
          <a:xfrm>
            <a:off x="4648200" y="6124575"/>
            <a:ext cx="449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err="1">
                <a:latin typeface="Calibri" pitchFamily="34" charset="0"/>
              </a:rPr>
              <a:t>Usado</a:t>
            </a:r>
            <a:r>
              <a:rPr lang="en-US" sz="1200" dirty="0">
                <a:latin typeface="Calibri" pitchFamily="34" charset="0"/>
              </a:rPr>
              <a:t> con </a:t>
            </a:r>
            <a:r>
              <a:rPr lang="en-US" sz="1200" dirty="0" err="1">
                <a:latin typeface="Calibri" pitchFamily="34" charset="0"/>
              </a:rPr>
              <a:t>permiso</a:t>
            </a:r>
            <a:r>
              <a:rPr lang="en-US" sz="1200" dirty="0">
                <a:latin typeface="Calibri" pitchFamily="34" charset="0"/>
              </a:rPr>
              <a:t> de Respironics, Inc., Murrysville, PA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5_05">
            <a:hlinkClick r:id="" action="ppaction://media"/>
            <a:extLst>
              <a:ext uri="{FF2B5EF4-FFF2-40B4-BE49-F238E27FC236}">
                <a16:creationId xmlns:a16="http://schemas.microsoft.com/office/drawing/2014/main" id="{4BD393BD-0C95-B602-4702-C6445E1B2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61442" name="Title 1"/>
          <p:cNvSpPr>
            <a:spLocks noGrp="1"/>
          </p:cNvSpPr>
          <p:nvPr>
            <p:ph type="title"/>
          </p:nvPr>
        </p:nvSpPr>
        <p:spPr>
          <a:xfrm>
            <a:off x="304800" y="274638"/>
            <a:ext cx="8534400" cy="1143000"/>
          </a:xfrm>
        </p:spPr>
        <p:txBody>
          <a:bodyPr/>
          <a:lstStyle/>
          <a:p>
            <a:pPr eaLnBrk="1" hangingPunct="1">
              <a:lnSpc>
                <a:spcPts val="3000"/>
              </a:lnSpc>
            </a:pPr>
            <a:r>
              <a:rPr lang="es-ES" sz="2800" dirty="0"/>
              <a:t>Lo que los Conductores Deben Saber Sobre las Recomendaciones del Panel de Expertos Médicos</a:t>
            </a:r>
            <a:r>
              <a:rPr lang="en-US" sz="2800" dirty="0">
                <a:solidFill>
                  <a:srgbClr val="FF0000"/>
                </a:solidFill>
              </a:rPr>
              <a:t>*</a:t>
            </a:r>
            <a:r>
              <a:rPr lang="en-US" sz="2800" dirty="0"/>
              <a:t> </a:t>
            </a:r>
            <a:r>
              <a:rPr lang="es-ES" sz="2800" dirty="0"/>
              <a:t>para Realizar un Seguimiento del Cumplimiento con la PAP</a:t>
            </a:r>
            <a:endParaRPr lang="en-US" sz="2800" dirty="0"/>
          </a:p>
        </p:txBody>
      </p:sp>
      <p:sp>
        <p:nvSpPr>
          <p:cNvPr id="61443" name="Content Placeholder 2"/>
          <p:cNvSpPr>
            <a:spLocks noGrp="1"/>
          </p:cNvSpPr>
          <p:nvPr>
            <p:ph idx="1"/>
          </p:nvPr>
        </p:nvSpPr>
        <p:spPr/>
        <p:txBody>
          <a:bodyPr/>
          <a:lstStyle/>
          <a:p>
            <a:pPr>
              <a:spcBef>
                <a:spcPts val="0"/>
              </a:spcBef>
            </a:pPr>
            <a:r>
              <a:rPr lang="es-ES" sz="2800" dirty="0"/>
              <a:t>Las personas que reciben tratamiento PAP deben demostrar el cumplimiento y documentarlo objetivamente</a:t>
            </a:r>
            <a:endParaRPr lang="en-US" sz="2800" dirty="0"/>
          </a:p>
          <a:p>
            <a:pPr marL="444500" lvl="1" eaLnBrk="1" hangingPunct="1">
              <a:spcBef>
                <a:spcPts val="0"/>
              </a:spcBef>
            </a:pPr>
            <a:r>
              <a:rPr lang="es-ES" sz="2400" dirty="0"/>
              <a:t>La certificación de conductor graduada se proporciona previa comprobación de cumplimiento (1 mes, 3 meses, 12 meses</a:t>
            </a:r>
            <a:r>
              <a:rPr lang="en-US" sz="2400" dirty="0"/>
              <a:t>) </a:t>
            </a:r>
          </a:p>
          <a:p>
            <a:pPr>
              <a:spcBef>
                <a:spcPts val="0"/>
              </a:spcBef>
            </a:pPr>
            <a:r>
              <a:rPr lang="es-ES" sz="2800" dirty="0"/>
              <a:t>Se requiere recertificación anual para personas que se han sometido a tratamientos quirúrgicos</a:t>
            </a:r>
            <a:endParaRPr lang="en-US" sz="2800" dirty="0"/>
          </a:p>
          <a:p>
            <a:pPr lvl="1" eaLnBrk="1" hangingPunct="1">
              <a:spcBef>
                <a:spcPts val="0"/>
              </a:spcBef>
            </a:pPr>
            <a:r>
              <a:rPr lang="es-ES" sz="2400" dirty="0"/>
              <a:t>Pruebas de enfermedades del sueño con IAH ≤ 10 Y sin somnolencia diurna</a:t>
            </a:r>
            <a:endParaRPr lang="en-US" sz="2400" dirty="0"/>
          </a:p>
          <a:p>
            <a:pPr>
              <a:buFont typeface="Arial" pitchFamily="34" charset="0"/>
              <a:buNone/>
            </a:pPr>
            <a:endParaRPr lang="en-US" sz="2800" dirty="0"/>
          </a:p>
        </p:txBody>
      </p:sp>
      <p:sp>
        <p:nvSpPr>
          <p:cNvPr id="61444" name="TextBox 1"/>
          <p:cNvSpPr txBox="1">
            <a:spLocks noChangeArrowheads="1"/>
          </p:cNvSpPr>
          <p:nvPr/>
        </p:nvSpPr>
        <p:spPr bwMode="auto">
          <a:xfrm>
            <a:off x="685800" y="5341203"/>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latin typeface="Calibri" pitchFamily="34" charset="0"/>
              </a:rPr>
              <a:t> </a:t>
            </a:r>
            <a:r>
              <a:rPr lang="en-US" sz="1600" b="1" baseline="20000" dirty="0">
                <a:solidFill>
                  <a:srgbClr val="FF0000"/>
                </a:solidFill>
                <a:latin typeface="Calibri" pitchFamily="34" charset="0"/>
              </a:rPr>
              <a:t>*</a:t>
            </a:r>
            <a:r>
              <a:rPr lang="es-ES" sz="1600" dirty="0">
                <a:latin typeface="Calibri" pitchFamily="34" charset="0"/>
              </a:rPr>
              <a:t> Modificado después de las recomendaciones del Panel de Expertos Médicos a la Administración Federal de Seguridad de Autotransportistas. Los estándares y recomendaciones del Consejo Canadiense de Administradores de Transporte Motorizado pueden diferir algo</a:t>
            </a:r>
            <a:r>
              <a:rPr lang="en-US" sz="1600" dirty="0">
                <a:latin typeface="Calibri"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5_06">
            <a:hlinkClick r:id="" action="ppaction://media"/>
            <a:extLst>
              <a:ext uri="{FF2B5EF4-FFF2-40B4-BE49-F238E27FC236}">
                <a16:creationId xmlns:a16="http://schemas.microsoft.com/office/drawing/2014/main" id="{953317A4-99CD-9D9C-2F02-833AE83ED3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pic>
        <p:nvPicPr>
          <p:cNvPr id="60418" name="Picture 4" descr="C:\Users\Bill i7\Desktop\stock-photo-15645455-high-speed-compactflash-memory-car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5659249"/>
            <a:ext cx="1295400" cy="8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title="PAP treatment compliance monitoring devi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5332563"/>
            <a:ext cx="1295400" cy="13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itle 1"/>
          <p:cNvSpPr>
            <a:spLocks noGrp="1"/>
          </p:cNvSpPr>
          <p:nvPr>
            <p:ph type="title"/>
          </p:nvPr>
        </p:nvSpPr>
        <p:spPr>
          <a:xfrm>
            <a:off x="381000" y="304800"/>
            <a:ext cx="8428038" cy="1143000"/>
          </a:xfrm>
        </p:spPr>
        <p:txBody>
          <a:bodyPr/>
          <a:lstStyle/>
          <a:p>
            <a:pPr eaLnBrk="1" hangingPunct="1">
              <a:lnSpc>
                <a:spcPts val="4575"/>
              </a:lnSpc>
            </a:pPr>
            <a:r>
              <a:rPr lang="es-ES" sz="4200" dirty="0"/>
              <a:t>Dispositivos para Monitorear la Terapia PAP</a:t>
            </a:r>
            <a:endParaRPr lang="en-US" sz="4200" dirty="0"/>
          </a:p>
        </p:txBody>
      </p:sp>
      <p:sp>
        <p:nvSpPr>
          <p:cNvPr id="60421" name="Content Placeholder 2"/>
          <p:cNvSpPr>
            <a:spLocks noGrp="1"/>
          </p:cNvSpPr>
          <p:nvPr>
            <p:ph idx="1"/>
          </p:nvPr>
        </p:nvSpPr>
        <p:spPr/>
        <p:txBody>
          <a:bodyPr/>
          <a:lstStyle/>
          <a:p>
            <a:pPr>
              <a:spcBef>
                <a:spcPts val="0"/>
              </a:spcBef>
            </a:pPr>
            <a:r>
              <a:rPr lang="es-ES" sz="2100" dirty="0"/>
              <a:t>Los conductores y los transportistas pueden trabajar juntos para ayudar a documentar la eficacia de la terapia PAP</a:t>
            </a:r>
            <a:endParaRPr lang="en-US" sz="2100" dirty="0"/>
          </a:p>
          <a:p>
            <a:pPr>
              <a:spcBef>
                <a:spcPts val="0"/>
              </a:spcBef>
            </a:pPr>
            <a:r>
              <a:rPr lang="es-ES" sz="2100" dirty="0"/>
              <a:t>Dispositivos que transmiten de forma inalámbrica datos de uso del PAP y se conectan a la web a través de un servidor seguro para generar informes de cumplimiento diarios</a:t>
            </a:r>
            <a:endParaRPr lang="en-US" sz="2100" dirty="0"/>
          </a:p>
          <a:p>
            <a:pPr lvl="1" eaLnBrk="1" hangingPunct="1">
              <a:spcBef>
                <a:spcPts val="0"/>
              </a:spcBef>
            </a:pPr>
            <a:r>
              <a:rPr lang="es-ES" sz="2000" dirty="0"/>
              <a:t>Los datos se transmiten rápidamente, por lo que es posible realizar comprobaciones y correcciones por parte del proveedor</a:t>
            </a:r>
            <a:r>
              <a:rPr lang="en-US" sz="2000" dirty="0"/>
              <a:t> </a:t>
            </a:r>
          </a:p>
          <a:p>
            <a:pPr>
              <a:spcBef>
                <a:spcPts val="0"/>
              </a:spcBef>
            </a:pPr>
            <a:r>
              <a:rPr lang="es-ES" sz="2100" dirty="0"/>
              <a:t>Otros sistemas de registro están integrados directamente en el dispositivo PAP y almacenan datos en tarjetas extraíbles</a:t>
            </a:r>
            <a:endParaRPr lang="en-US" sz="2100" dirty="0"/>
          </a:p>
          <a:p>
            <a:pPr lvl="1" eaLnBrk="1" hangingPunct="1">
              <a:spcBef>
                <a:spcPts val="0"/>
              </a:spcBef>
            </a:pPr>
            <a:r>
              <a:rPr lang="es-ES" sz="2000" dirty="0"/>
              <a:t>Estas deben entregarse al proveedor de atención, por lo que no es posible realizar un seguimiento diario</a:t>
            </a:r>
            <a:endParaRPr lang="en-US" sz="2000" dirty="0"/>
          </a:p>
          <a:p>
            <a:pPr>
              <a:spcBef>
                <a:spcPts val="0"/>
              </a:spcBef>
            </a:pPr>
            <a:r>
              <a:rPr lang="es-ES" sz="2100" dirty="0"/>
              <a:t>Cuando se logra el cumplimiento al nivel de la meta, el monitoreo continúa, pero se puede realizar con menos frecuencia</a:t>
            </a:r>
            <a:endParaRPr lang="en-US" sz="2100" dirty="0"/>
          </a:p>
          <a:p>
            <a:pPr lvl="2" eaLnBrk="1" hangingPunct="1"/>
            <a:endParaRPr lang="en-US" sz="1600" dirty="0"/>
          </a:p>
        </p:txBody>
      </p:sp>
      <p:sp>
        <p:nvSpPr>
          <p:cNvPr id="8" name="Rectangle 7"/>
          <p:cNvSpPr/>
          <p:nvPr/>
        </p:nvSpPr>
        <p:spPr>
          <a:xfrm>
            <a:off x="381000" y="63881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Permission</a:t>
            </a:r>
          </a:p>
        </p:txBody>
      </p:sp>
      <p:sp>
        <p:nvSpPr>
          <p:cNvPr id="7" name="Rectangle 6"/>
          <p:cNvSpPr/>
          <p:nvPr/>
        </p:nvSpPr>
        <p:spPr>
          <a:xfrm>
            <a:off x="6400800" y="65405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Permission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title="DC power adap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849438"/>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pPr eaLnBrk="1" hangingPunct="1">
              <a:lnSpc>
                <a:spcPts val="4575"/>
              </a:lnSpc>
            </a:pPr>
            <a:r>
              <a:rPr lang="en-US" dirty="0"/>
              <a:t>Los </a:t>
            </a:r>
            <a:r>
              <a:rPr lang="en-US" dirty="0" err="1"/>
              <a:t>Gerentes</a:t>
            </a:r>
            <a:r>
              <a:rPr lang="en-US" dirty="0"/>
              <a:t> del </a:t>
            </a:r>
            <a:r>
              <a:rPr lang="en-US" dirty="0" err="1"/>
              <a:t>Transportista</a:t>
            </a:r>
            <a:r>
              <a:rPr lang="en-US" dirty="0"/>
              <a:t> </a:t>
            </a:r>
            <a:r>
              <a:rPr lang="en-US" dirty="0" err="1"/>
              <a:t>Pueden</a:t>
            </a:r>
            <a:r>
              <a:rPr lang="en-US" dirty="0"/>
              <a:t> </a:t>
            </a:r>
            <a:r>
              <a:rPr lang="en-US" dirty="0" err="1"/>
              <a:t>Ayudar</a:t>
            </a:r>
            <a:endParaRPr lang="en-US" dirty="0"/>
          </a:p>
        </p:txBody>
      </p:sp>
      <p:sp>
        <p:nvSpPr>
          <p:cNvPr id="58372" name="Content Placeholder 2"/>
          <p:cNvSpPr>
            <a:spLocks noGrp="1"/>
          </p:cNvSpPr>
          <p:nvPr>
            <p:ph idx="1"/>
          </p:nvPr>
        </p:nvSpPr>
        <p:spPr>
          <a:xfrm>
            <a:off x="457200" y="1600200"/>
            <a:ext cx="7581900" cy="4419600"/>
          </a:xfrm>
        </p:spPr>
        <p:txBody>
          <a:bodyPr/>
          <a:lstStyle/>
          <a:p>
            <a:pPr>
              <a:spcBef>
                <a:spcPts val="0"/>
              </a:spcBef>
            </a:pPr>
            <a:r>
              <a:rPr lang="es-ES" sz="2600" dirty="0"/>
              <a:t>Organizar la instalación de inversores para alimentar la máquina PAP en el camarote</a:t>
            </a:r>
            <a:endParaRPr lang="en-US" sz="2600" dirty="0"/>
          </a:p>
          <a:p>
            <a:pPr>
              <a:spcBef>
                <a:spcPts val="0"/>
              </a:spcBef>
            </a:pPr>
            <a:r>
              <a:rPr lang="es-ES" sz="2600" dirty="0"/>
              <a:t>Informar al conductor sobre lugares                    donde las restricciones de ralentí son                        un problema</a:t>
            </a:r>
            <a:endParaRPr lang="en-US" sz="2600" dirty="0"/>
          </a:p>
          <a:p>
            <a:pPr>
              <a:spcBef>
                <a:spcPts val="0"/>
              </a:spcBef>
            </a:pPr>
            <a:r>
              <a:rPr lang="es-ES" sz="2600" dirty="0"/>
              <a:t>Ayudar a localizar proveedores de PAP mientras el conductor está de viaje: para suministros, reparaciones y repuestos de dispositivos</a:t>
            </a:r>
            <a:endParaRPr lang="en-US" sz="2600" dirty="0"/>
          </a:p>
          <a:p>
            <a:pPr>
              <a:spcBef>
                <a:spcPts val="0"/>
              </a:spcBef>
            </a:pPr>
            <a:r>
              <a:rPr lang="es-ES" sz="2600" dirty="0"/>
              <a:t>Juntos, estos esfuerzos compartidos dan como resultado que los gerentes y conductores hagan contribuciones importantes al programa de administración de la fatiga (PAF)</a:t>
            </a:r>
            <a:endParaRPr lang="en-US" sz="2600" dirty="0"/>
          </a:p>
        </p:txBody>
      </p:sp>
      <p:sp>
        <p:nvSpPr>
          <p:cNvPr id="58373" name="Rectangle 7"/>
          <p:cNvSpPr>
            <a:spLocks noChangeArrowheads="1"/>
          </p:cNvSpPr>
          <p:nvPr/>
        </p:nvSpPr>
        <p:spPr bwMode="auto">
          <a:xfrm>
            <a:off x="7251700" y="3947319"/>
            <a:ext cx="1905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i="1" dirty="0" err="1">
                <a:latin typeface="Calibri" pitchFamily="34" charset="0"/>
              </a:rPr>
              <a:t>Adaptador</a:t>
            </a:r>
            <a:r>
              <a:rPr lang="en-US" sz="1000" i="1" dirty="0">
                <a:latin typeface="Calibri" pitchFamily="34" charset="0"/>
              </a:rPr>
              <a:t> de </a:t>
            </a:r>
            <a:r>
              <a:rPr lang="en-US" sz="1000" i="1" dirty="0" err="1">
                <a:latin typeface="Calibri" pitchFamily="34" charset="0"/>
              </a:rPr>
              <a:t>corriente</a:t>
            </a:r>
            <a:endParaRPr lang="en-US" sz="1000" i="1" dirty="0">
              <a:latin typeface="Calibri" pitchFamily="34" charset="0"/>
            </a:endParaRPr>
          </a:p>
          <a:p>
            <a:pPr algn="ctr"/>
            <a:r>
              <a:rPr lang="en-US" sz="1000" i="1" dirty="0" err="1">
                <a:latin typeface="Calibri" pitchFamily="34" charset="0"/>
              </a:rPr>
              <a:t>Usado</a:t>
            </a:r>
            <a:r>
              <a:rPr lang="en-US" sz="1000" i="1" dirty="0">
                <a:latin typeface="Calibri" pitchFamily="34" charset="0"/>
              </a:rPr>
              <a:t> con </a:t>
            </a:r>
            <a:r>
              <a:rPr lang="en-US" sz="1000" i="1" dirty="0" err="1">
                <a:latin typeface="Calibri" pitchFamily="34" charset="0"/>
              </a:rPr>
              <a:t>permiso</a:t>
            </a:r>
            <a:r>
              <a:rPr lang="en-US" sz="1000" i="1" dirty="0">
                <a:latin typeface="Calibri" pitchFamily="34" charset="0"/>
              </a:rPr>
              <a:t> de Respironics, Inc., Murrysville, PA</a:t>
            </a:r>
          </a:p>
        </p:txBody>
      </p:sp>
      <p:pic>
        <p:nvPicPr>
          <p:cNvPr id="2" name="narration_05_07">
            <a:hlinkClick r:id="" action="ppaction://media"/>
            <a:extLst>
              <a:ext uri="{FF2B5EF4-FFF2-40B4-BE49-F238E27FC236}">
                <a16:creationId xmlns:a16="http://schemas.microsoft.com/office/drawing/2014/main" id="{4A4A763C-EE9B-1E88-3A5B-DE50708B1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s-ES" sz="3200" dirty="0"/>
              <a:t>Obtenga Consejos de los Conductores de VDA que han Tenido Éxito con la Terapia PAP</a:t>
            </a:r>
            <a:endParaRPr lang="en-US" sz="3200" dirty="0"/>
          </a:p>
        </p:txBody>
      </p:sp>
      <p:sp>
        <p:nvSpPr>
          <p:cNvPr id="59395" name="Content Placeholder 2"/>
          <p:cNvSpPr>
            <a:spLocks noGrp="1"/>
          </p:cNvSpPr>
          <p:nvPr>
            <p:ph idx="1"/>
          </p:nvPr>
        </p:nvSpPr>
        <p:spPr>
          <a:xfrm>
            <a:off x="533400" y="1646237"/>
            <a:ext cx="8229600" cy="4525963"/>
          </a:xfrm>
        </p:spPr>
        <p:txBody>
          <a:bodyPr/>
          <a:lstStyle/>
          <a:p>
            <a:pPr>
              <a:spcBef>
                <a:spcPts val="0"/>
              </a:spcBef>
            </a:pPr>
            <a:r>
              <a:rPr lang="es-ES" sz="2800" dirty="0"/>
              <a:t>Con la ayuda de los gerentes, únase u organice un grupo de usuarios de PAP</a:t>
            </a:r>
            <a:endParaRPr lang="en-US" sz="2800" dirty="0"/>
          </a:p>
          <a:p>
            <a:pPr lvl="1" eaLnBrk="1" hangingPunct="1">
              <a:spcBef>
                <a:spcPts val="0"/>
              </a:spcBef>
            </a:pPr>
            <a:r>
              <a:rPr lang="es-ES" sz="2400" dirty="0"/>
              <a:t>Discuta experiencias, desafíos,                                 soluciones, consejos, etc.</a:t>
            </a:r>
            <a:endParaRPr lang="en-US" sz="2400" dirty="0"/>
          </a:p>
          <a:p>
            <a:pPr>
              <a:spcBef>
                <a:spcPts val="0"/>
              </a:spcBef>
            </a:pPr>
            <a:r>
              <a:rPr lang="es-ES" sz="2800" dirty="0"/>
              <a:t>Considere grupos de usuarios que                     participen activamente y ofrezcan                     consejos a los conductores que enfrentan desafíos</a:t>
            </a:r>
            <a:endParaRPr lang="en-US" sz="2800" dirty="0"/>
          </a:p>
          <a:p>
            <a:pPr>
              <a:spcBef>
                <a:spcPts val="0"/>
              </a:spcBef>
            </a:pPr>
            <a:r>
              <a:rPr lang="es-ES" sz="2800" dirty="0"/>
              <a:t>Los usuarios exitosos de PAP pueden brindar una ayuda invaluable a otras personas que recién comienzan el tratamiento; hable con el gerente de su empresa transportista sobre cómo ayudar</a:t>
            </a:r>
            <a:endParaRPr lang="en-US" sz="2800" dirty="0"/>
          </a:p>
        </p:txBody>
      </p:sp>
      <p:pic>
        <p:nvPicPr>
          <p:cNvPr id="59397" name="Picture 5" descr="P:\457407\Working\Documents\Module Content\istock photos\Module 8\PAP mask f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3325" y="2226469"/>
            <a:ext cx="2314575" cy="1735931"/>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5_08">
            <a:hlinkClick r:id="" action="ppaction://media"/>
            <a:extLst>
              <a:ext uri="{FF2B5EF4-FFF2-40B4-BE49-F238E27FC236}">
                <a16:creationId xmlns:a16="http://schemas.microsoft.com/office/drawing/2014/main" id="{41F4874D-8C27-5A0D-61C7-AA71A5442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381000" y="274638"/>
            <a:ext cx="8458200" cy="1143000"/>
          </a:xfrm>
        </p:spPr>
        <p:txBody>
          <a:bodyPr/>
          <a:lstStyle/>
          <a:p>
            <a:pPr eaLnBrk="1" hangingPunct="1">
              <a:lnSpc>
                <a:spcPts val="4575"/>
              </a:lnSpc>
            </a:pPr>
            <a:r>
              <a:rPr lang="es-ES" sz="4200" dirty="0"/>
              <a:t>Antecedentes del Sueño Natural (Normal)</a:t>
            </a:r>
            <a:endParaRPr lang="en-US" sz="4200" dirty="0"/>
          </a:p>
        </p:txBody>
      </p:sp>
      <p:sp>
        <p:nvSpPr>
          <p:cNvPr id="17412" name="Content Placeholder 2"/>
          <p:cNvSpPr>
            <a:spLocks noGrp="1"/>
          </p:cNvSpPr>
          <p:nvPr>
            <p:ph idx="1"/>
          </p:nvPr>
        </p:nvSpPr>
        <p:spPr/>
        <p:txBody>
          <a:bodyPr/>
          <a:lstStyle/>
          <a:p>
            <a:pPr fontAlgn="auto">
              <a:spcAft>
                <a:spcPts val="0"/>
              </a:spcAft>
              <a:defRPr/>
            </a:pPr>
            <a:r>
              <a:rPr lang="es-ES" sz="2800" dirty="0"/>
              <a:t>Dormir en cantidad y calidad adecuadas promueve el estado de alerta del conductor y el desempeño mental en el trabajo</a:t>
            </a:r>
            <a:r>
              <a:rPr lang="en-US" sz="2800" dirty="0"/>
              <a:t> </a:t>
            </a:r>
          </a:p>
          <a:p>
            <a:pPr fontAlgn="auto">
              <a:spcAft>
                <a:spcPts val="0"/>
              </a:spcAft>
              <a:defRPr/>
            </a:pPr>
            <a:r>
              <a:rPr lang="es-ES" sz="2800" dirty="0"/>
              <a:t>Los conceptos básicos del sueño normal se tratan en las Lecciones 3 y 4 de “Educación del Conductor” (Módulo 3)</a:t>
            </a:r>
            <a:endParaRPr lang="en-US" sz="2800" dirty="0"/>
          </a:p>
          <a:p>
            <a:pPr fontAlgn="auto">
              <a:spcAft>
                <a:spcPts val="0"/>
              </a:spcAft>
              <a:defRPr/>
            </a:pPr>
            <a:r>
              <a:rPr lang="es-ES" sz="2800" dirty="0"/>
              <a:t>El Módulo 3 proporciona                                                                                   antecedentes útiles, así que                                             estúdielo primero</a:t>
            </a:r>
            <a:endParaRPr lang="en-US" sz="2800" dirty="0"/>
          </a:p>
        </p:txBody>
      </p:sp>
      <p:pic>
        <p:nvPicPr>
          <p:cNvPr id="17413" name="Picture 5" title="Man sleeping sound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4114800"/>
            <a:ext cx="3017443" cy="2002163"/>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2_03">
            <a:hlinkClick r:id="" action="ppaction://media"/>
            <a:extLst>
              <a:ext uri="{FF2B5EF4-FFF2-40B4-BE49-F238E27FC236}">
                <a16:creationId xmlns:a16="http://schemas.microsoft.com/office/drawing/2014/main" id="{82B4D9D9-14EE-451C-F283-47832AA79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600200"/>
            <a:ext cx="8458200" cy="4525963"/>
          </a:xfrm>
        </p:spPr>
        <p:txBody>
          <a:bodyPr/>
          <a:lstStyle/>
          <a:p>
            <a:pPr marL="514350" lvl="0" indent="-514350">
              <a:spcBef>
                <a:spcPts val="0"/>
              </a:spcBef>
              <a:buFont typeface="+mj-lt"/>
              <a:buAutoNum type="arabicPeriod"/>
            </a:pPr>
            <a:r>
              <a:rPr lang="es-ES" sz="2600" dirty="0"/>
              <a:t>¿Cuál de los siguientes sería el primer paso y más importante para un conductor de VDA con AOS que desea tener éxito con el tratamiento PAP</a:t>
            </a:r>
            <a:r>
              <a:rPr lang="en-US" sz="2600" dirty="0"/>
              <a:t>?</a:t>
            </a:r>
          </a:p>
          <a:p>
            <a:pPr marL="914400" lvl="1" indent="-457200">
              <a:spcBef>
                <a:spcPts val="0"/>
              </a:spcBef>
              <a:buFont typeface="+mj-lt"/>
              <a:buAutoNum type="alphaLcPeriod"/>
            </a:pPr>
            <a:r>
              <a:rPr lang="es-ES" sz="2300" dirty="0"/>
              <a:t>Buena higiene del sueño, como horarios regulares de sueño, evitar el alcohol, </a:t>
            </a:r>
            <a:r>
              <a:rPr lang="es-ES" sz="2300" dirty="0" err="1"/>
              <a:t>etc</a:t>
            </a:r>
            <a:r>
              <a:rPr lang="en-US" sz="2300" dirty="0"/>
              <a:t>.</a:t>
            </a:r>
          </a:p>
          <a:p>
            <a:pPr marL="914400" lvl="1" indent="-457200">
              <a:spcBef>
                <a:spcPts val="0"/>
              </a:spcBef>
              <a:buFont typeface="+mj-lt"/>
              <a:buAutoNum type="alphaLcPeriod"/>
            </a:pPr>
            <a:r>
              <a:rPr lang="es-ES" sz="2300" dirty="0"/>
              <a:t>Obtener ayuda del proveedor de atención médica de PAP en caso de cualquier problema con el dispositivo o de comodidad </a:t>
            </a:r>
            <a:endParaRPr lang="en-US" sz="2300" dirty="0"/>
          </a:p>
          <a:p>
            <a:pPr marL="914400" lvl="1" indent="-457200">
              <a:spcBef>
                <a:spcPts val="0"/>
              </a:spcBef>
              <a:buFont typeface="+mj-lt"/>
              <a:buAutoNum type="alphaLcPeriod"/>
            </a:pPr>
            <a:r>
              <a:rPr lang="es-ES" sz="2300" dirty="0"/>
              <a:t>Obtener ayuda del gerente del transportista sobre cuestiones como la instalación del inversor en la cabina del camión</a:t>
            </a:r>
            <a:endParaRPr lang="en-US" sz="2300" dirty="0"/>
          </a:p>
          <a:p>
            <a:pPr marL="914400" lvl="1" indent="-457200">
              <a:spcBef>
                <a:spcPts val="0"/>
              </a:spcBef>
              <a:buFont typeface="+mj-lt"/>
              <a:buAutoNum type="alphaLcPeriod"/>
            </a:pPr>
            <a:r>
              <a:rPr lang="es-ES" sz="2300" dirty="0"/>
              <a:t>Conductor que asume un compromiso personal positivo para mejorar su salud</a:t>
            </a:r>
            <a:endParaRPr lang="en-US" sz="2300" dirty="0"/>
          </a:p>
          <a:p>
            <a:endParaRPr lang="en-US" dirty="0"/>
          </a:p>
        </p:txBody>
      </p:sp>
    </p:spTree>
    <p:extLst>
      <p:ext uri="{BB962C8B-B14F-4D97-AF65-F5344CB8AC3E}">
        <p14:creationId xmlns:p14="http://schemas.microsoft.com/office/powerpoint/2010/main" val="55230743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2"/>
            </a:pPr>
            <a:r>
              <a:rPr lang="es-ES" sz="2800" dirty="0"/>
              <a:t>¿Cuál de las siguientes es la recomendación del Panel de Expertos Médicos para monitorear el cumplimiento del tratamiento de los conductores que comienzan el tratamiento PAP</a:t>
            </a:r>
            <a:r>
              <a:rPr lang="en-US" sz="2800" dirty="0"/>
              <a:t>?</a:t>
            </a:r>
            <a:endParaRPr lang="en-US" dirty="0"/>
          </a:p>
          <a:p>
            <a:pPr marL="914400" lvl="1" indent="-457200">
              <a:buFont typeface="+mj-lt"/>
              <a:buAutoNum type="alphaLcPeriod"/>
            </a:pPr>
            <a:r>
              <a:rPr lang="es-ES" sz="2400" dirty="0"/>
              <a:t>1 semana, 6 meses y posteriormente cada 12 meses</a:t>
            </a:r>
            <a:r>
              <a:rPr lang="en-US" sz="2400" dirty="0"/>
              <a:t>. </a:t>
            </a:r>
            <a:endParaRPr lang="en-US" dirty="0"/>
          </a:p>
          <a:p>
            <a:pPr marL="914400" lvl="1" indent="-457200">
              <a:buFont typeface="+mj-lt"/>
              <a:buAutoNum type="alphaLcPeriod"/>
            </a:pPr>
            <a:r>
              <a:rPr lang="es-ES" sz="2400" dirty="0"/>
              <a:t>1 mes, 3 meses y posteriormente cada 6 meses</a:t>
            </a:r>
            <a:r>
              <a:rPr lang="en-US" sz="2400" dirty="0"/>
              <a:t>.</a:t>
            </a:r>
            <a:endParaRPr lang="en-US" dirty="0"/>
          </a:p>
          <a:p>
            <a:pPr marL="914400" lvl="1" indent="-457200">
              <a:buFont typeface="+mj-lt"/>
              <a:buAutoNum type="alphaLcPeriod"/>
            </a:pPr>
            <a:r>
              <a:rPr lang="es-ES" sz="2400" dirty="0"/>
              <a:t>1 mes, 3 meses y posteriormente cada 12 meses</a:t>
            </a:r>
            <a:r>
              <a:rPr lang="en-US" sz="2400" dirty="0"/>
              <a:t>.</a:t>
            </a:r>
          </a:p>
          <a:p>
            <a:pPr marL="914400" lvl="1" indent="-457200">
              <a:buFont typeface="+mj-lt"/>
              <a:buAutoNum type="alphaLcPeriod"/>
            </a:pPr>
            <a:r>
              <a:rPr lang="es-ES" sz="2400" dirty="0"/>
              <a:t>Ninguno de los anteriores es correcto</a:t>
            </a:r>
            <a:r>
              <a:rPr lang="en-US" sz="2400" dirty="0"/>
              <a:t>.</a:t>
            </a:r>
          </a:p>
        </p:txBody>
      </p:sp>
    </p:spTree>
    <p:extLst>
      <p:ext uri="{BB962C8B-B14F-4D97-AF65-F5344CB8AC3E}">
        <p14:creationId xmlns:p14="http://schemas.microsoft.com/office/powerpoint/2010/main" val="298282260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600200"/>
            <a:ext cx="8382000" cy="4525963"/>
          </a:xfrm>
        </p:spPr>
        <p:txBody>
          <a:bodyPr/>
          <a:lstStyle/>
          <a:p>
            <a:pPr marL="355600" lvl="0" indent="-355600">
              <a:spcBef>
                <a:spcPts val="0"/>
              </a:spcBef>
              <a:buFont typeface="+mj-lt"/>
              <a:buAutoNum type="arabicPeriod" startAt="3"/>
            </a:pPr>
            <a:r>
              <a:rPr lang="es-ES" sz="2600" dirty="0"/>
              <a:t>Los resultados de cumplimiento de PAP se pueden transmitir de forma inalámbrica mediante dispositivos que se conectan a la máquina PAP del conductor ¿Cuál de las siguientes NO es una característica de estos dispositivos?</a:t>
            </a:r>
            <a:r>
              <a:rPr lang="en-US" sz="2600" dirty="0"/>
              <a:t> </a:t>
            </a:r>
          </a:p>
          <a:p>
            <a:pPr marL="812800" lvl="1" indent="-355600">
              <a:spcBef>
                <a:spcPts val="0"/>
              </a:spcBef>
              <a:buFont typeface="+mj-lt"/>
              <a:buAutoNum type="alphaLcPeriod"/>
            </a:pPr>
            <a:r>
              <a:rPr lang="es-ES" sz="2300" dirty="0"/>
              <a:t>Puede enviar resultados diariamente al proveedor de atención responsable del monitoreo</a:t>
            </a:r>
            <a:r>
              <a:rPr lang="en-US" sz="2300" dirty="0"/>
              <a:t>.</a:t>
            </a:r>
          </a:p>
          <a:p>
            <a:pPr marL="812800" lvl="1" indent="-355600">
              <a:spcBef>
                <a:spcPts val="0"/>
              </a:spcBef>
              <a:buFont typeface="+mj-lt"/>
              <a:buAutoNum type="alphaLcPeriod"/>
            </a:pPr>
            <a:r>
              <a:rPr lang="es-ES" sz="2300" dirty="0"/>
              <a:t>Las dificultades del tratamiento se detectan y corrigen rápidamente</a:t>
            </a:r>
            <a:r>
              <a:rPr lang="en-US" sz="2300" dirty="0"/>
              <a:t>.</a:t>
            </a:r>
          </a:p>
          <a:p>
            <a:pPr marL="812800" lvl="1" indent="-355600">
              <a:spcBef>
                <a:spcPts val="0"/>
              </a:spcBef>
              <a:buFont typeface="+mj-lt"/>
              <a:buAutoNum type="alphaLcPeriod"/>
            </a:pPr>
            <a:r>
              <a:rPr lang="es-ES" sz="2300" dirty="0"/>
              <a:t>El conductor debe retirar físicamente una tarjeta de datos y entregársela al proveedor de atención</a:t>
            </a:r>
            <a:r>
              <a:rPr lang="en-US" sz="2300" dirty="0"/>
              <a:t>.</a:t>
            </a:r>
          </a:p>
          <a:p>
            <a:pPr marL="812800" lvl="1" indent="-355600">
              <a:spcBef>
                <a:spcPts val="0"/>
              </a:spcBef>
              <a:buFont typeface="+mj-lt"/>
              <a:buAutoNum type="alphaLcPeriod"/>
            </a:pPr>
            <a:r>
              <a:rPr lang="es-ES" sz="2300" dirty="0"/>
              <a:t>Todas las ventajas anteriores de estos dispositivos transmisores inalámbricos</a:t>
            </a:r>
            <a:r>
              <a:rPr lang="en-US" sz="2300" dirty="0"/>
              <a:t>.</a:t>
            </a:r>
          </a:p>
          <a:p>
            <a:endParaRPr lang="en-US" dirty="0"/>
          </a:p>
        </p:txBody>
      </p:sp>
    </p:spTree>
    <p:extLst>
      <p:ext uri="{BB962C8B-B14F-4D97-AF65-F5344CB8AC3E}">
        <p14:creationId xmlns:p14="http://schemas.microsoft.com/office/powerpoint/2010/main" val="540274292"/>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dirty="0"/>
              <a:t>Los conductores de autotransporte con apnea del sueño que comiencen el tratamiento con PAP se beneficiarán de los consejos de otros conductores que hayan tenido éxito a largo plazo con PAP</a:t>
            </a:r>
            <a:r>
              <a:rPr lang="en-US" dirty="0"/>
              <a:t>.</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p:txBody>
      </p:sp>
    </p:spTree>
    <p:extLst>
      <p:ext uri="{BB962C8B-B14F-4D97-AF65-F5344CB8AC3E}">
        <p14:creationId xmlns:p14="http://schemas.microsoft.com/office/powerpoint/2010/main" val="96686617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5"/>
            </a:pPr>
            <a:r>
              <a:rPr lang="es-ES" dirty="0"/>
              <a:t>Una cultura que invierte esfuerzos de gerentes y compañeros de trabajo para combatir la fatiga del conductor, independientemente de su origen o causas, crea un lugar de trabajo más seguro y también protege al público.</a:t>
            </a:r>
            <a:r>
              <a:rPr lang="en-US" dirty="0"/>
              <a:t> </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p:txBody>
      </p:sp>
    </p:spTree>
    <p:extLst>
      <p:ext uri="{BB962C8B-B14F-4D97-AF65-F5344CB8AC3E}">
        <p14:creationId xmlns:p14="http://schemas.microsoft.com/office/powerpoint/2010/main" val="2417186338"/>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sz="4000" dirty="0" err="1"/>
              <a:t>Conclusión</a:t>
            </a:r>
            <a:r>
              <a:rPr lang="en-US" sz="4000" dirty="0"/>
              <a:t>: </a:t>
            </a:r>
            <a:r>
              <a:rPr lang="en-US" sz="4000" dirty="0" err="1"/>
              <a:t>Revisión</a:t>
            </a:r>
            <a:r>
              <a:rPr lang="en-US" sz="4000" dirty="0"/>
              <a:t> &amp; </a:t>
            </a:r>
            <a:r>
              <a:rPr lang="en-US" sz="4000" dirty="0" err="1"/>
              <a:t>Resumen</a:t>
            </a:r>
            <a:endParaRPr lang="en-US" sz="4000" dirty="0"/>
          </a:p>
        </p:txBody>
      </p:sp>
      <p:pic>
        <p:nvPicPr>
          <p:cNvPr id="3" name="narration_06_01">
            <a:hlinkClick r:id="" action="ppaction://media"/>
            <a:extLst>
              <a:ext uri="{FF2B5EF4-FFF2-40B4-BE49-F238E27FC236}">
                <a16:creationId xmlns:a16="http://schemas.microsoft.com/office/drawing/2014/main" id="{4EC2AEB2-21A4-6E4A-7B28-FE2DDB7079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s-ES" dirty="0"/>
              <a:t>Enfermedades del Sueño y Efectos de la Apnea del Sueño</a:t>
            </a:r>
            <a:endParaRPr lang="en-US" dirty="0"/>
          </a:p>
        </p:txBody>
      </p:sp>
      <p:sp>
        <p:nvSpPr>
          <p:cNvPr id="64515" name="Content Placeholder 2"/>
          <p:cNvSpPr>
            <a:spLocks noGrp="1"/>
          </p:cNvSpPr>
          <p:nvPr>
            <p:ph idx="1"/>
          </p:nvPr>
        </p:nvSpPr>
        <p:spPr>
          <a:xfrm>
            <a:off x="457200" y="1600200"/>
            <a:ext cx="8534400" cy="4525963"/>
          </a:xfrm>
        </p:spPr>
        <p:txBody>
          <a:bodyPr/>
          <a:lstStyle/>
          <a:p>
            <a:r>
              <a:rPr lang="es-ES" sz="2800" dirty="0"/>
              <a:t>La somnolencia excesiva en el trabajo es el síntoma principal de muchas enfermedades del sueño</a:t>
            </a:r>
            <a:endParaRPr lang="en-US" sz="2800" dirty="0"/>
          </a:p>
          <a:p>
            <a:r>
              <a:rPr lang="es-ES" sz="2800" dirty="0"/>
              <a:t>La apnea del sueño tiene una alta prevalencia entre los conductores de autotransporte</a:t>
            </a:r>
            <a:endParaRPr lang="en-US" sz="2800" dirty="0"/>
          </a:p>
          <a:p>
            <a:r>
              <a:rPr lang="es-ES" sz="2800" dirty="0"/>
              <a:t>En la apnea del sueño, las vías respiratorias son estrechas y tienden a colapsarse durante la inspiración (respiración), provocando</a:t>
            </a:r>
            <a:r>
              <a:rPr lang="en-US" sz="2800" dirty="0"/>
              <a:t>:</a:t>
            </a:r>
          </a:p>
          <a:p>
            <a:pPr lvl="1" eaLnBrk="1" hangingPunct="1"/>
            <a:r>
              <a:rPr lang="es-ES" sz="2400" dirty="0"/>
              <a:t>Reducción de oxígeno al cuerpo y al cerebro</a:t>
            </a:r>
            <a:endParaRPr lang="en-US" sz="2400" dirty="0"/>
          </a:p>
          <a:p>
            <a:pPr lvl="1" eaLnBrk="1" hangingPunct="1"/>
            <a:r>
              <a:rPr lang="en-US" sz="2400" dirty="0" err="1"/>
              <a:t>Sueño</a:t>
            </a:r>
            <a:r>
              <a:rPr lang="en-US" sz="2400" dirty="0"/>
              <a:t> profundo </a:t>
            </a:r>
            <a:r>
              <a:rPr lang="en-US" sz="2400" dirty="0" err="1"/>
              <a:t>deteriorado</a:t>
            </a:r>
            <a:r>
              <a:rPr lang="en-US" sz="2400" dirty="0"/>
              <a:t>, </a:t>
            </a:r>
            <a:r>
              <a:rPr lang="en-US" sz="2400" dirty="0" err="1"/>
              <a:t>despertares</a:t>
            </a:r>
            <a:r>
              <a:rPr lang="en-US" sz="2400" dirty="0"/>
              <a:t> </a:t>
            </a:r>
            <a:r>
              <a:rPr lang="en-US" sz="2400" dirty="0" err="1"/>
              <a:t>parciales</a:t>
            </a:r>
            <a:r>
              <a:rPr lang="en-US" sz="2400" dirty="0"/>
              <a:t> </a:t>
            </a:r>
            <a:r>
              <a:rPr lang="en-US" sz="2400" dirty="0" err="1"/>
              <a:t>repetidos</a:t>
            </a:r>
            <a:endParaRPr lang="en-US" sz="2400" dirty="0"/>
          </a:p>
          <a:p>
            <a:pPr lvl="1" eaLnBrk="1" hangingPunct="1"/>
            <a:r>
              <a:rPr lang="es-ES" sz="2400" dirty="0"/>
              <a:t>Deterioro del desempeño mental y depresión emocional</a:t>
            </a:r>
            <a:endParaRPr lang="en-US" sz="2400" dirty="0"/>
          </a:p>
        </p:txBody>
      </p:sp>
      <p:pic>
        <p:nvPicPr>
          <p:cNvPr id="3" name="narration_06_02">
            <a:hlinkClick r:id="" action="ppaction://media"/>
            <a:extLst>
              <a:ext uri="{FF2B5EF4-FFF2-40B4-BE49-F238E27FC236}">
                <a16:creationId xmlns:a16="http://schemas.microsoft.com/office/drawing/2014/main" id="{53703526-70BB-B818-C471-EA84A6DFF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p:txBody>
          <a:bodyPr/>
          <a:lstStyle/>
          <a:p>
            <a:pPr eaLnBrk="1" hangingPunct="1">
              <a:lnSpc>
                <a:spcPts val="4575"/>
              </a:lnSpc>
            </a:pPr>
            <a:r>
              <a:rPr lang="es-ES" sz="3600" dirty="0"/>
              <a:t>Reconocer la Apnea del Sueño y sus Consecuencias para la Seguridad y la Salud</a:t>
            </a:r>
            <a:endParaRPr lang="en-US" sz="3600" dirty="0"/>
          </a:p>
        </p:txBody>
      </p:sp>
      <p:sp>
        <p:nvSpPr>
          <p:cNvPr id="65540" name="Content Placeholder 2"/>
          <p:cNvSpPr>
            <a:spLocks noGrp="1"/>
          </p:cNvSpPr>
          <p:nvPr>
            <p:ph idx="1"/>
          </p:nvPr>
        </p:nvSpPr>
        <p:spPr>
          <a:xfrm>
            <a:off x="457200" y="1828800"/>
            <a:ext cx="8229600" cy="4191000"/>
          </a:xfrm>
        </p:spPr>
        <p:txBody>
          <a:bodyPr/>
          <a:lstStyle/>
          <a:p>
            <a:pPr>
              <a:lnSpc>
                <a:spcPts val="3200"/>
              </a:lnSpc>
              <a:spcBef>
                <a:spcPts val="0"/>
              </a:spcBef>
            </a:pPr>
            <a:r>
              <a:rPr lang="es-ES" sz="2800" dirty="0"/>
              <a:t>Las personas con AOS a menudo roncan fuerte, pueden dejar de respirar durante 30 segundos o más, pueden jadear o ahogarse durante el sueño; la pareja de cama suele ser testigo</a:t>
            </a:r>
            <a:r>
              <a:rPr lang="en-US" sz="2800" dirty="0"/>
              <a:t> </a:t>
            </a:r>
          </a:p>
          <a:p>
            <a:pPr>
              <a:lnSpc>
                <a:spcPts val="3200"/>
              </a:lnSpc>
              <a:spcBef>
                <a:spcPts val="0"/>
              </a:spcBef>
            </a:pPr>
            <a:r>
              <a:rPr lang="es-ES" sz="2800" dirty="0"/>
              <a:t>La AOS aumenta los riesgos de los                                 conductores de autotransporte de                          sufrir hipertensión arterial, diabetes,                      derrames cerebrales y ataques cardíacos</a:t>
            </a:r>
            <a:endParaRPr lang="en-US" sz="2800" dirty="0"/>
          </a:p>
          <a:p>
            <a:pPr>
              <a:lnSpc>
                <a:spcPts val="3200"/>
              </a:lnSpc>
              <a:spcBef>
                <a:spcPts val="0"/>
              </a:spcBef>
            </a:pPr>
            <a:r>
              <a:rPr lang="es-ES" sz="2800" dirty="0"/>
              <a:t>La apnea del sueño es un problema de seguridad crítica y una parte importante de la administración de la fatiga en la industria del transporte</a:t>
            </a:r>
            <a:endParaRPr lang="en-US" sz="2800" dirty="0"/>
          </a:p>
          <a:p>
            <a:endParaRPr lang="en-US" dirty="0"/>
          </a:p>
        </p:txBody>
      </p:sp>
      <p:pic>
        <p:nvPicPr>
          <p:cNvPr id="65541" name="Picture 5" title="Safety First 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124200"/>
            <a:ext cx="1905000" cy="1899510"/>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6_03">
            <a:hlinkClick r:id="" action="ppaction://media"/>
            <a:extLst>
              <a:ext uri="{FF2B5EF4-FFF2-40B4-BE49-F238E27FC236}">
                <a16:creationId xmlns:a16="http://schemas.microsoft.com/office/drawing/2014/main" id="{7F62ED9C-D653-58DF-2ADD-4055A9AFD2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6" title="Clipboard with checkmar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1981200"/>
            <a:ext cx="1541141" cy="15367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itle 1"/>
          <p:cNvSpPr>
            <a:spLocks noGrp="1"/>
          </p:cNvSpPr>
          <p:nvPr>
            <p:ph type="title"/>
          </p:nvPr>
        </p:nvSpPr>
        <p:spPr/>
        <p:txBody>
          <a:bodyPr/>
          <a:lstStyle/>
          <a:p>
            <a:pPr eaLnBrk="1" hangingPunct="1">
              <a:lnSpc>
                <a:spcPts val="4575"/>
              </a:lnSpc>
            </a:pPr>
            <a:r>
              <a:rPr lang="es-ES" dirty="0"/>
              <a:t>Autodetección y Detección Eficaz de AOS</a:t>
            </a:r>
            <a:endParaRPr lang="en-US" dirty="0"/>
          </a:p>
        </p:txBody>
      </p:sp>
      <p:sp>
        <p:nvSpPr>
          <p:cNvPr id="66564" name="Content Placeholder 2"/>
          <p:cNvSpPr>
            <a:spLocks noGrp="1"/>
          </p:cNvSpPr>
          <p:nvPr>
            <p:ph idx="1"/>
          </p:nvPr>
        </p:nvSpPr>
        <p:spPr>
          <a:xfrm>
            <a:off x="533400" y="1447800"/>
            <a:ext cx="8229600" cy="4525962"/>
          </a:xfrm>
        </p:spPr>
        <p:txBody>
          <a:bodyPr/>
          <a:lstStyle/>
          <a:p>
            <a:pPr>
              <a:spcBef>
                <a:spcPts val="0"/>
              </a:spcBef>
            </a:pPr>
            <a:r>
              <a:rPr lang="es-ES" sz="2600" dirty="0"/>
              <a:t>La autodetección de los síntomas de la apnea del sueño es difícil</a:t>
            </a:r>
            <a:endParaRPr lang="en-US" sz="2600" dirty="0"/>
          </a:p>
          <a:p>
            <a:pPr lvl="1" eaLnBrk="1" hangingPunct="1">
              <a:spcBef>
                <a:spcPts val="0"/>
              </a:spcBef>
            </a:pPr>
            <a:r>
              <a:rPr lang="es-ES" sz="2300" dirty="0"/>
              <a:t>La restricción voluntaria del sueño y la fatiga a              menudo se consideran parte de la vida en la                   sociedad moderna</a:t>
            </a:r>
            <a:endParaRPr lang="en-US" sz="2300" dirty="0"/>
          </a:p>
          <a:p>
            <a:pPr lvl="1" eaLnBrk="1" hangingPunct="1">
              <a:spcBef>
                <a:spcPts val="0"/>
              </a:spcBef>
            </a:pPr>
            <a:r>
              <a:rPr lang="es-ES" sz="2300" dirty="0"/>
              <a:t>Las personas con AOS pueden negar o confundir sus señales/síntomas con condiciones no relacionadas</a:t>
            </a:r>
            <a:endParaRPr lang="en-US" sz="2300" dirty="0"/>
          </a:p>
          <a:p>
            <a:pPr>
              <a:spcBef>
                <a:spcPts val="0"/>
              </a:spcBef>
            </a:pPr>
            <a:r>
              <a:rPr lang="es-ES" sz="2600" dirty="0"/>
              <a:t>Los predictores de detección precisos incluyen</a:t>
            </a:r>
            <a:r>
              <a:rPr lang="en-US" sz="2600" dirty="0"/>
              <a:t>:</a:t>
            </a:r>
          </a:p>
          <a:p>
            <a:pPr lvl="1" eaLnBrk="1" hangingPunct="1">
              <a:lnSpc>
                <a:spcPts val="2500"/>
              </a:lnSpc>
              <a:spcBef>
                <a:spcPts val="0"/>
              </a:spcBef>
            </a:pPr>
            <a:r>
              <a:rPr lang="es-ES" sz="2300" dirty="0"/>
              <a:t>Confirmar apneas y/o ahogarse durante el sueño</a:t>
            </a:r>
            <a:endParaRPr lang="en-US" sz="2300" dirty="0"/>
          </a:p>
          <a:p>
            <a:pPr lvl="1" eaLnBrk="1" hangingPunct="1">
              <a:lnSpc>
                <a:spcPts val="2500"/>
              </a:lnSpc>
              <a:spcBef>
                <a:spcPts val="0"/>
              </a:spcBef>
            </a:pPr>
            <a:r>
              <a:rPr lang="en-US" sz="2300" dirty="0" err="1"/>
              <a:t>sobrepeso</a:t>
            </a:r>
            <a:r>
              <a:rPr lang="en-US" sz="2300" dirty="0"/>
              <a:t> u </a:t>
            </a:r>
            <a:r>
              <a:rPr lang="en-US" sz="2300" dirty="0" err="1"/>
              <a:t>obesidad</a:t>
            </a:r>
            <a:r>
              <a:rPr lang="en-US" sz="2300" b="1" dirty="0">
                <a:solidFill>
                  <a:srgbClr val="FF0000"/>
                </a:solidFill>
              </a:rPr>
              <a:t>*</a:t>
            </a:r>
            <a:r>
              <a:rPr lang="en-US" sz="2300" dirty="0"/>
              <a:t>, </a:t>
            </a:r>
            <a:r>
              <a:rPr lang="en-US" sz="2300" dirty="0" err="1"/>
              <a:t>cuello</a:t>
            </a:r>
            <a:r>
              <a:rPr lang="en-US" sz="2300" dirty="0"/>
              <a:t> </a:t>
            </a:r>
            <a:r>
              <a:rPr lang="en-US" sz="2300" dirty="0" err="1"/>
              <a:t>grueso</a:t>
            </a:r>
            <a:endParaRPr lang="en-US" sz="2300" dirty="0"/>
          </a:p>
          <a:p>
            <a:pPr lvl="1" eaLnBrk="1" hangingPunct="1">
              <a:lnSpc>
                <a:spcPts val="2500"/>
              </a:lnSpc>
              <a:spcBef>
                <a:spcPts val="0"/>
              </a:spcBef>
            </a:pPr>
            <a:r>
              <a:rPr lang="es-ES" sz="2300" dirty="0"/>
              <a:t>Algunos tienen estructuras en la cara y la mandíbula que estrechan las vías respiratorias superiores, como sobremordida o mandíbula retraída.</a:t>
            </a:r>
            <a:endParaRPr lang="en-US" sz="2300" dirty="0"/>
          </a:p>
        </p:txBody>
      </p:sp>
      <p:sp>
        <p:nvSpPr>
          <p:cNvPr id="66565" name="Rectangle 2"/>
          <p:cNvSpPr>
            <a:spLocks noChangeArrowheads="1"/>
          </p:cNvSpPr>
          <p:nvPr/>
        </p:nvSpPr>
        <p:spPr bwMode="auto">
          <a:xfrm>
            <a:off x="495300" y="6019800"/>
            <a:ext cx="899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es-ES" sz="2000" b="1" i="1" dirty="0">
                <a:solidFill>
                  <a:srgbClr val="FF0000"/>
                </a:solidFill>
                <a:latin typeface="Calibri" pitchFamily="34" charset="0"/>
              </a:rPr>
              <a:t>*PERO, recuerde ¡1 de cada 3 personas con AOS no tiene sobrepeso!</a:t>
            </a:r>
            <a:endParaRPr lang="en-US" sz="2000" b="1" i="1" dirty="0">
              <a:solidFill>
                <a:srgbClr val="FF0000"/>
              </a:solidFill>
              <a:latin typeface="Calibri" pitchFamily="34" charset="0"/>
            </a:endParaRPr>
          </a:p>
        </p:txBody>
      </p:sp>
      <p:pic>
        <p:nvPicPr>
          <p:cNvPr id="66567" name="Picture 7" title="Heart and stethoscope over checkl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8991" y="4251830"/>
            <a:ext cx="1286409" cy="853570"/>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6_04">
            <a:hlinkClick r:id="" action="ppaction://media"/>
            <a:extLst>
              <a:ext uri="{FF2B5EF4-FFF2-40B4-BE49-F238E27FC236}">
                <a16:creationId xmlns:a16="http://schemas.microsoft.com/office/drawing/2014/main" id="{3DF18BD9-9A78-4DF0-6831-4BA4A24F28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s-ES" sz="3000" dirty="0"/>
              <a:t>Detección y Pruebas Efectivas de las Enfermedades</a:t>
            </a:r>
            <a:br>
              <a:rPr lang="es-ES" sz="3000" dirty="0"/>
            </a:br>
            <a:r>
              <a:rPr lang="es-ES" sz="3000" dirty="0"/>
              <a:t> del Sueño para la industria de VDA</a:t>
            </a:r>
            <a:endParaRPr lang="en-US" sz="3000" dirty="0"/>
          </a:p>
        </p:txBody>
      </p:sp>
      <p:sp>
        <p:nvSpPr>
          <p:cNvPr id="67587" name="Content Placeholder 2"/>
          <p:cNvSpPr>
            <a:spLocks noGrp="1"/>
          </p:cNvSpPr>
          <p:nvPr>
            <p:ph idx="1"/>
          </p:nvPr>
        </p:nvSpPr>
        <p:spPr>
          <a:xfrm>
            <a:off x="457200" y="1447800"/>
            <a:ext cx="8229600" cy="4664075"/>
          </a:xfrm>
        </p:spPr>
        <p:txBody>
          <a:bodyPr/>
          <a:lstStyle/>
          <a:p>
            <a:pPr marL="342900" lvl="1" indent="-342900" eaLnBrk="1" hangingPunct="1">
              <a:spcBef>
                <a:spcPts val="0"/>
              </a:spcBef>
              <a:buFont typeface="Arial" pitchFamily="34" charset="0"/>
              <a:buChar char="•"/>
            </a:pPr>
            <a:r>
              <a:rPr lang="es-ES" dirty="0"/>
              <a:t>El examen de salud y los factores físicos son los mejores predictores de alto riesgo entre los conductores de autotransporte</a:t>
            </a:r>
            <a:endParaRPr lang="en-US" dirty="0"/>
          </a:p>
          <a:p>
            <a:pPr marL="742950" lvl="2" indent="-342900" eaLnBrk="1" hangingPunct="1">
              <a:spcBef>
                <a:spcPts val="0"/>
              </a:spcBef>
              <a:buFont typeface="Calibri" pitchFamily="34" charset="0"/>
              <a:buChar char="—"/>
            </a:pPr>
            <a:r>
              <a:rPr lang="es-ES" sz="2300" dirty="0"/>
              <a:t>Los cuestionarios de autoinforme pueden                               ser eficaces para educar a las personas                                      en riesgo y fomentar la </a:t>
            </a:r>
            <a:r>
              <a:rPr lang="es-ES" sz="2300" dirty="0" err="1"/>
              <a:t>autoreferencia</a:t>
            </a:r>
            <a:endParaRPr lang="en-US" sz="2300" dirty="0"/>
          </a:p>
          <a:p>
            <a:pPr marL="742950" lvl="2" indent="-342900" eaLnBrk="1" hangingPunct="1">
              <a:spcBef>
                <a:spcPts val="0"/>
              </a:spcBef>
              <a:buFont typeface="Calibri" pitchFamily="34" charset="0"/>
              <a:buChar char="—"/>
            </a:pPr>
            <a:r>
              <a:rPr lang="es-ES" sz="2300" dirty="0"/>
              <a:t>Sin embargo, a menudo las personas pueden no ser conscientes de sus propios síntomas</a:t>
            </a:r>
            <a:r>
              <a:rPr lang="en-US" sz="2300" dirty="0"/>
              <a:t> </a:t>
            </a:r>
          </a:p>
          <a:p>
            <a:pPr marL="342900" lvl="1" indent="-342900" eaLnBrk="1" hangingPunct="1">
              <a:spcBef>
                <a:spcPts val="0"/>
              </a:spcBef>
              <a:buFont typeface="Arial" pitchFamily="34" charset="0"/>
              <a:buChar char="•"/>
            </a:pPr>
            <a:r>
              <a:rPr lang="es-ES" dirty="0"/>
              <a:t>Para pruebas de enfermedades del sueño</a:t>
            </a:r>
            <a:r>
              <a:rPr lang="en-US" dirty="0"/>
              <a:t>: </a:t>
            </a:r>
          </a:p>
          <a:p>
            <a:pPr marL="742950" lvl="2" indent="-342900" eaLnBrk="1" hangingPunct="1">
              <a:spcBef>
                <a:spcPts val="0"/>
              </a:spcBef>
              <a:buFont typeface="Calibri" pitchFamily="34" charset="0"/>
              <a:buChar char="—"/>
            </a:pPr>
            <a:r>
              <a:rPr lang="en-US" sz="2300" dirty="0"/>
              <a:t>PSG es </a:t>
            </a:r>
            <a:r>
              <a:rPr lang="en-US" sz="2300" dirty="0" err="1"/>
              <a:t>el</a:t>
            </a:r>
            <a:r>
              <a:rPr lang="en-US" sz="2300" dirty="0"/>
              <a:t> </a:t>
            </a:r>
            <a:r>
              <a:rPr lang="en-US" sz="2300" dirty="0" err="1"/>
              <a:t>estándar</a:t>
            </a:r>
            <a:r>
              <a:rPr lang="en-US" sz="2300" dirty="0"/>
              <a:t> de </a:t>
            </a:r>
            <a:r>
              <a:rPr lang="en-US" sz="2300" dirty="0" err="1"/>
              <a:t>referencia</a:t>
            </a:r>
            <a:endParaRPr lang="en-US" sz="2300" dirty="0"/>
          </a:p>
          <a:p>
            <a:pPr marL="742950" lvl="2" indent="-342900" eaLnBrk="1" hangingPunct="1">
              <a:spcBef>
                <a:spcPts val="0"/>
              </a:spcBef>
              <a:buFont typeface="Calibri" pitchFamily="34" charset="0"/>
              <a:buChar char="—"/>
            </a:pPr>
            <a:r>
              <a:rPr lang="es-ES" sz="2300" dirty="0"/>
              <a:t>Se acepta el monitoreo portátil, cuando se usa apropiadamente, para determinar si un conductor de VDA puede tener AOS</a:t>
            </a:r>
            <a:r>
              <a:rPr lang="en-US" sz="2300" dirty="0"/>
              <a:t> </a:t>
            </a:r>
          </a:p>
          <a:p>
            <a:endParaRPr lang="en-US" dirty="0"/>
          </a:p>
        </p:txBody>
      </p:sp>
      <p:pic>
        <p:nvPicPr>
          <p:cNvPr id="67588" name="Picture 7" descr="ApneaLink Sleep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362200"/>
            <a:ext cx="21066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6324600" y="6264275"/>
            <a:ext cx="2289175" cy="254000"/>
          </a:xfrm>
          <a:prstGeom prst="rect">
            <a:avLst/>
          </a:prstGeom>
          <a:noFill/>
          <a:ln>
            <a:noFill/>
          </a:ln>
        </p:spPr>
        <p:txBody>
          <a:bodyPr wrap="none">
            <a:spAutoFit/>
          </a:bodyPr>
          <a:lstStyle/>
          <a:p>
            <a:pPr fontAlgn="auto">
              <a:spcBef>
                <a:spcPts val="0"/>
              </a:spcBef>
              <a:spcAft>
                <a:spcPts val="0"/>
              </a:spcAft>
              <a:defRPr/>
            </a:pPr>
            <a:r>
              <a:rPr lang="en-US" sz="1050" dirty="0">
                <a:solidFill>
                  <a:schemeClr val="bg1"/>
                </a:solidFill>
                <a:latin typeface="+mn-lt"/>
                <a:cs typeface="+mn-cs"/>
              </a:rPr>
              <a:t>© ResMed 2011 Used with Permission</a:t>
            </a:r>
          </a:p>
        </p:txBody>
      </p:sp>
      <p:pic>
        <p:nvPicPr>
          <p:cNvPr id="3" name="narration_06_05">
            <a:hlinkClick r:id="" action="ppaction://media"/>
            <a:extLst>
              <a:ext uri="{FF2B5EF4-FFF2-40B4-BE49-F238E27FC236}">
                <a16:creationId xmlns:a16="http://schemas.microsoft.com/office/drawing/2014/main" id="{5787A759-3179-C726-79D0-78C6471E32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2_04">
            <a:hlinkClick r:id="" action="ppaction://media"/>
            <a:extLst>
              <a:ext uri="{FF2B5EF4-FFF2-40B4-BE49-F238E27FC236}">
                <a16:creationId xmlns:a16="http://schemas.microsoft.com/office/drawing/2014/main" id="{19556A5A-20C0-85CB-1A4C-DE2032B228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18435" name="Title 1"/>
          <p:cNvSpPr>
            <a:spLocks noGrp="1"/>
          </p:cNvSpPr>
          <p:nvPr>
            <p:ph type="title"/>
          </p:nvPr>
        </p:nvSpPr>
        <p:spPr/>
        <p:txBody>
          <a:bodyPr/>
          <a:lstStyle/>
          <a:p>
            <a:pPr eaLnBrk="1" hangingPunct="1">
              <a:lnSpc>
                <a:spcPts val="4575"/>
              </a:lnSpc>
            </a:pPr>
            <a:r>
              <a:rPr lang="es-ES" dirty="0"/>
              <a:t>Cuando se Altera el Sueño Natural</a:t>
            </a:r>
            <a:r>
              <a:rPr lang="en-US" dirty="0"/>
              <a:t> </a:t>
            </a:r>
          </a:p>
        </p:txBody>
      </p:sp>
      <p:sp>
        <p:nvSpPr>
          <p:cNvPr id="18436" name="Content Placeholder 2"/>
          <p:cNvSpPr>
            <a:spLocks noGrp="1"/>
          </p:cNvSpPr>
          <p:nvPr>
            <p:ph idx="1"/>
          </p:nvPr>
        </p:nvSpPr>
        <p:spPr/>
        <p:txBody>
          <a:bodyPr/>
          <a:lstStyle/>
          <a:p>
            <a:r>
              <a:rPr lang="es-ES" sz="2800" dirty="0"/>
              <a:t>El sueño profundo y dormir en la etapa de sueño son fundamentales para restaurar la función y el estado de alerta del cuerpo y el cerebro</a:t>
            </a:r>
            <a:endParaRPr lang="en-US" sz="2800" dirty="0"/>
          </a:p>
          <a:p>
            <a:r>
              <a:rPr lang="es-ES" sz="2800" dirty="0"/>
              <a:t>Muchas enfermedades graves del sueño interfieren y limitan estas etapas reparadoras del sueño</a:t>
            </a:r>
            <a:r>
              <a:rPr lang="en-US" sz="2800" dirty="0"/>
              <a:t> </a:t>
            </a:r>
          </a:p>
          <a:p>
            <a:r>
              <a:rPr lang="es-ES" sz="2800" dirty="0"/>
              <a:t>Cuando el sueño natural se ve interrumpido por enfermedades del sueño, puede producirse somnolencia extrema en el trabajo, lo que                provoca deterioro del desempeño mental, irritabilidad y depresión.</a:t>
            </a:r>
            <a:endParaRPr lang="en-US" sz="2800" dirty="0"/>
          </a:p>
        </p:txBody>
      </p:sp>
      <p:pic>
        <p:nvPicPr>
          <p:cNvPr id="18437" name="Picture 5" title="Man asleep in a reclin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8064" y="4790823"/>
            <a:ext cx="2065936" cy="1479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s-ES" dirty="0"/>
              <a:t>Opciones de Tratamiento para la Apnea del Sueño</a:t>
            </a:r>
            <a:endParaRPr lang="en-US" dirty="0"/>
          </a:p>
        </p:txBody>
      </p:sp>
      <p:sp>
        <p:nvSpPr>
          <p:cNvPr id="68611" name="Content Placeholder 2"/>
          <p:cNvSpPr>
            <a:spLocks noGrp="1"/>
          </p:cNvSpPr>
          <p:nvPr>
            <p:ph idx="1"/>
          </p:nvPr>
        </p:nvSpPr>
        <p:spPr>
          <a:xfrm>
            <a:off x="457200" y="1524000"/>
            <a:ext cx="8229600" cy="4525963"/>
          </a:xfrm>
        </p:spPr>
        <p:txBody>
          <a:bodyPr/>
          <a:lstStyle/>
          <a:p>
            <a:pPr marL="266700" lvl="1" indent="-266700" eaLnBrk="1" hangingPunct="1">
              <a:spcBef>
                <a:spcPts val="0"/>
              </a:spcBef>
              <a:buFont typeface="Arial" pitchFamily="34" charset="0"/>
              <a:buChar char="•"/>
            </a:pPr>
            <a:r>
              <a:rPr lang="es-ES" sz="2500" dirty="0"/>
              <a:t>La PAP es la terapia de primera línea para la apnea del sueño; el dispositivo, el ajuste de la mascarilla y los accesorios adecuados son claves para el éxito</a:t>
            </a:r>
            <a:r>
              <a:rPr lang="en-US" sz="2500" dirty="0"/>
              <a:t> </a:t>
            </a:r>
          </a:p>
          <a:p>
            <a:pPr marL="857250" lvl="2" indent="-457200" eaLnBrk="1" hangingPunct="1">
              <a:spcBef>
                <a:spcPts val="0"/>
              </a:spcBef>
              <a:buFont typeface="Calibri" pitchFamily="34" charset="0"/>
              <a:buChar char="—"/>
            </a:pPr>
            <a:r>
              <a:rPr lang="es-ES" dirty="0"/>
              <a:t>La PAP reduce la somnolencia y los riesgos para la salud; se ha demostrado que reduce el riesgo de choques entre conductores privados con AOS</a:t>
            </a:r>
            <a:endParaRPr lang="en-US" dirty="0"/>
          </a:p>
          <a:p>
            <a:pPr marL="266700" lvl="1" indent="-266700" eaLnBrk="1" hangingPunct="1">
              <a:spcBef>
                <a:spcPts val="0"/>
              </a:spcBef>
              <a:buFont typeface="Arial" pitchFamily="34" charset="0"/>
              <a:buChar char="•"/>
            </a:pPr>
            <a:r>
              <a:rPr lang="es-ES" sz="2500" dirty="0"/>
              <a:t>Los aparatos dentales/orales tratan los                                   ronquidos y la apnea del sueño leve a                          moderada, pero actualmente no se aceptan                                      como tratamiento para los conductores de          autotransporte</a:t>
            </a:r>
            <a:endParaRPr lang="en-US" sz="2500" dirty="0"/>
          </a:p>
          <a:p>
            <a:pPr marL="266700" lvl="1" indent="-266700" eaLnBrk="1" hangingPunct="1">
              <a:spcBef>
                <a:spcPts val="0"/>
              </a:spcBef>
              <a:buFont typeface="Arial" pitchFamily="34" charset="0"/>
              <a:buChar char="•"/>
            </a:pPr>
            <a:r>
              <a:rPr lang="es-ES" sz="2500" dirty="0"/>
              <a:t>Las cirugías bucofaciales se utilizan rara vez y solo cuando está indicada una necesidad médica especial</a:t>
            </a:r>
            <a:endParaRPr lang="en-US" sz="2500" dirty="0"/>
          </a:p>
        </p:txBody>
      </p:sp>
      <p:grpSp>
        <p:nvGrpSpPr>
          <p:cNvPr id="5" name="Group 4" title="PAP device"/>
          <p:cNvGrpSpPr/>
          <p:nvPr/>
        </p:nvGrpSpPr>
        <p:grpSpPr>
          <a:xfrm>
            <a:off x="6553200" y="3493222"/>
            <a:ext cx="2443163" cy="1868487"/>
            <a:chOff x="6400800" y="3810000"/>
            <a:chExt cx="2443163" cy="1868487"/>
          </a:xfrm>
        </p:grpSpPr>
        <p:pic>
          <p:nvPicPr>
            <p:cNvPr id="68613" name="Picture 9" descr="http://www.mrl.respironics.com/images/US0811_REMstarProCFlexWithAutoIQInUse_WbM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810000"/>
              <a:ext cx="24431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
            <p:cNvSpPr>
              <a:spLocks noChangeArrowheads="1"/>
            </p:cNvSpPr>
            <p:nvPr/>
          </p:nvSpPr>
          <p:spPr bwMode="auto">
            <a:xfrm>
              <a:off x="6400800" y="3810000"/>
              <a:ext cx="2443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700" b="1" i="1" dirty="0">
                  <a:latin typeface="Calibri" pitchFamily="34" charset="0"/>
                </a:rPr>
                <a:t>System One </a:t>
              </a:r>
              <a:r>
                <a:rPr lang="en-US" sz="700" b="1" i="1" dirty="0" err="1">
                  <a:latin typeface="Calibri" pitchFamily="34" charset="0"/>
                </a:rPr>
                <a:t>REMstarPro</a:t>
              </a:r>
              <a:r>
                <a:rPr lang="en-US" sz="700" b="1" i="1" dirty="0">
                  <a:latin typeface="Calibri" pitchFamily="34" charset="0"/>
                </a:rPr>
                <a:t> C-Flex With Auto. </a:t>
              </a:r>
            </a:p>
            <a:p>
              <a:pPr algn="ctr"/>
              <a:r>
                <a:rPr lang="en-US" sz="700" b="1" i="1" dirty="0" err="1">
                  <a:latin typeface="Calibri" pitchFamily="34" charset="0"/>
                </a:rPr>
                <a:t>Usado</a:t>
              </a:r>
              <a:r>
                <a:rPr lang="en-US" sz="700" b="1" i="1" dirty="0">
                  <a:latin typeface="Calibri" pitchFamily="34" charset="0"/>
                </a:rPr>
                <a:t> con </a:t>
              </a:r>
              <a:r>
                <a:rPr lang="en-US" sz="700" b="1" i="1" dirty="0" err="1">
                  <a:latin typeface="Calibri" pitchFamily="34" charset="0"/>
                </a:rPr>
                <a:t>permiso</a:t>
              </a:r>
              <a:r>
                <a:rPr lang="en-US" sz="700" b="1" i="1" dirty="0">
                  <a:latin typeface="Calibri" pitchFamily="34" charset="0"/>
                </a:rPr>
                <a:t> de Respironics, Inc., Murrysville, PA</a:t>
              </a:r>
            </a:p>
          </p:txBody>
        </p:sp>
      </p:grpSp>
      <p:pic>
        <p:nvPicPr>
          <p:cNvPr id="3" name="narration_06_06">
            <a:hlinkClick r:id="" action="ppaction://media"/>
            <a:extLst>
              <a:ext uri="{FF2B5EF4-FFF2-40B4-BE49-F238E27FC236}">
                <a16:creationId xmlns:a16="http://schemas.microsoft.com/office/drawing/2014/main" id="{A3A673CB-C034-7D1C-FCFD-79494B200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6_07">
            <a:hlinkClick r:id="" action="ppaction://media"/>
            <a:extLst>
              <a:ext uri="{FF2B5EF4-FFF2-40B4-BE49-F238E27FC236}">
                <a16:creationId xmlns:a16="http://schemas.microsoft.com/office/drawing/2014/main" id="{8F6562D4-1CC5-15AC-29A1-46965C20E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486400"/>
            <a:ext cx="609600" cy="609600"/>
          </a:xfrm>
          <a:prstGeom prst="rect">
            <a:avLst/>
          </a:prstGeom>
        </p:spPr>
      </p:pic>
      <p:pic>
        <p:nvPicPr>
          <p:cNvPr id="69637" name="Picture 5" title="Healthy food choic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8694" y="4037039"/>
            <a:ext cx="3156706" cy="2287561"/>
          </a:xfrm>
          <a:prstGeom prst="rect">
            <a:avLst/>
          </a:prstGeom>
          <a:noFill/>
          <a:extLst>
            <a:ext uri="{909E8E84-426E-40DD-AFC4-6F175D3DCCD1}">
              <a14:hiddenFill xmlns:a14="http://schemas.microsoft.com/office/drawing/2010/main">
                <a:solidFill>
                  <a:srgbClr val="FFFFFF"/>
                </a:solidFill>
              </a14:hiddenFill>
            </a:ext>
          </a:extLst>
        </p:spPr>
      </p:pic>
      <p:sp>
        <p:nvSpPr>
          <p:cNvPr id="69635" name="Title 1"/>
          <p:cNvSpPr>
            <a:spLocks noGrp="1"/>
          </p:cNvSpPr>
          <p:nvPr>
            <p:ph type="title"/>
          </p:nvPr>
        </p:nvSpPr>
        <p:spPr/>
        <p:txBody>
          <a:bodyPr/>
          <a:lstStyle/>
          <a:p>
            <a:pPr eaLnBrk="1" hangingPunct="1">
              <a:lnSpc>
                <a:spcPts val="4575"/>
              </a:lnSpc>
            </a:pPr>
            <a:r>
              <a:rPr lang="es-ES" sz="4200" dirty="0"/>
              <a:t>Cambios en el Estilo de Vida e Importancia del Cumplimiento</a:t>
            </a:r>
            <a:endParaRPr lang="en-US" sz="4200" dirty="0"/>
          </a:p>
        </p:txBody>
      </p:sp>
      <p:sp>
        <p:nvSpPr>
          <p:cNvPr id="70659" name="Content Placeholder 2"/>
          <p:cNvSpPr>
            <a:spLocks noGrp="1"/>
          </p:cNvSpPr>
          <p:nvPr>
            <p:ph idx="1"/>
          </p:nvPr>
        </p:nvSpPr>
        <p:spPr>
          <a:xfrm>
            <a:off x="381000" y="1600200"/>
            <a:ext cx="8305800" cy="4267200"/>
          </a:xfrm>
        </p:spPr>
        <p:txBody>
          <a:bodyPr>
            <a:noAutofit/>
          </a:bodyPr>
          <a:lstStyle/>
          <a:p>
            <a:pPr marL="342900" lvl="1" indent="-342900" eaLnBrk="1" fontAlgn="auto" hangingPunct="1">
              <a:spcBef>
                <a:spcPts val="0"/>
              </a:spcBef>
              <a:spcAft>
                <a:spcPts val="0"/>
              </a:spcAft>
              <a:buFont typeface="Arial" pitchFamily="34" charset="0"/>
              <a:buChar char="•"/>
              <a:defRPr/>
            </a:pPr>
            <a:r>
              <a:rPr lang="es-ES" sz="3000" dirty="0"/>
              <a:t>Bajar de peso, hacer ejercicio, seguir una dieta adecuada, dejar el tabaco</a:t>
            </a:r>
            <a:endParaRPr lang="en-US" sz="3000" dirty="0"/>
          </a:p>
          <a:p>
            <a:r>
              <a:rPr lang="es-ES" sz="3000" dirty="0"/>
              <a:t>Evitar el alcohol/sedantes antes de dormir, dormir de lado y tener hábitos de sueño constantes</a:t>
            </a:r>
            <a:r>
              <a:rPr lang="en-US" sz="3000" dirty="0"/>
              <a:t> </a:t>
            </a:r>
          </a:p>
          <a:p>
            <a:pPr marL="342900" lvl="1" indent="-342900" eaLnBrk="1" fontAlgn="auto" hangingPunct="1">
              <a:spcBef>
                <a:spcPts val="0"/>
              </a:spcBef>
              <a:spcAft>
                <a:spcPts val="0"/>
              </a:spcAft>
              <a:buFont typeface="Arial" pitchFamily="34" charset="0"/>
              <a:buChar char="•"/>
              <a:defRPr/>
            </a:pPr>
            <a:r>
              <a:rPr lang="es-ES" sz="3000" dirty="0"/>
              <a:t>Los conductores de autotransporte con AOS, si se les prescribe el uso de PAP, deben                     utilizar el dispositivo al menos 4 horas                 por  noche, el 70 % de todas las                                          noches</a:t>
            </a:r>
            <a:endParaRPr lang="en-US" sz="3000" dirty="0"/>
          </a:p>
          <a:p>
            <a:pPr marL="457200" lvl="1" indent="-457200" eaLnBrk="1" hangingPunct="1">
              <a:buFont typeface="Arial" charset="0"/>
              <a:buNone/>
              <a:defRPr/>
            </a:pPr>
            <a:endParaRPr lang="en-US" sz="3000" dirty="0"/>
          </a:p>
          <a:p>
            <a:pPr marL="400050" lvl="2" indent="0" eaLnBrk="1" hangingPunct="1">
              <a:buFont typeface="Arial" charset="0"/>
              <a:buNone/>
              <a:defRPr/>
            </a:pPr>
            <a:endParaRPr lang="en-US" sz="3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6_08">
            <a:hlinkClick r:id="" action="ppaction://media"/>
            <a:extLst>
              <a:ext uri="{FF2B5EF4-FFF2-40B4-BE49-F238E27FC236}">
                <a16:creationId xmlns:a16="http://schemas.microsoft.com/office/drawing/2014/main" id="{C2A0479C-A015-F30B-080F-B966E1168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410200"/>
            <a:ext cx="609600" cy="609600"/>
          </a:xfrm>
          <a:prstGeom prst="rect">
            <a:avLst/>
          </a:prstGeom>
        </p:spPr>
      </p:pic>
      <p:pic>
        <p:nvPicPr>
          <p:cNvPr id="70661" name="Picture 5" title="Good, better, best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886200"/>
            <a:ext cx="3238501" cy="2428876"/>
          </a:xfrm>
          <a:prstGeom prst="rect">
            <a:avLst/>
          </a:prstGeom>
          <a:noFill/>
          <a:extLst>
            <a:ext uri="{909E8E84-426E-40DD-AFC4-6F175D3DCCD1}">
              <a14:hiddenFill xmlns:a14="http://schemas.microsoft.com/office/drawing/2010/main">
                <a:solidFill>
                  <a:srgbClr val="FFFFFF"/>
                </a:solidFill>
              </a14:hiddenFill>
            </a:ext>
          </a:extLst>
        </p:spPr>
      </p:pic>
      <p:sp>
        <p:nvSpPr>
          <p:cNvPr id="70659" name="Title 1"/>
          <p:cNvSpPr>
            <a:spLocks noGrp="1"/>
          </p:cNvSpPr>
          <p:nvPr>
            <p:ph type="title"/>
          </p:nvPr>
        </p:nvSpPr>
        <p:spPr/>
        <p:txBody>
          <a:bodyPr/>
          <a:lstStyle/>
          <a:p>
            <a:pPr eaLnBrk="1" hangingPunct="1">
              <a:lnSpc>
                <a:spcPts val="4575"/>
              </a:lnSpc>
            </a:pPr>
            <a:r>
              <a:rPr lang="es-ES" dirty="0"/>
              <a:t>Tener Éxito con el Cumplimiento de PAP</a:t>
            </a:r>
            <a:endParaRPr lang="en-US" dirty="0"/>
          </a:p>
        </p:txBody>
      </p:sp>
      <p:sp>
        <p:nvSpPr>
          <p:cNvPr id="70660" name="Content Placeholder 2"/>
          <p:cNvSpPr>
            <a:spLocks noGrp="1"/>
          </p:cNvSpPr>
          <p:nvPr>
            <p:ph idx="1"/>
          </p:nvPr>
        </p:nvSpPr>
        <p:spPr>
          <a:xfrm>
            <a:off x="457200" y="1493837"/>
            <a:ext cx="8382000" cy="4525963"/>
          </a:xfrm>
        </p:spPr>
        <p:txBody>
          <a:bodyPr/>
          <a:lstStyle/>
          <a:p>
            <a:pPr marL="457200" lvl="1" indent="-457200" eaLnBrk="1" hangingPunct="1">
              <a:buFont typeface="Arial" pitchFamily="34" charset="0"/>
              <a:buChar char="•"/>
            </a:pPr>
            <a:r>
              <a:rPr lang="es-ES" dirty="0"/>
              <a:t>Para los conductores a los que se les prescribe terapia PAP, las primeras semanas son fundamentales para trabajar con el proveedor para seleccionar el "mejor" dispositivo, el ajuste de la mascarilla y los problemas de comodidad</a:t>
            </a:r>
            <a:endParaRPr lang="en-US" dirty="0"/>
          </a:p>
          <a:p>
            <a:pPr marL="457200" lvl="1" indent="-457200" eaLnBrk="1" hangingPunct="1">
              <a:buFont typeface="Arial" pitchFamily="34" charset="0"/>
              <a:buChar char="•"/>
            </a:pPr>
            <a:r>
              <a:rPr lang="en-US" dirty="0"/>
              <a:t>Los </a:t>
            </a:r>
            <a:r>
              <a:rPr lang="en-US" dirty="0" err="1"/>
              <a:t>gerentes</a:t>
            </a:r>
            <a:r>
              <a:rPr lang="en-US" dirty="0"/>
              <a:t> de </a:t>
            </a:r>
            <a:r>
              <a:rPr lang="en-US" dirty="0" err="1"/>
              <a:t>los</a:t>
            </a:r>
            <a:r>
              <a:rPr lang="en-US" dirty="0"/>
              <a:t> </a:t>
            </a:r>
            <a:r>
              <a:rPr lang="en-US" dirty="0" err="1"/>
              <a:t>transportistas</a:t>
            </a:r>
            <a:r>
              <a:rPr lang="en-US" dirty="0"/>
              <a:t> </a:t>
            </a:r>
            <a:r>
              <a:rPr lang="en-US" dirty="0" err="1"/>
              <a:t>pueden</a:t>
            </a:r>
            <a:r>
              <a:rPr lang="en-US" dirty="0"/>
              <a:t>:</a:t>
            </a:r>
          </a:p>
          <a:p>
            <a:pPr marL="630238" lvl="2" indent="-361950" eaLnBrk="1" hangingPunct="1">
              <a:buFont typeface="Calibri" pitchFamily="34" charset="0"/>
              <a:buChar char="—"/>
            </a:pPr>
            <a:r>
              <a:rPr lang="en-US" dirty="0" err="1"/>
              <a:t>Instalar</a:t>
            </a:r>
            <a:r>
              <a:rPr lang="en-US" dirty="0"/>
              <a:t> </a:t>
            </a:r>
            <a:r>
              <a:rPr lang="en-US" dirty="0" err="1"/>
              <a:t>inversores</a:t>
            </a:r>
            <a:r>
              <a:rPr lang="en-US" dirty="0"/>
              <a:t> </a:t>
            </a:r>
            <a:r>
              <a:rPr lang="en-US" dirty="0" err="1"/>
              <a:t>en</a:t>
            </a:r>
            <a:r>
              <a:rPr lang="en-US" dirty="0"/>
              <a:t> </a:t>
            </a:r>
            <a:r>
              <a:rPr lang="en-US" dirty="0" err="1"/>
              <a:t>el</a:t>
            </a:r>
            <a:r>
              <a:rPr lang="en-US" dirty="0"/>
              <a:t> </a:t>
            </a:r>
            <a:r>
              <a:rPr lang="en-US" dirty="0" err="1"/>
              <a:t>camión</a:t>
            </a:r>
            <a:r>
              <a:rPr lang="en-US" dirty="0"/>
              <a:t> para </a:t>
            </a:r>
            <a:r>
              <a:rPr lang="en-US" dirty="0" err="1"/>
              <a:t>alimentar</a:t>
            </a:r>
            <a:r>
              <a:rPr lang="en-US" dirty="0"/>
              <a:t>         </a:t>
            </a:r>
            <a:r>
              <a:rPr lang="en-US" dirty="0" err="1"/>
              <a:t>máquinas</a:t>
            </a:r>
            <a:r>
              <a:rPr lang="en-US" dirty="0"/>
              <a:t> PAP</a:t>
            </a:r>
          </a:p>
          <a:p>
            <a:pPr marL="630238" lvl="2" indent="-361950" eaLnBrk="1" hangingPunct="1">
              <a:buFont typeface="Calibri" pitchFamily="34" charset="0"/>
              <a:buChar char="—"/>
            </a:pPr>
            <a:r>
              <a:rPr lang="es-ES" dirty="0"/>
              <a:t>Determinar dónde se permite el ralentí</a:t>
            </a:r>
            <a:endParaRPr lang="en-US" dirty="0"/>
          </a:p>
          <a:p>
            <a:pPr marL="630238" lvl="2" indent="-361950" eaLnBrk="1" hangingPunct="1">
              <a:buFont typeface="Calibri" pitchFamily="34" charset="0"/>
              <a:buChar char="—"/>
            </a:pPr>
            <a:r>
              <a:rPr lang="es-ES" dirty="0"/>
              <a:t>Ubicar instalaciones de reparación y                            suministro de PAP para conductores en la carretera</a:t>
            </a:r>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title="Walking support 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4634" y="3826075"/>
            <a:ext cx="2416966" cy="1812725"/>
          </a:xfrm>
          <a:prstGeom prst="rect">
            <a:avLst/>
          </a:prstGeom>
          <a:noFill/>
          <a:extLst>
            <a:ext uri="{909E8E84-426E-40DD-AFC4-6F175D3DCCD1}">
              <a14:hiddenFill xmlns:a14="http://schemas.microsoft.com/office/drawing/2010/main">
                <a:solidFill>
                  <a:srgbClr val="FFFFFF"/>
                </a:solidFill>
              </a14:hiddenFill>
            </a:ext>
          </a:extLst>
        </p:spPr>
      </p:pic>
      <p:sp>
        <p:nvSpPr>
          <p:cNvPr id="71684" name="Content Placeholder 2"/>
          <p:cNvSpPr>
            <a:spLocks noGrp="1"/>
          </p:cNvSpPr>
          <p:nvPr>
            <p:ph idx="1"/>
          </p:nvPr>
        </p:nvSpPr>
        <p:spPr>
          <a:xfrm>
            <a:off x="457200" y="1600200"/>
            <a:ext cx="8534400" cy="4525963"/>
          </a:xfrm>
        </p:spPr>
        <p:txBody>
          <a:bodyPr/>
          <a:lstStyle/>
          <a:p>
            <a:pPr>
              <a:spcBef>
                <a:spcPts val="0"/>
              </a:spcBef>
            </a:pPr>
            <a:r>
              <a:rPr lang="es-ES" dirty="0"/>
              <a:t>Los conductores de autotransporte que reciben PAP deben hablar con los transportistas y el proveedor de PAP sobre todas las cuestiones que afecten el cumplimiento de su tratamiento</a:t>
            </a:r>
            <a:endParaRPr lang="en-US" dirty="0"/>
          </a:p>
          <a:p>
            <a:pPr marL="536575" lvl="1" eaLnBrk="1" hangingPunct="1">
              <a:spcBef>
                <a:spcPts val="0"/>
              </a:spcBef>
              <a:buFont typeface="Calibri" pitchFamily="34" charset="0"/>
              <a:buChar char="―"/>
            </a:pPr>
            <a:r>
              <a:rPr lang="es-ES" dirty="0"/>
              <a:t>Esto contribuye al Programa de Administración de la Fatiga</a:t>
            </a:r>
            <a:endParaRPr lang="en-US" dirty="0"/>
          </a:p>
          <a:p>
            <a:pPr>
              <a:spcBef>
                <a:spcPts val="0"/>
              </a:spcBef>
            </a:pPr>
            <a:r>
              <a:rPr lang="es-ES" dirty="0"/>
              <a:t>Establecer contacto con usuarios               exitosos de PAP puede ayudar</a:t>
            </a:r>
            <a:endParaRPr lang="en-US" dirty="0"/>
          </a:p>
          <a:p>
            <a:pPr marL="536575" lvl="1" eaLnBrk="1" hangingPunct="1">
              <a:spcBef>
                <a:spcPts val="0"/>
              </a:spcBef>
            </a:pPr>
            <a:r>
              <a:rPr lang="es-ES" dirty="0"/>
              <a:t>Consejos individuales de conductores usuarios de PAP</a:t>
            </a:r>
            <a:endParaRPr lang="en-US" dirty="0"/>
          </a:p>
          <a:p>
            <a:pPr marL="536575" lvl="1" eaLnBrk="1" hangingPunct="1">
              <a:spcBef>
                <a:spcPts val="0"/>
              </a:spcBef>
            </a:pPr>
            <a:r>
              <a:rPr lang="es-ES" dirty="0"/>
              <a:t>Considerar grupos de usuarios de PAP</a:t>
            </a:r>
            <a:endParaRPr lang="en-US" dirty="0"/>
          </a:p>
          <a:p>
            <a:pPr lvl="1" eaLnBrk="1" hangingPunct="1">
              <a:buFont typeface="Arial" pitchFamily="34" charset="0"/>
              <a:buNone/>
            </a:pPr>
            <a:endParaRPr lang="en-US" dirty="0"/>
          </a:p>
        </p:txBody>
      </p:sp>
      <p:sp>
        <p:nvSpPr>
          <p:cNvPr id="71683" name="Title 1"/>
          <p:cNvSpPr>
            <a:spLocks noGrp="1"/>
          </p:cNvSpPr>
          <p:nvPr>
            <p:ph type="title"/>
          </p:nvPr>
        </p:nvSpPr>
        <p:spPr/>
        <p:txBody>
          <a:bodyPr/>
          <a:lstStyle/>
          <a:p>
            <a:pPr eaLnBrk="1" hangingPunct="1">
              <a:lnSpc>
                <a:spcPts val="4575"/>
              </a:lnSpc>
            </a:pPr>
            <a:r>
              <a:rPr lang="es-ES" sz="3200" dirty="0"/>
              <a:t>Apoyo a la Cultura de Seguridad y a la Administración Eficaz de la Fatiga en el Trabajo</a:t>
            </a:r>
            <a:endParaRPr lang="en-US" sz="3200" dirty="0"/>
          </a:p>
        </p:txBody>
      </p:sp>
      <p:pic>
        <p:nvPicPr>
          <p:cNvPr id="2" name="narration_06_09">
            <a:hlinkClick r:id="" action="ppaction://media"/>
            <a:extLst>
              <a:ext uri="{FF2B5EF4-FFF2-40B4-BE49-F238E27FC236}">
                <a16:creationId xmlns:a16="http://schemas.microsoft.com/office/drawing/2014/main" id="{0A997F57-6B47-96B6-3EED-6FA4AC8C1F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en-US" dirty="0"/>
              <a:t>Examen del </a:t>
            </a:r>
            <a:r>
              <a:rPr lang="en-US" dirty="0" err="1"/>
              <a:t>Módulo</a:t>
            </a:r>
            <a:r>
              <a:rPr lang="en-US" dirty="0"/>
              <a:t> 8</a:t>
            </a:r>
          </a:p>
        </p:txBody>
      </p:sp>
      <p:sp>
        <p:nvSpPr>
          <p:cNvPr id="72707" name="Content Placeholder 1"/>
          <p:cNvSpPr>
            <a:spLocks noGrp="1"/>
          </p:cNvSpPr>
          <p:nvPr>
            <p:ph idx="1"/>
          </p:nvPr>
        </p:nvSpPr>
        <p:spPr/>
        <p:txBody>
          <a:bodyPr/>
          <a:lstStyle/>
          <a:p>
            <a:endParaRPr lang="en-US"/>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2_05">
            <a:hlinkClick r:id="" action="ppaction://media"/>
            <a:extLst>
              <a:ext uri="{FF2B5EF4-FFF2-40B4-BE49-F238E27FC236}">
                <a16:creationId xmlns:a16="http://schemas.microsoft.com/office/drawing/2014/main" id="{0C68A8EE-AE91-F75B-50A3-699310191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19458" name="Title 1"/>
          <p:cNvSpPr>
            <a:spLocks noGrp="1"/>
          </p:cNvSpPr>
          <p:nvPr>
            <p:ph type="title"/>
          </p:nvPr>
        </p:nvSpPr>
        <p:spPr/>
        <p:txBody>
          <a:bodyPr/>
          <a:lstStyle/>
          <a:p>
            <a:pPr eaLnBrk="1" hangingPunct="1">
              <a:lnSpc>
                <a:spcPts val="4575"/>
              </a:lnSpc>
            </a:pPr>
            <a:r>
              <a:rPr lang="en-US" dirty="0" err="1"/>
              <a:t>Enfermedades</a:t>
            </a:r>
            <a:r>
              <a:rPr lang="en-US" dirty="0"/>
              <a:t> del </a:t>
            </a:r>
            <a:r>
              <a:rPr lang="en-US" dirty="0" err="1"/>
              <a:t>Sueño</a:t>
            </a:r>
            <a:endParaRPr lang="en-US" dirty="0"/>
          </a:p>
        </p:txBody>
      </p:sp>
      <p:sp>
        <p:nvSpPr>
          <p:cNvPr id="19459" name="Content Placeholder 2"/>
          <p:cNvSpPr>
            <a:spLocks noGrp="1"/>
          </p:cNvSpPr>
          <p:nvPr>
            <p:ph idx="1"/>
          </p:nvPr>
        </p:nvSpPr>
        <p:spPr>
          <a:xfrm>
            <a:off x="457200" y="1600200"/>
            <a:ext cx="8370888" cy="4525963"/>
          </a:xfrm>
        </p:spPr>
        <p:txBody>
          <a:bodyPr/>
          <a:lstStyle/>
          <a:p>
            <a:r>
              <a:rPr lang="es-ES" sz="2800" dirty="0"/>
              <a:t>Sólo en los EUA, 70 millones de personas pueden tener algún tipo de enfermedad del sueño; la mayoría de las personas afectadas ni siquiera lo saben</a:t>
            </a:r>
            <a:endParaRPr lang="en-US" sz="2800" dirty="0"/>
          </a:p>
          <a:p>
            <a:r>
              <a:rPr lang="es-ES" sz="2800" dirty="0"/>
              <a:t>A muchos no se les diagnostica porque la capacitación de los médicos en medicina del sueño es limitada y la identificación puede ser                                       complicada debido a factores                                         como problemas de salud,                                         estrés mental o abuso de                                  sustancias</a:t>
            </a:r>
            <a:endParaRPr lang="en-US" sz="2800" dirty="0"/>
          </a:p>
        </p:txBody>
      </p:sp>
      <p:pic>
        <p:nvPicPr>
          <p:cNvPr id="19461" name="Picture 5" title="Fatigued driver ahead of sem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9079" y="4038600"/>
            <a:ext cx="3229009" cy="2142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2_06">
            <a:hlinkClick r:id="" action="ppaction://media"/>
            <a:extLst>
              <a:ext uri="{FF2B5EF4-FFF2-40B4-BE49-F238E27FC236}">
                <a16:creationId xmlns:a16="http://schemas.microsoft.com/office/drawing/2014/main" id="{9C270DB6-27F6-03EE-81CA-289F08EC98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0483" name="Title 1"/>
          <p:cNvSpPr>
            <a:spLocks noGrp="1"/>
          </p:cNvSpPr>
          <p:nvPr>
            <p:ph type="title"/>
          </p:nvPr>
        </p:nvSpPr>
        <p:spPr/>
        <p:txBody>
          <a:bodyPr/>
          <a:lstStyle/>
          <a:p>
            <a:pPr eaLnBrk="1" hangingPunct="1">
              <a:lnSpc>
                <a:spcPts val="4575"/>
              </a:lnSpc>
            </a:pPr>
            <a:r>
              <a:rPr lang="en-US" dirty="0" err="1"/>
              <a:t>Enfermedades</a:t>
            </a:r>
            <a:r>
              <a:rPr lang="en-US" dirty="0"/>
              <a:t> </a:t>
            </a:r>
            <a:r>
              <a:rPr lang="en-US" dirty="0" err="1"/>
              <a:t>Comunes</a:t>
            </a:r>
            <a:r>
              <a:rPr lang="en-US" dirty="0"/>
              <a:t> del </a:t>
            </a:r>
            <a:r>
              <a:rPr lang="en-US" dirty="0" err="1"/>
              <a:t>Sueño</a:t>
            </a:r>
            <a:endParaRPr lang="en-US" dirty="0"/>
          </a:p>
        </p:txBody>
      </p:sp>
      <p:sp>
        <p:nvSpPr>
          <p:cNvPr id="3" name="Content Placeholder 2"/>
          <p:cNvSpPr>
            <a:spLocks noGrp="1"/>
          </p:cNvSpPr>
          <p:nvPr>
            <p:ph idx="1"/>
          </p:nvPr>
        </p:nvSpPr>
        <p:spPr>
          <a:xfrm>
            <a:off x="304800" y="1524000"/>
            <a:ext cx="8534400" cy="4800600"/>
          </a:xfrm>
          <a:ln>
            <a:miter lim="800000"/>
            <a:headEnd/>
            <a:tailEnd/>
          </a:ln>
        </p:spPr>
        <p:txBody>
          <a:bodyPr rtlCol="0">
            <a:noAutofit/>
          </a:bodyPr>
          <a:lstStyle/>
          <a:p>
            <a:pPr fontAlgn="auto">
              <a:lnSpc>
                <a:spcPts val="2800"/>
              </a:lnSpc>
              <a:spcBef>
                <a:spcPts val="0"/>
              </a:spcBef>
              <a:spcAft>
                <a:spcPts val="0"/>
              </a:spcAft>
              <a:defRPr/>
            </a:pPr>
            <a:r>
              <a:rPr lang="en-US" sz="2800" dirty="0"/>
              <a:t>AOS: ¡1 de </a:t>
            </a:r>
            <a:r>
              <a:rPr lang="en-US" sz="2800" dirty="0" err="1"/>
              <a:t>cada</a:t>
            </a:r>
            <a:r>
              <a:rPr lang="en-US" sz="2800" dirty="0"/>
              <a:t> 10 </a:t>
            </a:r>
            <a:r>
              <a:rPr lang="en-US" sz="2800" dirty="0" err="1"/>
              <a:t>conductores</a:t>
            </a:r>
            <a:r>
              <a:rPr lang="en-US" sz="2800" dirty="0"/>
              <a:t> de                         </a:t>
            </a:r>
            <a:r>
              <a:rPr lang="en-US" sz="2800" dirty="0" err="1"/>
              <a:t>autotransporte</a:t>
            </a:r>
            <a:r>
              <a:rPr lang="en-US" sz="2800" dirty="0"/>
              <a:t> </a:t>
            </a:r>
            <a:r>
              <a:rPr lang="en-US" sz="2800" dirty="0" err="1"/>
              <a:t>puede</a:t>
            </a:r>
            <a:r>
              <a:rPr lang="en-US" sz="2800" dirty="0"/>
              <a:t> </a:t>
            </a:r>
            <a:r>
              <a:rPr lang="en-US" sz="2800" dirty="0" err="1"/>
              <a:t>tener</a:t>
            </a:r>
            <a:r>
              <a:rPr lang="en-US" sz="2800" dirty="0"/>
              <a:t> AOS de                                          </a:t>
            </a:r>
            <a:r>
              <a:rPr lang="en-US" sz="2800" dirty="0" err="1"/>
              <a:t>moderada</a:t>
            </a:r>
            <a:r>
              <a:rPr lang="en-US" sz="2800" dirty="0"/>
              <a:t> a grave! </a:t>
            </a:r>
          </a:p>
          <a:p>
            <a:pPr marL="447675" lvl="1" indent="-85725" eaLnBrk="1" fontAlgn="auto" hangingPunct="1">
              <a:lnSpc>
                <a:spcPts val="2300"/>
              </a:lnSpc>
              <a:spcBef>
                <a:spcPts val="0"/>
              </a:spcBef>
              <a:spcAft>
                <a:spcPts val="0"/>
              </a:spcAft>
              <a:defRPr/>
            </a:pPr>
            <a:r>
              <a:rPr lang="es-ES" sz="2000" dirty="0"/>
              <a:t>Episodios repetidos de colapso de las vías                                               respiratorias durante el sueño</a:t>
            </a:r>
            <a:endParaRPr lang="en-US" sz="2000" dirty="0"/>
          </a:p>
          <a:p>
            <a:pPr fontAlgn="auto">
              <a:lnSpc>
                <a:spcPts val="3000"/>
              </a:lnSpc>
              <a:spcBef>
                <a:spcPts val="0"/>
              </a:spcBef>
              <a:spcAft>
                <a:spcPts val="0"/>
              </a:spcAft>
              <a:defRPr/>
            </a:pPr>
            <a:r>
              <a:rPr lang="en-US" sz="2800" dirty="0" err="1"/>
              <a:t>Insomnio</a:t>
            </a:r>
            <a:r>
              <a:rPr lang="en-US" sz="2800" dirty="0"/>
              <a:t>: </a:t>
            </a:r>
            <a:r>
              <a:rPr lang="en-US" sz="2800" dirty="0" err="1"/>
              <a:t>puede</a:t>
            </a:r>
            <a:r>
              <a:rPr lang="en-US" sz="2800" dirty="0"/>
              <a:t> </a:t>
            </a:r>
            <a:r>
              <a:rPr lang="en-US" sz="2800" dirty="0" err="1"/>
              <a:t>afectar</a:t>
            </a:r>
            <a:r>
              <a:rPr lang="en-US" sz="2800" dirty="0"/>
              <a:t> a 1 de </a:t>
            </a:r>
            <a:r>
              <a:rPr lang="en-US" sz="2800" dirty="0" err="1"/>
              <a:t>cada</a:t>
            </a:r>
            <a:r>
              <a:rPr lang="en-US" sz="2800" dirty="0"/>
              <a:t> 10 </a:t>
            </a:r>
            <a:r>
              <a:rPr lang="en-US" sz="2800" dirty="0" err="1"/>
              <a:t>adultos</a:t>
            </a:r>
            <a:endParaRPr lang="en-US" sz="2800" dirty="0"/>
          </a:p>
          <a:p>
            <a:pPr marL="542925" lvl="1" indent="-180975" eaLnBrk="1" fontAlgn="auto" hangingPunct="1">
              <a:lnSpc>
                <a:spcPts val="2300"/>
              </a:lnSpc>
              <a:spcBef>
                <a:spcPts val="0"/>
              </a:spcBef>
              <a:spcAft>
                <a:spcPts val="0"/>
              </a:spcAft>
              <a:defRPr/>
            </a:pPr>
            <a:r>
              <a:rPr lang="es-ES" sz="2000" dirty="0"/>
              <a:t>Incapaz de conciliar el sueño o permanecer dormido; a menudo ansioso, irritable, deprimido</a:t>
            </a:r>
            <a:endParaRPr lang="en-US" sz="2000" dirty="0"/>
          </a:p>
          <a:p>
            <a:pPr fontAlgn="auto">
              <a:lnSpc>
                <a:spcPts val="2800"/>
              </a:lnSpc>
              <a:spcBef>
                <a:spcPts val="0"/>
              </a:spcBef>
              <a:spcAft>
                <a:spcPts val="0"/>
              </a:spcAft>
              <a:defRPr/>
            </a:pPr>
            <a:r>
              <a:rPr lang="es-ES" sz="2800" dirty="0"/>
              <a:t>Síndrome de piernas inquietas: entre el 4% y el 29% de los afectados</a:t>
            </a:r>
            <a:endParaRPr lang="en-US" sz="2800" dirty="0"/>
          </a:p>
          <a:p>
            <a:pPr marL="542925" lvl="1" indent="-180975" eaLnBrk="1" fontAlgn="auto" hangingPunct="1">
              <a:lnSpc>
                <a:spcPts val="2300"/>
              </a:lnSpc>
              <a:spcBef>
                <a:spcPts val="0"/>
              </a:spcBef>
              <a:spcAft>
                <a:spcPts val="0"/>
              </a:spcAft>
              <a:tabLst>
                <a:tab pos="628650" algn="l"/>
              </a:tabLst>
              <a:defRPr/>
            </a:pPr>
            <a:r>
              <a:rPr lang="es-ES" sz="2000" dirty="0"/>
              <a:t>Hormigueo en la parte inferior de las piernas; patadas involuntarias que interrumpen el sueño</a:t>
            </a:r>
            <a:endParaRPr lang="en-US" sz="2000" dirty="0"/>
          </a:p>
          <a:p>
            <a:pPr fontAlgn="auto">
              <a:lnSpc>
                <a:spcPts val="2800"/>
              </a:lnSpc>
              <a:spcBef>
                <a:spcPts val="0"/>
              </a:spcBef>
              <a:spcAft>
                <a:spcPts val="0"/>
              </a:spcAft>
              <a:defRPr/>
            </a:pPr>
            <a:r>
              <a:rPr lang="en-US" sz="2800" dirty="0"/>
              <a:t>Narcolepsia: </a:t>
            </a:r>
            <a:r>
              <a:rPr lang="en-US" sz="2800" dirty="0" err="1"/>
              <a:t>una</a:t>
            </a:r>
            <a:r>
              <a:rPr lang="en-US" sz="2800" dirty="0"/>
              <a:t> </a:t>
            </a:r>
            <a:r>
              <a:rPr lang="en-US" sz="2800" dirty="0" err="1"/>
              <a:t>enfermedad</a:t>
            </a:r>
            <a:r>
              <a:rPr lang="en-US" sz="2800" dirty="0"/>
              <a:t> poco </a:t>
            </a:r>
            <a:r>
              <a:rPr lang="en-US" sz="2800" dirty="0" err="1"/>
              <a:t>común</a:t>
            </a:r>
            <a:endParaRPr lang="en-US" sz="2800" dirty="0"/>
          </a:p>
          <a:p>
            <a:pPr lvl="1" eaLnBrk="1" fontAlgn="auto" hangingPunct="1">
              <a:lnSpc>
                <a:spcPts val="2300"/>
              </a:lnSpc>
              <a:spcBef>
                <a:spcPts val="0"/>
              </a:spcBef>
              <a:spcAft>
                <a:spcPts val="0"/>
              </a:spcAft>
              <a:defRPr/>
            </a:pPr>
            <a:r>
              <a:rPr lang="es-ES" sz="2000" dirty="0"/>
              <a:t>“Ataques de sueño” repentinos, con debilidad muscular; desencadenado por emociones intensas, sorpresas o actividad intensa</a:t>
            </a:r>
            <a:r>
              <a:rPr lang="en-US" sz="2400" dirty="0"/>
              <a:t> </a:t>
            </a:r>
            <a:endParaRPr lang="en-US" sz="2400" strike="sngStrike" dirty="0"/>
          </a:p>
          <a:p>
            <a:pPr fontAlgn="auto">
              <a:spcAft>
                <a:spcPts val="0"/>
              </a:spcAft>
              <a:defRPr/>
            </a:pPr>
            <a:endParaRPr lang="en-US" sz="2800" dirty="0"/>
          </a:p>
        </p:txBody>
      </p:sp>
      <p:pic>
        <p:nvPicPr>
          <p:cNvPr id="20485" name="Picture 5" title="Crowd of peop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9040" y="1524000"/>
            <a:ext cx="2400160" cy="1592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5F0A43-1D9D-40D1-90F6-E4901F107FB4}">
  <ds:schemaRefs>
    <ds:schemaRef ds:uri="http://www.w3.org/XML/1998/namespace"/>
    <ds:schemaRef ds:uri="http://schemas.microsoft.com/sharepoint/v3"/>
    <ds:schemaRef ds:uri="http://purl.org/dc/dcmitype/"/>
    <ds:schemaRef ds:uri="http://purl.org/dc/elements/1.1/"/>
    <ds:schemaRef ds:uri="http://schemas.microsoft.com/office/2006/metadata/properties"/>
    <ds:schemaRef ds:uri="http://schemas.microsoft.com/office/2006/documentManagement/types"/>
    <ds:schemaRef ds:uri="6d7edb7c-2aa0-4872-9062-ea8fed2ded76"/>
    <ds:schemaRef ds:uri="http://schemas.openxmlformats.org/package/2006/metadata/core-properties"/>
    <ds:schemaRef ds:uri="fccb8565-6977-422c-9899-ed0c196b9eef"/>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DBAC923-C6DB-4996-A854-BA52A96BA0E4}">
  <ds:schemaRefs>
    <ds:schemaRef ds:uri="http://schemas.microsoft.com/sharepoint/v3/contenttype/forms"/>
  </ds:schemaRefs>
</ds:datastoreItem>
</file>

<file path=customXml/itemProps3.xml><?xml version="1.0" encoding="utf-8"?>
<ds:datastoreItem xmlns:ds="http://schemas.openxmlformats.org/officeDocument/2006/customXml" ds:itemID="{2951F3DA-5F29-4C67-9312-622F9A44A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39576</TotalTime>
  <Words>21421</Words>
  <Application>Microsoft Office PowerPoint</Application>
  <PresentationFormat>On-screen Show (4:3)</PresentationFormat>
  <Paragraphs>1099</Paragraphs>
  <Slides>74</Slides>
  <Notes>74</Notes>
  <HiddenSlides>0</HiddenSlides>
  <MMClips>57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Monotype Sorts</vt:lpstr>
      <vt:lpstr>Times New Roman</vt:lpstr>
      <vt:lpstr>Office Theme</vt:lpstr>
      <vt:lpstr>Módulo 8: Administración de Enfermedades del Sueño para el Conductor </vt:lpstr>
      <vt:lpstr>Módulo 8 Descripción General</vt:lpstr>
      <vt:lpstr>Lista de Siglas</vt:lpstr>
      <vt:lpstr>Lección 1: Descripción General de las Enfermedades del Sueño</vt:lpstr>
      <vt:lpstr>Choques de Vehículos de Autotransporte   Somnolencia Excesiva en el trabajo   Enfermedades del Sueño</vt:lpstr>
      <vt:lpstr>Antecedentes del Sueño Natural (Normal)</vt:lpstr>
      <vt:lpstr>Cuando se Altera el Sueño Natural </vt:lpstr>
      <vt:lpstr>Enfermedades del Sueño</vt:lpstr>
      <vt:lpstr>Enfermedades Comunes del Sueño</vt:lpstr>
      <vt:lpstr>Hipopneas y Apneas en la Apnea del Sueño “Pase el mouse sobre la pantalla y haga clic para reproducir este video”</vt:lpstr>
      <vt:lpstr>Las Apneas Alteran el Sueño y las Funciones Corporales</vt:lpstr>
      <vt:lpstr>Efectos de la AOS Sobre el Desempeño Mental, la Seguridad, la Salud y la Calidad de Vida</vt:lpstr>
      <vt:lpstr>Riesgo de Choques y la Apnea del Sueño</vt:lpstr>
      <vt:lpstr>Cuestionario de la Lección</vt:lpstr>
      <vt:lpstr>Cuestionario de la Lección</vt:lpstr>
      <vt:lpstr>Cuestionario de la Lección</vt:lpstr>
      <vt:lpstr>Cuestionario de la Lección</vt:lpstr>
      <vt:lpstr>Cuestionario de la Lección</vt:lpstr>
      <vt:lpstr>Lección 2: Detección y Pruebas de Enfermedades del Sueño</vt:lpstr>
      <vt:lpstr>AOS y Conductores de Autotransporte en los EUA</vt:lpstr>
      <vt:lpstr>Estándares Médicos de la CCMTA* -  Apnea del Sueño y Conductores de Autotransporte</vt:lpstr>
      <vt:lpstr>El Panel de Expertos Médicos (PEM) de la FMCSA</vt:lpstr>
      <vt:lpstr>Recomendaciones del Panel de Expertos Médicos de la FMCSA* para la Detección de Enfermedades del Sueño</vt:lpstr>
      <vt:lpstr>Detección de Enfermedades del Sueño</vt:lpstr>
      <vt:lpstr>Beneficios de la Detección de la Apnea del Sueño</vt:lpstr>
      <vt:lpstr>Marcadores de Detección de Apnea del Sueño: Señales y Síntomas (1 de 4) </vt:lpstr>
      <vt:lpstr>Marcadores de Detección de Apnea del Sueño - Características Físicas (2 de 4)  </vt:lpstr>
      <vt:lpstr>Marcadores de Detección de Apnea del Sueño -  La Genética y Antecedentes Familiares Pueden ser Importantes (3 de 4)</vt:lpstr>
      <vt:lpstr>Marcadores de Detección de Apnea del Sueño -  Indicadores de salud (4 de 4)</vt:lpstr>
      <vt:lpstr>Cuestionarios de Detección de AOS</vt:lpstr>
      <vt:lpstr>Lineamientos Médicos (AASM)*  para Pruebas de Enfermedades del Sueño</vt:lpstr>
      <vt:lpstr>Resultados de la Prueba de Sueño</vt:lpstr>
      <vt:lpstr>Cuestionario de la Lección</vt:lpstr>
      <vt:lpstr>Cuestionario de la Lección</vt:lpstr>
      <vt:lpstr>Cuestionario de la Lección</vt:lpstr>
      <vt:lpstr>Cuestionario de la Lección</vt:lpstr>
      <vt:lpstr>Cuestionario de la Lección</vt:lpstr>
      <vt:lpstr>Lección 3: Opciones de Tratamiento para Conductores de Autotransporte y Recomendaciones de los Reguladores Federales</vt:lpstr>
      <vt:lpstr>Enfoques para Tratar la Apnea del Sueño</vt:lpstr>
      <vt:lpstr>Beneficios de Tratar la Apnea del Sueño</vt:lpstr>
      <vt:lpstr>Recomendaciones del Panel de Expertos Médicos de la FMCSA para el Tratamiento de la Apnea del Sueño</vt:lpstr>
      <vt:lpstr>Tratamiento de la AOS con PAP</vt:lpstr>
      <vt:lpstr>Cómo Funciona la PAP (el Ejemplo es la APAP)</vt:lpstr>
      <vt:lpstr>PowerPoint Presentation</vt:lpstr>
      <vt:lpstr>Aparatos Orales para Tratar la Apnea del Sueño</vt:lpstr>
      <vt:lpstr>Medidas Preventivas para la AOS</vt:lpstr>
      <vt:lpstr>Cuestionario de la Lección</vt:lpstr>
      <vt:lpstr>Cuestionario de la Lección</vt:lpstr>
      <vt:lpstr>Cuestionario de la Lección</vt:lpstr>
      <vt:lpstr>Cuestionario de la Lección</vt:lpstr>
      <vt:lpstr>Cuestionario de la Lección</vt:lpstr>
      <vt:lpstr>Lección 4: Cumplimiento del Tratamiento de la Apnea del Sueño y Administración de la Fatiga en el Trabajo  </vt:lpstr>
      <vt:lpstr>Consejos para un Tratamiento PAP Exitoso</vt:lpstr>
      <vt:lpstr>Uso de la PAP</vt:lpstr>
      <vt:lpstr>Personalice el Dispositivo PAP para Dormir y Sentirse Cómodo</vt:lpstr>
      <vt:lpstr>Lo que los Conductores Deben Saber Sobre las Recomendaciones del Panel de Expertos Médicos* para Realizar un Seguimiento del Cumplimiento con la PAP</vt:lpstr>
      <vt:lpstr>Dispositivos para Monitorear la Terapia PAP</vt:lpstr>
      <vt:lpstr>Los Gerentes del Transportista Pueden Ayudar</vt:lpstr>
      <vt:lpstr>Obtenga Consejos de los Conductores de VDA que han Tenido Éxito con la Terapia PAP</vt:lpstr>
      <vt:lpstr>Cuestionario de la Lección</vt:lpstr>
      <vt:lpstr>Cuestionario de la Lección</vt:lpstr>
      <vt:lpstr>Cuestionario de la Lección</vt:lpstr>
      <vt:lpstr>Cuestionario de la Lección</vt:lpstr>
      <vt:lpstr>Cuestionario de la Lección</vt:lpstr>
      <vt:lpstr>Conclusión: Revisión &amp; Resumen</vt:lpstr>
      <vt:lpstr>Enfermedades del Sueño y Efectos de la Apnea del Sueño</vt:lpstr>
      <vt:lpstr>Reconocer la Apnea del Sueño y sus Consecuencias para la Seguridad y la Salud</vt:lpstr>
      <vt:lpstr>Autodetección y Detección Eficaz de AOS</vt:lpstr>
      <vt:lpstr>Detección y Pruebas Efectivas de las Enfermedades  del Sueño para la industria de VDA</vt:lpstr>
      <vt:lpstr>Opciones de Tratamiento para la Apnea del Sueño</vt:lpstr>
      <vt:lpstr>Cambios en el Estilo de Vida e Importancia del Cumplimiento</vt:lpstr>
      <vt:lpstr>Tener Éxito con el Cumplimiento de PAP</vt:lpstr>
      <vt:lpstr>Apoyo a la Cultura de Seguridad y a la Administración Eficaz de la Fatiga en el Trabajo</vt:lpstr>
      <vt:lpstr>Examen del Módulo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Sleep Disorders Management Module</dc:title>
  <dc:creator>rodolfo.giacoman@cvsa.org</dc:creator>
  <cp:lastModifiedBy>Julio Cesar Velasquez Molina</cp:lastModifiedBy>
  <cp:revision>1183</cp:revision>
  <cp:lastPrinted>2012-02-03T20:42:51Z</cp:lastPrinted>
  <dcterms:created xsi:type="dcterms:W3CDTF">2011-09-19T18:09:00Z</dcterms:created>
  <dcterms:modified xsi:type="dcterms:W3CDTF">2025-08-15T19:07:49Z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MediaServiceImageTags">
    <vt:lpwstr/>
  </property>
  <property fmtid="{D5CDD505-2E9C-101B-9397-08002B2CF9AE}" pid="4" name="Order">
    <vt:lpwstr>753400.000000000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