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4"/>
  </p:notesMasterIdLst>
  <p:sldIdLst>
    <p:sldId id="256" r:id="rId5"/>
    <p:sldId id="367" r:id="rId6"/>
    <p:sldId id="268" r:id="rId7"/>
    <p:sldId id="269" r:id="rId8"/>
    <p:sldId id="359" r:id="rId9"/>
    <p:sldId id="368" r:id="rId10"/>
    <p:sldId id="280" r:id="rId11"/>
    <p:sldId id="271" r:id="rId12"/>
    <p:sldId id="364" r:id="rId13"/>
    <p:sldId id="281" r:id="rId14"/>
    <p:sldId id="283" r:id="rId15"/>
    <p:sldId id="337" r:id="rId16"/>
    <p:sldId id="284" r:id="rId17"/>
    <p:sldId id="285" r:id="rId18"/>
    <p:sldId id="374" r:id="rId19"/>
    <p:sldId id="375" r:id="rId20"/>
    <p:sldId id="376" r:id="rId21"/>
    <p:sldId id="377" r:id="rId22"/>
    <p:sldId id="273" r:id="rId23"/>
    <p:sldId id="272" r:id="rId24"/>
    <p:sldId id="360" r:id="rId25"/>
    <p:sldId id="286" r:id="rId26"/>
    <p:sldId id="287" r:id="rId27"/>
    <p:sldId id="365" r:id="rId28"/>
    <p:sldId id="288" r:id="rId29"/>
    <p:sldId id="289" r:id="rId30"/>
    <p:sldId id="355" r:id="rId31"/>
    <p:sldId id="356" r:id="rId32"/>
    <p:sldId id="290" r:id="rId33"/>
    <p:sldId id="291" r:id="rId34"/>
    <p:sldId id="361" r:id="rId35"/>
    <p:sldId id="357" r:id="rId36"/>
    <p:sldId id="362" r:id="rId37"/>
    <p:sldId id="292" r:id="rId38"/>
    <p:sldId id="378" r:id="rId39"/>
    <p:sldId id="379" r:id="rId40"/>
    <p:sldId id="380" r:id="rId41"/>
    <p:sldId id="381" r:id="rId42"/>
    <p:sldId id="350" r:id="rId43"/>
    <p:sldId id="390" r:id="rId44"/>
    <p:sldId id="279" r:id="rId45"/>
    <p:sldId id="305" r:id="rId46"/>
    <p:sldId id="304" r:id="rId47"/>
    <p:sldId id="303" r:id="rId48"/>
    <p:sldId id="372" r:id="rId49"/>
    <p:sldId id="396" r:id="rId50"/>
    <p:sldId id="371" r:id="rId51"/>
    <p:sldId id="312" r:id="rId52"/>
    <p:sldId id="310" r:id="rId53"/>
    <p:sldId id="311" r:id="rId54"/>
    <p:sldId id="308" r:id="rId55"/>
    <p:sldId id="309" r:id="rId56"/>
    <p:sldId id="338" r:id="rId57"/>
    <p:sldId id="339" r:id="rId58"/>
    <p:sldId id="306" r:id="rId59"/>
    <p:sldId id="302" r:id="rId60"/>
    <p:sldId id="299" r:id="rId61"/>
    <p:sldId id="298" r:id="rId62"/>
    <p:sldId id="352" r:id="rId63"/>
    <p:sldId id="297" r:id="rId64"/>
    <p:sldId id="363" r:id="rId65"/>
    <p:sldId id="373" r:id="rId66"/>
    <p:sldId id="313" r:id="rId67"/>
    <p:sldId id="296" r:id="rId68"/>
    <p:sldId id="334" r:id="rId69"/>
    <p:sldId id="340" r:id="rId70"/>
    <p:sldId id="316" r:id="rId71"/>
    <p:sldId id="317" r:id="rId72"/>
    <p:sldId id="335" r:id="rId73"/>
    <p:sldId id="341" r:id="rId74"/>
    <p:sldId id="342" r:id="rId75"/>
    <p:sldId id="348" r:id="rId76"/>
    <p:sldId id="382" r:id="rId77"/>
    <p:sldId id="383" r:id="rId78"/>
    <p:sldId id="384" r:id="rId79"/>
    <p:sldId id="385" r:id="rId80"/>
    <p:sldId id="346" r:id="rId81"/>
    <p:sldId id="275" r:id="rId82"/>
    <p:sldId id="322" r:id="rId83"/>
    <p:sldId id="366" r:id="rId84"/>
    <p:sldId id="394" r:id="rId85"/>
    <p:sldId id="395" r:id="rId86"/>
    <p:sldId id="319" r:id="rId87"/>
    <p:sldId id="345" r:id="rId88"/>
    <p:sldId id="391" r:id="rId89"/>
    <p:sldId id="392" r:id="rId90"/>
    <p:sldId id="393" r:id="rId91"/>
    <p:sldId id="329" r:id="rId92"/>
    <p:sldId id="386" r:id="rId93"/>
    <p:sldId id="387" r:id="rId94"/>
    <p:sldId id="388" r:id="rId95"/>
    <p:sldId id="389" r:id="rId96"/>
    <p:sldId id="370" r:id="rId97"/>
    <p:sldId id="277" r:id="rId98"/>
    <p:sldId id="327" r:id="rId99"/>
    <p:sldId id="331" r:id="rId100"/>
    <p:sldId id="330" r:id="rId101"/>
    <p:sldId id="332" r:id="rId102"/>
    <p:sldId id="333" r:id="rId10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7764" autoAdjust="0"/>
  </p:normalViewPr>
  <p:slideViewPr>
    <p:cSldViewPr>
      <p:cViewPr>
        <p:scale>
          <a:sx n="90" d="100"/>
          <a:sy n="90" d="100"/>
        </p:scale>
        <p:origin x="1190" y="-6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1624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theme" Target="theme/theme1.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39D950-323B-4954-82FC-E084DFBA0090}" type="doc">
      <dgm:prSet loTypeId="urn:microsoft.com/office/officeart/2005/8/layout/hList6" loCatId="list" qsTypeId="urn:microsoft.com/office/officeart/2005/8/quickstyle/3d1" qsCatId="3D" csTypeId="urn:microsoft.com/office/officeart/2005/8/colors/colorful1#1" csCatId="colorful" phldr="1"/>
      <dgm:spPr/>
      <dgm:t>
        <a:bodyPr/>
        <a:lstStyle/>
        <a:p>
          <a:endParaRPr lang="en-US"/>
        </a:p>
      </dgm:t>
    </dgm:pt>
    <dgm:pt modelId="{486FF4F6-D14C-421F-AD8B-7DF47923F5A0}">
      <dgm:prSet phldrT="[Text]" custT="1"/>
      <dgm:spPr/>
      <dgm:t>
        <a:bodyPr/>
        <a:lstStyle/>
        <a:p>
          <a:pPr>
            <a:spcAft>
              <a:spcPts val="0"/>
            </a:spcAft>
          </a:pPr>
          <a:r>
            <a:rPr lang="es-MX" sz="2200" b="1" dirty="0"/>
            <a:t>Continuo (CPAP)</a:t>
          </a:r>
          <a:endParaRPr lang="en-US" sz="2200" b="1" dirty="0"/>
        </a:p>
        <a:p>
          <a:pPr>
            <a:spcAft>
              <a:spcPts val="0"/>
            </a:spcAft>
          </a:pPr>
          <a:r>
            <a:rPr lang="es-ES" sz="2200" dirty="0"/>
            <a:t>Proporciona un flujo constante y continuo de aire presurizado en función de una necesidad preestablecida de las pruebas</a:t>
          </a:r>
          <a:endParaRPr lang="en-US" sz="2200" dirty="0"/>
        </a:p>
      </dgm:t>
    </dgm:pt>
    <dgm:pt modelId="{946161B2-6FF7-41D2-BBA9-4E31A35DD922}" type="parTrans" cxnId="{2670B0A8-9B57-432B-89D6-183A6E7A4743}">
      <dgm:prSet/>
      <dgm:spPr/>
      <dgm:t>
        <a:bodyPr/>
        <a:lstStyle/>
        <a:p>
          <a:endParaRPr lang="en-US"/>
        </a:p>
      </dgm:t>
    </dgm:pt>
    <dgm:pt modelId="{723DB015-80E7-4E0E-A4D0-3C258E5BE823}" type="sibTrans" cxnId="{2670B0A8-9B57-432B-89D6-183A6E7A4743}">
      <dgm:prSet/>
      <dgm:spPr/>
      <dgm:t>
        <a:bodyPr/>
        <a:lstStyle/>
        <a:p>
          <a:endParaRPr lang="en-US"/>
        </a:p>
      </dgm:t>
    </dgm:pt>
    <dgm:pt modelId="{C93EEA21-1834-406F-9F18-5E760E845592}">
      <dgm:prSet phldrT="[Text]" custT="1"/>
      <dgm:spPr/>
      <dgm:t>
        <a:bodyPr/>
        <a:lstStyle/>
        <a:p>
          <a:endParaRPr lang="es-MX" sz="2200" b="1" dirty="0">
            <a:effectLst>
              <a:outerShdw blurRad="38100" dist="38100" dir="2700000" algn="tl">
                <a:srgbClr val="000000">
                  <a:alpha val="43137"/>
                </a:srgbClr>
              </a:outerShdw>
            </a:effectLst>
          </a:endParaRPr>
        </a:p>
        <a:p>
          <a:r>
            <a:rPr lang="es-MX" sz="2200" b="1" dirty="0">
              <a:effectLst>
                <a:outerShdw blurRad="38100" dist="38100" dir="2700000" algn="tl">
                  <a:srgbClr val="000000">
                    <a:alpha val="43137"/>
                  </a:srgbClr>
                </a:outerShdw>
              </a:effectLst>
            </a:rPr>
            <a:t>Automático</a:t>
          </a:r>
          <a:r>
            <a:rPr lang="en-US" sz="2200" b="1" dirty="0"/>
            <a:t> (</a:t>
          </a:r>
          <a:r>
            <a:rPr lang="en-US" sz="2200" b="1" dirty="0">
              <a:effectLst>
                <a:outerShdw blurRad="38100" dist="38100" dir="2700000" algn="tl">
                  <a:srgbClr val="000000">
                    <a:alpha val="43137"/>
                  </a:srgbClr>
                </a:outerShdw>
              </a:effectLst>
            </a:rPr>
            <a:t>APAP</a:t>
          </a:r>
          <a:r>
            <a:rPr lang="en-US" sz="2200" b="1" dirty="0"/>
            <a:t>)</a:t>
          </a:r>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dgm:t>
    </dgm:pt>
    <dgm:pt modelId="{97F89247-3A1A-46FE-9418-9105A0EAEE62}" type="parTrans" cxnId="{8BE6322D-EB6D-443A-A307-2BC14C1EA9DC}">
      <dgm:prSet/>
      <dgm:spPr/>
      <dgm:t>
        <a:bodyPr/>
        <a:lstStyle/>
        <a:p>
          <a:endParaRPr lang="en-US"/>
        </a:p>
      </dgm:t>
    </dgm:pt>
    <dgm:pt modelId="{AFF3DC9C-DBFC-457A-8913-6E210864A0FF}" type="sibTrans" cxnId="{8BE6322D-EB6D-443A-A307-2BC14C1EA9DC}">
      <dgm:prSet/>
      <dgm:spPr/>
      <dgm:t>
        <a:bodyPr/>
        <a:lstStyle/>
        <a:p>
          <a:endParaRPr lang="en-US"/>
        </a:p>
      </dgm:t>
    </dgm:pt>
    <dgm:pt modelId="{42471A8D-CE8F-4D70-A4AB-1F0907E934E8}">
      <dgm:prSet phldrT="[Text]" custT="1"/>
      <dgm:spPr/>
      <dgm:t>
        <a:bodyPr/>
        <a:lstStyle/>
        <a:p>
          <a:r>
            <a:rPr lang="es-MX" sz="2200" b="1" dirty="0" err="1"/>
            <a:t>Bi-nivel</a:t>
          </a:r>
          <a:r>
            <a:rPr lang="es-MX" sz="2200" b="1" dirty="0"/>
            <a:t> </a:t>
          </a:r>
          <a:r>
            <a:rPr lang="es-MX" sz="2200" b="1" dirty="0">
              <a:effectLst/>
            </a:rPr>
            <a:t>(VPAP)</a:t>
          </a:r>
        </a:p>
        <a:p>
          <a:endParaRPr lang="es-MX" sz="2200" b="1" dirty="0"/>
        </a:p>
        <a:p>
          <a:endParaRPr lang="es-MX" sz="2200" b="1" dirty="0"/>
        </a:p>
        <a:p>
          <a:endParaRPr lang="es-MX" sz="2200" b="1" dirty="0"/>
        </a:p>
        <a:p>
          <a:endParaRPr lang="es-MX" sz="2200" b="1" dirty="0"/>
        </a:p>
        <a:p>
          <a:endParaRPr lang="es-MX" sz="2200" b="1" dirty="0"/>
        </a:p>
        <a:p>
          <a:endParaRPr lang="es-MX" sz="2200" b="1" dirty="0"/>
        </a:p>
        <a:p>
          <a:endParaRPr lang="es-MX" sz="2200" b="1" dirty="0"/>
        </a:p>
      </dgm:t>
    </dgm:pt>
    <dgm:pt modelId="{7DBC4BB2-D63F-42C0-A739-179684412E7F}" type="parTrans" cxnId="{42EC31A1-F712-4CF6-9A61-49DCCCF8DEB2}">
      <dgm:prSet/>
      <dgm:spPr/>
      <dgm:t>
        <a:bodyPr/>
        <a:lstStyle/>
        <a:p>
          <a:endParaRPr lang="en-US"/>
        </a:p>
      </dgm:t>
    </dgm:pt>
    <dgm:pt modelId="{7D506A5C-E36B-4E2A-81C9-CFA6B23F57BC}" type="sibTrans" cxnId="{42EC31A1-F712-4CF6-9A61-49DCCCF8DEB2}">
      <dgm:prSet/>
      <dgm:spPr/>
      <dgm:t>
        <a:bodyPr/>
        <a:lstStyle/>
        <a:p>
          <a:endParaRPr lang="en-US"/>
        </a:p>
      </dgm:t>
    </dgm:pt>
    <dgm:pt modelId="{B74D5E03-9E6D-4AC0-BF79-18E98759C3D8}" type="pres">
      <dgm:prSet presAssocID="{DF39D950-323B-4954-82FC-E084DFBA0090}" presName="Name0" presStyleCnt="0">
        <dgm:presLayoutVars>
          <dgm:dir/>
          <dgm:resizeHandles val="exact"/>
        </dgm:presLayoutVars>
      </dgm:prSet>
      <dgm:spPr/>
    </dgm:pt>
    <dgm:pt modelId="{4F8DF415-2ED8-4E04-AC76-40642BC7D28E}" type="pres">
      <dgm:prSet presAssocID="{486FF4F6-D14C-421F-AD8B-7DF47923F5A0}" presName="node" presStyleLbl="node1" presStyleIdx="0" presStyleCnt="3" custScaleX="105324">
        <dgm:presLayoutVars>
          <dgm:bulletEnabled val="1"/>
        </dgm:presLayoutVars>
      </dgm:prSet>
      <dgm:spPr/>
    </dgm:pt>
    <dgm:pt modelId="{73BF8B33-AA6F-4324-92B4-03033A0C7DB1}" type="pres">
      <dgm:prSet presAssocID="{723DB015-80E7-4E0E-A4D0-3C258E5BE823}" presName="sibTrans" presStyleCnt="0"/>
      <dgm:spPr/>
    </dgm:pt>
    <dgm:pt modelId="{FE3021FE-9A5F-4DDA-8AEF-93F36B1E8CC0}" type="pres">
      <dgm:prSet presAssocID="{C93EEA21-1834-406F-9F18-5E760E845592}" presName="node" presStyleLbl="node1" presStyleIdx="1" presStyleCnt="3" custScaleX="112796">
        <dgm:presLayoutVars>
          <dgm:bulletEnabled val="1"/>
        </dgm:presLayoutVars>
      </dgm:prSet>
      <dgm:spPr/>
    </dgm:pt>
    <dgm:pt modelId="{B5731B28-E728-469A-B013-8580EFA266AF}" type="pres">
      <dgm:prSet presAssocID="{AFF3DC9C-DBFC-457A-8913-6E210864A0FF}" presName="sibTrans" presStyleCnt="0"/>
      <dgm:spPr/>
    </dgm:pt>
    <dgm:pt modelId="{196717B1-2735-4157-B653-E1E3E57029BB}" type="pres">
      <dgm:prSet presAssocID="{42471A8D-CE8F-4D70-A4AB-1F0907E934E8}" presName="node" presStyleLbl="node1" presStyleIdx="2" presStyleCnt="3" custScaleX="112033">
        <dgm:presLayoutVars>
          <dgm:bulletEnabled val="1"/>
        </dgm:presLayoutVars>
      </dgm:prSet>
      <dgm:spPr/>
    </dgm:pt>
  </dgm:ptLst>
  <dgm:cxnLst>
    <dgm:cxn modelId="{2443940A-A377-4209-8677-8CC114C78819}" type="presOf" srcId="{DF39D950-323B-4954-82FC-E084DFBA0090}" destId="{B74D5E03-9E6D-4AC0-BF79-18E98759C3D8}" srcOrd="0" destOrd="0" presId="urn:microsoft.com/office/officeart/2005/8/layout/hList6"/>
    <dgm:cxn modelId="{8BE6322D-EB6D-443A-A307-2BC14C1EA9DC}" srcId="{DF39D950-323B-4954-82FC-E084DFBA0090}" destId="{C93EEA21-1834-406F-9F18-5E760E845592}" srcOrd="1" destOrd="0" parTransId="{97F89247-3A1A-46FE-9418-9105A0EAEE62}" sibTransId="{AFF3DC9C-DBFC-457A-8913-6E210864A0FF}"/>
    <dgm:cxn modelId="{F1BC3343-7E5D-42B6-818A-2C44A2A45845}" type="presOf" srcId="{42471A8D-CE8F-4D70-A4AB-1F0907E934E8}" destId="{196717B1-2735-4157-B653-E1E3E57029BB}" srcOrd="0" destOrd="0" presId="urn:microsoft.com/office/officeart/2005/8/layout/hList6"/>
    <dgm:cxn modelId="{42EC31A1-F712-4CF6-9A61-49DCCCF8DEB2}" srcId="{DF39D950-323B-4954-82FC-E084DFBA0090}" destId="{42471A8D-CE8F-4D70-A4AB-1F0907E934E8}" srcOrd="2" destOrd="0" parTransId="{7DBC4BB2-D63F-42C0-A739-179684412E7F}" sibTransId="{7D506A5C-E36B-4E2A-81C9-CFA6B23F57BC}"/>
    <dgm:cxn modelId="{2670B0A8-9B57-432B-89D6-183A6E7A4743}" srcId="{DF39D950-323B-4954-82FC-E084DFBA0090}" destId="{486FF4F6-D14C-421F-AD8B-7DF47923F5A0}" srcOrd="0" destOrd="0" parTransId="{946161B2-6FF7-41D2-BBA9-4E31A35DD922}" sibTransId="{723DB015-80E7-4E0E-A4D0-3C258E5BE823}"/>
    <dgm:cxn modelId="{84F204F6-3B20-4E8E-961B-CD1D864FA453}" type="presOf" srcId="{486FF4F6-D14C-421F-AD8B-7DF47923F5A0}" destId="{4F8DF415-2ED8-4E04-AC76-40642BC7D28E}" srcOrd="0" destOrd="0" presId="urn:microsoft.com/office/officeart/2005/8/layout/hList6"/>
    <dgm:cxn modelId="{E93F2FFB-EE85-4E68-8214-F8BF77357531}" type="presOf" srcId="{C93EEA21-1834-406F-9F18-5E760E845592}" destId="{FE3021FE-9A5F-4DDA-8AEF-93F36B1E8CC0}" srcOrd="0" destOrd="0" presId="urn:microsoft.com/office/officeart/2005/8/layout/hList6"/>
    <dgm:cxn modelId="{DE7C0A86-F05B-4CD4-9B32-1F3332680EFD}" type="presParOf" srcId="{B74D5E03-9E6D-4AC0-BF79-18E98759C3D8}" destId="{4F8DF415-2ED8-4E04-AC76-40642BC7D28E}" srcOrd="0" destOrd="0" presId="urn:microsoft.com/office/officeart/2005/8/layout/hList6"/>
    <dgm:cxn modelId="{54E91D1D-E414-4D87-8C44-C0D41A8FD086}" type="presParOf" srcId="{B74D5E03-9E6D-4AC0-BF79-18E98759C3D8}" destId="{73BF8B33-AA6F-4324-92B4-03033A0C7DB1}" srcOrd="1" destOrd="0" presId="urn:microsoft.com/office/officeart/2005/8/layout/hList6"/>
    <dgm:cxn modelId="{87654305-8467-44EC-A9FF-DE1D4D23B3AC}" type="presParOf" srcId="{B74D5E03-9E6D-4AC0-BF79-18E98759C3D8}" destId="{FE3021FE-9A5F-4DDA-8AEF-93F36B1E8CC0}" srcOrd="2" destOrd="0" presId="urn:microsoft.com/office/officeart/2005/8/layout/hList6"/>
    <dgm:cxn modelId="{86BB22D7-9204-4826-B327-CF83AFEC5BC6}" type="presParOf" srcId="{B74D5E03-9E6D-4AC0-BF79-18E98759C3D8}" destId="{B5731B28-E728-469A-B013-8580EFA266AF}" srcOrd="3" destOrd="0" presId="urn:microsoft.com/office/officeart/2005/8/layout/hList6"/>
    <dgm:cxn modelId="{42FAD328-BE84-4C7D-9EE4-68426F381331}" type="presParOf" srcId="{B74D5E03-9E6D-4AC0-BF79-18E98759C3D8}" destId="{196717B1-2735-4157-B653-E1E3E57029BB}"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883505-4552-4565-BA43-7D937D22C097}" type="doc">
      <dgm:prSet loTypeId="urn:microsoft.com/office/officeart/2009/3/layout/StepUpProcess" loCatId="process" qsTypeId="urn:microsoft.com/office/officeart/2005/8/quickstyle/simple1" qsCatId="simple" csTypeId="urn:microsoft.com/office/officeart/2005/8/colors/colorful1#1" csCatId="colorful" phldr="1"/>
      <dgm:spPr/>
      <dgm:t>
        <a:bodyPr/>
        <a:lstStyle/>
        <a:p>
          <a:endParaRPr lang="en-US"/>
        </a:p>
      </dgm:t>
    </dgm:pt>
    <dgm:pt modelId="{207E8484-9A58-4C0A-B467-67FD0193EFDF}">
      <dgm:prSet phldrT="[Text]" custT="1"/>
      <dgm:spPr/>
      <dgm:t>
        <a:bodyPr/>
        <a:lstStyle/>
        <a:p>
          <a:pPr>
            <a:spcAft>
              <a:spcPts val="0"/>
            </a:spcAft>
          </a:pPr>
          <a:r>
            <a:rPr lang="es-MX" sz="2400" dirty="0">
              <a:solidFill>
                <a:srgbClr val="6600CC"/>
              </a:solidFill>
            </a:rPr>
            <a:t>Consciente, pensamiento
de cambio</a:t>
          </a:r>
          <a:endParaRPr lang="en-US" sz="2400" dirty="0">
            <a:solidFill>
              <a:srgbClr val="6600CC"/>
            </a:solidFill>
          </a:endParaRPr>
        </a:p>
      </dgm:t>
    </dgm:pt>
    <dgm:pt modelId="{E73DAB9A-DDC3-4D3C-B93F-1C89191F8719}" type="parTrans" cxnId="{A563CB89-EDA8-47F6-99C2-D9AF25E55A48}">
      <dgm:prSet/>
      <dgm:spPr/>
      <dgm:t>
        <a:bodyPr/>
        <a:lstStyle/>
        <a:p>
          <a:endParaRPr lang="en-US"/>
        </a:p>
      </dgm:t>
    </dgm:pt>
    <dgm:pt modelId="{942E58B0-7A0E-4AD0-9A0C-0B94E6B444AB}" type="sibTrans" cxnId="{A563CB89-EDA8-47F6-99C2-D9AF25E55A48}">
      <dgm:prSet/>
      <dgm:spPr/>
      <dgm:t>
        <a:bodyPr/>
        <a:lstStyle/>
        <a:p>
          <a:endParaRPr lang="en-US"/>
        </a:p>
      </dgm:t>
    </dgm:pt>
    <dgm:pt modelId="{4BDB5B61-75E8-40A3-8356-31D461AFD864}">
      <dgm:prSet phldrT="[Text]" custT="1"/>
      <dgm:spPr/>
      <dgm:t>
        <a:bodyPr/>
        <a:lstStyle/>
        <a:p>
          <a:pPr>
            <a:spcAft>
              <a:spcPts val="0"/>
            </a:spcAft>
          </a:pPr>
          <a:endParaRPr lang="en-US" sz="2400" dirty="0"/>
        </a:p>
      </dgm:t>
    </dgm:pt>
    <dgm:pt modelId="{21284C6C-7D16-4178-9C74-34F042488907}" type="sibTrans" cxnId="{8C8CD135-D16F-4915-89CF-C2F4E936E3B0}">
      <dgm:prSet/>
      <dgm:spPr/>
      <dgm:t>
        <a:bodyPr/>
        <a:lstStyle/>
        <a:p>
          <a:endParaRPr lang="en-US"/>
        </a:p>
      </dgm:t>
    </dgm:pt>
    <dgm:pt modelId="{69F51D62-C0A5-4911-BB70-520FDA597A8D}" type="parTrans" cxnId="{8C8CD135-D16F-4915-89CF-C2F4E936E3B0}">
      <dgm:prSet/>
      <dgm:spPr/>
      <dgm:t>
        <a:bodyPr/>
        <a:lstStyle/>
        <a:p>
          <a:endParaRPr lang="en-US"/>
        </a:p>
      </dgm:t>
    </dgm:pt>
    <dgm:pt modelId="{CAD5AB99-D94D-455D-A3DF-BCDFE36281C4}">
      <dgm:prSet phldrT="[Text]" custT="1"/>
      <dgm:spPr/>
      <dgm:t>
        <a:bodyPr/>
        <a:lstStyle/>
        <a:p>
          <a:pPr>
            <a:spcAft>
              <a:spcPts val="0"/>
            </a:spcAft>
          </a:pPr>
          <a:endParaRPr lang="en-US" sz="2400" dirty="0"/>
        </a:p>
        <a:p>
          <a:pPr>
            <a:spcAft>
              <a:spcPts val="0"/>
            </a:spcAft>
          </a:pPr>
          <a:r>
            <a:rPr lang="es-MX" sz="2400" dirty="0">
              <a:solidFill>
                <a:srgbClr val="A50021"/>
              </a:solidFill>
            </a:rPr>
            <a:t>Inconsciente
del
problema</a:t>
          </a:r>
          <a:endParaRPr lang="en-US" sz="2400" dirty="0">
            <a:solidFill>
              <a:srgbClr val="A50021"/>
            </a:solidFill>
          </a:endParaRPr>
        </a:p>
      </dgm:t>
    </dgm:pt>
    <dgm:pt modelId="{B2F14077-A0B1-459D-83D3-3D2DF01EDC08}" type="sibTrans" cxnId="{556D355C-F282-468A-B68E-D3A6F421C451}">
      <dgm:prSet/>
      <dgm:spPr/>
      <dgm:t>
        <a:bodyPr/>
        <a:lstStyle/>
        <a:p>
          <a:endParaRPr lang="en-US"/>
        </a:p>
      </dgm:t>
    </dgm:pt>
    <dgm:pt modelId="{E11D0695-17A3-413B-B4AE-517DC4F26BFF}" type="parTrans" cxnId="{556D355C-F282-468A-B68E-D3A6F421C451}">
      <dgm:prSet/>
      <dgm:spPr/>
      <dgm:t>
        <a:bodyPr/>
        <a:lstStyle/>
        <a:p>
          <a:endParaRPr lang="en-US"/>
        </a:p>
      </dgm:t>
    </dgm:pt>
    <dgm:pt modelId="{36C7DB34-AA08-43FC-B754-88AA15F82DC4}" type="pres">
      <dgm:prSet presAssocID="{FD883505-4552-4565-BA43-7D937D22C097}" presName="rootnode" presStyleCnt="0">
        <dgm:presLayoutVars>
          <dgm:chMax/>
          <dgm:chPref/>
          <dgm:dir/>
          <dgm:animLvl val="lvl"/>
        </dgm:presLayoutVars>
      </dgm:prSet>
      <dgm:spPr/>
    </dgm:pt>
    <dgm:pt modelId="{5FC8805C-F3CF-4906-AE60-F6BA2640E83D}" type="pres">
      <dgm:prSet presAssocID="{CAD5AB99-D94D-455D-A3DF-BCDFE36281C4}" presName="composite" presStyleCnt="0"/>
      <dgm:spPr/>
    </dgm:pt>
    <dgm:pt modelId="{E86CF523-9DB0-4AF9-9B9B-88E95239C77B}" type="pres">
      <dgm:prSet presAssocID="{CAD5AB99-D94D-455D-A3DF-BCDFE36281C4}" presName="LShape" presStyleLbl="alignNode1" presStyleIdx="0" presStyleCnt="5" custScaleX="77018" custScaleY="77018" custLinFactNeighborX="-11870" custLinFactNeighborY="63153"/>
      <dgm:spPr/>
    </dgm:pt>
    <dgm:pt modelId="{7B28E0DB-13F6-4BDB-AA21-17F6A7E582EF}" type="pres">
      <dgm:prSet presAssocID="{CAD5AB99-D94D-455D-A3DF-BCDFE36281C4}" presName="ParentText" presStyleLbl="revTx" presStyleIdx="0" presStyleCnt="3" custLinFactNeighborX="-199" custLinFactNeighborY="28227">
        <dgm:presLayoutVars>
          <dgm:chMax val="0"/>
          <dgm:chPref val="0"/>
          <dgm:bulletEnabled val="1"/>
        </dgm:presLayoutVars>
      </dgm:prSet>
      <dgm:spPr/>
    </dgm:pt>
    <dgm:pt modelId="{3C468210-F876-49C7-B17B-021ADFECBD2A}" type="pres">
      <dgm:prSet presAssocID="{CAD5AB99-D94D-455D-A3DF-BCDFE36281C4}" presName="Triangle" presStyleLbl="alignNode1" presStyleIdx="1" presStyleCnt="5" custLinFactX="-58694" custLinFactY="100000" custLinFactNeighborX="-100000" custLinFactNeighborY="197497"/>
      <dgm:spPr/>
    </dgm:pt>
    <dgm:pt modelId="{89E3B890-E5AF-49C4-AACA-A85E08A7C395}" type="pres">
      <dgm:prSet presAssocID="{B2F14077-A0B1-459D-83D3-3D2DF01EDC08}" presName="sibTrans" presStyleCnt="0"/>
      <dgm:spPr/>
    </dgm:pt>
    <dgm:pt modelId="{BB904247-C2A2-4A53-98D4-A633D82E06C0}" type="pres">
      <dgm:prSet presAssocID="{B2F14077-A0B1-459D-83D3-3D2DF01EDC08}" presName="space" presStyleCnt="0"/>
      <dgm:spPr/>
    </dgm:pt>
    <dgm:pt modelId="{7BA2142D-F716-4984-8A80-FF2C74BDF3B8}" type="pres">
      <dgm:prSet presAssocID="{207E8484-9A58-4C0A-B467-67FD0193EFDF}" presName="composite" presStyleCnt="0"/>
      <dgm:spPr/>
    </dgm:pt>
    <dgm:pt modelId="{E0860E0B-C013-412D-B476-760497933CAF}" type="pres">
      <dgm:prSet presAssocID="{207E8484-9A58-4C0A-B467-67FD0193EFDF}" presName="LShape" presStyleLbl="alignNode1" presStyleIdx="2" presStyleCnt="5" custScaleX="75984" custScaleY="83714" custLinFactNeighborX="-32848" custLinFactNeighborY="42076"/>
      <dgm:spPr/>
    </dgm:pt>
    <dgm:pt modelId="{2D1F94D3-0763-4FCB-BCAD-30C3ED446C47}" type="pres">
      <dgm:prSet presAssocID="{207E8484-9A58-4C0A-B467-67FD0193EFDF}" presName="ParentText" presStyleLbl="revTx" presStyleIdx="1" presStyleCnt="3" custLinFactNeighborX="-22434" custLinFactNeighborY="38869">
        <dgm:presLayoutVars>
          <dgm:chMax val="0"/>
          <dgm:chPref val="0"/>
          <dgm:bulletEnabled val="1"/>
        </dgm:presLayoutVars>
      </dgm:prSet>
      <dgm:spPr/>
    </dgm:pt>
    <dgm:pt modelId="{B1134024-9FB9-42E2-A2C3-6E57A63CAB64}" type="pres">
      <dgm:prSet presAssocID="{207E8484-9A58-4C0A-B467-67FD0193EFDF}" presName="Triangle" presStyleLbl="alignNode1" presStyleIdx="3" presStyleCnt="5" custLinFactX="-100000" custLinFactY="100000" custLinFactNeighborX="-161057" custLinFactNeighborY="112476"/>
      <dgm:spPr/>
    </dgm:pt>
    <dgm:pt modelId="{C40836E3-EC8E-4AAC-9F41-6889A0BE8705}" type="pres">
      <dgm:prSet presAssocID="{942E58B0-7A0E-4AD0-9A0C-0B94E6B444AB}" presName="sibTrans" presStyleCnt="0"/>
      <dgm:spPr/>
    </dgm:pt>
    <dgm:pt modelId="{CE9A1701-3803-4F04-B86D-B0E98418BA1A}" type="pres">
      <dgm:prSet presAssocID="{942E58B0-7A0E-4AD0-9A0C-0B94E6B444AB}" presName="space" presStyleCnt="0"/>
      <dgm:spPr/>
    </dgm:pt>
    <dgm:pt modelId="{00CB48FA-AB2D-4F1B-967C-E6BD69BB3613}" type="pres">
      <dgm:prSet presAssocID="{4BDB5B61-75E8-40A3-8356-31D461AFD864}" presName="composite" presStyleCnt="0"/>
      <dgm:spPr/>
    </dgm:pt>
    <dgm:pt modelId="{1F407FD4-8F37-4A2D-85DA-6F3107603417}" type="pres">
      <dgm:prSet presAssocID="{4BDB5B61-75E8-40A3-8356-31D461AFD864}" presName="LShape" presStyleLbl="alignNode1" presStyleIdx="4" presStyleCnt="5" custScaleX="77014" custScaleY="87293" custLinFactNeighborX="-49939" custLinFactNeighborY="22951"/>
      <dgm:spPr/>
    </dgm:pt>
    <dgm:pt modelId="{638765B9-27A4-4E6E-904E-48C72A9116D3}" type="pres">
      <dgm:prSet presAssocID="{4BDB5B61-75E8-40A3-8356-31D461AFD864}" presName="ParentText" presStyleLbl="revTx" presStyleIdx="2" presStyleCnt="3" custScaleX="77650" custLinFactY="-83256" custLinFactNeighborX="11163" custLinFactNeighborY="-100000">
        <dgm:presLayoutVars>
          <dgm:chMax val="0"/>
          <dgm:chPref val="0"/>
          <dgm:bulletEnabled val="1"/>
        </dgm:presLayoutVars>
      </dgm:prSet>
      <dgm:spPr/>
    </dgm:pt>
  </dgm:ptLst>
  <dgm:cxnLst>
    <dgm:cxn modelId="{8C8CD135-D16F-4915-89CF-C2F4E936E3B0}" srcId="{FD883505-4552-4565-BA43-7D937D22C097}" destId="{4BDB5B61-75E8-40A3-8356-31D461AFD864}" srcOrd="2" destOrd="0" parTransId="{69F51D62-C0A5-4911-BB70-520FDA597A8D}" sibTransId="{21284C6C-7D16-4178-9C74-34F042488907}"/>
    <dgm:cxn modelId="{1C31A540-E081-416F-8CD5-C19E7F26BDAF}" type="presOf" srcId="{4BDB5B61-75E8-40A3-8356-31D461AFD864}" destId="{638765B9-27A4-4E6E-904E-48C72A9116D3}" srcOrd="0" destOrd="0" presId="urn:microsoft.com/office/officeart/2009/3/layout/StepUpProcess"/>
    <dgm:cxn modelId="{556D355C-F282-468A-B68E-D3A6F421C451}" srcId="{FD883505-4552-4565-BA43-7D937D22C097}" destId="{CAD5AB99-D94D-455D-A3DF-BCDFE36281C4}" srcOrd="0" destOrd="0" parTransId="{E11D0695-17A3-413B-B4AE-517DC4F26BFF}" sibTransId="{B2F14077-A0B1-459D-83D3-3D2DF01EDC08}"/>
    <dgm:cxn modelId="{A563CB89-EDA8-47F6-99C2-D9AF25E55A48}" srcId="{FD883505-4552-4565-BA43-7D937D22C097}" destId="{207E8484-9A58-4C0A-B467-67FD0193EFDF}" srcOrd="1" destOrd="0" parTransId="{E73DAB9A-DDC3-4D3C-B93F-1C89191F8719}" sibTransId="{942E58B0-7A0E-4AD0-9A0C-0B94E6B444AB}"/>
    <dgm:cxn modelId="{F908C194-1583-43E1-B3FE-F3EC657E5DCB}" type="presOf" srcId="{FD883505-4552-4565-BA43-7D937D22C097}" destId="{36C7DB34-AA08-43FC-B754-88AA15F82DC4}" srcOrd="0" destOrd="0" presId="urn:microsoft.com/office/officeart/2009/3/layout/StepUpProcess"/>
    <dgm:cxn modelId="{D640C9B3-C8C7-4ADC-AAD7-FA805F900AF2}" type="presOf" srcId="{207E8484-9A58-4C0A-B467-67FD0193EFDF}" destId="{2D1F94D3-0763-4FCB-BCAD-30C3ED446C47}" srcOrd="0" destOrd="0" presId="urn:microsoft.com/office/officeart/2009/3/layout/StepUpProcess"/>
    <dgm:cxn modelId="{B206EBC3-7D4C-4520-A7EC-FA5973B08F5E}" type="presOf" srcId="{CAD5AB99-D94D-455D-A3DF-BCDFE36281C4}" destId="{7B28E0DB-13F6-4BDB-AA21-17F6A7E582EF}" srcOrd="0" destOrd="0" presId="urn:microsoft.com/office/officeart/2009/3/layout/StepUpProcess"/>
    <dgm:cxn modelId="{52EC3D23-7C20-4DD4-ACAF-AA02FC1BB3B9}" type="presParOf" srcId="{36C7DB34-AA08-43FC-B754-88AA15F82DC4}" destId="{5FC8805C-F3CF-4906-AE60-F6BA2640E83D}" srcOrd="0" destOrd="0" presId="urn:microsoft.com/office/officeart/2009/3/layout/StepUpProcess"/>
    <dgm:cxn modelId="{586EF6E6-A7DF-4B1D-838A-B98CFB031FB6}" type="presParOf" srcId="{5FC8805C-F3CF-4906-AE60-F6BA2640E83D}" destId="{E86CF523-9DB0-4AF9-9B9B-88E95239C77B}" srcOrd="0" destOrd="0" presId="urn:microsoft.com/office/officeart/2009/3/layout/StepUpProcess"/>
    <dgm:cxn modelId="{7A182F91-F425-415E-BDE7-E543B3BFFCA7}" type="presParOf" srcId="{5FC8805C-F3CF-4906-AE60-F6BA2640E83D}" destId="{7B28E0DB-13F6-4BDB-AA21-17F6A7E582EF}" srcOrd="1" destOrd="0" presId="urn:microsoft.com/office/officeart/2009/3/layout/StepUpProcess"/>
    <dgm:cxn modelId="{E7DD6143-2770-4E80-A75D-4F5E24CC2DBD}" type="presParOf" srcId="{5FC8805C-F3CF-4906-AE60-F6BA2640E83D}" destId="{3C468210-F876-49C7-B17B-021ADFECBD2A}" srcOrd="2" destOrd="0" presId="urn:microsoft.com/office/officeart/2009/3/layout/StepUpProcess"/>
    <dgm:cxn modelId="{B89E081D-BB06-46CC-8D09-A68962508D7B}" type="presParOf" srcId="{36C7DB34-AA08-43FC-B754-88AA15F82DC4}" destId="{89E3B890-E5AF-49C4-AACA-A85E08A7C395}" srcOrd="1" destOrd="0" presId="urn:microsoft.com/office/officeart/2009/3/layout/StepUpProcess"/>
    <dgm:cxn modelId="{F404234E-D894-453E-9831-63035FECCAED}" type="presParOf" srcId="{89E3B890-E5AF-49C4-AACA-A85E08A7C395}" destId="{BB904247-C2A2-4A53-98D4-A633D82E06C0}" srcOrd="0" destOrd="0" presId="urn:microsoft.com/office/officeart/2009/3/layout/StepUpProcess"/>
    <dgm:cxn modelId="{A76223E4-CB6F-4E81-A9D3-6CC141146995}" type="presParOf" srcId="{36C7DB34-AA08-43FC-B754-88AA15F82DC4}" destId="{7BA2142D-F716-4984-8A80-FF2C74BDF3B8}" srcOrd="2" destOrd="0" presId="urn:microsoft.com/office/officeart/2009/3/layout/StepUpProcess"/>
    <dgm:cxn modelId="{D8455E43-48DA-473E-82AE-7AC86BF5A676}" type="presParOf" srcId="{7BA2142D-F716-4984-8A80-FF2C74BDF3B8}" destId="{E0860E0B-C013-412D-B476-760497933CAF}" srcOrd="0" destOrd="0" presId="urn:microsoft.com/office/officeart/2009/3/layout/StepUpProcess"/>
    <dgm:cxn modelId="{98B49C68-DDDF-4A0C-9BB8-67A1464E3A46}" type="presParOf" srcId="{7BA2142D-F716-4984-8A80-FF2C74BDF3B8}" destId="{2D1F94D3-0763-4FCB-BCAD-30C3ED446C47}" srcOrd="1" destOrd="0" presId="urn:microsoft.com/office/officeart/2009/3/layout/StepUpProcess"/>
    <dgm:cxn modelId="{C45AFB9D-EC88-48BD-B388-E18508DAE831}" type="presParOf" srcId="{7BA2142D-F716-4984-8A80-FF2C74BDF3B8}" destId="{B1134024-9FB9-42E2-A2C3-6E57A63CAB64}" srcOrd="2" destOrd="0" presId="urn:microsoft.com/office/officeart/2009/3/layout/StepUpProcess"/>
    <dgm:cxn modelId="{400B9D50-AAFA-4855-8CA7-231FD8FD2981}" type="presParOf" srcId="{36C7DB34-AA08-43FC-B754-88AA15F82DC4}" destId="{C40836E3-EC8E-4AAC-9F41-6889A0BE8705}" srcOrd="3" destOrd="0" presId="urn:microsoft.com/office/officeart/2009/3/layout/StepUpProcess"/>
    <dgm:cxn modelId="{087A58A1-07B7-473F-A09B-2A6063BE73CB}" type="presParOf" srcId="{C40836E3-EC8E-4AAC-9F41-6889A0BE8705}" destId="{CE9A1701-3803-4F04-B86D-B0E98418BA1A}" srcOrd="0" destOrd="0" presId="urn:microsoft.com/office/officeart/2009/3/layout/StepUpProcess"/>
    <dgm:cxn modelId="{978DFAC6-94F3-4585-A0E6-209BCB28BECF}" type="presParOf" srcId="{36C7DB34-AA08-43FC-B754-88AA15F82DC4}" destId="{00CB48FA-AB2D-4F1B-967C-E6BD69BB3613}" srcOrd="4" destOrd="0" presId="urn:microsoft.com/office/officeart/2009/3/layout/StepUpProcess"/>
    <dgm:cxn modelId="{7755C164-4F4B-46F3-9358-943D385B8998}" type="presParOf" srcId="{00CB48FA-AB2D-4F1B-967C-E6BD69BB3613}" destId="{1F407FD4-8F37-4A2D-85DA-6F3107603417}" srcOrd="0" destOrd="0" presId="urn:microsoft.com/office/officeart/2009/3/layout/StepUpProcess"/>
    <dgm:cxn modelId="{D55E5E02-A2C4-413B-97F1-C36E5BFC0821}" type="presParOf" srcId="{00CB48FA-AB2D-4F1B-967C-E6BD69BB3613}" destId="{638765B9-27A4-4E6E-904E-48C72A9116D3}"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8DF415-2ED8-4E04-AC76-40642BC7D28E}">
      <dsp:nvSpPr>
        <dsp:cNvPr id="0" name=""/>
        <dsp:cNvSpPr/>
      </dsp:nvSpPr>
      <dsp:spPr>
        <a:xfrm rot="16200000">
          <a:off x="-1058523" y="1061067"/>
          <a:ext cx="4678363" cy="2556228"/>
        </a:xfrm>
        <a:prstGeom prst="flowChartManualOperati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0" tIns="0" rIns="139700" bIns="0" numCol="1" spcCol="1270" anchor="ctr" anchorCtr="0">
          <a:noAutofit/>
        </a:bodyPr>
        <a:lstStyle/>
        <a:p>
          <a:pPr marL="0" lvl="0" indent="0" algn="ctr" defTabSz="977900">
            <a:lnSpc>
              <a:spcPct val="90000"/>
            </a:lnSpc>
            <a:spcBef>
              <a:spcPct val="0"/>
            </a:spcBef>
            <a:spcAft>
              <a:spcPts val="0"/>
            </a:spcAft>
            <a:buNone/>
          </a:pPr>
          <a:r>
            <a:rPr lang="es-MX" sz="2200" b="1" kern="1200" dirty="0"/>
            <a:t>Continuo (CPAP)</a:t>
          </a:r>
          <a:endParaRPr lang="en-US" sz="2200" b="1" kern="1200" dirty="0"/>
        </a:p>
        <a:p>
          <a:pPr marL="0" lvl="0" indent="0" algn="ctr" defTabSz="977900">
            <a:lnSpc>
              <a:spcPct val="90000"/>
            </a:lnSpc>
            <a:spcBef>
              <a:spcPct val="0"/>
            </a:spcBef>
            <a:spcAft>
              <a:spcPts val="0"/>
            </a:spcAft>
            <a:buNone/>
          </a:pPr>
          <a:r>
            <a:rPr lang="es-ES" sz="2200" kern="1200" dirty="0"/>
            <a:t>Proporciona un flujo constante y continuo de aire presurizado en función de una necesidad preestablecida de las pruebas</a:t>
          </a:r>
          <a:endParaRPr lang="en-US" sz="2200" kern="1200" dirty="0"/>
        </a:p>
      </dsp:txBody>
      <dsp:txXfrm rot="5400000">
        <a:off x="2544" y="935673"/>
        <a:ext cx="2556228" cy="2807017"/>
      </dsp:txXfrm>
    </dsp:sp>
    <dsp:sp modelId="{FE3021FE-9A5F-4DDA-8AEF-93F36B1E8CC0}">
      <dsp:nvSpPr>
        <dsp:cNvPr id="0" name=""/>
        <dsp:cNvSpPr/>
      </dsp:nvSpPr>
      <dsp:spPr>
        <a:xfrm rot="16200000">
          <a:off x="1770404" y="970393"/>
          <a:ext cx="4678363" cy="2737575"/>
        </a:xfrm>
        <a:prstGeom prst="flowChartManualOperatio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0" tIns="0" rIns="139700" bIns="0" numCol="1" spcCol="1270" anchor="ctr" anchorCtr="0">
          <a:noAutofit/>
        </a:bodyPr>
        <a:lstStyle/>
        <a:p>
          <a:pPr marL="0" lvl="0" indent="0" algn="ctr" defTabSz="977900">
            <a:lnSpc>
              <a:spcPct val="90000"/>
            </a:lnSpc>
            <a:spcBef>
              <a:spcPct val="0"/>
            </a:spcBef>
            <a:spcAft>
              <a:spcPct val="35000"/>
            </a:spcAft>
            <a:buNone/>
          </a:pPr>
          <a:endParaRPr lang="es-MX" sz="2200" b="1" kern="1200" dirty="0">
            <a:effectLst>
              <a:outerShdw blurRad="38100" dist="38100" dir="2700000" algn="tl">
                <a:srgbClr val="000000">
                  <a:alpha val="43137"/>
                </a:srgbClr>
              </a:outerShdw>
            </a:effectLst>
          </a:endParaRPr>
        </a:p>
        <a:p>
          <a:pPr marL="0" lvl="0" indent="0" algn="ctr" defTabSz="977900">
            <a:lnSpc>
              <a:spcPct val="90000"/>
            </a:lnSpc>
            <a:spcBef>
              <a:spcPct val="0"/>
            </a:spcBef>
            <a:spcAft>
              <a:spcPct val="35000"/>
            </a:spcAft>
            <a:buNone/>
          </a:pPr>
          <a:r>
            <a:rPr lang="es-MX" sz="2200" b="1" kern="1200" dirty="0">
              <a:effectLst>
                <a:outerShdw blurRad="38100" dist="38100" dir="2700000" algn="tl">
                  <a:srgbClr val="000000">
                    <a:alpha val="43137"/>
                  </a:srgbClr>
                </a:outerShdw>
              </a:effectLst>
            </a:rPr>
            <a:t>Automático</a:t>
          </a:r>
          <a:r>
            <a:rPr lang="en-US" sz="2200" b="1" kern="1200" dirty="0"/>
            <a:t> (</a:t>
          </a:r>
          <a:r>
            <a:rPr lang="en-US" sz="2200" b="1" kern="1200" dirty="0">
              <a:effectLst>
                <a:outerShdw blurRad="38100" dist="38100" dir="2700000" algn="tl">
                  <a:srgbClr val="000000">
                    <a:alpha val="43137"/>
                  </a:srgbClr>
                </a:outerShdw>
              </a:effectLst>
            </a:rPr>
            <a:t>APAP</a:t>
          </a:r>
          <a:r>
            <a:rPr lang="en-US" sz="2200" b="1" kern="1200" dirty="0"/>
            <a:t>)</a:t>
          </a:r>
        </a:p>
        <a:p>
          <a:pPr marL="0" lvl="0" indent="0" algn="ctr" defTabSz="977900">
            <a:lnSpc>
              <a:spcPct val="90000"/>
            </a:lnSpc>
            <a:spcBef>
              <a:spcPct val="0"/>
            </a:spcBef>
            <a:spcAft>
              <a:spcPct val="35000"/>
            </a:spcAft>
            <a:buNone/>
          </a:pPr>
          <a:endParaRPr lang="en-US" sz="2200" kern="1200" dirty="0"/>
        </a:p>
        <a:p>
          <a:pPr marL="0" lvl="0" indent="0" algn="ctr" defTabSz="977900">
            <a:lnSpc>
              <a:spcPct val="90000"/>
            </a:lnSpc>
            <a:spcBef>
              <a:spcPct val="0"/>
            </a:spcBef>
            <a:spcAft>
              <a:spcPct val="35000"/>
            </a:spcAft>
            <a:buNone/>
          </a:pPr>
          <a:endParaRPr lang="en-US" sz="2200" kern="1200" dirty="0"/>
        </a:p>
        <a:p>
          <a:pPr marL="0" lvl="0" indent="0" algn="ctr" defTabSz="977900">
            <a:lnSpc>
              <a:spcPct val="90000"/>
            </a:lnSpc>
            <a:spcBef>
              <a:spcPct val="0"/>
            </a:spcBef>
            <a:spcAft>
              <a:spcPct val="35000"/>
            </a:spcAft>
            <a:buNone/>
          </a:pPr>
          <a:endParaRPr lang="en-US" sz="2200" kern="1200" dirty="0"/>
        </a:p>
        <a:p>
          <a:pPr marL="0" lvl="0" indent="0" algn="ctr" defTabSz="977900">
            <a:lnSpc>
              <a:spcPct val="90000"/>
            </a:lnSpc>
            <a:spcBef>
              <a:spcPct val="0"/>
            </a:spcBef>
            <a:spcAft>
              <a:spcPct val="35000"/>
            </a:spcAft>
            <a:buNone/>
          </a:pPr>
          <a:endParaRPr lang="en-US" sz="2200" kern="1200" dirty="0"/>
        </a:p>
        <a:p>
          <a:pPr marL="0" lvl="0" indent="0" algn="ctr" defTabSz="977900">
            <a:lnSpc>
              <a:spcPct val="90000"/>
            </a:lnSpc>
            <a:spcBef>
              <a:spcPct val="0"/>
            </a:spcBef>
            <a:spcAft>
              <a:spcPct val="35000"/>
            </a:spcAft>
            <a:buNone/>
          </a:pPr>
          <a:endParaRPr lang="en-US" sz="2200" kern="1200" dirty="0"/>
        </a:p>
        <a:p>
          <a:pPr marL="0" lvl="0" indent="0" algn="ctr" defTabSz="977900">
            <a:lnSpc>
              <a:spcPct val="90000"/>
            </a:lnSpc>
            <a:spcBef>
              <a:spcPct val="0"/>
            </a:spcBef>
            <a:spcAft>
              <a:spcPct val="35000"/>
            </a:spcAft>
            <a:buNone/>
          </a:pPr>
          <a:endParaRPr lang="en-US" sz="2200" kern="1200" dirty="0"/>
        </a:p>
        <a:p>
          <a:pPr marL="0" lvl="0" indent="0" algn="ctr" defTabSz="977900">
            <a:lnSpc>
              <a:spcPct val="90000"/>
            </a:lnSpc>
            <a:spcBef>
              <a:spcPct val="0"/>
            </a:spcBef>
            <a:spcAft>
              <a:spcPct val="35000"/>
            </a:spcAft>
            <a:buNone/>
          </a:pPr>
          <a:endParaRPr lang="en-US" sz="2200" kern="1200" dirty="0"/>
        </a:p>
      </dsp:txBody>
      <dsp:txXfrm rot="5400000">
        <a:off x="2740798" y="935672"/>
        <a:ext cx="2737575" cy="2807017"/>
      </dsp:txXfrm>
    </dsp:sp>
    <dsp:sp modelId="{196717B1-2735-4157-B653-E1E3E57029BB}">
      <dsp:nvSpPr>
        <dsp:cNvPr id="0" name=""/>
        <dsp:cNvSpPr/>
      </dsp:nvSpPr>
      <dsp:spPr>
        <a:xfrm rot="16200000">
          <a:off x="4680746" y="979652"/>
          <a:ext cx="4678363" cy="2719057"/>
        </a:xfrm>
        <a:prstGeom prst="flowChartManualOperation">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0" tIns="0" rIns="139700" bIns="0" numCol="1" spcCol="1270" anchor="ctr" anchorCtr="0">
          <a:noAutofit/>
        </a:bodyPr>
        <a:lstStyle/>
        <a:p>
          <a:pPr marL="0" lvl="0" indent="0" algn="ctr" defTabSz="977900">
            <a:lnSpc>
              <a:spcPct val="90000"/>
            </a:lnSpc>
            <a:spcBef>
              <a:spcPct val="0"/>
            </a:spcBef>
            <a:spcAft>
              <a:spcPct val="35000"/>
            </a:spcAft>
            <a:buNone/>
          </a:pPr>
          <a:r>
            <a:rPr lang="es-MX" sz="2200" b="1" kern="1200" dirty="0" err="1"/>
            <a:t>Bi-nivel</a:t>
          </a:r>
          <a:r>
            <a:rPr lang="es-MX" sz="2200" b="1" kern="1200" dirty="0"/>
            <a:t> </a:t>
          </a:r>
          <a:r>
            <a:rPr lang="es-MX" sz="2200" b="1" kern="1200" dirty="0">
              <a:effectLst/>
            </a:rPr>
            <a:t>(VPAP)</a:t>
          </a:r>
        </a:p>
        <a:p>
          <a:pPr marL="0" lvl="0" indent="0" algn="ctr" defTabSz="977900">
            <a:lnSpc>
              <a:spcPct val="90000"/>
            </a:lnSpc>
            <a:spcBef>
              <a:spcPct val="0"/>
            </a:spcBef>
            <a:spcAft>
              <a:spcPct val="35000"/>
            </a:spcAft>
            <a:buNone/>
          </a:pPr>
          <a:endParaRPr lang="es-MX" sz="2200" b="1" kern="1200" dirty="0"/>
        </a:p>
        <a:p>
          <a:pPr marL="0" lvl="0" indent="0" algn="ctr" defTabSz="977900">
            <a:lnSpc>
              <a:spcPct val="90000"/>
            </a:lnSpc>
            <a:spcBef>
              <a:spcPct val="0"/>
            </a:spcBef>
            <a:spcAft>
              <a:spcPct val="35000"/>
            </a:spcAft>
            <a:buNone/>
          </a:pPr>
          <a:endParaRPr lang="es-MX" sz="2200" b="1" kern="1200" dirty="0"/>
        </a:p>
        <a:p>
          <a:pPr marL="0" lvl="0" indent="0" algn="ctr" defTabSz="977900">
            <a:lnSpc>
              <a:spcPct val="90000"/>
            </a:lnSpc>
            <a:spcBef>
              <a:spcPct val="0"/>
            </a:spcBef>
            <a:spcAft>
              <a:spcPct val="35000"/>
            </a:spcAft>
            <a:buNone/>
          </a:pPr>
          <a:endParaRPr lang="es-MX" sz="2200" b="1" kern="1200" dirty="0"/>
        </a:p>
        <a:p>
          <a:pPr marL="0" lvl="0" indent="0" algn="ctr" defTabSz="977900">
            <a:lnSpc>
              <a:spcPct val="90000"/>
            </a:lnSpc>
            <a:spcBef>
              <a:spcPct val="0"/>
            </a:spcBef>
            <a:spcAft>
              <a:spcPct val="35000"/>
            </a:spcAft>
            <a:buNone/>
          </a:pPr>
          <a:endParaRPr lang="es-MX" sz="2200" b="1" kern="1200" dirty="0"/>
        </a:p>
        <a:p>
          <a:pPr marL="0" lvl="0" indent="0" algn="ctr" defTabSz="977900">
            <a:lnSpc>
              <a:spcPct val="90000"/>
            </a:lnSpc>
            <a:spcBef>
              <a:spcPct val="0"/>
            </a:spcBef>
            <a:spcAft>
              <a:spcPct val="35000"/>
            </a:spcAft>
            <a:buNone/>
          </a:pPr>
          <a:endParaRPr lang="es-MX" sz="2200" b="1" kern="1200" dirty="0"/>
        </a:p>
        <a:p>
          <a:pPr marL="0" lvl="0" indent="0" algn="ctr" defTabSz="977900">
            <a:lnSpc>
              <a:spcPct val="90000"/>
            </a:lnSpc>
            <a:spcBef>
              <a:spcPct val="0"/>
            </a:spcBef>
            <a:spcAft>
              <a:spcPct val="35000"/>
            </a:spcAft>
            <a:buNone/>
          </a:pPr>
          <a:endParaRPr lang="es-MX" sz="2200" b="1" kern="1200" dirty="0"/>
        </a:p>
        <a:p>
          <a:pPr marL="0" lvl="0" indent="0" algn="ctr" defTabSz="977900">
            <a:lnSpc>
              <a:spcPct val="90000"/>
            </a:lnSpc>
            <a:spcBef>
              <a:spcPct val="0"/>
            </a:spcBef>
            <a:spcAft>
              <a:spcPct val="35000"/>
            </a:spcAft>
            <a:buNone/>
          </a:pPr>
          <a:endParaRPr lang="es-MX" sz="2200" b="1" kern="1200" dirty="0"/>
        </a:p>
      </dsp:txBody>
      <dsp:txXfrm rot="5400000">
        <a:off x="5660399" y="935672"/>
        <a:ext cx="2719057" cy="28070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6CF523-9DB0-4AF9-9B9B-88E95239C77B}">
      <dsp:nvSpPr>
        <dsp:cNvPr id="0" name=""/>
        <dsp:cNvSpPr/>
      </dsp:nvSpPr>
      <dsp:spPr>
        <a:xfrm rot="5400000">
          <a:off x="114158" y="2299443"/>
          <a:ext cx="1007054" cy="1675715"/>
        </a:xfrm>
        <a:prstGeom prst="corner">
          <a:avLst>
            <a:gd name="adj1" fmla="val 16120"/>
            <a:gd name="adj2" fmla="val 161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28E0DB-13F6-4BDB-AA21-17F6A7E582EF}">
      <dsp:nvSpPr>
        <dsp:cNvPr id="0" name=""/>
        <dsp:cNvSpPr/>
      </dsp:nvSpPr>
      <dsp:spPr>
        <a:xfrm>
          <a:off x="0" y="2342197"/>
          <a:ext cx="1964275" cy="1721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ts val="0"/>
            </a:spcAft>
            <a:buNone/>
          </a:pPr>
          <a:endParaRPr lang="en-US" sz="2400" kern="1200" dirty="0"/>
        </a:p>
        <a:p>
          <a:pPr marL="0" lvl="0" indent="0" algn="l" defTabSz="1066800">
            <a:lnSpc>
              <a:spcPct val="90000"/>
            </a:lnSpc>
            <a:spcBef>
              <a:spcPct val="0"/>
            </a:spcBef>
            <a:spcAft>
              <a:spcPts val="0"/>
            </a:spcAft>
            <a:buNone/>
          </a:pPr>
          <a:r>
            <a:rPr lang="es-MX" sz="2400" kern="1200" dirty="0">
              <a:solidFill>
                <a:srgbClr val="A50021"/>
              </a:solidFill>
            </a:rPr>
            <a:t>Inconsciente
del
problema</a:t>
          </a:r>
          <a:endParaRPr lang="en-US" sz="2400" kern="1200" dirty="0">
            <a:solidFill>
              <a:srgbClr val="A50021"/>
            </a:solidFill>
          </a:endParaRPr>
        </a:p>
      </dsp:txBody>
      <dsp:txXfrm>
        <a:off x="0" y="2342197"/>
        <a:ext cx="1964275" cy="1721802"/>
      </dsp:txXfrm>
    </dsp:sp>
    <dsp:sp modelId="{3C468210-F876-49C7-B17B-021ADFECBD2A}">
      <dsp:nvSpPr>
        <dsp:cNvPr id="0" name=""/>
        <dsp:cNvSpPr/>
      </dsp:nvSpPr>
      <dsp:spPr>
        <a:xfrm>
          <a:off x="1009412" y="2166063"/>
          <a:ext cx="370617" cy="370617"/>
        </a:xfrm>
        <a:prstGeom prst="triangle">
          <a:avLst>
            <a:gd name="adj" fmla="val 10000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860E0B-C013-412D-B476-760497933CAF}">
      <dsp:nvSpPr>
        <dsp:cNvPr id="0" name=""/>
        <dsp:cNvSpPr/>
      </dsp:nvSpPr>
      <dsp:spPr>
        <a:xfrm rot="5400000">
          <a:off x="1802779" y="1440063"/>
          <a:ext cx="1094608" cy="1653218"/>
        </a:xfrm>
        <a:prstGeom prst="corner">
          <a:avLst>
            <a:gd name="adj1" fmla="val 16120"/>
            <a:gd name="adj2" fmla="val 161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1F94D3-0763-4FCB-BCAD-30C3ED446C47}">
      <dsp:nvSpPr>
        <dsp:cNvPr id="0" name=""/>
        <dsp:cNvSpPr/>
      </dsp:nvSpPr>
      <dsp:spPr>
        <a:xfrm>
          <a:off x="1752064" y="1947958"/>
          <a:ext cx="1964275" cy="1721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ts val="0"/>
            </a:spcAft>
            <a:buNone/>
          </a:pPr>
          <a:r>
            <a:rPr lang="es-MX" sz="2400" kern="1200" dirty="0">
              <a:solidFill>
                <a:srgbClr val="6600CC"/>
              </a:solidFill>
            </a:rPr>
            <a:t>Consciente, pensamiento
de cambio</a:t>
          </a:r>
          <a:endParaRPr lang="en-US" sz="2400" kern="1200" dirty="0">
            <a:solidFill>
              <a:srgbClr val="6600CC"/>
            </a:solidFill>
          </a:endParaRPr>
        </a:p>
      </dsp:txBody>
      <dsp:txXfrm>
        <a:off x="1752064" y="1947958"/>
        <a:ext cx="1964275" cy="1721802"/>
      </dsp:txXfrm>
    </dsp:sp>
    <dsp:sp modelId="{B1134024-9FB9-42E2-A2C3-6E57A63CAB64}">
      <dsp:nvSpPr>
        <dsp:cNvPr id="0" name=""/>
        <dsp:cNvSpPr/>
      </dsp:nvSpPr>
      <dsp:spPr>
        <a:xfrm>
          <a:off x="2818863" y="1255925"/>
          <a:ext cx="370617" cy="370617"/>
        </a:xfrm>
        <a:prstGeom prst="triangle">
          <a:avLst>
            <a:gd name="adj" fmla="val 100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407FD4-8F37-4A2D-85DA-6F3107603417}">
      <dsp:nvSpPr>
        <dsp:cNvPr id="0" name=""/>
        <dsp:cNvSpPr/>
      </dsp:nvSpPr>
      <dsp:spPr>
        <a:xfrm rot="5400000">
          <a:off x="3562122" y="583753"/>
          <a:ext cx="1141405" cy="1675628"/>
        </a:xfrm>
        <a:prstGeom prst="corner">
          <a:avLst>
            <a:gd name="adj1" fmla="val 16120"/>
            <a:gd name="adj2" fmla="val 1611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8765B9-27A4-4E6E-904E-48C72A9116D3}">
      <dsp:nvSpPr>
        <dsp:cNvPr id="0" name=""/>
        <dsp:cNvSpPr/>
      </dsp:nvSpPr>
      <dsp:spPr>
        <a:xfrm>
          <a:off x="4570740" y="0"/>
          <a:ext cx="1525259" cy="1721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ts val="0"/>
            </a:spcAft>
            <a:buNone/>
          </a:pPr>
          <a:endParaRPr lang="en-US" sz="2400" kern="1200" dirty="0"/>
        </a:p>
      </dsp:txBody>
      <dsp:txXfrm>
        <a:off x="4570740" y="0"/>
        <a:ext cx="1525259" cy="1721802"/>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446207D5-1EA1-4C0C-B0B8-FF9D7ED30BBC}" type="datetimeFigureOut">
              <a:rPr lang="en-US"/>
              <a:pPr>
                <a:defRPr/>
              </a:pPr>
              <a:t>4/10/2025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238D90F0-C228-4176-9586-45E7DFA304BA}" type="slidenum">
              <a:rPr lang="en-US"/>
              <a:pPr>
                <a:defRPr/>
              </a:pPr>
              <a:t>‹#›</a:t>
            </a:fld>
            <a:endParaRPr lang="en-US"/>
          </a:p>
        </p:txBody>
      </p:sp>
    </p:spTree>
    <p:extLst>
      <p:ext uri="{BB962C8B-B14F-4D97-AF65-F5344CB8AC3E}">
        <p14:creationId xmlns:p14="http://schemas.microsoft.com/office/powerpoint/2010/main" val="8454343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fmcsa.dot.gov/safety-security/sleep-apnea/tools/Driving-with-Sleep-Apnea.aspx"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8" Type="http://schemas.openxmlformats.org/officeDocument/2006/relationships/hyperlink" Target="http://www.ncbi.nlm.nih.gov/pubmed?term=%22Gottlieb%20DJ%22%5bAuthor%5d" TargetMode="External"/><Relationship Id="rId3" Type="http://schemas.openxmlformats.org/officeDocument/2006/relationships/hyperlink" Target="http://www.ncbi.nlm.nih.gov/pubmed?term=%22Collop%20NA%22%5bAuthor%5d" TargetMode="External"/><Relationship Id="rId7" Type="http://schemas.openxmlformats.org/officeDocument/2006/relationships/hyperlink" Target="http://www.ncbi.nlm.nih.gov/pubmed?term=%22Goldberg%20R%22%5bAuthor%5d" TargetMode="External"/><Relationship Id="rId12" Type="http://schemas.openxmlformats.org/officeDocument/2006/relationships/hyperlink" Target="http://www.ncbi.nlm.nih.gov/pubmed?term=%22Portable%20Monitoring%20Task%20Force%20of%20the%20American%20Academy%20of%20Sleep%20Medicine%22%5bCorporate%20Author%5d"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www.ncbi.nlm.nih.gov/pubmed?term=%22Claman%20D%22%5bAuthor%5d" TargetMode="External"/><Relationship Id="rId11" Type="http://schemas.openxmlformats.org/officeDocument/2006/relationships/hyperlink" Target="http://www.ncbi.nlm.nih.gov/pubmed?term=%22Schwab%20R%22%5bAuthor%5d" TargetMode="External"/><Relationship Id="rId5" Type="http://schemas.openxmlformats.org/officeDocument/2006/relationships/hyperlink" Target="http://www.ncbi.nlm.nih.gov/pubmed?term=%22Boehlecke%20B%22%5bAuthor%5d" TargetMode="External"/><Relationship Id="rId10" Type="http://schemas.openxmlformats.org/officeDocument/2006/relationships/hyperlink" Target="http://www.ncbi.nlm.nih.gov/pubmed?term=%22Sateia%20M%22%5bAuthor%5d" TargetMode="External"/><Relationship Id="rId4" Type="http://schemas.openxmlformats.org/officeDocument/2006/relationships/hyperlink" Target="http://www.ncbi.nlm.nih.gov/pubmed?term=%22Anderson%20WM%22%5bAuthor%5d" TargetMode="External"/><Relationship Id="rId9" Type="http://schemas.openxmlformats.org/officeDocument/2006/relationships/hyperlink" Target="http://www.ncbi.nlm.nih.gov/pubmed?term=%22Hudgel%20D%22%5bAuthor%5d"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b="1" dirty="0"/>
              <a:t>Narración</a:t>
            </a:r>
            <a:r>
              <a:rPr lang="es-ES" dirty="0"/>
              <a:t>: Este es el Módulo 7 del Programa de Administración de la Fatiga de América del Norte: Administración de las Enfermedades del Sueño del Conductor para Autotransportistas.</a:t>
            </a:r>
            <a:endParaRPr lang="en-US" dirty="0"/>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A3877B-6CC3-4427-8C03-507E6F58C273}" type="slidenum">
              <a:rPr lang="en-US" smtClean="0"/>
              <a:pPr eaLnBrk="1" hangingPunct="1"/>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r>
              <a:rPr lang="es-ES" b="1" dirty="0"/>
              <a:t>Narración: </a:t>
            </a:r>
            <a:r>
              <a:rPr lang="es-ES" dirty="0"/>
              <a:t>Hay varias medidas preventivas que se pueden tomar para evitar la AOS o disminuir su gravedad. La AOS está fuertemente relacionada con el exceso de peso; por lo tanto, mantener un peso saludable con una dieta baja en grasas y ejercicio regular ayudará a prevenir la AOS. El alcohol y los sedantes pueden relajar los músculos de la garganta y hacer más lenta la respiración durante el sueño; por lo tanto, es mejor evitarlos antes de dormir. Fumar y los productos de tabaco pueden irritar aún más las vías respiratorias y relajar los músculos de la garganta que mantienen abiertas las vías respiratorias; por lo tanto, se sugiere evitar los productos de tabaco.</a:t>
            </a:r>
          </a:p>
          <a:p>
            <a:r>
              <a:rPr lang="es-ES" dirty="0"/>
              <a:t>Evite dormir boca arriba, lo que puede aumentar los ronquidos. Y finalmente, se sugiere mantener abierto el flujo de aire nasal para promover la respiración por la nariz en lugar de por la boca.</a:t>
            </a:r>
            <a:endParaRPr lang="en-US" dirty="0"/>
          </a:p>
          <a:p>
            <a:endParaRPr lang="en-US" b="1" dirty="0"/>
          </a:p>
          <a:p>
            <a:r>
              <a:rPr lang="en-US" b="1" dirty="0"/>
              <a:t>_______________________</a:t>
            </a:r>
          </a:p>
          <a:p>
            <a:pPr>
              <a:buFontTx/>
              <a:buNone/>
            </a:pPr>
            <a:r>
              <a:rPr lang="es-ES" b="1" dirty="0"/>
              <a:t>Notas:</a:t>
            </a:r>
          </a:p>
          <a:p>
            <a:pPr>
              <a:buFontTx/>
              <a:buNone/>
            </a:pPr>
            <a:endParaRPr lang="es-ES" b="1" dirty="0"/>
          </a:p>
          <a:p>
            <a:pPr>
              <a:buFontTx/>
              <a:buChar char="•"/>
            </a:pPr>
            <a:r>
              <a:rPr lang="es-ES" dirty="0"/>
              <a:t>Mantener un peso saludable o perder peso si es necesario</a:t>
            </a:r>
          </a:p>
          <a:p>
            <a:pPr>
              <a:buFontTx/>
              <a:buChar char="•"/>
            </a:pPr>
            <a:r>
              <a:rPr lang="es-ES" dirty="0"/>
              <a:t>El alcohol y los sedantes pueden relajar los músculos de la garganta y hacer que la respiración sea más lenta</a:t>
            </a:r>
          </a:p>
          <a:p>
            <a:pPr>
              <a:buFontTx/>
              <a:buChar char="•"/>
            </a:pPr>
            <a:r>
              <a:rPr lang="es-ES" dirty="0"/>
              <a:t>La nicotina relaja los músculos de la garganta que mantienen abiertas las vías respiratorias</a:t>
            </a:r>
          </a:p>
          <a:p>
            <a:pPr>
              <a:buFontTx/>
              <a:buChar char="•"/>
            </a:pPr>
            <a:r>
              <a:rPr lang="es-ES" dirty="0"/>
              <a:t>Dormir boca arriba puede aumentar los ronquidos</a:t>
            </a:r>
            <a:endParaRPr lang="en-US" dirty="0"/>
          </a:p>
          <a:p>
            <a:pPr marL="0" lvl="1"/>
            <a:endParaRPr lang="en-US" dirty="0"/>
          </a:p>
          <a:p>
            <a:endParaRPr lang="en-US" dirty="0"/>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B55C9E8-4E66-4461-AFA2-8CB7F75E68CB}" type="slidenum">
              <a:rPr lang="en-US" smtClean="0"/>
              <a:pPr eaLnBrk="1" hangingPunct="1"/>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0" fontAlgn="base" hangingPunct="0"/>
            <a:r>
              <a:rPr lang="es-ES" sz="1200" b="1" kern="1200" dirty="0">
                <a:solidFill>
                  <a:schemeClr val="tx1"/>
                </a:solidFill>
                <a:effectLst/>
                <a:latin typeface="+mn-lt"/>
                <a:ea typeface="+mn-ea"/>
                <a:cs typeface="+mn-cs"/>
              </a:rPr>
              <a:t>Narración:</a:t>
            </a:r>
            <a:r>
              <a:rPr lang="es-ES" sz="1200" kern="1200" dirty="0">
                <a:solidFill>
                  <a:schemeClr val="tx1"/>
                </a:solidFill>
                <a:effectLst/>
                <a:latin typeface="+mn-lt"/>
                <a:ea typeface="+mn-ea"/>
                <a:cs typeface="+mn-cs"/>
              </a:rPr>
              <a:t> Se recomiendan varios tratamientos para la AOS. El exceso de peso está fuertemente asociado con la AOS; por lo tanto, la pérdida de peso puede mejorar la gravedad de la AOS y reducir los ronquidos. Los aparatos orales y dentales que se usan durante el sueño para reposicionar la mandíbula y mantener abiertas las vías respiratorias se recomiendan para tratar la AOS leve. Las cirugías para corregir la anatomía de las vías respiratorias o las cirugías para perder peso son una opción de tratamiento invasivo para la AOS y se pueden recomendar como tratamiento complementario a otras terapias para la apnea del sueño.</a:t>
            </a:r>
            <a:endParaRPr lang="en-US" sz="1200" kern="1200" dirty="0">
              <a:solidFill>
                <a:schemeClr val="tx1"/>
              </a:solidFill>
              <a:effectLst/>
              <a:latin typeface="+mn-lt"/>
              <a:ea typeface="+mn-ea"/>
              <a:cs typeface="+mn-cs"/>
            </a:endParaRPr>
          </a:p>
          <a:p>
            <a:endParaRPr lang="en-US" dirty="0"/>
          </a:p>
          <a:p>
            <a:r>
              <a:rPr lang="en-US" b="1" dirty="0"/>
              <a:t>_______________________</a:t>
            </a:r>
          </a:p>
          <a:p>
            <a:r>
              <a:rPr lang="en-US" b="1" dirty="0"/>
              <a:t>Notas:</a:t>
            </a:r>
          </a:p>
          <a:p>
            <a:r>
              <a:rPr lang="en-US" dirty="0" err="1"/>
              <a:t>Tratamientos</a:t>
            </a:r>
            <a:r>
              <a:rPr lang="en-US" dirty="0"/>
              <a:t> para la AOS:</a:t>
            </a:r>
          </a:p>
          <a:p>
            <a:pPr marL="171450" indent="-171450">
              <a:buFont typeface="Arial" panose="020B0604020202020204" pitchFamily="34" charset="0"/>
              <a:buChar char="•"/>
            </a:pPr>
            <a:r>
              <a:rPr lang="en-US" sz="1200" kern="1200" dirty="0" err="1">
                <a:solidFill>
                  <a:schemeClr val="tx1"/>
                </a:solidFill>
                <a:latin typeface="+mn-lt"/>
                <a:ea typeface="+mn-ea"/>
                <a:cs typeface="+mn-cs"/>
              </a:rPr>
              <a:t>Pérdida</a:t>
            </a:r>
            <a:r>
              <a:rPr lang="en-US" sz="1200" kern="1200" dirty="0">
                <a:solidFill>
                  <a:schemeClr val="tx1"/>
                </a:solidFill>
                <a:latin typeface="+mn-lt"/>
                <a:ea typeface="+mn-ea"/>
                <a:cs typeface="+mn-cs"/>
              </a:rPr>
              <a:t> de peso</a:t>
            </a:r>
          </a:p>
          <a:p>
            <a:pPr marL="171450" indent="-171450">
              <a:buFont typeface="Arial" panose="020B0604020202020204" pitchFamily="34" charset="0"/>
              <a:buChar char="•"/>
            </a:pPr>
            <a:r>
              <a:rPr lang="en-US" sz="1200" kern="1200" dirty="0" err="1">
                <a:solidFill>
                  <a:schemeClr val="tx1"/>
                </a:solidFill>
                <a:latin typeface="+mn-lt"/>
                <a:ea typeface="+mn-ea"/>
                <a:cs typeface="+mn-cs"/>
              </a:rPr>
              <a:t>Aparatos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orales</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dentales</a:t>
            </a:r>
            <a:endParaRPr lang="en-US" sz="1200" kern="1200" dirty="0">
              <a:solidFill>
                <a:schemeClr val="tx1"/>
              </a:solidFill>
              <a:latin typeface="+mn-lt"/>
              <a:ea typeface="+mn-ea"/>
              <a:cs typeface="+mn-cs"/>
            </a:endParaRPr>
          </a:p>
          <a:p>
            <a:pPr marL="171450" indent="-171450">
              <a:buFont typeface="Arial" panose="020B0604020202020204" pitchFamily="34" charset="0"/>
              <a:buChar char="•"/>
            </a:pPr>
            <a:r>
              <a:rPr lang="en-US" sz="1200" kern="1200" dirty="0" err="1">
                <a:solidFill>
                  <a:schemeClr val="tx1"/>
                </a:solidFill>
                <a:latin typeface="+mn-lt"/>
                <a:ea typeface="+mn-ea"/>
                <a:cs typeface="+mn-cs"/>
              </a:rPr>
              <a:t>Cirugía</a:t>
            </a:r>
            <a:endParaRPr lang="en-US" sz="1200" kern="1200" dirty="0">
              <a:solidFill>
                <a:schemeClr val="tx1"/>
              </a:solidFill>
              <a:latin typeface="+mn-lt"/>
              <a:ea typeface="+mn-ea"/>
              <a:cs typeface="+mn-cs"/>
            </a:endParaRPr>
          </a:p>
          <a:p>
            <a:endParaRPr lang="en-US" dirty="0"/>
          </a:p>
          <a:p>
            <a:endParaRPr lang="en-US" dirty="0"/>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D5A9A43-DA27-41A3-BE53-0C9EA859819F}" type="slidenum">
              <a:rPr lang="en-US" smtClean="0"/>
              <a:pPr eaLnBrk="1" hangingPunct="1"/>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es-ES" b="1" dirty="0"/>
              <a:t>Narración: </a:t>
            </a:r>
            <a:r>
              <a:rPr lang="es-ES" dirty="0"/>
              <a:t>El tratamiento de referencia y más prescrito para la AOS es el tratamiento con presión positiva en las vías respiratorias o PAP. La PAP administra una corriente de aire presurizado a  las vías respiratorias a través de una manguera conectada a una mascarilla para evitar el colapso de las vías respiratorias y los ronquidos.</a:t>
            </a:r>
            <a:endParaRPr lang="en-US" dirty="0"/>
          </a:p>
          <a:p>
            <a:pPr marL="0" lvl="1"/>
            <a:endParaRPr lang="en-US" b="1" dirty="0"/>
          </a:p>
          <a:p>
            <a:pPr marL="0" lvl="1"/>
            <a:endParaRPr lang="en-US" dirty="0"/>
          </a:p>
          <a:p>
            <a:r>
              <a:rPr lang="en-US" b="1" dirty="0"/>
              <a:t>_______________________</a:t>
            </a:r>
          </a:p>
          <a:p>
            <a:pPr marL="0" lvl="1"/>
            <a:r>
              <a:rPr lang="es-ES" sz="2600" b="1" dirty="0"/>
              <a:t>Notas:</a:t>
            </a:r>
          </a:p>
          <a:p>
            <a:pPr marL="0" lvl="1"/>
            <a:r>
              <a:rPr lang="es-ES" sz="2600" dirty="0"/>
              <a:t>La PAP se considera el tratamiento "estándar de oro" para la AOS.</a:t>
            </a:r>
            <a:endParaRPr lang="en-US" sz="2600" dirty="0"/>
          </a:p>
          <a:p>
            <a:pPr marL="0" lvl="1"/>
            <a:endParaRPr lang="en-US" sz="2600" dirty="0"/>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0C745DB-D8F7-4873-822D-3DC0A8F82995}" type="slidenum">
              <a:rPr lang="en-US" smtClean="0"/>
              <a:pPr eaLnBrk="1" hangingPunct="1"/>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r>
              <a:rPr lang="es-ES" b="1" dirty="0"/>
              <a:t>Narración:</a:t>
            </a:r>
            <a:r>
              <a:rPr lang="es-ES" dirty="0"/>
              <a:t> Los pacientes pueden tener problemas para dormir cuando comienzan y se están adaptando a la terapia de PAP. Las mascarillas de PAP pueden ser incómodas de usar al principio y muchos pacientes prueban diferentes estilos de mascarillas antes de encontrar una que puedan tolerar y que sea cómoda y efectiva. Algunos pacientes nuevos en PAP informan efectos secundarios desagradables a medida que su cuerpo se adapta al tratamiento, que incluyen irritación de la piel en la cara alrededor de la mascarilla, congestión nasal o secreción nasal, ojos secos o sensación de asfixia. A menudo, los ajustes simples, como la limpieza diaria de la máquina PAP, el uso de agua destilada y el ajuste del nivel de humedad de la máquina pueden resolver estos efectos secundarios. Los pacientes pueden experimentar un nivel de humedad inadecuado del aire de suministro, que se puede ajustar fácilmente para satisfacer las necesidades individuales; algunos pacientes sienten que limpiar la máquina PAP es tedioso. A los conductores de VDA no les gusta estar atados a una máquina y tener que transportar la máquina PAP de un lado a otro entre la cabina del camión y la casa para uso nocturno.</a:t>
            </a:r>
            <a:endParaRPr lang="en-US" dirty="0"/>
          </a:p>
          <a:p>
            <a:endParaRPr lang="en-US" dirty="0"/>
          </a:p>
          <a:p>
            <a:r>
              <a:rPr lang="en-US" b="1" dirty="0"/>
              <a:t>_______________________</a:t>
            </a:r>
          </a:p>
          <a:p>
            <a:r>
              <a:rPr lang="en-US" b="1" dirty="0"/>
              <a:t>Notas:</a:t>
            </a:r>
          </a:p>
          <a:p>
            <a:r>
              <a:rPr lang="es-ES" dirty="0"/>
              <a:t>Barreras para el cumplimiento del PAP:</a:t>
            </a:r>
            <a:endParaRPr lang="en-US" dirty="0"/>
          </a:p>
          <a:p>
            <a:endParaRPr lang="en-US" dirty="0"/>
          </a:p>
          <a:p>
            <a:pPr>
              <a:buFontTx/>
              <a:buChar char="•"/>
            </a:pPr>
            <a:r>
              <a:rPr lang="en-US" dirty="0" err="1"/>
              <a:t>Problemas</a:t>
            </a:r>
            <a:r>
              <a:rPr lang="en-US" dirty="0"/>
              <a:t> para </a:t>
            </a:r>
            <a:r>
              <a:rPr lang="en-US" dirty="0" err="1"/>
              <a:t>dormir</a:t>
            </a:r>
            <a:endParaRPr lang="en-US" dirty="0"/>
          </a:p>
          <a:p>
            <a:pPr>
              <a:buFontTx/>
              <a:buChar char="•"/>
            </a:pPr>
            <a:r>
              <a:rPr lang="es-ES" dirty="0"/>
              <a:t>Ajuste incómodo de la mascarilla/mascarilla inadecuada</a:t>
            </a:r>
          </a:p>
          <a:p>
            <a:pPr>
              <a:buFontTx/>
              <a:buChar char="•"/>
            </a:pPr>
            <a:r>
              <a:rPr lang="es-ES" dirty="0"/>
              <a:t>Efectos secundarios</a:t>
            </a:r>
          </a:p>
          <a:p>
            <a:pPr>
              <a:buFontTx/>
              <a:buChar char="•"/>
            </a:pPr>
            <a:r>
              <a:rPr lang="es-ES" dirty="0"/>
              <a:t>Humidificación del aire inadecuada</a:t>
            </a:r>
          </a:p>
          <a:p>
            <a:pPr>
              <a:buFontTx/>
              <a:buChar char="•"/>
            </a:pPr>
            <a:r>
              <a:rPr lang="es-ES" dirty="0"/>
              <a:t>Limpieza y mantenimiento</a:t>
            </a:r>
          </a:p>
          <a:p>
            <a:pPr>
              <a:buFontTx/>
              <a:buChar char="•"/>
            </a:pPr>
            <a:r>
              <a:rPr lang="es-ES" dirty="0"/>
              <a:t>Estar “atado” a una máquina</a:t>
            </a:r>
            <a:endParaRPr lang="en-US" dirty="0"/>
          </a:p>
          <a:p>
            <a:endParaRPr lang="en-US" dirty="0"/>
          </a:p>
          <a:p>
            <a:endParaRPr lang="en-US" dirty="0"/>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1357E1A-2374-40BC-9880-80B1061F0188}" type="slidenum">
              <a:rPr lang="en-US" smtClean="0"/>
              <a:pPr eaLnBrk="1" hangingPunct="1"/>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Sin </a:t>
            </a:r>
            <a:r>
              <a:rPr lang="en-US" b="1" dirty="0" err="1"/>
              <a:t>narración</a:t>
            </a:r>
            <a:r>
              <a:rPr lang="en-US" b="1" dirty="0"/>
              <a:t>.</a:t>
            </a:r>
          </a:p>
          <a:p>
            <a:endParaRPr lang="en-US" b="1" dirty="0"/>
          </a:p>
          <a:p>
            <a:r>
              <a:rPr lang="en-US" b="1" dirty="0"/>
              <a:t>Sin </a:t>
            </a:r>
            <a:r>
              <a:rPr lang="en-US" b="1" dirty="0" err="1"/>
              <a:t>notas</a:t>
            </a:r>
            <a:endParaRPr lang="en-US" b="1" dirty="0"/>
          </a:p>
          <a:p>
            <a:endParaRPr lang="en-US" b="1" dirty="0"/>
          </a:p>
          <a:p>
            <a:r>
              <a:rPr lang="es-ES" b="1" dirty="0"/>
              <a:t>Respuesta: a. Somnolencia diurna excesiva</a:t>
            </a:r>
            <a:endParaRPr lang="en-US" dirty="0"/>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E37284B-3FC3-4C64-9819-D01AC86B9A6B}" type="slidenum">
              <a:rPr lang="en-US" smtClean="0"/>
              <a:pPr eaLnBrk="1" hangingPunct="1"/>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Respuesta: d. Memoria </a:t>
            </a:r>
            <a:r>
              <a:rPr lang="en-US" b="1" dirty="0" err="1"/>
              <a:t>mejorada</a:t>
            </a:r>
            <a:endParaRPr lang="en-US" b="1" dirty="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7B8C8FC-473B-4FC5-9026-FA0DC30C30CD}" type="slidenum">
              <a:rPr lang="en-US" smtClean="0"/>
              <a:pPr eaLnBrk="1" hangingPunct="1"/>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dirty="0"/>
              <a:t>Respuesta: a. Lograr un peso saludable con una dieta baja en grasas y ejercicio</a:t>
            </a:r>
            <a:endParaRPr lang="en-US" dirty="0"/>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3DC6E30-E3C3-4665-820D-9CBB456E3D1A}" type="slidenum">
              <a:rPr lang="en-US" smtClean="0"/>
              <a:pPr eaLnBrk="1" hangingPunct="1"/>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Respuesta: b. PAP</a:t>
            </a:r>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C10B6AD-CEE9-48DC-83D1-0C73A8B00795}" type="slidenum">
              <a:rPr lang="en-US" smtClean="0"/>
              <a:pPr eaLnBrk="1" hangingPunct="1"/>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Respuesta: c. </a:t>
            </a:r>
            <a:r>
              <a:rPr lang="es-MX" dirty="0"/>
              <a:t>Efectos secundarios desagradables</a:t>
            </a:r>
            <a:endParaRPr lang="es-MX" sz="1100" dirty="0"/>
          </a:p>
          <a:p>
            <a:endParaRPr lang="en-US" dirty="0"/>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4B5ADDF-E439-47AE-9EAC-94DAA150F7CC}" type="slidenum">
              <a:rPr lang="en-US" smtClean="0"/>
              <a:pPr eaLnBrk="1" hangingPunct="1"/>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55000" lnSpcReduction="20000"/>
          </a:bodyPr>
          <a:lstStyle/>
          <a:p>
            <a:pPr>
              <a:defRPr/>
            </a:pPr>
            <a:r>
              <a:rPr lang="es-ES" b="1" dirty="0"/>
              <a:t>Narración: </a:t>
            </a:r>
            <a:r>
              <a:rPr lang="es-ES" dirty="0"/>
              <a:t>La lección 2 hablará sobre las Responsabilidades Corporativas para la Administración de las Enfermedades del Sueño en la industria de los autotransportistas.</a:t>
            </a:r>
            <a:endParaRPr lang="en-US" dirty="0"/>
          </a:p>
          <a:p>
            <a:pPr>
              <a:defRPr/>
            </a:pPr>
            <a:endParaRPr lang="en-US" dirty="0"/>
          </a:p>
          <a:p>
            <a:pPr>
              <a:defRPr/>
            </a:pPr>
            <a:r>
              <a:rPr lang="en-US" b="1" dirty="0"/>
              <a:t>_______________________</a:t>
            </a:r>
          </a:p>
          <a:p>
            <a:pPr>
              <a:defRPr/>
            </a:pPr>
            <a:r>
              <a:rPr lang="en-US" b="1" dirty="0"/>
              <a:t>Notas:</a:t>
            </a:r>
          </a:p>
          <a:p>
            <a:pPr>
              <a:defRPr/>
            </a:pPr>
            <a:r>
              <a:rPr lang="es-ES" dirty="0"/>
              <a:t>Objetivos de la lección 2:</a:t>
            </a:r>
            <a:endParaRPr lang="en-US" dirty="0"/>
          </a:p>
          <a:p>
            <a:pPr>
              <a:defRPr/>
            </a:pPr>
            <a:endParaRPr lang="en-US" sz="3000" dirty="0"/>
          </a:p>
          <a:p>
            <a:pPr marL="457200" indent="-457200">
              <a:buFont typeface="Arial" pitchFamily="34" charset="0"/>
              <a:buChar char="•"/>
              <a:defRPr/>
            </a:pPr>
            <a:r>
              <a:rPr lang="es-ES" sz="3000" dirty="0"/>
              <a:t>Implicaciones para la salud de las enfermedades del sueño</a:t>
            </a:r>
          </a:p>
          <a:p>
            <a:pPr marL="457200" indent="-457200">
              <a:buFont typeface="Arial" pitchFamily="34" charset="0"/>
              <a:buChar char="•"/>
              <a:defRPr/>
            </a:pPr>
            <a:r>
              <a:rPr lang="es-ES" sz="3000" dirty="0"/>
              <a:t>Implicaciones de seguridad de las enfermedades del sueño</a:t>
            </a:r>
          </a:p>
          <a:p>
            <a:pPr marL="457200" indent="-457200">
              <a:buFont typeface="Arial" pitchFamily="34" charset="0"/>
              <a:buChar char="•"/>
              <a:defRPr/>
            </a:pPr>
            <a:r>
              <a:rPr lang="es-ES" sz="3000" dirty="0"/>
              <a:t>Importancia de identificar, diagnosticar y tratar las enfermedades del sueño en la industria del autotransporte</a:t>
            </a:r>
          </a:p>
          <a:p>
            <a:pPr marL="457200" indent="-457200">
              <a:buFont typeface="Arial" pitchFamily="34" charset="0"/>
              <a:buChar char="•"/>
              <a:defRPr/>
            </a:pPr>
            <a:r>
              <a:rPr lang="es-ES" sz="3000" dirty="0"/>
              <a:t>Retorno de la inversión</a:t>
            </a:r>
          </a:p>
          <a:p>
            <a:pPr marL="457200" indent="-457200">
              <a:buFont typeface="Arial" pitchFamily="34" charset="0"/>
              <a:buChar char="•"/>
              <a:defRPr/>
            </a:pPr>
            <a:r>
              <a:rPr lang="es-ES" sz="3000" dirty="0"/>
              <a:t>Posibles problemas de responsabilidad legal derivados de la implementación de un programa de enfermedades del sueño para conductores</a:t>
            </a:r>
          </a:p>
          <a:p>
            <a:pPr marL="457200" indent="-457200">
              <a:buFont typeface="Arial" pitchFamily="34" charset="0"/>
              <a:buChar char="•"/>
              <a:defRPr/>
            </a:pPr>
            <a:r>
              <a:rPr lang="es-ES" sz="3000" dirty="0"/>
              <a:t>Principios básicos de gestión de riesgos</a:t>
            </a:r>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011AC08-03BC-4CD5-9B0E-37CD349D04D6}" type="slidenum">
              <a:rPr lang="en-US" smtClean="0"/>
              <a:pPr eaLnBrk="1" hangingPunct="1"/>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55000" lnSpcReduction="20000"/>
          </a:bodyPr>
          <a:lstStyle/>
          <a:p>
            <a:pPr>
              <a:defRPr/>
            </a:pPr>
            <a:r>
              <a:rPr lang="es-ES" b="1" dirty="0"/>
              <a:t>Narración</a:t>
            </a:r>
            <a:r>
              <a:rPr lang="es-ES" dirty="0"/>
              <a:t>: Las siguientes siglas se utilizan a lo largo del Módulo 7. Es posible que desee imprimir esta diapositiva para tener una referencia útil para las siglas cuando encuentre una. O siéntase libre de volver a consultar esta diapositiva si necesita un recordatorio para cualquier acrónimo</a:t>
            </a:r>
            <a:endParaRPr lang="en-US" dirty="0"/>
          </a:p>
          <a:p>
            <a:pPr>
              <a:defRPr/>
            </a:pPr>
            <a:endParaRPr lang="en-US" dirty="0"/>
          </a:p>
          <a:p>
            <a:r>
              <a:rPr lang="es-ES" sz="1200" dirty="0"/>
              <a:t>Apnea obstructiva del sueño o AOS </a:t>
            </a:r>
            <a:endParaRPr lang="en-US" sz="1200" dirty="0"/>
          </a:p>
          <a:p>
            <a:r>
              <a:rPr lang="en-US" sz="1200" dirty="0" err="1"/>
              <a:t>Somnolencia</a:t>
            </a:r>
            <a:r>
              <a:rPr lang="en-US" sz="1200" dirty="0"/>
              <a:t> </a:t>
            </a:r>
            <a:r>
              <a:rPr lang="en-US" sz="1200" dirty="0" err="1"/>
              <a:t>diurna</a:t>
            </a:r>
            <a:r>
              <a:rPr lang="en-US" sz="1200" dirty="0"/>
              <a:t> </a:t>
            </a:r>
            <a:r>
              <a:rPr lang="en-US" sz="1200" dirty="0" err="1"/>
              <a:t>excesiva</a:t>
            </a:r>
            <a:r>
              <a:rPr lang="en-US" sz="1200" dirty="0"/>
              <a:t>  o SDE</a:t>
            </a:r>
          </a:p>
          <a:p>
            <a:r>
              <a:rPr lang="es-ES" sz="1200" dirty="0"/>
              <a:t>Presión positiva en las vías respiratorias o PAP</a:t>
            </a:r>
            <a:endParaRPr lang="en-US" sz="1200" dirty="0"/>
          </a:p>
          <a:p>
            <a:r>
              <a:rPr lang="en-US" sz="1200" dirty="0" err="1"/>
              <a:t>Vehículo</a:t>
            </a:r>
            <a:r>
              <a:rPr lang="en-US" sz="1200" dirty="0"/>
              <a:t> de </a:t>
            </a:r>
            <a:r>
              <a:rPr lang="en-US" sz="1200" dirty="0" err="1"/>
              <a:t>autotransporte</a:t>
            </a:r>
            <a:r>
              <a:rPr lang="en-US" sz="1200" dirty="0"/>
              <a:t> o VDA</a:t>
            </a:r>
          </a:p>
          <a:p>
            <a:r>
              <a:rPr lang="es-ES" sz="1200" dirty="0"/>
              <a:t>Programa de Administración de la Fatiga</a:t>
            </a:r>
            <a:r>
              <a:rPr lang="en-US" sz="1200" dirty="0"/>
              <a:t> o </a:t>
            </a:r>
            <a:r>
              <a:rPr lang="es-ES" sz="1200" dirty="0"/>
              <a:t>PAF</a:t>
            </a:r>
          </a:p>
          <a:p>
            <a:r>
              <a:rPr lang="es-ES" sz="1200" dirty="0"/>
              <a:t>Administración Federal de Seguridad de Autotransportistas</a:t>
            </a:r>
            <a:r>
              <a:rPr lang="en-US" sz="1200" dirty="0"/>
              <a:t> o </a:t>
            </a:r>
            <a:r>
              <a:rPr lang="es-ES" sz="1200" dirty="0"/>
              <a:t>FMCSA</a:t>
            </a:r>
            <a:endParaRPr lang="en-US" sz="1200" dirty="0"/>
          </a:p>
          <a:p>
            <a:r>
              <a:rPr lang="en-US" sz="1200" dirty="0"/>
              <a:t>Panel de </a:t>
            </a:r>
            <a:r>
              <a:rPr lang="en-US" sz="1200" dirty="0" err="1"/>
              <a:t>Expertos</a:t>
            </a:r>
            <a:r>
              <a:rPr lang="en-US" sz="1200" dirty="0"/>
              <a:t> </a:t>
            </a:r>
            <a:r>
              <a:rPr lang="en-US" sz="1200" dirty="0" err="1"/>
              <a:t>Médicos</a:t>
            </a:r>
            <a:r>
              <a:rPr lang="en-US" sz="1200" dirty="0"/>
              <a:t> o PEM</a:t>
            </a:r>
          </a:p>
          <a:p>
            <a:r>
              <a:rPr lang="es-ES" sz="1200" dirty="0"/>
              <a:t>Academia Americana de Medicina del Sueño</a:t>
            </a:r>
            <a:r>
              <a:rPr lang="en-US" sz="1200" dirty="0"/>
              <a:t> o AASM</a:t>
            </a:r>
          </a:p>
          <a:p>
            <a:r>
              <a:rPr lang="en-US" sz="1200" dirty="0" err="1"/>
              <a:t>Polisomnografía</a:t>
            </a:r>
            <a:r>
              <a:rPr lang="en-US" sz="1200" dirty="0"/>
              <a:t> o PSG</a:t>
            </a:r>
          </a:p>
          <a:p>
            <a:r>
              <a:rPr lang="en-US" sz="1200" dirty="0" err="1"/>
              <a:t>Monitoreo</a:t>
            </a:r>
            <a:r>
              <a:rPr lang="en-US" sz="1200" dirty="0"/>
              <a:t> </a:t>
            </a:r>
            <a:r>
              <a:rPr lang="en-US" sz="1200" dirty="0" err="1"/>
              <a:t>portátil</a:t>
            </a:r>
            <a:r>
              <a:rPr lang="en-US" sz="1200" dirty="0"/>
              <a:t> o MP</a:t>
            </a:r>
          </a:p>
          <a:p>
            <a:endParaRPr lang="en-US" sz="1200" dirty="0"/>
          </a:p>
          <a:p>
            <a:pPr>
              <a:defRPr/>
            </a:pPr>
            <a:endParaRPr lang="en-US" dirty="0"/>
          </a:p>
          <a:p>
            <a:pPr>
              <a:defRPr/>
            </a:pPr>
            <a:endParaRPr lang="en-US" dirty="0"/>
          </a:p>
          <a:p>
            <a:pPr>
              <a:defRPr/>
            </a:pPr>
            <a:endParaRPr lang="en-US" dirty="0"/>
          </a:p>
          <a:p>
            <a:pPr>
              <a:defRPr/>
            </a:pPr>
            <a:r>
              <a:rPr lang="en-US" b="1" dirty="0"/>
              <a:t>_______________________</a:t>
            </a:r>
          </a:p>
          <a:p>
            <a:pPr>
              <a:defRPr/>
            </a:pPr>
            <a:r>
              <a:rPr lang="es-ES" b="1" dirty="0"/>
              <a:t>Notas:</a:t>
            </a:r>
          </a:p>
          <a:p>
            <a:pPr>
              <a:defRPr/>
            </a:pPr>
            <a:r>
              <a:rPr lang="es-ES" dirty="0"/>
              <a:t>Lista de acrónimos de términos de uso frecuente en el Módulo 7:</a:t>
            </a:r>
            <a:endParaRPr lang="en-US" dirty="0"/>
          </a:p>
          <a:p>
            <a:pPr>
              <a:defRPr/>
            </a:pPr>
            <a:endParaRPr lang="en-US" dirty="0"/>
          </a:p>
          <a:p>
            <a:r>
              <a:rPr lang="es-ES" sz="1200" dirty="0"/>
              <a:t>Apnea obstructiva del sueño o AOS </a:t>
            </a:r>
            <a:endParaRPr lang="en-US" sz="1200" dirty="0"/>
          </a:p>
          <a:p>
            <a:r>
              <a:rPr lang="en-US" sz="1200" dirty="0" err="1"/>
              <a:t>Somnolencia</a:t>
            </a:r>
            <a:r>
              <a:rPr lang="en-US" sz="1200" dirty="0"/>
              <a:t> </a:t>
            </a:r>
            <a:r>
              <a:rPr lang="en-US" sz="1200" dirty="0" err="1"/>
              <a:t>diurna</a:t>
            </a:r>
            <a:r>
              <a:rPr lang="en-US" sz="1200" dirty="0"/>
              <a:t> </a:t>
            </a:r>
            <a:r>
              <a:rPr lang="en-US" sz="1200" dirty="0" err="1"/>
              <a:t>excesiva</a:t>
            </a:r>
            <a:r>
              <a:rPr lang="en-US" sz="1200" dirty="0"/>
              <a:t>  o SDE</a:t>
            </a:r>
          </a:p>
          <a:p>
            <a:r>
              <a:rPr lang="es-ES" sz="1200" dirty="0"/>
              <a:t>Presión positiva en las vías respiratorias o PAP</a:t>
            </a:r>
            <a:endParaRPr lang="en-US" sz="1200" dirty="0"/>
          </a:p>
          <a:p>
            <a:r>
              <a:rPr lang="en-US" sz="1200" dirty="0" err="1"/>
              <a:t>Vehículo</a:t>
            </a:r>
            <a:r>
              <a:rPr lang="en-US" sz="1200" dirty="0"/>
              <a:t> de </a:t>
            </a:r>
            <a:r>
              <a:rPr lang="en-US" sz="1200" dirty="0" err="1"/>
              <a:t>autotransporte</a:t>
            </a:r>
            <a:r>
              <a:rPr lang="en-US" sz="1200" dirty="0"/>
              <a:t> o VDA</a:t>
            </a:r>
          </a:p>
          <a:p>
            <a:r>
              <a:rPr lang="es-ES" sz="1200" dirty="0"/>
              <a:t>Programa de Administración de la Fatiga</a:t>
            </a:r>
            <a:r>
              <a:rPr lang="en-US" sz="1200" dirty="0"/>
              <a:t> o </a:t>
            </a:r>
            <a:r>
              <a:rPr lang="es-ES" sz="1200" dirty="0"/>
              <a:t>PAF</a:t>
            </a:r>
          </a:p>
          <a:p>
            <a:r>
              <a:rPr lang="es-ES" sz="1200" dirty="0"/>
              <a:t>Administración Federal de Seguridad de Autotransportistas</a:t>
            </a:r>
            <a:r>
              <a:rPr lang="en-US" sz="1200" dirty="0"/>
              <a:t> o </a:t>
            </a:r>
            <a:r>
              <a:rPr lang="es-ES" sz="1200" dirty="0"/>
              <a:t>FMCSA</a:t>
            </a:r>
            <a:endParaRPr lang="en-US" sz="1200" dirty="0"/>
          </a:p>
          <a:p>
            <a:r>
              <a:rPr lang="en-US" sz="1200" dirty="0"/>
              <a:t>Panel de </a:t>
            </a:r>
            <a:r>
              <a:rPr lang="en-US" sz="1200" dirty="0" err="1"/>
              <a:t>Expertos</a:t>
            </a:r>
            <a:r>
              <a:rPr lang="en-US" sz="1200" dirty="0"/>
              <a:t> </a:t>
            </a:r>
            <a:r>
              <a:rPr lang="en-US" sz="1200" dirty="0" err="1"/>
              <a:t>Médicos</a:t>
            </a:r>
            <a:r>
              <a:rPr lang="en-US" sz="1200" dirty="0"/>
              <a:t> o PEM</a:t>
            </a:r>
          </a:p>
          <a:p>
            <a:r>
              <a:rPr lang="es-ES" sz="1200" dirty="0"/>
              <a:t>Academia Americana de Medicina del Sueño</a:t>
            </a:r>
            <a:r>
              <a:rPr lang="en-US" sz="1200" dirty="0"/>
              <a:t> o AASM</a:t>
            </a:r>
          </a:p>
          <a:p>
            <a:r>
              <a:rPr lang="en-US" sz="1200" dirty="0" err="1"/>
              <a:t>Polisomnografía</a:t>
            </a:r>
            <a:r>
              <a:rPr lang="en-US" sz="1200" dirty="0"/>
              <a:t> o PSG</a:t>
            </a:r>
          </a:p>
          <a:p>
            <a:r>
              <a:rPr lang="en-US" sz="1200" dirty="0" err="1"/>
              <a:t>Monitoreo</a:t>
            </a:r>
            <a:r>
              <a:rPr lang="en-US" sz="1200" dirty="0"/>
              <a:t> </a:t>
            </a:r>
            <a:r>
              <a:rPr lang="en-US" sz="1200" dirty="0" err="1"/>
              <a:t>portátil</a:t>
            </a:r>
            <a:r>
              <a:rPr lang="en-US" sz="1200" dirty="0"/>
              <a:t> o MP</a:t>
            </a:r>
          </a:p>
          <a:p>
            <a:pPr>
              <a:defRPr/>
            </a:pPr>
            <a:endParaRPr lang="en-US" dirty="0"/>
          </a:p>
          <a:p>
            <a:pPr>
              <a:defRPr/>
            </a:pPr>
            <a:endParaRPr lang="en-US" dirty="0"/>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4BCB4A2-E511-455E-A98C-2BEA4A8E0430}" type="slidenum">
              <a:rPr lang="en-US" smtClean="0"/>
              <a:pPr eaLnBrk="1" hangingPunct="1"/>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r>
              <a:rPr lang="es-ES" b="1" dirty="0"/>
              <a:t>Narración</a:t>
            </a:r>
            <a:r>
              <a:rPr lang="es-ES" dirty="0"/>
              <a:t>: Hay muchas implicaciones adversas para la salud que acompañan y se ven exacerbadas por la AOS, incluidas la obesidad, las enfermedades cardiovasculares, las enfermedades metabólicas, la mala calidad de vida, la depresión clínica y la impotencia.</a:t>
            </a:r>
            <a:endParaRPr lang="en-US" dirty="0"/>
          </a:p>
          <a:p>
            <a:endParaRPr lang="en-US" dirty="0"/>
          </a:p>
          <a:p>
            <a:r>
              <a:rPr lang="es-ES" dirty="0"/>
              <a:t>La obesidad es un predictor significativo para la AOS. Aproximadamente el 60% de las personas con AOS también son obesas. La AOS también puede empeorar la obesidad al reducir la actividad física y los niveles de energía. La AOS también puede promover hábitos alimenticios poco saludables a través de sus efectos sobre las hormonas que influyen en la regulación del apetito. AOS puede estimular el apetito y afectar las señales que le indican cuándo está lleno. La AOS también puede influir en la obesidad al interrumpir el metabolismo de la glucosa y promover el almacenamiento de grasa durante el sueño.</a:t>
            </a:r>
            <a:endParaRPr lang="en-US" dirty="0"/>
          </a:p>
          <a:p>
            <a:endParaRPr lang="en-US" dirty="0"/>
          </a:p>
          <a:p>
            <a:r>
              <a:rPr lang="es-ES" dirty="0"/>
              <a:t>La AOS también está fuertemente asociada con enfermedades cardiovasculares. La AOS es un factor de riesgo conocido para la presión arterial alta, la enfermedad de las arterias coronarias, los ritmos cardíacos anormales y los infartos. El cuerpo experimenta factores estresantes relacionados con la AOS, incluida la reducción de oxígeno en los tejidos del cuerpo y el aumento de la actividad simpática que aumenta la presión arterial y la frecuencia cardíaca. Estos factores estresantes se activan durante las apneas nocturnas, pero continúan durante las horas de vigilia para comprometer aún más el sistema cardiovascular.</a:t>
            </a:r>
            <a:endParaRPr lang="en-US" dirty="0"/>
          </a:p>
          <a:p>
            <a:endParaRPr lang="en-US" dirty="0"/>
          </a:p>
          <a:p>
            <a:r>
              <a:rPr lang="en-US" b="1" dirty="0"/>
              <a:t>_______________________</a:t>
            </a:r>
          </a:p>
          <a:p>
            <a:r>
              <a:rPr lang="en-US" b="1" dirty="0"/>
              <a:t>Notas:</a:t>
            </a:r>
          </a:p>
          <a:p>
            <a:r>
              <a:rPr lang="es-ES" dirty="0"/>
              <a:t>Implicaciones negativas para la salud de la AOS:</a:t>
            </a:r>
            <a:endParaRPr lang="en-US" dirty="0"/>
          </a:p>
          <a:p>
            <a:endParaRPr lang="en-US" dirty="0"/>
          </a:p>
          <a:p>
            <a:pPr>
              <a:buFontTx/>
              <a:buChar char="•"/>
            </a:pPr>
            <a:r>
              <a:rPr lang="es-MX" noProof="0" dirty="0"/>
              <a:t>Obesidad</a:t>
            </a:r>
          </a:p>
          <a:p>
            <a:pPr lvl="1">
              <a:buFontTx/>
              <a:buChar char="•"/>
            </a:pPr>
            <a:r>
              <a:rPr lang="es-MX" noProof="0" dirty="0"/>
              <a:t>Predice la AOS</a:t>
            </a:r>
          </a:p>
          <a:p>
            <a:pPr lvl="1">
              <a:buFontTx/>
              <a:buChar char="•"/>
            </a:pPr>
            <a:r>
              <a:rPr lang="es-MX" noProof="0" dirty="0"/>
              <a:t>La AOS reduce la actividad física, el metabolismo energético, promueve una alimentación poco saludable</a:t>
            </a:r>
          </a:p>
          <a:p>
            <a:pPr lvl="1">
              <a:buFontTx/>
              <a:buChar char="•"/>
            </a:pPr>
            <a:r>
              <a:rPr lang="es-MX" noProof="0" dirty="0"/>
              <a:t>La AOS interrumpe el metabolismo de la glucosa para promover la obesidad</a:t>
            </a:r>
          </a:p>
          <a:p>
            <a:pPr>
              <a:buFontTx/>
              <a:buChar char="•"/>
            </a:pPr>
            <a:r>
              <a:rPr lang="es-MX" noProof="0" dirty="0"/>
              <a:t>Enfermedad cardiovascular</a:t>
            </a:r>
          </a:p>
          <a:p>
            <a:pPr lvl="1">
              <a:buFontTx/>
              <a:buChar char="•"/>
            </a:pPr>
            <a:r>
              <a:rPr lang="es-MX" noProof="0" dirty="0"/>
              <a:t>Hipertensión</a:t>
            </a:r>
          </a:p>
          <a:p>
            <a:pPr lvl="1">
              <a:buFontTx/>
              <a:buChar char="•"/>
            </a:pPr>
            <a:r>
              <a:rPr lang="es-MX" noProof="0" dirty="0"/>
              <a:t>Arteriopatía coronaria</a:t>
            </a:r>
          </a:p>
          <a:p>
            <a:pPr lvl="1">
              <a:buFontTx/>
              <a:buChar char="•"/>
            </a:pPr>
            <a:r>
              <a:rPr lang="es-MX" noProof="0" dirty="0"/>
              <a:t>Ritmos cardíacos anormales</a:t>
            </a:r>
          </a:p>
          <a:p>
            <a:pPr lvl="1">
              <a:buFontTx/>
              <a:buChar char="•"/>
            </a:pPr>
            <a:r>
              <a:rPr lang="es-MX" noProof="0" dirty="0"/>
              <a:t>Infarto</a:t>
            </a:r>
          </a:p>
          <a:p>
            <a:pPr lvl="1"/>
            <a:endParaRPr lang="en-US" dirty="0"/>
          </a:p>
          <a:p>
            <a:r>
              <a:rPr lang="en-US" dirty="0" err="1"/>
              <a:t>Referencias</a:t>
            </a:r>
            <a:r>
              <a:rPr lang="en-US" dirty="0"/>
              <a:t>:</a:t>
            </a:r>
          </a:p>
          <a:p>
            <a:r>
              <a:rPr lang="en-US" dirty="0"/>
              <a:t>Young T, </a:t>
            </a:r>
            <a:r>
              <a:rPr lang="en-US" dirty="0" err="1"/>
              <a:t>Peppard</a:t>
            </a:r>
            <a:r>
              <a:rPr lang="en-US" dirty="0"/>
              <a:t> PE, Gottlieb DJ. Epidemiology of obstructive sleep apnea: A population health perspective. Am J</a:t>
            </a:r>
          </a:p>
          <a:p>
            <a:r>
              <a:rPr lang="en-US" dirty="0" err="1"/>
              <a:t>Respir</a:t>
            </a:r>
            <a:r>
              <a:rPr lang="en-US" dirty="0"/>
              <a:t> </a:t>
            </a:r>
            <a:r>
              <a:rPr lang="en-US" dirty="0" err="1"/>
              <a:t>Crit</a:t>
            </a:r>
            <a:r>
              <a:rPr lang="en-US" dirty="0"/>
              <a:t> Care Med 2002; 165:1217-39.</a:t>
            </a:r>
          </a:p>
          <a:p>
            <a:endParaRPr lang="en-US" dirty="0"/>
          </a:p>
          <a:p>
            <a:endParaRPr lang="en-US" dirty="0"/>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859425E-A4DE-491B-B0E8-0797262FE57A}" type="slidenum">
              <a:rPr lang="en-US" smtClean="0"/>
              <a:pPr eaLnBrk="1" hangingPunct="1"/>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r>
              <a:rPr lang="es-ES" b="1" dirty="0"/>
              <a:t>Narración</a:t>
            </a:r>
            <a:r>
              <a:rPr lang="es-ES" dirty="0"/>
              <a:t>: Además, la AOS está fuertemente relacionada con enfermedades metabólicas y es un factor de riesgo tanto para la diabetes tipo 2 como para la resistencia a la insulina. La AOS reduce la disponibilidad de oxígeno para los tejidos del cuerpo, lo que afecta la tolerancia a la glucosa y la sensibilidad a la insulina.</a:t>
            </a:r>
            <a:endParaRPr lang="en-US" dirty="0"/>
          </a:p>
          <a:p>
            <a:endParaRPr lang="en-US" dirty="0"/>
          </a:p>
          <a:p>
            <a:r>
              <a:rPr lang="es-ES" dirty="0"/>
              <a:t>Las personas con AOS no tratada a menudo experimentan somnolencia diurna excesiva (SDE) y es posible que no puedan enfocarse o concentrarse en las tareas diarias, lo que puede conducir a una mala calidad de vida percibida. Esta fatiga y frustración pueden provocar sentimientos de tristeza o depresión.</a:t>
            </a:r>
            <a:endParaRPr lang="en-US" dirty="0"/>
          </a:p>
          <a:p>
            <a:endParaRPr lang="en-US" dirty="0"/>
          </a:p>
          <a:p>
            <a:r>
              <a:rPr lang="es-ES" dirty="0"/>
              <a:t>La AOS también puede influir negativamente en el deseo sexual y en el desempeño al afectar el estado de ánimo y reducir los niveles de testosterona.</a:t>
            </a:r>
            <a:endParaRPr lang="en-US" dirty="0"/>
          </a:p>
          <a:p>
            <a:endParaRPr lang="en-US" b="1" dirty="0"/>
          </a:p>
          <a:p>
            <a:r>
              <a:rPr lang="en-US" b="1" dirty="0"/>
              <a:t>_______________________</a:t>
            </a:r>
          </a:p>
          <a:p>
            <a:r>
              <a:rPr lang="en-US" b="1" dirty="0"/>
              <a:t>Notas:</a:t>
            </a:r>
          </a:p>
          <a:p>
            <a:r>
              <a:rPr lang="en-US" dirty="0" err="1"/>
              <a:t>Implicaciones</a:t>
            </a:r>
            <a:r>
              <a:rPr lang="en-US" dirty="0"/>
              <a:t> </a:t>
            </a:r>
            <a:r>
              <a:rPr lang="en-US" dirty="0" err="1"/>
              <a:t>adversas</a:t>
            </a:r>
            <a:r>
              <a:rPr lang="en-US" dirty="0"/>
              <a:t> de la AOS:</a:t>
            </a:r>
          </a:p>
          <a:p>
            <a:endParaRPr lang="en-US" dirty="0"/>
          </a:p>
          <a:p>
            <a:pPr marL="171450" indent="-171450">
              <a:buFont typeface="Arial" pitchFamily="34" charset="0"/>
              <a:buChar char="•"/>
            </a:pPr>
            <a:r>
              <a:rPr lang="en-US" dirty="0" err="1"/>
              <a:t>Enfermedades</a:t>
            </a:r>
            <a:r>
              <a:rPr lang="en-US" dirty="0"/>
              <a:t> </a:t>
            </a:r>
            <a:r>
              <a:rPr lang="en-US" dirty="0" err="1"/>
              <a:t>metabólicas</a:t>
            </a:r>
            <a:endParaRPr lang="en-US" dirty="0"/>
          </a:p>
          <a:p>
            <a:pPr marL="171450" indent="-171450">
              <a:buFont typeface="Arial" pitchFamily="34" charset="0"/>
              <a:buChar char="•"/>
            </a:pPr>
            <a:r>
              <a:rPr lang="en-US" dirty="0"/>
              <a:t>Mala </a:t>
            </a:r>
            <a:r>
              <a:rPr lang="en-US" dirty="0" err="1"/>
              <a:t>calidad</a:t>
            </a:r>
            <a:r>
              <a:rPr lang="en-US" dirty="0"/>
              <a:t> de </a:t>
            </a:r>
            <a:r>
              <a:rPr lang="en-US" dirty="0" err="1"/>
              <a:t>vida</a:t>
            </a:r>
            <a:endParaRPr lang="en-US" dirty="0"/>
          </a:p>
          <a:p>
            <a:pPr marL="171450" indent="-171450">
              <a:buFont typeface="Arial" pitchFamily="34" charset="0"/>
              <a:buChar char="•"/>
            </a:pPr>
            <a:r>
              <a:rPr lang="en-US" dirty="0" err="1"/>
              <a:t>Depresión</a:t>
            </a:r>
            <a:r>
              <a:rPr lang="en-US" dirty="0"/>
              <a:t> </a:t>
            </a:r>
            <a:r>
              <a:rPr lang="en-US" dirty="0" err="1"/>
              <a:t>clínica</a:t>
            </a:r>
            <a:endParaRPr lang="en-US" dirty="0"/>
          </a:p>
          <a:p>
            <a:pPr marL="171450" indent="-171450">
              <a:buFont typeface="Arial" pitchFamily="34" charset="0"/>
              <a:buChar char="•"/>
            </a:pPr>
            <a:r>
              <a:rPr lang="es-ES" dirty="0"/>
              <a:t>Disminución del deseo sexual y desempeño.</a:t>
            </a:r>
            <a:endParaRPr lang="en-US" dirty="0"/>
          </a:p>
          <a:p>
            <a:endParaRPr lang="en-US" dirty="0"/>
          </a:p>
        </p:txBody>
      </p:sp>
      <p:sp>
        <p:nvSpPr>
          <p:cNvPr id="1300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52D1D21-79C2-459E-A935-66086CB3C185}" type="slidenum">
              <a:rPr lang="en-US" smtClean="0"/>
              <a:pPr eaLnBrk="1" hangingPunct="1"/>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p:txBody>
          <a:bodyPr wrap="square" numCol="1" anchor="t" anchorCtr="0" compatLnSpc="1">
            <a:prstTxWarp prst="textNoShape">
              <a:avLst/>
            </a:prstTxWarp>
            <a:normAutofit fontScale="85000" lnSpcReduction="20000"/>
          </a:bodyPr>
          <a:lstStyle/>
          <a:p>
            <a:pPr eaLnBrk="1" hangingPunct="1">
              <a:defRPr/>
            </a:pPr>
            <a:r>
              <a:rPr lang="es-ES" b="1" dirty="0"/>
              <a:t>Narración: </a:t>
            </a:r>
            <a:r>
              <a:rPr lang="es-ES" dirty="0"/>
              <a:t>Además de las implicaciones para la salud, muchas implicaciones de seguridad son motivo de preocupación para los conductores con AOS no tratados en la industria del autotransporte. La somnolencia diurna, un síntoma principal de la AOS, puede aumentar el riesgo de quedarse dormido al volante, especialmente para los conductores de VDA que conducen durante largos períodos de tiempo. La disminución de la función cognitiva que a menudo acompaña a la AOS no tratada puede afectar las funciones y habilidades que son cruciales para una conducción segura, incluido el deterioro de la memoria, la falta de atención y concentración, la poca flexibilidad mental y la resolución de problemas, y las habilidades motoras deterioradas. La investigación científica ha demostrado que entre la población general, las personas con AOS tienen de 2 a 7 veces más probabilidades de tener un choque que las personas sin AOS.</a:t>
            </a:r>
            <a:endParaRPr lang="en-US" dirty="0"/>
          </a:p>
          <a:p>
            <a:pPr eaLnBrk="1" hangingPunct="1">
              <a:defRPr/>
            </a:pPr>
            <a:endParaRPr lang="en-US" dirty="0"/>
          </a:p>
          <a:p>
            <a:pPr>
              <a:defRPr/>
            </a:pPr>
            <a:r>
              <a:rPr lang="en-US" b="1" dirty="0"/>
              <a:t>_______________________</a:t>
            </a:r>
          </a:p>
          <a:p>
            <a:pPr>
              <a:defRPr/>
            </a:pPr>
            <a:r>
              <a:rPr lang="es-MX" b="1" noProof="0" dirty="0"/>
              <a:t>Notas:</a:t>
            </a:r>
          </a:p>
          <a:p>
            <a:pPr eaLnBrk="1" hangingPunct="1">
              <a:defRPr/>
            </a:pPr>
            <a:r>
              <a:rPr lang="es-MX" noProof="0" dirty="0"/>
              <a:t>Somnolencia diurna excesiva (SDE):</a:t>
            </a:r>
          </a:p>
          <a:p>
            <a:pPr marL="800100" lvl="1" indent="-342900" eaLnBrk="1" hangingPunct="1">
              <a:buFont typeface="Arial" pitchFamily="34" charset="0"/>
              <a:buChar char="•"/>
              <a:defRPr/>
            </a:pPr>
            <a:r>
              <a:rPr lang="es-MX" sz="2200" noProof="0" dirty="0"/>
              <a:t>El síntoma más común de la AOS.</a:t>
            </a:r>
          </a:p>
          <a:p>
            <a:pPr marL="800100" lvl="1" indent="-342900" eaLnBrk="1" hangingPunct="1">
              <a:buFont typeface="Arial" pitchFamily="34" charset="0"/>
              <a:buChar char="•"/>
              <a:defRPr/>
            </a:pPr>
            <a:r>
              <a:rPr lang="es-MX" sz="1200" kern="1200" noProof="0" dirty="0">
                <a:solidFill>
                  <a:schemeClr val="tx1"/>
                </a:solidFill>
                <a:latin typeface="+mn-lt"/>
                <a:ea typeface="+mn-ea"/>
                <a:cs typeface="+mn-cs"/>
              </a:rPr>
              <a:t>Conducción</a:t>
            </a:r>
            <a:r>
              <a:rPr lang="es-MX" sz="2200" noProof="0" dirty="0"/>
              <a:t> somnolienta.</a:t>
            </a:r>
          </a:p>
          <a:p>
            <a:pPr marL="800100" lvl="1" indent="-342900" eaLnBrk="1" hangingPunct="1">
              <a:buFont typeface="Arial" pitchFamily="34" charset="0"/>
              <a:buChar char="•"/>
              <a:defRPr/>
            </a:pPr>
            <a:r>
              <a:rPr lang="es-MX" noProof="0" dirty="0"/>
              <a:t>Uno de los riesgos más graves asociados con la SDE es conducir con sueño.</a:t>
            </a:r>
          </a:p>
          <a:p>
            <a:pPr eaLnBrk="1" hangingPunct="1">
              <a:spcBef>
                <a:spcPct val="0"/>
              </a:spcBef>
              <a:defRPr/>
            </a:pPr>
            <a:endParaRPr lang="es-MX" noProof="0" dirty="0"/>
          </a:p>
          <a:p>
            <a:pPr eaLnBrk="1" hangingPunct="1">
              <a:defRPr/>
            </a:pPr>
            <a:r>
              <a:rPr lang="es-MX" noProof="0" dirty="0"/>
              <a:t>Desempeño de conducción deteriorado</a:t>
            </a:r>
          </a:p>
          <a:p>
            <a:pPr marL="628650" lvl="1" indent="-171450" eaLnBrk="1" hangingPunct="1">
              <a:buFont typeface="Arial" pitchFamily="34" charset="0"/>
              <a:buChar char="•"/>
              <a:defRPr/>
            </a:pPr>
            <a:r>
              <a:rPr lang="es-MX" noProof="0" dirty="0"/>
              <a:t>    Las personas con AOS tienen de 2 a 7 veces más probabilidades de sufrir un choque</a:t>
            </a:r>
            <a:endParaRPr lang="es-MX" sz="1800" noProof="0" dirty="0"/>
          </a:p>
          <a:p>
            <a:pPr eaLnBrk="1" hangingPunct="1">
              <a:spcBef>
                <a:spcPct val="0"/>
              </a:spcBef>
              <a:defRPr/>
            </a:pPr>
            <a:endParaRPr lang="es-MX" noProof="0" dirty="0"/>
          </a:p>
          <a:p>
            <a:pPr eaLnBrk="1" hangingPunct="1">
              <a:spcBef>
                <a:spcPct val="0"/>
              </a:spcBef>
              <a:defRPr/>
            </a:pPr>
            <a:r>
              <a:rPr lang="es-MX" noProof="0" dirty="0"/>
              <a:t>Referencia:</a:t>
            </a:r>
          </a:p>
          <a:p>
            <a:pPr eaLnBrk="1" hangingPunct="1">
              <a:spcBef>
                <a:spcPct val="0"/>
              </a:spcBef>
              <a:defRPr/>
            </a:pPr>
            <a:r>
              <a:rPr lang="es-MX" noProof="0" dirty="0" err="1"/>
              <a:t>Drobrich</a:t>
            </a:r>
            <a:r>
              <a:rPr lang="es-MX" noProof="0" dirty="0"/>
              <a:t> PJ, </a:t>
            </a:r>
            <a:r>
              <a:rPr lang="es-MX" noProof="0" dirty="0" err="1"/>
              <a:t>Rancourt</a:t>
            </a:r>
            <a:r>
              <a:rPr lang="es-MX" noProof="0" dirty="0"/>
              <a:t> J. </a:t>
            </a:r>
            <a:r>
              <a:rPr lang="es-MX" noProof="0" dirty="0" err="1"/>
              <a:t>Asleep</a:t>
            </a:r>
            <a:r>
              <a:rPr lang="es-MX" noProof="0" dirty="0"/>
              <a:t> at </a:t>
            </a:r>
            <a:r>
              <a:rPr lang="es-MX" noProof="0" dirty="0" err="1"/>
              <a:t>the</a:t>
            </a:r>
            <a:r>
              <a:rPr lang="es-MX" noProof="0" dirty="0"/>
              <a:t> Wheel. </a:t>
            </a:r>
            <a:r>
              <a:rPr lang="es-MX" noProof="0" dirty="0" err="1"/>
              <a:t>Sleep</a:t>
            </a:r>
            <a:r>
              <a:rPr lang="es-MX" noProof="0" dirty="0"/>
              <a:t> </a:t>
            </a:r>
            <a:r>
              <a:rPr lang="es-MX" noProof="0" dirty="0" err="1"/>
              <a:t>Review</a:t>
            </a:r>
            <a:r>
              <a:rPr lang="es-MX" noProof="0" dirty="0"/>
              <a:t> 2007; 10.</a:t>
            </a:r>
            <a:br>
              <a:rPr lang="es-MX" noProof="0" dirty="0"/>
            </a:br>
            <a:endParaRPr lang="es-MX" noProof="0" dirty="0"/>
          </a:p>
          <a:p>
            <a:pPr eaLnBrk="1" hangingPunct="1">
              <a:spcBef>
                <a:spcPct val="0"/>
              </a:spcBef>
              <a:defRPr/>
            </a:pPr>
            <a:endParaRPr lang="en-US" dirty="0"/>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652B183-08B7-45A5-927D-72AEAAF96C88}" type="slidenum">
              <a:rPr lang="en-US" smtClean="0"/>
              <a:pPr eaLnBrk="1" hangingPunct="1"/>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r>
              <a:rPr lang="es-ES" b="1" dirty="0"/>
              <a:t>Narración: </a:t>
            </a:r>
            <a:r>
              <a:rPr lang="es-ES" dirty="0"/>
              <a:t>La disminución de los tiempos de reacción en personas con AOS no tratada también es un problema de seguridad. Las investigaciones indican que la AOS no tratada reduce el tiempo de reacción general del conductor a niveles similares a los de un conductor legalmente ebrio. También se cree que la mayoría de los choques causados por AOS involucran poco o ningún frenado porque es probable que el conductor se haya quedado dormido al volante. Esto puede aumentar la gravedad de un choque en términos de daños, costos y muertes.</a:t>
            </a:r>
            <a:r>
              <a:rPr lang="en-US" dirty="0"/>
              <a:t>						</a:t>
            </a:r>
            <a:endParaRPr lang="en-US" sz="1800" dirty="0"/>
          </a:p>
          <a:p>
            <a:r>
              <a:rPr lang="en-US" b="1" dirty="0"/>
              <a:t>_______________________</a:t>
            </a:r>
          </a:p>
          <a:p>
            <a:r>
              <a:rPr lang="en-US" b="1" dirty="0"/>
              <a:t>Notas:</a:t>
            </a:r>
          </a:p>
          <a:p>
            <a:pPr marL="0" lvl="1"/>
            <a:r>
              <a:rPr lang="es-ES" sz="2400" dirty="0"/>
              <a:t>Se ha descubierto que la AOS no tratada reduce el tiempo de reacción del conductor a niveles similares a los de un conductor legalmente ebrio</a:t>
            </a:r>
            <a:r>
              <a:rPr lang="en-US" sz="2400" dirty="0"/>
              <a:t> </a:t>
            </a:r>
            <a:endParaRPr lang="en-US" sz="1800" dirty="0"/>
          </a:p>
          <a:p>
            <a:pPr marL="0" lvl="1"/>
            <a:endParaRPr lang="en-US" sz="1800" dirty="0"/>
          </a:p>
          <a:p>
            <a:pPr marL="0" lvl="1"/>
            <a:r>
              <a:rPr lang="en-US" sz="1800" dirty="0" err="1"/>
              <a:t>Referencia</a:t>
            </a:r>
            <a:r>
              <a:rPr lang="en-US" sz="1800" dirty="0"/>
              <a:t>:</a:t>
            </a:r>
          </a:p>
          <a:p>
            <a:pPr marL="0" lvl="1"/>
            <a:r>
              <a:rPr lang="en-US" sz="1800" dirty="0" err="1"/>
              <a:t>Sassani</a:t>
            </a:r>
            <a:r>
              <a:rPr lang="en-US" sz="1800" dirty="0"/>
              <a:t> A, Findley LJ, </a:t>
            </a:r>
            <a:r>
              <a:rPr lang="en-US" sz="1800" dirty="0" err="1"/>
              <a:t>Kryger</a:t>
            </a:r>
            <a:r>
              <a:rPr lang="en-US" sz="1800" dirty="0"/>
              <a:t> M, </a:t>
            </a:r>
            <a:r>
              <a:rPr lang="en-US" sz="1800" dirty="0" err="1"/>
              <a:t>Goldlust</a:t>
            </a:r>
            <a:r>
              <a:rPr lang="en-US" sz="1800" dirty="0"/>
              <a:t> E, George C, Davidson TM. (</a:t>
            </a:r>
            <a:r>
              <a:rPr lang="es-ES" sz="1800" dirty="0"/>
              <a:t>Reducción de Colisiones, Costos y Muertes en Vehículos Automotores Mediante el Tratamiento del Síndrome de Apnea Obstructiva del Sueño) </a:t>
            </a:r>
            <a:r>
              <a:rPr lang="en-US" sz="1800" dirty="0"/>
              <a:t>Reducing Motor-Vehicle Collisions, Costs, and Fatalities by Treating Obstructive Sleep Apnea Syndrome. Sleep 2004; 27 (3): 453-8.</a:t>
            </a:r>
            <a:br>
              <a:rPr lang="en-US" sz="1800" dirty="0"/>
            </a:br>
            <a:endParaRPr lang="en-US" sz="1800" dirty="0"/>
          </a:p>
          <a:p>
            <a:endParaRPr lang="en-US" dirty="0"/>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8D8B1CD-1651-4F90-A7AD-CE10A013DE68}" type="slidenum">
              <a:rPr lang="en-US" smtClean="0"/>
              <a:pPr eaLnBrk="1" hangingPunct="1"/>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b="1" dirty="0"/>
              <a:t>Narración</a:t>
            </a:r>
            <a:r>
              <a:rPr lang="es-ES" dirty="0"/>
              <a:t>: Haga clic en el video para ver un breve clip sobre cómo la AOS afecta el desempeño mental, la seguridad, la salud y la calidad de vida.</a:t>
            </a:r>
            <a:endParaRPr lang="en-US" dirty="0"/>
          </a:p>
          <a:p>
            <a:endParaRPr lang="en-US" dirty="0"/>
          </a:p>
          <a:p>
            <a:r>
              <a:rPr lang="en-US" b="1" dirty="0"/>
              <a:t>_______________________</a:t>
            </a:r>
          </a:p>
          <a:p>
            <a:r>
              <a:rPr lang="en-US" b="1" dirty="0"/>
              <a:t>Notas:</a:t>
            </a:r>
          </a:p>
          <a:p>
            <a:r>
              <a:rPr lang="es-ES" dirty="0"/>
              <a:t>Videoclip sobre cómo la AOS afecta el rendimiento mental, la seguridad, la salud y la calidad de vida</a:t>
            </a:r>
            <a:endParaRPr lang="en-US" dirty="0"/>
          </a:p>
          <a:p>
            <a:endParaRPr lang="en-US" dirty="0"/>
          </a:p>
        </p:txBody>
      </p:sp>
      <p:sp>
        <p:nvSpPr>
          <p:cNvPr id="133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2EA47A5-17EE-4F0D-A8C0-605323D35718}" type="slidenum">
              <a:rPr lang="en-US" smtClean="0"/>
              <a:pPr eaLnBrk="1" hangingPunct="1"/>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10000"/>
          </a:bodyPr>
          <a:lstStyle/>
          <a:p>
            <a:r>
              <a:rPr lang="es-ES" b="1" dirty="0"/>
              <a:t>Narración: </a:t>
            </a:r>
            <a:r>
              <a:rPr lang="es-ES" dirty="0"/>
              <a:t>Debido a las implicaciones de la AOS para la salud y la seguridad, es importante que los autotransportistas se preocupen por el tratamiento y la administración eficaz de las enfermedades del sueño. Hay seis elementos cruciales que comprenden un programa efectivo de enfermedades del sueño, que incluyen educación, detección, pruebas, diagnóstico, tratamiento y monitoreo.</a:t>
            </a:r>
            <a:endParaRPr lang="en-US" dirty="0"/>
          </a:p>
          <a:p>
            <a:endParaRPr lang="en-US" dirty="0"/>
          </a:p>
          <a:p>
            <a:r>
              <a:rPr lang="es-ES" dirty="0"/>
              <a:t>La educación es un componente clave de un programa de administración de enfermedades del sueño. Educar a los conductores sobre qué es la apnea del sueño y cómo puede afectarlos personal y profesionalmente es importante para obtener la cooperación del conductor y la aceptación del programa</a:t>
            </a:r>
            <a:endParaRPr lang="en-US" dirty="0"/>
          </a:p>
          <a:p>
            <a:endParaRPr lang="en-US" dirty="0"/>
          </a:p>
          <a:p>
            <a:r>
              <a:rPr lang="es-ES" dirty="0"/>
              <a:t>La industria del autotransporte también necesita herramientas de detección validadas que puedan identificar de manera efectiva a las personas en riesgo de sufrir enfermedades del sueño y puedan priorizarlas para una evaluación adicional en función del riesgo. Se debe dar prioridad a las personas con mayor riesgo para una evaluación adicional.</a:t>
            </a:r>
            <a:endParaRPr lang="en-US" dirty="0"/>
          </a:p>
          <a:p>
            <a:endParaRPr lang="en-US" dirty="0"/>
          </a:p>
          <a:p>
            <a:r>
              <a:rPr lang="es-ES" dirty="0"/>
              <a:t>Las pruebas de enfermedades del sueño precisas y rentables que son convenientes y minimizan el tiempo fuera del trabajo es otro componente clave de un programa de administración de enfermedades del sueño para autotransportistas.</a:t>
            </a:r>
            <a:endParaRPr lang="en-US" dirty="0"/>
          </a:p>
          <a:p>
            <a:r>
              <a:rPr lang="en-US" b="1" dirty="0"/>
              <a:t>_______________________</a:t>
            </a:r>
          </a:p>
          <a:p>
            <a:r>
              <a:rPr lang="en-US" b="1" dirty="0"/>
              <a:t>Notas:</a:t>
            </a:r>
          </a:p>
          <a:p>
            <a:r>
              <a:rPr lang="es-ES" dirty="0"/>
              <a:t>Elementos que componen un programa eficaz de enfermedades del sueño:</a:t>
            </a:r>
            <a:endParaRPr lang="en-US" dirty="0"/>
          </a:p>
          <a:p>
            <a:endParaRPr lang="en-US" dirty="0"/>
          </a:p>
          <a:p>
            <a:pPr>
              <a:buFontTx/>
              <a:buChar char="•"/>
            </a:pPr>
            <a:r>
              <a:rPr lang="en-US" dirty="0" err="1"/>
              <a:t>Educación</a:t>
            </a:r>
            <a:endParaRPr lang="en-US" dirty="0"/>
          </a:p>
          <a:p>
            <a:pPr>
              <a:buFontTx/>
              <a:buChar char="•"/>
            </a:pPr>
            <a:r>
              <a:rPr lang="en-US" dirty="0" err="1"/>
              <a:t>Detección</a:t>
            </a:r>
            <a:endParaRPr lang="en-US" dirty="0"/>
          </a:p>
          <a:p>
            <a:pPr>
              <a:buFontTx/>
              <a:buChar char="•"/>
            </a:pPr>
            <a:r>
              <a:rPr lang="en-US" dirty="0" err="1"/>
              <a:t>Pruebas</a:t>
            </a:r>
            <a:endParaRPr lang="en-US" dirty="0"/>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396AEA1-EEA6-41B7-BFF4-3F0A6C0DA160}" type="slidenum">
              <a:rPr lang="en-US" smtClean="0"/>
              <a:pPr eaLnBrk="1" hangingPunct="1"/>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20000"/>
          </a:bodyPr>
          <a:lstStyle/>
          <a:p>
            <a:pPr>
              <a:defRPr/>
            </a:pPr>
            <a:r>
              <a:rPr lang="es-ES" sz="1100" b="1" kern="1200" dirty="0">
                <a:solidFill>
                  <a:schemeClr val="tx1"/>
                </a:solidFill>
                <a:effectLst/>
                <a:latin typeface="+mn-lt"/>
                <a:ea typeface="+mn-ea"/>
                <a:cs typeface="+mn-cs"/>
              </a:rPr>
              <a:t>Narración: </a:t>
            </a:r>
            <a:r>
              <a:rPr lang="es-ES" sz="1100" kern="1200" dirty="0">
                <a:solidFill>
                  <a:schemeClr val="tx1"/>
                </a:solidFill>
                <a:effectLst/>
                <a:latin typeface="+mn-lt"/>
                <a:ea typeface="+mn-ea"/>
                <a:cs typeface="+mn-cs"/>
              </a:rPr>
              <a:t>La interpretación y el informe oportunos de los diagnósticos y los resultados de las pruebas de sueño a los conductores y a sus empresas son importantes para minimizar el tiempo que los conductores se ausentan del trabajo.</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Un diagnóstico de apnea del sueño no excluye la certificación médica para los conductores de VDA. Una vez que un conductor se entera de que tiene apnea del sueño, el conductor y/o el médico deben comunicarse con el médico examinador calificador para determinar la aptitud del conductor para operar un vehículo de autotransporte. El médico examinador debe determinar el tratamiento efectivo y el cumplimiento de la certificación médica.</a:t>
            </a:r>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r>
              <a:rPr lang="es-ES" sz="1100" kern="1200" dirty="0">
                <a:solidFill>
                  <a:schemeClr val="tx1"/>
                </a:solidFill>
                <a:effectLst/>
                <a:latin typeface="+mn-lt"/>
                <a:ea typeface="+mn-ea"/>
                <a:cs typeface="+mn-cs"/>
              </a:rPr>
              <a:t>El médico examinador puede devolver al conductor a las operaciones de VDA. El médico examinador puede desear un período de monitoreo más frecuente que cada dos años. Hay varias tecnologías disponibles que rastrean el cumplimiento de la PAP y brindan datos y retroalimentación sobre el uso y la eficacia del tratamiento.</a:t>
            </a:r>
            <a:endParaRPr lang="en-US" sz="1100" kern="1200" dirty="0">
              <a:solidFill>
                <a:schemeClr val="tx1"/>
              </a:solidFill>
              <a:effectLst/>
              <a:latin typeface="+mn-lt"/>
              <a:ea typeface="+mn-ea"/>
              <a:cs typeface="+mn-cs"/>
            </a:endParaRPr>
          </a:p>
          <a:p>
            <a:pPr>
              <a:defRPr/>
            </a:pPr>
            <a:endParaRPr lang="en-US" dirty="0"/>
          </a:p>
          <a:p>
            <a:pPr>
              <a:defRPr/>
            </a:pPr>
            <a:r>
              <a:rPr lang="en-US" dirty="0"/>
              <a:t>______________________</a:t>
            </a:r>
          </a:p>
          <a:p>
            <a:pPr>
              <a:defRPr/>
            </a:pPr>
            <a:r>
              <a:rPr lang="en-US" b="1" dirty="0"/>
              <a:t>Notas:</a:t>
            </a:r>
          </a:p>
          <a:p>
            <a:pPr>
              <a:defRPr/>
            </a:pPr>
            <a:r>
              <a:rPr lang="es-ES" dirty="0"/>
              <a:t>Elementos que componen un programa eficaz de enfermedades del sueño (continuación)</a:t>
            </a:r>
            <a:r>
              <a:rPr lang="en-US" dirty="0"/>
              <a:t>:</a:t>
            </a:r>
          </a:p>
          <a:p>
            <a:pPr>
              <a:defRPr/>
            </a:pPr>
            <a:endParaRPr lang="en-US" dirty="0"/>
          </a:p>
          <a:p>
            <a:pPr>
              <a:buFont typeface="Arial" pitchFamily="34" charset="0"/>
              <a:buChar char="•"/>
              <a:defRPr/>
            </a:pPr>
            <a:r>
              <a:rPr lang="en-US" dirty="0" err="1"/>
              <a:t>Diagnóstico</a:t>
            </a:r>
            <a:endParaRPr lang="en-US" dirty="0"/>
          </a:p>
          <a:p>
            <a:pPr>
              <a:buFont typeface="Arial" pitchFamily="34" charset="0"/>
              <a:buChar char="•"/>
              <a:defRPr/>
            </a:pPr>
            <a:r>
              <a:rPr lang="en-US" dirty="0" err="1"/>
              <a:t>Tratamiento</a:t>
            </a:r>
            <a:endParaRPr lang="en-US" dirty="0"/>
          </a:p>
          <a:p>
            <a:pPr>
              <a:buFont typeface="Arial" pitchFamily="34" charset="0"/>
              <a:buChar char="•"/>
              <a:defRPr/>
            </a:pPr>
            <a:r>
              <a:rPr lang="en-US" dirty="0" err="1"/>
              <a:t>Monitoreo</a:t>
            </a:r>
            <a:endParaRPr lang="en-US" dirty="0"/>
          </a:p>
          <a:p>
            <a:pPr>
              <a:buFont typeface="Arial" pitchFamily="34" charset="0"/>
              <a:buChar char="•"/>
              <a:defRPr/>
            </a:pPr>
            <a:endParaRPr lang="en-US" dirty="0"/>
          </a:p>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mn-lt"/>
                <a:ea typeface="+mn-ea"/>
                <a:cs typeface="+mn-cs"/>
              </a:rPr>
              <a:t>Fuente:  </a:t>
            </a:r>
            <a:r>
              <a:rPr lang="en-US" sz="1200" u="sng" kern="1200" dirty="0">
                <a:solidFill>
                  <a:schemeClr val="tx1"/>
                </a:solidFill>
                <a:effectLst/>
                <a:latin typeface="+mn-lt"/>
                <a:ea typeface="+mn-ea"/>
                <a:cs typeface="+mn-cs"/>
                <a:hlinkClick r:id="rId3"/>
              </a:rPr>
              <a:t>http://www.fmcsa.dot.gov/safety-security/sleep-apnea/tools/Driving-with-Sleep-Apnea.aspx</a:t>
            </a:r>
            <a:endParaRPr lang="en-US" sz="1200" kern="1200" dirty="0">
              <a:solidFill>
                <a:schemeClr val="tx1"/>
              </a:solidFill>
              <a:effectLst/>
              <a:latin typeface="+mn-lt"/>
              <a:ea typeface="+mn-ea"/>
              <a:cs typeface="+mn-cs"/>
            </a:endParaRPr>
          </a:p>
          <a:p>
            <a:pPr>
              <a:buFont typeface="Arial" pitchFamily="34" charset="0"/>
              <a:buNone/>
              <a:defRPr/>
            </a:pPr>
            <a:endParaRPr lang="en-US" dirty="0"/>
          </a:p>
          <a:p>
            <a:pPr lvl="1">
              <a:defRPr/>
            </a:pPr>
            <a:endParaRPr lang="en-US" sz="2000" dirty="0"/>
          </a:p>
          <a:p>
            <a:pPr>
              <a:defRPr/>
            </a:pPr>
            <a:endParaRPr lang="en-US" dirty="0"/>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C49C56F-A567-4A57-B700-ADC0C8B4EFF7}" type="slidenum">
              <a:rPr lang="en-US" smtClean="0"/>
              <a:pPr eaLnBrk="1" hangingPunct="1"/>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0000" lnSpcReduction="20000"/>
          </a:bodyPr>
          <a:lstStyle/>
          <a:p>
            <a:pPr>
              <a:defRPr/>
            </a:pPr>
            <a:r>
              <a:rPr lang="es-ES" b="1" dirty="0"/>
              <a:t>Narración:</a:t>
            </a:r>
            <a:r>
              <a:rPr lang="es-ES" dirty="0"/>
              <a:t> Los siguientes son algunos ejemplos de cómo los autotransportistas pueden emplear estrategias de gestión para evitar los riesgos legales antes mencionados:</a:t>
            </a:r>
            <a:endParaRPr lang="en-US" dirty="0"/>
          </a:p>
          <a:p>
            <a:pPr>
              <a:defRPr/>
            </a:pPr>
            <a:endParaRPr lang="en-US" dirty="0"/>
          </a:p>
          <a:p>
            <a:pPr marL="171450" indent="-171450">
              <a:buFont typeface="Arial" pitchFamily="34" charset="0"/>
              <a:buChar char="•"/>
              <a:defRPr/>
            </a:pPr>
            <a:r>
              <a:rPr lang="es-ES" dirty="0"/>
              <a:t>Los transportistas deben desarrollar políticas y procedimientos que sean consistentes con la reglamentación y recomendaciones federales y, en algunos casos, estén un poco por delante de estas recomendaciones. Estas políticas deben abordar la elegibilidad del conductor para operar un VDA, incluidas las relacionadas con la administración de las enfermedades del sueño por parte del transportista.</a:t>
            </a:r>
          </a:p>
          <a:p>
            <a:pPr marL="171450" indent="-171450">
              <a:buFont typeface="Arial" pitchFamily="34" charset="0"/>
              <a:buChar char="•"/>
              <a:defRPr/>
            </a:pPr>
            <a:endParaRPr lang="en-US" dirty="0"/>
          </a:p>
          <a:p>
            <a:pPr marL="171450" indent="-171450">
              <a:buFont typeface="Arial" pitchFamily="34" charset="0"/>
              <a:buChar char="•"/>
              <a:defRPr/>
            </a:pPr>
            <a:r>
              <a:rPr lang="es-ES" dirty="0"/>
              <a:t>Los transportistas deben priorizar la educación de sus gerentes sobre la fatiga, la somnolencia y las enfermedades del sueño y sus implicaciones para la seguridad y la salud del conductor. Los gerentes también deben darse cuenta de la importancia de liderar y practicar una cultura de seguridad positiva en las operaciones diarias e involucrar a todas las partes interesadas para apoyar el Programa de Administración de la Fatiga y crear una cultura más segura y saludable.</a:t>
            </a:r>
            <a:endParaRPr lang="en-US" dirty="0"/>
          </a:p>
          <a:p>
            <a:pPr marL="171450" indent="-171450">
              <a:buFont typeface="Arial" pitchFamily="34" charset="0"/>
              <a:buChar char="•"/>
              <a:defRPr/>
            </a:pPr>
            <a:endParaRPr lang="es-ES" dirty="0"/>
          </a:p>
          <a:p>
            <a:pPr marL="171450" indent="-171450">
              <a:buFont typeface="Arial" pitchFamily="34" charset="0"/>
              <a:buChar char="•"/>
              <a:defRPr/>
            </a:pPr>
            <a:r>
              <a:rPr lang="es-ES" dirty="0"/>
              <a:t>Mantener la documentación actualizada y detallada sobre las políticas, prácticas y estrategias de implementación del Programa de Administración de la Fatiga es importante y se debe enfatizar a la gerencia del transportista.</a:t>
            </a:r>
            <a:endParaRPr lang="en-US" dirty="0"/>
          </a:p>
          <a:p>
            <a:pPr>
              <a:defRPr/>
            </a:pPr>
            <a:endParaRPr lang="en-US" dirty="0"/>
          </a:p>
          <a:p>
            <a:pPr>
              <a:defRPr/>
            </a:pPr>
            <a:r>
              <a:rPr lang="es-ES" dirty="0"/>
              <a:t>Los transportistas deben educar a los gerentes sobre la fatiga y la somnolencia del conductor, las implicaciones para la seguridad y la salud del conductor de VDA y las estrategias que promuevan una cultura en el lugar de trabajo que involucre positivamente a todas las partes interesadas en apoyar el Programa de Manejo de la Fatiga y crear una cultura laboral más segura y saludable.</a:t>
            </a:r>
            <a:endParaRPr lang="en-US" dirty="0"/>
          </a:p>
          <a:p>
            <a:pPr>
              <a:defRPr/>
            </a:pPr>
            <a:endParaRPr lang="en-US" b="1" dirty="0"/>
          </a:p>
          <a:p>
            <a:pPr>
              <a:defRPr/>
            </a:pPr>
            <a:r>
              <a:rPr lang="en-US" dirty="0"/>
              <a:t>_________________________________</a:t>
            </a:r>
          </a:p>
          <a:p>
            <a:pPr>
              <a:defRPr/>
            </a:pPr>
            <a:r>
              <a:rPr lang="en-US" b="1" dirty="0"/>
              <a:t>Notas:</a:t>
            </a:r>
          </a:p>
          <a:p>
            <a:pPr>
              <a:defRPr/>
            </a:pPr>
            <a:r>
              <a:rPr lang="es-ES" dirty="0"/>
              <a:t>Desarrollar políticas y procedimientos, consistentes con la reglamentación y recomendaciones federales, que aborden la elegibilidad del conductor para operar un VDA, incluidos los relacionados con la administración de las enfermedades del sueño por parte del transportista.</a:t>
            </a:r>
            <a:endParaRPr lang="en-US" dirty="0"/>
          </a:p>
          <a:p>
            <a:pPr>
              <a:defRPr/>
            </a:pPr>
            <a:endParaRPr lang="en-US" dirty="0"/>
          </a:p>
          <a:p>
            <a:pPr>
              <a:defRPr/>
            </a:pPr>
            <a:r>
              <a:rPr lang="es-ES" dirty="0"/>
              <a:t>Educar a los gerentes sobre la fatiga y la somnolencia de los conductores, las implicaciones para la seguridad y la salud de los conductores de VDA y las estrategias que promueven una cultura en el lugar de trabajo que involucra positivamente a todas las partes interesadas en apoyar el PAF y crear una cultura más segura y saludable.</a:t>
            </a:r>
            <a:endParaRPr lang="en-US" dirty="0"/>
          </a:p>
          <a:p>
            <a:pPr>
              <a:defRPr/>
            </a:pPr>
            <a:endParaRPr lang="en-US" dirty="0"/>
          </a:p>
          <a:p>
            <a:pPr>
              <a:defRPr/>
            </a:pPr>
            <a:r>
              <a:rPr lang="es-ES" dirty="0"/>
              <a:t>Mantenga la documentación precisa y actualizada que muestre una implementación consistente de su PAF</a:t>
            </a:r>
            <a:endParaRPr lang="en-US" dirty="0"/>
          </a:p>
          <a:p>
            <a:pPr>
              <a:defRPr/>
            </a:pPr>
            <a:endParaRPr lang="en-US" dirty="0"/>
          </a:p>
          <a:p>
            <a:pPr>
              <a:defRPr/>
            </a:pPr>
            <a:endParaRPr lang="en-US" dirty="0"/>
          </a:p>
        </p:txBody>
      </p:sp>
      <p:sp>
        <p:nvSpPr>
          <p:cNvPr id="139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5EDD876-D994-4E8C-81ED-9864BB1399F2}" type="slidenum">
              <a:rPr lang="en-US" smtClean="0"/>
              <a:pPr eaLnBrk="1" hangingPunct="1"/>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85000" lnSpcReduction="20000"/>
          </a:bodyPr>
          <a:lstStyle/>
          <a:p>
            <a:pPr>
              <a:defRPr/>
            </a:pPr>
            <a:r>
              <a:rPr lang="es-ES" b="1" dirty="0"/>
              <a:t>Narración: </a:t>
            </a:r>
            <a:r>
              <a:rPr lang="es-ES" dirty="0"/>
              <a:t>Algunas estrategias adicionales recomendadas para los autotransportistas son mantener la comunicación con los empleados con enfermedades del sueño y asegurar que cumplan con el tratamiento de la AOS al verificar y documentar los registros de la PAP. Los transportistas deben brindar apoyo a los conductores a medida que se adaptan a la terapia PAP y brindarles las herramientas y estrategias necesarias para cumplir con los requisitos de cumplimiento reglamentario; sin embargo, los transportistas no deben tolerar y deben dar de baja a los conductores que se niegan a recibir tratamiento o que incumplen reiteradamente los requisitos reglamentarios mínimos para el cumplimiento del PAP.</a:t>
            </a:r>
            <a:endParaRPr lang="en-US" dirty="0"/>
          </a:p>
          <a:p>
            <a:pPr>
              <a:defRPr/>
            </a:pPr>
            <a:endParaRPr lang="en-US" dirty="0"/>
          </a:p>
          <a:p>
            <a:pPr>
              <a:defRPr/>
            </a:pPr>
            <a:r>
              <a:rPr lang="es-ES" dirty="0"/>
              <a:t>Si bien los transportistas tienen acceso a gran parte de la información médica del conductor, es importante que se mantenga la confidencialidad de los registros de salud del conductor de VDA, de acuerdo con los requerimientos federales, incluida la Ley de Portabilidad y Rendición de Cuentas del Seguro Médico, o HIPAA por sus siglas en inglés.</a:t>
            </a:r>
          </a:p>
          <a:p>
            <a:pPr>
              <a:defRPr/>
            </a:pPr>
            <a:endParaRPr lang="en-US" dirty="0"/>
          </a:p>
          <a:p>
            <a:pPr>
              <a:defRPr/>
            </a:pPr>
            <a:r>
              <a:rPr lang="es-ES" dirty="0"/>
              <a:t>Finalmente, es importante que los autotransportistas consulten regularmente con un asesor legal sobre todas las políticas, procedimientos y prácticas relacionadas con el PAF.</a:t>
            </a:r>
            <a:endParaRPr lang="en-US" dirty="0"/>
          </a:p>
          <a:p>
            <a:pPr>
              <a:defRPr/>
            </a:pPr>
            <a:endParaRPr lang="en-US" b="1" dirty="0"/>
          </a:p>
          <a:p>
            <a:pPr>
              <a:defRPr/>
            </a:pPr>
            <a:endParaRPr lang="en-US" dirty="0"/>
          </a:p>
          <a:p>
            <a:pPr>
              <a:defRPr/>
            </a:pPr>
            <a:r>
              <a:rPr lang="en-US" dirty="0"/>
              <a:t>_____________________________</a:t>
            </a:r>
          </a:p>
          <a:p>
            <a:pPr>
              <a:defRPr/>
            </a:pPr>
            <a:r>
              <a:rPr lang="en-US" b="1" dirty="0"/>
              <a:t>Notas:</a:t>
            </a:r>
          </a:p>
          <a:p>
            <a:pPr>
              <a:defRPr/>
            </a:pPr>
            <a:r>
              <a:rPr lang="es-ES" dirty="0"/>
              <a:t>Mantener la comunicación con los conductores que tienen enfermedades del sueño en tratamiento.</a:t>
            </a:r>
            <a:endParaRPr lang="en-US" dirty="0"/>
          </a:p>
          <a:p>
            <a:pPr>
              <a:defRPr/>
            </a:pPr>
            <a:endParaRPr lang="en-US" dirty="0"/>
          </a:p>
          <a:p>
            <a:pPr>
              <a:defRPr/>
            </a:pPr>
            <a:r>
              <a:rPr lang="es-ES" dirty="0"/>
              <a:t>Mantener la confidencialidad de los registros de salud del conductor de VDA, de acuerdo con los requerimientos federales (en los EUA., HIPAA)</a:t>
            </a:r>
            <a:endParaRPr lang="en-US" dirty="0"/>
          </a:p>
          <a:p>
            <a:pPr>
              <a:defRPr/>
            </a:pPr>
            <a:endParaRPr lang="en-US" dirty="0"/>
          </a:p>
          <a:p>
            <a:pPr>
              <a:defRPr/>
            </a:pPr>
            <a:r>
              <a:rPr lang="es-ES" dirty="0"/>
              <a:t>Consultar periódicamente con el asesor legal de la empresa de transporte sobre todas las políticas, procedimientos y prácticas relacionados</a:t>
            </a:r>
            <a:endParaRPr lang="en-US" dirty="0"/>
          </a:p>
          <a:p>
            <a:pPr>
              <a:defRPr/>
            </a:pPr>
            <a:endParaRPr lang="en-US" dirty="0"/>
          </a:p>
          <a:p>
            <a:pPr>
              <a:defRPr/>
            </a:pPr>
            <a:endParaRPr lang="en-US" dirty="0"/>
          </a:p>
        </p:txBody>
      </p:sp>
      <p:sp>
        <p:nvSpPr>
          <p:cNvPr id="140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43592A7-ED29-42E7-9237-C7ACB776915C}" type="slidenum">
              <a:rPr lang="en-US" smtClean="0"/>
              <a:pPr eaLnBrk="1" hangingPunct="1"/>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r>
              <a:rPr lang="es-ES" b="1" dirty="0"/>
              <a:t>Narración: </a:t>
            </a:r>
            <a:r>
              <a:rPr lang="es-ES" dirty="0"/>
              <a:t>A principios de 2006, Schneider </a:t>
            </a:r>
            <a:r>
              <a:rPr lang="es-ES" dirty="0" err="1"/>
              <a:t>National</a:t>
            </a:r>
            <a:r>
              <a:rPr lang="es-ES" dirty="0"/>
              <a:t> Inc., una de las principales transportistas de Norte América, implementó un programa integral de AOS para sus conductores de VDA. Utilizaron un proveedor de apnea del sueño, </a:t>
            </a:r>
            <a:r>
              <a:rPr lang="es-ES" dirty="0" err="1"/>
              <a:t>Precision</a:t>
            </a:r>
            <a:r>
              <a:rPr lang="es-ES" dirty="0"/>
              <a:t> </a:t>
            </a:r>
            <a:r>
              <a:rPr lang="es-ES" dirty="0" err="1"/>
              <a:t>Pulmonary</a:t>
            </a:r>
            <a:r>
              <a:rPr lang="es-ES" dirty="0"/>
              <a:t> </a:t>
            </a:r>
            <a:r>
              <a:rPr lang="es-ES" dirty="0" err="1"/>
              <a:t>Diagnostics</a:t>
            </a:r>
            <a:r>
              <a:rPr lang="es-ES" dirty="0"/>
              <a:t>, para administrar la detección, las pruebas, el diagnóstico, el tratamiento y el monitoreo del cumplimiento de la AOS. Schneider </a:t>
            </a:r>
            <a:r>
              <a:rPr lang="es-ES" dirty="0" err="1"/>
              <a:t>National</a:t>
            </a:r>
            <a:r>
              <a:rPr lang="es-ES" dirty="0"/>
              <a:t> y </a:t>
            </a:r>
            <a:r>
              <a:rPr lang="es-ES" dirty="0" err="1"/>
              <a:t>Precision</a:t>
            </a:r>
            <a:r>
              <a:rPr lang="es-ES" dirty="0"/>
              <a:t> </a:t>
            </a:r>
            <a:r>
              <a:rPr lang="es-ES" dirty="0" err="1"/>
              <a:t>Pulmonary</a:t>
            </a:r>
            <a:r>
              <a:rPr lang="es-ES" dirty="0"/>
              <a:t> </a:t>
            </a:r>
            <a:r>
              <a:rPr lang="es-ES" dirty="0" err="1"/>
              <a:t>Diagnostics</a:t>
            </a:r>
            <a:r>
              <a:rPr lang="es-ES" dirty="0"/>
              <a:t> publicaron un informe preliminar sobre los beneficios de su programa AOS. Este informe mostró ahorros significativos en los costos médicos para los conductores que fueron diagnosticados con AOS y recibieron tratamiento, así como una reducción del 73 % en los choques prevenibles entre los conductores en tratamiento por AOS. El programa AOS de Schneider también redujo la tasa de rotación de conductores, que normalmente es muy alta en todos los transportistas. Schneider informó que su tasa de retención de conductores en tratamiento por AOS fue 2.3 veces mayor que la de todos los conductores de la empresa.</a:t>
            </a:r>
            <a:endParaRPr lang="en-US" dirty="0"/>
          </a:p>
          <a:p>
            <a:endParaRPr lang="en-US" dirty="0"/>
          </a:p>
          <a:p>
            <a:r>
              <a:rPr lang="en-US" dirty="0"/>
              <a:t>_______________________</a:t>
            </a:r>
          </a:p>
          <a:p>
            <a:r>
              <a:rPr lang="en-US" b="1" dirty="0"/>
              <a:t>Notas:</a:t>
            </a:r>
          </a:p>
          <a:p>
            <a:r>
              <a:rPr lang="es-ES" dirty="0"/>
              <a:t>Schneider </a:t>
            </a:r>
            <a:r>
              <a:rPr lang="es-ES" dirty="0" err="1"/>
              <a:t>National</a:t>
            </a:r>
            <a:r>
              <a:rPr lang="es-ES" dirty="0"/>
              <a:t> y </a:t>
            </a:r>
            <a:r>
              <a:rPr lang="es-ES" dirty="0" err="1"/>
              <a:t>Precision</a:t>
            </a:r>
            <a:r>
              <a:rPr lang="es-ES" dirty="0"/>
              <a:t> </a:t>
            </a:r>
            <a:r>
              <a:rPr lang="es-ES" dirty="0" err="1"/>
              <a:t>Pulmonary</a:t>
            </a:r>
            <a:r>
              <a:rPr lang="es-ES" dirty="0"/>
              <a:t> </a:t>
            </a:r>
            <a:r>
              <a:rPr lang="es-ES" dirty="0" err="1"/>
              <a:t>Diagnostics</a:t>
            </a:r>
            <a:r>
              <a:rPr lang="es-ES" dirty="0"/>
              <a:t> publicaron un informe preliminar sobre los beneficios de su programa integral AOS para conductores de VDA:</a:t>
            </a:r>
            <a:endParaRPr lang="en-US" dirty="0"/>
          </a:p>
          <a:p>
            <a:endParaRPr lang="en-US" dirty="0"/>
          </a:p>
          <a:p>
            <a:pPr>
              <a:buFontTx/>
              <a:buChar char="•"/>
            </a:pPr>
            <a:r>
              <a:rPr lang="en-US" dirty="0" err="1"/>
              <a:t>Ahorro</a:t>
            </a:r>
            <a:r>
              <a:rPr lang="en-US" dirty="0"/>
              <a:t> </a:t>
            </a:r>
            <a:r>
              <a:rPr lang="en-US" dirty="0" err="1"/>
              <a:t>en</a:t>
            </a:r>
            <a:r>
              <a:rPr lang="en-US" dirty="0"/>
              <a:t> </a:t>
            </a:r>
            <a:r>
              <a:rPr lang="en-US" dirty="0" err="1"/>
              <a:t>costos</a:t>
            </a:r>
            <a:r>
              <a:rPr lang="en-US" dirty="0"/>
              <a:t> </a:t>
            </a:r>
            <a:r>
              <a:rPr lang="en-US" dirty="0" err="1"/>
              <a:t>médicos</a:t>
            </a:r>
            <a:endParaRPr lang="en-US" dirty="0"/>
          </a:p>
          <a:p>
            <a:pPr>
              <a:buFontTx/>
              <a:buChar char="•"/>
            </a:pPr>
            <a:r>
              <a:rPr lang="en-US" dirty="0" err="1"/>
              <a:t>Reducción</a:t>
            </a:r>
            <a:r>
              <a:rPr lang="en-US" dirty="0"/>
              <a:t> de </a:t>
            </a:r>
            <a:r>
              <a:rPr lang="en-US" dirty="0" err="1"/>
              <a:t>Choques</a:t>
            </a:r>
            <a:endParaRPr lang="en-US" dirty="0"/>
          </a:p>
          <a:p>
            <a:pPr>
              <a:buFontTx/>
              <a:buChar char="•"/>
            </a:pPr>
            <a:r>
              <a:rPr lang="en-US" dirty="0"/>
              <a:t>Mayor </a:t>
            </a:r>
            <a:r>
              <a:rPr lang="en-US" dirty="0" err="1"/>
              <a:t>retención</a:t>
            </a:r>
            <a:r>
              <a:rPr lang="en-US" dirty="0"/>
              <a:t> de </a:t>
            </a:r>
            <a:r>
              <a:rPr lang="en-US" dirty="0" err="1"/>
              <a:t>conductores</a:t>
            </a:r>
            <a:r>
              <a:rPr lang="en-US" dirty="0"/>
              <a:t> AOS</a:t>
            </a:r>
          </a:p>
          <a:p>
            <a:endParaRPr lang="en-US" dirty="0"/>
          </a:p>
          <a:p>
            <a:r>
              <a:rPr lang="en-US" dirty="0"/>
              <a:t>(</a:t>
            </a:r>
            <a:r>
              <a:rPr lang="en-US" dirty="0" err="1"/>
              <a:t>Referencia</a:t>
            </a:r>
            <a:r>
              <a:rPr lang="en-US" dirty="0"/>
              <a:t> Berger et al. </a:t>
            </a:r>
            <a:r>
              <a:rPr lang="en-US" i="1" dirty="0">
                <a:latin typeface="Times New Roman" pitchFamily="18" charset="0"/>
                <a:cs typeface="Times New Roman" pitchFamily="18" charset="0"/>
              </a:rPr>
              <a:t>A CORPORATE DRIVEN SLEEP APNEA DETECTION AND TREATMENT PROGRAM: RESULTS AND CHALLENGES)</a:t>
            </a:r>
            <a:endParaRPr lang="en-US" dirty="0">
              <a:latin typeface="Times New Roman" pitchFamily="18" charset="0"/>
              <a:cs typeface="Times New Roman" pitchFamily="18" charset="0"/>
            </a:endParaRPr>
          </a:p>
        </p:txBody>
      </p:sp>
      <p:sp>
        <p:nvSpPr>
          <p:cNvPr id="136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B07DA06-8995-4A96-BCFA-92E1E0748D66}" type="slidenum">
              <a:rPr lang="en-US" smtClean="0"/>
              <a:pPr eaLnBrk="1" hangingPunct="1"/>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0" fontAlgn="base" hangingPunct="0"/>
            <a:r>
              <a:rPr lang="es-ES" sz="1200" b="1" kern="1200" dirty="0">
                <a:solidFill>
                  <a:schemeClr val="tx1"/>
                </a:solidFill>
                <a:effectLst/>
                <a:latin typeface="+mn-lt"/>
                <a:ea typeface="+mn-ea"/>
                <a:cs typeface="+mn-cs"/>
              </a:rPr>
              <a:t>Narración</a:t>
            </a:r>
            <a:r>
              <a:rPr lang="es-ES" sz="1200" kern="1200" dirty="0">
                <a:solidFill>
                  <a:schemeClr val="tx1"/>
                </a:solidFill>
                <a:effectLst/>
                <a:latin typeface="+mn-lt"/>
                <a:ea typeface="+mn-ea"/>
                <a:cs typeface="+mn-cs"/>
              </a:rPr>
              <a:t>: El Módulo 7 cubrirá qué son las enfermedades del sueño, las responsabilidades corporativas y los roles en la identificación, el tratamiento y la administración de las enfermedades del sueño, brindará una guía paso a paso para desarrollar e implementar un programa de administración de las enfermedades del sueño, así como estrategias para proporcionar apoyo y ánimo a los conductores, y una breve revisión y resumen del módulo.</a:t>
            </a:r>
            <a:endParaRPr lang="en-US" sz="1200" kern="1200" dirty="0">
              <a:solidFill>
                <a:schemeClr val="tx1"/>
              </a:solidFill>
              <a:effectLst/>
              <a:latin typeface="+mn-lt"/>
              <a:ea typeface="+mn-ea"/>
              <a:cs typeface="+mn-cs"/>
            </a:endParaRPr>
          </a:p>
          <a:p>
            <a:endParaRPr lang="en-US" dirty="0"/>
          </a:p>
          <a:p>
            <a:r>
              <a:rPr lang="en-US" b="1" dirty="0"/>
              <a:t>_______________________</a:t>
            </a:r>
          </a:p>
          <a:p>
            <a:r>
              <a:rPr lang="es-ES" b="1" dirty="0"/>
              <a:t>Notas:</a:t>
            </a:r>
          </a:p>
          <a:p>
            <a:r>
              <a:rPr lang="es-ES" dirty="0"/>
              <a:t>Las siguientes cinco lecciones se discutirán en el Módulo 7:</a:t>
            </a:r>
          </a:p>
          <a:p>
            <a:r>
              <a:rPr lang="es-ES" dirty="0"/>
              <a:t>La Lección 1 proporcionará una introducción a las enfermedades del sueño.</a:t>
            </a:r>
          </a:p>
          <a:p>
            <a:r>
              <a:rPr lang="es-ES" dirty="0"/>
              <a:t>La Lección 2 discutirá las responsabilidades y roles corporativos en la identificación, tratamiento y administración de las enfermedades del sueño.</a:t>
            </a:r>
          </a:p>
          <a:p>
            <a:r>
              <a:rPr lang="es-ES" dirty="0"/>
              <a:t>La Lección 3 proporcionará una guía paso a paso para desarrollar e implementar un programa de administración de enfermedades del sueño.</a:t>
            </a:r>
          </a:p>
          <a:p>
            <a:r>
              <a:rPr lang="es-ES" dirty="0"/>
              <a:t>La Lección 4 proporcionará estrategias para brindar apoyo y ánimo a los conductores.</a:t>
            </a:r>
          </a:p>
          <a:p>
            <a:r>
              <a:rPr lang="es-ES" dirty="0"/>
              <a:t>La lección 5 proporcionará una breve revisión y un resumen de las lecciones 1 a 4.</a:t>
            </a:r>
            <a:endParaRPr lang="en-US" dirty="0"/>
          </a:p>
          <a:p>
            <a:endParaRPr lang="en-US" b="1" dirty="0"/>
          </a:p>
          <a:p>
            <a:endParaRPr lang="en-US" dirty="0"/>
          </a:p>
          <a:p>
            <a:endParaRPr lang="en-US" dirty="0"/>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BF6786A-777F-420A-8A8C-D46B1FBAD9D7}" type="slidenum">
              <a:rPr lang="en-US" smtClean="0"/>
              <a:pPr eaLnBrk="1" hangingPunct="1"/>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47500" lnSpcReduction="20000"/>
          </a:bodyPr>
          <a:lstStyle/>
          <a:p>
            <a:r>
              <a:rPr lang="es-ES" sz="1200" b="1" kern="1200" dirty="0">
                <a:solidFill>
                  <a:schemeClr val="tx1"/>
                </a:solidFill>
                <a:effectLst/>
                <a:latin typeface="+mn-lt"/>
                <a:ea typeface="+mn-ea"/>
                <a:cs typeface="+mn-cs"/>
              </a:rPr>
              <a:t>Narración: </a:t>
            </a:r>
            <a:r>
              <a:rPr lang="es-ES" sz="1200" kern="1200" dirty="0">
                <a:solidFill>
                  <a:schemeClr val="tx1"/>
                </a:solidFill>
                <a:effectLst/>
                <a:latin typeface="+mn-lt"/>
                <a:ea typeface="+mn-ea"/>
                <a:cs typeface="+mn-cs"/>
              </a:rPr>
              <a:t>Con un programa de enfermedades del sueño implementado por un transportista, vienen algunos riesgos y responsabilidades legales para el transportista. Es responsabilidad del autotransportista asegurarse de que un conductor pueda operar un VDA de manera segura. Actualmente, ningún mandato federal, de los EUA o Canadá, requiere que los transportistas evalúen o prueben a los conductores para la AOS. La reglamentación establece que una persona está físicamente calificada para operar un VDA si esa persona no tiene un historial médico establecido o un diagnóstico clínico de una disfunción respiratoria que pueda interferir con la capacidad de controlar y conducir un VDA de manera segura. Los Criterios Consultivos de la FMCSA establecen que los conductores con una disfunción respiratoria como la AOS deben ser derivados a un especialista para una evaluación y terapia adicionales.</a:t>
            </a:r>
            <a:endParaRPr lang="en-US" sz="1200" kern="1200" dirty="0">
              <a:solidFill>
                <a:schemeClr val="tx1"/>
              </a:solidFill>
              <a:effectLst/>
              <a:latin typeface="+mn-lt"/>
              <a:ea typeface="+mn-ea"/>
              <a:cs typeface="+mn-cs"/>
            </a:endParaRPr>
          </a:p>
          <a:p>
            <a:pPr>
              <a:defRPr/>
            </a:pPr>
            <a:endParaRPr lang="en-US" sz="1200" u="none" kern="1200" dirty="0">
              <a:solidFill>
                <a:schemeClr val="tx1"/>
              </a:solidFill>
              <a:effectLst/>
              <a:latin typeface="+mn-lt"/>
              <a:ea typeface="+mn-ea"/>
              <a:cs typeface="+mn-cs"/>
            </a:endParaRPr>
          </a:p>
          <a:p>
            <a:pPr>
              <a:defRPr/>
            </a:pPr>
            <a:r>
              <a:rPr lang="es-ES" sz="2000" i="0" dirty="0"/>
              <a:t>Los conductores en los EUA son responsables de revelar en su informe de examen médico si tienen AOS; sin embargo, los conductores a menudo no son diagnosticados o pueden temer revelar una condición médica que los descalifique para operar un VDA. Además, las reglamentaciones de la FMCSA permiten que los conductores con AOS conserven su estado médicamente calificado para conducir siempre y cuando reciban un tratamiento exitoso para la AOS. Canadá no cuenta actualmente con regulaciones definidas con respecto a la AOS y conductores de autotransporte; sin embargo, se están considerando propuestas para modificar las Normas Médicas para conductores del Consejo Canadiense de Administradores del Transporte Automotor, o CCMTA.</a:t>
            </a:r>
            <a:endParaRPr lang="en-US" sz="2000" i="0" dirty="0"/>
          </a:p>
          <a:p>
            <a:pPr>
              <a:defRPr/>
            </a:pPr>
            <a:endParaRPr lang="en-US" sz="2000" b="1" i="0" dirty="0"/>
          </a:p>
          <a:p>
            <a:pPr>
              <a:defRPr/>
            </a:pPr>
            <a:endParaRPr lang="en-US" sz="2000" b="1" dirty="0"/>
          </a:p>
          <a:p>
            <a:pPr>
              <a:defRPr/>
            </a:pPr>
            <a:r>
              <a:rPr lang="en-US" sz="2000" dirty="0"/>
              <a:t>_______________________</a:t>
            </a:r>
          </a:p>
          <a:p>
            <a:pPr>
              <a:defRPr/>
            </a:pPr>
            <a:r>
              <a:rPr lang="en-US" sz="2000" b="1" dirty="0"/>
              <a:t>Notas:</a:t>
            </a:r>
          </a:p>
          <a:p>
            <a:pPr>
              <a:defRPr/>
            </a:pPr>
            <a:endParaRPr lang="en-US" sz="2000" dirty="0"/>
          </a:p>
          <a:p>
            <a:pPr marL="742950" lvl="1" indent="-285750">
              <a:buFont typeface="Arial" pitchFamily="34" charset="0"/>
              <a:buChar char="•"/>
              <a:defRPr/>
            </a:pPr>
            <a:r>
              <a:rPr lang="es-ES" sz="1600" dirty="0"/>
              <a:t>Los autotransportistas que implementan un programa de enfermedades del sueño pueden tener algunos riesgos y responsabilidades legales</a:t>
            </a:r>
          </a:p>
          <a:p>
            <a:pPr marL="742950" lvl="1" indent="-285750">
              <a:buFont typeface="Arial" pitchFamily="34" charset="0"/>
              <a:buChar char="•"/>
              <a:defRPr/>
            </a:pPr>
            <a:r>
              <a:rPr lang="es-ES" sz="1600" dirty="0"/>
              <a:t>La reglamentación requiere que los transportistas no permitan que un conductor con AOS opere un VDA, si ese conductor tiene una condición, incluida la apnea del sueño, que pueda afectar la operación segura del vehículo.</a:t>
            </a:r>
          </a:p>
          <a:p>
            <a:pPr marL="742950" lvl="1" indent="-285750">
              <a:buFont typeface="Arial" pitchFamily="34" charset="0"/>
              <a:buChar char="•"/>
              <a:defRPr/>
            </a:pPr>
            <a:r>
              <a:rPr lang="es-ES" sz="1600" dirty="0"/>
              <a:t>Los conductores con AOS tratados con éxito pueden conservar su calificación para conducir</a:t>
            </a:r>
            <a:endParaRPr lang="en-US" sz="1600" dirty="0"/>
          </a:p>
          <a:p>
            <a:pPr>
              <a:defRPr/>
            </a:pPr>
            <a:endParaRPr lang="en-US" dirty="0"/>
          </a:p>
          <a:p>
            <a:pPr>
              <a:defRPr/>
            </a:pPr>
            <a:r>
              <a:rPr lang="en-US" i="1" dirty="0" err="1"/>
              <a:t>Referencia</a:t>
            </a:r>
            <a:br>
              <a:rPr lang="en-US" dirty="0"/>
            </a:br>
            <a:r>
              <a:rPr lang="en-US" dirty="0"/>
              <a:t>1. Pack A.I., </a:t>
            </a:r>
            <a:r>
              <a:rPr lang="en-US" dirty="0" err="1"/>
              <a:t>Dinges</a:t>
            </a:r>
            <a:r>
              <a:rPr lang="en-US" dirty="0"/>
              <a:t> D.F, &amp; </a:t>
            </a:r>
            <a:r>
              <a:rPr lang="en-US" dirty="0" err="1"/>
              <a:t>Maislin</a:t>
            </a:r>
            <a:r>
              <a:rPr lang="en-US" dirty="0"/>
              <a:t> G. (2002</a:t>
            </a:r>
            <a:r>
              <a:rPr lang="en-US" i="1" dirty="0"/>
              <a:t>). </a:t>
            </a:r>
            <a:r>
              <a:rPr lang="es-ES" i="1" dirty="0"/>
              <a:t> Estudio de la prevalencia de la apnea del sueño entre los conductores de camiones de autotransporte (</a:t>
            </a:r>
            <a:r>
              <a:rPr lang="en-US" dirty="0"/>
              <a:t>A study of prevalence of sleep apnea among commercial truck drivers) (Report No. DOT-RT-02-030). Washington, DC: U.S. Department of Transportation, FMCSA. </a:t>
            </a:r>
          </a:p>
          <a:p>
            <a:pPr>
              <a:defRPr/>
            </a:pPr>
            <a:endParaRPr lang="en-US" dirty="0"/>
          </a:p>
          <a:p>
            <a:pPr>
              <a:defRPr/>
            </a:pPr>
            <a:endParaRPr lang="en-US" dirty="0"/>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3BEF9AB-0273-4FBA-95C8-CBAF8EE8A9C1}" type="slidenum">
              <a:rPr lang="en-US" smtClean="0"/>
              <a:pPr eaLnBrk="1" hangingPunct="1"/>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47500" lnSpcReduction="20000"/>
          </a:bodyPr>
          <a:lstStyle/>
          <a:p>
            <a:pPr>
              <a:defRPr/>
            </a:pPr>
            <a:r>
              <a:rPr lang="es-ES" sz="2000" b="1" dirty="0"/>
              <a:t>Narración: </a:t>
            </a:r>
            <a:r>
              <a:rPr lang="es-ES" sz="2000" dirty="0"/>
              <a:t>Si ocurre un choque con lesiones y pérdidas relacionadas con un conductor de VDA con AOS, puede seguir un litigio por una variedad de reclamos. Los siguientes son algunos escenarios posibles:</a:t>
            </a:r>
            <a:endParaRPr lang="en-US" sz="2000" dirty="0"/>
          </a:p>
          <a:p>
            <a:pPr>
              <a:defRPr/>
            </a:pPr>
            <a:endParaRPr lang="en-US" sz="2000" dirty="0"/>
          </a:p>
          <a:p>
            <a:pPr marL="285750" indent="-285750">
              <a:buFont typeface="Arial" pitchFamily="34" charset="0"/>
              <a:buChar char="•"/>
              <a:defRPr/>
            </a:pPr>
            <a:r>
              <a:rPr lang="es-ES" sz="1600" dirty="0"/>
              <a:t>El transportista sabía o debería haber sabido que el conductor de VDA tenía una enfermedad del sueño que debería haberle impedido conducir hasta que se tratara con éxito. La evidencia que podría usarse para respaldar esta afirmación puede incluir informes de exámenes médicos del conductor, registros de salud del transportista y/o informes de presencia de somnolencia diurna excesiva en el lugar de trabajo.</a:t>
            </a:r>
            <a:endParaRPr lang="en-US" sz="1600" dirty="0"/>
          </a:p>
          <a:p>
            <a:pPr marL="285750" indent="-285750">
              <a:buFont typeface="Arial" pitchFamily="34" charset="0"/>
              <a:buChar char="•"/>
              <a:defRPr/>
            </a:pPr>
            <a:endParaRPr lang="en-US" sz="1600" dirty="0"/>
          </a:p>
          <a:p>
            <a:pPr marL="285750" indent="-285750">
              <a:buFont typeface="Arial" pitchFamily="34" charset="0"/>
              <a:buChar char="•"/>
              <a:defRPr/>
            </a:pPr>
            <a:r>
              <a:rPr lang="es-ES" sz="1600" dirty="0"/>
              <a:t>El transportista no supervisó ni evaluó adecuadamente a un conductor con AOS que se estaba sometiendo a un tratamiento de PAP y, sobre esa base, debería haber prohibido al conductor operar un VDA. La evidencia que podría usarse para respaldar este reclamo puede incluir bitácoras de manejo y/o registros de tratamiento electrónico.</a:t>
            </a:r>
            <a:endParaRPr lang="en-US" sz="1600" dirty="0"/>
          </a:p>
          <a:p>
            <a:pPr marL="285750" indent="-285750">
              <a:buFont typeface="Arial" pitchFamily="34" charset="0"/>
              <a:buChar char="•"/>
              <a:defRPr/>
            </a:pPr>
            <a:endParaRPr lang="en-US" sz="1600" dirty="0"/>
          </a:p>
          <a:p>
            <a:pPr marL="285750" indent="-285750">
              <a:buFont typeface="Arial" pitchFamily="34" charset="0"/>
              <a:buChar char="•"/>
              <a:defRPr/>
            </a:pPr>
            <a:r>
              <a:rPr lang="es-ES" sz="1600" dirty="0"/>
              <a:t>El Programa de Administración de la Fatiga del transportista era inapropiado o incompleto, o la gerencia del transportista no implementó el PAF en el caso del conductor con AOS involucrado en el  choque. La evidencia que podría usarse para respaldar este reclamo puede incluir registros y documentación del transportista, registros del conductor o testimonios de empleados.</a:t>
            </a:r>
            <a:endParaRPr lang="en-US" sz="1600" dirty="0"/>
          </a:p>
          <a:p>
            <a:pPr>
              <a:defRPr/>
            </a:pPr>
            <a:endParaRPr lang="en-US" sz="2000" dirty="0"/>
          </a:p>
          <a:p>
            <a:pPr>
              <a:defRPr/>
            </a:pPr>
            <a:r>
              <a:rPr lang="en-US" sz="2000" dirty="0"/>
              <a:t>_________________________</a:t>
            </a:r>
          </a:p>
          <a:p>
            <a:pPr>
              <a:defRPr/>
            </a:pPr>
            <a:r>
              <a:rPr lang="en-US" sz="2000" b="1" dirty="0"/>
              <a:t>Notas:</a:t>
            </a:r>
          </a:p>
          <a:p>
            <a:pPr>
              <a:defRPr/>
            </a:pPr>
            <a:r>
              <a:rPr lang="es-ES" sz="2000" dirty="0"/>
              <a:t>Si ocurre un choque con lesiones y pérdidas relacionadas con un conductor de VDA con AOS, puede seguir un litigio por una variedad de reclamos:</a:t>
            </a:r>
            <a:endParaRPr lang="en-US" sz="2000" dirty="0"/>
          </a:p>
          <a:p>
            <a:pPr marL="742950" lvl="1" indent="-285750">
              <a:buFont typeface="Arial" pitchFamily="34" charset="0"/>
              <a:buChar char="•"/>
              <a:defRPr/>
            </a:pPr>
            <a:r>
              <a:rPr lang="es-ES" sz="1600" dirty="0"/>
              <a:t>El transportista sabía o debería haber sabido que el conductor de VDA tenía una enfermedad del sueño que debería haberle prohibido conducir (evidencia: informes de exámenes médicos del conductor, registros de salud del transportista, informes de Somnolencia Diurna Excesiva (SDE) presenciada en el lugar de trabajo, etc.)</a:t>
            </a:r>
            <a:endParaRPr lang="en-US" sz="1600" dirty="0"/>
          </a:p>
          <a:p>
            <a:pPr marL="742950" lvl="1" indent="-285750">
              <a:buFont typeface="Arial" pitchFamily="34" charset="0"/>
              <a:buChar char="•"/>
              <a:defRPr/>
            </a:pPr>
            <a:r>
              <a:rPr lang="es-ES" sz="1600" dirty="0"/>
              <a:t>El transportista no monitoreó ni evaluó adecuadamente a un conductor con AOS que estaba recibiendo tratamiento PAP y, sobre esa base, debería haber prohibido al conductor operar un VDA (evidencia: registros del conductor, registros de tratamiento electrónico, etc.)</a:t>
            </a:r>
            <a:endParaRPr lang="en-US" sz="1600" dirty="0"/>
          </a:p>
          <a:p>
            <a:pPr marL="742950" lvl="1" indent="-285750">
              <a:buFont typeface="Arial" pitchFamily="34" charset="0"/>
              <a:buChar char="•"/>
              <a:defRPr/>
            </a:pPr>
            <a:r>
              <a:rPr lang="es-ES" sz="1600" dirty="0"/>
              <a:t>El PAF del transportista era inapropiado o incompleto, o la gerencia del transportista no implementó el PAF en el caso de un conductor con AOS involucrado en el choque.</a:t>
            </a:r>
            <a:endParaRPr lang="en-US" sz="1600" dirty="0"/>
          </a:p>
          <a:p>
            <a:pPr>
              <a:defRPr/>
            </a:pPr>
            <a:endParaRPr lang="en-US" dirty="0"/>
          </a:p>
        </p:txBody>
      </p:sp>
      <p:sp>
        <p:nvSpPr>
          <p:cNvPr id="138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0D80CC2-C2C0-4FE0-917A-E33402CBC2DD}" type="slidenum">
              <a:rPr lang="en-US" smtClean="0"/>
              <a:pPr eaLnBrk="1" hangingPunct="1"/>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pPr>
              <a:defRPr/>
            </a:pPr>
            <a:r>
              <a:rPr lang="es-ES" b="1" dirty="0"/>
              <a:t>Narración:</a:t>
            </a:r>
            <a:r>
              <a:rPr lang="es-ES" dirty="0"/>
              <a:t> Actualmente, la reglamentación de los EUA con respecto a la AOS y los conductores con VDA está  dirigida por la FMCSA. La FMCSA establece que los conductores con un historial médico o un diagnóstico de cualquier condición que pueda interferir con su capacidad para conducir de manera segura, como presión arterial alta no controlada y AOS no tratada, no están calificados para operar un VDA. La FMCSA también recomienda que los conductores con AOS recién diagnosticados se comuniquen con un médico examinador calificado para determinar su aptitud para operar un VDA. Finalmente, los conductores que se determine que tienen AOS moderada o grave pueden ser descalificados para conducir y se les puede solicitar que demuestren un tratamiento AOS exitoso para recuperar el estatus de "calificado para conducir".</a:t>
            </a:r>
            <a:endParaRPr lang="en-US" dirty="0"/>
          </a:p>
          <a:p>
            <a:pPr>
              <a:defRPr/>
            </a:pPr>
            <a:endParaRPr lang="en-US" dirty="0"/>
          </a:p>
          <a:p>
            <a:pPr>
              <a:defRPr/>
            </a:pPr>
            <a:r>
              <a:rPr lang="es-ES" dirty="0"/>
              <a:t>Se puede encontrar más información en el Manual de Implementación, en el documento titulado “Recomendaciones del PEM de la FMCSA: Apnea Obstructiva del Sueño y Seguridad de los Conductores de Vehículos  de Autotransporte”.</a:t>
            </a:r>
            <a:endParaRPr lang="en-US" dirty="0"/>
          </a:p>
          <a:p>
            <a:pPr>
              <a:defRPr/>
            </a:pPr>
            <a:r>
              <a:rPr lang="en-US" dirty="0"/>
              <a:t>_____________________________</a:t>
            </a:r>
          </a:p>
          <a:p>
            <a:pPr>
              <a:defRPr/>
            </a:pPr>
            <a:r>
              <a:rPr lang="en-US" b="1" dirty="0"/>
              <a:t>Notas:</a:t>
            </a:r>
          </a:p>
          <a:p>
            <a:pPr>
              <a:defRPr/>
            </a:pPr>
            <a:r>
              <a:rPr lang="es-ES" dirty="0"/>
              <a:t>Reglamentaciones de la FMCSA con respecto a la AOS y conductores de VDA:</a:t>
            </a:r>
            <a:endParaRPr lang="en-US" dirty="0"/>
          </a:p>
          <a:p>
            <a:pPr>
              <a:defRPr/>
            </a:pPr>
            <a:endParaRPr lang="en-US" dirty="0"/>
          </a:p>
          <a:p>
            <a:pPr lvl="1">
              <a:buFont typeface="Arial" pitchFamily="34" charset="0"/>
              <a:buChar char="•"/>
              <a:defRPr/>
            </a:pPr>
            <a:r>
              <a:rPr lang="es-ES" sz="2400" dirty="0"/>
              <a:t>Los conductores con historial médico o diagnóstico de cualquier condición que pueda interferir con la capacidad de conducir de manera segura no están calificados para operar un VDA.</a:t>
            </a:r>
            <a:endParaRPr lang="en-US" sz="2400" dirty="0"/>
          </a:p>
          <a:p>
            <a:pPr lvl="1">
              <a:buFont typeface="Arial" pitchFamily="34" charset="0"/>
              <a:buChar char="•"/>
              <a:defRPr/>
            </a:pPr>
            <a:r>
              <a:rPr lang="es-ES" sz="1200" kern="1200" dirty="0">
                <a:solidFill>
                  <a:schemeClr val="tx1"/>
                </a:solidFill>
                <a:effectLst/>
                <a:latin typeface="+mn-lt"/>
                <a:ea typeface="+mn-ea"/>
                <a:cs typeface="+mn-cs"/>
              </a:rPr>
              <a:t>Los conductores recién diagnosticados con AOS, y/o su médico, deben esperar consultar con un examinador médico calificado y el especialista tratante para determinar la aptitud para operar un VDA.</a:t>
            </a:r>
            <a:endParaRPr lang="en-US" sz="1200" kern="1200" dirty="0">
              <a:solidFill>
                <a:schemeClr val="tx1"/>
              </a:solidFill>
              <a:effectLst/>
              <a:latin typeface="+mn-lt"/>
              <a:ea typeface="+mn-ea"/>
              <a:cs typeface="+mn-cs"/>
            </a:endParaRPr>
          </a:p>
          <a:p>
            <a:pPr lvl="1">
              <a:buFont typeface="Arial" pitchFamily="34" charset="0"/>
              <a:buChar char="•"/>
              <a:defRPr/>
            </a:pPr>
            <a:r>
              <a:rPr lang="es-ES" sz="1200" kern="1200" dirty="0">
                <a:solidFill>
                  <a:schemeClr val="tx1"/>
                </a:solidFill>
                <a:effectLst/>
                <a:latin typeface="+mn-lt"/>
                <a:ea typeface="+mn-ea"/>
                <a:cs typeface="+mn-cs"/>
              </a:rPr>
              <a:t>La AOS moderada o severa puede descalificar a un conductor hasta que el médico examinador certificador demuestre el tratamiento exitoso de la AOS.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a:defRPr/>
            </a:pPr>
            <a:endParaRPr lang="en-US" dirty="0"/>
          </a:p>
        </p:txBody>
      </p:sp>
      <p:sp>
        <p:nvSpPr>
          <p:cNvPr id="141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2208F07-E372-4FC5-B973-4AF0D02FA9C7}" type="slidenum">
              <a:rPr lang="en-US" smtClean="0"/>
              <a:pPr eaLnBrk="1" hangingPunct="1"/>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62500" lnSpcReduction="20000"/>
          </a:bodyPr>
          <a:lstStyle/>
          <a:p>
            <a:r>
              <a:rPr lang="es-ES" b="1" dirty="0"/>
              <a:t>Narración:</a:t>
            </a:r>
            <a:r>
              <a:rPr lang="es-ES" dirty="0"/>
              <a:t> A principios de 2012, Canadá no cuenta con reglamentación definida con respecto a la AOS y conductores de autotransporte; sin embargo, se están considerando propuestas para modificar las Normas Médicas para conductores del Consejo Canadiense de Administradores de Transporte Automotor, o CCMTA. Estas propuestas recomiendan que durante las evaluaciones médicas de aptitud para conducir del conductor, es esencial detectar enfermedades del sueño. La reglamentación futura de CCMTA también pueden exigir que los conductores de VDA puedan operar cualquier clase de vehículo solo si tienen AOS sin tratar con un índice de apnea-hipopnea, o AHI, que es una evaluación de la gravedad de la AOS, menos de 20 eventos por hora sin somnolencia diurna excesiva (SDE), o tienen AOS pero están siendo tratada con éxito para la enfermedad. La reglamentación también puede impedir que los conductores de autotransporte operen cualquier clase de vehículo si han experimentado un choque asociado con quedarse dormido hasta que reciban un tratamiento exitoso para la enfermedad del sueño.</a:t>
            </a:r>
            <a:endParaRPr lang="en-US" dirty="0"/>
          </a:p>
          <a:p>
            <a:endParaRPr lang="en-US" dirty="0"/>
          </a:p>
          <a:p>
            <a:r>
              <a:rPr lang="en-US" dirty="0"/>
              <a:t>_____________________________</a:t>
            </a:r>
          </a:p>
          <a:p>
            <a:r>
              <a:rPr lang="en-US" b="1" dirty="0"/>
              <a:t>Notas:</a:t>
            </a:r>
          </a:p>
          <a:p>
            <a:r>
              <a:rPr lang="es-ES" dirty="0"/>
              <a:t>Iniciativas canadienses con respecto a la AOS y conductores de VDA:</a:t>
            </a:r>
            <a:endParaRPr lang="en-US" dirty="0"/>
          </a:p>
          <a:p>
            <a:endParaRPr lang="en-US" dirty="0"/>
          </a:p>
          <a:p>
            <a:pPr lvl="1"/>
            <a:r>
              <a:rPr lang="es-ES" sz="2400" dirty="0"/>
              <a:t>Durante la evaluación médica del conductor para determinar su estado físico, el médico examinador debe detectar enfermedades del sueño</a:t>
            </a:r>
            <a:endParaRPr lang="en-US" sz="2400" dirty="0"/>
          </a:p>
          <a:p>
            <a:pPr lvl="1"/>
            <a:r>
              <a:rPr lang="es-ES" sz="2400" dirty="0"/>
              <a:t>Los conductores pueden operar cualquier clase de vehículo bajo las siguientes condiciones:</a:t>
            </a:r>
            <a:endParaRPr lang="en-US" sz="2400" dirty="0"/>
          </a:p>
          <a:p>
            <a:pPr lvl="2"/>
            <a:r>
              <a:rPr lang="es-ES" sz="2000" dirty="0"/>
              <a:t>Tiene AOS no tratada con un índice de apnea-hipopnea (AHI) &lt;20 y no tiene SDE, o</a:t>
            </a:r>
            <a:endParaRPr lang="en-US" sz="2000" dirty="0"/>
          </a:p>
          <a:p>
            <a:pPr lvl="2"/>
            <a:r>
              <a:rPr lang="es-ES" sz="2000" dirty="0"/>
              <a:t>Tiene AOS que se trata con éxito</a:t>
            </a:r>
          </a:p>
          <a:p>
            <a:pPr lvl="2"/>
            <a:r>
              <a:rPr lang="es-ES" sz="2000" dirty="0"/>
              <a:t>No puede operar ninguna clase de vehículo si ha experimentado un choque asociado con quedarse dormido hasta que la enfermedad del sueño haya sido tratada con éxito.</a:t>
            </a:r>
            <a:endParaRPr lang="en-US" sz="2000" dirty="0"/>
          </a:p>
          <a:p>
            <a:pPr>
              <a:buFontTx/>
              <a:buChar char="•"/>
            </a:pPr>
            <a:endParaRPr lang="en-US" dirty="0"/>
          </a:p>
          <a:p>
            <a:endParaRPr lang="en-US" dirty="0"/>
          </a:p>
        </p:txBody>
      </p:sp>
      <p:sp>
        <p:nvSpPr>
          <p:cNvPr id="142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E1F1EB5-C126-4DFB-95D7-CEEEC3DC040D}" type="slidenum">
              <a:rPr lang="en-US" smtClean="0"/>
              <a:pPr eaLnBrk="1" hangingPunct="1"/>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Sin </a:t>
            </a:r>
            <a:r>
              <a:rPr lang="en-US" b="1" dirty="0" err="1"/>
              <a:t>Narración</a:t>
            </a:r>
            <a:r>
              <a:rPr lang="en-US" b="1" dirty="0"/>
              <a:t>.</a:t>
            </a:r>
          </a:p>
          <a:p>
            <a:endParaRPr lang="en-US" b="1" dirty="0"/>
          </a:p>
          <a:p>
            <a:r>
              <a:rPr lang="en-US" b="1" dirty="0"/>
              <a:t>Sin Notas</a:t>
            </a:r>
          </a:p>
          <a:p>
            <a:endParaRPr lang="en-US" b="1" dirty="0"/>
          </a:p>
          <a:p>
            <a:r>
              <a:rPr lang="en-US" b="1" dirty="0"/>
              <a:t>Respuesta: h. </a:t>
            </a:r>
            <a:r>
              <a:rPr lang="en-US" b="1" dirty="0" err="1"/>
              <a:t>Todas</a:t>
            </a:r>
            <a:r>
              <a:rPr lang="en-US" b="1" dirty="0"/>
              <a:t> las </a:t>
            </a:r>
            <a:r>
              <a:rPr lang="en-US" b="1" dirty="0" err="1"/>
              <a:t>anteriores</a:t>
            </a:r>
            <a:endParaRPr lang="en-US" b="1" dirty="0"/>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44DEC39-F86B-4CB9-B7B3-147BA4C9C6E8}" type="slidenum">
              <a:rPr lang="en-US" smtClean="0"/>
              <a:pPr eaLnBrk="1" hangingPunct="1"/>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Respuesta: f. a, b, c, y d</a:t>
            </a:r>
          </a:p>
        </p:txBody>
      </p:sp>
      <p:sp>
        <p:nvSpPr>
          <p:cNvPr id="144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E1E1AE6-588D-4E15-80B3-2E3EAA02BD1B}" type="slidenum">
              <a:rPr lang="en-US" smtClean="0"/>
              <a:pPr eaLnBrk="1" hangingPunct="1"/>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dirty="0"/>
              <a:t>Respuesta: 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en-US" dirty="0"/>
              <a:t>Respuesta: </a:t>
            </a:r>
            <a:r>
              <a:rPr lang="es-ES" dirty="0"/>
              <a:t>Educación, Detección, Pruebas, Diagnóstico, Tratamiento, Monitoreo</a:t>
            </a:r>
            <a:endParaRPr lang="en-US" sz="1100" dirty="0"/>
          </a:p>
          <a:p>
            <a:endParaRPr lang="en-US" dirty="0"/>
          </a:p>
        </p:txBody>
      </p:sp>
      <p:sp>
        <p:nvSpPr>
          <p:cNvPr id="145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AE41942-B170-4FD1-9408-C99125FCD828}" type="slidenum">
              <a:rPr lang="en-US" smtClean="0"/>
              <a:pPr eaLnBrk="1" hangingPunct="1"/>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Respuesta: </a:t>
            </a:r>
            <a:r>
              <a:rPr lang="en-US" dirty="0" err="1"/>
              <a:t>Falso</a:t>
            </a:r>
            <a:endParaRPr lang="en-US" dirty="0"/>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ECC791B-A722-4D62-B2E1-9F8EAFA0B741}" type="slidenum">
              <a:rPr lang="en-US" smtClean="0"/>
              <a:pPr eaLnBrk="1" hangingPunct="1"/>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p:txBody>
          <a:bodyPr wrap="square" numCol="1" anchor="t" anchorCtr="0" compatLnSpc="1">
            <a:prstTxWarp prst="textNoShape">
              <a:avLst/>
            </a:prstTxWarp>
          </a:bodyPr>
          <a:lstStyle/>
          <a:p>
            <a:pPr>
              <a:defRPr/>
            </a:pPr>
            <a:r>
              <a:rPr lang="es-ES" b="1" dirty="0"/>
              <a:t>Narración: </a:t>
            </a:r>
            <a:r>
              <a:rPr lang="es-ES" dirty="0"/>
              <a:t>La lección 3 brindará orientación y recomendaciones para desarrollar e implementar un programa de administración de enfermedades del sueño en la industria del autotransporte.</a:t>
            </a:r>
            <a:endParaRPr lang="en-US" dirty="0"/>
          </a:p>
          <a:p>
            <a:pPr>
              <a:defRPr/>
            </a:pPr>
            <a:endParaRPr lang="en-US" dirty="0"/>
          </a:p>
          <a:p>
            <a:pPr>
              <a:defRPr/>
            </a:pPr>
            <a:r>
              <a:rPr lang="en-US" dirty="0"/>
              <a:t>_____________________</a:t>
            </a:r>
          </a:p>
          <a:p>
            <a:pPr>
              <a:defRPr/>
            </a:pPr>
            <a:r>
              <a:rPr lang="en-US" b="1" dirty="0"/>
              <a:t>Notas:</a:t>
            </a:r>
          </a:p>
          <a:p>
            <a:pPr>
              <a:defRPr/>
            </a:pPr>
            <a:r>
              <a:rPr lang="es-ES" dirty="0"/>
              <a:t>Objetivos de la Lección 3:</a:t>
            </a:r>
            <a:r>
              <a:rPr lang="en-US" dirty="0"/>
              <a:t> </a:t>
            </a:r>
          </a:p>
          <a:p>
            <a:pPr marL="171450" indent="-171450">
              <a:buFont typeface="Arial" pitchFamily="34" charset="0"/>
              <a:buChar char="•"/>
              <a:defRPr/>
            </a:pPr>
            <a:r>
              <a:rPr lang="es-ES" dirty="0"/>
              <a:t>Concientización y educación en toda la empresa sobre las enfermedades del sueño.</a:t>
            </a:r>
          </a:p>
          <a:p>
            <a:pPr marL="171450" indent="-171450">
              <a:buFont typeface="Arial" pitchFamily="34" charset="0"/>
              <a:buChar char="•"/>
              <a:defRPr/>
            </a:pPr>
            <a:r>
              <a:rPr lang="es-ES" dirty="0"/>
              <a:t>Identificar/detectar a los conductores con riesgo de enfermedades del sueño</a:t>
            </a:r>
          </a:p>
          <a:p>
            <a:pPr marL="171450" indent="-171450">
              <a:buFont typeface="Arial" pitchFamily="34" charset="0"/>
              <a:buChar char="•"/>
              <a:defRPr/>
            </a:pPr>
            <a:r>
              <a:rPr lang="es-ES" dirty="0"/>
              <a:t>Pruebas de enfermedades del sueño</a:t>
            </a:r>
          </a:p>
          <a:p>
            <a:pPr marL="171450" indent="-171450">
              <a:buFont typeface="Arial" pitchFamily="34" charset="0"/>
              <a:buChar char="•"/>
              <a:defRPr/>
            </a:pPr>
            <a:r>
              <a:rPr lang="es-ES" dirty="0"/>
              <a:t>Tratamiento de enfermedades del sueño</a:t>
            </a:r>
          </a:p>
          <a:p>
            <a:pPr marL="171450" indent="-171450">
              <a:buFont typeface="Arial" pitchFamily="34" charset="0"/>
              <a:buChar char="•"/>
              <a:defRPr/>
            </a:pPr>
            <a:r>
              <a:rPr lang="es-ES" dirty="0"/>
              <a:t>Seguimiento o monitoreo del tratamiento de las enfermedades del sueño</a:t>
            </a:r>
            <a:endParaRPr lang="en-US" dirty="0"/>
          </a:p>
          <a:p>
            <a:pPr>
              <a:defRPr/>
            </a:pPr>
            <a:endParaRPr lang="en-US" dirty="0"/>
          </a:p>
        </p:txBody>
      </p:sp>
      <p:sp>
        <p:nvSpPr>
          <p:cNvPr id="147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1A6F885-C416-4E5A-AA7E-EBFE2CE8E73C}" type="slidenum">
              <a:rPr lang="en-US" smtClean="0"/>
              <a:pPr eaLnBrk="1" hangingPunct="1"/>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b="1" dirty="0"/>
              <a:t>Narración</a:t>
            </a:r>
            <a:r>
              <a:rPr lang="es-ES" dirty="0"/>
              <a:t>: La lección 1 proporciona una introducción a las enfermedades del sueño, incluida la Apnea Obstructiva del Sueño (AOS).</a:t>
            </a:r>
            <a:endParaRPr lang="en-US" dirty="0"/>
          </a:p>
          <a:p>
            <a:endParaRPr lang="en-US" b="1" dirty="0"/>
          </a:p>
          <a:p>
            <a:r>
              <a:rPr lang="en-US" dirty="0"/>
              <a:t>______________________</a:t>
            </a:r>
          </a:p>
          <a:p>
            <a:r>
              <a:rPr lang="es-ES" b="1" dirty="0"/>
              <a:t>Notas:</a:t>
            </a:r>
          </a:p>
          <a:p>
            <a:r>
              <a:rPr lang="es-ES" dirty="0"/>
              <a:t>Objetivos de la Lección 1:</a:t>
            </a:r>
          </a:p>
          <a:p>
            <a:endParaRPr lang="es-ES" dirty="0"/>
          </a:p>
          <a:p>
            <a:r>
              <a:rPr lang="es-ES" dirty="0"/>
              <a:t>Definir y caracterizar las enfermedades del sueño, incluida la AOS</a:t>
            </a:r>
          </a:p>
          <a:p>
            <a:r>
              <a:rPr lang="es-ES" dirty="0"/>
              <a:t>Señales/síntomas de advertencia de AOS</a:t>
            </a:r>
          </a:p>
          <a:p>
            <a:r>
              <a:rPr lang="es-ES" dirty="0"/>
              <a:t>Medidas preventivas para la AOS</a:t>
            </a:r>
          </a:p>
          <a:p>
            <a:r>
              <a:rPr lang="es-ES" dirty="0"/>
              <a:t>tratamientos para la AOS</a:t>
            </a:r>
          </a:p>
          <a:p>
            <a:r>
              <a:rPr lang="es-ES" dirty="0"/>
              <a:t>Obstáculos para los temas de cumplimiento del tratamiento de la AOS</a:t>
            </a:r>
            <a:endParaRPr lang="en-US" dirty="0"/>
          </a:p>
          <a:p>
            <a:endParaRPr lang="en-US" dirty="0"/>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CA689BC-54F4-4417-B794-39BAA426FC9C}" type="slidenum">
              <a:rPr lang="en-US" smtClean="0"/>
              <a:pPr eaLnBrk="1" hangingPunct="1"/>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s-ES" b="1" baseline="0" dirty="0"/>
              <a:t>Narración:</a:t>
            </a:r>
            <a:r>
              <a:rPr lang="es-ES" b="0" baseline="0" dirty="0"/>
              <a:t> Implementar un programa de administración de enfermedades del sueño para su empresa puede parecer una gran tarea, pero con la orientación adecuada y el compromiso con el programa, se puede hacer y será muy gratificante. Las lecciones restantes en el Módulo 7 hablarán sobre las siguientes instrucciones paso a paso para guiarlo en la implementación de un programa de administración de enfermedades del sueño para operaciones de vehículos de autotransporte:</a:t>
            </a:r>
            <a:endParaRPr lang="en-US" b="0" baseline="0" dirty="0"/>
          </a:p>
          <a:p>
            <a:endParaRPr lang="en-US" b="0" baseline="0" dirty="0"/>
          </a:p>
          <a:p>
            <a:pPr marL="228600" indent="-228600">
              <a:buAutoNum type="arabicPeriod"/>
            </a:pPr>
            <a:r>
              <a:rPr lang="es-ES" b="0" baseline="0" dirty="0"/>
              <a:t>Educar y crear conciencia sobre las enfermedades del sueño y el programa;</a:t>
            </a:r>
          </a:p>
          <a:p>
            <a:pPr marL="228600" indent="-228600">
              <a:buAutoNum type="arabicPeriod"/>
            </a:pPr>
            <a:r>
              <a:rPr lang="es-ES" b="0" baseline="0" dirty="0"/>
              <a:t>Detectar las enfermedades del sueño;</a:t>
            </a:r>
          </a:p>
          <a:p>
            <a:pPr marL="228600" indent="-228600">
              <a:buAutoNum type="arabicPeriod"/>
            </a:pPr>
            <a:r>
              <a:rPr lang="es-ES" b="0" baseline="0" dirty="0"/>
              <a:t>Prueba;</a:t>
            </a:r>
          </a:p>
          <a:p>
            <a:pPr marL="228600" indent="-228600">
              <a:buAutoNum type="arabicPeriod"/>
            </a:pPr>
            <a:r>
              <a:rPr lang="es-ES" b="0" baseline="0" dirty="0"/>
              <a:t>Tratamiento;</a:t>
            </a:r>
          </a:p>
          <a:p>
            <a:pPr marL="228600" indent="-228600">
              <a:buAutoNum type="arabicPeriod"/>
            </a:pPr>
            <a:r>
              <a:rPr lang="es-ES" b="0" baseline="0" dirty="0"/>
              <a:t>Monitorear las enfermedades del sueño y el cumplimiento del tratamiento; y</a:t>
            </a:r>
          </a:p>
          <a:p>
            <a:pPr marL="228600" indent="-228600">
              <a:buAutoNum type="arabicPeriod"/>
            </a:pPr>
            <a:r>
              <a:rPr lang="es-ES" b="0" baseline="0" dirty="0"/>
              <a:t>Seguimiento y gestión médica con los participantes.</a:t>
            </a:r>
            <a:endParaRPr lang="en-US" b="0" baseline="0" dirty="0"/>
          </a:p>
          <a:p>
            <a:pPr marL="228600" indent="-228600">
              <a:buAutoNum type="arabicPeriod"/>
            </a:pPr>
            <a:endParaRPr lang="en-US" b="0" baseline="0" dirty="0"/>
          </a:p>
          <a:p>
            <a:pPr marL="0" indent="0">
              <a:buNone/>
            </a:pPr>
            <a:endParaRPr lang="en-US" b="1" baseline="0" dirty="0"/>
          </a:p>
          <a:p>
            <a:pPr marL="0" indent="0">
              <a:buNone/>
            </a:pPr>
            <a:r>
              <a:rPr lang="en-US" b="1" baseline="0" dirty="0"/>
              <a:t>Notas:</a:t>
            </a:r>
          </a:p>
          <a:p>
            <a:pPr marL="0" indent="0">
              <a:buNone/>
            </a:pPr>
            <a:r>
              <a:rPr lang="es-ES" b="0" dirty="0"/>
              <a:t>Las lecciones restantes en el Módulo 7 hablarán sobre las siguientes instrucciones paso a paso para guiarlo en la implementación de un programa de administración de enfermedades del sueño para operaciones de vehículos de autotransportes:</a:t>
            </a:r>
            <a:endParaRPr lang="en-US" b="0" dirty="0"/>
          </a:p>
          <a:p>
            <a:pPr marL="0" indent="0">
              <a:buNone/>
            </a:pPr>
            <a:endParaRPr lang="en-US" b="0" dirty="0"/>
          </a:p>
          <a:p>
            <a:pPr marL="0" indent="0">
              <a:buNone/>
            </a:pPr>
            <a:r>
              <a:rPr lang="es-ES" b="0" baseline="0" dirty="0"/>
              <a:t>Educar y crear conciencia sobre las enfermedades del sueño y el programa;</a:t>
            </a:r>
          </a:p>
          <a:p>
            <a:pPr marL="0" indent="0">
              <a:buNone/>
            </a:pPr>
            <a:r>
              <a:rPr lang="es-ES" b="0" baseline="0" dirty="0"/>
              <a:t>Detectar las enfermedades del sueño;</a:t>
            </a:r>
          </a:p>
          <a:p>
            <a:pPr marL="0" indent="0">
              <a:buNone/>
            </a:pPr>
            <a:r>
              <a:rPr lang="es-ES" b="0" baseline="0" dirty="0"/>
              <a:t>Prueba;</a:t>
            </a:r>
          </a:p>
          <a:p>
            <a:pPr marL="0" indent="0">
              <a:buNone/>
            </a:pPr>
            <a:r>
              <a:rPr lang="es-ES" b="0" baseline="0" dirty="0"/>
              <a:t>Tratamiento;</a:t>
            </a:r>
          </a:p>
          <a:p>
            <a:pPr marL="0" indent="0">
              <a:buNone/>
            </a:pPr>
            <a:r>
              <a:rPr lang="es-ES" b="0" baseline="0" dirty="0"/>
              <a:t>Monitorear las enfermedades del sueño y el cumplimiento del tratamiento; </a:t>
            </a:r>
          </a:p>
          <a:p>
            <a:pPr marL="0" indent="0">
              <a:buNone/>
            </a:pPr>
            <a:r>
              <a:rPr lang="es-ES" b="0" baseline="0" dirty="0"/>
              <a:t>Seguimiento y gestión médica con los participantes.</a:t>
            </a:r>
            <a:endParaRPr lang="en-US" b="0" baseline="0" dirty="0"/>
          </a:p>
          <a:p>
            <a:pPr marL="0" indent="0">
              <a:buNone/>
            </a:pPr>
            <a:endParaRPr lang="en-US" b="0" dirty="0"/>
          </a:p>
          <a:p>
            <a:pPr marL="0" indent="0">
              <a:buNone/>
            </a:pPr>
            <a:endParaRPr lang="en-US" b="0" dirty="0"/>
          </a:p>
          <a:p>
            <a:pPr marL="0" indent="0">
              <a:buNone/>
            </a:pPr>
            <a:endParaRPr lang="en-US" b="1" dirty="0"/>
          </a:p>
        </p:txBody>
      </p:sp>
      <p:sp>
        <p:nvSpPr>
          <p:cNvPr id="4" name="Slide Number Placeholder 3"/>
          <p:cNvSpPr>
            <a:spLocks noGrp="1"/>
          </p:cNvSpPr>
          <p:nvPr>
            <p:ph type="sldNum" sz="quarter" idx="10"/>
          </p:nvPr>
        </p:nvSpPr>
        <p:spPr/>
        <p:txBody>
          <a:bodyPr/>
          <a:lstStyle/>
          <a:p>
            <a:pPr>
              <a:defRPr/>
            </a:pPr>
            <a:fld id="{238D90F0-C228-4176-9586-45E7DFA304BA}" type="slidenum">
              <a:rPr lang="en-US" smtClean="0"/>
              <a:pPr>
                <a:defRPr/>
              </a:pPr>
              <a:t>40</a:t>
            </a:fld>
            <a:endParaRPr lang="en-US"/>
          </a:p>
        </p:txBody>
      </p:sp>
    </p:spTree>
    <p:extLst>
      <p:ext uri="{BB962C8B-B14F-4D97-AF65-F5344CB8AC3E}">
        <p14:creationId xmlns:p14="http://schemas.microsoft.com/office/powerpoint/2010/main" val="9833053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p:txBody>
          <a:bodyPr wrap="square" numCol="1" anchor="t" anchorCtr="0" compatLnSpc="1">
            <a:prstTxWarp prst="textNoShape">
              <a:avLst/>
            </a:prstTxWarp>
            <a:normAutofit fontScale="92500" lnSpcReduction="20000"/>
          </a:bodyPr>
          <a:lstStyle/>
          <a:p>
            <a:pPr eaLnBrk="1" hangingPunct="1">
              <a:defRPr/>
            </a:pPr>
            <a:r>
              <a:rPr lang="es-ES" b="1" dirty="0"/>
              <a:t>Narración</a:t>
            </a:r>
            <a:r>
              <a:rPr lang="es-ES" dirty="0"/>
              <a:t>: La educación es un elemento clave de un programa de administración de enfermedades del sueño como parte de un programa exitoso de administración de la fatiga. Educar a todos los actores de la empresa, incluidos los ejecutivos de la empresa, la gerencia, el personal y los conductores sobre la AOS y las enfermedades del sueño es clave para obtener apoyo, compromiso y aceptación para un programa de administración de enfermedades del sueño implementado por el transportista. Es importante educar a los involucrados de la empresa sobre las señales y síntomas de la AOS y otras enfermedades del sueño, las implicaciones de salud y en la seguridad de la AOS y las opciones de pruebas y tratamientos. Asegúrese de que todos los actores de la empresa sean conscientes de sus funciones y responsabilidades en cada punto del programa de administración de enfermedades del sueño del sueño para asegurarse de que sea exitoso.</a:t>
            </a:r>
            <a:endParaRPr lang="en-US" dirty="0"/>
          </a:p>
          <a:p>
            <a:pPr eaLnBrk="1" hangingPunct="1">
              <a:defRPr/>
            </a:pPr>
            <a:endParaRPr lang="en-US" dirty="0"/>
          </a:p>
          <a:p>
            <a:pPr eaLnBrk="1" hangingPunct="1">
              <a:defRPr/>
            </a:pPr>
            <a:r>
              <a:rPr lang="en-US" dirty="0"/>
              <a:t>______________________</a:t>
            </a:r>
          </a:p>
          <a:p>
            <a:pPr marL="171450" indent="-171450" eaLnBrk="1" hangingPunct="1">
              <a:buFont typeface="Arial" pitchFamily="34" charset="0"/>
              <a:buNone/>
              <a:defRPr/>
            </a:pPr>
            <a:r>
              <a:rPr lang="en-US" b="1" dirty="0"/>
              <a:t>Notas:</a:t>
            </a:r>
          </a:p>
          <a:p>
            <a:pPr marL="171450" indent="-171450" eaLnBrk="1" hangingPunct="1">
              <a:buFont typeface="Arial" pitchFamily="34" charset="0"/>
              <a:buChar char="•"/>
              <a:defRPr/>
            </a:pPr>
            <a:r>
              <a:rPr lang="es-ES" dirty="0"/>
              <a:t>Educar y aumentar la conciencia de la AOS entre todos los actores de la empresa (conductor, personal, gerencia, funcionarios de la empresa, etc.).</a:t>
            </a:r>
            <a:endParaRPr lang="en-US" dirty="0"/>
          </a:p>
          <a:p>
            <a:pPr lvl="1" eaLnBrk="1" hangingPunct="1">
              <a:buFont typeface="Arial" charset="0"/>
              <a:buChar char="–"/>
              <a:defRPr/>
            </a:pPr>
            <a:r>
              <a:rPr lang="en-US" dirty="0"/>
              <a:t> </a:t>
            </a:r>
            <a:r>
              <a:rPr lang="es-ES" dirty="0"/>
              <a:t>Haga un resumen y discuta las señales y síntomas comunes de la AOS y otras enfermedades comunes del sueño.</a:t>
            </a:r>
            <a:r>
              <a:rPr lang="en-US" dirty="0"/>
              <a:t>.</a:t>
            </a:r>
          </a:p>
          <a:p>
            <a:pPr lvl="1" eaLnBrk="1" hangingPunct="1">
              <a:buFont typeface="Arial" charset="0"/>
              <a:buChar char="–"/>
              <a:defRPr/>
            </a:pPr>
            <a:r>
              <a:rPr lang="en-US" dirty="0"/>
              <a:t> </a:t>
            </a:r>
            <a:r>
              <a:rPr lang="es-ES" dirty="0"/>
              <a:t>Hable sobre las implicaciones de la AOS para la salud y la seguridad</a:t>
            </a:r>
            <a:r>
              <a:rPr lang="en-US" dirty="0"/>
              <a:t>.</a:t>
            </a:r>
          </a:p>
          <a:p>
            <a:pPr lvl="1" eaLnBrk="1" hangingPunct="1">
              <a:buFont typeface="Arial" charset="0"/>
              <a:buChar char="–"/>
              <a:defRPr/>
            </a:pPr>
            <a:r>
              <a:rPr lang="en-US" dirty="0"/>
              <a:t> </a:t>
            </a:r>
            <a:r>
              <a:rPr lang="es-ES" dirty="0"/>
              <a:t>Resalte la información sobre las pruebas y el tratamiento de la AOS</a:t>
            </a:r>
            <a:r>
              <a:rPr lang="en-US" dirty="0"/>
              <a:t>.</a:t>
            </a:r>
          </a:p>
          <a:p>
            <a:pPr lvl="1" eaLnBrk="1" hangingPunct="1">
              <a:buFont typeface="Arial" charset="0"/>
              <a:buChar char="–"/>
              <a:defRPr/>
            </a:pPr>
            <a:r>
              <a:rPr lang="en-US" dirty="0"/>
              <a:t> </a:t>
            </a:r>
            <a:r>
              <a:rPr lang="es-ES" dirty="0"/>
              <a:t>Hable sobre el programa de enfermedades del sueño de la empresa transportista</a:t>
            </a:r>
            <a:r>
              <a:rPr lang="en-US" dirty="0"/>
              <a:t>.</a:t>
            </a:r>
          </a:p>
          <a:p>
            <a:pPr marL="1085850" lvl="2" indent="-171450" eaLnBrk="1" hangingPunct="1">
              <a:buFont typeface="Arial" pitchFamily="34" charset="0"/>
              <a:buChar char="•"/>
              <a:defRPr/>
            </a:pPr>
            <a:r>
              <a:rPr lang="es-ES" dirty="0"/>
              <a:t>¿Cuáles son las funciones, roles y responsabilidades de todos en cada punto del programa (detección, pruebas, diagnóstico, tratamiento, monitoreo, seguimiento, etc.)?</a:t>
            </a:r>
            <a:endParaRPr lang="en-US" dirty="0"/>
          </a:p>
          <a:p>
            <a:pPr marL="1085850" lvl="2" indent="-171450" eaLnBrk="1" hangingPunct="1">
              <a:buFont typeface="Arial" pitchFamily="34" charset="0"/>
              <a:buChar char="•"/>
              <a:defRPr/>
            </a:pPr>
            <a:r>
              <a:rPr lang="es-ES" dirty="0"/>
              <a:t>Discuta sobre las políticas y procedimientos de los transportistas con respecto al programa de enfermedades del sueño.</a:t>
            </a:r>
            <a:r>
              <a:rPr lang="en-US" dirty="0"/>
              <a:t>.</a:t>
            </a:r>
          </a:p>
          <a:p>
            <a:pPr>
              <a:defRPr/>
            </a:pPr>
            <a:endParaRPr lang="en-US" dirty="0"/>
          </a:p>
        </p:txBody>
      </p:sp>
      <p:sp>
        <p:nvSpPr>
          <p:cNvPr id="148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62097B6-24B3-4916-8867-EBE2E8BD2B2B}" type="slidenum">
              <a:rPr lang="en-US" smtClean="0"/>
              <a:pPr eaLnBrk="1" hangingPunct="1"/>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p:txBody>
          <a:bodyPr wrap="square" numCol="1" anchor="t" anchorCtr="0" compatLnSpc="1">
            <a:prstTxWarp prst="textNoShape">
              <a:avLst/>
            </a:prstTxWarp>
            <a:normAutofit fontScale="92500" lnSpcReduction="10000"/>
          </a:bodyPr>
          <a:lstStyle/>
          <a:p>
            <a:pPr>
              <a:defRPr/>
            </a:pPr>
            <a:r>
              <a:rPr lang="es-ES" b="1" dirty="0"/>
              <a:t>Narración:</a:t>
            </a:r>
            <a:r>
              <a:rPr lang="es-ES" dirty="0"/>
              <a:t> Los transportistas que implementaron un programa de enfermedades del sueño para sus conductores recomendaron el uso de anuncios, volantes, boletines y videos como medios para distribuir información sobre la AOS y enfermedades del sueño, así como información sobre el programa de enfermedades del sueño del transportista. Los transportistas también encontraron útiles los testimonios de conductores que tuvieron experiencias positivas con el programa de enfermedades del sueño para difundir información y brindar apoyo a otros conductores.</a:t>
            </a:r>
            <a:endParaRPr lang="en-US" dirty="0"/>
          </a:p>
          <a:p>
            <a:pPr>
              <a:defRPr/>
            </a:pPr>
            <a:endParaRPr lang="en-US" dirty="0"/>
          </a:p>
          <a:p>
            <a:pPr eaLnBrk="1" hangingPunct="1">
              <a:defRPr/>
            </a:pPr>
            <a:r>
              <a:rPr lang="en-US" dirty="0"/>
              <a:t>______________________</a:t>
            </a:r>
          </a:p>
          <a:p>
            <a:pPr marL="171450" indent="-171450" eaLnBrk="1" hangingPunct="1">
              <a:buFont typeface="Arial" pitchFamily="34" charset="0"/>
              <a:buNone/>
              <a:defRPr/>
            </a:pPr>
            <a:r>
              <a:rPr lang="en-US" b="1" dirty="0"/>
              <a:t>Notas:</a:t>
            </a:r>
          </a:p>
          <a:p>
            <a:pPr>
              <a:defRPr/>
            </a:pPr>
            <a:r>
              <a:rPr lang="es-ES" dirty="0"/>
              <a:t>Distribuya información sobre AOS y enfermedades del sueño usando:</a:t>
            </a:r>
            <a:endParaRPr lang="en-US" dirty="0"/>
          </a:p>
          <a:p>
            <a:pPr>
              <a:buFont typeface="Arial" pitchFamily="34" charset="0"/>
              <a:buChar char="•"/>
              <a:defRPr/>
            </a:pPr>
            <a:r>
              <a:rPr lang="en-US" dirty="0" err="1"/>
              <a:t>Anuncios</a:t>
            </a:r>
            <a:endParaRPr lang="en-US" dirty="0"/>
          </a:p>
          <a:p>
            <a:pPr>
              <a:buFont typeface="Arial" pitchFamily="34" charset="0"/>
              <a:buChar char="•"/>
              <a:defRPr/>
            </a:pPr>
            <a:r>
              <a:rPr lang="en-US" dirty="0"/>
              <a:t>Volantes</a:t>
            </a:r>
          </a:p>
          <a:p>
            <a:pPr>
              <a:buFont typeface="Arial" pitchFamily="34" charset="0"/>
              <a:buChar char="•"/>
              <a:defRPr/>
            </a:pPr>
            <a:r>
              <a:rPr lang="en-US" dirty="0" err="1"/>
              <a:t>Boletines</a:t>
            </a:r>
            <a:endParaRPr lang="en-US" dirty="0"/>
          </a:p>
          <a:p>
            <a:pPr>
              <a:buFont typeface="Arial" pitchFamily="34" charset="0"/>
              <a:buChar char="•"/>
              <a:defRPr/>
            </a:pPr>
            <a:r>
              <a:rPr lang="en-US" dirty="0" err="1"/>
              <a:t>Vídeos</a:t>
            </a:r>
            <a:endParaRPr lang="en-US" dirty="0"/>
          </a:p>
          <a:p>
            <a:pPr>
              <a:buFont typeface="Arial" pitchFamily="34" charset="0"/>
              <a:buChar char="•"/>
              <a:defRPr/>
            </a:pPr>
            <a:endParaRPr lang="en-US" dirty="0"/>
          </a:p>
          <a:p>
            <a:pPr>
              <a:buFont typeface="Arial" pitchFamily="34" charset="0"/>
              <a:buNone/>
              <a:defRPr/>
            </a:pPr>
            <a:r>
              <a:rPr lang="es-ES" dirty="0"/>
              <a:t>Educar a los empleados sobre el programa de enfermedades del sueño del transportista proporcionando:</a:t>
            </a:r>
            <a:endParaRPr lang="en-US" dirty="0"/>
          </a:p>
          <a:p>
            <a:pPr>
              <a:buFont typeface="Arial" pitchFamily="34" charset="0"/>
              <a:buChar char="•"/>
              <a:defRPr/>
            </a:pPr>
            <a:r>
              <a:rPr lang="es-ES" dirty="0"/>
              <a:t>Detalles del programa AOS</a:t>
            </a:r>
          </a:p>
          <a:p>
            <a:pPr>
              <a:buFont typeface="Arial" pitchFamily="34" charset="0"/>
              <a:buChar char="•"/>
              <a:defRPr/>
            </a:pPr>
            <a:r>
              <a:rPr lang="es-ES" dirty="0"/>
              <a:t>Difusión de políticas y procedimientos.</a:t>
            </a:r>
            <a:endParaRPr lang="en-US" dirty="0"/>
          </a:p>
          <a:p>
            <a:pPr>
              <a:buFont typeface="Arial" pitchFamily="34" charset="0"/>
              <a:buChar char="•"/>
              <a:defRPr/>
            </a:pPr>
            <a:endParaRPr lang="en-US" dirty="0"/>
          </a:p>
          <a:p>
            <a:pPr>
              <a:buFont typeface="Arial" pitchFamily="34" charset="0"/>
              <a:buNone/>
              <a:defRPr/>
            </a:pPr>
            <a:r>
              <a:rPr lang="es-ES" dirty="0"/>
              <a:t>Testimonios de conductores para difundir información y brindar apoyo a otros conductores</a:t>
            </a:r>
            <a:endParaRPr lang="en-US" dirty="0"/>
          </a:p>
          <a:p>
            <a:pPr>
              <a:buFont typeface="Arial" pitchFamily="34" charset="0"/>
              <a:buChar char="•"/>
              <a:defRPr/>
            </a:pPr>
            <a:endParaRPr lang="en-US" dirty="0"/>
          </a:p>
          <a:p>
            <a:pPr>
              <a:buFont typeface="Arial" pitchFamily="34" charset="0"/>
              <a:buNone/>
              <a:defRPr/>
            </a:pPr>
            <a:endParaRPr lang="en-US" dirty="0"/>
          </a:p>
          <a:p>
            <a:pPr>
              <a:defRPr/>
            </a:pPr>
            <a:endParaRPr lang="en-US" dirty="0"/>
          </a:p>
        </p:txBody>
      </p:sp>
      <p:sp>
        <p:nvSpPr>
          <p:cNvPr id="149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1A87408-9438-4FEF-B7A0-20C20B26AD67}" type="slidenum">
              <a:rPr lang="en-US" smtClean="0"/>
              <a:pPr eaLnBrk="1" hangingPunct="1"/>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p:txBody>
          <a:bodyPr wrap="square" numCol="1" anchor="t" anchorCtr="0" compatLnSpc="1">
            <a:prstTxWarp prst="textNoShape">
              <a:avLst/>
            </a:prstTxWarp>
            <a:normAutofit fontScale="70000" lnSpcReduction="20000"/>
          </a:bodyPr>
          <a:lstStyle/>
          <a:p>
            <a:pPr>
              <a:defRPr/>
            </a:pPr>
            <a:r>
              <a:rPr lang="es-ES" b="1" dirty="0"/>
              <a:t>Narración: </a:t>
            </a:r>
            <a:r>
              <a:rPr lang="es-ES" dirty="0"/>
              <a:t>Con la AOS, la educación debe acompañar a la educación sobre salud y bienestar, ya que la AOS está relacionada en gran medida con el sobrepeso y la obesidad. Brindar a los empleados información sobre cómo sus elecciones de estilo de vida y comportamientos impactan no solo en su salud general sino también en su salud del sueño. Esto es importante para obtener la aceptación de un programa de enfermedades del sueño y cambios de comportamiento de salud. Los conductores de VDA, específicamente, se beneficiarían de la información sobre alimentación saludable mientras están en la carretera. Los consejos sobre cómo empacar, almacenar y cocinar comidas y refrigerios nutritivos en el camino, así como también cómo tomar decisiones saludables en las paradas de camiones, restaurantes de comida rápida y cafeterías, serían información útil para compartir con los conductores de VDA. Además, las sugerencias para aumentar la actividad física y el ejercicio en la carretera, ya sea dando vueltas alrededor de los estacionamientos de las paradas de camiones o guardando bandas de resistencia en sus cabinas para usarlas en los descansos, ayudarían a los conductores de VDA a iniciar cambios positivos en el comportamiento de la salud. Finalmente, brindar educación básica sobre qué es un peso saludable y cómo el control del peso puede mejorar la salud general y la salud del sueño. Se recomienda involucrar al equipo de salud ocupacional de su empresa u otros profesionales de la salud calificados para la educación y el entrenamiento en salud.</a:t>
            </a:r>
            <a:endParaRPr lang="en-US" dirty="0"/>
          </a:p>
          <a:p>
            <a:pPr>
              <a:defRPr/>
            </a:pPr>
            <a:endParaRPr lang="en-US" dirty="0"/>
          </a:p>
          <a:p>
            <a:pPr>
              <a:defRPr/>
            </a:pPr>
            <a:r>
              <a:rPr lang="es-ES" dirty="0"/>
              <a:t>Además, proporcionar a los empleados información sobre las opciones de tratamiento para las enfermedades del sueño es importante para lograr su aceptación y cumplimiento de un programa de administración de enfermedades del sueño. Destacar el tratamiento de PAP como la terapia más beneficiosa para la AOS y educarlos sobre las tecnologías y el uso adecuado es clave. Además, también se recomienda educar a los empleados sobre las opciones de tratamiento alternativas, como la cirugía, o aquellas que pueden usarse junto con el tratamiento de PAP, como la pérdida de peso.</a:t>
            </a:r>
            <a:endParaRPr lang="en-US" dirty="0"/>
          </a:p>
          <a:p>
            <a:pPr>
              <a:defRPr/>
            </a:pPr>
            <a:endParaRPr lang="en-US" dirty="0"/>
          </a:p>
          <a:p>
            <a:pPr eaLnBrk="1" hangingPunct="1">
              <a:defRPr/>
            </a:pPr>
            <a:r>
              <a:rPr lang="en-US" dirty="0"/>
              <a:t>______________________</a:t>
            </a:r>
          </a:p>
          <a:p>
            <a:pPr marL="171450" indent="-171450" eaLnBrk="1" hangingPunct="1">
              <a:buFont typeface="Arial" pitchFamily="34" charset="0"/>
              <a:buNone/>
              <a:defRPr/>
            </a:pPr>
            <a:r>
              <a:rPr lang="en-US" b="1" dirty="0"/>
              <a:t>Notas:</a:t>
            </a:r>
          </a:p>
          <a:p>
            <a:pPr>
              <a:defRPr/>
            </a:pPr>
            <a:r>
              <a:rPr lang="es-ES" dirty="0"/>
              <a:t>Incluir educación sobre salud y bienestar como parte de un programa de administración de enfermedades del sueño impulsado por la empresa.</a:t>
            </a:r>
            <a:endParaRPr lang="en-US" dirty="0"/>
          </a:p>
          <a:p>
            <a:pPr>
              <a:buFont typeface="Arial" pitchFamily="34" charset="0"/>
              <a:buChar char="•"/>
              <a:defRPr/>
            </a:pPr>
            <a:r>
              <a:rPr lang="es-ES" dirty="0"/>
              <a:t>Cómo el estilo de vida afecta la salud del sueño</a:t>
            </a:r>
            <a:endParaRPr lang="en-US" dirty="0"/>
          </a:p>
          <a:p>
            <a:pPr>
              <a:buFont typeface="Arial" pitchFamily="34" charset="0"/>
              <a:buChar char="•"/>
              <a:defRPr/>
            </a:pPr>
            <a:r>
              <a:rPr lang="es-ES" dirty="0"/>
              <a:t>Información sobre alimentación saludable e incorporación de ejercicio en el camino</a:t>
            </a:r>
            <a:endParaRPr lang="en-US" dirty="0"/>
          </a:p>
          <a:p>
            <a:pPr>
              <a:buFont typeface="Arial" pitchFamily="34" charset="0"/>
              <a:buChar char="•"/>
              <a:defRPr/>
            </a:pPr>
            <a:r>
              <a:rPr lang="es-ES" dirty="0"/>
              <a:t>Pérdida de peso y control de peso.</a:t>
            </a:r>
            <a:endParaRPr lang="en-US" dirty="0"/>
          </a:p>
          <a:p>
            <a:pPr>
              <a:buFont typeface="Arial" pitchFamily="34" charset="0"/>
              <a:buChar char="•"/>
              <a:defRPr/>
            </a:pPr>
            <a:endParaRPr lang="en-US" dirty="0"/>
          </a:p>
          <a:p>
            <a:pPr>
              <a:buFont typeface="Arial" pitchFamily="34" charset="0"/>
              <a:buNone/>
              <a:defRPr/>
            </a:pPr>
            <a:r>
              <a:rPr lang="es-ES" dirty="0"/>
              <a:t>Educar a los empleados sobre las opciones de tratamiento para las enfermedades del sueño.</a:t>
            </a:r>
            <a:endParaRPr lang="en-US" dirty="0"/>
          </a:p>
          <a:p>
            <a:pPr>
              <a:buFont typeface="Arial" pitchFamily="34" charset="0"/>
              <a:buChar char="•"/>
              <a:defRPr/>
            </a:pPr>
            <a:r>
              <a:rPr lang="es-MX" noProof="0" dirty="0"/>
              <a:t>Tratamiento</a:t>
            </a:r>
            <a:r>
              <a:rPr lang="en-US" dirty="0"/>
              <a:t> con PAP</a:t>
            </a:r>
          </a:p>
          <a:p>
            <a:pPr>
              <a:buFont typeface="Arial" pitchFamily="34" charset="0"/>
              <a:buChar char="•"/>
              <a:defRPr/>
            </a:pPr>
            <a:r>
              <a:rPr lang="es-ES" dirty="0"/>
              <a:t>Tratamientos alternativos, incluida la cirugía y la pérdida de peso.</a:t>
            </a:r>
            <a:endParaRPr lang="en-US" dirty="0"/>
          </a:p>
        </p:txBody>
      </p:sp>
      <p:sp>
        <p:nvSpPr>
          <p:cNvPr id="150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565A42-2DED-4A6D-B89B-B77B49EE4D4A}" type="slidenum">
              <a:rPr lang="en-US" smtClean="0"/>
              <a:pPr eaLnBrk="1" hangingPunct="1"/>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p:txBody>
          <a:bodyPr wrap="square" numCol="1" anchor="t" anchorCtr="0" compatLnSpc="1">
            <a:prstTxWarp prst="textNoShape">
              <a:avLst/>
            </a:prstTxWarp>
            <a:normAutofit fontScale="55000" lnSpcReduction="20000"/>
          </a:bodyPr>
          <a:lstStyle/>
          <a:p>
            <a:pPr>
              <a:defRPr/>
            </a:pPr>
            <a:r>
              <a:rPr lang="es-ES" b="1" dirty="0"/>
              <a:t>Narración:</a:t>
            </a:r>
            <a:r>
              <a:rPr lang="es-ES" dirty="0"/>
              <a:t> Finalmente, es importante educar a los empleados sobre cómo se trata con éxito la AOS. Es crucial resaltar que el cumplimiento adecuado de la PAP se define como el uso durante al menos 4 horas por noche durante el 70 % de las noches, y que cumplir con estos estándares de cumplimiento es fundamental para tratar eficazmente la AOS. Educar a los empleados sobre los beneficios inmediatos que acompañan al uso adecuado de la PAP, por ejemplo, sentimientos de tranquilidad y más energía, también puede alentar la aceptación del programa de administración de enfermedades del sueño. Dado que los conductores con AOS diagnosticados deben estar en tratamiento para mantener su condición de aptos para el trabajo, es importante que los empleados sepan cómo se monitorea y documenta el cumplimiento y la eficacia de su PAP. El PAP se puede monitorear con tecnologías de monitoreo inalámbricas basadas en la web, así como con tarjetas de datos de la máquina PAP. Los transportistas deben tener políticas detalladas sobre cómo se monitorea y documenta el tratamiento de PAP; estas políticas deben compartirse con todos los empleados para que sepan qué esperar y qué se espera de ellos en un programa de administración de enfermedades del sueño impulsado por los transportistas.</a:t>
            </a:r>
            <a:endParaRPr lang="en-US" dirty="0"/>
          </a:p>
          <a:p>
            <a:pPr>
              <a:defRPr/>
            </a:pPr>
            <a:endParaRPr lang="en-US" dirty="0"/>
          </a:p>
          <a:p>
            <a:pPr>
              <a:defRPr/>
            </a:pPr>
            <a:r>
              <a:rPr lang="es-ES" dirty="0"/>
              <a:t>Educar a la familia y a los amigos cercanos sobre la salud del sueño y las enfermedades del sueño también es importante, ya que estas relaciones pueden desempeñar un papel de apoyo a medida que los conductores se presentan y se convierten en participantes de un programa de administración de enfermedades del sueño. El apoyo de familiares y amigos cercanos puede ser clave para lograr la aceptación y la participación activa del conductor en un programa de administración de enfermedades del sueño.</a:t>
            </a:r>
            <a:endParaRPr lang="en-US" dirty="0"/>
          </a:p>
          <a:p>
            <a:pPr>
              <a:defRPr/>
            </a:pPr>
            <a:endParaRPr lang="en-US" dirty="0"/>
          </a:p>
          <a:p>
            <a:pPr>
              <a:defRPr/>
            </a:pPr>
            <a:r>
              <a:rPr lang="es-ES" dirty="0"/>
              <a:t>Finalmente, educar a la comunidad y crear conciencia sobre los desafíos que enfrentan los conductores de VDA con respecto a la salud del sueño y la salud en general es importante para romper algunas de las barreras que enfrentan los conductores con respecto a las enfermedades del sueño y los desafíos de salud. Por ejemplo, algunas máquinas PAP requieren energía de un camión en ralentí para poder trabajar en la cabina mientras los conductores duermen. Los conductores de VDA pueden ser citados por la policía por violar las restricciones de ralentí y citar esto como una barrera para el cumplimiento de PAP. Otro ejemplo es educar al público en general sobre el hecho de que los conductores enfrentan desafíos y restricciones de estacionamiento con sus camiones. A menudo se limitan a parar en estacionamientos de camiones y grandes superficies (como Wal-Mart), que tienen suficiente espacio de estacionamiento para acomodarlos. Esto limita los tipos de alimentos y restaurantes a los que tienen acceso, lo que afecta sus comportamientos de salud.</a:t>
            </a:r>
            <a:endParaRPr lang="en-US" dirty="0"/>
          </a:p>
          <a:p>
            <a:pPr>
              <a:defRPr/>
            </a:pPr>
            <a:endParaRPr lang="en-US" dirty="0"/>
          </a:p>
          <a:p>
            <a:pPr eaLnBrk="1" hangingPunct="1">
              <a:defRPr/>
            </a:pPr>
            <a:r>
              <a:rPr lang="en-US" dirty="0"/>
              <a:t>______________________</a:t>
            </a:r>
          </a:p>
          <a:p>
            <a:pPr marL="171450" indent="-171450" eaLnBrk="1" hangingPunct="1">
              <a:buFont typeface="Arial" pitchFamily="34" charset="0"/>
              <a:buNone/>
              <a:defRPr/>
            </a:pPr>
            <a:r>
              <a:rPr lang="en-US" b="1" dirty="0"/>
              <a:t>Notas:</a:t>
            </a:r>
          </a:p>
          <a:p>
            <a:pPr>
              <a:defRPr/>
            </a:pPr>
            <a:r>
              <a:rPr lang="es-ES" dirty="0"/>
              <a:t>Incluir educación sobre cómo se trata con éxito la AOS como parte de un programa de administración de enfermedades del sueño impulsado por la empresa.</a:t>
            </a:r>
            <a:endParaRPr lang="en-US" dirty="0"/>
          </a:p>
          <a:p>
            <a:pPr>
              <a:buFont typeface="Arial" pitchFamily="34" charset="0"/>
              <a:buChar char="•"/>
              <a:defRPr/>
            </a:pPr>
            <a:r>
              <a:rPr lang="es-ES" dirty="0"/>
              <a:t>Importancia del cumplimiento del PAP</a:t>
            </a:r>
            <a:endParaRPr lang="en-US" dirty="0"/>
          </a:p>
          <a:p>
            <a:pPr>
              <a:buFont typeface="Arial" pitchFamily="34" charset="0"/>
              <a:buChar char="•"/>
              <a:defRPr/>
            </a:pPr>
            <a:r>
              <a:rPr lang="es-ES" dirty="0"/>
              <a:t>Monitoreo y documentación de PAP</a:t>
            </a:r>
            <a:endParaRPr lang="en-US" dirty="0"/>
          </a:p>
          <a:p>
            <a:pPr>
              <a:buFont typeface="Arial" pitchFamily="34" charset="0"/>
              <a:buChar char="•"/>
              <a:defRPr/>
            </a:pPr>
            <a:r>
              <a:rPr lang="es-ES" dirty="0"/>
              <a:t>Política de cumplimiento de la empresa</a:t>
            </a:r>
            <a:endParaRPr lang="en-US" dirty="0"/>
          </a:p>
          <a:p>
            <a:pPr>
              <a:buFont typeface="Arial" pitchFamily="34" charset="0"/>
              <a:buChar char="•"/>
              <a:defRPr/>
            </a:pPr>
            <a:endParaRPr lang="en-US" dirty="0"/>
          </a:p>
          <a:p>
            <a:pPr>
              <a:buFont typeface="Arial" pitchFamily="34" charset="0"/>
              <a:buNone/>
              <a:defRPr/>
            </a:pPr>
            <a:r>
              <a:rPr lang="en-US" dirty="0" err="1"/>
              <a:t>Educación</a:t>
            </a:r>
            <a:r>
              <a:rPr lang="en-US" dirty="0"/>
              <a:t> familiar</a:t>
            </a:r>
          </a:p>
          <a:p>
            <a:pPr>
              <a:buFont typeface="Arial" pitchFamily="34" charset="0"/>
              <a:buChar char="•"/>
              <a:defRPr/>
            </a:pPr>
            <a:r>
              <a:rPr lang="es-ES" dirty="0"/>
              <a:t>Las relaciones cercanas juegan un papel de apoyo</a:t>
            </a:r>
            <a:endParaRPr lang="en-US" dirty="0"/>
          </a:p>
          <a:p>
            <a:pPr>
              <a:buFont typeface="Arial" pitchFamily="34" charset="0"/>
              <a:buChar char="•"/>
              <a:defRPr/>
            </a:pPr>
            <a:endParaRPr lang="en-US" dirty="0"/>
          </a:p>
          <a:p>
            <a:pPr>
              <a:buFont typeface="Arial" pitchFamily="34" charset="0"/>
              <a:buNone/>
              <a:defRPr/>
            </a:pPr>
            <a:r>
              <a:rPr lang="es-ES" dirty="0"/>
              <a:t>Educar y sensibilizar a la comunidad</a:t>
            </a:r>
            <a:endParaRPr lang="en-US" dirty="0"/>
          </a:p>
          <a:p>
            <a:pPr>
              <a:buFont typeface="Arial" pitchFamily="34" charset="0"/>
              <a:buChar char="•"/>
              <a:defRPr/>
            </a:pPr>
            <a:r>
              <a:rPr lang="es-ES" dirty="0"/>
              <a:t>La aplicación de la ley puede ser una barrera para el cumplimiento del PAP</a:t>
            </a:r>
            <a:endParaRPr lang="en-US" dirty="0"/>
          </a:p>
          <a:p>
            <a:pPr>
              <a:buFont typeface="Arial" pitchFamily="34" charset="0"/>
              <a:buChar char="•"/>
              <a:defRPr/>
            </a:pPr>
            <a:r>
              <a:rPr lang="es-ES" dirty="0"/>
              <a:t>Aumentar la conciencia del público en general sobre los desafíos que enfrentan los conductores con respecto a su salud en la carretera.</a:t>
            </a:r>
            <a:endParaRPr lang="en-US" dirty="0"/>
          </a:p>
          <a:p>
            <a:pPr>
              <a:buFont typeface="Arial" pitchFamily="34" charset="0"/>
              <a:buChar char="•"/>
              <a:defRPr/>
            </a:pPr>
            <a:endParaRPr lang="en-US" dirty="0"/>
          </a:p>
          <a:p>
            <a:pPr>
              <a:defRPr/>
            </a:pPr>
            <a:endParaRPr lang="en-US" dirty="0"/>
          </a:p>
        </p:txBody>
      </p:sp>
      <p:sp>
        <p:nvSpPr>
          <p:cNvPr id="151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65E42A5-A6BB-4AFF-B395-31087956A029}" type="slidenum">
              <a:rPr lang="en-US" smtClean="0"/>
              <a:pPr eaLnBrk="1" hangingPunct="1"/>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p:txBody>
          <a:bodyPr wrap="square" numCol="1" anchor="t" anchorCtr="0" compatLnSpc="1">
            <a:prstTxWarp prst="textNoShape">
              <a:avLst/>
            </a:prstTxWarp>
            <a:normAutofit fontScale="70000" lnSpcReduction="20000"/>
          </a:bodyPr>
          <a:lstStyle/>
          <a:p>
            <a:pPr>
              <a:defRPr/>
            </a:pPr>
            <a:r>
              <a:rPr lang="es-ES" b="1" dirty="0"/>
              <a:t>Narración: </a:t>
            </a:r>
            <a:r>
              <a:rPr lang="es-ES" dirty="0"/>
              <a:t>La Academia Americana de Medicina del Sueño, o AASM (por sus siglas en Inglés), ha esbozado algunos parámetros de práctica y pautas clínicas para evaluar y administrar la atención a largo plazo de AOS en adultos. Se proporciona un enlace al PDF completo de este artículo al final del Módulo 7. Estas pautas recomiendan que se incluya un componente de educación del paciente en cualquier programa de administración de AOS.</a:t>
            </a:r>
            <a:endParaRPr lang="en-US" dirty="0"/>
          </a:p>
          <a:p>
            <a:pPr>
              <a:defRPr/>
            </a:pPr>
            <a:endParaRPr lang="en-US" dirty="0"/>
          </a:p>
          <a:p>
            <a:pPr>
              <a:defRPr/>
            </a:pPr>
            <a:r>
              <a:rPr lang="es-ES" dirty="0"/>
              <a:t>Los pacientes con AOS recién diagnosticados deben recibir información sobre la naturaleza de la enfermedad del sueño, incluidas las funciones físicas, los factores de riesgo y las consecuencias clínicas de la AOS. Las opciones de tratamiento también deben discutirse con los pacientes en el contexto de la gravedad de su AOS, sus factores de riesgo, cualquier afección médica asociada y las expectativas del paciente sobre cómo los ayudará el tratamiento. Las personas con AOS también deben recibir educación general e información sobre cómo las modificaciones en el estilo de vida y la pérdida de peso pueden impactar la AOS; la importancia de la posición para dormir, evitar el consumo de alcohol, la modificación de los factores de riesgo, así como los efectos de ciertos medicamentos, como somníferos y sedantes, en la AOS. Importante tanto para el público en general como especialmente para los profesionales de la conducción es el asesoramiento sobre los riesgos y administración de conducir fatigado y somnoliento. La AASM recomienda que un equipo de médicos del sueño, el proveedor de referencia y los proveedores de atención médica aliados brinden educación al paciente sobre la AOS como parte de un enfoque multidisciplinario de administración de enfermedades crónicas. Se recomiendan cintas de video y DVD, volantes informativos, sitios web y folletos como medios efectivos para distribuir la educación AOS. La Academia Americana de Medicina del Sueño y la Asociación Americana de Apnea del Sueño son dos recursos acreditados de herramientas educativas.</a:t>
            </a:r>
            <a:endParaRPr lang="en-US" dirty="0"/>
          </a:p>
          <a:p>
            <a:pPr>
              <a:defRPr/>
            </a:pPr>
            <a:endParaRPr lang="en-US" dirty="0"/>
          </a:p>
          <a:p>
            <a:pPr eaLnBrk="1" hangingPunct="1">
              <a:defRPr/>
            </a:pPr>
            <a:r>
              <a:rPr lang="es-ES" dirty="0"/>
              <a:t>Se puede encontrar más información en el Manual de Implementación, en el documento titulado “</a:t>
            </a:r>
            <a:r>
              <a:rPr lang="en-US" dirty="0"/>
              <a:t>“AASM Practice Parameters and Clinical Guidelines</a:t>
            </a:r>
            <a:r>
              <a:rPr lang="es-ES" dirty="0"/>
              <a:t>”.</a:t>
            </a:r>
            <a:endParaRPr lang="en-US" dirty="0"/>
          </a:p>
          <a:p>
            <a:pPr eaLnBrk="1" hangingPunct="1">
              <a:defRPr/>
            </a:pPr>
            <a:r>
              <a:rPr lang="en-US" dirty="0"/>
              <a:t>______________________</a:t>
            </a:r>
          </a:p>
          <a:p>
            <a:pPr marL="171450" indent="-171450" eaLnBrk="1" hangingPunct="1">
              <a:buFont typeface="Arial" pitchFamily="34" charset="0"/>
              <a:buNone/>
              <a:defRPr/>
            </a:pPr>
            <a:r>
              <a:rPr lang="en-US" b="1" dirty="0"/>
              <a:t>Notas:</a:t>
            </a:r>
          </a:p>
          <a:p>
            <a:pPr>
              <a:defRPr/>
            </a:pPr>
            <a:r>
              <a:rPr lang="es-ES" dirty="0"/>
              <a:t>La AASM recomienda que se incluya un componente de educación del paciente en cualquier programa de administración de AOS</a:t>
            </a:r>
            <a:endParaRPr lang="en-US" dirty="0"/>
          </a:p>
          <a:p>
            <a:pPr>
              <a:buFont typeface="Arial" pitchFamily="34" charset="0"/>
              <a:buChar char="•"/>
              <a:defRPr/>
            </a:pPr>
            <a:r>
              <a:rPr lang="es-ES" dirty="0"/>
              <a:t>Educación sobre enfermedades del sueño.</a:t>
            </a:r>
          </a:p>
          <a:p>
            <a:pPr>
              <a:buFont typeface="Arial" pitchFamily="34" charset="0"/>
              <a:buChar char="•"/>
              <a:defRPr/>
            </a:pPr>
            <a:r>
              <a:rPr lang="es-ES" dirty="0"/>
              <a:t>Opciones de tratamiento de las enfermedades del sueño</a:t>
            </a:r>
          </a:p>
          <a:p>
            <a:pPr>
              <a:buFont typeface="Arial" pitchFamily="34" charset="0"/>
              <a:buChar char="•"/>
              <a:defRPr/>
            </a:pPr>
            <a:r>
              <a:rPr lang="en-US" dirty="0" err="1"/>
              <a:t>Educación</a:t>
            </a:r>
            <a:r>
              <a:rPr lang="en-US" dirty="0"/>
              <a:t> de </a:t>
            </a:r>
            <a:r>
              <a:rPr lang="en-US" dirty="0" err="1"/>
              <a:t>salud</a:t>
            </a:r>
            <a:r>
              <a:rPr lang="en-US" dirty="0"/>
              <a:t> general</a:t>
            </a:r>
          </a:p>
          <a:p>
            <a:pPr>
              <a:buFont typeface="Arial" pitchFamily="34" charset="0"/>
              <a:buChar char="•"/>
              <a:defRPr/>
            </a:pPr>
            <a:r>
              <a:rPr lang="es-ES" dirty="0"/>
              <a:t>La educación del paciente con enfermedades del sueño se brinde como parte de un enfoque multidisciplinario de administración de enfermedades crónicas.</a:t>
            </a:r>
            <a:endParaRPr lang="en-US" dirty="0"/>
          </a:p>
          <a:p>
            <a:pPr>
              <a:defRPr/>
            </a:pPr>
            <a:endParaRPr lang="en-US" dirty="0"/>
          </a:p>
          <a:p>
            <a:pPr>
              <a:defRPr/>
            </a:pPr>
            <a:endParaRPr lang="en-US" dirty="0"/>
          </a:p>
          <a:p>
            <a:pPr>
              <a:defRPr/>
            </a:pPr>
            <a:endParaRPr lang="en-US" dirty="0"/>
          </a:p>
          <a:p>
            <a:pPr>
              <a:defRPr/>
            </a:pPr>
            <a:endParaRPr lang="en-US" dirty="0"/>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75ED10F-8CC2-4D0F-B03D-E75BCC042171}" type="slidenum">
              <a:rPr lang="en-US" smtClean="0"/>
              <a:pPr eaLnBrk="1" hangingPunct="1"/>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b="1" dirty="0"/>
              <a:t>Narración: </a:t>
            </a:r>
            <a:r>
              <a:rPr lang="es-ES" sz="1200" dirty="0"/>
              <a:t>El Panel de Expertos Médicos de la FMCSA, o PEM, ayuda a la FMCSA brindándole opiniones y consejos de expertos sobre estándares médicos, orientación e investigación sobre la certificación médica de los conductores de VDA. El PEM ha esbozado varias recomendaciones con respecto a las enfermedades del sueño que están disponibles para los médicos examinadores quienes pueden usarlas como "herramientas de mejores prácticas". Las recomendaciones de PEM no son una guía o política formal de la FMCSA.</a:t>
            </a:r>
            <a:endParaRPr lang="en-US" sz="120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_______________</a:t>
            </a:r>
          </a:p>
          <a:p>
            <a:r>
              <a:rPr lang="en-US" b="1" dirty="0"/>
              <a:t>Notas:</a:t>
            </a:r>
          </a:p>
          <a:p>
            <a:pPr marL="0" indent="0">
              <a:buFont typeface="Arial" pitchFamily="34" charset="0"/>
              <a:buNone/>
            </a:pPr>
            <a:r>
              <a:rPr lang="es-ES" sz="1200" dirty="0"/>
              <a:t>Panel de expertos médicos de la FMCSA</a:t>
            </a:r>
          </a:p>
          <a:p>
            <a:pPr marL="171450" indent="-171450">
              <a:buFont typeface="Arial" pitchFamily="34" charset="0"/>
              <a:buChar char="•"/>
            </a:pPr>
            <a:r>
              <a:rPr lang="es-ES" sz="1200" dirty="0"/>
              <a:t>El PEM apoya a la FMCSA brindando opiniones expertas y asesoramiento a la FMCSA sobre estándares médicos, orientación e investigación sobre la certificación médica de los conductores de VDA.</a:t>
            </a:r>
          </a:p>
          <a:p>
            <a:pPr marL="171450" indent="-171450">
              <a:buFont typeface="Arial" pitchFamily="34" charset="0"/>
              <a:buChar char="•"/>
            </a:pPr>
            <a:r>
              <a:rPr lang="es-ES" sz="1200" dirty="0"/>
              <a:t>El PEM ha descrito algunas recomendaciones sobre las enfermedades del sueño</a:t>
            </a:r>
          </a:p>
          <a:p>
            <a:pPr marL="171450" indent="-171450">
              <a:buFont typeface="Arial" pitchFamily="34" charset="0"/>
              <a:buChar char="•"/>
            </a:pPr>
            <a:r>
              <a:rPr lang="es-ES" sz="1200" dirty="0"/>
              <a:t>Las recomendaciones de PEM están disponibles para los médicos examinadores que pueden usarlas como "herramientas de mejores prácticas“</a:t>
            </a:r>
          </a:p>
          <a:p>
            <a:pPr marL="171450" indent="-171450">
              <a:buFont typeface="Arial" pitchFamily="34" charset="0"/>
              <a:buChar char="•"/>
            </a:pPr>
            <a:r>
              <a:rPr lang="es-ES" sz="1200" dirty="0"/>
              <a:t>Las recomendaciones de PEM no son una guía o política formal de la FMCSA.</a:t>
            </a:r>
            <a:endParaRPr lang="en-US" sz="1200" dirty="0"/>
          </a:p>
          <a:p>
            <a:endParaRPr lang="en-US" b="1" dirty="0"/>
          </a:p>
        </p:txBody>
      </p:sp>
      <p:sp>
        <p:nvSpPr>
          <p:cNvPr id="4" name="Slide Number Placeholder 3"/>
          <p:cNvSpPr>
            <a:spLocks noGrp="1"/>
          </p:cNvSpPr>
          <p:nvPr>
            <p:ph type="sldNum" sz="quarter" idx="10"/>
          </p:nvPr>
        </p:nvSpPr>
        <p:spPr/>
        <p:txBody>
          <a:bodyPr/>
          <a:lstStyle/>
          <a:p>
            <a:pPr>
              <a:defRPr/>
            </a:pPr>
            <a:fld id="{238D90F0-C228-4176-9586-45E7DFA304BA}" type="slidenum">
              <a:rPr lang="en-US" smtClean="0"/>
              <a:pPr>
                <a:defRPr/>
              </a:pPr>
              <a:t>46</a:t>
            </a:fld>
            <a:endParaRPr lang="en-US"/>
          </a:p>
        </p:txBody>
      </p:sp>
    </p:spTree>
    <p:extLst>
      <p:ext uri="{BB962C8B-B14F-4D97-AF65-F5344CB8AC3E}">
        <p14:creationId xmlns:p14="http://schemas.microsoft.com/office/powerpoint/2010/main" val="20920927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p:txBody>
          <a:bodyPr wrap="square" numCol="1" anchor="t" anchorCtr="0" compatLnSpc="1">
            <a:prstTxWarp prst="textNoShape">
              <a:avLst/>
            </a:prstTxWarp>
            <a:normAutofit fontScale="85000" lnSpcReduction="20000"/>
          </a:bodyPr>
          <a:lstStyle/>
          <a:p>
            <a:pPr>
              <a:defRPr/>
            </a:pPr>
            <a:r>
              <a:rPr lang="es-ES" b="1" dirty="0"/>
              <a:t>Narración:</a:t>
            </a:r>
            <a:r>
              <a:rPr lang="es-ES" dirty="0"/>
              <a:t> El Panel de Expertos Médicos de la FMCSA apoya a la Agencia brindándole opiniones y consejos de expertos sobre estándares médicos, orientación e investigación sobre la certificación médica de los conductores de VDA, que incluyen:</a:t>
            </a:r>
            <a:endParaRPr lang="en-US" dirty="0"/>
          </a:p>
          <a:p>
            <a:pPr marL="171450" indent="-171450">
              <a:buFont typeface="Arial" pitchFamily="34" charset="0"/>
              <a:buChar char="•"/>
              <a:defRPr/>
            </a:pPr>
            <a:r>
              <a:rPr lang="es-ES" dirty="0"/>
              <a:t>Importancia de un sueño adecuado</a:t>
            </a:r>
          </a:p>
          <a:p>
            <a:pPr marL="171450" indent="-171450">
              <a:buFont typeface="Arial" pitchFamily="34" charset="0"/>
              <a:buChar char="•"/>
              <a:defRPr/>
            </a:pPr>
            <a:r>
              <a:rPr lang="es-ES" dirty="0"/>
              <a:t>La importancia de cumplir con el tratamiento de la AOS, principalmente la terapia PAP;</a:t>
            </a:r>
          </a:p>
          <a:p>
            <a:pPr marL="171450" indent="-171450">
              <a:buFont typeface="Arial" pitchFamily="34" charset="0"/>
              <a:buChar char="•"/>
              <a:defRPr/>
            </a:pPr>
            <a:r>
              <a:rPr lang="es-ES" dirty="0"/>
              <a:t>Las consecuencias de la AOS no tratada y cómo afecta negativamente la salud, la seguridad y el sustento de los conductores;</a:t>
            </a:r>
          </a:p>
          <a:p>
            <a:pPr marL="171450" indent="-171450">
              <a:buFont typeface="Arial" pitchFamily="34" charset="0"/>
              <a:buChar char="•"/>
              <a:defRPr/>
            </a:pPr>
            <a:r>
              <a:rPr lang="es-ES" dirty="0"/>
              <a:t>Cómo los depresores respiratorios y del sistema nervioso central (SNC) pueden empeorar la AOS</a:t>
            </a:r>
            <a:endParaRPr lang="en-US" dirty="0"/>
          </a:p>
          <a:p>
            <a:pPr marL="171450" indent="-171450">
              <a:buFont typeface="Arial" pitchFamily="34" charset="0"/>
              <a:buChar char="•"/>
              <a:defRPr/>
            </a:pPr>
            <a:endParaRPr lang="en-US" dirty="0"/>
          </a:p>
          <a:p>
            <a:pPr marL="0" indent="0">
              <a:buFont typeface="Arial" pitchFamily="34" charset="0"/>
              <a:buNone/>
              <a:defRPr/>
            </a:pPr>
            <a:endParaRPr lang="en-US" dirty="0"/>
          </a:p>
          <a:p>
            <a:pPr marL="0" indent="0">
              <a:buFont typeface="Arial" pitchFamily="34" charset="0"/>
              <a:buNone/>
              <a:defRPr/>
            </a:pPr>
            <a:r>
              <a:rPr lang="es-ES" dirty="0"/>
              <a:t>Se puede encontrar más información en el Manual de Implementación, en el documento titulado, </a:t>
            </a:r>
            <a:r>
              <a:rPr lang="en-US" b="0" dirty="0"/>
              <a:t>FMCSA MEP Recommendations: Obstructive Sleep Apnea and Commercial Motor Vehicle Driver Safety”</a:t>
            </a:r>
            <a:r>
              <a:rPr lang="es-ES" dirty="0"/>
              <a:t>.</a:t>
            </a:r>
            <a:endParaRPr lang="en-US" dirty="0"/>
          </a:p>
          <a:p>
            <a:pPr>
              <a:defRPr/>
            </a:pPr>
            <a:endParaRPr lang="en-US" b="1" dirty="0"/>
          </a:p>
          <a:p>
            <a:pPr eaLnBrk="1" hangingPunct="1">
              <a:defRPr/>
            </a:pPr>
            <a:r>
              <a:rPr lang="en-US" dirty="0"/>
              <a:t>______________________</a:t>
            </a:r>
          </a:p>
          <a:p>
            <a:pPr marL="171450" indent="-171450" eaLnBrk="1" hangingPunct="1">
              <a:buFont typeface="Arial" pitchFamily="34" charset="0"/>
              <a:buNone/>
              <a:defRPr/>
            </a:pPr>
            <a:r>
              <a:rPr lang="en-US" b="1" dirty="0"/>
              <a:t>Notas:</a:t>
            </a:r>
          </a:p>
          <a:p>
            <a:pPr>
              <a:defRPr/>
            </a:pPr>
            <a:r>
              <a:rPr lang="es-ES" dirty="0"/>
              <a:t>El panel de expertos médicos de la FMCSA recomienda que los conductores de VDA con AOS reciban educación sobre:</a:t>
            </a:r>
            <a:endParaRPr lang="en-US" dirty="0"/>
          </a:p>
          <a:p>
            <a:pPr marL="171450" indent="-171450">
              <a:buFont typeface="Arial" pitchFamily="34" charset="0"/>
              <a:buChar char="•"/>
              <a:defRPr/>
            </a:pPr>
            <a:r>
              <a:rPr lang="es-ES" dirty="0"/>
              <a:t>La importancia del sueño adecuado;</a:t>
            </a:r>
          </a:p>
          <a:p>
            <a:pPr marL="171450" indent="-171450">
              <a:buFont typeface="Arial" pitchFamily="34" charset="0"/>
              <a:buChar char="•"/>
              <a:defRPr/>
            </a:pPr>
            <a:r>
              <a:rPr lang="es-ES" dirty="0"/>
              <a:t>Cambios en el estilo de vida que afectarán la salud del sueño, incluida la pérdida de peso, el ejercicio y dejar de fumar;</a:t>
            </a:r>
          </a:p>
          <a:p>
            <a:pPr marL="171450" indent="-171450">
              <a:buFont typeface="Arial" pitchFamily="34" charset="0"/>
              <a:buChar char="•"/>
              <a:defRPr/>
            </a:pPr>
            <a:r>
              <a:rPr lang="es-ES" dirty="0"/>
              <a:t>La importancia de cumplir con el tratamiento de la AOS, principalmente la terapia PAP;</a:t>
            </a:r>
          </a:p>
          <a:p>
            <a:pPr marL="171450" indent="-171450">
              <a:buFont typeface="Arial" pitchFamily="34" charset="0"/>
              <a:buChar char="•"/>
              <a:defRPr/>
            </a:pPr>
            <a:r>
              <a:rPr lang="es-ES" dirty="0"/>
              <a:t>Las consecuencias de la AOS no tratada y cómo afecta negativamente la salud, la seguridad y el sustento de los conductores; y</a:t>
            </a:r>
          </a:p>
          <a:p>
            <a:pPr marL="171450" indent="-171450">
              <a:buFont typeface="Arial" pitchFamily="34" charset="0"/>
              <a:buChar char="•"/>
              <a:defRPr/>
            </a:pPr>
            <a:r>
              <a:rPr lang="es-ES" dirty="0"/>
              <a:t>Cómo los depresores respiratorios y del sistema nervioso central pueden empeorar la AOS.</a:t>
            </a:r>
            <a:endParaRPr lang="en-US" dirty="0"/>
          </a:p>
          <a:p>
            <a:pPr>
              <a:buFont typeface="Arial" pitchFamily="34" charset="0"/>
              <a:buNone/>
              <a:defRPr/>
            </a:pPr>
            <a:endParaRPr lang="en-US" dirty="0"/>
          </a:p>
        </p:txBody>
      </p:sp>
      <p:sp>
        <p:nvSpPr>
          <p:cNvPr id="153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9F38C89-7976-403B-BD70-4DB5640DD8C1}" type="slidenum">
              <a:rPr lang="en-US" smtClean="0"/>
              <a:pPr eaLnBrk="1" hangingPunct="1"/>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p:txBody>
          <a:bodyPr wrap="square" numCol="1" anchor="t" anchorCtr="0" compatLnSpc="1">
            <a:prstTxWarp prst="textNoShape">
              <a:avLst/>
            </a:prstTxWarp>
            <a:normAutofit fontScale="77500" lnSpcReduction="20000"/>
          </a:bodyPr>
          <a:lstStyle/>
          <a:p>
            <a:pPr>
              <a:defRPr/>
            </a:pPr>
            <a:r>
              <a:rPr lang="es-ES" b="1" baseline="0" dirty="0"/>
              <a:t>Narración: </a:t>
            </a:r>
            <a:r>
              <a:rPr lang="es-ES" baseline="0" dirty="0"/>
              <a:t>Como parte de un programa integral de Administración de enfermedades del sueño, es importante contar con un protocolo de detección que pueda identificar con precisión y eficacia a los empleados que tienen un alto riesgo de enfermedades del sueño. Las herramientas de detección también deben ser rentables y oportunas, ya que se recomiendan para administrar a grandes grupos de personas, como una flota de camiones. Los cuestionarios de detección de enfermedades del sueño son métodos comunes y rentables para detectar la AOS y otras enfermedades del sueño. La escala de somnolencia de </a:t>
            </a:r>
            <a:r>
              <a:rPr lang="es-ES" baseline="0" dirty="0" err="1"/>
              <a:t>Epworth</a:t>
            </a:r>
            <a:r>
              <a:rPr lang="es-ES" baseline="0" dirty="0"/>
              <a:t>, el cuestionario de Berlín, los Resultados Funcionales del Cuestionario de Sueño y el Índice de Calidad del Sueño de Pittsburgh son herramientas de detección de enfermedades del sueño y de la AOS validadas para su uso con poblaciones adultas en general donde no hay resistencia preexistente al diagnóstico. La mayoría de estos cuestionarios son de uso gratuito y están disponibles para el público en Internet. Se pueden encontrar copias de estos cuestionarios en el Manual de implementación del PAF.</a:t>
            </a:r>
            <a:r>
              <a:rPr lang="en-US" baseline="0" dirty="0"/>
              <a:t> </a:t>
            </a:r>
          </a:p>
          <a:p>
            <a:pPr>
              <a:defRPr/>
            </a:pPr>
            <a:endParaRPr lang="en-US" dirty="0"/>
          </a:p>
          <a:p>
            <a:pPr>
              <a:defRPr/>
            </a:pPr>
            <a:r>
              <a:rPr lang="es-ES" dirty="0"/>
              <a:t>Desafortunadamente, como grupo, los conductores de VDA pueden resistirse al diagnóstico de AOS por temor a que pueda poner en peligro su empleo; por lo tanto, los conductores pueden ser deshonestos en los cuestionarios subjetivos en un intento de ocultar los síntomas de la enfermedad del sueño. Por esta razón, los cuestionarios de detección de enfermedades del sueño deben usarse con precaución al identificar a los conductores de VDA con alto riesgo de AOS y deben considerarse como una opción de detección adicional con otras herramientas y medidas de detección objetivas.</a:t>
            </a:r>
            <a:endParaRPr lang="en-US" dirty="0"/>
          </a:p>
          <a:p>
            <a:pPr>
              <a:defRPr/>
            </a:pPr>
            <a:endParaRPr lang="en-US" dirty="0"/>
          </a:p>
          <a:p>
            <a:pPr eaLnBrk="1" hangingPunct="1">
              <a:defRPr/>
            </a:pPr>
            <a:r>
              <a:rPr lang="en-US" dirty="0"/>
              <a:t>______________________</a:t>
            </a:r>
          </a:p>
          <a:p>
            <a:pPr marL="171450" indent="-171450" eaLnBrk="1" hangingPunct="1">
              <a:buFont typeface="Arial" pitchFamily="34" charset="0"/>
              <a:buNone/>
              <a:defRPr/>
            </a:pPr>
            <a:r>
              <a:rPr lang="en-US" b="1" dirty="0"/>
              <a:t>Notas:</a:t>
            </a:r>
          </a:p>
          <a:p>
            <a:pPr>
              <a:defRPr/>
            </a:pPr>
            <a:r>
              <a:rPr lang="es-ES" dirty="0"/>
              <a:t>Debe existir un protocolo de detección que pueda identificar con precisión y eficacia a los empleados que tienen un alto riesgo de enfermedades del sueño, al mismo tiempo que sea rentable y oportuno.</a:t>
            </a:r>
            <a:endParaRPr lang="en-US" dirty="0"/>
          </a:p>
          <a:p>
            <a:pPr>
              <a:defRPr/>
            </a:pPr>
            <a:endParaRPr lang="en-US" dirty="0"/>
          </a:p>
          <a:p>
            <a:pPr>
              <a:buFont typeface="Arial" pitchFamily="34" charset="0"/>
              <a:buChar char="•"/>
              <a:defRPr/>
            </a:pPr>
            <a:r>
              <a:rPr lang="es-ES" dirty="0"/>
              <a:t>Escala de somnolencia de </a:t>
            </a:r>
            <a:r>
              <a:rPr lang="es-ES" dirty="0" err="1"/>
              <a:t>Epworth</a:t>
            </a:r>
            <a:endParaRPr lang="es-ES" dirty="0"/>
          </a:p>
          <a:p>
            <a:pPr>
              <a:buFont typeface="Arial" pitchFamily="34" charset="0"/>
              <a:buChar char="•"/>
              <a:defRPr/>
            </a:pPr>
            <a:r>
              <a:rPr lang="es-ES" dirty="0"/>
              <a:t>Cuestionario de Berlín</a:t>
            </a:r>
          </a:p>
          <a:p>
            <a:pPr>
              <a:buFont typeface="Arial" pitchFamily="34" charset="0"/>
              <a:buChar char="•"/>
              <a:defRPr/>
            </a:pPr>
            <a:r>
              <a:rPr lang="es-ES" dirty="0"/>
              <a:t>Cuestionario de Resultados Funcionales del Sueño</a:t>
            </a:r>
          </a:p>
          <a:p>
            <a:pPr>
              <a:buFont typeface="Arial" pitchFamily="34" charset="0"/>
              <a:buChar char="•"/>
              <a:defRPr/>
            </a:pPr>
            <a:r>
              <a:rPr lang="es-ES" dirty="0"/>
              <a:t>Índice de calidad del sueño de Pittsburgh</a:t>
            </a:r>
          </a:p>
          <a:p>
            <a:pPr>
              <a:buFont typeface="Arial" pitchFamily="34" charset="0"/>
              <a:buChar char="•"/>
              <a:defRPr/>
            </a:pPr>
            <a:endParaRPr lang="es-ES" dirty="0"/>
          </a:p>
          <a:p>
            <a:pPr>
              <a:buFont typeface="Arial" pitchFamily="34" charset="0"/>
              <a:buNone/>
              <a:defRPr/>
            </a:pPr>
            <a:r>
              <a:rPr lang="es-ES" dirty="0"/>
              <a:t>Limitaciones con conductores de VDA</a:t>
            </a:r>
            <a:endParaRPr lang="en-US" dirty="0"/>
          </a:p>
        </p:txBody>
      </p:sp>
      <p:sp>
        <p:nvSpPr>
          <p:cNvPr id="154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7DEE536-5CDB-4775-89B3-973696B7148A}" type="slidenum">
              <a:rPr lang="en-US" smtClean="0"/>
              <a:pPr eaLnBrk="1" hangingPunct="1"/>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10000"/>
          </a:bodyPr>
          <a:lstStyle/>
          <a:p>
            <a:r>
              <a:rPr lang="es-ES" b="1" dirty="0"/>
              <a:t>Narración: </a:t>
            </a:r>
            <a:r>
              <a:rPr lang="es-ES" b="0" dirty="0"/>
              <a:t>Hay varias evaluaciones objetivas que se llevan a cabo en los laboratorios del sueño para detectar enfermedades del sueño. La prueba de latencia múltiple del sueño cuantifica la somnolencia fisiológica de una persona y es una buena medida objetiva de la somnolencia diurna. La prueba de mantenimiento de la vigilia mide la capacidad de una persona para mantenerse despierta en condiciones que promueven el sueño y puede ser útil para personas, como los conductores de VDA, que deben demostrar la capacidad de permanecer despiertos por motivos de seguridad y empleo. Estas pruebas de laboratorio tienen utilidad clínica; sin embargo, pueden requerir mucha mano de obra y ser costosos, ya que se realizan en un entorno de laboratorio y requieren la asistencia de técnicos capacitados. Además, no ha habido grandes esfuerzos de recopilación de datos de múltiples centros para establecer valores normativos para ninguna de las pruebas; por lo tanto, estas pruebas tienen una utilidad limitada para poblaciones especiales, incluidos los trabajadores por turnos.</a:t>
            </a:r>
            <a:endParaRPr lang="en-US" b="0" dirty="0"/>
          </a:p>
          <a:p>
            <a:endParaRPr lang="en-US" dirty="0"/>
          </a:p>
          <a:p>
            <a:r>
              <a:rPr lang="en-US" b="1" dirty="0"/>
              <a:t>______________________</a:t>
            </a:r>
          </a:p>
          <a:p>
            <a:r>
              <a:rPr lang="en-US" b="1" dirty="0"/>
              <a:t>Notas:</a:t>
            </a:r>
          </a:p>
          <a:p>
            <a:r>
              <a:rPr lang="en-US" dirty="0"/>
              <a:t>Objective assessments for sleep disorder screening</a:t>
            </a:r>
          </a:p>
          <a:p>
            <a:r>
              <a:rPr lang="es-ES" dirty="0"/>
              <a:t>Evaluaciones objetivas para la detección de enfermedades del sueño</a:t>
            </a:r>
            <a:endParaRPr lang="en-US" dirty="0"/>
          </a:p>
          <a:p>
            <a:pPr>
              <a:buFontTx/>
              <a:buChar char="•"/>
            </a:pPr>
            <a:r>
              <a:rPr lang="es-ES" dirty="0"/>
              <a:t>Prueba de latencia múltiple del sueño</a:t>
            </a:r>
            <a:endParaRPr lang="en-US" dirty="0"/>
          </a:p>
          <a:p>
            <a:pPr>
              <a:buFontTx/>
              <a:buChar char="•"/>
            </a:pPr>
            <a:r>
              <a:rPr lang="es-ES" dirty="0"/>
              <a:t>Prueba de mantenimiento de la vigilia</a:t>
            </a:r>
            <a:endParaRPr lang="en-US" dirty="0"/>
          </a:p>
          <a:p>
            <a:endParaRPr lang="en-US" dirty="0"/>
          </a:p>
          <a:p>
            <a:r>
              <a:rPr lang="es-ES" dirty="0"/>
              <a:t>Las limitaciones incluyen labores intensivas y costosas; estas pruebas tienen una utilidad limitada para los trabajadores por turnos</a:t>
            </a:r>
            <a:endParaRPr lang="en-US" dirty="0"/>
          </a:p>
          <a:p>
            <a:endParaRPr lang="en-US" b="1" dirty="0"/>
          </a:p>
          <a:p>
            <a:r>
              <a:rPr lang="en-US" i="1" dirty="0" err="1"/>
              <a:t>Referencia</a:t>
            </a:r>
            <a:r>
              <a:rPr lang="en-US" i="1" dirty="0"/>
              <a:t>:</a:t>
            </a:r>
          </a:p>
          <a:p>
            <a:r>
              <a:rPr lang="en-US" dirty="0"/>
              <a:t>Sullivan 2008</a:t>
            </a:r>
          </a:p>
          <a:p>
            <a:endParaRPr lang="en-US" dirty="0"/>
          </a:p>
        </p:txBody>
      </p:sp>
      <p:sp>
        <p:nvSpPr>
          <p:cNvPr id="155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DA08E6C-4C04-4748-ACAC-48918EBEDA91}" type="slidenum">
              <a:rPr lang="en-US" smtClean="0"/>
              <a:pPr eaLnBrk="1" hangingPunct="1"/>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r>
              <a:rPr lang="es-ES" b="1" dirty="0"/>
              <a:t>Narración:</a:t>
            </a:r>
            <a:r>
              <a:rPr lang="es-ES" dirty="0"/>
              <a:t> las enfermedades del sueño son enfermedades crónicos prevalentes y comunes. Se han identificado ochenta y dos enfermedades del sueño y más de 70 millones de personas en los EUA. tienen una enfermedad del sueño, aunque la mayoría desconoce su enfermedad y no se diagnostica, ya que sus síntomas suelen ser difíciles de detectar por sí mismos. Por esta razón, las enfermedades del sueño pueden complicarse con el estrés mental y el abuso de sustancias. La somnolencia diurna excesiva, o SDE, es un síntoma común de muchas enfermedades del sueño y resulta de la falta de sueño o de un sueño de mala calidad.</a:t>
            </a:r>
            <a:endParaRPr lang="en-US" dirty="0"/>
          </a:p>
          <a:p>
            <a:endParaRPr lang="en-US" dirty="0"/>
          </a:p>
          <a:p>
            <a:r>
              <a:rPr lang="en-US" b="1" dirty="0"/>
              <a:t>_______________________</a:t>
            </a:r>
          </a:p>
          <a:p>
            <a:pPr>
              <a:buFontTx/>
              <a:buNone/>
            </a:pPr>
            <a:r>
              <a:rPr lang="es-ES" b="1" dirty="0"/>
              <a:t>Notas:</a:t>
            </a:r>
          </a:p>
          <a:p>
            <a:pPr marL="171450" indent="-171450">
              <a:buFont typeface="Arial" panose="020B0604020202020204" pitchFamily="34" charset="0"/>
              <a:buChar char="•"/>
            </a:pPr>
            <a:r>
              <a:rPr lang="es-ES" dirty="0"/>
              <a:t>Las enfermedades del sueño prevalentes y Enfermedades crónicas comunes: 82 enfermedades del sueño identificados y más de 70 millones de personas en los EUA. tienen una enfermedad del sueño, aunque la mayoría no se diagnostica ni se trata</a:t>
            </a:r>
          </a:p>
          <a:p>
            <a:pPr marL="171450" indent="-171450">
              <a:buFont typeface="Arial" panose="020B0604020202020204" pitchFamily="34" charset="0"/>
              <a:buChar char="•"/>
            </a:pPr>
            <a:r>
              <a:rPr lang="es-ES" dirty="0"/>
              <a:t>Los síntomas de la enfermedad del sueño a menudo son difíciles de detectar.</a:t>
            </a:r>
          </a:p>
          <a:p>
            <a:pPr marL="171450" indent="-171450">
              <a:buFont typeface="Arial" panose="020B0604020202020204" pitchFamily="34" charset="0"/>
              <a:buChar char="•"/>
            </a:pPr>
            <a:r>
              <a:rPr lang="es-ES" dirty="0"/>
              <a:t>Las enfermedades del sueño pueden complicarse con el estrés mental y el abuso de sustancias (</a:t>
            </a:r>
            <a:r>
              <a:rPr lang="es-ES" dirty="0" err="1"/>
              <a:t>Breslau</a:t>
            </a:r>
            <a:r>
              <a:rPr lang="es-ES" dirty="0"/>
              <a:t> N, Roth T, Rosenthal L, </a:t>
            </a:r>
            <a:r>
              <a:rPr lang="es-ES" dirty="0" err="1"/>
              <a:t>Andreski</a:t>
            </a:r>
            <a:r>
              <a:rPr lang="es-ES" dirty="0"/>
              <a:t> P (1996), </a:t>
            </a:r>
            <a:r>
              <a:rPr lang="en-US" i="1" dirty="0"/>
              <a:t>Sleep disturbance and psychiatric disorders: a longitudinal epidemiological study of young adults</a:t>
            </a:r>
            <a:r>
              <a:rPr lang="es-ES" dirty="0"/>
              <a:t>. </a:t>
            </a:r>
            <a:r>
              <a:rPr lang="es-ES" dirty="0" err="1"/>
              <a:t>Biol</a:t>
            </a:r>
            <a:r>
              <a:rPr lang="es-ES" dirty="0"/>
              <a:t> </a:t>
            </a:r>
            <a:r>
              <a:rPr lang="es-ES" dirty="0" err="1"/>
              <a:t>Psychiatry</a:t>
            </a:r>
            <a:r>
              <a:rPr lang="es-ES" dirty="0"/>
              <a:t> 39:411–418; </a:t>
            </a:r>
            <a:r>
              <a:rPr lang="es-ES" dirty="0" err="1"/>
              <a:t>Mahfoud</a:t>
            </a:r>
            <a:r>
              <a:rPr lang="es-ES" dirty="0"/>
              <a:t> Y. </a:t>
            </a:r>
            <a:r>
              <a:rPr lang="es-ES" i="1" dirty="0" err="1"/>
              <a:t>Sleep</a:t>
            </a:r>
            <a:r>
              <a:rPr lang="es-ES" i="1" dirty="0"/>
              <a:t> </a:t>
            </a:r>
            <a:r>
              <a:rPr lang="es-ES" i="1" dirty="0" err="1"/>
              <a:t>Disorder</a:t>
            </a:r>
            <a:r>
              <a:rPr lang="es-ES" i="1" dirty="0"/>
              <a:t> in </a:t>
            </a:r>
            <a:r>
              <a:rPr lang="es-ES" i="1" dirty="0" err="1"/>
              <a:t>Substance</a:t>
            </a:r>
            <a:r>
              <a:rPr lang="es-ES" i="1" dirty="0"/>
              <a:t> </a:t>
            </a:r>
            <a:r>
              <a:rPr lang="es-ES" i="1" dirty="0" err="1"/>
              <a:t>Abusers</a:t>
            </a:r>
            <a:r>
              <a:rPr lang="es-ES" dirty="0"/>
              <a:t>. </a:t>
            </a:r>
            <a:r>
              <a:rPr lang="es-ES" dirty="0" err="1"/>
              <a:t>Psychiatry</a:t>
            </a:r>
            <a:r>
              <a:rPr lang="es-ES" dirty="0"/>
              <a:t> (</a:t>
            </a:r>
            <a:r>
              <a:rPr lang="es-ES" dirty="0" err="1"/>
              <a:t>Edgmont</a:t>
            </a:r>
            <a:r>
              <a:rPr lang="es-ES" dirty="0"/>
              <a:t>). 2009 </a:t>
            </a:r>
            <a:r>
              <a:rPr lang="es-ES" dirty="0" err="1"/>
              <a:t>September</a:t>
            </a:r>
            <a:r>
              <a:rPr lang="es-ES" dirty="0"/>
              <a:t>; 6(9): 38–42.; Johnson JE. </a:t>
            </a:r>
            <a:r>
              <a:rPr lang="es-ES" i="1" dirty="0" err="1"/>
              <a:t>Insomnia</a:t>
            </a:r>
            <a:r>
              <a:rPr lang="es-ES" i="1" dirty="0"/>
              <a:t>, alcohol, and </a:t>
            </a:r>
            <a:r>
              <a:rPr lang="es-ES" i="1" dirty="0" err="1"/>
              <a:t>over-the-counter</a:t>
            </a:r>
            <a:r>
              <a:rPr lang="es-ES" i="1" dirty="0"/>
              <a:t> </a:t>
            </a:r>
            <a:r>
              <a:rPr lang="es-ES" i="1" dirty="0" err="1"/>
              <a:t>drug</a:t>
            </a:r>
            <a:r>
              <a:rPr lang="es-ES" i="1" dirty="0"/>
              <a:t> use in </a:t>
            </a:r>
            <a:r>
              <a:rPr lang="es-ES" i="1" dirty="0" err="1"/>
              <a:t>old-old</a:t>
            </a:r>
            <a:r>
              <a:rPr lang="es-ES" i="1" dirty="0"/>
              <a:t> </a:t>
            </a:r>
            <a:r>
              <a:rPr lang="es-ES" i="1" dirty="0" err="1"/>
              <a:t>urban</a:t>
            </a:r>
            <a:r>
              <a:rPr lang="es-ES" i="1" dirty="0"/>
              <a:t> </a:t>
            </a:r>
            <a:r>
              <a:rPr lang="es-ES" i="1" dirty="0" err="1"/>
              <a:t>women</a:t>
            </a:r>
            <a:r>
              <a:rPr lang="es-ES" dirty="0"/>
              <a:t>. J </a:t>
            </a:r>
            <a:r>
              <a:rPr lang="es-ES" dirty="0" err="1"/>
              <a:t>Community</a:t>
            </a:r>
            <a:r>
              <a:rPr lang="es-ES" dirty="0"/>
              <a:t> </a:t>
            </a:r>
            <a:r>
              <a:rPr lang="es-ES" dirty="0" err="1"/>
              <a:t>Health</a:t>
            </a:r>
            <a:r>
              <a:rPr lang="es-ES" dirty="0"/>
              <a:t> </a:t>
            </a:r>
            <a:r>
              <a:rPr lang="es-ES" dirty="0" err="1"/>
              <a:t>Nurs</a:t>
            </a:r>
            <a:r>
              <a:rPr lang="es-ES" dirty="0"/>
              <a:t>. 1997;14:181–188.).</a:t>
            </a:r>
          </a:p>
          <a:p>
            <a:pPr marL="171450" indent="-171450">
              <a:buFont typeface="Arial" panose="020B0604020202020204" pitchFamily="34" charset="0"/>
              <a:buChar char="•"/>
            </a:pPr>
            <a:r>
              <a:rPr lang="es-ES" dirty="0"/>
              <a:t>La somnolencia diurna excesiva es un síntoma común de muchas enfermedades del sueño</a:t>
            </a:r>
            <a:endParaRPr lang="en-US" dirty="0"/>
          </a:p>
          <a:p>
            <a:pPr marL="171450" indent="-171450">
              <a:buFont typeface="Arial" panose="020B0604020202020204" pitchFamily="34" charset="0"/>
              <a:buChar char="•"/>
            </a:pPr>
            <a:endParaRPr lang="en-US" dirty="0"/>
          </a:p>
          <a:p>
            <a:pPr>
              <a:buFontTx/>
              <a:buNone/>
            </a:pPr>
            <a:endParaRPr lang="en-US" dirty="0"/>
          </a:p>
          <a:p>
            <a:pPr>
              <a:buFontTx/>
              <a:buNone/>
            </a:pPr>
            <a:endParaRPr lang="en-US" dirty="0"/>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22CA584-9BA8-48E6-9DC8-A9CAB705A620}" type="slidenum">
              <a:rPr lang="en-US" smtClean="0"/>
              <a:pPr eaLnBrk="1" hangingPunct="1"/>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r>
              <a:rPr lang="es-ES" b="1" dirty="0"/>
              <a:t>Narración:</a:t>
            </a:r>
            <a:r>
              <a:rPr lang="es-ES" dirty="0"/>
              <a:t> Hay una serie de características físicas que a menudo acompañan a la AOS y se pueden evaluar durante un examen físico como otro método para la detección de AOS. Aproximadamente el 60% de las personas con AOS también son obesas; Por lo tanto, una simple medición de altura y peso para calcular el índice de masa corporal, o IMC, puede indicar que la obesidad es un factor de riesgo de AOS. Para calcular el IMC, simplemente divida el peso corporal de una persona en kilogramos por su altura en metros al cuadrado. Un IMC entre 25 y 30 kg/m2 indica sobrepeso, mientras que un IMC superior a 30 kg/m2 indica obesidad. Hay muchas herramientas en línea para el cálculo simple del IMC ingresando la altura y el peso de una persona, incluida una de los Institutos Nacionales de Salud.</a:t>
            </a:r>
            <a:endParaRPr lang="en-US" dirty="0"/>
          </a:p>
          <a:p>
            <a:endParaRPr lang="en-US" dirty="0"/>
          </a:p>
          <a:p>
            <a:r>
              <a:rPr lang="es-ES" dirty="0"/>
              <a:t>Un cuello grueso es otro rasgo físico común en personas con AOS; Por lo tanto, la simple medición de la circunferencia del cuello con una cinta métrica flexible puede indicar que esto es un factor de riesgo de AOS. Las circunferencias del cuello de más de 17 pulgadas (43.2 cm) para los hombres y de 16 pulgadas (40.6 cm) para las mujeres indican riesgo de AOS.</a:t>
            </a:r>
            <a:endParaRPr lang="en-US" dirty="0"/>
          </a:p>
          <a:p>
            <a:endParaRPr lang="en-US" dirty="0"/>
          </a:p>
          <a:p>
            <a:r>
              <a:rPr lang="es-ES" dirty="0"/>
              <a:t>La circunferencia de la cintura, una medida de la grasa abdominal o central, es otro factor de riesgo de AOS. Medida en la parte más delgada de la cintura con una cinta métrica flexible, una circunferencia de cintura mayor a 40 pulgadas (101.6 cm) para hombres y mayor a 36 pulgadas (91.4 cm) para mujeres indica grasa central elevada y, por lo tanto, riesgo elevado de AOS.</a:t>
            </a:r>
            <a:endParaRPr lang="en-US" dirty="0"/>
          </a:p>
          <a:p>
            <a:endParaRPr lang="en-US" b="1" dirty="0"/>
          </a:p>
          <a:p>
            <a:r>
              <a:rPr lang="es-ES" dirty="0"/>
              <a:t>La presión arterial alta también prevalece en pacientes con AOS debido al daño de los vasos sanguíneos y la desregulación de las hormonas que influyen en la presión arterial. Por lo tanto, la detección de presión arterial por encima de 140/90 </a:t>
            </a:r>
            <a:r>
              <a:rPr lang="es-ES" dirty="0" err="1"/>
              <a:t>mmHg</a:t>
            </a:r>
            <a:r>
              <a:rPr lang="es-ES" dirty="0"/>
              <a:t> puede indicar riesgo de AOS.</a:t>
            </a:r>
            <a:endParaRPr lang="en-US" dirty="0"/>
          </a:p>
          <a:p>
            <a:endParaRPr lang="en-US" dirty="0"/>
          </a:p>
          <a:p>
            <a:r>
              <a:rPr lang="es-ES" dirty="0"/>
              <a:t>Finalmente, ciertas características de la cara, el cuello y la anatomía interna pueden causar o exacerbar la AOS. Realizar un examen físico para identificar un mentón pequeño o hundido, una lengua excesivamente grande y/o una vía aérea estrecha son rasgos indicativos de riesgo de AOS. Para los pacientes con estos rasgos, su AOS a menudo se presenta sin sobrepeso u obesidad y puede corregirse con un dispositivo de posicionamiento dental o cirugía.</a:t>
            </a:r>
            <a:endParaRPr lang="en-US" dirty="0"/>
          </a:p>
          <a:p>
            <a:endParaRPr lang="en-US" b="1" dirty="0"/>
          </a:p>
          <a:p>
            <a:r>
              <a:rPr lang="en-US" dirty="0"/>
              <a:t>_____________________________________</a:t>
            </a:r>
          </a:p>
          <a:p>
            <a:r>
              <a:rPr lang="en-US" b="1" dirty="0"/>
              <a:t>Notas:</a:t>
            </a:r>
          </a:p>
          <a:p>
            <a:pPr>
              <a:buFontTx/>
              <a:buNone/>
            </a:pPr>
            <a:r>
              <a:rPr lang="es-ES" dirty="0"/>
              <a:t>Examen físico para detectar AOS</a:t>
            </a:r>
          </a:p>
          <a:p>
            <a:pPr>
              <a:buFontTx/>
              <a:buChar char="•"/>
            </a:pPr>
            <a:r>
              <a:rPr lang="es-ES" dirty="0"/>
              <a:t>Altura y peso para el cálculo del IMC</a:t>
            </a:r>
          </a:p>
          <a:p>
            <a:pPr>
              <a:buFontTx/>
              <a:buChar char="•"/>
            </a:pPr>
            <a:r>
              <a:rPr lang="es-ES" dirty="0"/>
              <a:t>Cuello y cintura gruesos.</a:t>
            </a:r>
          </a:p>
          <a:p>
            <a:pPr>
              <a:buFontTx/>
              <a:buChar char="•"/>
            </a:pPr>
            <a:r>
              <a:rPr lang="es-ES" dirty="0"/>
              <a:t>Hipertensión</a:t>
            </a:r>
          </a:p>
          <a:p>
            <a:pPr>
              <a:buFontTx/>
              <a:buChar char="•"/>
            </a:pPr>
            <a:r>
              <a:rPr lang="es-ES" dirty="0"/>
              <a:t>Características faciales y de las vías respiratorias.</a:t>
            </a:r>
            <a:endParaRPr lang="en-US" dirty="0"/>
          </a:p>
          <a:p>
            <a:pPr>
              <a:buFontTx/>
              <a:buChar char="•"/>
            </a:pPr>
            <a:endParaRPr lang="en-US" dirty="0"/>
          </a:p>
        </p:txBody>
      </p:sp>
      <p:sp>
        <p:nvSpPr>
          <p:cNvPr id="156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F011EF3-5E06-4226-8EF0-10DCED124BC4}" type="slidenum">
              <a:rPr lang="en-US" smtClean="0"/>
              <a:pPr eaLnBrk="1" hangingPunct="1"/>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b="1" dirty="0"/>
              <a:t>Narración:</a:t>
            </a:r>
            <a:r>
              <a:rPr lang="es-ES" dirty="0"/>
              <a:t> Tener un historial familiar de AOS o un historial de salud personal de enfermedades asociadas con AOS, como diabetes tipo II, enfermedad de las arterias coronarias o enfermedad cardiovascular, puede indicar AOS cuando está presente junto con otros indicadores de la enfermedad. Además, el riesgo de AOS aumenta con la edad y es más frecuente en hombres que en mujeres. Nuevamente, estos predictores deben considerarse indicadores de AOS cuando acompañan a otros indicadores y no deben considerarse predictores independientes para el riesgo de AOS.</a:t>
            </a:r>
            <a:endParaRPr lang="en-US" dirty="0"/>
          </a:p>
          <a:p>
            <a:endParaRPr lang="en-US" b="1" dirty="0"/>
          </a:p>
          <a:p>
            <a:r>
              <a:rPr lang="en-US" dirty="0"/>
              <a:t>_____________________________________</a:t>
            </a:r>
          </a:p>
          <a:p>
            <a:r>
              <a:rPr lang="en-US" b="1" dirty="0"/>
              <a:t>Notas:</a:t>
            </a:r>
          </a:p>
          <a:p>
            <a:r>
              <a:rPr lang="es-ES" dirty="0"/>
              <a:t>Historia y otros predictores de AOS</a:t>
            </a:r>
            <a:endParaRPr lang="en-US" dirty="0"/>
          </a:p>
          <a:p>
            <a:pPr>
              <a:buFontTx/>
              <a:buChar char="•"/>
            </a:pPr>
            <a:r>
              <a:rPr lang="en-US" dirty="0" err="1"/>
              <a:t>Antecedentes</a:t>
            </a:r>
            <a:r>
              <a:rPr lang="en-US" dirty="0"/>
              <a:t> </a:t>
            </a:r>
            <a:r>
              <a:rPr lang="en-US" dirty="0" err="1"/>
              <a:t>familiares</a:t>
            </a:r>
            <a:r>
              <a:rPr lang="en-US" dirty="0"/>
              <a:t> de AOS</a:t>
            </a:r>
          </a:p>
          <a:p>
            <a:pPr>
              <a:buFontTx/>
              <a:buChar char="•"/>
            </a:pPr>
            <a:r>
              <a:rPr lang="en-US" dirty="0" err="1"/>
              <a:t>Antecedentes</a:t>
            </a:r>
            <a:r>
              <a:rPr lang="en-US" dirty="0"/>
              <a:t> </a:t>
            </a:r>
            <a:r>
              <a:rPr lang="en-US" dirty="0" err="1"/>
              <a:t>personales</a:t>
            </a:r>
            <a:r>
              <a:rPr lang="en-US" dirty="0"/>
              <a:t> de </a:t>
            </a:r>
            <a:r>
              <a:rPr lang="en-US" dirty="0" err="1"/>
              <a:t>salud</a:t>
            </a:r>
            <a:r>
              <a:rPr lang="en-US" dirty="0"/>
              <a:t> de </a:t>
            </a:r>
            <a:r>
              <a:rPr lang="en-US" dirty="0" err="1"/>
              <a:t>enfermedades</a:t>
            </a:r>
            <a:r>
              <a:rPr lang="en-US" dirty="0"/>
              <a:t>.</a:t>
            </a:r>
          </a:p>
          <a:p>
            <a:pPr>
              <a:buFontTx/>
              <a:buChar char="•"/>
            </a:pPr>
            <a:r>
              <a:rPr lang="en-US" dirty="0" err="1"/>
              <a:t>Envejecimiento</a:t>
            </a:r>
            <a:endParaRPr lang="en-US" dirty="0"/>
          </a:p>
          <a:p>
            <a:pPr>
              <a:buFontTx/>
              <a:buChar char="•"/>
            </a:pPr>
            <a:r>
              <a:rPr lang="en-US" dirty="0" err="1"/>
              <a:t>Género</a:t>
            </a:r>
            <a:r>
              <a:rPr lang="en-US" dirty="0"/>
              <a:t> </a:t>
            </a:r>
            <a:r>
              <a:rPr lang="en-US" dirty="0" err="1"/>
              <a:t>masculino</a:t>
            </a:r>
            <a:endParaRPr lang="en-US" dirty="0"/>
          </a:p>
          <a:p>
            <a:endParaRPr lang="en-US" dirty="0"/>
          </a:p>
          <a:p>
            <a:endParaRPr lang="en-US" dirty="0"/>
          </a:p>
        </p:txBody>
      </p:sp>
      <p:sp>
        <p:nvSpPr>
          <p:cNvPr id="157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47A9350-490A-4340-949C-01CFB21355A8}" type="slidenum">
              <a:rPr lang="en-US" smtClean="0"/>
              <a:pPr eaLnBrk="1" hangingPunct="1"/>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p:txBody>
          <a:bodyPr wrap="square" numCol="1" anchor="t" anchorCtr="0" compatLnSpc="1">
            <a:prstTxWarp prst="textNoShape">
              <a:avLst/>
            </a:prstTxWarp>
            <a:normAutofit fontScale="92500"/>
          </a:bodyPr>
          <a:lstStyle/>
          <a:p>
            <a:pPr lvl="0">
              <a:defRPr/>
            </a:pPr>
            <a:r>
              <a:rPr lang="es-ES" b="1" dirty="0"/>
              <a:t>Narración:</a:t>
            </a:r>
            <a:r>
              <a:rPr lang="es-ES" dirty="0"/>
              <a:t> Se recomienda que se consideren herramientas de detección tanto subjetivas como objetivas al evaluar el riesgo de AOS con conductores de VDA. Estas herramientas de detección incluyen:</a:t>
            </a:r>
            <a:endParaRPr lang="en-US" dirty="0"/>
          </a:p>
          <a:p>
            <a:pPr lvl="1">
              <a:defRPr/>
            </a:pPr>
            <a:endParaRPr lang="en-US" dirty="0"/>
          </a:p>
          <a:p>
            <a:pPr marL="628650" lvl="1" indent="-171450">
              <a:buFont typeface="Arial" pitchFamily="34" charset="0"/>
              <a:buChar char="•"/>
              <a:defRPr/>
            </a:pPr>
            <a:r>
              <a:rPr lang="es-ES" dirty="0"/>
              <a:t>Cuestionarios,</a:t>
            </a:r>
          </a:p>
          <a:p>
            <a:pPr marL="628650" lvl="1" indent="-171450">
              <a:buFont typeface="Arial" pitchFamily="34" charset="0"/>
              <a:buChar char="•"/>
              <a:defRPr/>
            </a:pPr>
            <a:r>
              <a:rPr lang="es-ES" dirty="0"/>
              <a:t>Exámenes físicos e</a:t>
            </a:r>
          </a:p>
          <a:p>
            <a:pPr marL="628650" lvl="1" indent="-171450">
              <a:buFont typeface="Arial" pitchFamily="34" charset="0"/>
              <a:buChar char="•"/>
              <a:defRPr/>
            </a:pPr>
            <a:r>
              <a:rPr lang="es-ES" dirty="0"/>
              <a:t>Historial y demografía</a:t>
            </a:r>
            <a:endParaRPr lang="en-US" dirty="0"/>
          </a:p>
          <a:p>
            <a:pPr>
              <a:defRPr/>
            </a:pPr>
            <a:endParaRPr lang="en-US" dirty="0"/>
          </a:p>
          <a:p>
            <a:pPr>
              <a:defRPr/>
            </a:pPr>
            <a:r>
              <a:rPr lang="es-ES" dirty="0"/>
              <a:t>Se recomienda examinar el historial de manejo/choques de los conductores para identificar choques o incidentes relacionados con el sueño o la fatiga y preguntar a los supervisores de los conductores sobre quejas excesivas o anormales de fatiga o somnolencia en el trabajo.</a:t>
            </a:r>
            <a:endParaRPr lang="en-US" dirty="0"/>
          </a:p>
          <a:p>
            <a:pPr lvl="1">
              <a:defRPr/>
            </a:pPr>
            <a:endParaRPr lang="en-US" b="1" dirty="0"/>
          </a:p>
          <a:p>
            <a:pPr>
              <a:defRPr/>
            </a:pPr>
            <a:r>
              <a:rPr lang="en-US" dirty="0"/>
              <a:t>_____________________________________</a:t>
            </a:r>
          </a:p>
          <a:p>
            <a:pPr>
              <a:defRPr/>
            </a:pPr>
            <a:r>
              <a:rPr lang="en-US" b="1" dirty="0"/>
              <a:t>Notas:</a:t>
            </a:r>
            <a:endParaRPr lang="en-US" dirty="0"/>
          </a:p>
          <a:p>
            <a:pPr lvl="1">
              <a:defRPr/>
            </a:pPr>
            <a:r>
              <a:rPr lang="es-ES" dirty="0"/>
              <a:t>Evalúe los conductores con herramientas objetivas y subjetivas:</a:t>
            </a:r>
            <a:endParaRPr lang="en-US" dirty="0"/>
          </a:p>
          <a:p>
            <a:pPr marL="1085850" lvl="2" indent="-171450">
              <a:buFontTx/>
              <a:buChar char="•"/>
              <a:defRPr/>
            </a:pPr>
            <a:r>
              <a:rPr lang="es-ES" dirty="0"/>
              <a:t>Cuestionarios </a:t>
            </a:r>
          </a:p>
          <a:p>
            <a:pPr marL="1085850" lvl="2" indent="-171450">
              <a:buFontTx/>
              <a:buChar char="•"/>
              <a:defRPr/>
            </a:pPr>
            <a:r>
              <a:rPr lang="es-ES" dirty="0"/>
              <a:t>Examen físico</a:t>
            </a:r>
          </a:p>
          <a:p>
            <a:pPr marL="1085850" lvl="2" indent="-171450">
              <a:buFontTx/>
              <a:buChar char="•"/>
              <a:defRPr/>
            </a:pPr>
            <a:r>
              <a:rPr lang="es-ES" dirty="0"/>
              <a:t>Historial y demografía</a:t>
            </a:r>
          </a:p>
          <a:p>
            <a:pPr marL="1085850" lvl="2" indent="-171450">
              <a:buFontTx/>
              <a:buChar char="•"/>
              <a:defRPr/>
            </a:pPr>
            <a:r>
              <a:rPr lang="es-ES" dirty="0"/>
              <a:t>Historial de conducción/choques</a:t>
            </a:r>
            <a:endParaRPr lang="en-US" dirty="0"/>
          </a:p>
          <a:p>
            <a:pPr>
              <a:defRPr/>
            </a:pPr>
            <a:endParaRPr lang="en-US" dirty="0"/>
          </a:p>
        </p:txBody>
      </p:sp>
      <p:sp>
        <p:nvSpPr>
          <p:cNvPr id="158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C43C412-4D4F-4F10-8AC5-AD77CBE78344}" type="slidenum">
              <a:rPr lang="en-US" smtClean="0"/>
              <a:pPr eaLnBrk="1" hangingPunct="1"/>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0000" lnSpcReduction="20000"/>
          </a:bodyPr>
          <a:lstStyle/>
          <a:p>
            <a:pPr>
              <a:defRPr/>
            </a:pPr>
            <a:r>
              <a:rPr lang="es-ES" b="1" dirty="0"/>
              <a:t>Narración:</a:t>
            </a:r>
            <a:r>
              <a:rPr lang="es-ES" dirty="0"/>
              <a:t> Los parámetros de práctica y las guías o lineamientos clínicos de la AASM (por sus siglas en </a:t>
            </a:r>
            <a:r>
              <a:rPr lang="es-ES" dirty="0" err="1"/>
              <a:t>Iglés</a:t>
            </a:r>
            <a:r>
              <a:rPr lang="es-ES" dirty="0"/>
              <a:t>) describen recomendaciones para identificar y evaluar a personas con riesgo de enfermedades del sueño. Se debe obtener un historial de sueño en uno de tres entornos: ya sea como parte de una evaluación de mantenimiento de la salud de rutina, como parte de una evaluación de los síntomas de la AOS o como parte de una evaluación integral de pacientes con alto riesgo de AOS. Los pacientes de alto riesgo incluyen aquellos que son obesos, tienen una enfermedad cardiovascular significativa, así como las poblaciones de conductores de alto riesgo (incluidos los conductores de VDA).</a:t>
            </a:r>
            <a:endParaRPr lang="en-US" dirty="0"/>
          </a:p>
          <a:p>
            <a:pPr>
              <a:defRPr/>
            </a:pPr>
            <a:endParaRPr lang="en-US" dirty="0"/>
          </a:p>
          <a:p>
            <a:pPr>
              <a:defRPr/>
            </a:pPr>
            <a:r>
              <a:rPr lang="es-ES" dirty="0"/>
              <a:t>Las preguntas que se deben hacer durante una evaluación de salud de rutina incluyen antecedentes de ronquidos y somnolencia diurna y una evaluación de la presencia de obesidad, anomalías craneofaciales o hipertensión. Los resultados positivos en esta prueba general de AOS deberían conducir a un historial de sueño y un examen físico más completos. Un historial completo del sueño debe incluir una evaluación de ronquidos, apneas presenciadas (o interrupciones en la respiración) mientras duerme, episodios de jadeo o asfixia durante el sueño y somnolencia excesiva durante el día.</a:t>
            </a:r>
            <a:endParaRPr lang="en-US" dirty="0"/>
          </a:p>
          <a:p>
            <a:pPr>
              <a:defRPr/>
            </a:pPr>
            <a:endParaRPr lang="en-US" dirty="0"/>
          </a:p>
          <a:p>
            <a:pPr>
              <a:defRPr/>
            </a:pPr>
            <a:r>
              <a:rPr lang="es-ES" b="0" dirty="0"/>
              <a:t>Un examen físico completo debe incluir medidas antropométricas para evaluar el índice de masa corporal, las circunferencias del cuello y la cintura y la anatomía de las vías respiratorias. También se deben evaluar los sistemas respiratorio, cardiovascular y neurológico de los pacientes.</a:t>
            </a:r>
            <a:endParaRPr lang="en-US" b="0" dirty="0"/>
          </a:p>
          <a:p>
            <a:pPr>
              <a:defRPr/>
            </a:pPr>
            <a:endParaRPr lang="en-US" dirty="0"/>
          </a:p>
          <a:p>
            <a:pPr>
              <a:defRPr/>
            </a:pPr>
            <a:r>
              <a:rPr lang="es-ES" dirty="0"/>
              <a:t>Después de un historial detallado y un examen físico, los pacientes pueden estratificarse de acuerdo con su riesgo de enfermedad por AOS. Se debe dar prioridad a los pacientes considerados de alto riesgo para realizar pruebas objetivas del sueño con el fin de diagnosticar e iniciar el tratamiento.</a:t>
            </a:r>
            <a:endParaRPr lang="en-US" dirty="0"/>
          </a:p>
          <a:p>
            <a:pPr>
              <a:defRPr/>
            </a:pPr>
            <a:endParaRPr lang="en-US" dirty="0"/>
          </a:p>
          <a:p>
            <a:pPr>
              <a:defRPr/>
            </a:pPr>
            <a:r>
              <a:rPr lang="es-ES" dirty="0"/>
              <a:t>Se puede encontrar más información en el Manual de Implementación, en el documento titulado “Parámetros de Práctica y Guías Clínicas de la AASM”.</a:t>
            </a:r>
            <a:endParaRPr lang="en-US" dirty="0"/>
          </a:p>
          <a:p>
            <a:pPr>
              <a:defRPr/>
            </a:pPr>
            <a:endParaRPr lang="en-US" dirty="0"/>
          </a:p>
          <a:p>
            <a:pPr>
              <a:defRPr/>
            </a:pPr>
            <a:r>
              <a:rPr lang="en-US" dirty="0"/>
              <a:t>_____________________________________</a:t>
            </a:r>
          </a:p>
          <a:p>
            <a:pPr>
              <a:defRPr/>
            </a:pPr>
            <a:r>
              <a:rPr lang="en-US" b="1" dirty="0"/>
              <a:t>Notas:</a:t>
            </a:r>
          </a:p>
          <a:p>
            <a:pPr>
              <a:buFont typeface="Arial" pitchFamily="34" charset="0"/>
              <a:buNone/>
              <a:defRPr/>
            </a:pPr>
            <a:r>
              <a:rPr lang="es-ES" dirty="0"/>
              <a:t>Recomendaciones de la AASM para identificar y evaluar a personas con riesgo de enfermedades del sueño:</a:t>
            </a:r>
            <a:endParaRPr lang="en-US" dirty="0"/>
          </a:p>
          <a:p>
            <a:pPr>
              <a:buFont typeface="Arial" pitchFamily="34" charset="0"/>
              <a:buChar char="•"/>
              <a:defRPr/>
            </a:pPr>
            <a:r>
              <a:rPr lang="en-US" dirty="0" err="1"/>
              <a:t>Historial</a:t>
            </a:r>
            <a:r>
              <a:rPr lang="en-US" dirty="0"/>
              <a:t> </a:t>
            </a:r>
            <a:r>
              <a:rPr lang="en-US" dirty="0" err="1"/>
              <a:t>detallado</a:t>
            </a:r>
            <a:r>
              <a:rPr lang="en-US" dirty="0"/>
              <a:t> de </a:t>
            </a:r>
            <a:r>
              <a:rPr lang="en-US" dirty="0" err="1"/>
              <a:t>sueño</a:t>
            </a:r>
            <a:endParaRPr lang="en-US" dirty="0"/>
          </a:p>
          <a:p>
            <a:pPr>
              <a:buFont typeface="Arial" pitchFamily="34" charset="0"/>
              <a:buChar char="•"/>
              <a:defRPr/>
            </a:pPr>
            <a:r>
              <a:rPr lang="en-US" dirty="0"/>
              <a:t>Examen </a:t>
            </a:r>
            <a:r>
              <a:rPr lang="en-US" dirty="0" err="1"/>
              <a:t>físico</a:t>
            </a:r>
            <a:endParaRPr lang="en-US" dirty="0"/>
          </a:p>
          <a:p>
            <a:pPr>
              <a:buFont typeface="Arial" pitchFamily="34" charset="0"/>
              <a:buChar char="•"/>
              <a:defRPr/>
            </a:pPr>
            <a:r>
              <a:rPr lang="es-ES" dirty="0"/>
              <a:t>Estratificación según riesgo de enfermedad AOS (riesgo alto/bajo)</a:t>
            </a:r>
            <a:endParaRPr lang="en-US" dirty="0"/>
          </a:p>
          <a:p>
            <a:pPr>
              <a:buFont typeface="Arial" pitchFamily="34" charset="0"/>
              <a:buChar char="•"/>
              <a:defRPr/>
            </a:pPr>
            <a:r>
              <a:rPr lang="es-ES" dirty="0"/>
              <a:t>Pacientes de alto riesgo con prioridad para la prueba</a:t>
            </a:r>
            <a:endParaRPr lang="en-US" dirty="0"/>
          </a:p>
          <a:p>
            <a:pPr>
              <a:defRPr/>
            </a:pPr>
            <a:endParaRPr lang="en-US" dirty="0"/>
          </a:p>
        </p:txBody>
      </p:sp>
      <p:sp>
        <p:nvSpPr>
          <p:cNvPr id="159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2D3DBDF-B9E5-45AB-9573-81AEA4292CCD}" type="slidenum">
              <a:rPr lang="en-US" smtClean="0"/>
              <a:pPr eaLnBrk="1" hangingPunct="1"/>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20000"/>
          </a:bodyPr>
          <a:lstStyle/>
          <a:p>
            <a:r>
              <a:rPr lang="es-ES" sz="1200" b="1" kern="1200" dirty="0">
                <a:solidFill>
                  <a:schemeClr val="tx1"/>
                </a:solidFill>
                <a:effectLst/>
                <a:latin typeface="+mn-lt"/>
                <a:ea typeface="+mn-ea"/>
                <a:cs typeface="+mn-cs"/>
              </a:rPr>
              <a:t>Narración: </a:t>
            </a:r>
            <a:r>
              <a:rPr lang="es-ES" sz="1200" kern="1200" dirty="0">
                <a:solidFill>
                  <a:schemeClr val="tx1"/>
                </a:solidFill>
                <a:effectLst/>
                <a:latin typeface="+mn-lt"/>
                <a:ea typeface="+mn-ea"/>
                <a:cs typeface="+mn-cs"/>
              </a:rPr>
              <a:t>El Panel de Expertos Médicos (PEM) de la FMCSA también ha descrito algunas recomendaciones para identificar y evaluar a los conductores de VDA en busca de enfermedades del sueño. Estas recomendaciones están disponibles para los médicos examinadores que pueden utilizarlas como "herramientas de mejores prácticas". El PEM recomienda que se requiera que los conductores sean evaluados para AOS si cumplen con los siguientes criterios:</a:t>
            </a:r>
            <a:endParaRPr lang="en-US" sz="1200" kern="1200" dirty="0">
              <a:solidFill>
                <a:schemeClr val="tx1"/>
              </a:solidFill>
              <a:effectLst/>
              <a:latin typeface="+mn-lt"/>
              <a:ea typeface="+mn-ea"/>
              <a:cs typeface="+mn-cs"/>
            </a:endParaRPr>
          </a:p>
          <a:p>
            <a:pPr>
              <a:defRPr/>
            </a:pPr>
            <a:endParaRPr lang="en-US" dirty="0"/>
          </a:p>
          <a:p>
            <a:pPr marL="171450" indent="-171450">
              <a:buFont typeface="Arial" pitchFamily="34" charset="0"/>
              <a:buChar char="•"/>
              <a:defRPr/>
            </a:pPr>
            <a:r>
              <a:rPr lang="es-ES" strike="noStrike" dirty="0"/>
              <a:t>Están clasificados como de alto riesgo para AOS según el Cuestionario de Berlín, O</a:t>
            </a:r>
            <a:endParaRPr lang="en-US" strike="noStrike" dirty="0"/>
          </a:p>
          <a:p>
            <a:pPr marL="171450" indent="-171450">
              <a:buFont typeface="Arial" pitchFamily="34" charset="0"/>
              <a:buChar char="•"/>
              <a:defRPr/>
            </a:pPr>
            <a:r>
              <a:rPr lang="es-ES" dirty="0"/>
              <a:t>Tener un índice de masa corporal medido de 33 kg/m2 o más, O</a:t>
            </a:r>
            <a:endParaRPr lang="en-US" dirty="0"/>
          </a:p>
          <a:p>
            <a:pPr marL="171450" indent="-171450">
              <a:buFont typeface="Arial" pitchFamily="34" charset="0"/>
              <a:buChar char="•"/>
              <a:defRPr/>
            </a:pPr>
            <a:r>
              <a:rPr lang="es-ES" dirty="0"/>
              <a:t>Se consideran en riesgo de AOS a partir de una evaluación clínica debido al informe de sus síntomas, factores de riesgo o condiciones comórbidas.</a:t>
            </a:r>
            <a:endParaRPr lang="en-US" dirty="0"/>
          </a:p>
          <a:p>
            <a:pPr>
              <a:defRPr/>
            </a:pPr>
            <a:endParaRPr lang="en-US" dirty="0"/>
          </a:p>
          <a:p>
            <a:pPr>
              <a:defRPr/>
            </a:pPr>
            <a:r>
              <a:rPr lang="es-ES" dirty="0"/>
              <a:t>Se puede encontrar más información en el Manual de Implementación, en el documento titulado, “Recomendaciones del PEM FMCSA: Apnea Obstructiva del Sueño y Seguridad del Conductor de Vehículos de Autotransporte.</a:t>
            </a:r>
            <a:endParaRPr lang="en-US" dirty="0"/>
          </a:p>
          <a:p>
            <a:pPr>
              <a:defRPr/>
            </a:pPr>
            <a:endParaRPr lang="en-US" dirty="0"/>
          </a:p>
          <a:p>
            <a:pPr>
              <a:defRPr/>
            </a:pPr>
            <a:r>
              <a:rPr lang="en-US" dirty="0"/>
              <a:t>_____________________________________</a:t>
            </a:r>
          </a:p>
          <a:p>
            <a:pPr>
              <a:defRPr/>
            </a:pPr>
            <a:r>
              <a:rPr lang="en-US" b="1" dirty="0"/>
              <a:t>Notas:</a:t>
            </a:r>
            <a:endParaRPr lang="en-US" dirty="0"/>
          </a:p>
          <a:p>
            <a:pPr>
              <a:defRPr/>
            </a:pPr>
            <a:r>
              <a:rPr lang="es-ES" dirty="0"/>
              <a:t>El Panel de Expertos Médicos (PEM) de la FMCSA recomienda que los conductores sean evaluados para AOS si cumplen con los siguientes criterios:</a:t>
            </a:r>
            <a:endParaRPr lang="en-US" dirty="0"/>
          </a:p>
          <a:p>
            <a:pPr marL="171450" indent="-171450">
              <a:buFont typeface="Arial" pitchFamily="34" charset="0"/>
              <a:buChar char="•"/>
              <a:defRPr/>
            </a:pPr>
            <a:r>
              <a:rPr lang="es-ES" strike="noStrike" dirty="0"/>
              <a:t>Están clasificados como de alto riesgo para AOS según el Cuestionario de Berlín, O</a:t>
            </a:r>
            <a:endParaRPr lang="en-US" strike="noStrike" dirty="0"/>
          </a:p>
          <a:p>
            <a:pPr marL="171450" indent="-171450">
              <a:buFont typeface="Arial" pitchFamily="34" charset="0"/>
              <a:buChar char="•"/>
              <a:defRPr/>
            </a:pPr>
            <a:r>
              <a:rPr lang="es-ES" dirty="0"/>
              <a:t>Tener un índice de masa corporal medido de 33 kg/m2 o más, O</a:t>
            </a:r>
            <a:endParaRPr lang="en-US" dirty="0"/>
          </a:p>
          <a:p>
            <a:pPr marL="171450" indent="-171450">
              <a:buFont typeface="Arial" pitchFamily="34" charset="0"/>
              <a:buChar char="•"/>
              <a:defRPr/>
            </a:pPr>
            <a:r>
              <a:rPr lang="es-ES" dirty="0"/>
              <a:t>Son considerados en riesgo de AOS a partir de una evaluación clínica debido al informe de sus síntomas, factores de riesgo o condiciones comórbidas.</a:t>
            </a:r>
            <a:endParaRPr lang="en-US" dirty="0"/>
          </a:p>
          <a:p>
            <a:pPr>
              <a:defRPr/>
            </a:pPr>
            <a:endParaRPr lang="en-US" dirty="0"/>
          </a:p>
          <a:p>
            <a:pPr>
              <a:defRPr/>
            </a:pPr>
            <a:endParaRPr lang="en-US" dirty="0"/>
          </a:p>
          <a:p>
            <a:pPr>
              <a:defRPr/>
            </a:pPr>
            <a:endParaRPr lang="en-US" dirty="0"/>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34B9C14-623E-4848-BFA3-E72BB9B68863}" type="slidenum">
              <a:rPr lang="en-US" smtClean="0"/>
              <a:pPr eaLnBrk="1" hangingPunct="1"/>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r>
              <a:rPr lang="es-ES" b="1" dirty="0"/>
              <a:t>Narración: </a:t>
            </a:r>
            <a:r>
              <a:rPr lang="es-ES" dirty="0"/>
              <a:t>Una vez que una persona es evaluada como de alto riesgo de AOS, se recomienda que se someta a pruebas inmediatas para el diagnóstico. La polisomnografía de laboratorio, o PSG, se considera el estándar de oro para diagnosticar las enfermedades del sueño, aunque es muy costosa. Una PSG se realiza durante la noche en una clínica del sueño y es atendida por técnicos del sueño y evaluada por un médico del sueño. El laboratorio del sueño en el que se realiza la PSG imita una habitación de hotel. El paciente está conectado a numerosos cables que monitorean los canales de información de diagnóstico del sueño. Después de la prueba de la noche a la mañana, el médico del sueño tratante revisa y califica los resultados de la PSG y los revisa con el paciente.</a:t>
            </a:r>
            <a:endParaRPr lang="en-US" dirty="0"/>
          </a:p>
          <a:p>
            <a:endParaRPr lang="en-US" dirty="0"/>
          </a:p>
          <a:p>
            <a:r>
              <a:rPr lang="es-ES" b="0" dirty="0"/>
              <a:t>El criterio definitorio para un diagnóstico de AOS es el Índice de Apnea-</a:t>
            </a:r>
            <a:r>
              <a:rPr lang="es-ES" b="0" dirty="0" err="1"/>
              <a:t>Hipoapnea</a:t>
            </a:r>
            <a:r>
              <a:rPr lang="es-ES" b="0" dirty="0"/>
              <a:t> (AHI), que es una evaluación de la gravedad de la AOS. Un AHI de 5 a 15 eventos por hora indica AOS leve; 15-30 eventos por hora indica AOS moderado; y más de 30 eventos por hora indica AOS grave.</a:t>
            </a:r>
            <a:endParaRPr lang="en-US" b="0" dirty="0"/>
          </a:p>
          <a:p>
            <a:endParaRPr lang="en-US" dirty="0"/>
          </a:p>
          <a:p>
            <a:r>
              <a:rPr lang="en-US" dirty="0"/>
              <a:t>______________________</a:t>
            </a:r>
          </a:p>
          <a:p>
            <a:r>
              <a:rPr lang="en-US" b="1" dirty="0"/>
              <a:t>Notas:</a:t>
            </a:r>
          </a:p>
          <a:p>
            <a:r>
              <a:rPr lang="es-ES" dirty="0"/>
              <a:t>Pruebas de enfermedades del sueño:</a:t>
            </a:r>
            <a:endParaRPr lang="en-US" dirty="0"/>
          </a:p>
          <a:p>
            <a:pPr>
              <a:buFontTx/>
              <a:buChar char="•"/>
            </a:pPr>
            <a:r>
              <a:rPr lang="es-ES" dirty="0"/>
              <a:t>PSG es el estándar de oro para diagnosticar enfermedades del sueño (RLS, AOS, otros)</a:t>
            </a:r>
            <a:endParaRPr lang="en-US" dirty="0"/>
          </a:p>
          <a:p>
            <a:pPr lvl="1">
              <a:buFontTx/>
              <a:buChar char="•"/>
            </a:pPr>
            <a:r>
              <a:rPr lang="en-US" dirty="0" err="1"/>
              <a:t>Costoso</a:t>
            </a:r>
            <a:endParaRPr lang="en-US" dirty="0"/>
          </a:p>
          <a:p>
            <a:pPr lvl="1">
              <a:buFontTx/>
              <a:buChar char="•"/>
            </a:pPr>
            <a:r>
              <a:rPr lang="es-ES" dirty="0"/>
              <a:t>Prueba asistida durante la noche en el laboratorio del sueño.</a:t>
            </a:r>
            <a:endParaRPr lang="en-US" dirty="0"/>
          </a:p>
          <a:p>
            <a:pPr lvl="1">
              <a:buFontTx/>
              <a:buChar char="•"/>
            </a:pPr>
            <a:r>
              <a:rPr lang="es-ES" dirty="0"/>
              <a:t>Datos fisiológicos registrados en tiempo real</a:t>
            </a:r>
            <a:endParaRPr lang="en-US" dirty="0"/>
          </a:p>
          <a:p>
            <a:pPr lvl="1">
              <a:buFontTx/>
              <a:buChar char="•"/>
            </a:pPr>
            <a:r>
              <a:rPr lang="pt-BR" dirty="0"/>
              <a:t>AOS diagnosticado por Índice de </a:t>
            </a:r>
            <a:r>
              <a:rPr lang="pt-BR" dirty="0" err="1"/>
              <a:t>Apnea</a:t>
            </a:r>
            <a:r>
              <a:rPr lang="pt-BR" dirty="0"/>
              <a:t>/</a:t>
            </a:r>
            <a:r>
              <a:rPr lang="pt-BR" dirty="0" err="1"/>
              <a:t>Hipopnea</a:t>
            </a:r>
            <a:r>
              <a:rPr lang="pt-BR" dirty="0"/>
              <a:t> (IAH)</a:t>
            </a:r>
            <a:endParaRPr lang="en-US" dirty="0"/>
          </a:p>
          <a:p>
            <a:endParaRPr lang="en-US" dirty="0"/>
          </a:p>
          <a:p>
            <a:r>
              <a:rPr lang="es-ES" dirty="0"/>
              <a:t>AHI es una evaluación de la gravedad de la AOS (eventos/hora).</a:t>
            </a:r>
            <a:endParaRPr lang="en-US" dirty="0"/>
          </a:p>
        </p:txBody>
      </p:sp>
      <p:sp>
        <p:nvSpPr>
          <p:cNvPr id="161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F8CBE17-C82B-42D1-B39F-2CDA83D2E536}" type="slidenum">
              <a:rPr lang="en-US" smtClean="0"/>
              <a:pPr eaLnBrk="1" hangingPunct="1"/>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p:txBody>
          <a:bodyPr wrap="square" numCol="1" anchor="t" anchorCtr="0" compatLnSpc="1">
            <a:prstTxWarp prst="textNoShape">
              <a:avLst/>
            </a:prstTxWarp>
            <a:normAutofit fontScale="55000" lnSpcReduction="20000"/>
          </a:bodyPr>
          <a:lstStyle/>
          <a:p>
            <a:pPr>
              <a:defRPr/>
            </a:pPr>
            <a:r>
              <a:rPr lang="es-ES" b="1" strike="noStrike" dirty="0"/>
              <a:t>Narración: </a:t>
            </a:r>
            <a:r>
              <a:rPr lang="es-ES" strike="noStrike" dirty="0"/>
              <a:t>El monitoreo portátil, o MP, es otro medio para evaluar las enfermedades del sueño. Este estudio del sueño sin supervisión se realiza fuera de un laboratorio del sueño, a menudo en el hogar, pero se puede realizar en cualquier lugar donde duerma una persona, incluida el camarote de un camión de autotransporte. La monitorización portátil es más económica que una PSG de laboratorio y es más rentable en la mayoría de los casos. También es más conveniente para los conductores de VDA, ya que no requiere pasar la noche en un laboratorio del sueño que puede ser un inconveniente para su estilo de vida muy móvil. Los dispositivos de monitoreo portátiles a menudo se aprueban como alternativas a la PSG para la detección y el diagnóstico de AOS cuando se realizan junto con una evaluación integral del sueño por parte de un médico certificado del sueño.</a:t>
            </a:r>
            <a:endParaRPr lang="en-US" strike="noStrike" dirty="0"/>
          </a:p>
          <a:p>
            <a:pPr>
              <a:defRPr/>
            </a:pPr>
            <a:endParaRPr lang="en-US" strike="noStrike" dirty="0"/>
          </a:p>
          <a:p>
            <a:pPr>
              <a:defRPr/>
            </a:pPr>
            <a:r>
              <a:rPr lang="es-ES" strike="noStrike" dirty="0"/>
              <a:t>Con los beneficios vienen las limitaciones de los monitores portátiles. Los MP que no cuentan con una tecnología para asegurar la cadena de custodia no deben considerarse para los conductores de VDA. Por temor a que la AOS afecte su carrera y su sustento, los conductores de VDA pueden dudar en someterse a la prueba y ser diagnosticados con AOS; por lo tanto, pueden tratar de "ganarle al sistema" haciendo que un cónyuge o un amigo sea el que se someta a la prueba de sueño con el MP. Los proveedores de monitoreo portátil están reconociendo este problema y están diseñando tecnologías para abordar estos problemas de cadena de custodia. Además, la AASM no aprueba el monitoreo portátil para diagnosticar AOS en pacientes con condiciones médicas comórbidas significativas. Los transportistas deben buscar el asesoramiento profesional y las recomendaciones de un médico del sueño acreditado o de su proveedor de AOS al elegir un MP para probar la AOS en su flota.</a:t>
            </a:r>
            <a:endParaRPr lang="en-US" strike="noStrike" dirty="0"/>
          </a:p>
          <a:p>
            <a:pPr>
              <a:defRPr/>
            </a:pPr>
            <a:endParaRPr lang="en-US" dirty="0"/>
          </a:p>
          <a:p>
            <a:pPr>
              <a:defRPr/>
            </a:pPr>
            <a:r>
              <a:rPr lang="en-US" b="1" dirty="0"/>
              <a:t>__________________________</a:t>
            </a:r>
          </a:p>
          <a:p>
            <a:pPr>
              <a:defRPr/>
            </a:pPr>
            <a:r>
              <a:rPr lang="en-US" b="1" dirty="0"/>
              <a:t>Notas:</a:t>
            </a:r>
          </a:p>
          <a:p>
            <a:pPr>
              <a:defRPr/>
            </a:pPr>
            <a:r>
              <a:rPr lang="es-ES" dirty="0"/>
              <a:t>El MP se puede realizar en casa, hotel, camión, etc.</a:t>
            </a:r>
            <a:endParaRPr lang="en-US" dirty="0"/>
          </a:p>
          <a:p>
            <a:pPr>
              <a:buFont typeface="Arial" pitchFamily="34" charset="0"/>
              <a:buChar char="•"/>
              <a:defRPr/>
            </a:pPr>
            <a:r>
              <a:rPr lang="en-US" dirty="0" err="1"/>
              <a:t>Económico</a:t>
            </a:r>
            <a:endParaRPr lang="en-US" dirty="0"/>
          </a:p>
          <a:p>
            <a:pPr>
              <a:buFont typeface="Arial" pitchFamily="34" charset="0"/>
              <a:buChar char="•"/>
              <a:defRPr/>
            </a:pPr>
            <a:r>
              <a:rPr lang="en-US" dirty="0" err="1"/>
              <a:t>Conveniente</a:t>
            </a:r>
            <a:endParaRPr lang="en-US" dirty="0"/>
          </a:p>
          <a:p>
            <a:pPr>
              <a:buFont typeface="Arial" pitchFamily="34" charset="0"/>
              <a:buChar char="•"/>
              <a:defRPr/>
            </a:pPr>
            <a:r>
              <a:rPr lang="en-US" sz="2400" dirty="0"/>
              <a:t>MPs </a:t>
            </a:r>
            <a:r>
              <a:rPr lang="en-US" sz="2400" dirty="0" err="1"/>
              <a:t>aprobados</a:t>
            </a:r>
            <a:r>
              <a:rPr lang="en-US" sz="2400" dirty="0"/>
              <a:t> </a:t>
            </a:r>
            <a:r>
              <a:rPr lang="en-US" sz="2400" dirty="0" err="1"/>
              <a:t>como</a:t>
            </a:r>
            <a:r>
              <a:rPr lang="en-US" sz="2400" dirty="0"/>
              <a:t> </a:t>
            </a:r>
            <a:r>
              <a:rPr lang="en-US" sz="2400" dirty="0" err="1"/>
              <a:t>alternativas</a:t>
            </a:r>
            <a:r>
              <a:rPr lang="en-US" sz="2400" dirty="0"/>
              <a:t> a la PSG para </a:t>
            </a:r>
            <a:r>
              <a:rPr lang="en-US" sz="2400" dirty="0" err="1"/>
              <a:t>el</a:t>
            </a:r>
            <a:r>
              <a:rPr lang="en-US" sz="2400" dirty="0"/>
              <a:t> </a:t>
            </a:r>
            <a:r>
              <a:rPr lang="en-US" sz="2400" dirty="0" err="1"/>
              <a:t>diagnóstico</a:t>
            </a:r>
            <a:r>
              <a:rPr lang="en-US" sz="2400" dirty="0"/>
              <a:t> de la AOS.</a:t>
            </a:r>
          </a:p>
          <a:p>
            <a:pPr marL="1257300" lvl="2" indent="-342900">
              <a:buFontTx/>
              <a:buChar char="•"/>
              <a:defRPr/>
            </a:pPr>
            <a:r>
              <a:rPr lang="es-ES" sz="2000" dirty="0"/>
              <a:t>MP y canales de grabación apropiados</a:t>
            </a:r>
            <a:endParaRPr lang="en-US" sz="2000" dirty="0"/>
          </a:p>
          <a:p>
            <a:pPr marL="1257300" lvl="2" indent="-342900">
              <a:buFontTx/>
              <a:buChar char="•"/>
              <a:defRPr/>
            </a:pPr>
            <a:r>
              <a:rPr lang="es-ES" sz="2000" dirty="0"/>
              <a:t>Acompañado de evaluación clínica del sueño</a:t>
            </a:r>
            <a:endParaRPr lang="en-US" sz="2000" dirty="0"/>
          </a:p>
          <a:p>
            <a:pPr marL="1257300" lvl="2" indent="-342900">
              <a:buFontTx/>
              <a:buChar char="•"/>
              <a:defRPr/>
            </a:pPr>
            <a:r>
              <a:rPr lang="en-US" sz="2000" dirty="0" err="1"/>
              <a:t>Restricciones</a:t>
            </a:r>
            <a:r>
              <a:rPr lang="en-US" sz="2000" dirty="0"/>
              <a:t> </a:t>
            </a:r>
            <a:r>
              <a:rPr lang="en-US" sz="1600" i="1" dirty="0"/>
              <a:t>(Collop et. al. 2007)</a:t>
            </a:r>
          </a:p>
          <a:p>
            <a:pPr>
              <a:buFont typeface="Arial" pitchFamily="34" charset="0"/>
              <a:buChar char="•"/>
              <a:defRPr/>
            </a:pPr>
            <a:r>
              <a:rPr lang="en-US" dirty="0" err="1"/>
              <a:t>Limitaciones</a:t>
            </a:r>
            <a:endParaRPr lang="en-US" dirty="0"/>
          </a:p>
          <a:p>
            <a:pPr lvl="1">
              <a:buFont typeface="Arial" pitchFamily="34" charset="0"/>
              <a:buChar char="•"/>
              <a:defRPr/>
            </a:pPr>
            <a:r>
              <a:rPr lang="en-US" dirty="0"/>
              <a:t>Cadena de custodia</a:t>
            </a:r>
          </a:p>
          <a:p>
            <a:pPr lvl="1">
              <a:buFont typeface="Arial" pitchFamily="34" charset="0"/>
              <a:buChar char="•"/>
              <a:defRPr/>
            </a:pPr>
            <a:r>
              <a:rPr lang="es-ES" dirty="0"/>
              <a:t>Apropiado para poblaciones de alto riesgo sin problemas médicos significativos</a:t>
            </a:r>
            <a:endParaRPr lang="en-US" dirty="0"/>
          </a:p>
          <a:p>
            <a:pPr>
              <a:defRPr/>
            </a:pPr>
            <a:endParaRPr lang="en-US" b="1" dirty="0"/>
          </a:p>
          <a:p>
            <a:pPr>
              <a:defRPr/>
            </a:pPr>
            <a:r>
              <a:rPr lang="en-US" i="1" dirty="0" err="1"/>
              <a:t>Referencia</a:t>
            </a:r>
            <a:r>
              <a:rPr lang="en-US" i="1" dirty="0"/>
              <a:t>::</a:t>
            </a:r>
          </a:p>
          <a:p>
            <a:pPr>
              <a:defRPr/>
            </a:pPr>
            <a:r>
              <a:rPr lang="es-ES" dirty="0"/>
              <a:t>Guías clínicas para el uso de monitores portátiles desatendidos en el diagnóstico de apnea obstructiva del sueño en pacientes adultos. Grupo de Trabajo de Monitoreo Portátil de la Academia Americana de Medicina del Sueño.</a:t>
            </a:r>
            <a:endParaRPr lang="en-US" dirty="0"/>
          </a:p>
          <a:p>
            <a:pPr>
              <a:defRPr/>
            </a:pPr>
            <a:r>
              <a:rPr lang="en-US" dirty="0" err="1">
                <a:hlinkClick r:id="rId3" action="ppaction://hlinkfile"/>
              </a:rPr>
              <a:t>Collop</a:t>
            </a:r>
            <a:r>
              <a:rPr lang="en-US" dirty="0">
                <a:hlinkClick r:id="rId3" action="ppaction://hlinkfile"/>
              </a:rPr>
              <a:t> NA</a:t>
            </a:r>
            <a:r>
              <a:rPr lang="en-US" dirty="0"/>
              <a:t>, </a:t>
            </a:r>
            <a:r>
              <a:rPr lang="en-US" dirty="0">
                <a:hlinkClick r:id="rId4" action="ppaction://hlinkfile"/>
              </a:rPr>
              <a:t>Anderson WM</a:t>
            </a:r>
            <a:r>
              <a:rPr lang="en-US" dirty="0"/>
              <a:t>, </a:t>
            </a:r>
            <a:r>
              <a:rPr lang="en-US" dirty="0" err="1">
                <a:hlinkClick r:id="rId5" action="ppaction://hlinkfile"/>
              </a:rPr>
              <a:t>Boehlecke</a:t>
            </a:r>
            <a:r>
              <a:rPr lang="en-US" dirty="0">
                <a:hlinkClick r:id="rId5" action="ppaction://hlinkfile"/>
              </a:rPr>
              <a:t> B</a:t>
            </a:r>
            <a:r>
              <a:rPr lang="en-US" dirty="0"/>
              <a:t>, </a:t>
            </a:r>
            <a:r>
              <a:rPr lang="en-US" dirty="0" err="1">
                <a:hlinkClick r:id="rId6" action="ppaction://hlinkfile"/>
              </a:rPr>
              <a:t>Claman</a:t>
            </a:r>
            <a:r>
              <a:rPr lang="en-US" dirty="0">
                <a:hlinkClick r:id="rId6" action="ppaction://hlinkfile"/>
              </a:rPr>
              <a:t> D</a:t>
            </a:r>
            <a:r>
              <a:rPr lang="en-US" dirty="0"/>
              <a:t>, </a:t>
            </a:r>
            <a:r>
              <a:rPr lang="en-US" dirty="0">
                <a:hlinkClick r:id="rId7" action="ppaction://hlinkfile"/>
              </a:rPr>
              <a:t>Goldberg R</a:t>
            </a:r>
            <a:r>
              <a:rPr lang="en-US" dirty="0"/>
              <a:t>, </a:t>
            </a:r>
            <a:r>
              <a:rPr lang="en-US" dirty="0">
                <a:hlinkClick r:id="rId8" action="ppaction://hlinkfile"/>
              </a:rPr>
              <a:t>Gottlieb DJ</a:t>
            </a:r>
            <a:r>
              <a:rPr lang="en-US" dirty="0"/>
              <a:t>, </a:t>
            </a:r>
            <a:r>
              <a:rPr lang="en-US" dirty="0" err="1">
                <a:hlinkClick r:id="rId9" action="ppaction://hlinkfile"/>
              </a:rPr>
              <a:t>Hudgel</a:t>
            </a:r>
            <a:r>
              <a:rPr lang="en-US" dirty="0">
                <a:hlinkClick r:id="rId9" action="ppaction://hlinkfile"/>
              </a:rPr>
              <a:t> D</a:t>
            </a:r>
            <a:r>
              <a:rPr lang="en-US" dirty="0"/>
              <a:t>, </a:t>
            </a:r>
            <a:r>
              <a:rPr lang="en-US" dirty="0" err="1">
                <a:hlinkClick r:id="rId10" action="ppaction://hlinkfile"/>
              </a:rPr>
              <a:t>Sateia</a:t>
            </a:r>
            <a:r>
              <a:rPr lang="en-US" dirty="0">
                <a:hlinkClick r:id="rId10" action="ppaction://hlinkfile"/>
              </a:rPr>
              <a:t> M</a:t>
            </a:r>
            <a:r>
              <a:rPr lang="en-US" dirty="0"/>
              <a:t>, </a:t>
            </a:r>
            <a:r>
              <a:rPr lang="en-US" dirty="0">
                <a:hlinkClick r:id="rId11" action="ppaction://hlinkfile"/>
              </a:rPr>
              <a:t>Schwab R</a:t>
            </a:r>
            <a:r>
              <a:rPr lang="en-US" dirty="0"/>
              <a:t>; </a:t>
            </a:r>
            <a:r>
              <a:rPr lang="en-US" dirty="0">
                <a:hlinkClick r:id="rId12" action="ppaction://hlinkfile"/>
              </a:rPr>
              <a:t>Portable Monitoring Task Force of the American Academy of Sleep Medicine</a:t>
            </a:r>
            <a:r>
              <a:rPr lang="en-US" dirty="0"/>
              <a:t>.</a:t>
            </a:r>
          </a:p>
          <a:p>
            <a:pPr>
              <a:defRPr/>
            </a:pPr>
            <a:endParaRPr lang="en-US" dirty="0"/>
          </a:p>
        </p:txBody>
      </p:sp>
      <p:sp>
        <p:nvSpPr>
          <p:cNvPr id="162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595E7EE-0FF6-474C-BC25-266C331E637E}" type="slidenum">
              <a:rPr lang="en-US" smtClean="0"/>
              <a:pPr eaLnBrk="1" hangingPunct="1"/>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32500" lnSpcReduction="20000"/>
          </a:bodyPr>
          <a:lstStyle/>
          <a:p>
            <a:pPr marL="0" lvl="0" indent="0">
              <a:buFont typeface="Arial" pitchFamily="34" charset="0"/>
              <a:buNone/>
              <a:defRPr/>
            </a:pPr>
            <a:r>
              <a:rPr lang="es-ES" sz="2400" b="1" dirty="0"/>
              <a:t>Narración</a:t>
            </a:r>
            <a:r>
              <a:rPr lang="es-ES" sz="2400" dirty="0"/>
              <a:t>: La AASM describe señales fisiológicas mínimas que deben monitorearse y registrarse durante la PSG, así como parámetros adicionales que se recomiendan. La AASM también exige que una PSG asistida requiera la presencia y seguimiento constante de un técnico o médico capacitado y acreditado.</a:t>
            </a:r>
            <a:endParaRPr lang="en-US" sz="2400" dirty="0"/>
          </a:p>
          <a:p>
            <a:pPr lvl="1">
              <a:defRPr/>
            </a:pPr>
            <a:endParaRPr lang="en-US" sz="2400" dirty="0"/>
          </a:p>
          <a:p>
            <a:pPr lvl="0">
              <a:defRPr/>
            </a:pPr>
            <a:r>
              <a:rPr lang="es-ES" sz="2400" dirty="0"/>
              <a:t>Para que un dispositivo de monitoreo portátil cumpla con las pautas y los parámetros descritos por la AASM para el diagnóstico de la AOS, la prueba portátil debe ir acompañada de una evaluación integral del sueño realizada por un médico del sueño acreditado. Los monitores portátiles deben usarse en el diagnóstico de AOS solo cuando es probable la presencia de la AOS (según lo evaluado a través de indicaciones clínicas y de detección) y no hay otras condiciones médicas importantes presentes. De manera similar a la PSG, la AASM también describe las señales fisiológicas mínimas que deben monitorearse con dispositivos portátiles, así como las señales recomendadas. Los transportistas deben considerar estas recomendaciones al elegir un dispositivo de monitoreo portátil para el programa de manejo de la apnea del sueño de su empresa. La AASM también recomienda que la AOS se aborde como una enfermedad crónica que requiera un manejo multidisciplinario a largo plazo. Las Directrices recomiendan que la monitorización portátil del sueño se realice con el apoyo de un programa integral de medicina del sueño acreditado por la AASM. Además, si la prueba de monitorización portátil en un paciente considerado de alto riesgo de AOS es negativa o técnicamente inadecuada, se recomienda la PSG de laboratorio como seguimiento.</a:t>
            </a:r>
            <a:endParaRPr lang="en-US" sz="2400" dirty="0"/>
          </a:p>
          <a:p>
            <a:pPr lvl="1">
              <a:defRPr/>
            </a:pPr>
            <a:endParaRPr lang="en-US" sz="2400" dirty="0"/>
          </a:p>
          <a:p>
            <a:pPr lvl="0">
              <a:defRPr/>
            </a:pPr>
            <a:r>
              <a:rPr lang="es-ES" sz="2400" dirty="0"/>
              <a:t>Puede encontrar información detallada sobre las recomendaciones de la AASM para la PSG de laboratorio y el monitoreo portátil en los Parámetros de Práctica y las Guías Clínicas que se muestran como ligas al final del Módulo 7 y se incluyen también en el Manual de Implementación.</a:t>
            </a:r>
            <a:endParaRPr lang="en-US" sz="2400" dirty="0"/>
          </a:p>
          <a:p>
            <a:pPr>
              <a:defRPr/>
            </a:pPr>
            <a:endParaRPr lang="en-US" sz="2400" dirty="0"/>
          </a:p>
          <a:p>
            <a:pPr>
              <a:defRPr/>
            </a:pPr>
            <a:r>
              <a:rPr lang="en-US" sz="2400" dirty="0"/>
              <a:t>_____________________________________</a:t>
            </a:r>
          </a:p>
          <a:p>
            <a:pPr>
              <a:defRPr/>
            </a:pPr>
            <a:r>
              <a:rPr lang="en-US" sz="2400" b="1" dirty="0"/>
              <a:t>Notas:</a:t>
            </a:r>
          </a:p>
          <a:p>
            <a:pPr>
              <a:defRPr/>
            </a:pPr>
            <a:r>
              <a:rPr lang="es-ES" sz="2400" dirty="0"/>
              <a:t>Recomendaciones de la AASM para el PSG</a:t>
            </a:r>
            <a:endParaRPr lang="en-US" sz="2400" dirty="0"/>
          </a:p>
          <a:p>
            <a:pPr>
              <a:buFont typeface="Arial" pitchFamily="34" charset="0"/>
              <a:buChar char="•"/>
              <a:defRPr/>
            </a:pPr>
            <a:r>
              <a:rPr lang="en-US" sz="2400" dirty="0" err="1"/>
              <a:t>Señales</a:t>
            </a:r>
            <a:r>
              <a:rPr lang="en-US" sz="2400" dirty="0"/>
              <a:t> </a:t>
            </a:r>
            <a:r>
              <a:rPr lang="en-US" sz="2400" dirty="0" err="1"/>
              <a:t>fisiológicas</a:t>
            </a:r>
            <a:r>
              <a:rPr lang="en-US" sz="2400" dirty="0"/>
              <a:t> </a:t>
            </a:r>
            <a:r>
              <a:rPr lang="en-US" sz="2400" dirty="0" err="1"/>
              <a:t>mínimas</a:t>
            </a:r>
            <a:r>
              <a:rPr lang="en-US" sz="2400" dirty="0"/>
              <a:t> </a:t>
            </a:r>
            <a:r>
              <a:rPr lang="en-US" sz="2400" dirty="0" err="1"/>
              <a:t>monitoreadas</a:t>
            </a:r>
            <a:r>
              <a:rPr lang="en-US" sz="2400" dirty="0"/>
              <a:t> y </a:t>
            </a:r>
            <a:r>
              <a:rPr lang="en-US" sz="2400" dirty="0" err="1"/>
              <a:t>registradas</a:t>
            </a:r>
            <a:r>
              <a:rPr lang="en-US" sz="2400" dirty="0"/>
              <a:t>/</a:t>
            </a:r>
            <a:r>
              <a:rPr lang="en-US" sz="2400" dirty="0" err="1"/>
              <a:t>parámetros</a:t>
            </a:r>
            <a:r>
              <a:rPr lang="en-US" sz="2400" dirty="0"/>
              <a:t> </a:t>
            </a:r>
            <a:r>
              <a:rPr lang="en-US" sz="2400" dirty="0" err="1"/>
              <a:t>adicionales</a:t>
            </a:r>
            <a:r>
              <a:rPr lang="en-US" sz="2400" dirty="0"/>
              <a:t> </a:t>
            </a:r>
            <a:r>
              <a:rPr lang="en-US" sz="2400" dirty="0" err="1"/>
              <a:t>recomendados</a:t>
            </a:r>
            <a:endParaRPr lang="en-US" sz="2400" dirty="0"/>
          </a:p>
          <a:p>
            <a:pPr>
              <a:buFont typeface="Arial" pitchFamily="34" charset="0"/>
              <a:buChar char="•"/>
              <a:defRPr/>
            </a:pPr>
            <a:r>
              <a:rPr lang="es-ES" sz="2400" dirty="0"/>
              <a:t>Presencia y seguimiento constante de un técnico o médico capacitado y acreditado</a:t>
            </a:r>
            <a:endParaRPr lang="en-US" sz="2400" dirty="0"/>
          </a:p>
          <a:p>
            <a:pPr>
              <a:defRPr/>
            </a:pPr>
            <a:endParaRPr lang="en-US" sz="2400" dirty="0"/>
          </a:p>
          <a:p>
            <a:pPr>
              <a:defRPr/>
            </a:pPr>
            <a:r>
              <a:rPr lang="es-ES" sz="2400" dirty="0"/>
              <a:t>Recomendaciones de la AASM para el MP</a:t>
            </a:r>
            <a:endParaRPr lang="en-US" sz="2400" dirty="0"/>
          </a:p>
          <a:p>
            <a:pPr marL="342900" indent="-342900">
              <a:buFont typeface="Arial" pitchFamily="34" charset="0"/>
              <a:buChar char="•"/>
              <a:defRPr/>
            </a:pPr>
            <a:r>
              <a:rPr lang="es-ES" sz="2000" dirty="0"/>
              <a:t>Acompañado de una evaluación integral del sueño por parte de un especialista en sueño.</a:t>
            </a:r>
            <a:endParaRPr lang="en-US" sz="2000" dirty="0"/>
          </a:p>
          <a:p>
            <a:pPr marL="342900" indent="-342900">
              <a:buFont typeface="Arial" pitchFamily="34" charset="0"/>
              <a:buChar char="•"/>
              <a:defRPr/>
            </a:pPr>
            <a:r>
              <a:rPr lang="es-ES" sz="2000" dirty="0"/>
              <a:t>Se puede utilizar como alternativa a la PSG en pacientes con una alta probabilidad de AOS previa a la prueba y sin condiciones médicas comórbidas importantes.</a:t>
            </a:r>
            <a:endParaRPr lang="en-US" sz="2000" dirty="0"/>
          </a:p>
          <a:p>
            <a:pPr marL="342900" indent="-342900">
              <a:buFont typeface="Arial" pitchFamily="34" charset="0"/>
              <a:buChar char="•"/>
              <a:defRPr/>
            </a:pPr>
            <a:r>
              <a:rPr lang="en-US" sz="2000" dirty="0" err="1"/>
              <a:t>Registro</a:t>
            </a:r>
            <a:r>
              <a:rPr lang="en-US" sz="2000" dirty="0"/>
              <a:t> </a:t>
            </a:r>
            <a:r>
              <a:rPr lang="en-US" sz="2000" dirty="0" err="1"/>
              <a:t>fisiológico</a:t>
            </a:r>
            <a:r>
              <a:rPr lang="en-US" sz="2000" dirty="0"/>
              <a:t> </a:t>
            </a:r>
            <a:r>
              <a:rPr lang="en-US" sz="2000" dirty="0" err="1"/>
              <a:t>requerido</a:t>
            </a:r>
            <a:r>
              <a:rPr lang="en-US" sz="2000" dirty="0"/>
              <a:t> y </a:t>
            </a:r>
            <a:r>
              <a:rPr lang="en-US" sz="2000" dirty="0" err="1"/>
              <a:t>recomendado</a:t>
            </a:r>
            <a:r>
              <a:rPr lang="en-US" sz="2000" dirty="0"/>
              <a:t>.</a:t>
            </a:r>
          </a:p>
          <a:p>
            <a:pPr marL="342900" indent="-342900">
              <a:buFont typeface="Arial" pitchFamily="34" charset="0"/>
              <a:buChar char="•"/>
              <a:defRPr/>
            </a:pPr>
            <a:r>
              <a:rPr lang="es-ES" sz="2000" dirty="0"/>
              <a:t>Realizado bajo el programa integral de medicina del sueño acreditado por la AASM (aplicación MP, puntuación, interpretación, diagnóstico).</a:t>
            </a:r>
            <a:endParaRPr lang="en-US" sz="2000" dirty="0"/>
          </a:p>
          <a:p>
            <a:pPr marL="342900" indent="-342900">
              <a:buFont typeface="Arial" pitchFamily="34" charset="0"/>
              <a:buChar char="•"/>
              <a:defRPr/>
            </a:pPr>
            <a:r>
              <a:rPr lang="es-ES" sz="2000" dirty="0"/>
              <a:t>La PSG debe realizarse en los casos en que el MP sea inadecuado o no establezca el diagnóstico de AOS en pacientes con alta probabilidad previa a la prueba.</a:t>
            </a:r>
            <a:endParaRPr lang="en-US" dirty="0"/>
          </a:p>
        </p:txBody>
      </p:sp>
      <p:sp>
        <p:nvSpPr>
          <p:cNvPr id="163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A8572A0-E9FD-4648-B62E-A18E45179B35}" type="slidenum">
              <a:rPr lang="en-US" smtClean="0"/>
              <a:pPr eaLnBrk="1" hangingPunct="1"/>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pPr>
              <a:defRPr/>
            </a:pPr>
            <a:r>
              <a:rPr lang="es-ES" b="1" dirty="0"/>
              <a:t>Narración: </a:t>
            </a:r>
            <a:r>
              <a:rPr lang="es-ES" dirty="0"/>
              <a:t>El Panel de Expertos Médicos (PEM) de la FMCSA también ha descrito algunas recomendaciones para las pruebas de enfermedades del sueño para los conductores de VDA. Estas recomendaciones pueden considerarse una herramienta para uso de los médicos examinadores. Reconocen que se prefiere la PSG durante la noche en un laboratorio del sueño, pero no siempre es factible considerando el costo y la conveniencia; Por lo tanto, el Panel de Expertos Médicos acepta el monitoreo portátil del sueño como una alternativa a la PSG siempre que el dispositivo cumpla con los siguientes criterios:</a:t>
            </a:r>
            <a:endParaRPr lang="en-US" dirty="0"/>
          </a:p>
          <a:p>
            <a:pPr>
              <a:defRPr/>
            </a:pPr>
            <a:endParaRPr lang="en-US" dirty="0"/>
          </a:p>
          <a:p>
            <a:pPr marL="171450" indent="-171450">
              <a:buFont typeface="Arial" pitchFamily="34" charset="0"/>
              <a:buChar char="•"/>
              <a:defRPr/>
            </a:pPr>
            <a:r>
              <a:rPr lang="es-ES" dirty="0"/>
              <a:t>El dispositivo portátil está validado contra la PSG, y</a:t>
            </a:r>
          </a:p>
          <a:p>
            <a:pPr marL="171450" indent="-171450">
              <a:buFont typeface="Arial" pitchFamily="34" charset="0"/>
              <a:buChar char="•"/>
              <a:defRPr/>
            </a:pPr>
            <a:r>
              <a:rPr lang="es-ES" dirty="0"/>
              <a:t>El dispositivo portátil registra objetivamente la saturación de oxígeno, la presión nasal y el tiempo de sueño y vigilia durante un mínimo de 5 horas.</a:t>
            </a:r>
            <a:endParaRPr lang="en-US" dirty="0"/>
          </a:p>
          <a:p>
            <a:pPr>
              <a:defRPr/>
            </a:pPr>
            <a:endParaRPr lang="en-US" dirty="0"/>
          </a:p>
          <a:p>
            <a:pPr>
              <a:defRPr/>
            </a:pPr>
            <a:r>
              <a:rPr lang="es-ES" dirty="0"/>
              <a:t>Los pacientes que se someten a pruebas de AOS mediante PSG o monitoreo portátil deben hacerlo mientras siguen su régimen habitual de medicación crónica.</a:t>
            </a:r>
            <a:endParaRPr lang="en-US" dirty="0"/>
          </a:p>
          <a:p>
            <a:pPr>
              <a:defRPr/>
            </a:pPr>
            <a:endParaRPr lang="en-US" dirty="0"/>
          </a:p>
          <a:p>
            <a:pPr>
              <a:defRPr/>
            </a:pPr>
            <a:r>
              <a:rPr lang="es-ES" dirty="0"/>
              <a:t>Se puede encontrar más información en el Manual de Implementación, en el documento titulado “Recomendaciones del PEM de la FMCSA: Apnea Obstructiva del Sueño y Seguridad del Conductor de Vehículos de Autotransporte”.</a:t>
            </a:r>
            <a:endParaRPr lang="en-US" dirty="0"/>
          </a:p>
          <a:p>
            <a:pPr>
              <a:defRPr/>
            </a:pPr>
            <a:endParaRPr lang="en-US" dirty="0"/>
          </a:p>
          <a:p>
            <a:pPr>
              <a:defRPr/>
            </a:pPr>
            <a:r>
              <a:rPr lang="en-US" dirty="0"/>
              <a:t>_____________________________________</a:t>
            </a:r>
          </a:p>
          <a:p>
            <a:pPr>
              <a:defRPr/>
            </a:pPr>
            <a:r>
              <a:rPr lang="en-US" b="1" dirty="0"/>
              <a:t>Notas:</a:t>
            </a:r>
            <a:endParaRPr lang="en-US" dirty="0"/>
          </a:p>
          <a:p>
            <a:pPr>
              <a:defRPr/>
            </a:pPr>
            <a:r>
              <a:rPr lang="es-ES" dirty="0"/>
              <a:t>Recomendaciones del Panel de Expertos Médicos de la FMCSA para pruebas de enfermedades del sueño para conductores de VDA</a:t>
            </a:r>
            <a:endParaRPr lang="en-US" dirty="0"/>
          </a:p>
          <a:p>
            <a:pPr>
              <a:buFont typeface="Arial" pitchFamily="34" charset="0"/>
              <a:buChar char="•"/>
              <a:defRPr/>
            </a:pPr>
            <a:r>
              <a:rPr lang="en-US" dirty="0"/>
              <a:t>Se </a:t>
            </a:r>
            <a:r>
              <a:rPr lang="en-US" dirty="0" err="1"/>
              <a:t>prefiere</a:t>
            </a:r>
            <a:r>
              <a:rPr lang="en-US" dirty="0"/>
              <a:t> la PSG</a:t>
            </a:r>
          </a:p>
          <a:p>
            <a:pPr>
              <a:buFont typeface="Arial" pitchFamily="34" charset="0"/>
              <a:buChar char="•"/>
              <a:defRPr/>
            </a:pPr>
            <a:r>
              <a:rPr lang="es-ES" dirty="0"/>
              <a:t>El MP es una alternativa aceptable a la PSG</a:t>
            </a:r>
            <a:endParaRPr lang="en-US" dirty="0"/>
          </a:p>
          <a:p>
            <a:pPr lvl="1">
              <a:buFont typeface="Arial" pitchFamily="34" charset="0"/>
              <a:buChar char="•"/>
              <a:defRPr/>
            </a:pPr>
            <a:r>
              <a:rPr lang="en-US" dirty="0"/>
              <a:t>MP </a:t>
            </a:r>
            <a:r>
              <a:rPr lang="en-US" dirty="0" err="1"/>
              <a:t>debe</a:t>
            </a:r>
            <a:r>
              <a:rPr lang="en-US" dirty="0"/>
              <a:t> ser </a:t>
            </a:r>
            <a:r>
              <a:rPr lang="en-US" dirty="0" err="1"/>
              <a:t>validado</a:t>
            </a:r>
            <a:r>
              <a:rPr lang="en-US" dirty="0"/>
              <a:t> contra la PSG</a:t>
            </a:r>
          </a:p>
          <a:p>
            <a:pPr lvl="1">
              <a:buFont typeface="Arial" pitchFamily="34" charset="0"/>
              <a:buChar char="•"/>
              <a:defRPr/>
            </a:pPr>
            <a:r>
              <a:rPr lang="es-ES" dirty="0"/>
              <a:t>MP debe registrar objetivamente la saturación de oxígeno, la presión nasal y el tiempo de sueño y vigilia durante un mínimo de 5 horas</a:t>
            </a:r>
            <a:endParaRPr lang="en-US" dirty="0"/>
          </a:p>
          <a:p>
            <a:pPr lvl="1">
              <a:buFont typeface="Arial" pitchFamily="34" charset="0"/>
              <a:buNone/>
              <a:defRPr/>
            </a:pPr>
            <a:endParaRPr lang="en-US" dirty="0"/>
          </a:p>
          <a:p>
            <a:pPr lvl="1">
              <a:buFont typeface="Arial" pitchFamily="34" charset="0"/>
              <a:buNone/>
              <a:defRPr/>
            </a:pPr>
            <a:r>
              <a:rPr lang="es-ES" dirty="0"/>
              <a:t>Pruebas mientras se toma la medicación habitual</a:t>
            </a:r>
            <a:endParaRPr lang="en-US" dirty="0"/>
          </a:p>
        </p:txBody>
      </p:sp>
      <p:sp>
        <p:nvSpPr>
          <p:cNvPr id="164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817916D-DBFB-45B4-B11C-450EF730DE01}" type="slidenum">
              <a:rPr lang="en-US" smtClean="0"/>
              <a:pPr eaLnBrk="1" hangingPunct="1"/>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r>
              <a:rPr lang="es-ES" b="1" dirty="0"/>
              <a:t>Narración:</a:t>
            </a:r>
            <a:r>
              <a:rPr lang="es-ES" dirty="0"/>
              <a:t> Las siguientes herramientas NO SON apropiadas para la prueba o el diagnóstico de las enfermedades del sueño, pero pueden ser útiles para evaluar la calidad, la cantidad y los hábitos del sueño. Los </a:t>
            </a:r>
            <a:r>
              <a:rPr lang="es-ES" dirty="0" err="1"/>
              <a:t>actígrafos</a:t>
            </a:r>
            <a:r>
              <a:rPr lang="es-ES" dirty="0"/>
              <a:t> son dispositivos que se llevan en la muñeca y que miden objetivamente el movimiento durante el día y la noche (siempre que se lleve puesto). Los </a:t>
            </a:r>
            <a:r>
              <a:rPr lang="es-ES" dirty="0" err="1"/>
              <a:t>actígrafos</a:t>
            </a:r>
            <a:r>
              <a:rPr lang="es-ES" dirty="0"/>
              <a:t> registran los patrones de sueño y vigilia, así como los patrones de movimiento a lo largo del tiempo. Proporcionan una estimación aproximada de la cantidad y la calidad del sueño.</a:t>
            </a:r>
            <a:endParaRPr lang="en-US" dirty="0"/>
          </a:p>
          <a:p>
            <a:endParaRPr lang="en-US" dirty="0"/>
          </a:p>
          <a:p>
            <a:r>
              <a:rPr lang="es-ES" dirty="0"/>
              <a:t>Una bitácora o diario de sueño es una herramienta subjetiva que puede evaluar patrones y hábitos de sueño. El paciente completa una bitácora de sueño que registra subjetivamente sus actividades de sueño y vigilia. Es una forma de autocontrolar su comportamiento del sueño y, a menudo, pueden identificar características de insomnio, trastornos del ritmo circadiano y malos hábitos de sueño.</a:t>
            </a:r>
            <a:endParaRPr lang="en-US" dirty="0"/>
          </a:p>
          <a:p>
            <a:endParaRPr lang="en-US" dirty="0"/>
          </a:p>
          <a:p>
            <a:r>
              <a:rPr lang="en-US" dirty="0"/>
              <a:t>_____________________________________</a:t>
            </a:r>
          </a:p>
          <a:p>
            <a:r>
              <a:rPr lang="en-US" b="1" dirty="0"/>
              <a:t>Notas:</a:t>
            </a:r>
          </a:p>
          <a:p>
            <a:r>
              <a:rPr lang="es-ES" dirty="0"/>
              <a:t>Las herramientas pueden ser útiles para evaluar la calidad, la cantidad y los hábitos del sueño.</a:t>
            </a:r>
            <a:endParaRPr lang="en-US" dirty="0"/>
          </a:p>
          <a:p>
            <a:pPr>
              <a:buFontTx/>
              <a:buChar char="•"/>
            </a:pPr>
            <a:r>
              <a:rPr lang="es-ES" dirty="0"/>
              <a:t>NO SON apropiadas para pruebas o diagnósticos de enfermedades del sueño</a:t>
            </a:r>
            <a:endParaRPr lang="en-US" dirty="0"/>
          </a:p>
          <a:p>
            <a:pPr>
              <a:buFontTx/>
              <a:buChar char="•"/>
            </a:pPr>
            <a:endParaRPr lang="en-US" dirty="0"/>
          </a:p>
          <a:p>
            <a:pPr>
              <a:buFontTx/>
              <a:buChar char="•"/>
            </a:pPr>
            <a:r>
              <a:rPr lang="es-ES" dirty="0"/>
              <a:t>La </a:t>
            </a:r>
            <a:r>
              <a:rPr lang="es-ES" dirty="0" err="1"/>
              <a:t>actigrafía</a:t>
            </a:r>
            <a:r>
              <a:rPr lang="es-ES" dirty="0"/>
              <a:t> proporciona una estimación de la calidad y cantidad del sueño.</a:t>
            </a:r>
            <a:endParaRPr lang="en-US" dirty="0"/>
          </a:p>
          <a:p>
            <a:pPr>
              <a:buFontTx/>
              <a:buChar char="•"/>
            </a:pPr>
            <a:r>
              <a:rPr lang="es-ES" dirty="0"/>
              <a:t>Bitácora/diario de sueño establece patrones de sueño</a:t>
            </a:r>
            <a:endParaRPr lang="en-US" dirty="0"/>
          </a:p>
        </p:txBody>
      </p:sp>
      <p:sp>
        <p:nvSpPr>
          <p:cNvPr id="165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95FF6F9-4329-4E3A-B685-897FDE2C7124}" type="slidenum">
              <a:rPr lang="en-US" smtClean="0"/>
              <a:pPr eaLnBrk="1" hangingPunct="1"/>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r>
              <a:rPr lang="es-ES" b="1" dirty="0"/>
              <a:t>Narración:</a:t>
            </a:r>
            <a:r>
              <a:rPr lang="es-ES" dirty="0"/>
              <a:t> Tres enfermedades del sueño que son comunes en la industria de vehículos de autotransporte, o VDA, incluyen el síndrome de piernas inquietas, el insomnio y la enfermedad del sueño del ritmo circadiano.</a:t>
            </a:r>
            <a:endParaRPr lang="en-US" dirty="0"/>
          </a:p>
          <a:p>
            <a:endParaRPr lang="es-ES" dirty="0"/>
          </a:p>
          <a:p>
            <a:r>
              <a:rPr lang="es-ES" dirty="0"/>
              <a:t>El síndrome de piernas inquietas es una enfermedad neurológica que se presenta con una necesidad incómoda de moverse que ocurre a menudo en reposo y antes o durante el sueño. Por lo general, se siente en las piernas o los brazos como una sensación punzante, tirante, reptante u otra sensación desagradable, y requiere movimiento para aliviar la incomodidad.</a:t>
            </a:r>
            <a:endParaRPr lang="en-US" dirty="0"/>
          </a:p>
          <a:p>
            <a:endParaRPr lang="en-US" dirty="0"/>
          </a:p>
          <a:p>
            <a:r>
              <a:rPr lang="es-ES" dirty="0"/>
              <a:t>El insomnio es la incapacidad para conciliar el sueño, permanecer dormido o despertar renovado del sueño. El insomnio causa sueño corto o de mala calidad y resulta en falta de energía y fatiga. El insomnio puede causar sentimientos de ansiedad, depresión o irritabilidad.</a:t>
            </a:r>
            <a:endParaRPr lang="en-US" dirty="0"/>
          </a:p>
          <a:p>
            <a:endParaRPr lang="en-US" dirty="0"/>
          </a:p>
          <a:p>
            <a:r>
              <a:rPr lang="es-ES" dirty="0"/>
              <a:t>La enfermedades del sueño del ritmo circadiano es la incapacidad de dormir y despertarse a horas normales. Esta enfermedad del sueño a menudo afecta a las personas cuyas horas de trabajo están programadas durante el período típico de sueño y viceversa. La enfermedad del sueño del ritmo circadiano puede afectar la calidad del sueño y el estado de alerta y puede dificultar el desempeño laboral y aumentar el riesgo de lesiones en el trabajo.</a:t>
            </a:r>
            <a:endParaRPr lang="en-US" dirty="0"/>
          </a:p>
          <a:p>
            <a:endParaRPr lang="en-US" b="1" dirty="0"/>
          </a:p>
          <a:p>
            <a:r>
              <a:rPr lang="en-US" b="1" dirty="0"/>
              <a:t>_______________________</a:t>
            </a:r>
          </a:p>
          <a:p>
            <a:r>
              <a:rPr lang="es-ES" b="1" dirty="0"/>
              <a:t>Notas:</a:t>
            </a:r>
          </a:p>
          <a:p>
            <a:endParaRPr lang="es-ES" dirty="0"/>
          </a:p>
          <a:p>
            <a:r>
              <a:rPr lang="es-ES" dirty="0"/>
              <a:t>Molestias extremas en las piernas (pulsaciones, tirones, hormigueos u otras sensaciones desagradables)</a:t>
            </a:r>
          </a:p>
          <a:p>
            <a:endParaRPr lang="es-ES" dirty="0"/>
          </a:p>
          <a:p>
            <a:r>
              <a:rPr lang="es-ES" dirty="0"/>
              <a:t>Insomnio: Puede causar sensación de ansiedad, depresión o irritabilidad.</a:t>
            </a:r>
          </a:p>
          <a:p>
            <a:endParaRPr lang="es-ES" dirty="0"/>
          </a:p>
          <a:p>
            <a:r>
              <a:rPr lang="es-ES" dirty="0"/>
              <a:t>La enfermedad del sueño del ritmo circadiano a menudo afecta a las personas cuyas horas de trabajo están programadas durante el período típico de sueño.</a:t>
            </a:r>
            <a:endParaRPr lang="en-US" dirty="0"/>
          </a:p>
          <a:p>
            <a:endParaRPr lang="en-US" dirty="0"/>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BFC265D-2DCF-4AB2-A79A-F24BF449E467}" type="slidenum">
              <a:rPr lang="en-US" smtClean="0"/>
              <a:pPr eaLnBrk="1" hangingPunct="1"/>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r>
              <a:rPr lang="es-ES" b="1" dirty="0"/>
              <a:t>Narración: </a:t>
            </a:r>
            <a:r>
              <a:rPr lang="es-ES" b="0" dirty="0"/>
              <a:t>El tratamiento estándar de oro para la AOS es la presión positiva en las vías respiratorias superiores, o PAP, que administra aire presurizado a través de las vías respiratorias a través de una manguera conectada a una mascarilla facial. Este aire presurizado, que es recetado por el médico tratante del sueño, fuerza las vías respiratorias para que permanezcan abiertas y reduce los colapsos y las obstrucciones. Cuando la PAP se usa de manera adecuada y consistente, disminuye la gravedad de la AOS, lo que reduce la fatiga diurna, mejora el estado de ánimo, la actitud y el desempeño durante el día, así como también reduce la presión arterial y las complicaciones cardiovasculares que empeoran con la AOS. A pesar de los numerosos beneficios de la PAP, el cumplimiento del tratamiento es motivo de preocupación.</a:t>
            </a:r>
            <a:endParaRPr lang="en-US" b="0" dirty="0"/>
          </a:p>
          <a:p>
            <a:endParaRPr lang="en-US" b="1" dirty="0"/>
          </a:p>
          <a:p>
            <a:r>
              <a:rPr lang="en-US" dirty="0"/>
              <a:t>_____________________________________</a:t>
            </a:r>
          </a:p>
          <a:p>
            <a:r>
              <a:rPr lang="en-US" b="1" dirty="0"/>
              <a:t>Notas:</a:t>
            </a:r>
          </a:p>
          <a:p>
            <a:r>
              <a:rPr lang="es-ES" dirty="0"/>
              <a:t>PAP es el tratamiento estándar de oro para la AOS</a:t>
            </a:r>
            <a:endParaRPr lang="en-US" dirty="0"/>
          </a:p>
          <a:p>
            <a:pPr>
              <a:buFontTx/>
              <a:buChar char="•"/>
            </a:pPr>
            <a:r>
              <a:rPr lang="es-ES" dirty="0"/>
              <a:t>Suministra aire presurizado a través de las vías respiratorias a través de una manguera conectada a una mascarilla facial</a:t>
            </a:r>
            <a:endParaRPr lang="en-US" dirty="0"/>
          </a:p>
          <a:p>
            <a:pPr>
              <a:buFontTx/>
              <a:buChar char="•"/>
            </a:pPr>
            <a:r>
              <a:rPr lang="es-ES" dirty="0"/>
              <a:t>El aire entablilla las vías respiratorias y reduce los colapsos y las obstrucciones</a:t>
            </a:r>
            <a:endParaRPr lang="en-US" dirty="0"/>
          </a:p>
          <a:p>
            <a:pPr>
              <a:buFontTx/>
              <a:buChar char="•"/>
            </a:pPr>
            <a:r>
              <a:rPr lang="es-ES" dirty="0"/>
              <a:t>Disminuye la gravedad de la AOS</a:t>
            </a:r>
            <a:endParaRPr lang="en-US" dirty="0"/>
          </a:p>
          <a:p>
            <a:pPr>
              <a:buFontTx/>
              <a:buChar char="•"/>
            </a:pPr>
            <a:r>
              <a:rPr lang="es-ES" dirty="0"/>
              <a:t>Mejora el estado de ánimo y el desempeño durante el día, beneficios cardiovasculares</a:t>
            </a:r>
            <a:endParaRPr lang="en-US" dirty="0"/>
          </a:p>
          <a:p>
            <a:pPr>
              <a:buFontTx/>
              <a:buChar char="•"/>
            </a:pPr>
            <a:r>
              <a:rPr lang="es-ES" dirty="0"/>
              <a:t>El cumplimiento de PAP es una preocupación</a:t>
            </a:r>
            <a:endParaRPr lang="en-US" dirty="0"/>
          </a:p>
        </p:txBody>
      </p:sp>
      <p:sp>
        <p:nvSpPr>
          <p:cNvPr id="166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425CC23-22F2-43EE-B917-CA37B3FDD78E}" type="slidenum">
              <a:rPr lang="en-US" smtClean="0"/>
              <a:pPr eaLnBrk="1" hangingPunct="1"/>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b="1" dirty="0"/>
              <a:t>Narración:</a:t>
            </a:r>
            <a:r>
              <a:rPr lang="es-ES" dirty="0"/>
              <a:t> Haga clic en el video que describe brevemente el dispositivo PAP y los beneficios del tratamiento PAP.</a:t>
            </a:r>
            <a:endParaRPr lang="en-US" dirty="0"/>
          </a:p>
          <a:p>
            <a:endParaRPr lang="en-US" b="1" dirty="0"/>
          </a:p>
          <a:p>
            <a:endParaRPr lang="en-US" b="1" dirty="0"/>
          </a:p>
          <a:p>
            <a:r>
              <a:rPr lang="en-US" b="1" dirty="0"/>
              <a:t>Sin Notas</a:t>
            </a:r>
          </a:p>
          <a:p>
            <a:endParaRPr lang="en-US" dirty="0"/>
          </a:p>
        </p:txBody>
      </p:sp>
      <p:sp>
        <p:nvSpPr>
          <p:cNvPr id="167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8C4F50C-037D-4BE3-9D5A-22A11831A83C}" type="slidenum">
              <a:rPr lang="en-US" smtClean="0"/>
              <a:pPr eaLnBrk="1" hangingPunct="1"/>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62500" lnSpcReduction="20000"/>
          </a:bodyPr>
          <a:lstStyle/>
          <a:p>
            <a:pPr marL="0" lvl="1"/>
            <a:r>
              <a:rPr lang="es-ES" b="1" dirty="0"/>
              <a:t>Narración: </a:t>
            </a:r>
            <a:r>
              <a:rPr lang="es-ES" dirty="0"/>
              <a:t>Hay tres dispositivos PAP primarios que se prescriben para el tratamiento de la AOS. La PAP continua, o C-PAP, administra una presión de aire máxima fija requerida por las vías respiratorias para entablillarlas y abrirlas continuamente durante el sueño. C-PAP requiere una prescripción de entrega para la vía respiratoria superiores de un médico del sueño y por lo tanto, requiere una PSG de laboratorio para la calibración de la PAP.</a:t>
            </a:r>
            <a:endParaRPr lang="en-US" dirty="0"/>
          </a:p>
          <a:p>
            <a:endParaRPr lang="en-US" dirty="0"/>
          </a:p>
          <a:p>
            <a:r>
              <a:rPr lang="es-ES" dirty="0"/>
              <a:t>El PAP automático, o A-PAP, mide la resistencia de las vías respiratorias del paciente para ajustar automáticamente la administración de presión en función de la cantidad mínima necesaria para mantener abiertas las vías respiratorias superiores. La A-PAP se está volviendo cada vez más popular, ya que los pacientes pueden tolerarlo mejor para mejorar el cumplimiento. Además, la calibración de laboratorio para la presión de administración no es necesaria para los pacientes a los que se les recetó un dispositivo A-PAP, por lo que la monitorización portátil es un diagnóstico aceptable para el tratamiento con A-PAP.</a:t>
            </a:r>
            <a:endParaRPr lang="en-US" dirty="0"/>
          </a:p>
          <a:p>
            <a:endParaRPr lang="en-US" dirty="0"/>
          </a:p>
          <a:p>
            <a:r>
              <a:rPr lang="es-ES" sz="2400" b="0" dirty="0"/>
              <a:t>El PAP variable o de dos niveles, o V-PAP, está indicado para pacientes con apneas más complejas. V-PAP proporciona una presión de inspiración más alta que la presión de exhalación, lo que hace que la respiración sea más cómoda para el paciente.</a:t>
            </a:r>
            <a:endParaRPr lang="en-US" sz="2400" b="0" dirty="0"/>
          </a:p>
          <a:p>
            <a:endParaRPr lang="en-US" dirty="0"/>
          </a:p>
          <a:p>
            <a:r>
              <a:rPr lang="en-US" dirty="0"/>
              <a:t>____________________________________</a:t>
            </a:r>
          </a:p>
          <a:p>
            <a:r>
              <a:rPr lang="en-US" b="1" dirty="0"/>
              <a:t>Notas:</a:t>
            </a:r>
          </a:p>
          <a:p>
            <a:pPr marL="0" lvl="1">
              <a:buFontTx/>
              <a:buNone/>
            </a:pPr>
            <a:r>
              <a:rPr lang="es-ES" sz="2600" dirty="0"/>
              <a:t>3 tipos principales de dispositivos PAP: CPAP, APAP y PAP de dos niveles.</a:t>
            </a:r>
          </a:p>
          <a:p>
            <a:pPr marL="0" lvl="1">
              <a:buFontTx/>
              <a:buChar char="•"/>
            </a:pPr>
            <a:r>
              <a:rPr lang="es-ES" sz="2600" dirty="0"/>
              <a:t>C-PAP ofrece una presión de aire máxima fija</a:t>
            </a:r>
          </a:p>
          <a:p>
            <a:pPr marL="0" lvl="1">
              <a:buFontTx/>
              <a:buChar char="•"/>
            </a:pPr>
            <a:r>
              <a:rPr lang="es-ES" sz="2600" dirty="0"/>
              <a:t>APAP ajusta la presión de entrega; Puede ser mejor tolerado por los pacientes</a:t>
            </a:r>
          </a:p>
          <a:p>
            <a:pPr marL="0" lvl="1">
              <a:buFontTx/>
              <a:buChar char="•"/>
            </a:pPr>
            <a:r>
              <a:rPr lang="es-ES" sz="2600" dirty="0"/>
              <a:t>VPAP indicado para pacientes con apneas más complejas</a:t>
            </a:r>
            <a:endParaRPr lang="en-US" sz="2600" dirty="0"/>
          </a:p>
          <a:p>
            <a:endParaRPr lang="en-US" dirty="0"/>
          </a:p>
          <a:p>
            <a:endParaRPr lang="en-US" dirty="0"/>
          </a:p>
        </p:txBody>
      </p:sp>
      <p:sp>
        <p:nvSpPr>
          <p:cNvPr id="168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9B67DEA-9F6B-48BB-A0A6-A40B9ADE4F5B}" type="slidenum">
              <a:rPr lang="en-US" smtClean="0"/>
              <a:pPr eaLnBrk="1" hangingPunct="1"/>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algn="l"/>
            <a:r>
              <a:rPr lang="es-ES" b="1" i="0" dirty="0">
                <a:solidFill>
                  <a:srgbClr val="3C4043"/>
                </a:solidFill>
                <a:effectLst/>
                <a:latin typeface="Roboto"/>
              </a:rPr>
              <a:t>Narración:</a:t>
            </a:r>
            <a:r>
              <a:rPr lang="es-ES" b="0" i="0" dirty="0">
                <a:solidFill>
                  <a:srgbClr val="3C4043"/>
                </a:solidFill>
                <a:effectLst/>
                <a:latin typeface="Roboto"/>
              </a:rPr>
              <a:t> Ciertas personas no pueden tolerar el tratamiento de PAP. En estas situaciones, se recomiendan dispositivos dentales u orales, sin embargo, actualmente no existen tecnologías para monitorear el cumplimiento. Como resultado, no se recomienda su uso en conductores de VDA.</a:t>
            </a:r>
          </a:p>
          <a:p>
            <a:pPr>
              <a:defRPr/>
            </a:pPr>
            <a:endParaRPr lang="en-US" dirty="0"/>
          </a:p>
          <a:p>
            <a:pPr>
              <a:defRPr/>
            </a:pPr>
            <a:r>
              <a:rPr lang="es-ES" dirty="0"/>
              <a:t>La cirugía también podría ser una opción para los pacientes con AOS que tienen una anatomía obstructiva de las vías respiratorias que causa o empeora su AOS; Sin embargo, se necesitan datos científicos más rigurosos para evaluar la eficacia de las modificaciones quirúrgicas para tratar la AOS.</a:t>
            </a:r>
            <a:endParaRPr lang="en-US" dirty="0"/>
          </a:p>
          <a:p>
            <a:pPr>
              <a:defRPr/>
            </a:pPr>
            <a:endParaRPr lang="en-US" b="1" dirty="0"/>
          </a:p>
          <a:p>
            <a:pPr>
              <a:defRPr/>
            </a:pPr>
            <a:r>
              <a:rPr lang="en-US" dirty="0"/>
              <a:t>____________________________________</a:t>
            </a:r>
          </a:p>
          <a:p>
            <a:pPr>
              <a:defRPr/>
            </a:pPr>
            <a:r>
              <a:rPr lang="en-US" b="1" dirty="0"/>
              <a:t>Notas:</a:t>
            </a:r>
          </a:p>
          <a:p>
            <a:pPr>
              <a:defRPr/>
            </a:pPr>
            <a:r>
              <a:rPr lang="es-ES" dirty="0"/>
              <a:t>Aparatos dentales/orales recomendados para pacientes que no pueden tolerar la PAP; Sin embargo, no se recomienda su uso en conductores de VDA porque no hay forma de monitorear su cumplimiento</a:t>
            </a:r>
            <a:endParaRPr lang="en-US" dirty="0"/>
          </a:p>
          <a:p>
            <a:pPr>
              <a:defRPr/>
            </a:pPr>
            <a:endParaRPr lang="en-US" dirty="0"/>
          </a:p>
          <a:p>
            <a:pPr>
              <a:defRPr/>
            </a:pPr>
            <a:r>
              <a:rPr lang="es-ES" dirty="0"/>
              <a:t>La cirugía es otra opción de tratamiento para la AOS, pero se necesitan datos científicos más rigurosos para evaluar la eficacia de las modificaciones quirúrgicas para tratar la AOS.</a:t>
            </a:r>
            <a:endParaRPr lang="en-US" dirty="0"/>
          </a:p>
          <a:p>
            <a:pPr>
              <a:defRPr/>
            </a:pPr>
            <a:endParaRPr lang="en-US" dirty="0"/>
          </a:p>
        </p:txBody>
      </p:sp>
      <p:sp>
        <p:nvSpPr>
          <p:cNvPr id="169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980115E-7146-49E6-AA51-4F794B2D80CA}" type="slidenum">
              <a:rPr lang="en-US" smtClean="0"/>
              <a:pPr eaLnBrk="1" hangingPunct="1"/>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p:txBody>
          <a:bodyPr wrap="square" numCol="1" anchor="t" anchorCtr="0" compatLnSpc="1">
            <a:prstTxWarp prst="textNoShape">
              <a:avLst/>
            </a:prstTxWarp>
            <a:normAutofit fontScale="92500" lnSpcReduction="10000"/>
          </a:bodyPr>
          <a:lstStyle/>
          <a:p>
            <a:pPr>
              <a:defRPr/>
            </a:pPr>
            <a:r>
              <a:rPr lang="es-ES" b="1" strike="noStrike" dirty="0"/>
              <a:t>Narración: </a:t>
            </a:r>
            <a:r>
              <a:rPr lang="es-ES" strike="noStrike" dirty="0"/>
              <a:t>Las modificaciones en el estilo de vida también pueden ayudar a controlar las enfermedades del sueño, incluida la AOS. La AOS está fuertemente relacionado con la obesidad; Alrededor del 60 por ciento de las personas con AOS tienen sobrepeso o son obesas. En las personas con AOS, el aumento de peso puede empeorar los síntomas y la gravedad de la AOS, ya que el tejido graso se acumula dentro y alrededor de las vías respiratorias y el exceso de masa corporal ejerce presión sobre el abdomen y la pared torácica. Por el contrario, perder peso realmente puede disminuir los síntomas y la gravedad.</a:t>
            </a:r>
            <a:endParaRPr lang="en-US" strike="noStrike" dirty="0"/>
          </a:p>
          <a:p>
            <a:pPr>
              <a:defRPr/>
            </a:pPr>
            <a:endParaRPr lang="en-US" strike="sngStrike" dirty="0"/>
          </a:p>
          <a:p>
            <a:pPr>
              <a:defRPr/>
            </a:pPr>
            <a:r>
              <a:rPr lang="es-ES" dirty="0"/>
              <a:t>Las modificaciones adicionales del estilo de vida para ayudar a los pacientes a controlar la AOS incluyen reducir el bloqueo del flujo de aire nasal al respirar por la nariz en lugar de por la boca, y evitar el alcohol y los sedantes antes de dormir, ya que estos depresores relajan los músculos de la garganta y ralentizan la respiración durante el sueño. Otros consejos incluyen no dormir boca arriba, lo que puede aumentar los ronquidos, dormir lo suficiente y mantener un horario de sueño regular.</a:t>
            </a:r>
            <a:endParaRPr lang="en-US" dirty="0"/>
          </a:p>
          <a:p>
            <a:pPr>
              <a:defRPr/>
            </a:pPr>
            <a:endParaRPr lang="en-US" dirty="0"/>
          </a:p>
          <a:p>
            <a:pPr>
              <a:defRPr/>
            </a:pPr>
            <a:r>
              <a:rPr lang="en-US" dirty="0"/>
              <a:t>____________________________________</a:t>
            </a:r>
          </a:p>
          <a:p>
            <a:pPr>
              <a:defRPr/>
            </a:pPr>
            <a:r>
              <a:rPr lang="en-US" b="1" dirty="0"/>
              <a:t>Notas:</a:t>
            </a:r>
          </a:p>
          <a:p>
            <a:pPr>
              <a:defRPr/>
            </a:pPr>
            <a:r>
              <a:rPr lang="es-ES" dirty="0"/>
              <a:t>Modificaciones en el estilo de vida para controlar las enfermedades del sueño</a:t>
            </a:r>
            <a:endParaRPr lang="en-US" dirty="0"/>
          </a:p>
          <a:p>
            <a:pPr>
              <a:buFont typeface="Arial" pitchFamily="34" charset="0"/>
              <a:buChar char="•"/>
              <a:defRPr/>
            </a:pPr>
            <a:r>
              <a:rPr lang="es-ES" dirty="0"/>
              <a:t>Control de peso</a:t>
            </a:r>
          </a:p>
          <a:p>
            <a:pPr>
              <a:buFont typeface="Arial" pitchFamily="34" charset="0"/>
              <a:buChar char="•"/>
              <a:defRPr/>
            </a:pPr>
            <a:r>
              <a:rPr lang="es-ES" dirty="0"/>
              <a:t>Respiración nasal</a:t>
            </a:r>
          </a:p>
          <a:p>
            <a:pPr>
              <a:buFont typeface="Arial" pitchFamily="34" charset="0"/>
              <a:buChar char="•"/>
              <a:defRPr/>
            </a:pPr>
            <a:r>
              <a:rPr lang="es-ES" dirty="0"/>
              <a:t>Evitar los sedantes antes de dormir</a:t>
            </a:r>
          </a:p>
          <a:p>
            <a:pPr>
              <a:buFont typeface="Arial" pitchFamily="34" charset="0"/>
              <a:buChar char="•"/>
              <a:defRPr/>
            </a:pPr>
            <a:r>
              <a:rPr lang="es-ES" dirty="0"/>
              <a:t>Posicionamiento del cuerpo durante el sueño</a:t>
            </a:r>
          </a:p>
          <a:p>
            <a:pPr>
              <a:buFont typeface="Arial" pitchFamily="34" charset="0"/>
              <a:buChar char="•"/>
              <a:defRPr/>
            </a:pPr>
            <a:r>
              <a:rPr lang="es-ES" dirty="0"/>
              <a:t>Mejorar la higiene del sueño</a:t>
            </a:r>
            <a:endParaRPr lang="en-US" dirty="0"/>
          </a:p>
        </p:txBody>
      </p:sp>
      <p:sp>
        <p:nvSpPr>
          <p:cNvPr id="171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0547B79-1C67-45E2-BC8F-6113CF6DAFE3}" type="slidenum">
              <a:rPr lang="en-US" smtClean="0"/>
              <a:pPr eaLnBrk="1" hangingPunct="1"/>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20000"/>
          </a:bodyPr>
          <a:lstStyle/>
          <a:p>
            <a:pPr>
              <a:defRPr/>
            </a:pPr>
            <a:r>
              <a:rPr lang="es-ES" b="1" dirty="0"/>
              <a:t>Narración: </a:t>
            </a:r>
            <a:r>
              <a:rPr lang="es-ES" dirty="0"/>
              <a:t>La AASM ha descrito recomendaciones para el tratamiento de las enfermedades del sueño, específicamente la AOS. La AASM reconoce a la AOS como una enfermedad crónica que requiere un manejo a largo plazo. Los tratamientos recomendados incluyen PAP y modificaciones de comportamiento que incluyen pérdida de peso, ejercicio y evitar dormir boca arriba. La AASM también reconoce los aparatos orales como tratamiento para la AOS, aunque solo están indicados para ciertos pacientes y no son tan efectivos como la PAP para tratar la AOS. Finalmente, la cirugía puede estar indicada para algunos pacientes para tratar la AOS, principalmente aquellos con anatomía de las vías respiratorias o anomalías craneofaciales que causan o empeoran la AOS.</a:t>
            </a:r>
            <a:endParaRPr lang="en-US" dirty="0"/>
          </a:p>
          <a:p>
            <a:pPr>
              <a:defRPr/>
            </a:pPr>
            <a:endParaRPr lang="es-ES" dirty="0"/>
          </a:p>
          <a:p>
            <a:pPr>
              <a:defRPr/>
            </a:pPr>
            <a:r>
              <a:rPr lang="es-ES" dirty="0"/>
              <a:t>Puede encontrar información detallada sobre las recomendaciones de la AASM para la PSG de laboratorio y la monitorización portátil en los Parámetros de Práctica y Guías Clínicas que se indican como vínculos al final del Módulo 7 y se incluyen en el Manual de Implementación.</a:t>
            </a:r>
            <a:endParaRPr lang="en-US" dirty="0"/>
          </a:p>
          <a:p>
            <a:pPr>
              <a:defRPr/>
            </a:pPr>
            <a:endParaRPr lang="en-US" dirty="0"/>
          </a:p>
          <a:p>
            <a:pPr>
              <a:defRPr/>
            </a:pPr>
            <a:endParaRPr lang="en-US" b="1" dirty="0"/>
          </a:p>
          <a:p>
            <a:pPr>
              <a:defRPr/>
            </a:pPr>
            <a:r>
              <a:rPr lang="en-US" dirty="0"/>
              <a:t>___________________________________</a:t>
            </a:r>
          </a:p>
          <a:p>
            <a:pPr>
              <a:defRPr/>
            </a:pPr>
            <a:r>
              <a:rPr lang="en-US" b="1" dirty="0"/>
              <a:t>Notas:</a:t>
            </a:r>
          </a:p>
          <a:p>
            <a:pPr>
              <a:defRPr/>
            </a:pPr>
            <a:r>
              <a:rPr lang="es-ES" dirty="0"/>
              <a:t>Recomendaciones de la AASM para el tratamiento de la AOS</a:t>
            </a:r>
            <a:endParaRPr lang="en-US" dirty="0"/>
          </a:p>
          <a:p>
            <a:pPr>
              <a:buFont typeface="Arial" pitchFamily="34" charset="0"/>
              <a:buChar char="•"/>
              <a:defRPr/>
            </a:pPr>
            <a:r>
              <a:rPr lang="es-ES" dirty="0"/>
              <a:t>AOS como una enfermedad crónica que requiere un manejo a largo plazo</a:t>
            </a:r>
            <a:endParaRPr lang="en-US" dirty="0"/>
          </a:p>
          <a:p>
            <a:pPr>
              <a:buFont typeface="Arial" pitchFamily="34" charset="0"/>
              <a:buChar char="•"/>
              <a:defRPr/>
            </a:pPr>
            <a:r>
              <a:rPr lang="en-US" dirty="0"/>
              <a:t>PAP</a:t>
            </a:r>
          </a:p>
          <a:p>
            <a:pPr>
              <a:buFont typeface="Arial" pitchFamily="34" charset="0"/>
              <a:buChar char="•"/>
              <a:defRPr/>
            </a:pPr>
            <a:r>
              <a:rPr lang="es-ES" dirty="0"/>
              <a:t>Estrategias conductuales, esto es, pérdida de peso, terapia posicional</a:t>
            </a:r>
            <a:endParaRPr lang="en-US" dirty="0"/>
          </a:p>
          <a:p>
            <a:pPr>
              <a:buFont typeface="Arial" pitchFamily="34" charset="0"/>
              <a:buChar char="•"/>
              <a:defRPr/>
            </a:pPr>
            <a:r>
              <a:rPr lang="en-US" dirty="0" err="1"/>
              <a:t>Aparatos</a:t>
            </a:r>
            <a:r>
              <a:rPr lang="en-US" dirty="0"/>
              <a:t> </a:t>
            </a:r>
            <a:r>
              <a:rPr lang="en-US" dirty="0" err="1"/>
              <a:t>orales</a:t>
            </a:r>
            <a:r>
              <a:rPr lang="en-US" dirty="0"/>
              <a:t> para </a:t>
            </a:r>
            <a:r>
              <a:rPr lang="en-US" dirty="0" err="1"/>
              <a:t>ciertos</a:t>
            </a:r>
            <a:r>
              <a:rPr lang="en-US" dirty="0"/>
              <a:t> </a:t>
            </a:r>
            <a:r>
              <a:rPr lang="en-US" dirty="0" err="1"/>
              <a:t>pacientes</a:t>
            </a:r>
            <a:endParaRPr lang="en-US" dirty="0"/>
          </a:p>
          <a:p>
            <a:pPr>
              <a:buFont typeface="Arial" pitchFamily="34" charset="0"/>
              <a:buChar char="•"/>
              <a:defRPr/>
            </a:pPr>
            <a:r>
              <a:rPr lang="en-US" dirty="0" err="1"/>
              <a:t>Cirugía</a:t>
            </a:r>
            <a:endParaRPr lang="en-US" dirty="0"/>
          </a:p>
        </p:txBody>
      </p:sp>
      <p:sp>
        <p:nvSpPr>
          <p:cNvPr id="172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AF3F9E3-6610-4145-BD69-9F669F3CB594}" type="slidenum">
              <a:rPr lang="en-US" smtClean="0"/>
              <a:pPr eaLnBrk="1" hangingPunct="1"/>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r>
              <a:rPr lang="es-ES" b="1" dirty="0"/>
              <a:t>Narración: </a:t>
            </a:r>
            <a:r>
              <a:rPr lang="es-ES" dirty="0"/>
              <a:t>El Panel de Expertos Médicos (PEM) de la FMCSA también ha descrito recomendaciones para tratar las enfermedades del sueño en la población de conductores de VDA. Estas recomendaciones no son una guía o regla formal, sin embargo, el médico examinador puede considerar usar estas recomendaciones. El Panel recomienda que los conductores diagnosticados con AOS sean derivados a un médico y que la PAP sea el método de terapia preferido para tratar la AOS. Se debe establecer una presión de administración de PAP adecuada a través de un estudio de calibración como parte de una PSG de laboratorio o mediante una máquina de PAP con calibración o ajuste automático. El Panel de expertos médicos también informa que los conductores que han sido tratados con éxito con PAP durante al menos una semana pueden obtener la certificación para operar un VDA. Para que el tratamiento se considere exitoso, los conductores deben demostrar un cumplimiento adecuado de PAP, que es un uso mínimo de 4 horas por noche durante al menos el 70 % de las noches, o 5 de 7 noches. El tratamiento de PAP también debe resolver la somnolencia excesiva mientras conduce para recibir la certificación de conductor.</a:t>
            </a:r>
            <a:endParaRPr lang="en-US" dirty="0"/>
          </a:p>
          <a:p>
            <a:endParaRPr lang="en-US" dirty="0"/>
          </a:p>
          <a:p>
            <a:r>
              <a:rPr lang="es-ES" dirty="0"/>
              <a:t>El Panel de expertos médicos no respalda el uso de aparatos dentales como un tratamiento aceptable para la AOS, ya que actualmente no hay forma de monitorear el cumplimiento y la eficacia del tratamiento. La cirugía puede considerarse una alternativa aceptable a la PAP para aquellos pacientes que no pueden cumplir con el tratamiento de PAP. La cirugía debe resolver la somnolencia diurna para que se considere exitosa y eficaz, y las pruebas de seguimiento del sueño deben exigirse anualmente para los conductores que se han sometido a cirugía para demostrar que su enfermedad del sueño está controlada.</a:t>
            </a:r>
            <a:endParaRPr lang="en-US" dirty="0"/>
          </a:p>
          <a:p>
            <a:endParaRPr lang="en-US" b="1" dirty="0"/>
          </a:p>
          <a:p>
            <a:r>
              <a:rPr lang="es-ES" b="0" dirty="0"/>
              <a:t>Se puede encontrar más información en el Manual de Implementación, en el documento titulado “Recomendaciones del PEM de la FMCSA: Apnea Obstructiva del Sueño y Seguridad del Conductor de Vehículos de Autotransporte”.</a:t>
            </a:r>
            <a:endParaRPr lang="en-US" b="0" dirty="0"/>
          </a:p>
          <a:p>
            <a:endParaRPr lang="en-US" b="0" dirty="0"/>
          </a:p>
          <a:p>
            <a:r>
              <a:rPr lang="en-US" dirty="0"/>
              <a:t>____________________________________</a:t>
            </a:r>
          </a:p>
          <a:p>
            <a:r>
              <a:rPr lang="en-US" b="1" dirty="0"/>
              <a:t>Notas:</a:t>
            </a:r>
          </a:p>
          <a:p>
            <a:r>
              <a:rPr lang="es-ES" dirty="0"/>
              <a:t>Recomendaciones del Panel de Expertos Médicos de la FMCSA para tratar las enfermedades del sueño entre los conductores de VDA</a:t>
            </a:r>
            <a:endParaRPr lang="en-US" dirty="0"/>
          </a:p>
          <a:p>
            <a:pPr>
              <a:buFontTx/>
              <a:buChar char="•"/>
            </a:pPr>
            <a:r>
              <a:rPr lang="es-ES" dirty="0"/>
              <a:t>Los conductores con AOS deben ser derivados a un médico</a:t>
            </a:r>
          </a:p>
          <a:p>
            <a:pPr>
              <a:buFontTx/>
              <a:buChar char="•"/>
            </a:pPr>
            <a:r>
              <a:rPr lang="es-ES" dirty="0"/>
              <a:t>La PAP es el tratamiento preferido (estudio de calibración o máquina PAP de </a:t>
            </a:r>
            <a:r>
              <a:rPr lang="es-ES" dirty="0" err="1"/>
              <a:t>auto-calibración</a:t>
            </a:r>
            <a:r>
              <a:rPr lang="es-ES" dirty="0"/>
              <a:t>)</a:t>
            </a:r>
          </a:p>
          <a:p>
            <a:pPr>
              <a:buFontTx/>
              <a:buChar char="•"/>
            </a:pPr>
            <a:r>
              <a:rPr lang="es-ES" dirty="0"/>
              <a:t>Conductores de VDA certificados para operar un VDA después de 1 semana de PAP exitoso documentado (cumplimiento adecuado y resolución de la somnolencia mientras conduce)</a:t>
            </a:r>
          </a:p>
          <a:p>
            <a:pPr>
              <a:buFontTx/>
              <a:buChar char="•"/>
            </a:pPr>
            <a:r>
              <a:rPr lang="es-ES" dirty="0"/>
              <a:t>Los aparatos dentales no son un tratamiento aceptable</a:t>
            </a:r>
          </a:p>
          <a:p>
            <a:pPr>
              <a:buFontTx/>
              <a:buChar char="•"/>
            </a:pPr>
            <a:r>
              <a:rPr lang="es-ES" dirty="0"/>
              <a:t>La cirugía puede ser un tratamiento aceptable</a:t>
            </a:r>
            <a:endParaRPr lang="en-US" dirty="0"/>
          </a:p>
        </p:txBody>
      </p:sp>
      <p:sp>
        <p:nvSpPr>
          <p:cNvPr id="173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67890AA-45FE-4958-B84B-A9D8AC51F4A1}" type="slidenum">
              <a:rPr lang="en-US" smtClean="0"/>
              <a:pPr eaLnBrk="1" hangingPunct="1"/>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0000" lnSpcReduction="20000"/>
          </a:bodyPr>
          <a:lstStyle/>
          <a:p>
            <a:pPr marL="0" lvl="1"/>
            <a:r>
              <a:rPr lang="es-ES" sz="2400" b="1" dirty="0"/>
              <a:t>Narración: </a:t>
            </a:r>
            <a:r>
              <a:rPr lang="es-ES" sz="2400" dirty="0"/>
              <a:t>Es esencial monitorear el tratamiento de las enfermedades del sueño, ya que el incumplimiento de la terapia de PAP es una preocupación. Las investigaciones indican que más de 2/3 de los adultos en tratamiento con PAP para AOS no cumplen con los requisitos mínimos de cumplimiento de 4 horas por noche durante al menos el 70 por ciento de las noches. Los pacientes que se esfuerzan con el tratamiento de PAP a menudo se quejan de la incomodidad de la mascarilla, la congestión nasal, la irritación de los ojos y no les gusta estar "atados" a una máquina cuando duermen.</a:t>
            </a:r>
            <a:endParaRPr lang="en-US" sz="2400" dirty="0"/>
          </a:p>
          <a:p>
            <a:pPr marL="0" lvl="1"/>
            <a:endParaRPr lang="en-US" sz="2400" dirty="0"/>
          </a:p>
          <a:p>
            <a:pPr marL="0" lvl="1"/>
            <a:r>
              <a:rPr lang="es-ES" sz="2400" dirty="0"/>
              <a:t>Los conductores de VDA con AOS son una población única, ya que DEBEN demostrar un cumplimiento adecuado del PAP y la eficacia del tratamiento para poder continuar conduciendo legalmente un VDA. Por esta razón, el tratamiento y la efectividad del PAP DEBEN ser monitoreados; al transportista le beneficia contar con procedimientos detallados para monitorear a los conductores con AOS, ya que el incumplimiento es una responsabilidad importante para los transportistas.</a:t>
            </a:r>
            <a:endParaRPr lang="en-US" sz="2400" dirty="0"/>
          </a:p>
          <a:p>
            <a:pPr marL="0" lvl="1"/>
            <a:endParaRPr lang="en-US" sz="2400" dirty="0"/>
          </a:p>
          <a:p>
            <a:r>
              <a:rPr lang="en-US" dirty="0"/>
              <a:t>____________________________________</a:t>
            </a:r>
          </a:p>
          <a:p>
            <a:r>
              <a:rPr lang="en-US" b="1" dirty="0"/>
              <a:t>Notas:</a:t>
            </a:r>
          </a:p>
          <a:p>
            <a:pPr marL="0" lvl="1"/>
            <a:r>
              <a:rPr lang="es-ES" sz="2400" dirty="0"/>
              <a:t>El incumplimiento del PAP es una preocupación</a:t>
            </a:r>
            <a:endParaRPr lang="en-US" sz="2400" dirty="0"/>
          </a:p>
          <a:p>
            <a:pPr marL="0" lvl="1"/>
            <a:r>
              <a:rPr lang="es-ES" sz="2400" dirty="0"/>
              <a:t>El monitoreo del tratamiento con PAP es esencial para los conductores de VDA para que puedan conducir legalmente</a:t>
            </a:r>
            <a:endParaRPr lang="en-US" sz="2400" dirty="0"/>
          </a:p>
          <a:p>
            <a:pPr marL="0" lvl="1"/>
            <a:r>
              <a:rPr lang="es-ES" sz="2400" dirty="0"/>
              <a:t>Deben estar implementados procedimientos de monitoreo y documentación para los conductores de VDA</a:t>
            </a:r>
            <a:endParaRPr lang="en-US" sz="2400" dirty="0"/>
          </a:p>
          <a:p>
            <a:pPr marL="457200" lvl="2">
              <a:buFontTx/>
              <a:buChar char="•"/>
            </a:pPr>
            <a:r>
              <a:rPr lang="es-ES" sz="2400" dirty="0"/>
              <a:t>Los conductores con AOS que no cumplen son una responsabilidad legal para los transportistas.</a:t>
            </a:r>
            <a:endParaRPr lang="en-US" sz="2400" dirty="0"/>
          </a:p>
          <a:p>
            <a:pPr marL="0" lvl="1"/>
            <a:endParaRPr lang="en-US" sz="2400" dirty="0"/>
          </a:p>
          <a:p>
            <a:pPr marL="0" lvl="1"/>
            <a:r>
              <a:rPr lang="es-ES" sz="1800" i="1" dirty="0"/>
              <a:t>Referencia</a:t>
            </a:r>
          </a:p>
          <a:p>
            <a:pPr marL="0" lvl="1"/>
            <a:r>
              <a:rPr lang="es-ES" sz="1800" i="0" dirty="0"/>
              <a:t>El 83 % de los pacientes adultos que reciben PAP pueden no cumplir con los criterios de cumplimiento </a:t>
            </a:r>
            <a:r>
              <a:rPr lang="es-ES" sz="1800" i="1" dirty="0"/>
              <a:t>(Weaver y </a:t>
            </a:r>
            <a:r>
              <a:rPr lang="es-ES" sz="1800" i="1" dirty="0" err="1"/>
              <a:t>Grundstein</a:t>
            </a:r>
            <a:r>
              <a:rPr lang="es-ES" sz="1800" i="1" dirty="0"/>
              <a:t> 2008).</a:t>
            </a:r>
            <a:endParaRPr lang="en-US" sz="1800" i="1" dirty="0"/>
          </a:p>
          <a:p>
            <a:endParaRPr lang="en-US" dirty="0"/>
          </a:p>
        </p:txBody>
      </p:sp>
      <p:sp>
        <p:nvSpPr>
          <p:cNvPr id="174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2661362-D451-4B39-9A1E-044F4FDE0E8C}" type="slidenum">
              <a:rPr lang="en-US" smtClean="0"/>
              <a:pPr eaLnBrk="1" hangingPunct="1"/>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p:txBody>
          <a:bodyPr wrap="square" numCol="1" anchor="t" anchorCtr="0" compatLnSpc="1">
            <a:prstTxWarp prst="textNoShape">
              <a:avLst/>
            </a:prstTxWarp>
            <a:normAutofit fontScale="92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b="1" dirty="0"/>
              <a:t>Narración: </a:t>
            </a:r>
            <a:r>
              <a:rPr lang="es-ES" dirty="0"/>
              <a:t>Hay tecnologías disponibles para hacer que el control del tratamiento con PAP sea más conveniente y sin complicaciones. Se encuentra disponible un sistema de monitoreo de cumplimiento y eficacia basado en la web para su uso con un sistema de PAP para monitorear de forma inalámbrica su uso  por el paciente y la respuesta al tratamiento. El dispositivo permite transferencias de datos automáticas y diarias de información sobre el uso y la eficacia del tratamiento de PAP, lo que permite que el personal de monitoreo identifique y aborde rápidamente los problemas de incumplimiento o eficacia. Las transferencias automáticas de datos no requieren la intervención del conductor, ya que el personal de monitoreo puede extraer los datos PAP de forma inalámbrica. Esta tecnología de monitoreo se recomienda para pacientes nuevos con PAP hasta que establezcan un uso constante y adecuado de PAP. Los patrones de cumplimiento de la PAP se establecen dentro de las primeras semanas posteriores al inicio del tratamiento; esta tecnología de monitoreo permite la identificación oportuna de problemas para abordarlos y solucionarlos efectivamente.</a:t>
            </a:r>
            <a:endParaRPr lang="en-US" dirty="0"/>
          </a:p>
          <a:p>
            <a:pPr>
              <a:defRPr/>
            </a:pPr>
            <a:endParaRPr lang="en-US" dirty="0"/>
          </a:p>
          <a:p>
            <a:pPr>
              <a:defRPr/>
            </a:pPr>
            <a:r>
              <a:rPr lang="en-US" dirty="0"/>
              <a:t>____________________________________</a:t>
            </a:r>
          </a:p>
          <a:p>
            <a:pPr>
              <a:defRPr/>
            </a:pPr>
            <a:r>
              <a:rPr lang="en-US" b="1" dirty="0"/>
              <a:t>Notas:</a:t>
            </a:r>
          </a:p>
          <a:p>
            <a:pPr>
              <a:defRPr/>
            </a:pPr>
            <a:r>
              <a:rPr lang="es-ES" dirty="0"/>
              <a:t>Dispositivos de monitoreo de cumplimiento basados en la web:</a:t>
            </a:r>
            <a:endParaRPr lang="en-US" dirty="0"/>
          </a:p>
          <a:p>
            <a:pPr marL="171450" indent="-171450">
              <a:buFontTx/>
              <a:buChar char="•"/>
              <a:defRPr/>
            </a:pPr>
            <a:r>
              <a:rPr lang="es-ES" dirty="0"/>
              <a:t>Supervisa de forma inalámbrica el uso de la PAP del conductor</a:t>
            </a:r>
            <a:endParaRPr lang="en-US" dirty="0"/>
          </a:p>
          <a:p>
            <a:pPr marL="171450" indent="-171450">
              <a:buFontTx/>
              <a:buChar char="•"/>
              <a:defRPr/>
            </a:pPr>
            <a:r>
              <a:rPr lang="es-ES" dirty="0"/>
              <a:t>Se vincula al dispositivo PAP para cargar automáticamente la información de uso en un servidor seguro</a:t>
            </a:r>
            <a:endParaRPr lang="en-US" dirty="0"/>
          </a:p>
          <a:p>
            <a:pPr marL="171450" indent="-171450">
              <a:buFontTx/>
              <a:buChar char="•"/>
              <a:defRPr/>
            </a:pPr>
            <a:r>
              <a:rPr lang="es-ES" dirty="0"/>
              <a:t>Permite la carga del uso diario de PAP y su eficacia</a:t>
            </a:r>
            <a:endParaRPr lang="en-US" dirty="0"/>
          </a:p>
          <a:p>
            <a:pPr marL="628650" lvl="1" indent="-171450">
              <a:buFontTx/>
              <a:buChar char="•"/>
              <a:defRPr/>
            </a:pPr>
            <a:r>
              <a:rPr lang="es-ES" dirty="0"/>
              <a:t>Permite la identificación oportuna de problemas para abordarlos y solucionarlos efectivamente </a:t>
            </a:r>
            <a:endParaRPr lang="en-US" dirty="0"/>
          </a:p>
          <a:p>
            <a:pPr>
              <a:buFont typeface="Arial" pitchFamily="34" charset="0"/>
              <a:buChar char="•"/>
              <a:defRPr/>
            </a:pPr>
            <a:r>
              <a:rPr lang="es-ES" dirty="0"/>
              <a:t>Muy práctico para el conductor. El personal de monitoreo puede extraer de forma inalámbrica los datos del PAP sin la participación del conductor.</a:t>
            </a:r>
            <a:endParaRPr lang="en-US" dirty="0"/>
          </a:p>
        </p:txBody>
      </p:sp>
      <p:sp>
        <p:nvSpPr>
          <p:cNvPr id="175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D2002D8-0D7D-4FF1-96F8-1C6FFBB184B7}" type="slidenum">
              <a:rPr lang="en-US" smtClean="0"/>
              <a:pPr eaLnBrk="1" hangingPunct="1"/>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p:txBody>
          <a:bodyPr wrap="square" numCol="1" anchor="t" anchorCtr="0" compatLnSpc="1">
            <a:prstTxWarp prst="textNoShape">
              <a:avLst/>
            </a:prstTxWarp>
            <a:normAutofit fontScale="77500" lnSpcReduction="20000"/>
          </a:bodyPr>
          <a:lstStyle/>
          <a:p>
            <a:pPr marL="0" lvl="1">
              <a:defRPr/>
            </a:pPr>
            <a:r>
              <a:rPr lang="es-ES" b="1" dirty="0"/>
              <a:t>Narración: </a:t>
            </a:r>
            <a:r>
              <a:rPr lang="es-ES" dirty="0"/>
              <a:t>Las tarjetas de datos PAP son otra tecnología para monitorear el tratamiento de AOS. Estas tarjetas de memoria se conectan a la máquina PAP del paciente y almacenan datos sobre su uso y la eficacia. Los conductores deben enviar sus tarjetas de datos periódicamente para su descarga y revisión. Las tarjetas de datos también son limitadas en comparación con la tecnología de monitoreo inalámbrico, ya que no brindan información inmediata sobre el uso y la eficacia para identificar y abordar problemas rápidamente. Las tarjetas pueden dañarse con el tiempo o perderse en el correo cuando los conductores las envían al personal de monitoreo para su revisión. Sin embargo, las tarjetas de datos de PAP son una forma rentable de monitorear el cumplimiento a largo plazo para los conductores que han establecido un historial adecuado de cumplimiento y requieren un monitoreo de PAP con menos frecuencia, mensual o trimestralmente.</a:t>
            </a:r>
            <a:endParaRPr lang="en-US" dirty="0"/>
          </a:p>
          <a:p>
            <a:pPr>
              <a:defRPr/>
            </a:pPr>
            <a:endParaRPr lang="en-US" b="1" dirty="0"/>
          </a:p>
          <a:p>
            <a:pPr>
              <a:defRPr/>
            </a:pPr>
            <a:endParaRPr lang="en-US" dirty="0"/>
          </a:p>
          <a:p>
            <a:pPr>
              <a:defRPr/>
            </a:pPr>
            <a:r>
              <a:rPr lang="en-US" dirty="0"/>
              <a:t>____________________________________</a:t>
            </a:r>
          </a:p>
          <a:p>
            <a:pPr>
              <a:defRPr/>
            </a:pPr>
            <a:r>
              <a:rPr lang="en-US" b="1" dirty="0"/>
              <a:t>Notas:</a:t>
            </a:r>
          </a:p>
          <a:p>
            <a:pPr>
              <a:defRPr/>
            </a:pPr>
            <a:r>
              <a:rPr lang="en-US" dirty="0" err="1"/>
              <a:t>Tarjetas</a:t>
            </a:r>
            <a:r>
              <a:rPr lang="en-US" dirty="0"/>
              <a:t> de </a:t>
            </a:r>
            <a:r>
              <a:rPr lang="en-US" dirty="0" err="1"/>
              <a:t>datos</a:t>
            </a:r>
            <a:r>
              <a:rPr lang="en-US" dirty="0"/>
              <a:t> PAP:</a:t>
            </a:r>
          </a:p>
          <a:p>
            <a:pPr marL="628650" lvl="1" indent="-171450">
              <a:buFontTx/>
              <a:buChar char="•"/>
              <a:defRPr/>
            </a:pPr>
            <a:r>
              <a:rPr lang="es-ES" dirty="0"/>
              <a:t>Se conectan a máquinas PAP para recopilar y almacenar información sobre el uso y la eficacia de PAP</a:t>
            </a:r>
          </a:p>
          <a:p>
            <a:pPr marL="628650" lvl="1" indent="-171450">
              <a:buFontTx/>
              <a:buChar char="•"/>
              <a:defRPr/>
            </a:pPr>
            <a:r>
              <a:rPr lang="es-ES" dirty="0"/>
              <a:t>Se deben enviar al monitor del PAP para su descarga y revisión</a:t>
            </a:r>
          </a:p>
          <a:p>
            <a:pPr marL="628650" lvl="1" indent="-171450">
              <a:buFontTx/>
              <a:buChar char="•"/>
              <a:defRPr/>
            </a:pPr>
            <a:r>
              <a:rPr lang="es-ES" dirty="0"/>
              <a:t>No proporciona retroalimentación inmediata.</a:t>
            </a:r>
          </a:p>
          <a:p>
            <a:pPr marL="628650" lvl="1" indent="-171450">
              <a:buFontTx/>
              <a:buChar char="•"/>
              <a:defRPr/>
            </a:pPr>
            <a:r>
              <a:rPr lang="es-ES" dirty="0"/>
              <a:t>No es capaz de identificar inmediatamente los problemas para una resolución de problemas eficaz</a:t>
            </a:r>
          </a:p>
          <a:p>
            <a:pPr marL="628650" lvl="1" indent="-171450">
              <a:buFontTx/>
              <a:buChar char="•"/>
              <a:defRPr/>
            </a:pPr>
            <a:r>
              <a:rPr lang="es-ES" dirty="0"/>
              <a:t>Se puede perder/dañar</a:t>
            </a:r>
          </a:p>
          <a:p>
            <a:pPr marL="628650" lvl="1" indent="-171450">
              <a:buFontTx/>
              <a:buChar char="•"/>
              <a:defRPr/>
            </a:pPr>
            <a:r>
              <a:rPr lang="es-ES" dirty="0"/>
              <a:t>Recomendado para el control del cumplimiento a largo plazo después de que se haya establecido el uso consistente y adecuado del PAP</a:t>
            </a:r>
            <a:endParaRPr lang="en-US" dirty="0"/>
          </a:p>
          <a:p>
            <a:pPr>
              <a:defRPr/>
            </a:pPr>
            <a:endParaRPr lang="en-US" dirty="0"/>
          </a:p>
          <a:p>
            <a:pPr>
              <a:defRPr/>
            </a:pPr>
            <a:endParaRPr lang="en-US" dirty="0"/>
          </a:p>
          <a:p>
            <a:pPr>
              <a:defRPr/>
            </a:pPr>
            <a:r>
              <a:rPr lang="es-ES" dirty="0"/>
              <a:t>Requiere una mayor participación del conductor: el conductor debe devolver las tarjetas de datos para su descarga y revisión</a:t>
            </a:r>
            <a:endParaRPr lang="en-US" dirty="0"/>
          </a:p>
        </p:txBody>
      </p:sp>
      <p:sp>
        <p:nvSpPr>
          <p:cNvPr id="176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3B26AF5-797B-4DB6-95B4-02CA9F2D51CB}" type="slidenum">
              <a:rPr lang="en-US" smtClean="0"/>
              <a:pPr eaLnBrk="1" hangingPunct="1"/>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s-ES" b="1" dirty="0"/>
              <a:t>Narración: </a:t>
            </a:r>
            <a:r>
              <a:rPr lang="es-ES" dirty="0"/>
              <a:t>La apnea obstructiva del sueño, o AOS, es una de las enfermedades del sueño más comunes. En la AOS, los músculos de la garganta se relajan repetidamente y bloquean o estrechan las vías respiratorias durante el sueño. Estos bloqueos interrumpen la respiración, lo que reduce los niveles de oxígeno en la sangre y amplifica la actividad cerebral durante el sueño. Haga clic en el video para ver un video breve que analiza lo que sucede en las personas con AOS.</a:t>
            </a:r>
            <a:endParaRPr lang="en-US" dirty="0"/>
          </a:p>
          <a:p>
            <a:endParaRPr lang="en-US" b="1" dirty="0"/>
          </a:p>
          <a:p>
            <a:r>
              <a:rPr lang="en-US" b="1" dirty="0"/>
              <a:t>_______________________</a:t>
            </a:r>
          </a:p>
          <a:p>
            <a:pPr>
              <a:buFontTx/>
              <a:buChar char="•"/>
            </a:pPr>
            <a:r>
              <a:rPr lang="es-ES" b="1" dirty="0"/>
              <a:t>Notas:</a:t>
            </a:r>
          </a:p>
          <a:p>
            <a:pPr>
              <a:buFontTx/>
              <a:buChar char="•"/>
            </a:pPr>
            <a:r>
              <a:rPr lang="es-ES" b="0" dirty="0"/>
              <a:t>La AOS es una de las enfermedades del sueño más comunes.</a:t>
            </a:r>
          </a:p>
          <a:p>
            <a:pPr>
              <a:buFontTx/>
              <a:buChar char="•"/>
            </a:pPr>
            <a:r>
              <a:rPr lang="es-ES" b="0" dirty="0"/>
              <a:t>En la AOS, los músculos de la garganta se relajan repetidamente y bloquean o estrechan las vías respiratorias durante el sueño.</a:t>
            </a:r>
          </a:p>
          <a:p>
            <a:pPr>
              <a:buFontTx/>
              <a:buChar char="•"/>
            </a:pPr>
            <a:r>
              <a:rPr lang="es-ES" b="0" dirty="0"/>
              <a:t>Los bloqueos interrumpen la respiración, lo que reduce los niveles de oxígeno en la sangre y amplifica la actividad cerebral durante el sueño.</a:t>
            </a:r>
            <a:endParaRPr lang="en-US" b="0" dirty="0"/>
          </a:p>
          <a:p>
            <a:endParaRPr lang="en-US" dirty="0"/>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403FBAC-DD0C-48D4-88BB-65BBFA59ABCC}" type="slidenum">
              <a:rPr lang="en-US" smtClean="0"/>
              <a:pPr eaLnBrk="1" hangingPunct="1"/>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55000" lnSpcReduction="20000"/>
          </a:bodyPr>
          <a:lstStyle/>
          <a:p>
            <a:pPr>
              <a:defRPr/>
            </a:pPr>
            <a:r>
              <a:rPr lang="es-ES" sz="2400" b="1" dirty="0"/>
              <a:t>Narración: </a:t>
            </a:r>
            <a:r>
              <a:rPr lang="es-ES" sz="2400" dirty="0"/>
              <a:t>La Academia Americana de Medicina del Sueño recomienda que todos los pacientes con AOS se sometan a un control continuo y a largo plazo para controlar el cumplimiento y la eficacia del tratamiento, el desarrollo de efectos secundarios, las complicaciones médicas relacionadas con la AOS y la resolución de los síntomas (incluidos los ronquidos, la somnolencia diurna, la irritabilidad y concentración). Los pacientes que han eliminado su AOS deben continuar con el auto monitoreo y ser monitoreados para detectar modificaciones en los factores de riesgo o el regreso de los síntomas.</a:t>
            </a:r>
            <a:endParaRPr lang="en-US" sz="2400" dirty="0"/>
          </a:p>
          <a:p>
            <a:pPr>
              <a:defRPr/>
            </a:pPr>
            <a:endParaRPr lang="en-US" dirty="0"/>
          </a:p>
          <a:p>
            <a:pPr>
              <a:defRPr/>
            </a:pPr>
            <a:r>
              <a:rPr lang="es-ES" dirty="0"/>
              <a:t>Se puede encontrar más información en el Manual de Implementación, en el documento titulado “Parámetros de Práctica y Guías Clínicas de la AASM”.</a:t>
            </a:r>
            <a:endParaRPr lang="en-US" dirty="0"/>
          </a:p>
          <a:p>
            <a:pPr>
              <a:defRPr/>
            </a:pPr>
            <a:endParaRPr lang="en-US" dirty="0"/>
          </a:p>
          <a:p>
            <a:pPr>
              <a:defRPr/>
            </a:pPr>
            <a:r>
              <a:rPr lang="en-US" dirty="0"/>
              <a:t>____________________________________</a:t>
            </a:r>
          </a:p>
          <a:p>
            <a:pPr>
              <a:defRPr/>
            </a:pPr>
            <a:r>
              <a:rPr lang="en-US" b="1" dirty="0"/>
              <a:t>Notas:</a:t>
            </a:r>
          </a:p>
          <a:p>
            <a:pPr>
              <a:defRPr/>
            </a:pPr>
            <a:r>
              <a:rPr lang="es-ES" dirty="0"/>
              <a:t>Parámetros de Práctica y Guías Clínicas de la AASM</a:t>
            </a:r>
            <a:endParaRPr lang="en-US" dirty="0"/>
          </a:p>
          <a:p>
            <a:pPr marL="800100" lvl="1" indent="-342900">
              <a:buFont typeface="Arial" pitchFamily="34" charset="0"/>
              <a:buChar char="•"/>
              <a:defRPr/>
            </a:pPr>
            <a:r>
              <a:rPr lang="es-ES" sz="2400" dirty="0"/>
              <a:t>“Todos los pacientes con AOS deben recibir un tratamiento continuo y a largo plazo para su enfermedad crónica”.</a:t>
            </a:r>
            <a:endParaRPr lang="en-US" sz="2400" dirty="0"/>
          </a:p>
          <a:p>
            <a:pPr marL="800100" lvl="1" indent="-342900">
              <a:buFont typeface="Arial" pitchFamily="34" charset="0"/>
              <a:buChar char="•"/>
              <a:defRPr/>
            </a:pPr>
            <a:r>
              <a:rPr lang="es-ES" sz="2400" dirty="0"/>
              <a:t>Seguimientos regulares para monitorear la adherencia al tratamiento, los efectos secundarios, el desarrollo de complicaciones médicas relacionadas con la AOS y la resolución continua de los síntomas.</a:t>
            </a:r>
            <a:endParaRPr lang="en-US" sz="2400" dirty="0"/>
          </a:p>
          <a:p>
            <a:pPr marL="800100" lvl="1" indent="-342900">
              <a:buFont typeface="Arial" pitchFamily="34" charset="0"/>
              <a:buChar char="•"/>
              <a:defRPr/>
            </a:pPr>
            <a:r>
              <a:rPr lang="es-ES" sz="2400" dirty="0"/>
              <a:t>Aquellos con eliminación de AOS (pérdida de peso, cirugía) deben ser monitoreados para la modificación continua de los factores de riesgo y para estar atentos al regreso de los síntomas.</a:t>
            </a:r>
            <a:endParaRPr lang="en-US" sz="2400" dirty="0"/>
          </a:p>
          <a:p>
            <a:pPr>
              <a:defRPr/>
            </a:pPr>
            <a:endParaRPr lang="en-US" dirty="0"/>
          </a:p>
        </p:txBody>
      </p:sp>
      <p:sp>
        <p:nvSpPr>
          <p:cNvPr id="177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E90BD5C-F203-429A-B689-28237D8CABCC}" type="slidenum">
              <a:rPr lang="en-US" smtClean="0"/>
              <a:pPr eaLnBrk="1" hangingPunct="1"/>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10000"/>
          </a:bodyPr>
          <a:lstStyle/>
          <a:p>
            <a:pPr marL="0" lvl="1"/>
            <a:r>
              <a:rPr lang="es-ES" b="1" dirty="0"/>
              <a:t>Narración: </a:t>
            </a:r>
            <a:r>
              <a:rPr lang="es-ES" dirty="0"/>
              <a:t>El Panel de Expertos Médicos (PEM) de la FMCSA recomienda que las personas que reciben tratamiento de PAP para AOS deben demostrar y documentar el cumplimiento. Este monitoreo es responsabilidad tanto de los conductores de VDA como del transportista para asegurar que el cumplimiento de PAP se demuestre y documente de manera objetiva. Los conductores de VDA en tratamiento para AOS deben recibir una certificación graduada para conducir con prueba de cumplimiento adecuado a intervalos mensuales, trimestrales y anuales.</a:t>
            </a:r>
            <a:endParaRPr lang="en-US" dirty="0"/>
          </a:p>
          <a:p>
            <a:pPr marL="0" lvl="1"/>
            <a:endParaRPr lang="en-US" dirty="0"/>
          </a:p>
          <a:p>
            <a:pPr marL="0" lvl="1"/>
            <a:r>
              <a:rPr lang="es-ES" dirty="0"/>
              <a:t>Para los conductores de VDA que se han sometido a tratamientos quirúrgicos para la AOS, se deben requerir recertificaciones anuales y depender de un AHI inferior a 10 eventos por hora en una prueba de sueño y sin presencia de somnolencia diurna.</a:t>
            </a:r>
            <a:endParaRPr lang="en-US" dirty="0"/>
          </a:p>
          <a:p>
            <a:pPr marL="0" lvl="1"/>
            <a:endParaRPr lang="en-US" b="1" dirty="0"/>
          </a:p>
          <a:p>
            <a:pPr marL="0" lvl="1"/>
            <a:r>
              <a:rPr lang="es-ES" b="0" dirty="0"/>
              <a:t>Se puede encontrar más información en el Manual de implementación, en el documento titulado “Recomendaciones del PEM de la FMCSA : Apnea Obstructiva del Sueño y Seguridad del Conductor de Vehículos de Autotransporte”.</a:t>
            </a:r>
            <a:endParaRPr lang="en-US" b="0" dirty="0"/>
          </a:p>
          <a:p>
            <a:pPr marL="0" lvl="1"/>
            <a:endParaRPr lang="en-US" b="1" dirty="0"/>
          </a:p>
          <a:p>
            <a:r>
              <a:rPr lang="en-US" dirty="0"/>
              <a:t>____________________________________</a:t>
            </a:r>
          </a:p>
          <a:p>
            <a:r>
              <a:rPr lang="en-US" b="1" dirty="0"/>
              <a:t>Notas:</a:t>
            </a:r>
          </a:p>
          <a:p>
            <a:pPr marL="0" lvl="1"/>
            <a:r>
              <a:rPr lang="es-ES" dirty="0"/>
              <a:t>Recomendaciones del Panel de Expertos Médicos de la FMCSA:</a:t>
            </a:r>
            <a:endParaRPr lang="en-US" dirty="0"/>
          </a:p>
          <a:p>
            <a:pPr marL="0" lvl="1">
              <a:buFontTx/>
              <a:buChar char="•"/>
            </a:pPr>
            <a:r>
              <a:rPr lang="es-ES" dirty="0"/>
              <a:t>Las personas en tratamiento con PAP deben demostrar cumplimiento y documentarlo de manera objetiva.</a:t>
            </a:r>
            <a:endParaRPr lang="en-US" dirty="0"/>
          </a:p>
          <a:p>
            <a:pPr marL="457200" lvl="2">
              <a:buFontTx/>
              <a:buChar char="•"/>
            </a:pPr>
            <a:r>
              <a:rPr lang="es-ES" dirty="0"/>
              <a:t>Certificación para conducir dependiente de la prueba de cumplimiento</a:t>
            </a:r>
            <a:endParaRPr lang="en-US" dirty="0"/>
          </a:p>
          <a:p>
            <a:pPr marL="0" lvl="1">
              <a:buFontTx/>
              <a:buChar char="•"/>
            </a:pPr>
            <a:r>
              <a:rPr lang="es-ES" dirty="0"/>
              <a:t>Se requiere recertificación anual para las personas que se han sometido a una cirugía para corregir la AOS</a:t>
            </a:r>
            <a:endParaRPr lang="en-US" dirty="0"/>
          </a:p>
          <a:p>
            <a:pPr marL="457200" lvl="2">
              <a:buFontTx/>
              <a:buChar char="•"/>
            </a:pPr>
            <a:r>
              <a:rPr lang="en-US" dirty="0"/>
              <a:t>IAH inferior a 10</a:t>
            </a:r>
          </a:p>
          <a:p>
            <a:pPr marL="457200" lvl="2">
              <a:buFontTx/>
              <a:buChar char="•"/>
            </a:pPr>
            <a:r>
              <a:rPr lang="en-US" dirty="0"/>
              <a:t>Sin </a:t>
            </a:r>
            <a:r>
              <a:rPr lang="en-US" dirty="0" err="1"/>
              <a:t>somnolencia</a:t>
            </a:r>
            <a:r>
              <a:rPr lang="en-US" dirty="0"/>
              <a:t> </a:t>
            </a:r>
            <a:r>
              <a:rPr lang="en-US" dirty="0" err="1"/>
              <a:t>diurna</a:t>
            </a:r>
            <a:endParaRPr lang="en-US" dirty="0"/>
          </a:p>
        </p:txBody>
      </p:sp>
      <p:sp>
        <p:nvSpPr>
          <p:cNvPr id="178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A8A539F-9D38-4ED4-9679-F1BFA697E6ED}" type="slidenum">
              <a:rPr lang="en-US" smtClean="0"/>
              <a:pPr eaLnBrk="1" hangingPunct="1"/>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Sin </a:t>
            </a:r>
            <a:r>
              <a:rPr lang="en-US" b="1" dirty="0" err="1"/>
              <a:t>Narración</a:t>
            </a:r>
            <a:r>
              <a:rPr lang="en-US" b="1" dirty="0"/>
              <a:t>.</a:t>
            </a:r>
          </a:p>
          <a:p>
            <a:endParaRPr lang="en-US" b="1" dirty="0"/>
          </a:p>
          <a:p>
            <a:r>
              <a:rPr lang="en-US" b="1" dirty="0"/>
              <a:t>Sin Notas</a:t>
            </a:r>
          </a:p>
          <a:p>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Respuesta: e. Todo lo anterior</a:t>
            </a:r>
            <a:endParaRPr lang="en-US" sz="1100" b="1" dirty="0"/>
          </a:p>
          <a:p>
            <a:endParaRPr lang="en-US" b="1" dirty="0"/>
          </a:p>
          <a:p>
            <a:endParaRPr lang="en-US" dirty="0"/>
          </a:p>
        </p:txBody>
      </p:sp>
      <p:sp>
        <p:nvSpPr>
          <p:cNvPr id="179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3AB152D-7059-4704-8B34-6A7699C5AE8F}" type="slidenum">
              <a:rPr lang="en-US" smtClean="0"/>
              <a:pPr eaLnBrk="1" hangingPunct="1"/>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Respuesta: d. Ambos b y c</a:t>
            </a:r>
          </a:p>
        </p:txBody>
      </p:sp>
      <p:sp>
        <p:nvSpPr>
          <p:cNvPr id="180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2880BF8-CF7A-4D3F-A9F0-BF9EFFC65054}" type="slidenum">
              <a:rPr lang="en-US" smtClean="0"/>
              <a:pPr eaLnBrk="1" hangingPunct="1"/>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Respuesta: e. Todo lo anterior</a:t>
            </a:r>
          </a:p>
        </p:txBody>
      </p:sp>
      <p:sp>
        <p:nvSpPr>
          <p:cNvPr id="181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DE9136-3DE9-4C38-A8F5-DD1F6CA6DE31}" type="slidenum">
              <a:rPr lang="en-US" smtClean="0"/>
              <a:pPr eaLnBrk="1" hangingPunct="1"/>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es-ES" sz="1100" dirty="0"/>
              <a:t>Respuesta: (enumere cualquiera 5) PAP, aparatos dentales/bucales u orales, cirugía, control de peso, respirar por la nariz en lugar de por la boca, evitar el alcohol/sedantes antes de dormir, terapia de posicionamiento para dormir, mejorar la higiene del sueño</a:t>
            </a:r>
            <a:endParaRPr lang="en-US" sz="1100" dirty="0"/>
          </a:p>
          <a:p>
            <a:endParaRPr lang="en-US" dirty="0"/>
          </a:p>
        </p:txBody>
      </p:sp>
      <p:sp>
        <p:nvSpPr>
          <p:cNvPr id="182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A51C8C1-2CF1-4FE6-8AE8-EF9B54A89298}" type="slidenum">
              <a:rPr lang="en-US" smtClean="0"/>
              <a:pPr eaLnBrk="1" hangingPunct="1"/>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Respuesta: d. Ambos a y b</a:t>
            </a:r>
          </a:p>
        </p:txBody>
      </p:sp>
      <p:sp>
        <p:nvSpPr>
          <p:cNvPr id="183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335EA58-8F49-4700-B4AD-EFE7F07126D5}" type="slidenum">
              <a:rPr lang="en-US" smtClean="0"/>
              <a:pPr eaLnBrk="1" hangingPunct="1"/>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b="1" dirty="0"/>
              <a:t>Narración:</a:t>
            </a:r>
            <a:r>
              <a:rPr lang="es-ES" dirty="0"/>
              <a:t> La Lección 4 brindará estrategias para apoyar y alentar un programa de administración de enfermedades del sueño en la industria del autotransporte.</a:t>
            </a:r>
            <a:endParaRPr lang="en-US" dirty="0"/>
          </a:p>
          <a:p>
            <a:endParaRPr lang="en-US" dirty="0"/>
          </a:p>
          <a:p>
            <a:r>
              <a:rPr lang="en-US" dirty="0"/>
              <a:t>____________________________________</a:t>
            </a:r>
          </a:p>
          <a:p>
            <a:r>
              <a:rPr lang="en-US" b="1" dirty="0"/>
              <a:t>Notas:</a:t>
            </a:r>
          </a:p>
          <a:p>
            <a:r>
              <a:rPr lang="es-ES" dirty="0"/>
              <a:t>Objetivos de la lección 4:</a:t>
            </a:r>
            <a:endParaRPr lang="en-US" dirty="0"/>
          </a:p>
          <a:p>
            <a:pPr marL="628650" lvl="1" indent="-171450">
              <a:buFontTx/>
              <a:buChar char="•"/>
            </a:pPr>
            <a:r>
              <a:rPr lang="es-MX" noProof="0" dirty="0"/>
              <a:t>Identificar los motivos de incumplimiento del tratamiento para la AOS.</a:t>
            </a:r>
          </a:p>
          <a:p>
            <a:pPr marL="628650" lvl="1" indent="-171450">
              <a:buFontTx/>
              <a:buChar char="•"/>
            </a:pPr>
            <a:r>
              <a:rPr lang="es-MX" noProof="0" dirty="0"/>
              <a:t>Proporcionar estrategias específicas para resolver los problemas de incumplimiento.</a:t>
            </a:r>
          </a:p>
          <a:p>
            <a:pPr marL="628650" lvl="1" indent="-171450">
              <a:buFontTx/>
              <a:buChar char="•"/>
            </a:pPr>
            <a:r>
              <a:rPr lang="es-MX" noProof="0" dirty="0"/>
              <a:t>Discutir mitos comunes y percepciones erróneas sobre las enfermedades del sueño.</a:t>
            </a:r>
          </a:p>
          <a:p>
            <a:endParaRPr lang="en-US" dirty="0"/>
          </a:p>
        </p:txBody>
      </p:sp>
      <p:sp>
        <p:nvSpPr>
          <p:cNvPr id="185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C78FD5A-F1F0-42B8-8AEB-D26109FBA96F}" type="slidenum">
              <a:rPr lang="en-US" smtClean="0"/>
              <a:pPr eaLnBrk="1" hangingPunct="1"/>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r>
              <a:rPr lang="es-ES" b="1" dirty="0"/>
              <a:t>Narración:</a:t>
            </a:r>
            <a:r>
              <a:rPr lang="es-ES" dirty="0"/>
              <a:t> Los pacientes con AOS recién diagnosticados que tienen problemas para cumplir con el tratamiento de PAP citan muchas razones para su dificultad, la mayoría de las cuales se pueden resolver con bastante facilidad. Los pacientes mencionan problemas con su equipo de PAP, que incluyen un mal ajuste de la mascarilla o mascarillas con fugas, un nivel de humedad inadecuado del aire de suministro y una limpieza y mantenimiento tediosos y lentos de sus máquinas. Muchos pacientes con AOS probarán algunas mascarillas de PAP antes de encontrar una que sea cómoda y tolerable. La configuración de humedad en la máquina PAP se puede ajustar al nivel de comodidad del paciente y las necesidades individuales. Demasiada humidificación puede crear una sensación de asfixia para el paciente, mientras que muy poca puede secar las fosas nasales y la garganta. La prueba y error para encontrar el nivel de humedad adecuado debe hacerse individualmente. La limpieza y el mantenimiento de la máquina PAP también son importantes para el tratamiento de la AOS y para la salud general del paciente. Las bacterias pueden crecer en la máquina, la manguera y en la mascarilla si no se limpian con regularidad, lo que puede provocar enfermedades e infecciones respiratorias. Es importante reemplazar los filtros y las mangueras con regularidad para asegurar que el paciente reciba un tratamiento PAP óptimo.</a:t>
            </a:r>
            <a:endParaRPr lang="en-US" dirty="0"/>
          </a:p>
          <a:p>
            <a:endParaRPr lang="en-US" dirty="0"/>
          </a:p>
          <a:p>
            <a:r>
              <a:rPr lang="es-ES" dirty="0"/>
              <a:t>Los conductores con AOS, específicamente, también citan varios problemas logísticos que pueden dificultar el cumplimiento del tratamiento de PAP. El uso de su máquina PAP en la cabina de su camión puede requerir un equipo especial para suministrar energía a su máquina. Algunas máquinas PAP requieren que el camión esté encendido y en ralentí para su uso. Los conductores pueden enfrentar restricciones de ralentí tanto por parte de su transportista como de la comunidad que pueden prohibir el uso de PAP mientras están en la carretera. Los conductores de VDA también mencionan que si experimentan problemas con su equipo de PAP mientras están en la carretera o necesitan suministros de PAP, puede ser todo un desafío satisfacer estas necesidades mientras están fuera de casa. Algunos conductores tienen que esperar hasta que regresan a casa para obtener las reparaciones del equipo que necesitan y, en ese momento, es posible que no hayan podido usar sus máquinas PAP durante varias noches y no puedan cumplir con los requisitos de cumplimiento.</a:t>
            </a:r>
            <a:endParaRPr lang="en-US" dirty="0"/>
          </a:p>
          <a:p>
            <a:endParaRPr lang="en-US" dirty="0"/>
          </a:p>
          <a:p>
            <a:r>
              <a:rPr lang="es-ES" b="0" dirty="0"/>
              <a:t>Como transportista, es importante ser empático con los desafíos que enfrentan los conductores con AOS y apoyar sus necesidades para cumplir con un programa integral de administración de enfermedades del sueño.</a:t>
            </a:r>
            <a:endParaRPr lang="en-US" b="0" dirty="0"/>
          </a:p>
          <a:p>
            <a:endParaRPr lang="en-US" b="1" dirty="0"/>
          </a:p>
          <a:p>
            <a:r>
              <a:rPr lang="en-US" dirty="0"/>
              <a:t>____________________________________</a:t>
            </a:r>
          </a:p>
          <a:p>
            <a:r>
              <a:rPr lang="en-US" b="1" dirty="0"/>
              <a:t>Notas:</a:t>
            </a:r>
          </a:p>
          <a:p>
            <a:r>
              <a:rPr lang="es-ES" dirty="0"/>
              <a:t>Es importante que el transportista trabaje con el conductor para identificar las razones del incumplimiento del tratamiento de la AOS</a:t>
            </a:r>
            <a:endParaRPr lang="en-US" dirty="0"/>
          </a:p>
          <a:p>
            <a:pPr>
              <a:buFontTx/>
              <a:buChar char="•"/>
            </a:pPr>
            <a:r>
              <a:rPr lang="en-US" dirty="0" err="1"/>
              <a:t>Problemas</a:t>
            </a:r>
            <a:r>
              <a:rPr lang="en-US" dirty="0"/>
              <a:t> con </a:t>
            </a:r>
            <a:r>
              <a:rPr lang="en-US" dirty="0" err="1"/>
              <a:t>el</a:t>
            </a:r>
            <a:r>
              <a:rPr lang="en-US" dirty="0"/>
              <a:t> </a:t>
            </a:r>
            <a:r>
              <a:rPr lang="en-US" dirty="0" err="1"/>
              <a:t>equipo</a:t>
            </a:r>
            <a:endParaRPr lang="en-US" dirty="0"/>
          </a:p>
          <a:p>
            <a:pPr>
              <a:buFontTx/>
              <a:buChar char="•"/>
            </a:pPr>
            <a:r>
              <a:rPr lang="en-US" dirty="0" err="1"/>
              <a:t>Problemas</a:t>
            </a:r>
            <a:r>
              <a:rPr lang="en-US" dirty="0"/>
              <a:t> </a:t>
            </a:r>
            <a:r>
              <a:rPr lang="en-US" dirty="0" err="1"/>
              <a:t>logísticos</a:t>
            </a:r>
            <a:endParaRPr lang="en-US" dirty="0"/>
          </a:p>
          <a:p>
            <a:pPr>
              <a:buFontTx/>
              <a:buChar char="•"/>
            </a:pPr>
            <a:endParaRPr lang="en-US" dirty="0"/>
          </a:p>
          <a:p>
            <a:r>
              <a:rPr lang="es-ES" dirty="0"/>
              <a:t>Es importante que el transportista sea empático con los desafíos que enfrentan los conductores y apoye sus necesidades dentro de un programa de administración de enfermedades del sueño.</a:t>
            </a:r>
            <a:endParaRPr lang="en-US" dirty="0"/>
          </a:p>
          <a:p>
            <a:endParaRPr lang="en-US" b="1" dirty="0"/>
          </a:p>
          <a:p>
            <a:r>
              <a:rPr lang="es-ES" dirty="0"/>
              <a:t>Erin, el conductor que escuchamos en la reunión, indicó que un estuche rígido para transportar la máquina sería útil y reduciría los problemas de rotura si el dispositivo se cae; también dijo que los conductores deben saber que la humedad puede dañar el sensor de flujo en las máquinas PAP.</a:t>
            </a:r>
            <a:endParaRPr lang="en-US" dirty="0"/>
          </a:p>
          <a:p>
            <a:endParaRPr lang="en-US" dirty="0"/>
          </a:p>
        </p:txBody>
      </p:sp>
      <p:sp>
        <p:nvSpPr>
          <p:cNvPr id="186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C96D6C2-9C0E-44E7-9BEF-EAD55C314F24}" type="slidenum">
              <a:rPr lang="en-US" smtClean="0"/>
              <a:pPr eaLnBrk="1" hangingPunct="1"/>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r>
              <a:rPr lang="es-ES" b="1" dirty="0"/>
              <a:t>Narración: </a:t>
            </a:r>
            <a:r>
              <a:rPr lang="es-ES" dirty="0"/>
              <a:t>Para brindar mejor apoyo y ánimo a los conductores a medida que se adaptan al tratamiento de la PAP para la AOS, es importante identificar las razones del incumplimiento. Los conductores pueden citar problemas personales como que no les gusta estar atados a una máquina de PAP, sienten que la PAP empeora su sueño o los inquieta, o su pareja se queja de la máquina de PAP como las razones por las que no están cumpliendo con el tratamiento. Los problemas de motivación también pueden ser razones por las que algunos conductores optan por no cumplir con el tratamiento de PAP. Algunos pacientes pueden sentir que los beneficios de la PAP no superan los inconvenientes que experimentan. Otros pueden no estar motivados para cumplir con el programa AOS, ya que a los conductores puede no gustarles que su transportista exija el uso de la PAP.</a:t>
            </a:r>
            <a:endParaRPr lang="en-US" dirty="0"/>
          </a:p>
          <a:p>
            <a:endParaRPr lang="en-US" dirty="0"/>
          </a:p>
          <a:p>
            <a:r>
              <a:rPr lang="es-ES" dirty="0"/>
              <a:t>Identificar las razones del incumplimiento es un primer paso importante para abordar el problema y encontrar una solución para asegurar que los conductores cumplan con el tratamiento de PAP y experimenten los beneficios de salud y seguridad de la terapia.</a:t>
            </a:r>
            <a:endParaRPr lang="en-US" dirty="0"/>
          </a:p>
          <a:p>
            <a:endParaRPr lang="en-US" dirty="0"/>
          </a:p>
          <a:p>
            <a:r>
              <a:rPr lang="en-US" dirty="0"/>
              <a:t>____________________________________</a:t>
            </a:r>
          </a:p>
          <a:p>
            <a:r>
              <a:rPr lang="en-US" b="1" dirty="0"/>
              <a:t>Notas:</a:t>
            </a:r>
          </a:p>
          <a:p>
            <a:r>
              <a:rPr lang="es-ES" dirty="0"/>
              <a:t>Es importante identificar las razones del incumplimiento</a:t>
            </a:r>
            <a:endParaRPr lang="en-US" dirty="0"/>
          </a:p>
          <a:p>
            <a:pPr>
              <a:buFontTx/>
              <a:buChar char="•"/>
            </a:pPr>
            <a:r>
              <a:rPr lang="en-US" dirty="0" err="1"/>
              <a:t>Asuntos</a:t>
            </a:r>
            <a:r>
              <a:rPr lang="en-US" dirty="0"/>
              <a:t> </a:t>
            </a:r>
            <a:r>
              <a:rPr lang="en-US" dirty="0" err="1"/>
              <a:t>personales</a:t>
            </a:r>
            <a:endParaRPr lang="en-US" dirty="0"/>
          </a:p>
          <a:p>
            <a:pPr>
              <a:buFontTx/>
              <a:buChar char="•"/>
            </a:pPr>
            <a:r>
              <a:rPr lang="en-US" dirty="0" err="1"/>
              <a:t>Problemas</a:t>
            </a:r>
            <a:r>
              <a:rPr lang="en-US" dirty="0"/>
              <a:t> de </a:t>
            </a:r>
            <a:r>
              <a:rPr lang="en-US" dirty="0" err="1"/>
              <a:t>motivación</a:t>
            </a:r>
            <a:endParaRPr lang="en-US" dirty="0"/>
          </a:p>
          <a:p>
            <a:pPr>
              <a:buFontTx/>
              <a:buChar char="•"/>
            </a:pPr>
            <a:endParaRPr lang="en-US" dirty="0"/>
          </a:p>
          <a:p>
            <a:r>
              <a:rPr lang="es-ES" dirty="0"/>
              <a:t>Identificar las razones del incumplimiento para abordar mejor el problema y encontrar una solución</a:t>
            </a:r>
            <a:endParaRPr lang="en-US" dirty="0"/>
          </a:p>
        </p:txBody>
      </p:sp>
      <p:sp>
        <p:nvSpPr>
          <p:cNvPr id="187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5FD042A-3288-4A76-BC45-EF8500E71F9C}" type="slidenum">
              <a:rPr lang="en-US" smtClean="0"/>
              <a:pPr eaLnBrk="1" hangingPunct="1"/>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r>
              <a:rPr lang="es-ES" b="1" dirty="0"/>
              <a:t>Narración: </a:t>
            </a:r>
            <a:r>
              <a:rPr lang="es-ES" dirty="0"/>
              <a:t>Hay varias señales y síntomas primarios indicativos de AOS:</a:t>
            </a:r>
            <a:endParaRPr lang="en-US" dirty="0"/>
          </a:p>
          <a:p>
            <a:pPr lvl="1">
              <a:buFontTx/>
              <a:buChar char="•"/>
            </a:pPr>
            <a:endParaRPr lang="en-US" dirty="0"/>
          </a:p>
          <a:p>
            <a:pPr marL="628650" lvl="1" indent="-171450">
              <a:buFont typeface="Arial" pitchFamily="34" charset="0"/>
              <a:buChar char="•"/>
            </a:pPr>
            <a:r>
              <a:rPr lang="es-ES" dirty="0"/>
              <a:t>Ronquidos fuertes y perturbadores (que a menudo identifica un cónyuge o compañero de sueño),</a:t>
            </a:r>
            <a:endParaRPr lang="en-US" dirty="0"/>
          </a:p>
          <a:p>
            <a:pPr marL="628650" lvl="1" indent="-171450">
              <a:buFont typeface="Arial" pitchFamily="34" charset="0"/>
              <a:buChar char="•"/>
            </a:pPr>
            <a:r>
              <a:rPr lang="es-ES" dirty="0"/>
              <a:t>Despertarse en la noche con jadeo o asfixia</a:t>
            </a:r>
            <a:endParaRPr lang="en-US" dirty="0"/>
          </a:p>
          <a:p>
            <a:pPr marL="628650" lvl="1" indent="-171450">
              <a:buFont typeface="Arial" pitchFamily="34" charset="0"/>
              <a:buChar char="•"/>
            </a:pPr>
            <a:r>
              <a:rPr lang="es-ES" dirty="0"/>
              <a:t>Sueño no reparador que resulta en somnolencia diurna excesiva y falta de energía</a:t>
            </a:r>
            <a:r>
              <a:rPr lang="en-US" dirty="0"/>
              <a:t>,</a:t>
            </a:r>
          </a:p>
          <a:p>
            <a:pPr marL="628650" lvl="1" indent="-171450">
              <a:buFont typeface="Arial" pitchFamily="34" charset="0"/>
              <a:buChar char="•"/>
            </a:pPr>
            <a:r>
              <a:rPr lang="en-US" dirty="0"/>
              <a:t>Dolores de cabeza </a:t>
            </a:r>
            <a:r>
              <a:rPr lang="en-US" dirty="0" err="1"/>
              <a:t>matutinos</a:t>
            </a:r>
            <a:r>
              <a:rPr lang="en-US" dirty="0"/>
              <a:t> o </a:t>
            </a:r>
            <a:r>
              <a:rPr lang="en-US" dirty="0" err="1"/>
              <a:t>garganta</a:t>
            </a:r>
            <a:r>
              <a:rPr lang="en-US" dirty="0"/>
              <a:t> </a:t>
            </a:r>
            <a:r>
              <a:rPr lang="en-US" dirty="0" err="1"/>
              <a:t>seca</a:t>
            </a:r>
            <a:r>
              <a:rPr lang="en-US" dirty="0"/>
              <a:t>,</a:t>
            </a:r>
          </a:p>
          <a:p>
            <a:pPr marL="628650" lvl="1" indent="-171450">
              <a:buFont typeface="Arial" pitchFamily="34" charset="0"/>
              <a:buChar char="•"/>
            </a:pPr>
            <a:r>
              <a:rPr lang="es-ES" dirty="0"/>
              <a:t>Mala memoria, pensamientos nublados y/o irritabilidad, y</a:t>
            </a:r>
            <a:endParaRPr lang="en-US" dirty="0"/>
          </a:p>
          <a:p>
            <a:pPr marL="628650" lvl="1" indent="-171450">
              <a:buFont typeface="Arial" pitchFamily="34" charset="0"/>
              <a:buChar char="•"/>
            </a:pPr>
            <a:r>
              <a:rPr lang="es-ES" dirty="0"/>
              <a:t>Disminución del deseo sexual y/o impotencia, o incapacidad para tener relaciones sexuales.</a:t>
            </a:r>
            <a:endParaRPr lang="en-US" dirty="0"/>
          </a:p>
          <a:p>
            <a:pPr lvl="1">
              <a:buFontTx/>
              <a:buChar char="•"/>
            </a:pPr>
            <a:endParaRPr lang="en-US" dirty="0"/>
          </a:p>
          <a:p>
            <a:r>
              <a:rPr lang="en-US" b="1" dirty="0"/>
              <a:t>_______________________</a:t>
            </a:r>
          </a:p>
          <a:p>
            <a:pPr lvl="0">
              <a:buFontTx/>
              <a:buNone/>
            </a:pPr>
            <a:r>
              <a:rPr lang="es-ES" b="1" dirty="0"/>
              <a:t>Notas:</a:t>
            </a:r>
          </a:p>
          <a:p>
            <a:pPr lvl="0">
              <a:buFontTx/>
              <a:buNone/>
            </a:pPr>
            <a:r>
              <a:rPr lang="es-ES" dirty="0"/>
              <a:t>Signos y síntomas de la AOS:</a:t>
            </a:r>
          </a:p>
          <a:p>
            <a:pPr lvl="1">
              <a:buFontTx/>
              <a:buChar char="•"/>
            </a:pPr>
            <a:r>
              <a:rPr lang="es-ES" dirty="0"/>
              <a:t>Ronquidos fuertes y molestos</a:t>
            </a:r>
          </a:p>
          <a:p>
            <a:pPr lvl="1">
              <a:buFontTx/>
              <a:buChar char="•"/>
            </a:pPr>
            <a:r>
              <a:rPr lang="es-ES" dirty="0"/>
              <a:t>Despertarse en la noche con jadeo o asfixia</a:t>
            </a:r>
          </a:p>
          <a:p>
            <a:pPr lvl="1">
              <a:buFontTx/>
              <a:buChar char="•"/>
            </a:pPr>
            <a:r>
              <a:rPr lang="es-ES" dirty="0"/>
              <a:t>Sueño no reparador que resulta en somnolencia diurna excesiva y falta de energía</a:t>
            </a:r>
          </a:p>
          <a:p>
            <a:pPr lvl="1">
              <a:buFontTx/>
              <a:buChar char="•"/>
            </a:pPr>
            <a:r>
              <a:rPr lang="es-ES" dirty="0"/>
              <a:t>Dolores de cabeza matutinos o garganta seca</a:t>
            </a:r>
          </a:p>
          <a:p>
            <a:pPr lvl="1">
              <a:buFontTx/>
              <a:buChar char="•"/>
            </a:pPr>
            <a:r>
              <a:rPr lang="es-ES" dirty="0"/>
              <a:t>Mala memoria, pensamientos nublados y/o irritabilidad</a:t>
            </a:r>
          </a:p>
          <a:p>
            <a:pPr lvl="1">
              <a:buFontTx/>
              <a:buChar char="•"/>
            </a:pPr>
            <a:r>
              <a:rPr lang="es-ES" dirty="0"/>
              <a:t>Disminución del deseo sexual y/o impotencia</a:t>
            </a:r>
            <a:endParaRPr lang="en-US" dirty="0"/>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3026E98-193E-4A28-A1CD-DB2F034D0568}" type="slidenum">
              <a:rPr lang="en-US" smtClean="0"/>
              <a:pPr eaLnBrk="1" hangingPunct="1"/>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r>
              <a:rPr lang="es-ES" b="1" dirty="0"/>
              <a:t>Narración: </a:t>
            </a:r>
            <a:r>
              <a:rPr lang="es-ES" dirty="0"/>
              <a:t>La siguiente es una lista de pasos prácticos a seguir con los conductores que no cumplen. Una vez que se identifica a un conductor por no cumplir con el tratamiento de PAP, se recomienda una advertencia verbal para que el conductor sea consciente del problema. El transportista y/o el equipo de administración de la AOS deben trabajar con el conductor para identificar, abordar y resolver sus motivos de incumplimiento, ya sean motivos técnicos o motivacionales para no cumplir con el tratamiento. Si el conductor continúa sin cumplir con los requisitos de cumplimiento, se le debe restringir temporalmente la conducción mientras continúa el asesoramiento y el apoyo del transportista y el equipo de administración de la AOS. El incumplimiento continuo del tratamiento AOS debería dar lugar a una reevaluación del puesto del conductor en la empresa o al despido, ya que los conductores de VDA con AOS no tratados son una responsabilidad para su empresa.</a:t>
            </a:r>
            <a:endParaRPr lang="en-US" dirty="0"/>
          </a:p>
          <a:p>
            <a:endParaRPr lang="en-US" dirty="0"/>
          </a:p>
          <a:p>
            <a:r>
              <a:rPr lang="en-US" dirty="0"/>
              <a:t>____________________________________</a:t>
            </a:r>
          </a:p>
          <a:p>
            <a:r>
              <a:rPr lang="en-US" b="1" dirty="0"/>
              <a:t>Notas:</a:t>
            </a:r>
          </a:p>
          <a:p>
            <a:r>
              <a:rPr lang="es-ES" dirty="0"/>
              <a:t>Pasos a seguir con </a:t>
            </a:r>
            <a:r>
              <a:rPr lang="es-MX" noProof="0" dirty="0"/>
              <a:t>los conductores que no cumplen</a:t>
            </a:r>
          </a:p>
          <a:p>
            <a:pPr marL="971550" lvl="1" indent="-514350">
              <a:spcBef>
                <a:spcPts val="300"/>
              </a:spcBef>
              <a:buFont typeface="Calibri" pitchFamily="34" charset="0"/>
              <a:buAutoNum type="arabicPeriod"/>
            </a:pPr>
            <a:r>
              <a:rPr lang="es-MX" noProof="0" dirty="0"/>
              <a:t>Identificar conductores que no cumplen</a:t>
            </a:r>
          </a:p>
          <a:p>
            <a:pPr marL="971550" lvl="1" indent="-514350">
              <a:spcBef>
                <a:spcPts val="300"/>
              </a:spcBef>
              <a:buFont typeface="Calibri" pitchFamily="34" charset="0"/>
              <a:buAutoNum type="arabicPeriod"/>
            </a:pPr>
            <a:r>
              <a:rPr lang="es-MX" noProof="0" dirty="0"/>
              <a:t>Advertencias verbales</a:t>
            </a:r>
          </a:p>
          <a:p>
            <a:pPr marL="971550" lvl="1" indent="-514350">
              <a:spcBef>
                <a:spcPts val="300"/>
              </a:spcBef>
              <a:buFont typeface="Calibri" pitchFamily="34" charset="0"/>
              <a:buAutoNum type="arabicPeriod"/>
            </a:pPr>
            <a:r>
              <a:rPr lang="es-MX" noProof="0" dirty="0"/>
              <a:t>Identificar las razones del incumplimiento</a:t>
            </a:r>
          </a:p>
          <a:p>
            <a:pPr marL="971550" lvl="1" indent="-514350">
              <a:spcBef>
                <a:spcPts val="300"/>
              </a:spcBef>
              <a:buFont typeface="Calibri" pitchFamily="34" charset="0"/>
              <a:buAutoNum type="arabicPeriod"/>
            </a:pPr>
            <a:r>
              <a:rPr lang="es-MX" noProof="0" dirty="0"/>
              <a:t>Trabajar con el conductor para abordar los problemas (técnicos, problemas de motivación)</a:t>
            </a:r>
          </a:p>
          <a:p>
            <a:pPr marL="971550" lvl="1" indent="-514350">
              <a:spcBef>
                <a:spcPts val="300"/>
              </a:spcBef>
              <a:buFont typeface="Calibri" pitchFamily="34" charset="0"/>
              <a:buAutoNum type="arabicPeriod"/>
            </a:pPr>
            <a:r>
              <a:rPr lang="es-MX" noProof="0" dirty="0"/>
              <a:t>Restricciones temporales de conducción</a:t>
            </a:r>
          </a:p>
          <a:p>
            <a:pPr marL="971550" lvl="1" indent="-514350">
              <a:spcBef>
                <a:spcPts val="300"/>
              </a:spcBef>
              <a:buFont typeface="Calibri" pitchFamily="34" charset="0"/>
              <a:buAutoNum type="arabicPeriod"/>
            </a:pPr>
            <a:r>
              <a:rPr lang="es-MX" noProof="0" dirty="0"/>
              <a:t>Asesoramiento/apoyo continuo</a:t>
            </a:r>
          </a:p>
          <a:p>
            <a:pPr marL="971550" lvl="1" indent="-514350">
              <a:spcBef>
                <a:spcPts val="300"/>
              </a:spcBef>
              <a:buFont typeface="Calibri" pitchFamily="34" charset="0"/>
              <a:buAutoNum type="arabicPeriod"/>
            </a:pPr>
            <a:r>
              <a:rPr lang="es-MX" noProof="0" dirty="0"/>
              <a:t>Despido/redistribución laboral</a:t>
            </a:r>
          </a:p>
          <a:p>
            <a:endParaRPr lang="en-US" dirty="0"/>
          </a:p>
        </p:txBody>
      </p:sp>
      <p:sp>
        <p:nvSpPr>
          <p:cNvPr id="188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E1817B6-0878-4FD5-B3C5-8334BA3F2EA4}" type="slidenum">
              <a:rPr lang="en-US" smtClean="0"/>
              <a:pPr eaLnBrk="1" hangingPunct="1"/>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sz="1200" b="1" kern="1200" dirty="0">
                <a:solidFill>
                  <a:schemeClr val="tx1"/>
                </a:solidFill>
                <a:effectLst/>
                <a:latin typeface="+mn-lt"/>
                <a:ea typeface="+mn-ea"/>
                <a:cs typeface="+mn-cs"/>
              </a:rPr>
              <a:t>Narración: </a:t>
            </a:r>
            <a:r>
              <a:rPr lang="es-ES" sz="1200" kern="1200" dirty="0">
                <a:solidFill>
                  <a:schemeClr val="tx1"/>
                </a:solidFill>
                <a:effectLst/>
                <a:latin typeface="+mn-lt"/>
                <a:ea typeface="+mn-ea"/>
                <a:cs typeface="+mn-cs"/>
              </a:rPr>
              <a:t>Los conductores deben sentirse cómodos buscando ayuda de los gerentes y de su transportista, brindándoles apoyo para un tratamiento de PAP exitoso. La gerencia tiene un interés importante en el éxito del conductor y puede facilitar que los conductores mantengan el cumplimiento del tratamiento, especialmente cuando están en la carretera fuera de casa.</a:t>
            </a:r>
            <a:endParaRPr lang="en-US" sz="1200" kern="1200" dirty="0">
              <a:solidFill>
                <a:schemeClr val="tx1"/>
              </a:solidFill>
              <a:effectLst/>
              <a:latin typeface="+mn-lt"/>
              <a:ea typeface="+mn-ea"/>
              <a:cs typeface="+mn-cs"/>
            </a:endParaRPr>
          </a:p>
          <a:p>
            <a:pPr eaLnBrk="1" hangingPunct="1">
              <a:spcBef>
                <a:spcPct val="0"/>
              </a:spcBef>
            </a:pPr>
            <a:endParaRPr lang="en-US" sz="1200" kern="1200" dirty="0">
              <a:solidFill>
                <a:schemeClr val="tx1"/>
              </a:solidFill>
              <a:effectLst/>
              <a:latin typeface="+mn-lt"/>
              <a:ea typeface="+mn-ea"/>
              <a:cs typeface="+mn-cs"/>
            </a:endParaRPr>
          </a:p>
          <a:p>
            <a:pPr eaLnBrk="1" hangingPunct="1">
              <a:spcBef>
                <a:spcPct val="0"/>
              </a:spcBef>
            </a:pPr>
            <a:endParaRPr lang="en-US" dirty="0"/>
          </a:p>
          <a:p>
            <a:pPr eaLnBrk="1" hangingPunct="1">
              <a:spcBef>
                <a:spcPct val="0"/>
              </a:spcBef>
            </a:pPr>
            <a:r>
              <a:rPr lang="en-US" dirty="0"/>
              <a:t>____________________________</a:t>
            </a:r>
          </a:p>
          <a:p>
            <a:pPr eaLnBrk="1" hangingPunct="1">
              <a:spcBef>
                <a:spcPct val="0"/>
              </a:spcBef>
            </a:pPr>
            <a:r>
              <a:rPr lang="en-US" b="1" dirty="0"/>
              <a:t>Instructor </a:t>
            </a:r>
            <a:r>
              <a:rPr lang="en-US" b="1" dirty="0" err="1"/>
              <a:t>Notas</a:t>
            </a:r>
            <a:r>
              <a:rPr lang="en-US" b="1" dirty="0"/>
              <a:t>:</a:t>
            </a:r>
          </a:p>
          <a:p>
            <a:pPr eaLnBrk="1" hangingPunct="1">
              <a:spcBef>
                <a:spcPct val="0"/>
              </a:spcBef>
            </a:pPr>
            <a:r>
              <a:rPr lang="es-ES" dirty="0"/>
              <a:t>Puntos Clave:</a:t>
            </a:r>
          </a:p>
          <a:p>
            <a:pPr eaLnBrk="1" hangingPunct="1">
              <a:spcBef>
                <a:spcPct val="0"/>
              </a:spcBef>
            </a:pPr>
            <a:r>
              <a:rPr lang="es-ES" dirty="0"/>
              <a:t>Enfatice el papel positivo y útil del gerente del transportista en esto: cómo pueden facilitar el tratamiento y el cumplimiento para los conductores. Una forma es hacer arreglos necesarios para el uso de la PAP con inversores de energía en el camión para que los conductores puedan usar la máquina PAP en los camarotes mientras duermen, determinando los lugares por adelantado donde los conductores pueden encontrar lugares en la carretera donde las restricciones de ralentí del vehículo no les impidan usar la máquina PAP. Los gerentes también pueden ayudar ubicando instalaciones a lo largo de la ruta del conductor donde sea conveniente reparar o reemplazar el PAP, u obtener suministros de PAP. Hay redes disponibles las 24 horas del día, los 7 días de la semana en todo el país para permitir que los conductores se encarguen de equipos averiados o para asegurar accesorios y suministros.</a:t>
            </a:r>
            <a:endParaRPr lang="en-US" dirty="0"/>
          </a:p>
          <a:p>
            <a:pPr eaLnBrk="1" hangingPunct="1">
              <a:spcBef>
                <a:spcPct val="0"/>
              </a:spcBef>
            </a:pPr>
            <a:endParaRPr lang="en-US" dirty="0"/>
          </a:p>
        </p:txBody>
      </p:sp>
      <p:sp>
        <p:nvSpPr>
          <p:cNvPr id="1290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CBE4A41-75D7-4D43-9912-B91C89392E1F}" type="slidenum">
              <a:rPr lang="en-US">
                <a:cs typeface="Arial" charset="0"/>
              </a:rPr>
              <a:pPr fontAlgn="base">
                <a:spcBef>
                  <a:spcPct val="0"/>
                </a:spcBef>
                <a:spcAft>
                  <a:spcPct val="0"/>
                </a:spcAft>
                <a:defRPr/>
              </a:pPr>
              <a:t>81</a:t>
            </a:fld>
            <a:endParaRPr lang="en-US">
              <a:cs typeface="Arial"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4" name="Notes Placeholder 2"/>
          <p:cNvSpPr>
            <a:spLocks noGrp="1"/>
          </p:cNvSpPr>
          <p:nvPr>
            <p:ph type="body" idx="1"/>
          </p:nvPr>
        </p:nvSpPr>
        <p:spPr bwMode="auto"/>
        <p:txBody>
          <a:bodyPr wrap="square" numCol="1" anchor="t" anchorCtr="0" compatLnSpc="1">
            <a:prstTxWarp prst="textNoShape">
              <a:avLst/>
            </a:prstTxWarp>
          </a:bodyPr>
          <a:lstStyle/>
          <a:p>
            <a:pPr marL="0" lvl="1" eaLnBrk="1" hangingPunct="1">
              <a:spcBef>
                <a:spcPct val="0"/>
              </a:spcBef>
              <a:defRPr/>
            </a:pPr>
            <a:r>
              <a:rPr lang="es-ES" b="1" dirty="0"/>
              <a:t>Narración: </a:t>
            </a:r>
            <a:r>
              <a:rPr lang="es-ES" dirty="0"/>
              <a:t>Los conductores que inician el tratamiento de PAP pueden beneficiarse al comentar las experiencias, los problemas técnicos y relacionados con el cumplimiento con otros conductores de autotransporte que han tenido éxito a largo plazo. Se recomienda organizar grupos de apoyo y ponerlos a disposición de los conductores para discutir sus experiencias, desafíos, soluciones, consejos, etc. Es importante que estos grupos involucren activamente a los participantes y brinden apoyo individual. Escuchar a otros conductores que han tenido éxito con la PAP puede ser valioso para los conductores que tienen dificultades con su diagnóstico y tratamiento de AOS. También se recomienda que estos grupos sean monitoreados o haya mediación por el transportista o un tercero para asegurar que no se comparta información o sugerencias inapropiadas.</a:t>
            </a:r>
            <a:endParaRPr lang="en-US" dirty="0"/>
          </a:p>
          <a:p>
            <a:pPr eaLnBrk="1" hangingPunct="1">
              <a:spcBef>
                <a:spcPct val="0"/>
              </a:spcBef>
              <a:defRPr/>
            </a:pPr>
            <a:endParaRPr lang="en-US" dirty="0"/>
          </a:p>
          <a:p>
            <a:pPr eaLnBrk="1" hangingPunct="1">
              <a:spcBef>
                <a:spcPct val="0"/>
              </a:spcBef>
              <a:defRPr/>
            </a:pPr>
            <a:r>
              <a:rPr lang="en-US" dirty="0"/>
              <a:t>______________________________</a:t>
            </a:r>
          </a:p>
          <a:p>
            <a:pPr eaLnBrk="1" hangingPunct="1">
              <a:spcBef>
                <a:spcPct val="0"/>
              </a:spcBef>
              <a:defRPr/>
            </a:pPr>
            <a:r>
              <a:rPr lang="en-US" b="1" dirty="0"/>
              <a:t>Notas:</a:t>
            </a:r>
          </a:p>
          <a:p>
            <a:pPr eaLnBrk="1" hangingPunct="1">
              <a:spcBef>
                <a:spcPct val="0"/>
              </a:spcBef>
              <a:defRPr/>
            </a:pPr>
            <a:r>
              <a:rPr lang="es-ES" baseline="0" dirty="0"/>
              <a:t>Para apoyar y alentar aún más a los conductores a medida que se adaptan al tratamiento de PAP, la gerencia del transportista puede considerar la posibilidad de organizar grupos de apoyo de PAP para conductores. Los grupos de apoyo deben:</a:t>
            </a:r>
            <a:endParaRPr lang="en-US" baseline="0" dirty="0"/>
          </a:p>
          <a:p>
            <a:pPr marL="171450" indent="-171450" eaLnBrk="1" hangingPunct="1">
              <a:spcBef>
                <a:spcPct val="0"/>
              </a:spcBef>
              <a:buFont typeface="Arial" pitchFamily="34" charset="0"/>
              <a:buChar char="•"/>
              <a:defRPr/>
            </a:pPr>
            <a:r>
              <a:rPr lang="es-ES" baseline="0" dirty="0"/>
              <a:t>Involucrar activamente a los conductores</a:t>
            </a:r>
            <a:endParaRPr lang="en-US" baseline="0" dirty="0"/>
          </a:p>
          <a:p>
            <a:pPr marL="171450" indent="-171450" eaLnBrk="1" hangingPunct="1">
              <a:spcBef>
                <a:spcPct val="0"/>
              </a:spcBef>
              <a:buFont typeface="Arial" pitchFamily="34" charset="0"/>
              <a:buChar char="•"/>
              <a:defRPr/>
            </a:pPr>
            <a:r>
              <a:rPr lang="en-US" baseline="0" dirty="0" err="1"/>
              <a:t>Ofrecer</a:t>
            </a:r>
            <a:r>
              <a:rPr lang="en-US" baseline="0" dirty="0"/>
              <a:t> </a:t>
            </a:r>
            <a:r>
              <a:rPr lang="en-US" baseline="0" dirty="0" err="1"/>
              <a:t>consejos</a:t>
            </a:r>
            <a:endParaRPr lang="en-US" baseline="0" dirty="0"/>
          </a:p>
          <a:p>
            <a:pPr marL="171450" indent="-171450" eaLnBrk="1" hangingPunct="1">
              <a:spcBef>
                <a:spcPct val="0"/>
              </a:spcBef>
              <a:buFont typeface="Arial" pitchFamily="34" charset="0"/>
              <a:buChar char="•"/>
              <a:defRPr/>
            </a:pPr>
            <a:r>
              <a:rPr lang="en-US" baseline="0" dirty="0"/>
              <a:t>Ser </a:t>
            </a:r>
            <a:r>
              <a:rPr lang="en-US" baseline="0" dirty="0" err="1"/>
              <a:t>monitoreado</a:t>
            </a:r>
            <a:r>
              <a:rPr lang="en-US" baseline="0" dirty="0"/>
              <a:t>/</a:t>
            </a:r>
            <a:r>
              <a:rPr lang="en-US" baseline="0" dirty="0" err="1"/>
              <a:t>haya</a:t>
            </a:r>
            <a:r>
              <a:rPr lang="en-US" baseline="0" dirty="0"/>
              <a:t> </a:t>
            </a:r>
            <a:r>
              <a:rPr lang="en-US" baseline="0" dirty="0" err="1"/>
              <a:t>mediación</a:t>
            </a:r>
            <a:endParaRPr lang="en-US" dirty="0"/>
          </a:p>
        </p:txBody>
      </p:sp>
      <p:sp>
        <p:nvSpPr>
          <p:cNvPr id="1310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AA4F2FB-0204-49D0-B214-2FA2BBBD572C}" type="slidenum">
              <a:rPr lang="en-US">
                <a:cs typeface="Arial" charset="0"/>
              </a:rPr>
              <a:pPr fontAlgn="base">
                <a:spcBef>
                  <a:spcPct val="0"/>
                </a:spcBef>
                <a:spcAft>
                  <a:spcPct val="0"/>
                </a:spcAft>
                <a:defRPr/>
              </a:pPr>
              <a:t>82</a:t>
            </a:fld>
            <a:endParaRPr lang="en-US">
              <a:cs typeface="Arial"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r>
              <a:rPr lang="es-ES" b="1" dirty="0"/>
              <a:t>Narración: </a:t>
            </a:r>
            <a:r>
              <a:rPr lang="es-ES" dirty="0"/>
              <a:t>Desacreditar mitos comunes y percepciones erróneas con respecto a las enfermedades del sueño y la apnea del sueño puede ayudar a apoyar y alentar a los conductores a medida que se les presenta y se adaptan al tratamiento de PAP. Un mito común es que la terapia PAP causa más interrupciones del sueño que tener AOS sin tratar. Este puede ser el caso si el paciente está usando un equipo inadecuado, tiene una mascarilla que no le queda bien o si la configuración de su máquina es problemática. Es imperativo trabajar con los conductores para asegurar que tengan el equipo adecuado y que se sientan cómodos usando su máquina mientras duermen. Esto puede requerir trabajar con los conductores uno a uno y hacer varios ajustes cuando se inicia el PAP por primera vez.</a:t>
            </a:r>
            <a:endParaRPr lang="en-US" dirty="0"/>
          </a:p>
          <a:p>
            <a:endParaRPr lang="en-US" dirty="0"/>
          </a:p>
          <a:p>
            <a:r>
              <a:rPr lang="es-ES" dirty="0"/>
              <a:t>Otro mito es que todas las máquinas PAP son iguales y son ruidosas y perturbadoras. Como se discutió anteriormente en este módulo, existen grandes diferencias entre los tres tipos principales de máquinas PAP. Un médico del sueño puede recomendar un tratamiento de PAP que se adapte a las necesidades de tratamiento y estilo de vida de cada paciente. Además, los fabricantes de PAP actualizan constantemente estas máquinas con las últimas tecnologías, haciéndolas más silenciosas y eficientes.</a:t>
            </a:r>
            <a:endParaRPr lang="en-US" dirty="0"/>
          </a:p>
          <a:p>
            <a:endParaRPr lang="en-US" dirty="0"/>
          </a:p>
          <a:p>
            <a:r>
              <a:rPr lang="en-US" dirty="0"/>
              <a:t>____________________________________</a:t>
            </a:r>
          </a:p>
          <a:p>
            <a:r>
              <a:rPr lang="en-US" b="1" dirty="0"/>
              <a:t>Notas:</a:t>
            </a:r>
          </a:p>
          <a:p>
            <a:r>
              <a:rPr lang="es-ES" dirty="0"/>
              <a:t>Mitos comunes y percepciones erróneas sobre las enfermedades del sueño:</a:t>
            </a:r>
            <a:endParaRPr lang="en-US" dirty="0"/>
          </a:p>
          <a:p>
            <a:pPr lvl="1"/>
            <a:r>
              <a:rPr lang="es-ES" dirty="0"/>
              <a:t>Mito: La terapia PAP causa más interrupciones del sueño que tener AOS.</a:t>
            </a:r>
            <a:endParaRPr lang="en-US" dirty="0"/>
          </a:p>
          <a:p>
            <a:pPr lvl="2"/>
            <a:r>
              <a:rPr lang="es-ES" sz="2000" dirty="0"/>
              <a:t>El equipo adecuado, el ajuste de la mascarilla y la configuración de la máquina son imprescindibles para una terapia de PAP efectiva y un sueño reparador</a:t>
            </a:r>
            <a:r>
              <a:rPr lang="en-US" sz="2000" dirty="0"/>
              <a:t>.</a:t>
            </a:r>
          </a:p>
          <a:p>
            <a:pPr lvl="1"/>
            <a:r>
              <a:rPr lang="es-ES" dirty="0"/>
              <a:t>Mito: Todas las máquinas PAP son iguales</a:t>
            </a:r>
            <a:r>
              <a:rPr lang="en-US" dirty="0"/>
              <a:t>.</a:t>
            </a:r>
          </a:p>
          <a:p>
            <a:pPr lvl="2"/>
            <a:r>
              <a:rPr lang="es-ES" sz="2000" dirty="0"/>
              <a:t>Grandes diferencias en los tipos y marcas de máquinas PAP</a:t>
            </a:r>
            <a:r>
              <a:rPr lang="en-US" sz="2000" dirty="0"/>
              <a:t>.</a:t>
            </a:r>
          </a:p>
          <a:p>
            <a:pPr lvl="1"/>
            <a:r>
              <a:rPr lang="es-ES" dirty="0"/>
              <a:t>Mito: Las máquinas de PAP son ruidosas y perturbadoras</a:t>
            </a:r>
            <a:r>
              <a:rPr lang="en-US" dirty="0"/>
              <a:t>. </a:t>
            </a:r>
          </a:p>
          <a:p>
            <a:pPr lvl="2"/>
            <a:r>
              <a:rPr lang="es-ES" sz="2000" dirty="0"/>
              <a:t>Los dispositivos PAP actuales son mucho más silenciosos en comparación con una persona que ronca y tiene AOS sin tratar.</a:t>
            </a:r>
            <a:endParaRPr lang="en-US" sz="2000" dirty="0"/>
          </a:p>
          <a:p>
            <a:endParaRPr lang="en-US" dirty="0"/>
          </a:p>
        </p:txBody>
      </p:sp>
      <p:sp>
        <p:nvSpPr>
          <p:cNvPr id="189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F9B944A-4816-4A7A-AF8A-107152267B24}" type="slidenum">
              <a:rPr lang="en-US" smtClean="0"/>
              <a:pPr eaLnBrk="1" hangingPunct="1"/>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0000" lnSpcReduction="20000"/>
          </a:bodyPr>
          <a:lstStyle/>
          <a:p>
            <a:pPr>
              <a:defRPr/>
            </a:pPr>
            <a:r>
              <a:rPr lang="es-ES" b="1" dirty="0"/>
              <a:t>Narración</a:t>
            </a:r>
            <a:r>
              <a:rPr lang="es-ES" dirty="0"/>
              <a:t>: Otra percepción errónea común sobre el tratamiento de PAP es que es imposible o difícil de usar en la cabina de un camión. Nuevamente, los fabricantes de PAP han actualizado las máquinas con las últimas tecnologías que permiten el uso conveniente del tratamiento PAP en la cabina del camión. Los inversores se pueden instalar en la cabina si la máquina requiere una fuente de alimentación; sin embargo, las últimas máquinas PAP son muy portátiles con una batería de mayor duración que no requiere una fuente de alimentación durante el uso.</a:t>
            </a:r>
            <a:endParaRPr lang="en-US" dirty="0"/>
          </a:p>
          <a:p>
            <a:pPr>
              <a:defRPr/>
            </a:pPr>
            <a:endParaRPr lang="en-US" dirty="0"/>
          </a:p>
          <a:p>
            <a:pPr>
              <a:defRPr/>
            </a:pPr>
            <a:r>
              <a:rPr lang="es-ES" dirty="0"/>
              <a:t>Otra percepción errónea común es que las personas diagnosticadas con AOS y con tratamiento de PAP prescrito permanecerán con la PAP por el resto de sus vidas. En algunos casos esta es la verdad; sin embargo, perder peso puede mejorar la AOS o eliminarla por completo junto con la necesidad de un tratamiento de PAP.</a:t>
            </a:r>
            <a:endParaRPr lang="en-US" dirty="0"/>
          </a:p>
          <a:p>
            <a:pPr>
              <a:defRPr/>
            </a:pPr>
            <a:endParaRPr lang="en-US" dirty="0"/>
          </a:p>
          <a:p>
            <a:pPr>
              <a:defRPr/>
            </a:pPr>
            <a:r>
              <a:rPr lang="en-US" dirty="0"/>
              <a:t>____________________________________</a:t>
            </a:r>
          </a:p>
          <a:p>
            <a:pPr>
              <a:defRPr/>
            </a:pPr>
            <a:r>
              <a:rPr lang="en-US" b="1" dirty="0"/>
              <a:t>Notas:</a:t>
            </a:r>
          </a:p>
          <a:p>
            <a:pPr>
              <a:defRPr/>
            </a:pPr>
            <a:r>
              <a:rPr lang="es-ES" dirty="0"/>
              <a:t>Mitos comunes y percepciones erróneas sobre las enfermedades del sueño (continuación):</a:t>
            </a:r>
            <a:endParaRPr lang="en-US" dirty="0"/>
          </a:p>
          <a:p>
            <a:pPr lvl="1">
              <a:defRPr/>
            </a:pPr>
            <a:r>
              <a:rPr lang="es-ES" sz="2400" dirty="0"/>
              <a:t>Mito: La PAP es imposible o difícil de usar en el camión.</a:t>
            </a:r>
            <a:endParaRPr lang="en-US" sz="2400" dirty="0"/>
          </a:p>
          <a:p>
            <a:pPr lvl="2">
              <a:defRPr/>
            </a:pPr>
            <a:r>
              <a:rPr lang="es-ES" sz="2000" dirty="0"/>
              <a:t>La tecnología permite el uso de PAP en el camión y la portabilidad del camión al uso doméstico.</a:t>
            </a:r>
            <a:endParaRPr lang="en-US" sz="2000" dirty="0"/>
          </a:p>
          <a:p>
            <a:pPr lvl="1">
              <a:defRPr/>
            </a:pPr>
            <a:r>
              <a:rPr lang="es-ES" sz="2400" dirty="0"/>
              <a:t>Mito: Los pacientes diagnosticados con AOS y con un tratamiento PAP prescrito estarán en tratamiento de la PAP por el resto de su vida</a:t>
            </a:r>
            <a:r>
              <a:rPr lang="en-US" sz="2400" dirty="0"/>
              <a:t>.</a:t>
            </a:r>
          </a:p>
          <a:p>
            <a:pPr lvl="2">
              <a:defRPr/>
            </a:pPr>
            <a:r>
              <a:rPr lang="es-ES" sz="2000" dirty="0"/>
              <a:t>La AOS es causada en gran parte por el exceso de peso. Perder peso puede mejorar los síntomas de la AOS y puede eliminar la necesidad de la PAP</a:t>
            </a:r>
            <a:r>
              <a:rPr lang="en-US" sz="2000" dirty="0"/>
              <a:t>.</a:t>
            </a:r>
          </a:p>
          <a:p>
            <a:pPr>
              <a:defRPr/>
            </a:pPr>
            <a:endParaRPr lang="en-US" dirty="0"/>
          </a:p>
        </p:txBody>
      </p:sp>
      <p:sp>
        <p:nvSpPr>
          <p:cNvPr id="190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B23D085-9BB5-4AE3-AB31-216C558AFD4C}" type="slidenum">
              <a:rPr lang="en-US" smtClean="0"/>
              <a:pPr eaLnBrk="1" hangingPunct="1"/>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s-ES" b="1" dirty="0"/>
              <a:t>Narración: </a:t>
            </a:r>
            <a:r>
              <a:rPr lang="es-ES" dirty="0"/>
              <a:t>Cuando un transportista elige implementar un programa de administración de enfermedades del sueño para su empresa, también acepta ciertos roles para facilitar el cambio de comportamiento del conductor y del participante. La gerencia del transportista debe establecer una cultura de seguridad y dar un buen ejemplo a los conductores. La gerencia del transportista debe evaluar las necesidades y desarrollar un plan para la detección, las pruebas, el tratamiento, el control del cumplimiento y la gestión médica de las enfermedades del sueño. Debe implementar el programa en un entorno de apoyo, que incluya tanto el entorno operativo como el social de la empresa. Finalmente, un transportista debe evaluar y mejorar continuamente el programa.</a:t>
            </a:r>
            <a:endParaRPr lang="en-US" dirty="0"/>
          </a:p>
          <a:p>
            <a:endParaRPr lang="en-US" dirty="0"/>
          </a:p>
          <a:p>
            <a:endParaRPr lang="en-US" dirty="0"/>
          </a:p>
          <a:p>
            <a:r>
              <a:rPr lang="en-US" b="1" dirty="0"/>
              <a:t>Notas:</a:t>
            </a:r>
          </a:p>
          <a:p>
            <a:r>
              <a:rPr lang="es-ES" dirty="0"/>
              <a:t>La administración del transportista debe:</a:t>
            </a:r>
            <a:endParaRPr lang="en-US" dirty="0"/>
          </a:p>
          <a:p>
            <a:pPr marL="171450" indent="-171450">
              <a:buFont typeface="Arial" pitchFamily="34" charset="0"/>
              <a:buChar char="•"/>
            </a:pPr>
            <a:r>
              <a:rPr lang="es-ES" dirty="0"/>
              <a:t>Establecer una cultura de seguridad</a:t>
            </a:r>
          </a:p>
          <a:p>
            <a:pPr marL="171450" indent="-171450">
              <a:buFont typeface="Arial" pitchFamily="34" charset="0"/>
              <a:buChar char="•"/>
            </a:pPr>
            <a:r>
              <a:rPr lang="es-ES" dirty="0"/>
              <a:t>Dar buen ejemplo</a:t>
            </a:r>
          </a:p>
          <a:p>
            <a:pPr marL="171450" indent="-171450">
              <a:buFont typeface="Arial" pitchFamily="34" charset="0"/>
              <a:buChar char="•"/>
            </a:pPr>
            <a:r>
              <a:rPr lang="es-ES" dirty="0"/>
              <a:t>Evaluar necesidades</a:t>
            </a:r>
          </a:p>
          <a:p>
            <a:pPr marL="171450" indent="-171450">
              <a:buFont typeface="Arial" pitchFamily="34" charset="0"/>
              <a:buChar char="•"/>
            </a:pPr>
            <a:r>
              <a:rPr lang="es-ES" dirty="0"/>
              <a:t>Desarrollar un plan</a:t>
            </a:r>
          </a:p>
          <a:p>
            <a:pPr marL="171450" indent="-171450">
              <a:buFont typeface="Arial" pitchFamily="34" charset="0"/>
              <a:buChar char="•"/>
            </a:pPr>
            <a:r>
              <a:rPr lang="es-ES" dirty="0"/>
              <a:t>Implementar el programa en un entorno de apoyo</a:t>
            </a:r>
          </a:p>
          <a:p>
            <a:pPr marL="171450" indent="-171450">
              <a:buFont typeface="Arial" pitchFamily="34" charset="0"/>
              <a:buChar char="•"/>
            </a:pPr>
            <a:r>
              <a:rPr lang="es-ES" dirty="0"/>
              <a:t>Evaluar y mejorar el programa.</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38D90F0-C228-4176-9586-45E7DFA304BA}" type="slidenum">
              <a:rPr lang="en-US" smtClean="0"/>
              <a:pPr>
                <a:defRPr/>
              </a:pPr>
              <a:t>85</a:t>
            </a:fld>
            <a:endParaRPr lang="en-US"/>
          </a:p>
        </p:txBody>
      </p:sp>
    </p:spTree>
    <p:extLst>
      <p:ext uri="{BB962C8B-B14F-4D97-AF65-F5344CB8AC3E}">
        <p14:creationId xmlns:p14="http://schemas.microsoft.com/office/powerpoint/2010/main" val="423992485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s-ES" b="1" dirty="0"/>
              <a:t>Narración: </a:t>
            </a:r>
            <a:r>
              <a:rPr lang="es-ES" dirty="0"/>
              <a:t>Aquí hay algunas claves para administrar las enfermedades del sueño en los conductores de VDA. Primero, aumentar el conocimiento y la conciencia, tanto de los efectos negativos de los comportamientos actuales como de los efectos positivos del cambio. A continuación, los conductores deben superar la ambivalencia: salirse del cerco y comprometerse con el cambio. Deben enfocarse en comportamientos saludables específicos relacionados con la administración de su enfermedad del sueño, como establecer el cumplimiento regular de PAP, comunicarse de manera efectiva con el personal del proveedor del tratamiento de la AOS y con el transportista, y cuidar y mantener su máquina de PAP. A medida que los conductores comienzan a cambiar, deben establecer metas específicas, como aumentar el uso de PAP o iniciar una rutina de ejercicios o establecer mejoras en la dieta. El apoyo social de la familia y los compañeros de trabajo ayuda a reforzar las mejoras.</a:t>
            </a:r>
            <a:endParaRPr lang="en-US" dirty="0"/>
          </a:p>
          <a:p>
            <a:endParaRPr lang="en-US" dirty="0"/>
          </a:p>
          <a:p>
            <a:endParaRPr lang="en-US" dirty="0"/>
          </a:p>
          <a:p>
            <a:r>
              <a:rPr lang="en-US" b="1" dirty="0"/>
              <a:t>Notas: </a:t>
            </a:r>
          </a:p>
          <a:p>
            <a:r>
              <a:rPr lang="es-ES" baseline="0" dirty="0"/>
              <a:t>Claves para la administración de las enfermedades del sueño en conductores de VDA:</a:t>
            </a:r>
            <a:endParaRPr lang="en-US" baseline="0" dirty="0"/>
          </a:p>
          <a:p>
            <a:pPr marL="171450" indent="-171450">
              <a:buFont typeface="Arial" pitchFamily="34" charset="0"/>
              <a:buChar char="•"/>
            </a:pPr>
            <a:r>
              <a:rPr lang="en-US" dirty="0" err="1"/>
              <a:t>Conocimiento</a:t>
            </a:r>
            <a:r>
              <a:rPr lang="en-US" dirty="0"/>
              <a:t>/</a:t>
            </a:r>
            <a:r>
              <a:rPr lang="en-US" dirty="0" err="1"/>
              <a:t>conciencia</a:t>
            </a:r>
            <a:endParaRPr lang="en-US" dirty="0"/>
          </a:p>
          <a:p>
            <a:pPr marL="171450" marR="0" lvl="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dirty="0" err="1"/>
              <a:t>Superar</a:t>
            </a:r>
            <a:r>
              <a:rPr lang="en-US" sz="1200" dirty="0"/>
              <a:t> la </a:t>
            </a:r>
            <a:r>
              <a:rPr lang="en-US" sz="1200" dirty="0" err="1"/>
              <a:t>ambivalencia</a:t>
            </a:r>
            <a:endParaRPr lang="en-US" dirty="0"/>
          </a:p>
          <a:p>
            <a:pPr marL="171450" marR="0" lvl="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dirty="0" err="1"/>
              <a:t>Apunte</a:t>
            </a:r>
            <a:r>
              <a:rPr lang="en-US" sz="1200" dirty="0"/>
              <a:t> a </a:t>
            </a:r>
            <a:r>
              <a:rPr lang="en-US" sz="1200" dirty="0" err="1"/>
              <a:t>comportamientos</a:t>
            </a:r>
            <a:r>
              <a:rPr lang="en-US" sz="1200" dirty="0"/>
              <a:t> </a:t>
            </a:r>
            <a:r>
              <a:rPr lang="en-US" sz="1200" dirty="0" err="1"/>
              <a:t>específicos</a:t>
            </a:r>
            <a:endParaRPr lang="en-US" dirty="0"/>
          </a:p>
          <a:p>
            <a:pPr marL="628650" lvl="1" indent="-171450">
              <a:buFont typeface="Arial" pitchFamily="34" charset="0"/>
              <a:buChar char="•"/>
            </a:pPr>
            <a:r>
              <a:rPr lang="en-US" sz="1200" dirty="0" err="1"/>
              <a:t>Cumplimiento</a:t>
            </a:r>
            <a:r>
              <a:rPr lang="en-US" sz="1200" dirty="0"/>
              <a:t> del </a:t>
            </a:r>
            <a:r>
              <a:rPr lang="en-US" sz="1200" dirty="0" err="1"/>
              <a:t>tratamiento</a:t>
            </a:r>
            <a:r>
              <a:rPr lang="en-US" sz="1200" dirty="0"/>
              <a:t> PAP</a:t>
            </a:r>
            <a:endParaRPr lang="en-US" dirty="0"/>
          </a:p>
          <a:p>
            <a:pPr marL="628650" lvl="1" indent="-171450">
              <a:buFont typeface="Arial" pitchFamily="34" charset="0"/>
              <a:buChar char="•"/>
            </a:pPr>
            <a:r>
              <a:rPr lang="en-US" sz="1200" dirty="0" err="1"/>
              <a:t>Comunicarse</a:t>
            </a:r>
            <a:r>
              <a:rPr lang="en-US" sz="1200" dirty="0"/>
              <a:t> con </a:t>
            </a:r>
            <a:r>
              <a:rPr lang="en-US" sz="1200" dirty="0" err="1"/>
              <a:t>el</a:t>
            </a:r>
            <a:r>
              <a:rPr lang="en-US" sz="1200" dirty="0"/>
              <a:t> personal</a:t>
            </a:r>
            <a:endParaRPr lang="en-US" dirty="0"/>
          </a:p>
          <a:p>
            <a:pPr marL="628650" lvl="1" indent="-171450">
              <a:buFont typeface="Arial" pitchFamily="34" charset="0"/>
              <a:buChar char="•"/>
            </a:pPr>
            <a:r>
              <a:rPr lang="en-US" dirty="0" err="1"/>
              <a:t>Cuidado</a:t>
            </a:r>
            <a:r>
              <a:rPr lang="en-US" dirty="0"/>
              <a:t>/</a:t>
            </a:r>
            <a:r>
              <a:rPr lang="en-US" dirty="0" err="1"/>
              <a:t>mantenimiento</a:t>
            </a:r>
            <a:r>
              <a:rPr lang="en-US" dirty="0"/>
              <a:t> del PAP</a:t>
            </a:r>
          </a:p>
          <a:p>
            <a:pPr marL="171450" indent="-171450">
              <a:buFont typeface="Arial" pitchFamily="34" charset="0"/>
              <a:buChar char="•"/>
            </a:pPr>
            <a:r>
              <a:rPr lang="en-US" dirty="0"/>
              <a:t>Metas </a:t>
            </a:r>
            <a:r>
              <a:rPr lang="en-US" dirty="0" err="1"/>
              <a:t>específicas</a:t>
            </a:r>
            <a:endParaRPr lang="en-US" dirty="0"/>
          </a:p>
          <a:p>
            <a:pPr marL="628650" lvl="1" indent="-171450">
              <a:buFont typeface="Arial" pitchFamily="34" charset="0"/>
              <a:buChar char="•"/>
            </a:pPr>
            <a:r>
              <a:rPr lang="en-US" dirty="0" err="1"/>
              <a:t>Aumento</a:t>
            </a:r>
            <a:r>
              <a:rPr lang="en-US" dirty="0"/>
              <a:t> del </a:t>
            </a:r>
            <a:r>
              <a:rPr lang="en-US" dirty="0" err="1"/>
              <a:t>uso</a:t>
            </a:r>
            <a:r>
              <a:rPr lang="en-US" dirty="0"/>
              <a:t> de PAP</a:t>
            </a:r>
          </a:p>
          <a:p>
            <a:pPr marL="628650" lvl="1" indent="-171450">
              <a:buFont typeface="Arial" pitchFamily="34" charset="0"/>
              <a:buChar char="•"/>
            </a:pPr>
            <a:r>
              <a:rPr lang="en-US" dirty="0" err="1"/>
              <a:t>Ejercicio</a:t>
            </a:r>
            <a:r>
              <a:rPr lang="en-US" dirty="0"/>
              <a:t>/</a:t>
            </a:r>
            <a:r>
              <a:rPr lang="en-US" dirty="0" err="1"/>
              <a:t>mejoras</a:t>
            </a:r>
            <a:r>
              <a:rPr lang="en-US" dirty="0"/>
              <a:t> </a:t>
            </a:r>
            <a:r>
              <a:rPr lang="en-US" dirty="0" err="1"/>
              <a:t>dietéticas</a:t>
            </a:r>
            <a:endParaRPr lang="en-US" dirty="0"/>
          </a:p>
          <a:p>
            <a:pPr marL="171450" indent="-171450">
              <a:buFont typeface="Arial" pitchFamily="34" charset="0"/>
              <a:buChar char="•"/>
            </a:pPr>
            <a:r>
              <a:rPr lang="en-US" dirty="0" err="1"/>
              <a:t>Apoyo</a:t>
            </a:r>
            <a:r>
              <a:rPr lang="en-US" dirty="0"/>
              <a:t> social</a:t>
            </a:r>
          </a:p>
          <a:p>
            <a:endParaRPr lang="en-US" dirty="0"/>
          </a:p>
        </p:txBody>
      </p:sp>
      <p:sp>
        <p:nvSpPr>
          <p:cNvPr id="4" name="Slide Number Placeholder 3"/>
          <p:cNvSpPr>
            <a:spLocks noGrp="1"/>
          </p:cNvSpPr>
          <p:nvPr>
            <p:ph type="sldNum" sz="quarter" idx="10"/>
          </p:nvPr>
        </p:nvSpPr>
        <p:spPr/>
        <p:txBody>
          <a:bodyPr/>
          <a:lstStyle/>
          <a:p>
            <a:pPr>
              <a:defRPr/>
            </a:pPr>
            <a:fld id="{238D90F0-C228-4176-9586-45E7DFA304BA}" type="slidenum">
              <a:rPr lang="en-US" smtClean="0"/>
              <a:pPr>
                <a:defRPr/>
              </a:pPr>
              <a:t>86</a:t>
            </a:fld>
            <a:endParaRPr lang="en-US"/>
          </a:p>
        </p:txBody>
      </p:sp>
    </p:spTree>
    <p:extLst>
      <p:ext uri="{BB962C8B-B14F-4D97-AF65-F5344CB8AC3E}">
        <p14:creationId xmlns:p14="http://schemas.microsoft.com/office/powerpoint/2010/main" val="387938737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1" baseline="0" dirty="0"/>
              <a:t>Narración: </a:t>
            </a:r>
            <a:r>
              <a:rPr lang="es-ES" baseline="0" dirty="0"/>
              <a:t>La investigación sobre el cambio de comportamiento ha sugerido que las personas pasan por cinco pasos o etapas en el camino hacia una mejor salud conductual. Los detalles del proceso variarán para diferentes personas y diferentes comportamientos. Pero por lo general hay cinco pasos. Al principio, una persona no es consciente de su problema (¡o tal vez simplemente no está dispuesta a pensar en ello!). Antes de que el cambio pueda comenzar, deben tomar conciencia del problema y comenzar a pensar en cambiar. El pensamiento se convierte en planificación, y luego se convierte en acción. Simplemente actuar no es suficiente, ya que siempre es fácil retroceder. El paso final es mantener la acción y disfrutar de los beneficios. Los beneficios incluyen la salud, el bienestar, el estado de alerta y un mejor desempeño.</a:t>
            </a:r>
            <a:endParaRPr lang="en-US" baseline="0" dirty="0"/>
          </a:p>
          <a:p>
            <a:endParaRPr lang="en-US" baseline="0" dirty="0"/>
          </a:p>
          <a:p>
            <a:r>
              <a:rPr lang="en-US" b="1" dirty="0"/>
              <a:t>Notas:</a:t>
            </a:r>
          </a:p>
          <a:p>
            <a:r>
              <a:rPr lang="es-MX" baseline="0" noProof="0" dirty="0"/>
              <a:t>5 etapas de cambio de comportamiento:</a:t>
            </a:r>
          </a:p>
          <a:p>
            <a:pPr marL="228600" indent="-228600">
              <a:buFont typeface="+mj-lt"/>
              <a:buAutoNum type="arabicPeriod"/>
            </a:pPr>
            <a:r>
              <a:rPr lang="es-MX" baseline="0" noProof="0" dirty="0" err="1"/>
              <a:t>Pre-contemplación</a:t>
            </a:r>
            <a:endParaRPr lang="es-MX" baseline="0" noProof="0" dirty="0"/>
          </a:p>
          <a:p>
            <a:pPr marL="228600" indent="-228600">
              <a:buFont typeface="+mj-lt"/>
              <a:buAutoNum type="arabicPeriod"/>
            </a:pPr>
            <a:r>
              <a:rPr lang="es-MX" baseline="0" noProof="0" dirty="0"/>
              <a:t>Contemplación</a:t>
            </a:r>
          </a:p>
          <a:p>
            <a:pPr marL="228600" indent="-228600">
              <a:buFont typeface="+mj-lt"/>
              <a:buAutoNum type="arabicPeriod"/>
            </a:pPr>
            <a:r>
              <a:rPr lang="es-MX" baseline="0" noProof="0" dirty="0"/>
              <a:t>Preparación</a:t>
            </a:r>
          </a:p>
          <a:p>
            <a:pPr marL="228600" indent="-228600">
              <a:buFont typeface="+mj-lt"/>
              <a:buAutoNum type="arabicPeriod"/>
            </a:pPr>
            <a:r>
              <a:rPr lang="es-MX" baseline="0" noProof="0" dirty="0"/>
              <a:t>Acción</a:t>
            </a:r>
          </a:p>
          <a:p>
            <a:pPr marL="228600" indent="-228600">
              <a:buFont typeface="+mj-lt"/>
              <a:buAutoNum type="arabicPeriod"/>
            </a:pPr>
            <a:r>
              <a:rPr lang="es-MX" baseline="0" noProof="0" dirty="0"/>
              <a:t>Mantenimiento</a:t>
            </a:r>
            <a:endParaRPr lang="es-MX" noProof="0" dirty="0"/>
          </a:p>
        </p:txBody>
      </p:sp>
      <p:sp>
        <p:nvSpPr>
          <p:cNvPr id="4" name="Slide Number Placeholder 3"/>
          <p:cNvSpPr>
            <a:spLocks noGrp="1"/>
          </p:cNvSpPr>
          <p:nvPr>
            <p:ph type="sldNum" sz="quarter" idx="10"/>
          </p:nvPr>
        </p:nvSpPr>
        <p:spPr/>
        <p:txBody>
          <a:bodyPr/>
          <a:lstStyle/>
          <a:p>
            <a:fld id="{8BDA5020-9F60-4C07-B47A-9848A45462C1}" type="slidenum">
              <a:rPr lang="en-US" smtClean="0"/>
              <a:pPr/>
              <a:t>87</a:t>
            </a:fld>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Sin </a:t>
            </a:r>
            <a:r>
              <a:rPr lang="en-US" b="1" dirty="0" err="1"/>
              <a:t>Narración</a:t>
            </a:r>
            <a:endParaRPr lang="en-US" b="1" dirty="0"/>
          </a:p>
          <a:p>
            <a:endParaRPr lang="en-US" b="1" dirty="0"/>
          </a:p>
          <a:p>
            <a:r>
              <a:rPr lang="en-US" b="1" dirty="0"/>
              <a:t>Sin Notas</a:t>
            </a:r>
          </a:p>
          <a:p>
            <a:endParaRPr lang="en-US" b="1" dirty="0"/>
          </a:p>
          <a:p>
            <a:r>
              <a:rPr lang="en-US" b="1" dirty="0"/>
              <a:t>Respuesta: e. Todo lo anterior</a:t>
            </a:r>
          </a:p>
        </p:txBody>
      </p:sp>
      <p:sp>
        <p:nvSpPr>
          <p:cNvPr id="191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C8D6900-23C5-4CED-8EED-2FB7F3495C67}" type="slidenum">
              <a:rPr lang="en-US" smtClean="0"/>
              <a:pPr eaLnBrk="1" hangingPunct="1"/>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Respuesta: e. a, b, y c</a:t>
            </a:r>
          </a:p>
        </p:txBody>
      </p:sp>
      <p:sp>
        <p:nvSpPr>
          <p:cNvPr id="192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EDDF7CF-E147-48DE-81A7-6EE34A65FD69}" type="slidenum">
              <a:rPr lang="en-US" smtClean="0"/>
              <a:pPr eaLnBrk="1" hangingPunct="1"/>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b="1" dirty="0"/>
              <a:t>Narración: </a:t>
            </a:r>
            <a:r>
              <a:rPr lang="es-ES" dirty="0"/>
              <a:t>haga clic en el video para ver un breve video que describe cómo la AOS interrumpe el sueño y las funciones diarias del cuerpo.</a:t>
            </a:r>
            <a:endParaRPr lang="en-US" dirty="0"/>
          </a:p>
          <a:p>
            <a:endParaRPr lang="en-US" dirty="0"/>
          </a:p>
          <a:p>
            <a:endParaRPr lang="en-US" dirty="0"/>
          </a:p>
          <a:p>
            <a:r>
              <a:rPr lang="en-US" b="1" dirty="0"/>
              <a:t>_______________________</a:t>
            </a:r>
          </a:p>
          <a:p>
            <a:r>
              <a:rPr lang="es-ES" b="1" dirty="0"/>
              <a:t>Notas:</a:t>
            </a:r>
          </a:p>
          <a:p>
            <a:r>
              <a:rPr lang="es-ES" b="0" dirty="0"/>
              <a:t>Video clip que describe cómo AOS interrumpe el sueño y las funciones diarias del cuerpo.</a:t>
            </a:r>
            <a:endParaRPr lang="en-US" b="0" dirty="0"/>
          </a:p>
          <a:p>
            <a:endParaRPr lang="en-US" dirty="0"/>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AB1AB37-2E27-4066-8144-43FFCAAE202C}" type="slidenum">
              <a:rPr lang="en-US" smtClean="0"/>
              <a:pPr eaLnBrk="1" hangingPunct="1"/>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Respuesta: b. </a:t>
            </a:r>
            <a:r>
              <a:rPr lang="es-ES" dirty="0"/>
              <a:t>Después de que se les haya restringido temporalmente la conducción debido al incumplimiento y continuamente asesorados y apoyados para mejorar la adherencia al PAP</a:t>
            </a:r>
            <a:endParaRPr lang="en-US" dirty="0"/>
          </a:p>
        </p:txBody>
      </p:sp>
      <p:sp>
        <p:nvSpPr>
          <p:cNvPr id="193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2FE276D-82AF-473E-810C-22A16F08BC76}" type="slidenum">
              <a:rPr lang="en-US" smtClean="0"/>
              <a:pPr eaLnBrk="1" hangingPunct="1"/>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Respuesta: g. a, c, y d</a:t>
            </a:r>
          </a:p>
        </p:txBody>
      </p:sp>
      <p:sp>
        <p:nvSpPr>
          <p:cNvPr id="194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8F06909-86B5-4805-9E14-32ABF04AEFA8}" type="slidenum">
              <a:rPr lang="en-US" smtClean="0"/>
              <a:pPr eaLnBrk="1" hangingPunct="1"/>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Respuesta: a</a:t>
            </a:r>
          </a:p>
        </p:txBody>
      </p:sp>
      <p:sp>
        <p:nvSpPr>
          <p:cNvPr id="195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0581B0F-1CB9-42EB-A9F5-0FCCBAF9D212}" type="slidenum">
              <a:rPr lang="en-US" smtClean="0"/>
              <a:pPr eaLnBrk="1" hangingPunct="1"/>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b="1" dirty="0"/>
              <a:t>Narración: </a:t>
            </a:r>
            <a:r>
              <a:rPr lang="es-ES" dirty="0"/>
              <a:t>Ahora revisaremos algunos conceptos clave y luego tomaremos el examen del módulo.</a:t>
            </a:r>
            <a:endParaRPr lang="en-US" dirty="0"/>
          </a:p>
          <a:p>
            <a:endParaRPr lang="en-US" dirty="0"/>
          </a:p>
          <a:p>
            <a:r>
              <a:rPr lang="en-US" b="1" dirty="0"/>
              <a:t>Sin Notas</a:t>
            </a:r>
          </a:p>
        </p:txBody>
      </p:sp>
      <p:sp>
        <p:nvSpPr>
          <p:cNvPr id="196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66AFACD-D69B-4CB5-8017-4EE1BB4AD5DB}" type="slidenum">
              <a:rPr lang="en-US" smtClean="0"/>
              <a:pPr eaLnBrk="1" hangingPunct="1"/>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r>
              <a:rPr lang="es-ES" b="1" dirty="0"/>
              <a:t>Narración: </a:t>
            </a:r>
            <a:r>
              <a:rPr lang="es-ES" dirty="0"/>
              <a:t>De las 82 enfermedades del sueño definidos, varias de ellas son motivo de preocupación para la industria del transporte debido a su impacto en la seguridad vial. La apnea obstructiva del sueño es una de las enfermedades del sueño más frecuentes entre los conductores de VDA, ya que está fuertemente asociada con el sobrepeso y la obesidad, que también es frecuente en este grupo. La AOS a menudo no se diagnostica, ya que sus síntomas a menudo son difíciles de detectar y pueden confundirse con somnolencia y fatiga de rutina u otras condiciones. Con la AOS acompañan muchas implicaciones de salud y seguridad que es importante abordar para los conductores de VDA y la industria de autotransportistas, incluida la obesidad, las enfermedades cardiovasculares, la conducción somnolienta y el deterioro de la capacidad de conducción.</a:t>
            </a:r>
            <a:endParaRPr lang="en-US" dirty="0"/>
          </a:p>
          <a:p>
            <a:endParaRPr lang="en-US" dirty="0"/>
          </a:p>
          <a:p>
            <a:r>
              <a:rPr lang="en-US" dirty="0"/>
              <a:t>___________________________________</a:t>
            </a:r>
          </a:p>
          <a:p>
            <a:r>
              <a:rPr lang="en-US" b="1" dirty="0"/>
              <a:t>Notas:</a:t>
            </a:r>
          </a:p>
          <a:p>
            <a:r>
              <a:rPr lang="es-ES" dirty="0"/>
              <a:t>Las enfermedades del sueño son una preocupación para la industria del transporte debido a su impacto en la seguridad vial</a:t>
            </a:r>
            <a:endParaRPr lang="en-US" dirty="0"/>
          </a:p>
          <a:p>
            <a:endParaRPr lang="en-US" dirty="0"/>
          </a:p>
          <a:p>
            <a:r>
              <a:rPr lang="es-ES" dirty="0"/>
              <a:t>La AOS es predominante entre los conductores de VDA y en gran parte sin diagnosticar</a:t>
            </a:r>
            <a:endParaRPr lang="en-US" dirty="0"/>
          </a:p>
          <a:p>
            <a:pPr>
              <a:buFontTx/>
              <a:buChar char="•"/>
            </a:pPr>
            <a:r>
              <a:rPr lang="es-ES" dirty="0"/>
              <a:t>Asociada con sobrepeso y obesidad.</a:t>
            </a:r>
            <a:endParaRPr lang="en-US" dirty="0"/>
          </a:p>
          <a:p>
            <a:pPr>
              <a:buFontTx/>
              <a:buChar char="•"/>
            </a:pPr>
            <a:r>
              <a:rPr lang="en-US" dirty="0" err="1"/>
              <a:t>Síntomas</a:t>
            </a:r>
            <a:r>
              <a:rPr lang="en-US" dirty="0"/>
              <a:t> </a:t>
            </a:r>
            <a:r>
              <a:rPr lang="en-US" dirty="0" err="1"/>
              <a:t>difíciles</a:t>
            </a:r>
            <a:r>
              <a:rPr lang="en-US" dirty="0"/>
              <a:t> de </a:t>
            </a:r>
            <a:r>
              <a:rPr lang="en-US" dirty="0" err="1"/>
              <a:t>autodetectar</a:t>
            </a:r>
            <a:endParaRPr lang="en-US" dirty="0"/>
          </a:p>
          <a:p>
            <a:pPr>
              <a:buFontTx/>
              <a:buChar char="•"/>
            </a:pPr>
            <a:endParaRPr lang="en-US" dirty="0"/>
          </a:p>
          <a:p>
            <a:r>
              <a:rPr lang="es-ES" dirty="0"/>
              <a:t>Implicaciones de la AOS para la salud y la seguridad</a:t>
            </a:r>
            <a:endParaRPr lang="en-US" dirty="0"/>
          </a:p>
          <a:p>
            <a:pPr>
              <a:buFontTx/>
              <a:buChar char="•"/>
            </a:pPr>
            <a:r>
              <a:rPr lang="es-ES" dirty="0"/>
              <a:t>Obesidad, enfermedades cardiovasculares, conducción somnolienta y deterioro de la capacidad de conducción</a:t>
            </a:r>
            <a:endParaRPr lang="en-US" dirty="0"/>
          </a:p>
        </p:txBody>
      </p:sp>
      <p:sp>
        <p:nvSpPr>
          <p:cNvPr id="197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7AAEFEF-E436-44C5-928E-1EE3420B76F8}" type="slidenum">
              <a:rPr lang="en-US" smtClean="0"/>
              <a:pPr eaLnBrk="1" hangingPunct="1"/>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47500" lnSpcReduction="20000"/>
          </a:bodyPr>
          <a:lstStyle/>
          <a:p>
            <a:pPr>
              <a:defRPr/>
            </a:pPr>
            <a:r>
              <a:rPr lang="es-ES" b="1" dirty="0"/>
              <a:t>Narración: </a:t>
            </a:r>
            <a:r>
              <a:rPr lang="es-ES" dirty="0"/>
              <a:t>La industria del transporte se beneficiará al abordar las enfermedades del sueño en sus empleados, especialmente para los conductores de VDA que ocupan puestos sensibles a la seguridad. Los beneficios para la salud y la seguridad de la detección, las pruebas y el tratamiento de los conductores también pueden afectar su retorno de la inversión en términos de ahorros en atención médica, primas reducidas, menores costos relacionados con choques y una mejor retención de conductores. Actualmente, ningún mandato federal requiere que los transportistas evalúen, prueben, traten y monitoreen a los conductores con AOS; sin embargo, estas reglas requieren que los transportistas no permitan que un conductor con AOS no tratado opere un VDA. Al implementar un programa de administración de enfermedades del sueño en toda la empresa, crear conciencia sobre las enfermedades del sueño y educar a todos los empleados sobre las enfermedades del sueño es clave para lograr la aceptación del programa y asegurar la inversión en el personal para el éxito del programa.</a:t>
            </a:r>
          </a:p>
          <a:p>
            <a:pPr>
              <a:defRPr/>
            </a:pPr>
            <a:r>
              <a:rPr lang="es-ES" dirty="0"/>
              <a:t>Se recomienda que los transportistas consideren herramientas de detección subjetivas y objetivas al evaluar el riesgo de AOS en conductores de VDA. Estas herramientas de detección incluyen:</a:t>
            </a:r>
          </a:p>
          <a:p>
            <a:pPr>
              <a:defRPr/>
            </a:pPr>
            <a:endParaRPr lang="en-US" dirty="0"/>
          </a:p>
          <a:p>
            <a:pPr marL="171450" indent="-171450">
              <a:buFont typeface="Arial" pitchFamily="34" charset="0"/>
              <a:buChar char="•"/>
              <a:defRPr/>
            </a:pPr>
            <a:r>
              <a:rPr lang="es-MX" sz="1200" dirty="0"/>
              <a:t>Cuestionarios</a:t>
            </a:r>
            <a:r>
              <a:rPr lang="en-US" dirty="0"/>
              <a:t>,</a:t>
            </a:r>
          </a:p>
          <a:p>
            <a:pPr marL="171450" marR="0" lvl="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s-MX" sz="1200" dirty="0"/>
              <a:t>Exámenes físicos </a:t>
            </a:r>
            <a:r>
              <a:rPr lang="en-US" dirty="0"/>
              <a:t>, y</a:t>
            </a:r>
          </a:p>
          <a:p>
            <a:pPr marL="171450" marR="0" lvl="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s-MX" sz="1200" dirty="0"/>
              <a:t>Antecedentes familiares y demografía </a:t>
            </a:r>
          </a:p>
          <a:p>
            <a:pPr>
              <a:defRPr/>
            </a:pPr>
            <a:endParaRPr lang="en-US" dirty="0"/>
          </a:p>
          <a:p>
            <a:pPr>
              <a:defRPr/>
            </a:pPr>
            <a:r>
              <a:rPr lang="es-ES" sz="2800" dirty="0"/>
              <a:t>Además, se recomienda examinar el historial de manejo/choques de los conductores para identificar choques o incidentes relacionados con el sueño o la fatiga y hablar con los supervisores de los conductores para preguntar sobre quejas de fatiga o somnolencia excesivas o anormales en el trabajo.</a:t>
            </a:r>
            <a:endParaRPr lang="en-US" sz="2800" dirty="0"/>
          </a:p>
          <a:p>
            <a:pPr>
              <a:defRPr/>
            </a:pPr>
            <a:r>
              <a:rPr lang="en-US" sz="2800" dirty="0"/>
              <a:t>___________________________________</a:t>
            </a:r>
          </a:p>
          <a:p>
            <a:pPr>
              <a:defRPr/>
            </a:pPr>
            <a:r>
              <a:rPr lang="en-US" sz="2800" b="1" dirty="0"/>
              <a:t>Notas:</a:t>
            </a:r>
          </a:p>
          <a:p>
            <a:pPr>
              <a:defRPr/>
            </a:pPr>
            <a:r>
              <a:rPr lang="es-ES" sz="2800" dirty="0"/>
              <a:t>La industria del transporte tiene la responsabilidad de administrar las enfermedades del sueño de los empleados:</a:t>
            </a:r>
            <a:endParaRPr lang="en-US" sz="2800" dirty="0"/>
          </a:p>
          <a:p>
            <a:pPr marL="800100" lvl="1" indent="-342900">
              <a:buFont typeface="Arial" pitchFamily="34" charset="0"/>
              <a:buChar char="•"/>
              <a:defRPr/>
            </a:pPr>
            <a:r>
              <a:rPr lang="es-ES" sz="2400" dirty="0"/>
              <a:t>Implicaciones de salud y seguridad que influyen en el retorno de la inversión de la empresa</a:t>
            </a:r>
            <a:endParaRPr lang="en-US" sz="2400" dirty="0"/>
          </a:p>
          <a:p>
            <a:pPr marL="800100" lvl="1" indent="-342900">
              <a:buFont typeface="Arial" pitchFamily="34" charset="0"/>
              <a:buChar char="•"/>
              <a:defRPr/>
            </a:pPr>
            <a:r>
              <a:rPr lang="es-MX" sz="2400" noProof="0" dirty="0"/>
              <a:t>Posibles implicaciones legales</a:t>
            </a:r>
          </a:p>
          <a:p>
            <a:pPr>
              <a:defRPr/>
            </a:pPr>
            <a:r>
              <a:rPr lang="es-ES" sz="2800" dirty="0"/>
              <a:t>La concientización y la educación sobre las enfermedades del sueño en toda la empresa son fundamentales</a:t>
            </a:r>
            <a:endParaRPr lang="en-US" sz="2800" dirty="0"/>
          </a:p>
          <a:p>
            <a:pPr marL="0" lvl="1">
              <a:defRPr/>
            </a:pPr>
            <a:endParaRPr lang="en-US" dirty="0"/>
          </a:p>
          <a:p>
            <a:pPr marL="0" lvl="1">
              <a:defRPr/>
            </a:pPr>
            <a:r>
              <a:rPr lang="es-ES" dirty="0"/>
              <a:t>Los transportistas recomendaron considerar herramientas de detección tanto subjetivas como objetivas para evaluar el riesgo de AOS entre los conductores de VDA para aumentar la precisión de la identificación de los conductores en riesgo.</a:t>
            </a:r>
            <a:endParaRPr lang="en-US" dirty="0"/>
          </a:p>
          <a:p>
            <a:pPr>
              <a:defRPr/>
            </a:pPr>
            <a:endParaRPr lang="en-US" sz="2800" dirty="0"/>
          </a:p>
          <a:p>
            <a:pPr>
              <a:defRPr/>
            </a:pPr>
            <a:endParaRPr lang="en-US" dirty="0"/>
          </a:p>
        </p:txBody>
      </p:sp>
      <p:sp>
        <p:nvSpPr>
          <p:cNvPr id="198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514CDEF-FF5E-430C-A1F0-9AFC2ADF30FA}" type="slidenum">
              <a:rPr lang="en-US" smtClean="0"/>
              <a:pPr eaLnBrk="1" hangingPunct="1"/>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marL="342900" lvl="1" indent="-342900"/>
            <a:r>
              <a:rPr lang="es-ES" b="1" dirty="0"/>
              <a:t>Narración: </a:t>
            </a:r>
            <a:r>
              <a:rPr lang="es-ES" dirty="0"/>
              <a:t>Si bien la polisomnografía de laboratorio se considera el estándar de oro para las pruebas de enfermedades del sueño, los monitores portátiles se consideran una alternativa aceptable a la PSG para la detección de AOS cuando se usan de manera adecuada. La PAP es el tratamiento más efectivo para AOS y actualmente es la única terapia que se puede monitorear de forma remota para el cumplimiento y la eficacia. La prescripción de la máquina adecuada, ya sea PAP continua, automática o de dos niveles, y encontrar los accesorios apropiados y cómodos son claves para un tratamiento PAP eficaz y con éxito.</a:t>
            </a:r>
            <a:endParaRPr lang="en-US" dirty="0"/>
          </a:p>
          <a:p>
            <a:pPr marL="342900" lvl="1" indent="-342900"/>
            <a:endParaRPr lang="en-US" dirty="0"/>
          </a:p>
          <a:p>
            <a:r>
              <a:rPr lang="en-US" sz="2800" dirty="0"/>
              <a:t>___________________________________</a:t>
            </a:r>
          </a:p>
          <a:p>
            <a:r>
              <a:rPr lang="en-US" sz="2800" b="1" dirty="0"/>
              <a:t>Notas:</a:t>
            </a:r>
          </a:p>
          <a:p>
            <a:pPr marL="342900" lvl="1" indent="-342900">
              <a:buFontTx/>
              <a:buChar char="•"/>
            </a:pPr>
            <a:r>
              <a:rPr lang="es-ES" dirty="0"/>
              <a:t>Estándar de oro de PSG para pruebas de trastornos del sueño</a:t>
            </a:r>
            <a:endParaRPr lang="en-US" dirty="0"/>
          </a:p>
          <a:p>
            <a:pPr marL="342900" lvl="1" indent="-342900">
              <a:buFontTx/>
              <a:buChar char="•"/>
            </a:pPr>
            <a:r>
              <a:rPr lang="es-ES" dirty="0"/>
              <a:t>El monitoreo portátil (MP) cuando se usa apropiadamente, puede usarse como una alternativa a la PSG</a:t>
            </a:r>
            <a:endParaRPr lang="en-US" dirty="0"/>
          </a:p>
          <a:p>
            <a:pPr marL="342900" lvl="1" indent="-342900">
              <a:buFontTx/>
              <a:buChar char="•"/>
            </a:pPr>
            <a:r>
              <a:rPr lang="es-ES" dirty="0"/>
              <a:t>El tratamiento con PAP se puede monitorear de forma remota para el cumplimiento y eficacia</a:t>
            </a:r>
            <a:endParaRPr lang="en-US" dirty="0"/>
          </a:p>
          <a:p>
            <a:pPr marL="342900" lvl="1" indent="-342900">
              <a:buFontTx/>
              <a:buChar char="•"/>
            </a:pPr>
            <a:r>
              <a:rPr lang="es-ES" dirty="0"/>
              <a:t>Encontrar la máquina adecuada (CPAP, APAP, Bi-PAP) y los accesorios (mascarilla, humidificación, etc.) es clave para un tratamiento eficaz.</a:t>
            </a:r>
            <a:endParaRPr lang="en-US" dirty="0"/>
          </a:p>
          <a:p>
            <a:endParaRPr lang="en-US" dirty="0"/>
          </a:p>
        </p:txBody>
      </p:sp>
      <p:sp>
        <p:nvSpPr>
          <p:cNvPr id="199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E1910ED-BB77-44A8-85B8-6E57F76BA496}" type="slidenum">
              <a:rPr lang="en-US" smtClean="0"/>
              <a:pPr eaLnBrk="1" hangingPunct="1"/>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r>
              <a:rPr lang="es-ES" b="1" dirty="0"/>
              <a:t>Narración: </a:t>
            </a:r>
            <a:r>
              <a:rPr lang="es-ES" dirty="0"/>
              <a:t>Deben existir procedimientos de monitoreo del tratamiento PAP para los conductores, ya que los conductores que no cumplen con el tratamiento de AOS son una responsabilidad para los transportistas. Hay varias tecnologías disponibles que permiten un monitoreo preciso y conveniente del tratamiento de PAP, incluidos dispositivos de control inalámbricos y tarjetas de datos de PAP.</a:t>
            </a:r>
            <a:endParaRPr lang="en-US" dirty="0"/>
          </a:p>
          <a:p>
            <a:endParaRPr lang="en-US" dirty="0"/>
          </a:p>
          <a:p>
            <a:r>
              <a:rPr lang="es-ES" dirty="0"/>
              <a:t>Los patrones de cumplimiento de la PAP generalmente se establecen dentro de las primeras semanas posteriores al inicio del tratamiento; por lo tanto, es importante detectar rápidamente el incumplimiento para que los problemas puedan abordarse de inmediato para que el paciente vuelva a encarrilarse con el cumplimiento de manera oportuna.</a:t>
            </a:r>
            <a:endParaRPr lang="en-US" dirty="0"/>
          </a:p>
          <a:p>
            <a:endParaRPr lang="en-US" b="1" dirty="0"/>
          </a:p>
          <a:p>
            <a:r>
              <a:rPr lang="en-US" dirty="0"/>
              <a:t>___________________________________</a:t>
            </a:r>
          </a:p>
          <a:p>
            <a:r>
              <a:rPr lang="en-US" b="1" dirty="0"/>
              <a:t>Notas:</a:t>
            </a:r>
          </a:p>
          <a:p>
            <a:endParaRPr lang="en-US" dirty="0"/>
          </a:p>
          <a:p>
            <a:r>
              <a:rPr lang="es-ES" dirty="0"/>
              <a:t>Los procedimientos de monitoreo del tratamiento PAP para los conductores deben estar implementados, ya que los conductores que no cumplen con el tratamiento para la AOS son una responsabilidad para los transportistas.</a:t>
            </a:r>
            <a:endParaRPr lang="en-US" dirty="0"/>
          </a:p>
          <a:p>
            <a:pPr marL="628650" lvl="1" indent="-171450">
              <a:buFontTx/>
              <a:buChar char="•"/>
            </a:pPr>
            <a:r>
              <a:rPr lang="es-ES" dirty="0"/>
              <a:t>Tecnologías de seguimiento del tratamiento</a:t>
            </a:r>
            <a:endParaRPr lang="en-US" dirty="0"/>
          </a:p>
          <a:p>
            <a:r>
              <a:rPr lang="es-ES" dirty="0"/>
              <a:t>Los patrones de cumplimiento de la PAP generalmente se establecen dentro de la primera semana después del inicio del tratamiento.</a:t>
            </a:r>
            <a:endParaRPr lang="en-US" dirty="0"/>
          </a:p>
          <a:p>
            <a:pPr marL="628650" lvl="1" indent="-171450">
              <a:buFontTx/>
              <a:buChar char="•"/>
            </a:pPr>
            <a:r>
              <a:rPr lang="es-ES" dirty="0"/>
              <a:t>Es importante detectar y abordar el incumplimiento de forma rápida y eficaz</a:t>
            </a:r>
            <a:endParaRPr lang="en-US" dirty="0"/>
          </a:p>
          <a:p>
            <a:endParaRPr lang="en-US" dirty="0"/>
          </a:p>
        </p:txBody>
      </p:sp>
      <p:sp>
        <p:nvSpPr>
          <p:cNvPr id="200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C0F3565-4B6C-41DF-AD35-38DA39DB7985}" type="slidenum">
              <a:rPr lang="en-US" smtClean="0"/>
              <a:pPr eaLnBrk="1" hangingPunct="1"/>
              <a:t>97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r>
              <a:rPr lang="es-ES" b="1" dirty="0"/>
              <a:t>Narración: </a:t>
            </a:r>
            <a:r>
              <a:rPr lang="es-ES" dirty="0"/>
              <a:t>Es importante que los conductores recién diagnosticados reciban apoyo y aliento mientras se adaptan a vivir con su enfermedad del sueño y administrarla, lo cual debe ser un esfuerzo conjunto entre el conductor, su familia, el transportista y el proveedor para la AOS. Fomentar los grupos de apoyo para conductores donde los conductores con AOS puedan reunirse y discutir sus desafíos, barreras, consejos e historias de éxito también puede ayudar a los conductores a administrar mejor su enfermedad del sueño y su salud en general. Dichos grupos deben emplearse con precaución para asegurar que los conductores no compartan consejos inapropiados, por ejemplo, cómo eludir el tratamiento de la PAP o el monitoreo del cumplimiento.</a:t>
            </a:r>
            <a:endParaRPr lang="en-US" dirty="0"/>
          </a:p>
          <a:p>
            <a:endParaRPr lang="en-US" dirty="0"/>
          </a:p>
          <a:p>
            <a:r>
              <a:rPr lang="es-ES" b="0" dirty="0"/>
              <a:t>Debe consultar las recomendaciones y directrices de la Academia Americana de Medicina del Sueño y el Panel de Expertos Médicos de la Administración Federal de Seguridad de los Autotransportistas cuando desarrolle e implemente un programa de administración de enfermedades del sueño para su empresa. Estos documentos están descritos en los vínculos mostrados y se pueden encontrar en el Manual de Implementación del PAF.</a:t>
            </a:r>
            <a:endParaRPr lang="en-US" b="0" dirty="0"/>
          </a:p>
          <a:p>
            <a:pPr marL="0" lvl="1"/>
            <a:endParaRPr lang="en-US" b="1" dirty="0"/>
          </a:p>
          <a:p>
            <a:r>
              <a:rPr lang="en-US" dirty="0"/>
              <a:t>___________________________________</a:t>
            </a:r>
          </a:p>
          <a:p>
            <a:r>
              <a:rPr lang="en-US" b="1" dirty="0"/>
              <a:t>Notas:</a:t>
            </a:r>
          </a:p>
          <a:p>
            <a:pPr>
              <a:buFontTx/>
              <a:buNone/>
            </a:pPr>
            <a:r>
              <a:rPr lang="es-ES" dirty="0"/>
              <a:t>Es importante apoyar y alentar a los empleados con AOS</a:t>
            </a:r>
          </a:p>
          <a:p>
            <a:pPr>
              <a:buFontTx/>
              <a:buChar char="•"/>
            </a:pPr>
            <a:r>
              <a:rPr lang="es-ES" dirty="0"/>
              <a:t>La administración de las enfermedades del sueño debe ser un esfuerzo conjunto entre el conductor, la familia, el transportista y el proveedor para la AOS</a:t>
            </a:r>
          </a:p>
          <a:p>
            <a:pPr>
              <a:buFontTx/>
              <a:buChar char="•"/>
            </a:pPr>
            <a:r>
              <a:rPr lang="es-ES" dirty="0"/>
              <a:t>Alentar grupos de apoyo/discusión</a:t>
            </a:r>
            <a:endParaRPr lang="en-US" dirty="0"/>
          </a:p>
          <a:p>
            <a:pPr>
              <a:buFontTx/>
              <a:buChar char="•"/>
            </a:pPr>
            <a:endParaRPr lang="en-US" dirty="0"/>
          </a:p>
          <a:p>
            <a:r>
              <a:rPr lang="es-ES" dirty="0"/>
              <a:t>Consulte las Recomendaciones de la AASM y las Directrices o pautas del PEM de la FMCSA para obtener orientación a medida que desarrolla e implementa un programa de administración de enfermedades del sueño.</a:t>
            </a:r>
            <a:endParaRPr lang="en-US" dirty="0"/>
          </a:p>
          <a:p>
            <a:endParaRPr lang="en-US" dirty="0"/>
          </a:p>
        </p:txBody>
      </p:sp>
      <p:sp>
        <p:nvSpPr>
          <p:cNvPr id="201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BC4653C-E87B-47F7-AC61-7DDED1A1692E}" type="slidenum">
              <a:rPr lang="en-US" smtClean="0"/>
              <a:pPr eaLnBrk="1" hangingPunct="1"/>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Sin Notas</a:t>
            </a:r>
          </a:p>
        </p:txBody>
      </p:sp>
      <p:sp>
        <p:nvSpPr>
          <p:cNvPr id="206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FC81930-348C-44AE-AA65-B22BFBE5D927}" type="slidenum">
              <a:rPr lang="en-US" smtClean="0"/>
              <a:pPr eaLnBrk="1" hangingPunct="1"/>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76225" y="5499100"/>
            <a:ext cx="2619375"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Footer Placeholder 4"/>
          <p:cNvSpPr>
            <a:spLocks noGrp="1"/>
          </p:cNvSpPr>
          <p:nvPr>
            <p:ph type="ftr" sz="quarter" idx="10"/>
          </p:nvPr>
        </p:nvSpPr>
        <p:spPr>
          <a:xfrm>
            <a:off x="3124200" y="6400800"/>
            <a:ext cx="2895600" cy="365125"/>
          </a:xfrm>
        </p:spPr>
        <p:txBody>
          <a:bodyPr/>
          <a:lstStyle>
            <a:lvl1pPr>
              <a:defRPr/>
            </a:lvl1pPr>
          </a:lstStyle>
          <a:p>
            <a:pPr>
              <a:defRPr/>
            </a:pPr>
            <a:endParaRPr lang="en-US"/>
          </a:p>
        </p:txBody>
      </p:sp>
      <p:sp>
        <p:nvSpPr>
          <p:cNvPr id="8" name="Slide Number Placeholder 5"/>
          <p:cNvSpPr>
            <a:spLocks noGrp="1"/>
          </p:cNvSpPr>
          <p:nvPr>
            <p:ph type="sldNum" sz="quarter" idx="11"/>
          </p:nvPr>
        </p:nvSpPr>
        <p:spPr>
          <a:xfrm>
            <a:off x="6705600" y="6400800"/>
            <a:ext cx="2133600" cy="365125"/>
          </a:xfrm>
        </p:spPr>
        <p:txBody>
          <a:bodyPr/>
          <a:lstStyle>
            <a:lvl1pPr>
              <a:defRPr/>
            </a:lvl1pPr>
          </a:lstStyle>
          <a:p>
            <a:pPr>
              <a:defRPr/>
            </a:pPr>
            <a:fld id="{6BD2B9E0-A8D7-4C82-BAB4-62D9E135D571}" type="slidenum">
              <a:rPr lang="en-US"/>
              <a:pPr>
                <a:defRPr/>
              </a:pPr>
              <a:t>‹#›</a:t>
            </a:fld>
            <a:endParaRPr lang="en-US"/>
          </a:p>
        </p:txBody>
      </p:sp>
    </p:spTree>
    <p:extLst>
      <p:ext uri="{BB962C8B-B14F-4D97-AF65-F5344CB8AC3E}">
        <p14:creationId xmlns:p14="http://schemas.microsoft.com/office/powerpoint/2010/main" val="236253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itle 1"/>
          <p:cNvSpPr>
            <a:spLocks noGrp="1"/>
          </p:cNvSpPr>
          <p:nvPr>
            <p:ph type="ctrTitle"/>
          </p:nvPr>
        </p:nvSpPr>
        <p:spPr>
          <a:xfrm>
            <a:off x="0" y="1752600"/>
            <a:ext cx="9144000" cy="1524000"/>
          </a:xfrm>
          <a:solidFill>
            <a:srgbClr val="C00000">
              <a:alpha val="60000"/>
            </a:srgbClr>
          </a:solidFill>
          <a:ln w="50800" cmpd="tri">
            <a:noFill/>
          </a:ln>
        </p:spPr>
        <p:txBody>
          <a:bodyPr/>
          <a:lstStyle/>
          <a:p>
            <a:r>
              <a:rPr lang="en-US" dirty="0"/>
              <a:t>Subtitle</a:t>
            </a:r>
          </a:p>
        </p:txBody>
      </p:sp>
      <p:sp>
        <p:nvSpPr>
          <p:cNvPr id="7" name="Footer Placeholder 2"/>
          <p:cNvSpPr>
            <a:spLocks noGrp="1"/>
          </p:cNvSpPr>
          <p:nvPr>
            <p:ph type="ftr" sz="quarter" idx="10"/>
          </p:nvPr>
        </p:nvSpPr>
        <p:spPr/>
        <p:txBody>
          <a:bodyPr/>
          <a:lstStyle>
            <a:lvl1pPr>
              <a:defRPr/>
            </a:lvl1pPr>
          </a:lstStyle>
          <a:p>
            <a:pPr>
              <a:defRPr/>
            </a:pPr>
            <a:endParaRPr lang="en-US"/>
          </a:p>
        </p:txBody>
      </p:sp>
      <p:sp>
        <p:nvSpPr>
          <p:cNvPr id="8" name="Slide Number Placeholder 3"/>
          <p:cNvSpPr>
            <a:spLocks noGrp="1"/>
          </p:cNvSpPr>
          <p:nvPr>
            <p:ph type="sldNum" sz="quarter" idx="11"/>
          </p:nvPr>
        </p:nvSpPr>
        <p:spPr/>
        <p:txBody>
          <a:bodyPr/>
          <a:lstStyle>
            <a:lvl1pPr>
              <a:defRPr/>
            </a:lvl1pPr>
          </a:lstStyle>
          <a:p>
            <a:pPr>
              <a:defRPr/>
            </a:pPr>
            <a:fld id="{B1CE6D18-B12D-4C27-B56F-384BDE3125E6}" type="slidenum">
              <a:rPr lang="en-US"/>
              <a:pPr>
                <a:defRPr/>
              </a:pPr>
              <a:t>‹#›</a:t>
            </a:fld>
            <a:endParaRPr lang="en-US"/>
          </a:p>
        </p:txBody>
      </p:sp>
    </p:spTree>
    <p:extLst>
      <p:ext uri="{BB962C8B-B14F-4D97-AF65-F5344CB8AC3E}">
        <p14:creationId xmlns:p14="http://schemas.microsoft.com/office/powerpoint/2010/main" val="2170669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Title 7"/>
          <p:cNvSpPr txBox="1">
            <a:spLocks/>
          </p:cNvSpPr>
          <p:nvPr userDrawn="1"/>
        </p:nvSpPr>
        <p:spPr>
          <a:xfrm>
            <a:off x="457200" y="228600"/>
            <a:ext cx="8229600" cy="12192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dirty="0">
              <a:solidFill>
                <a:schemeClr val="bg1"/>
              </a:solidFill>
            </a:endParaRPr>
          </a:p>
        </p:txBody>
      </p:sp>
      <p:sp>
        <p:nvSpPr>
          <p:cNvPr id="5" name="Footer Placeholder 5"/>
          <p:cNvSpPr txBox="1">
            <a:spLocks/>
          </p:cNvSpPr>
          <p:nvPr userDrawn="1"/>
        </p:nvSpPr>
        <p:spPr>
          <a:xfrm>
            <a:off x="2743200" y="6483350"/>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NAFMP  |  North American Fatigue Management Program</a:t>
            </a:r>
          </a:p>
          <a:p>
            <a:pPr>
              <a:defRPr/>
            </a:pPr>
            <a:r>
              <a:rPr lang="en-US" sz="1100" dirty="0">
                <a:solidFill>
                  <a:srgbClr val="898989"/>
                </a:solidFill>
              </a:rPr>
              <a:t>Copyright © 2012</a:t>
            </a:r>
          </a:p>
          <a:p>
            <a:pPr>
              <a:defRPr/>
            </a:pPr>
            <a:endParaRPr lang="en-US" dirty="0"/>
          </a:p>
        </p:txBody>
      </p:sp>
      <p:sp>
        <p:nvSpPr>
          <p:cNvPr id="6" name="Slide Number Placeholder 6"/>
          <p:cNvSpPr txBox="1">
            <a:spLocks/>
          </p:cNvSpPr>
          <p:nvPr userDrawn="1"/>
        </p:nvSpPr>
        <p:spPr>
          <a:xfrm>
            <a:off x="6735763" y="6486525"/>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E3718EF-C42C-4185-89BC-67BA6A85EC83}" type="slidenum">
              <a:rPr lang="en-US" sz="1400" smtClean="0"/>
              <a:pPr>
                <a:defRPr/>
              </a:pPr>
              <a:t>‹#›</a:t>
            </a:fld>
            <a:endParaRPr lang="en-US" sz="1400"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eaLnBrk="1" hangingPunct="1">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66686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5" name="Title 7"/>
          <p:cNvSpPr txBox="1">
            <a:spLocks/>
          </p:cNvSpPr>
          <p:nvPr userDrawn="1"/>
        </p:nvSpPr>
        <p:spPr>
          <a:xfrm>
            <a:off x="457200" y="228600"/>
            <a:ext cx="8229600" cy="11430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dirty="0">
              <a:solidFill>
                <a:schemeClr val="bg1"/>
              </a:solidFill>
            </a:endParaRPr>
          </a:p>
        </p:txBody>
      </p:sp>
      <p:sp>
        <p:nvSpPr>
          <p:cNvPr id="6" name="Slide Number Placeholder 6"/>
          <p:cNvSpPr txBox="1">
            <a:spLocks/>
          </p:cNvSpPr>
          <p:nvPr userDrawn="1"/>
        </p:nvSpPr>
        <p:spPr>
          <a:xfrm>
            <a:off x="6735763" y="6486525"/>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43E7A30-C44B-457A-AF38-1D293FC9B338}" type="slidenum">
              <a:rPr lang="en-US" sz="1400" smtClean="0"/>
              <a:pPr>
                <a:defRPr/>
              </a:pPr>
              <a:t>‹#›</a:t>
            </a:fld>
            <a:endParaRPr lang="en-US" sz="1400" dirty="0"/>
          </a:p>
        </p:txBody>
      </p:sp>
      <p:sp>
        <p:nvSpPr>
          <p:cNvPr id="7" name="Footer Placeholder 5"/>
          <p:cNvSpPr txBox="1">
            <a:spLocks/>
          </p:cNvSpPr>
          <p:nvPr userDrawn="1"/>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NAFMP  |  North American Fatigue Management Program</a:t>
            </a:r>
          </a:p>
          <a:p>
            <a:pPr>
              <a:defRPr/>
            </a:pPr>
            <a:r>
              <a:rPr lang="en-US" sz="1100" dirty="0">
                <a:solidFill>
                  <a:srgbClr val="898989"/>
                </a:solidFill>
              </a:rPr>
              <a:t>Copyright © 2012</a:t>
            </a:r>
          </a:p>
          <a:p>
            <a:pPr>
              <a:defRPr/>
            </a:pPr>
            <a:endParaRPr lang="en-US"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62193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Title 7"/>
          <p:cNvSpPr txBox="1">
            <a:spLocks/>
          </p:cNvSpPr>
          <p:nvPr userDrawn="1"/>
        </p:nvSpPr>
        <p:spPr bwMode="auto">
          <a:xfrm>
            <a:off x="457200" y="304800"/>
            <a:ext cx="8229600" cy="1143000"/>
          </a:xfrm>
          <a:prstGeom prst="rect">
            <a:avLst/>
          </a:prstGeom>
          <a:solidFill>
            <a:schemeClr val="accent1"/>
          </a:solidFill>
          <a:ln>
            <a:noFill/>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sz="4400">
              <a:solidFill>
                <a:schemeClr val="bg1"/>
              </a:solidFill>
              <a:latin typeface="Calibri" pitchFamily="34" charset="0"/>
            </a:endParaRPr>
          </a:p>
        </p:txBody>
      </p:sp>
      <p:sp>
        <p:nvSpPr>
          <p:cNvPr id="9" name="Footer Placeholder 5"/>
          <p:cNvSpPr txBox="1">
            <a:spLocks/>
          </p:cNvSpPr>
          <p:nvPr userDrawn="1"/>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NAFMP  |  North American Fatigue Management Program</a:t>
            </a:r>
          </a:p>
          <a:p>
            <a:pPr>
              <a:defRPr/>
            </a:pPr>
            <a:r>
              <a:rPr lang="en-US" sz="1100" dirty="0">
                <a:solidFill>
                  <a:srgbClr val="898989"/>
                </a:solidFill>
              </a:rPr>
              <a:t>Copyright © 2012</a:t>
            </a:r>
          </a:p>
          <a:p>
            <a:pPr>
              <a:defRPr/>
            </a:pPr>
            <a:endParaRPr lang="en-US" dirty="0"/>
          </a:p>
        </p:txBody>
      </p:sp>
      <p:sp>
        <p:nvSpPr>
          <p:cNvPr id="5" name="Content Placeholder 4"/>
          <p:cNvSpPr>
            <a:spLocks noGrp="1"/>
          </p:cNvSpPr>
          <p:nvPr>
            <p:ph sz="half" idx="1"/>
          </p:nvPr>
        </p:nvSpPr>
        <p:spPr>
          <a:xfrm>
            <a:off x="457200" y="1600200"/>
            <a:ext cx="2743200" cy="4525963"/>
          </a:xfrm>
          <a:ln>
            <a:solidFill>
              <a:schemeClr val="accent1"/>
            </a:solidFill>
          </a:ln>
        </p:spPr>
        <p:txBody>
          <a:bodyPr/>
          <a:lstStyle/>
          <a:p>
            <a:r>
              <a:rPr lang="en-US" dirty="0"/>
              <a:t>Text Goes here</a:t>
            </a:r>
          </a:p>
          <a:p>
            <a:r>
              <a:rPr lang="en-US" dirty="0"/>
              <a:t>3 column</a:t>
            </a:r>
          </a:p>
        </p:txBody>
      </p:sp>
      <p:sp>
        <p:nvSpPr>
          <p:cNvPr id="6" name="Content Placeholder 4"/>
          <p:cNvSpPr>
            <a:spLocks noGrp="1"/>
          </p:cNvSpPr>
          <p:nvPr>
            <p:ph sz="half" idx="13"/>
          </p:nvPr>
        </p:nvSpPr>
        <p:spPr>
          <a:xfrm>
            <a:off x="3200400" y="1600200"/>
            <a:ext cx="2743200" cy="4525963"/>
          </a:xfrm>
          <a:ln>
            <a:solidFill>
              <a:schemeClr val="accent1"/>
            </a:solidFill>
          </a:ln>
        </p:spPr>
        <p:txBody>
          <a:bodyPr/>
          <a:lstStyle/>
          <a:p>
            <a:r>
              <a:rPr lang="en-US" dirty="0"/>
              <a:t>Text goes here</a:t>
            </a:r>
          </a:p>
          <a:p>
            <a:r>
              <a:rPr lang="en-US" dirty="0"/>
              <a:t>3 column</a:t>
            </a:r>
          </a:p>
        </p:txBody>
      </p:sp>
      <p:sp>
        <p:nvSpPr>
          <p:cNvPr id="7" name="Content Placeholder 4"/>
          <p:cNvSpPr>
            <a:spLocks noGrp="1"/>
          </p:cNvSpPr>
          <p:nvPr>
            <p:ph sz="half" idx="14"/>
          </p:nvPr>
        </p:nvSpPr>
        <p:spPr>
          <a:xfrm>
            <a:off x="5943600" y="1600200"/>
            <a:ext cx="2743200" cy="4525963"/>
          </a:xfrm>
          <a:noFill/>
          <a:ln>
            <a:solidFill>
              <a:schemeClr val="accent1"/>
            </a:solidFill>
          </a:ln>
        </p:spPr>
        <p:txBody>
          <a:bodyPr/>
          <a:lstStyle/>
          <a:p>
            <a:r>
              <a:rPr lang="en-US" dirty="0"/>
              <a:t>Text goes here</a:t>
            </a:r>
          </a:p>
          <a:p>
            <a:r>
              <a:rPr lang="en-US" dirty="0"/>
              <a:t>3 column</a:t>
            </a:r>
          </a:p>
        </p:txBody>
      </p:sp>
      <p:sp>
        <p:nvSpPr>
          <p:cNvPr id="10" name="Slide Number Placeholder 3"/>
          <p:cNvSpPr>
            <a:spLocks noGrp="1"/>
          </p:cNvSpPr>
          <p:nvPr>
            <p:ph type="sldNum" sz="quarter" idx="15"/>
          </p:nvPr>
        </p:nvSpPr>
        <p:spPr/>
        <p:txBody>
          <a:bodyPr/>
          <a:lstStyle>
            <a:lvl1pPr>
              <a:defRPr sz="1400"/>
            </a:lvl1pPr>
          </a:lstStyle>
          <a:p>
            <a:pPr>
              <a:defRPr/>
            </a:pPr>
            <a:fld id="{5BD8E2C3-5B72-4B63-BEA2-0411D64FF67A}" type="slidenum">
              <a:rPr lang="en-US"/>
              <a:pPr>
                <a:defRPr/>
              </a:pPr>
              <a:t>‹#›</a:t>
            </a:fld>
            <a:endParaRPr lang="en-US"/>
          </a:p>
        </p:txBody>
      </p:sp>
    </p:spTree>
    <p:extLst>
      <p:ext uri="{BB962C8B-B14F-4D97-AF65-F5344CB8AC3E}">
        <p14:creationId xmlns:p14="http://schemas.microsoft.com/office/powerpoint/2010/main" val="3146791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5" name="Slide Number Placeholder 3"/>
          <p:cNvSpPr txBox="1">
            <a:spLocks/>
          </p:cNvSpPr>
          <p:nvPr userDrawn="1"/>
        </p:nvSpPr>
        <p:spPr>
          <a:xfrm>
            <a:off x="6553200" y="6356350"/>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9D5CD32-2A42-4044-8534-E65264BDCFFF}" type="slidenum">
              <a:rPr lang="en-US" smtClean="0"/>
              <a:pPr>
                <a:defRPr/>
              </a:pPr>
              <a:t>‹#›</a:t>
            </a:fld>
            <a:endParaRPr lang="en-US"/>
          </a:p>
        </p:txBody>
      </p:sp>
      <p:sp>
        <p:nvSpPr>
          <p:cNvPr id="6" name="Footer Placeholder 5"/>
          <p:cNvSpPr txBox="1">
            <a:spLocks/>
          </p:cNvSpPr>
          <p:nvPr userDrawn="1"/>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NAFMP  |  North American Fatigue Management Program</a:t>
            </a:r>
          </a:p>
          <a:p>
            <a:pPr>
              <a:defRPr/>
            </a:pPr>
            <a:r>
              <a:rPr lang="en-US" sz="1100" dirty="0">
                <a:solidFill>
                  <a:srgbClr val="898989"/>
                </a:solidFill>
              </a:rPr>
              <a:t>Copyright © 2012</a:t>
            </a:r>
          </a:p>
          <a:p>
            <a:pPr>
              <a:defRPr/>
            </a:pPr>
            <a:endParaRPr lang="en-US" dirty="0"/>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0"/>
          </p:nvPr>
        </p:nvSpPr>
        <p:spPr/>
        <p:txBody>
          <a:bodyPr/>
          <a:lstStyle>
            <a:lvl1pPr>
              <a:defRPr sz="1400"/>
            </a:lvl1pPr>
          </a:lstStyle>
          <a:p>
            <a:pPr>
              <a:defRPr/>
            </a:pPr>
            <a:fld id="{0FAB208D-7F43-463F-B7A1-F55D89EAD840}" type="slidenum">
              <a:rPr lang="en-US"/>
              <a:pPr>
                <a:defRPr/>
              </a:pPr>
              <a:t>‹#›</a:t>
            </a:fld>
            <a:endParaRPr lang="en-US"/>
          </a:p>
        </p:txBody>
      </p:sp>
    </p:spTree>
    <p:extLst>
      <p:ext uri="{BB962C8B-B14F-4D97-AF65-F5344CB8AC3E}">
        <p14:creationId xmlns:p14="http://schemas.microsoft.com/office/powerpoint/2010/main" val="40582210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400">
                <a:solidFill>
                  <a:schemeClr val="tx1">
                    <a:tint val="75000"/>
                  </a:schemeClr>
                </a:solidFill>
                <a:latin typeface="+mn-lt"/>
              </a:defRPr>
            </a:lvl1pPr>
          </a:lstStyle>
          <a:p>
            <a:pPr>
              <a:defRPr/>
            </a:pPr>
            <a:fld id="{A3AE1445-DC93-409F-BFDF-DF5A6781E13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2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44.jpeg"/><Relationship Id="rId4" Type="http://schemas.openxmlformats.org/officeDocument/2006/relationships/hyperlink" Target="http://www.nhlbisupport.com/bmi/"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47.jpeg"/><Relationship Id="rId4" Type="http://schemas.openxmlformats.org/officeDocument/2006/relationships/image" Target="../media/image41.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49.jpeg"/></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7.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hyperlink" Target="http://www.aasmnet.org/" TargetMode="External"/><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6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6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58.jpeg"/></Relationships>
</file>

<file path=ppt/slides/_rels/slide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6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hyperlink" Target="http://www.aasmnet.org/" TargetMode="External"/><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7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8.xml"/><Relationship Id="rId1" Type="http://schemas.openxmlformats.org/officeDocument/2006/relationships/slideLayout" Target="../slideLayouts/slideLayout3.xml"/><Relationship Id="rId4" Type="http://schemas.openxmlformats.org/officeDocument/2006/relationships/image" Target="../media/image62.jpeg"/></Relationships>
</file>

<file path=ppt/slides/_rels/slide7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9.xml"/><Relationship Id="rId1" Type="http://schemas.openxmlformats.org/officeDocument/2006/relationships/slideLayout" Target="../slideLayouts/slideLayout3.xml"/><Relationship Id="rId4" Type="http://schemas.openxmlformats.org/officeDocument/2006/relationships/image" Target="../media/image64.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7.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0.png"/><Relationship Id="rId4"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6.xml"/><Relationship Id="rId1" Type="http://schemas.openxmlformats.org/officeDocument/2006/relationships/slideLayout" Target="../slideLayouts/slideLayout3.xml"/><Relationship Id="rId4" Type="http://schemas.openxmlformats.org/officeDocument/2006/relationships/image" Target="../media/image71.jpeg"/></Relationships>
</file>

<file path=ppt/slides/_rels/slide9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image" Target="../media/image72.jpeg"/></Relationships>
</file>

<file path=ppt/slides/_rels/slide98.xml.rels><?xml version="1.0" encoding="UTF-8" standalone="yes"?>
<Relationships xmlns="http://schemas.openxmlformats.org/package/2006/relationships"><Relationship Id="rId3" Type="http://schemas.openxmlformats.org/officeDocument/2006/relationships/hyperlink" Target="http://www.aasmnet.org/Resources/clinicalguidelines/OSA_Adults.pdf" TargetMode="External"/><Relationship Id="rId2" Type="http://schemas.openxmlformats.org/officeDocument/2006/relationships/notesSlide" Target="../notesSlides/notesSlide98.xml"/><Relationship Id="rId1" Type="http://schemas.openxmlformats.org/officeDocument/2006/relationships/slideLayout" Target="../slideLayouts/slideLayout3.xml"/><Relationship Id="rId5" Type="http://schemas.openxmlformats.org/officeDocument/2006/relationships/hyperlink" Target="http://www.fmcsa.dot.gov/rules-regulations/TOPICS/mep/report/Sleep-MEP-Panel-Recommendations-508.pdf" TargetMode="External"/><Relationship Id="rId4" Type="http://schemas.openxmlformats.org/officeDocument/2006/relationships/hyperlink" Target="http://www.aasmnet.org/Resources/clinicalguidelines/030713.pdf" TargetMode="Externa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ubtitle 2"/>
          <p:cNvSpPr>
            <a:spLocks noGrp="1"/>
          </p:cNvSpPr>
          <p:nvPr>
            <p:ph type="subTitle" idx="1"/>
          </p:nvPr>
        </p:nvSpPr>
        <p:spPr>
          <a:xfrm>
            <a:off x="304800" y="533400"/>
            <a:ext cx="8839200" cy="1752600"/>
          </a:xfrm>
        </p:spPr>
        <p:txBody>
          <a:bodyPr/>
          <a:lstStyle/>
          <a:p>
            <a:pPr eaLnBrk="1" hangingPunct="1">
              <a:lnSpc>
                <a:spcPts val="4000"/>
              </a:lnSpc>
              <a:spcBef>
                <a:spcPct val="0"/>
              </a:spcBef>
            </a:pPr>
            <a:r>
              <a:rPr lang="es-ES" sz="4400" dirty="0">
                <a:solidFill>
                  <a:schemeClr val="bg1"/>
                </a:solidFill>
              </a:rPr>
              <a:t>Módulo 7: Administración de Enfermedades del Sueño para Autotransportistas</a:t>
            </a:r>
            <a:endParaRPr lang="en-US" sz="4400" dirty="0">
              <a:solidFill>
                <a:schemeClr val="bg1"/>
              </a:solidFill>
            </a:endParaRPr>
          </a:p>
        </p:txBody>
      </p:sp>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dirty="0">
                <a:solidFill>
                  <a:schemeClr val="bg1"/>
                </a:solidFill>
              </a:rPr>
              <a:t>AOS-</a:t>
            </a:r>
            <a:r>
              <a:rPr lang="en-US" dirty="0" err="1">
                <a:solidFill>
                  <a:schemeClr val="bg1"/>
                </a:solidFill>
              </a:rPr>
              <a:t>Medidas</a:t>
            </a:r>
            <a:r>
              <a:rPr lang="en-US" dirty="0">
                <a:solidFill>
                  <a:schemeClr val="bg1"/>
                </a:solidFill>
              </a:rPr>
              <a:t> </a:t>
            </a:r>
            <a:r>
              <a:rPr lang="en-US" dirty="0" err="1">
                <a:solidFill>
                  <a:schemeClr val="bg1"/>
                </a:solidFill>
              </a:rPr>
              <a:t>Preventivas</a:t>
            </a:r>
            <a:endParaRPr lang="en-US" dirty="0">
              <a:solidFill>
                <a:schemeClr val="bg1"/>
              </a:solidFill>
            </a:endParaRPr>
          </a:p>
        </p:txBody>
      </p:sp>
      <p:sp>
        <p:nvSpPr>
          <p:cNvPr id="17411" name="Content Placeholder 2"/>
          <p:cNvSpPr>
            <a:spLocks noGrp="1"/>
          </p:cNvSpPr>
          <p:nvPr>
            <p:ph idx="1"/>
          </p:nvPr>
        </p:nvSpPr>
        <p:spPr/>
        <p:txBody>
          <a:bodyPr/>
          <a:lstStyle/>
          <a:p>
            <a:r>
              <a:rPr lang="es-MX" sz="2800" dirty="0"/>
              <a:t>Mantener un peso saludable</a:t>
            </a:r>
          </a:p>
          <a:p>
            <a:pPr lvl="1"/>
            <a:r>
              <a:rPr lang="es-MX" sz="2400" dirty="0"/>
              <a:t>Dieta baja en grasas</a:t>
            </a:r>
          </a:p>
          <a:p>
            <a:pPr lvl="1"/>
            <a:r>
              <a:rPr lang="es-MX" sz="2400" dirty="0"/>
              <a:t>Hacer ejercicio y permanecer                                      físicamente activo</a:t>
            </a:r>
          </a:p>
          <a:p>
            <a:r>
              <a:rPr lang="es-MX" sz="2800" dirty="0"/>
              <a:t>Evitar el alcohol y los sedantes antes de dormir</a:t>
            </a:r>
          </a:p>
          <a:p>
            <a:r>
              <a:rPr lang="es-MX" sz="2800" dirty="0"/>
              <a:t>Dejar de fumar y/o productos de tabaco</a:t>
            </a:r>
          </a:p>
          <a:p>
            <a:r>
              <a:rPr lang="es-MX" sz="2800" dirty="0"/>
              <a:t>Evitar dormir boca arriba</a:t>
            </a:r>
          </a:p>
          <a:p>
            <a:r>
              <a:rPr lang="es-MX" sz="2800" dirty="0"/>
              <a:t>Mantener abierto el flujo de aire nasal</a:t>
            </a:r>
          </a:p>
          <a:p>
            <a:pPr lvl="1">
              <a:buFont typeface="Arial" charset="0"/>
              <a:buNone/>
            </a:pPr>
            <a:endParaRPr lang="es-MX" dirty="0"/>
          </a:p>
        </p:txBody>
      </p:sp>
      <p:pic>
        <p:nvPicPr>
          <p:cNvPr id="17412" name="Picture 5" descr="healthy weight.jpg" title="You can prevent OSA my maintaining a healthy weight and quitting smoking and use of tobacco product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676400"/>
            <a:ext cx="2286000"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6" descr="no smoking.jpg" title="You can prevent OSA my maintaining a healthy weight and quitting smoking and use of tobacco product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3810000"/>
            <a:ext cx="1704975"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s-MX" dirty="0">
                <a:solidFill>
                  <a:schemeClr val="bg1"/>
                </a:solidFill>
              </a:rPr>
              <a:t>Tratamientos para la AOS (1 de 2)</a:t>
            </a:r>
          </a:p>
        </p:txBody>
      </p:sp>
      <p:sp>
        <p:nvSpPr>
          <p:cNvPr id="18435" name="Content Placeholder 2"/>
          <p:cNvSpPr>
            <a:spLocks noGrp="1"/>
          </p:cNvSpPr>
          <p:nvPr>
            <p:ph idx="1"/>
          </p:nvPr>
        </p:nvSpPr>
        <p:spPr>
          <a:xfrm>
            <a:off x="485775" y="1447800"/>
            <a:ext cx="8229600" cy="4525963"/>
          </a:xfrm>
        </p:spPr>
        <p:txBody>
          <a:bodyPr/>
          <a:lstStyle/>
          <a:p>
            <a:pPr marL="0" indent="0">
              <a:spcBef>
                <a:spcPts val="400"/>
              </a:spcBef>
              <a:buNone/>
            </a:pPr>
            <a:r>
              <a:rPr lang="es-MX" sz="2800" dirty="0"/>
              <a:t>Varios tratamientos para la AOS recomendados para la población general</a:t>
            </a:r>
          </a:p>
          <a:p>
            <a:pPr>
              <a:spcBef>
                <a:spcPts val="400"/>
              </a:spcBef>
            </a:pPr>
            <a:r>
              <a:rPr lang="es-MX" sz="2800" dirty="0"/>
              <a:t>Pérdida de peso </a:t>
            </a:r>
          </a:p>
          <a:p>
            <a:pPr lvl="1"/>
            <a:r>
              <a:rPr lang="es-MX" sz="2200" dirty="0"/>
              <a:t>Puede mejorar la gravedad de la AOS y reducir                   los ronquidos</a:t>
            </a:r>
          </a:p>
          <a:p>
            <a:pPr>
              <a:spcBef>
                <a:spcPts val="400"/>
              </a:spcBef>
            </a:pPr>
            <a:r>
              <a:rPr lang="es-MX" sz="2800" dirty="0"/>
              <a:t>Aparato bucal/dental</a:t>
            </a:r>
          </a:p>
          <a:p>
            <a:pPr lvl="1"/>
            <a:r>
              <a:rPr lang="es-MX" sz="2200" dirty="0"/>
              <a:t>Se usa durante el sueño para reposicionar la mandíbula y mantener abiertas las vías respiratorias</a:t>
            </a:r>
          </a:p>
          <a:p>
            <a:pPr lvl="1"/>
            <a:r>
              <a:rPr lang="es-MX" sz="2200" dirty="0"/>
              <a:t>Recomendado solo para AOS leve</a:t>
            </a:r>
          </a:p>
          <a:p>
            <a:pPr>
              <a:spcBef>
                <a:spcPts val="400"/>
              </a:spcBef>
            </a:pPr>
            <a:r>
              <a:rPr lang="es-MX" sz="2800" dirty="0"/>
              <a:t>Cirugía</a:t>
            </a:r>
          </a:p>
          <a:p>
            <a:pPr lvl="1"/>
            <a:r>
              <a:rPr lang="es-MX" sz="2200" dirty="0"/>
              <a:t>La opción de tratamiento más invasiva y eficaz como complemento de otras terapias para la apnea del sueño</a:t>
            </a:r>
          </a:p>
        </p:txBody>
      </p:sp>
      <p:pic>
        <p:nvPicPr>
          <p:cNvPr id="18436" name="Picture 5" descr="weight scale.jpg" title="Weight loss and surgery may be recommended to treat OS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990569"/>
            <a:ext cx="13144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6" descr="surgical instruments.jpg" title="Weight loss and surgery may be recommended to treat OSA."/>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53406" y="4505564"/>
            <a:ext cx="1938194" cy="1285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pt-BR" dirty="0" err="1">
                <a:solidFill>
                  <a:schemeClr val="bg1"/>
                </a:solidFill>
              </a:rPr>
              <a:t>Tratamientos</a:t>
            </a:r>
            <a:r>
              <a:rPr lang="pt-BR" dirty="0">
                <a:solidFill>
                  <a:schemeClr val="bg1"/>
                </a:solidFill>
              </a:rPr>
              <a:t> para </a:t>
            </a:r>
            <a:r>
              <a:rPr lang="pt-BR" dirty="0" err="1">
                <a:solidFill>
                  <a:schemeClr val="bg1"/>
                </a:solidFill>
              </a:rPr>
              <a:t>la</a:t>
            </a:r>
            <a:r>
              <a:rPr lang="pt-BR" dirty="0">
                <a:solidFill>
                  <a:schemeClr val="bg1"/>
                </a:solidFill>
              </a:rPr>
              <a:t> AOS (2 de 2)</a:t>
            </a:r>
            <a:endParaRPr lang="en-US" dirty="0">
              <a:solidFill>
                <a:schemeClr val="bg1"/>
              </a:solidFill>
            </a:endParaRPr>
          </a:p>
        </p:txBody>
      </p:sp>
      <p:sp>
        <p:nvSpPr>
          <p:cNvPr id="4" name="TextBox 3"/>
          <p:cNvSpPr txBox="1"/>
          <p:nvPr/>
        </p:nvSpPr>
        <p:spPr>
          <a:xfrm>
            <a:off x="485775" y="1746250"/>
            <a:ext cx="8347075" cy="1692275"/>
          </a:xfrm>
          <a:prstGeom prst="rect">
            <a:avLst/>
          </a:prstGeom>
          <a:noFill/>
        </p:spPr>
        <p:txBody>
          <a:bodyPr>
            <a:spAutoFit/>
          </a:bodyPr>
          <a:lstStyle/>
          <a:p>
            <a:pPr marL="457200" indent="-457200">
              <a:buFont typeface="Arial" pitchFamily="34" charset="0"/>
              <a:buChar char="•"/>
              <a:defRPr/>
            </a:pPr>
            <a:r>
              <a:rPr lang="es-ES" sz="3000" dirty="0">
                <a:latin typeface="+mn-lt"/>
              </a:rPr>
              <a:t>Presión positiva en las vías respiratorias (PAP)</a:t>
            </a:r>
            <a:endParaRPr lang="en-US" sz="3000" dirty="0">
              <a:latin typeface="+mn-lt"/>
            </a:endParaRPr>
          </a:p>
          <a:p>
            <a:pPr lvl="1">
              <a:defRPr/>
            </a:pPr>
            <a:r>
              <a:rPr lang="en-US" sz="2800" dirty="0"/>
              <a:t>–</a:t>
            </a:r>
            <a:r>
              <a:rPr lang="es-ES" sz="2800" dirty="0">
                <a:latin typeface="+mn-lt"/>
              </a:rPr>
              <a:t> Suministra aire a presión a través de las vías respiratorias para evitar su colapso y los ronquidos</a:t>
            </a:r>
            <a:endParaRPr lang="en-US" sz="2800" dirty="0">
              <a:latin typeface="+mn-lt"/>
            </a:endParaRPr>
          </a:p>
          <a:p>
            <a:pPr>
              <a:defRPr/>
            </a:pPr>
            <a:endParaRPr lang="en-US" dirty="0"/>
          </a:p>
        </p:txBody>
      </p:sp>
      <p:pic>
        <p:nvPicPr>
          <p:cNvPr id="19460" name="Picture 4" descr="PAP.jpg" title="Man using PAP to treat OS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429000"/>
            <a:ext cx="403860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s-ES" dirty="0">
                <a:solidFill>
                  <a:schemeClr val="bg1"/>
                </a:solidFill>
              </a:rPr>
              <a:t>Obstáculos para el Cumplimiento del PAP</a:t>
            </a:r>
            <a:endParaRPr lang="en-US" dirty="0">
              <a:solidFill>
                <a:schemeClr val="bg1"/>
              </a:solidFill>
            </a:endParaRPr>
          </a:p>
        </p:txBody>
      </p:sp>
      <p:sp>
        <p:nvSpPr>
          <p:cNvPr id="2" name="Content Placeholder 2"/>
          <p:cNvSpPr>
            <a:spLocks noGrp="1"/>
          </p:cNvSpPr>
          <p:nvPr>
            <p:ph idx="1"/>
          </p:nvPr>
        </p:nvSpPr>
        <p:spPr/>
        <p:txBody>
          <a:bodyPr/>
          <a:lstStyle/>
          <a:p>
            <a:pPr marL="342900" lvl="1" indent="-342900">
              <a:buFont typeface="Arial" charset="0"/>
              <a:buChar char="•"/>
              <a:defRPr/>
            </a:pPr>
            <a:r>
              <a:rPr lang="es-MX" dirty="0"/>
              <a:t>Problemas para dormir</a:t>
            </a:r>
          </a:p>
          <a:p>
            <a:pPr>
              <a:tabLst>
                <a:tab pos="1428750" algn="l"/>
              </a:tabLst>
              <a:defRPr/>
            </a:pPr>
            <a:r>
              <a:rPr lang="es-MX" sz="2800" dirty="0"/>
              <a:t>Ajuste inadecuado/incómodo de la                          mascarilla</a:t>
            </a:r>
          </a:p>
          <a:p>
            <a:pPr>
              <a:defRPr/>
            </a:pPr>
            <a:r>
              <a:rPr lang="es-MX" sz="2800" dirty="0"/>
              <a:t>Efectos secundarios desagradables</a:t>
            </a:r>
          </a:p>
          <a:p>
            <a:pPr lvl="1">
              <a:defRPr/>
            </a:pPr>
            <a:r>
              <a:rPr lang="es-MX" sz="2400" dirty="0"/>
              <a:t>Irritación de la piel, congestión nasal/secreción nasal, ojos secos o sensación de ahogo</a:t>
            </a:r>
          </a:p>
          <a:p>
            <a:pPr>
              <a:defRPr/>
            </a:pPr>
            <a:r>
              <a:rPr lang="es-MX" sz="2800" dirty="0"/>
              <a:t>Humidificación del aire inadecuada</a:t>
            </a:r>
          </a:p>
          <a:p>
            <a:pPr>
              <a:defRPr/>
            </a:pPr>
            <a:r>
              <a:rPr lang="es-MX" sz="2800" dirty="0"/>
              <a:t>Limpieza/mantenimiento tedioso</a:t>
            </a:r>
          </a:p>
          <a:p>
            <a:pPr>
              <a:defRPr/>
            </a:pPr>
            <a:r>
              <a:rPr lang="es-MX" sz="2800" dirty="0"/>
              <a:t>A los pacientes no les gusta estar “atados” a una máquina</a:t>
            </a:r>
            <a:endParaRPr lang="es-MX" dirty="0"/>
          </a:p>
        </p:txBody>
      </p:sp>
      <p:pic>
        <p:nvPicPr>
          <p:cNvPr id="20484" name="Picture 5" descr="PAP discomfort.jpg" title="PAP discomfort and nasal congestion may be barriers to PAP us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26263" y="1673225"/>
            <a:ext cx="1989137"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6" descr="tissue box.jpg" title="PAP discomfort and nasal congestion may be barriers to PAP us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4114800"/>
            <a:ext cx="1944688"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err="1">
                <a:solidFill>
                  <a:schemeClr val="bg1"/>
                </a:solidFill>
              </a:rPr>
              <a:t>Cuestionario</a:t>
            </a:r>
            <a:r>
              <a:rPr lang="en-US" dirty="0">
                <a:solidFill>
                  <a:schemeClr val="bg1"/>
                </a:solidFill>
              </a:rPr>
              <a:t> de la </a:t>
            </a:r>
            <a:r>
              <a:rPr lang="en-US" dirty="0" err="1">
                <a:solidFill>
                  <a:schemeClr val="bg1"/>
                </a:solidFill>
              </a:rPr>
              <a:t>Lección</a:t>
            </a:r>
            <a:endParaRPr lang="en-US" dirty="0">
              <a:solidFill>
                <a:schemeClr val="bg1"/>
              </a:solidFill>
            </a:endParaRPr>
          </a:p>
        </p:txBody>
      </p:sp>
      <p:sp>
        <p:nvSpPr>
          <p:cNvPr id="21507" name="Content Placeholder 1"/>
          <p:cNvSpPr>
            <a:spLocks noGrp="1"/>
          </p:cNvSpPr>
          <p:nvPr>
            <p:ph idx="1"/>
          </p:nvPr>
        </p:nvSpPr>
        <p:spPr/>
        <p:txBody>
          <a:bodyPr/>
          <a:lstStyle/>
          <a:p>
            <a:pPr marL="514350" indent="-514350">
              <a:buFont typeface="Calibri" pitchFamily="34" charset="0"/>
              <a:buAutoNum type="arabicPeriod"/>
            </a:pPr>
            <a:r>
              <a:rPr lang="es-MX" dirty="0"/>
              <a:t>¿Cuál es un síntoma común de muchas enfermedades del sueño?</a:t>
            </a:r>
          </a:p>
          <a:p>
            <a:pPr marL="914400" lvl="1" indent="-514350">
              <a:buFont typeface="Calibri" pitchFamily="34" charset="0"/>
              <a:buAutoNum type="alphaLcPeriod"/>
            </a:pPr>
            <a:r>
              <a:rPr lang="es-MX" dirty="0"/>
              <a:t>Somnolencia diurna excesiva</a:t>
            </a:r>
          </a:p>
          <a:p>
            <a:pPr marL="914400" lvl="1" indent="-514350">
              <a:buFont typeface="Calibri" pitchFamily="34" charset="0"/>
              <a:buAutoNum type="alphaLcPeriod"/>
            </a:pPr>
            <a:r>
              <a:rPr lang="es-MX" dirty="0"/>
              <a:t>Molestias en las piernas</a:t>
            </a:r>
            <a:endParaRPr lang="es-MX" sz="2400" dirty="0"/>
          </a:p>
          <a:p>
            <a:pPr marL="914400" lvl="1" indent="-514350">
              <a:buFont typeface="Calibri" pitchFamily="34" charset="0"/>
              <a:buAutoNum type="alphaLcPeriod"/>
            </a:pPr>
            <a:r>
              <a:rPr lang="es-MX" dirty="0"/>
              <a:t>Energía excesiva</a:t>
            </a:r>
          </a:p>
          <a:p>
            <a:pPr marL="914400" lvl="1" indent="-514350">
              <a:buFont typeface="Calibri" pitchFamily="34" charset="0"/>
              <a:buAutoNum type="alphaLcPeriod"/>
            </a:pPr>
            <a:r>
              <a:rPr lang="es-MX" dirty="0"/>
              <a:t>Largo tiempo de sueño</a:t>
            </a:r>
          </a:p>
          <a:p>
            <a:pPr marL="914400" lvl="1" indent="-514350">
              <a:buFont typeface="Calibri" pitchFamily="34" charset="0"/>
              <a:buAutoNum type="alphaLcPeriod"/>
            </a:pPr>
            <a:endParaRPr lang="es-MX" dirty="0"/>
          </a:p>
          <a:p>
            <a:pPr marL="400050" lvl="1" indent="0">
              <a:buNone/>
            </a:pPr>
            <a:endParaRPr lang="es-MX"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dirty="0" err="1">
                <a:solidFill>
                  <a:schemeClr val="bg1"/>
                </a:solidFill>
              </a:rPr>
              <a:t>Cuestionario</a:t>
            </a:r>
            <a:r>
              <a:rPr lang="en-US" dirty="0">
                <a:solidFill>
                  <a:schemeClr val="bg1"/>
                </a:solidFill>
              </a:rPr>
              <a:t> de la </a:t>
            </a:r>
            <a:r>
              <a:rPr lang="en-US" dirty="0" err="1">
                <a:solidFill>
                  <a:schemeClr val="bg1"/>
                </a:solidFill>
              </a:rPr>
              <a:t>Lección</a:t>
            </a:r>
            <a:endParaRPr lang="en-US" dirty="0"/>
          </a:p>
        </p:txBody>
      </p:sp>
      <p:sp>
        <p:nvSpPr>
          <p:cNvPr id="22531" name="Content Placeholder 2"/>
          <p:cNvSpPr>
            <a:spLocks noGrp="1"/>
          </p:cNvSpPr>
          <p:nvPr>
            <p:ph idx="1"/>
          </p:nvPr>
        </p:nvSpPr>
        <p:spPr/>
        <p:txBody>
          <a:bodyPr/>
          <a:lstStyle/>
          <a:p>
            <a:pPr marL="514350" indent="-514350">
              <a:buFont typeface="Arial" charset="0"/>
              <a:buNone/>
            </a:pPr>
            <a:r>
              <a:rPr lang="en-US" dirty="0"/>
              <a:t>2. ¿</a:t>
            </a:r>
            <a:r>
              <a:rPr lang="es-ES" dirty="0"/>
              <a:t>Cuál </a:t>
            </a:r>
            <a:r>
              <a:rPr lang="es-ES" b="1" dirty="0"/>
              <a:t>NO</a:t>
            </a:r>
            <a:r>
              <a:rPr lang="es-ES" dirty="0"/>
              <a:t> es una señal/síntoma de la apnea obstructiva del sueño (AOS)</a:t>
            </a:r>
            <a:endParaRPr lang="en-US" dirty="0"/>
          </a:p>
          <a:p>
            <a:pPr marL="914400" lvl="1" indent="-514350">
              <a:buFont typeface="Calibri" pitchFamily="34" charset="0"/>
              <a:buAutoNum type="alphaLcPeriod"/>
            </a:pPr>
            <a:r>
              <a:rPr lang="en-US" dirty="0" err="1"/>
              <a:t>Ronquidos</a:t>
            </a:r>
            <a:r>
              <a:rPr lang="en-US" dirty="0"/>
              <a:t> </a:t>
            </a:r>
            <a:r>
              <a:rPr lang="en-US" dirty="0" err="1"/>
              <a:t>fuertes</a:t>
            </a:r>
            <a:r>
              <a:rPr lang="en-US" dirty="0"/>
              <a:t> y </a:t>
            </a:r>
            <a:r>
              <a:rPr lang="en-US" dirty="0" err="1"/>
              <a:t>molestos</a:t>
            </a:r>
            <a:endParaRPr lang="en-US" dirty="0"/>
          </a:p>
          <a:p>
            <a:pPr marL="914400" lvl="1" indent="-514350">
              <a:buFont typeface="Calibri" pitchFamily="34" charset="0"/>
              <a:buAutoNum type="alphaLcPeriod"/>
            </a:pPr>
            <a:r>
              <a:rPr lang="en-US" dirty="0" err="1"/>
              <a:t>Sueño</a:t>
            </a:r>
            <a:r>
              <a:rPr lang="en-US" dirty="0"/>
              <a:t> no </a:t>
            </a:r>
            <a:r>
              <a:rPr lang="en-US" dirty="0" err="1"/>
              <a:t>reparador</a:t>
            </a:r>
            <a:endParaRPr lang="en-US" dirty="0"/>
          </a:p>
          <a:p>
            <a:pPr marL="914400" lvl="1" indent="-514350">
              <a:buFont typeface="Calibri" pitchFamily="34" charset="0"/>
              <a:buAutoNum type="alphaLcPeriod"/>
            </a:pPr>
            <a:r>
              <a:rPr lang="es-ES" dirty="0"/>
              <a:t>Somnolencia diurna excesiva y fatiga</a:t>
            </a:r>
            <a:endParaRPr lang="en-US" dirty="0"/>
          </a:p>
          <a:p>
            <a:pPr marL="914400" lvl="1" indent="-514350">
              <a:buFont typeface="Calibri" pitchFamily="34" charset="0"/>
              <a:buAutoNum type="alphaLcPeriod"/>
            </a:pPr>
            <a:r>
              <a:rPr lang="en-US" dirty="0"/>
              <a:t>Memoria </a:t>
            </a:r>
            <a:r>
              <a:rPr lang="en-US" dirty="0" err="1"/>
              <a:t>mejorada</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err="1">
                <a:solidFill>
                  <a:schemeClr val="bg1"/>
                </a:solidFill>
              </a:rPr>
              <a:t>Cuestionario</a:t>
            </a:r>
            <a:r>
              <a:rPr lang="en-US" dirty="0">
                <a:solidFill>
                  <a:schemeClr val="bg1"/>
                </a:solidFill>
              </a:rPr>
              <a:t> de la </a:t>
            </a:r>
            <a:r>
              <a:rPr lang="en-US" dirty="0" err="1">
                <a:solidFill>
                  <a:schemeClr val="bg1"/>
                </a:solidFill>
              </a:rPr>
              <a:t>Lección</a:t>
            </a:r>
            <a:endParaRPr lang="en-US" dirty="0"/>
          </a:p>
        </p:txBody>
      </p:sp>
      <p:sp>
        <p:nvSpPr>
          <p:cNvPr id="23555" name="Content Placeholder 2"/>
          <p:cNvSpPr>
            <a:spLocks noGrp="1"/>
          </p:cNvSpPr>
          <p:nvPr>
            <p:ph idx="1"/>
          </p:nvPr>
        </p:nvSpPr>
        <p:spPr/>
        <p:txBody>
          <a:bodyPr/>
          <a:lstStyle/>
          <a:p>
            <a:pPr marL="514350" indent="-514350">
              <a:buFont typeface="Arial" charset="0"/>
              <a:buAutoNum type="arabicPeriod" startAt="3"/>
            </a:pPr>
            <a:r>
              <a:rPr lang="es-MX" dirty="0"/>
              <a:t>¿Qué medidas preventivas se pueden tomar para prevenir o mejorar la AOS?</a:t>
            </a:r>
          </a:p>
          <a:p>
            <a:pPr marL="914400" lvl="1" indent="-514350">
              <a:buFont typeface="Arial" charset="0"/>
              <a:buAutoNum type="alphaLcPeriod"/>
            </a:pPr>
            <a:r>
              <a:rPr lang="es-MX" dirty="0"/>
              <a:t>Lograr un peso saludable con una dieta baja en grasas y ejercicio</a:t>
            </a:r>
          </a:p>
          <a:p>
            <a:pPr marL="914400" lvl="1" indent="-514350">
              <a:buFont typeface="Arial" charset="0"/>
              <a:buAutoNum type="alphaLcPeriod"/>
            </a:pPr>
            <a:r>
              <a:rPr lang="es-MX" dirty="0"/>
              <a:t>Beber alcohol antes de dormir</a:t>
            </a:r>
          </a:p>
          <a:p>
            <a:pPr marL="914400" lvl="1" indent="-514350">
              <a:buFont typeface="Arial" charset="0"/>
              <a:buAutoNum type="alphaLcPeriod"/>
            </a:pPr>
            <a:r>
              <a:rPr lang="es-MX" dirty="0"/>
              <a:t>Consumir productos de tabaco</a:t>
            </a:r>
          </a:p>
          <a:p>
            <a:pPr marL="914400" lvl="1" indent="-514350">
              <a:buFont typeface="Arial" charset="0"/>
              <a:buAutoNum type="alphaLcPeriod"/>
            </a:pPr>
            <a:r>
              <a:rPr lang="es-MX" dirty="0"/>
              <a:t>Dormir boca arriba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dirty="0" err="1">
                <a:solidFill>
                  <a:schemeClr val="bg1"/>
                </a:solidFill>
              </a:rPr>
              <a:t>Cuestionario</a:t>
            </a:r>
            <a:r>
              <a:rPr lang="en-US" dirty="0">
                <a:solidFill>
                  <a:schemeClr val="bg1"/>
                </a:solidFill>
              </a:rPr>
              <a:t> de la </a:t>
            </a:r>
            <a:r>
              <a:rPr lang="en-US" dirty="0" err="1">
                <a:solidFill>
                  <a:schemeClr val="bg1"/>
                </a:solidFill>
              </a:rPr>
              <a:t>Lección</a:t>
            </a:r>
            <a:endParaRPr lang="en-US" dirty="0"/>
          </a:p>
        </p:txBody>
      </p:sp>
      <p:sp>
        <p:nvSpPr>
          <p:cNvPr id="3" name="Content Placeholder 2"/>
          <p:cNvSpPr>
            <a:spLocks noGrp="1"/>
          </p:cNvSpPr>
          <p:nvPr>
            <p:ph idx="1"/>
          </p:nvPr>
        </p:nvSpPr>
        <p:spPr/>
        <p:txBody>
          <a:bodyPr/>
          <a:lstStyle/>
          <a:p>
            <a:pPr marL="514350" indent="-514350">
              <a:buFont typeface="Arial" charset="0"/>
              <a:buAutoNum type="arabicPeriod" startAt="4"/>
              <a:defRPr/>
            </a:pPr>
            <a:r>
              <a:rPr lang="es-MX" dirty="0"/>
              <a:t>¿Cuál de los siguientes se considera el tratamiento estándar de oro para la AOS?</a:t>
            </a:r>
          </a:p>
          <a:p>
            <a:pPr marL="971550" lvl="1" indent="-514350">
              <a:buFont typeface="Arial" charset="0"/>
              <a:buAutoNum type="alphaLcPeriod"/>
              <a:defRPr/>
            </a:pPr>
            <a:r>
              <a:rPr lang="es-MX" dirty="0"/>
              <a:t>Pérdida de peso</a:t>
            </a:r>
          </a:p>
          <a:p>
            <a:pPr marL="971550" lvl="1" indent="-514350">
              <a:buFont typeface="Arial" charset="0"/>
              <a:buAutoNum type="alphaLcPeriod"/>
              <a:defRPr/>
            </a:pPr>
            <a:r>
              <a:rPr lang="es-MX" dirty="0"/>
              <a:t>Presión positiva en las vías respiratorias (PAP) </a:t>
            </a:r>
          </a:p>
          <a:p>
            <a:pPr marL="971550" lvl="1" indent="-514350">
              <a:buFont typeface="Arial" charset="0"/>
              <a:buAutoNum type="alphaLcPeriod"/>
              <a:defRPr/>
            </a:pPr>
            <a:r>
              <a:rPr lang="es-MX" dirty="0"/>
              <a:t>Aparato dental</a:t>
            </a:r>
          </a:p>
          <a:p>
            <a:pPr marL="971550" lvl="1" indent="-514350">
              <a:buFont typeface="Arial" charset="0"/>
              <a:buAutoNum type="alphaLcPeriod"/>
              <a:defRPr/>
            </a:pPr>
            <a:r>
              <a:rPr lang="es-MX" dirty="0"/>
              <a:t>Cirugía</a:t>
            </a:r>
          </a:p>
          <a:p>
            <a:pPr marL="914400" lvl="1" indent="-514350">
              <a:buFont typeface="Arial" charset="0"/>
              <a:buNone/>
              <a:defRPr/>
            </a:pPr>
            <a:endParaRPr lang="es-MX"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err="1">
                <a:solidFill>
                  <a:schemeClr val="bg1"/>
                </a:solidFill>
              </a:rPr>
              <a:t>Cuestionario</a:t>
            </a:r>
            <a:r>
              <a:rPr lang="en-US" dirty="0">
                <a:solidFill>
                  <a:schemeClr val="bg1"/>
                </a:solidFill>
              </a:rPr>
              <a:t> de la </a:t>
            </a:r>
            <a:r>
              <a:rPr lang="en-US" dirty="0" err="1">
                <a:solidFill>
                  <a:schemeClr val="bg1"/>
                </a:solidFill>
              </a:rPr>
              <a:t>Lección</a:t>
            </a:r>
            <a:endParaRPr lang="en-US" dirty="0"/>
          </a:p>
        </p:txBody>
      </p:sp>
      <p:sp>
        <p:nvSpPr>
          <p:cNvPr id="25603" name="Content Placeholder 2"/>
          <p:cNvSpPr>
            <a:spLocks noGrp="1"/>
          </p:cNvSpPr>
          <p:nvPr>
            <p:ph idx="1"/>
          </p:nvPr>
        </p:nvSpPr>
        <p:spPr/>
        <p:txBody>
          <a:bodyPr/>
          <a:lstStyle/>
          <a:p>
            <a:pPr>
              <a:buFont typeface="Arial" charset="0"/>
              <a:buNone/>
            </a:pPr>
            <a:r>
              <a:rPr lang="es-MX" dirty="0"/>
              <a:t>5. ¿Cuál de las siguientes es una barrera para el cumplimiento de la PAP para el tratamiento de la AOS?</a:t>
            </a:r>
            <a:endParaRPr lang="es-MX" sz="2800" dirty="0"/>
          </a:p>
          <a:p>
            <a:pPr marL="971550" lvl="1" indent="-514350">
              <a:buFont typeface="Arial" charset="0"/>
              <a:buAutoNum type="alphaLcPeriod"/>
            </a:pPr>
            <a:r>
              <a:rPr lang="es-MX" dirty="0"/>
              <a:t>Dormir bien</a:t>
            </a:r>
            <a:endParaRPr lang="es-MX" sz="2400" dirty="0"/>
          </a:p>
          <a:p>
            <a:pPr marL="971550" lvl="1" indent="-514350">
              <a:buFont typeface="Arial" charset="0"/>
              <a:buAutoNum type="alphaLcPeriod"/>
            </a:pPr>
            <a:r>
              <a:rPr lang="es-MX" dirty="0"/>
              <a:t>Ajuste cómodo de la mascarilla</a:t>
            </a:r>
            <a:endParaRPr lang="es-MX" sz="2400" dirty="0"/>
          </a:p>
          <a:p>
            <a:pPr marL="971550" lvl="1" indent="-514350">
              <a:buFont typeface="Arial" charset="0"/>
              <a:buAutoNum type="alphaLcPeriod"/>
            </a:pPr>
            <a:r>
              <a:rPr lang="es-MX" dirty="0"/>
              <a:t>Efectos secundarios desagradables</a:t>
            </a:r>
            <a:endParaRPr lang="es-MX" sz="2400" dirty="0"/>
          </a:p>
          <a:p>
            <a:pPr marL="971550" lvl="1" indent="-514350">
              <a:buFont typeface="Arial" charset="0"/>
              <a:buAutoNum type="alphaLcPeriod"/>
            </a:pPr>
            <a:r>
              <a:rPr lang="es-MX" dirty="0"/>
              <a:t>A los pacientes les gusta usar la máquina PAP</a:t>
            </a:r>
            <a:endParaRPr lang="es-MX" sz="2400" dirty="0"/>
          </a:p>
          <a:p>
            <a:pPr>
              <a:buFont typeface="Arial" charset="0"/>
              <a:buNone/>
            </a:pPr>
            <a:endParaRPr lang="es-MX"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ctrTitle"/>
          </p:nvPr>
        </p:nvSpPr>
        <p:spPr>
          <a:solidFill>
            <a:srgbClr val="C00000">
              <a:alpha val="59999"/>
            </a:srgbClr>
          </a:solidFill>
          <a:ln w="9525" cmpd="sng"/>
        </p:spPr>
        <p:txBody>
          <a:bodyPr/>
          <a:lstStyle/>
          <a:p>
            <a:r>
              <a:rPr lang="es-ES" sz="3400" dirty="0">
                <a:solidFill>
                  <a:schemeClr val="bg1"/>
                </a:solidFill>
              </a:rPr>
              <a:t>Lección 2: Responsabilidades Corporativas para la Administración de las Enfermedades del Sueño</a:t>
            </a:r>
            <a:endParaRPr lang="en-US" sz="3400" dirty="0">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dirty="0">
                <a:solidFill>
                  <a:schemeClr val="bg1"/>
                </a:solidFill>
              </a:rPr>
              <a:t>Lista de </a:t>
            </a:r>
            <a:r>
              <a:rPr lang="en-US" dirty="0" err="1">
                <a:solidFill>
                  <a:schemeClr val="bg1"/>
                </a:solidFill>
              </a:rPr>
              <a:t>Siglas</a:t>
            </a:r>
            <a:endParaRPr lang="en-US" dirty="0">
              <a:solidFill>
                <a:schemeClr val="bg1"/>
              </a:solidFill>
            </a:endParaRPr>
          </a:p>
        </p:txBody>
      </p:sp>
      <p:sp>
        <p:nvSpPr>
          <p:cNvPr id="9219" name="Content Placeholder 2"/>
          <p:cNvSpPr>
            <a:spLocks noGrp="1"/>
          </p:cNvSpPr>
          <p:nvPr>
            <p:ph sz="half" idx="1"/>
          </p:nvPr>
        </p:nvSpPr>
        <p:spPr/>
        <p:txBody>
          <a:bodyPr/>
          <a:lstStyle/>
          <a:p>
            <a:r>
              <a:rPr lang="es-MX" sz="2400" dirty="0"/>
              <a:t>AOS: Apnea obstructiva del sueño</a:t>
            </a:r>
          </a:p>
          <a:p>
            <a:r>
              <a:rPr lang="es-MX" sz="2400" dirty="0"/>
              <a:t>SDE: Somnolencia diurna excesiva  </a:t>
            </a:r>
          </a:p>
          <a:p>
            <a:r>
              <a:rPr lang="es-MX" sz="2400" dirty="0"/>
              <a:t>PAP: Presión positiva en las vías respiratorias</a:t>
            </a:r>
          </a:p>
          <a:p>
            <a:r>
              <a:rPr lang="es-MX" sz="2400" dirty="0"/>
              <a:t>VDA: Vehículo de autotransporte</a:t>
            </a:r>
          </a:p>
          <a:p>
            <a:r>
              <a:rPr lang="es-MX" sz="2400" dirty="0"/>
              <a:t>PAF: Programa de Administración de la Fatiga  </a:t>
            </a:r>
          </a:p>
          <a:p>
            <a:pPr>
              <a:buFont typeface="Arial" charset="0"/>
              <a:buNone/>
            </a:pPr>
            <a:endParaRPr lang="es-MX" dirty="0"/>
          </a:p>
          <a:p>
            <a:pPr>
              <a:buFont typeface="Arial" charset="0"/>
              <a:buNone/>
            </a:pPr>
            <a:endParaRPr lang="es-MX" dirty="0"/>
          </a:p>
          <a:p>
            <a:pPr>
              <a:buFont typeface="Arial" charset="0"/>
              <a:buNone/>
            </a:pPr>
            <a:endParaRPr lang="es-MX" dirty="0"/>
          </a:p>
          <a:p>
            <a:endParaRPr lang="es-MX" dirty="0"/>
          </a:p>
          <a:p>
            <a:endParaRPr lang="es-MX" dirty="0"/>
          </a:p>
        </p:txBody>
      </p:sp>
      <p:sp>
        <p:nvSpPr>
          <p:cNvPr id="9220" name="Content Placeholder 4"/>
          <p:cNvSpPr>
            <a:spLocks noGrp="1"/>
          </p:cNvSpPr>
          <p:nvPr>
            <p:ph sz="half" idx="2"/>
          </p:nvPr>
        </p:nvSpPr>
        <p:spPr/>
        <p:txBody>
          <a:bodyPr/>
          <a:lstStyle/>
          <a:p>
            <a:r>
              <a:rPr lang="es-MX" sz="2400" dirty="0"/>
              <a:t>FMCSA: Administración Federal de Seguridad de Autotransportistas  </a:t>
            </a:r>
          </a:p>
          <a:p>
            <a:r>
              <a:rPr lang="es-MX" sz="2400" dirty="0"/>
              <a:t>PEM: Panel de Expertos Médicos  </a:t>
            </a:r>
          </a:p>
          <a:p>
            <a:r>
              <a:rPr lang="es-MX" sz="2400" dirty="0"/>
              <a:t>AASM: Academia Americana de Medicina del Sueño  </a:t>
            </a:r>
          </a:p>
          <a:p>
            <a:r>
              <a:rPr lang="es-MX" sz="2400" dirty="0"/>
              <a:t>PSG: Polisomnografía  </a:t>
            </a:r>
          </a:p>
          <a:p>
            <a:r>
              <a:rPr lang="es-MX" sz="2400" dirty="0"/>
              <a:t>MP: Monitoreo portátil </a:t>
            </a:r>
          </a:p>
          <a:p>
            <a:pPr marL="0" indent="0">
              <a:buNone/>
            </a:pPr>
            <a:endParaRPr lang="es-MX" sz="2400" dirty="0"/>
          </a:p>
          <a:p>
            <a:pPr>
              <a:buFont typeface="Arial" charset="0"/>
              <a:buNone/>
            </a:pPr>
            <a:endParaRPr lang="es-MX"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s-ES" sz="3200" dirty="0">
                <a:solidFill>
                  <a:schemeClr val="bg1"/>
                </a:solidFill>
              </a:rPr>
              <a:t>Implicaciones para la Salud de la AOS (1 de 2)</a:t>
            </a:r>
            <a:endParaRPr lang="en-US" sz="3200" dirty="0">
              <a:solidFill>
                <a:schemeClr val="bg1"/>
              </a:solidFill>
            </a:endParaRPr>
          </a:p>
        </p:txBody>
      </p:sp>
      <p:sp>
        <p:nvSpPr>
          <p:cNvPr id="27651" name="Content Placeholder 2"/>
          <p:cNvSpPr>
            <a:spLocks noGrp="1"/>
          </p:cNvSpPr>
          <p:nvPr>
            <p:ph idx="1"/>
          </p:nvPr>
        </p:nvSpPr>
        <p:spPr>
          <a:xfrm>
            <a:off x="457200" y="1417637"/>
            <a:ext cx="8229600" cy="4525963"/>
          </a:xfrm>
        </p:spPr>
        <p:txBody>
          <a:bodyPr/>
          <a:lstStyle/>
          <a:p>
            <a:r>
              <a:rPr lang="es-MX" sz="2800" dirty="0"/>
              <a:t>Obesidad</a:t>
            </a:r>
          </a:p>
          <a:p>
            <a:pPr lvl="1" eaLnBrk="1" hangingPunct="1">
              <a:buFont typeface="Calibri" pitchFamily="34" charset="0"/>
              <a:buChar char="–"/>
            </a:pPr>
            <a:r>
              <a:rPr lang="es-MX" sz="2400" dirty="0"/>
              <a:t>Predictor significativo de AOS</a:t>
            </a:r>
          </a:p>
          <a:p>
            <a:pPr lvl="1" eaLnBrk="1" hangingPunct="1">
              <a:buFont typeface="Calibri" pitchFamily="34" charset="0"/>
              <a:buChar char="–"/>
            </a:pPr>
            <a:r>
              <a:rPr lang="es-MX" sz="2400" dirty="0"/>
              <a:t>La AOS reduce la actividad física y el metabolismo energético y puede promover una alimentación              poco saludable</a:t>
            </a:r>
          </a:p>
          <a:p>
            <a:pPr lvl="1" eaLnBrk="1" hangingPunct="1">
              <a:buFont typeface="Calibri" pitchFamily="34" charset="0"/>
              <a:buChar char="–"/>
            </a:pPr>
            <a:r>
              <a:rPr lang="es-MX" sz="2400" dirty="0"/>
              <a:t>La AOS promueve la obesidad al interrumpir el metabolismo de la glucosa durante el sueño</a:t>
            </a:r>
          </a:p>
          <a:p>
            <a:r>
              <a:rPr lang="es-MX" sz="2800" dirty="0"/>
              <a:t>Enfermedad cardiovascular</a:t>
            </a:r>
          </a:p>
          <a:p>
            <a:pPr lvl="1" eaLnBrk="1" hangingPunct="1"/>
            <a:r>
              <a:rPr lang="es-MX" sz="2400" dirty="0"/>
              <a:t>Hipertensión</a:t>
            </a:r>
          </a:p>
          <a:p>
            <a:pPr lvl="1" eaLnBrk="1" hangingPunct="1"/>
            <a:r>
              <a:rPr lang="es-MX" sz="2400" dirty="0"/>
              <a:t>Arteriopatía coronaria</a:t>
            </a:r>
          </a:p>
          <a:p>
            <a:pPr lvl="1" eaLnBrk="1" hangingPunct="1"/>
            <a:r>
              <a:rPr lang="es-MX" sz="2400" dirty="0"/>
              <a:t>Ritmos cardíacos anormales</a:t>
            </a:r>
          </a:p>
          <a:p>
            <a:pPr lvl="1" eaLnBrk="1" hangingPunct="1"/>
            <a:r>
              <a:rPr lang="es-MX" sz="2400" dirty="0"/>
              <a:t>Infarto</a:t>
            </a:r>
          </a:p>
          <a:p>
            <a:pPr>
              <a:buFont typeface="Arial" charset="0"/>
              <a:buNone/>
            </a:pPr>
            <a:endParaRPr lang="es-MX" dirty="0"/>
          </a:p>
          <a:p>
            <a:pPr>
              <a:buFont typeface="Arial" charset="0"/>
              <a:buNone/>
            </a:pPr>
            <a:endParaRPr lang="es-MX" dirty="0"/>
          </a:p>
          <a:p>
            <a:pPr lvl="1" eaLnBrk="1" hangingPunct="1"/>
            <a:endParaRPr lang="es-MX" dirty="0"/>
          </a:p>
        </p:txBody>
      </p:sp>
      <p:pic>
        <p:nvPicPr>
          <p:cNvPr id="27652" name="Picture 5" descr="obesity.jpg" title="Abdominal obesity and cardiovascular disease are examples of health implications from untreated OS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48550" y="1676400"/>
            <a:ext cx="169545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6" descr="CVD.jpg" title="Abdominal obesity and cardiovascular disease are examples of health implications from untreated OSA."/>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41887" y="4495800"/>
            <a:ext cx="2449513"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es-ES" sz="3200" dirty="0">
                <a:solidFill>
                  <a:schemeClr val="bg1"/>
                </a:solidFill>
              </a:rPr>
              <a:t>Implicaciones para la Salud de la AOS (2 de 2)</a:t>
            </a:r>
            <a:endParaRPr lang="en-US" sz="3200" dirty="0">
              <a:solidFill>
                <a:schemeClr val="bg1"/>
              </a:solidFill>
            </a:endParaRPr>
          </a:p>
        </p:txBody>
      </p:sp>
      <p:sp>
        <p:nvSpPr>
          <p:cNvPr id="28675" name="Content Placeholder 2"/>
          <p:cNvSpPr>
            <a:spLocks noGrp="1"/>
          </p:cNvSpPr>
          <p:nvPr>
            <p:ph idx="1"/>
          </p:nvPr>
        </p:nvSpPr>
        <p:spPr/>
        <p:txBody>
          <a:bodyPr/>
          <a:lstStyle/>
          <a:p>
            <a:r>
              <a:rPr lang="es-MX" sz="2800" dirty="0"/>
              <a:t>Enfermedad metabólica</a:t>
            </a:r>
          </a:p>
          <a:p>
            <a:pPr lvl="1" eaLnBrk="1" hangingPunct="1">
              <a:buFont typeface="Calibri" pitchFamily="34" charset="0"/>
              <a:buChar char="–"/>
            </a:pPr>
            <a:r>
              <a:rPr lang="es-MX" sz="2400" dirty="0"/>
              <a:t>Diabetes tipo II</a:t>
            </a:r>
          </a:p>
          <a:p>
            <a:pPr lvl="1" eaLnBrk="1" hangingPunct="1">
              <a:buFont typeface="Calibri" pitchFamily="34" charset="0"/>
              <a:buChar char="–"/>
            </a:pPr>
            <a:r>
              <a:rPr lang="es-MX" sz="2400" dirty="0"/>
              <a:t>Resistencia a la insulina</a:t>
            </a:r>
          </a:p>
          <a:p>
            <a:r>
              <a:rPr lang="es-MX" sz="2800" dirty="0"/>
              <a:t>Calidad de vida disminuida</a:t>
            </a:r>
          </a:p>
          <a:p>
            <a:pPr lvl="1" eaLnBrk="1" hangingPunct="1">
              <a:buFont typeface="Calibri" pitchFamily="34" charset="0"/>
              <a:buChar char="–"/>
            </a:pPr>
            <a:r>
              <a:rPr lang="es-MX" sz="2400" dirty="0"/>
              <a:t>SDE</a:t>
            </a:r>
          </a:p>
          <a:p>
            <a:pPr lvl="1" eaLnBrk="1" hangingPunct="1">
              <a:buFont typeface="Calibri" pitchFamily="34" charset="0"/>
              <a:buChar char="–"/>
            </a:pPr>
            <a:r>
              <a:rPr lang="es-MX" sz="2400" dirty="0"/>
              <a:t>Deterioro del funcionamiento cognitivo</a:t>
            </a:r>
          </a:p>
          <a:p>
            <a:r>
              <a:rPr lang="es-MX" sz="2800" dirty="0"/>
              <a:t>Depresión clínica</a:t>
            </a:r>
          </a:p>
          <a:p>
            <a:pPr lvl="1" eaLnBrk="1" hangingPunct="1">
              <a:buFont typeface="Calibri" pitchFamily="34" charset="0"/>
              <a:buChar char="–"/>
            </a:pPr>
            <a:r>
              <a:rPr lang="es-MX" sz="2400" dirty="0"/>
              <a:t>Fatiga y frustración</a:t>
            </a:r>
          </a:p>
          <a:p>
            <a:r>
              <a:rPr lang="es-MX" sz="2800" dirty="0"/>
              <a:t>Disminución del deseo sexual y desempeño</a:t>
            </a:r>
          </a:p>
        </p:txBody>
      </p:sp>
      <p:pic>
        <p:nvPicPr>
          <p:cNvPr id="28676" name="Picture 5" descr="diabetes.jpg" title="Diabetes and depression are examples of health implications from untreated OS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600200"/>
            <a:ext cx="2776538"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6" descr="depression.jpg" title="Diabetes and depression are examples of health implications from untreated OSA."/>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709988"/>
            <a:ext cx="2438400" cy="161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s-ES" sz="3400" dirty="0">
                <a:solidFill>
                  <a:schemeClr val="bg1"/>
                </a:solidFill>
              </a:rPr>
              <a:t>Implicaciones de Seguridad de la AOS (1 de 2)</a:t>
            </a:r>
            <a:endParaRPr lang="en-US" sz="3400" dirty="0">
              <a:solidFill>
                <a:schemeClr val="bg1"/>
              </a:solidFill>
            </a:endParaRPr>
          </a:p>
        </p:txBody>
      </p:sp>
      <p:sp>
        <p:nvSpPr>
          <p:cNvPr id="29699" name="Content Placeholder 2"/>
          <p:cNvSpPr>
            <a:spLocks noGrp="1"/>
          </p:cNvSpPr>
          <p:nvPr>
            <p:ph idx="1"/>
          </p:nvPr>
        </p:nvSpPr>
        <p:spPr/>
        <p:txBody>
          <a:bodyPr/>
          <a:lstStyle/>
          <a:p>
            <a:r>
              <a:rPr lang="es-MX" sz="2800" dirty="0"/>
              <a:t>SDE – Quedarse dormido al volante</a:t>
            </a:r>
          </a:p>
          <a:p>
            <a:r>
              <a:rPr lang="es-MX" sz="2800" dirty="0"/>
              <a:t>Disminución de la función cognitiva</a:t>
            </a:r>
          </a:p>
          <a:p>
            <a:pPr lvl="1" eaLnBrk="1" hangingPunct="1"/>
            <a:r>
              <a:rPr lang="es-MX" sz="2600" dirty="0"/>
              <a:t>Deterioro de la memoria</a:t>
            </a:r>
          </a:p>
          <a:p>
            <a:pPr lvl="1" eaLnBrk="1" hangingPunct="1"/>
            <a:r>
              <a:rPr lang="es-MX" sz="2600" dirty="0"/>
              <a:t>Falta de atención y concentración</a:t>
            </a:r>
          </a:p>
          <a:p>
            <a:pPr lvl="1" eaLnBrk="1" hangingPunct="1"/>
            <a:r>
              <a:rPr lang="es-MX" sz="2600" dirty="0"/>
              <a:t>Pérdida de flexibilidad mental y resolución de problemas</a:t>
            </a:r>
          </a:p>
          <a:p>
            <a:pPr lvl="1" eaLnBrk="1" hangingPunct="1"/>
            <a:r>
              <a:rPr lang="es-MX" sz="2600" dirty="0"/>
              <a:t>Deterioro de las habilidades motoras</a:t>
            </a:r>
          </a:p>
          <a:p>
            <a:r>
              <a:rPr lang="es-MX" sz="2800" dirty="0"/>
              <a:t>Desempeño de conducción deteriorado</a:t>
            </a:r>
          </a:p>
          <a:p>
            <a:pPr lvl="1" eaLnBrk="1" hangingPunct="1"/>
            <a:r>
              <a:rPr lang="es-MX" sz="2600" dirty="0"/>
              <a:t>Las personas con AOS tienen de 2 a 7 veces más probabilidades de sufrir un choque</a:t>
            </a:r>
          </a:p>
          <a:p>
            <a:pPr lvl="1" eaLnBrk="1" hangingPunct="1"/>
            <a:endParaRPr lang="es-MX" sz="2200" dirty="0"/>
          </a:p>
          <a:p>
            <a:pPr>
              <a:buFont typeface="Arial" charset="0"/>
              <a:buNone/>
            </a:pPr>
            <a:endParaRPr lang="es-MX" dirty="0"/>
          </a:p>
        </p:txBody>
      </p:sp>
      <p:pic>
        <p:nvPicPr>
          <p:cNvPr id="29700" name="Picture 4" descr="safety first.jpg" title="Safety firs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600200"/>
            <a:ext cx="1933575"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s-ES" sz="3400" dirty="0">
                <a:solidFill>
                  <a:schemeClr val="bg1"/>
                </a:solidFill>
              </a:rPr>
              <a:t>Implicaciones de Seguridad de la AOS (2 de 2)</a:t>
            </a:r>
            <a:endParaRPr lang="en-US" sz="3400" dirty="0">
              <a:solidFill>
                <a:schemeClr val="bg1"/>
              </a:solidFill>
            </a:endParaRPr>
          </a:p>
        </p:txBody>
      </p:sp>
      <p:sp>
        <p:nvSpPr>
          <p:cNvPr id="30723" name="Content Placeholder 2"/>
          <p:cNvSpPr>
            <a:spLocks noGrp="1"/>
          </p:cNvSpPr>
          <p:nvPr>
            <p:ph idx="1"/>
          </p:nvPr>
        </p:nvSpPr>
        <p:spPr/>
        <p:txBody>
          <a:bodyPr/>
          <a:lstStyle/>
          <a:p>
            <a:r>
              <a:rPr lang="es-ES" sz="2800" dirty="0"/>
              <a:t>Disminuye el tiempo de reacción</a:t>
            </a:r>
            <a:endParaRPr lang="en-US" sz="2800" dirty="0"/>
          </a:p>
          <a:p>
            <a:pPr lvl="1" eaLnBrk="1" hangingPunct="1"/>
            <a:r>
              <a:rPr lang="es-ES" sz="2400" dirty="0"/>
              <a:t>Se ha descubierto que la AOS no tratada reduce el tiempo de reacción del conductor a niveles similares a los de un conductor legalmente ebrio</a:t>
            </a:r>
            <a:endParaRPr lang="en-US" dirty="0"/>
          </a:p>
          <a:p>
            <a:r>
              <a:rPr lang="es-ES" sz="2800" dirty="0"/>
              <a:t>En la mayoría de los choques atribuidos a la AOS, no hay frenado, ya que los conductores a menudo se quedan dormidos al volante</a:t>
            </a:r>
            <a:endParaRPr lang="en-US" sz="2800" dirty="0"/>
          </a:p>
          <a:p>
            <a:pPr lvl="1"/>
            <a:r>
              <a:rPr lang="en-US" sz="2400" dirty="0"/>
              <a:t>Los </a:t>
            </a:r>
            <a:r>
              <a:rPr lang="en-US" sz="2400" dirty="0" err="1"/>
              <a:t>daños</a:t>
            </a:r>
            <a:r>
              <a:rPr lang="en-US" sz="2400" dirty="0"/>
              <a:t> se </a:t>
            </a:r>
            <a:r>
              <a:rPr lang="en-US" sz="2400" dirty="0" err="1"/>
              <a:t>incrementan</a:t>
            </a:r>
            <a:endParaRPr lang="en-US" sz="2400" dirty="0"/>
          </a:p>
          <a:p>
            <a:pPr lvl="1"/>
            <a:r>
              <a:rPr lang="en-US" sz="2400" dirty="0"/>
              <a:t>Más </a:t>
            </a:r>
            <a:r>
              <a:rPr lang="en-US" sz="2400" dirty="0" err="1"/>
              <a:t>costosos</a:t>
            </a:r>
            <a:endParaRPr lang="en-US" sz="2400" dirty="0"/>
          </a:p>
          <a:p>
            <a:pPr lvl="1"/>
            <a:r>
              <a:rPr lang="en-US" sz="2400" dirty="0"/>
              <a:t>Más </a:t>
            </a:r>
            <a:r>
              <a:rPr lang="en-US" sz="2400" dirty="0" err="1"/>
              <a:t>muertes</a:t>
            </a:r>
            <a:endParaRPr lang="en-US" sz="2400" dirty="0"/>
          </a:p>
        </p:txBody>
      </p:sp>
      <p:pic>
        <p:nvPicPr>
          <p:cNvPr id="3" name="Picture 2" title="Sleep CMV driv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4960" y="4267200"/>
            <a:ext cx="3063240" cy="204216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a:lnSpc>
                <a:spcPts val="4575"/>
              </a:lnSpc>
            </a:pPr>
            <a:r>
              <a:rPr lang="es-ES" sz="4000" dirty="0">
                <a:solidFill>
                  <a:schemeClr val="bg1"/>
                </a:solidFill>
              </a:rPr>
              <a:t>La AOS Impacta el Desempeño Mental,  Seguridad, Salud y Calidad de Vida</a:t>
            </a:r>
            <a:endParaRPr lang="en-US" sz="4000" dirty="0">
              <a:solidFill>
                <a:schemeClr val="bg1"/>
              </a:solidFill>
            </a:endParaRPr>
          </a:p>
        </p:txBody>
      </p:sp>
      <p:sp>
        <p:nvSpPr>
          <p:cNvPr id="31747" name="Rectangle 5"/>
          <p:cNvSpPr>
            <a:spLocks noChangeArrowheads="1"/>
          </p:cNvSpPr>
          <p:nvPr/>
        </p:nvSpPr>
        <p:spPr bwMode="auto">
          <a:xfrm>
            <a:off x="3527425" y="6138862"/>
            <a:ext cx="255230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dirty="0"/>
              <a:t>© ResMed 2011   </a:t>
            </a:r>
            <a:r>
              <a:rPr lang="en-US" sz="1100" dirty="0" err="1"/>
              <a:t>Usado</a:t>
            </a:r>
            <a:r>
              <a:rPr lang="en-US" sz="1100" dirty="0"/>
              <a:t> con </a:t>
            </a:r>
            <a:r>
              <a:rPr lang="en-US" sz="1100" dirty="0" err="1"/>
              <a:t>Permiso</a:t>
            </a:r>
            <a:endParaRPr lang="en-US" sz="1100" dirty="0"/>
          </a:p>
        </p:txBody>
      </p:sp>
      <p:pic>
        <p:nvPicPr>
          <p:cNvPr id="7" name="segment3.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5750" y="1600200"/>
            <a:ext cx="6034088" cy="4525963"/>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education.jpg" title="Education is an important element of a sleep disorders management program"/>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524000"/>
            <a:ext cx="2438400"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itle 1"/>
          <p:cNvSpPr>
            <a:spLocks noGrp="1"/>
          </p:cNvSpPr>
          <p:nvPr>
            <p:ph type="title"/>
          </p:nvPr>
        </p:nvSpPr>
        <p:spPr>
          <a:xfrm>
            <a:off x="471488" y="304800"/>
            <a:ext cx="8229600" cy="1143000"/>
          </a:xfrm>
        </p:spPr>
        <p:txBody>
          <a:bodyPr/>
          <a:lstStyle/>
          <a:p>
            <a:r>
              <a:rPr lang="es-ES" dirty="0">
                <a:solidFill>
                  <a:schemeClr val="bg1"/>
                </a:solidFill>
              </a:rPr>
              <a:t>Importancia de Administrar las Enfermedades del Sueño (1 de 2)</a:t>
            </a:r>
            <a:endParaRPr lang="en-US" dirty="0"/>
          </a:p>
        </p:txBody>
      </p:sp>
      <p:sp>
        <p:nvSpPr>
          <p:cNvPr id="32772" name="Content Placeholder 2"/>
          <p:cNvSpPr>
            <a:spLocks noGrp="1"/>
          </p:cNvSpPr>
          <p:nvPr>
            <p:ph idx="1"/>
          </p:nvPr>
        </p:nvSpPr>
        <p:spPr>
          <a:xfrm>
            <a:off x="457200" y="1524000"/>
            <a:ext cx="8229600" cy="4562475"/>
          </a:xfrm>
        </p:spPr>
        <p:txBody>
          <a:bodyPr/>
          <a:lstStyle/>
          <a:p>
            <a:r>
              <a:rPr lang="es-MX" dirty="0"/>
              <a:t>Educación</a:t>
            </a:r>
          </a:p>
          <a:p>
            <a:pPr lvl="1"/>
            <a:r>
              <a:rPr lang="es-MX" sz="2400" dirty="0"/>
              <a:t>Clave para obtener la cooperación del                                            conductor y la aceptación del programa</a:t>
            </a:r>
          </a:p>
          <a:p>
            <a:r>
              <a:rPr lang="es-MX" dirty="0"/>
              <a:t>Detección</a:t>
            </a:r>
          </a:p>
          <a:p>
            <a:pPr lvl="1"/>
            <a:r>
              <a:rPr lang="es-MX" sz="2400" dirty="0"/>
              <a:t>Las herramientas de detección validadas útiles en la población general pueden no ser apropiadas para la industria de autotransporte</a:t>
            </a:r>
          </a:p>
          <a:p>
            <a:r>
              <a:rPr lang="es-MX" dirty="0"/>
              <a:t>Pruebas</a:t>
            </a:r>
          </a:p>
          <a:p>
            <a:pPr lvl="1"/>
            <a:r>
              <a:rPr lang="es-MX" sz="2400" dirty="0"/>
              <a:t>Las pruebas convenientes y precisas para las enfermedades del sueño son fundamentales para minimizar el tiempo fuera del trabajo</a:t>
            </a:r>
          </a:p>
          <a:p>
            <a:pPr>
              <a:buFont typeface="Arial" charset="0"/>
              <a:buNone/>
            </a:pPr>
            <a:endParaRPr lang="es-MX"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7" descr="22230 S8 ResTraxx GSM Module" title="Sleep disorders treatment is an important element of a sleep disorders management pro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468" y="4545676"/>
            <a:ext cx="1636713"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Title 1"/>
          <p:cNvSpPr>
            <a:spLocks noGrp="1"/>
          </p:cNvSpPr>
          <p:nvPr>
            <p:ph type="title"/>
          </p:nvPr>
        </p:nvSpPr>
        <p:spPr/>
        <p:txBody>
          <a:bodyPr/>
          <a:lstStyle/>
          <a:p>
            <a:r>
              <a:rPr lang="es-ES" dirty="0">
                <a:solidFill>
                  <a:schemeClr val="bg1"/>
                </a:solidFill>
              </a:rPr>
              <a:t>Importancia de Administrar las Enfermedades del Sueño (2 de 2)</a:t>
            </a:r>
            <a:endParaRPr lang="en-US" dirty="0">
              <a:solidFill>
                <a:schemeClr val="bg1"/>
              </a:solidFill>
            </a:endParaRPr>
          </a:p>
        </p:txBody>
      </p:sp>
      <p:sp>
        <p:nvSpPr>
          <p:cNvPr id="33795" name="Content Placeholder 2"/>
          <p:cNvSpPr>
            <a:spLocks noGrp="1"/>
          </p:cNvSpPr>
          <p:nvPr>
            <p:ph idx="1"/>
          </p:nvPr>
        </p:nvSpPr>
        <p:spPr>
          <a:xfrm>
            <a:off x="381000" y="1447800"/>
            <a:ext cx="8229600" cy="4525963"/>
          </a:xfrm>
        </p:spPr>
        <p:txBody>
          <a:bodyPr/>
          <a:lstStyle/>
          <a:p>
            <a:r>
              <a:rPr lang="es-MX" dirty="0"/>
              <a:t>Diagnóstico</a:t>
            </a:r>
          </a:p>
          <a:p>
            <a:pPr lvl="1">
              <a:spcBef>
                <a:spcPts val="0"/>
              </a:spcBef>
            </a:pPr>
            <a:r>
              <a:rPr lang="es-MX" sz="2000" dirty="0"/>
              <a:t>La interpretación y el informe oportunos del                                  diagnóstico y los resultados de las pruebas del sueño                                    son importantes</a:t>
            </a:r>
          </a:p>
          <a:p>
            <a:pPr>
              <a:spcBef>
                <a:spcPts val="0"/>
              </a:spcBef>
            </a:pPr>
            <a:r>
              <a:rPr lang="es-MX" dirty="0"/>
              <a:t>Tratamiento</a:t>
            </a:r>
          </a:p>
          <a:p>
            <a:pPr lvl="1">
              <a:spcBef>
                <a:spcPts val="0"/>
              </a:spcBef>
            </a:pPr>
            <a:r>
              <a:rPr lang="es-MX" sz="2000" dirty="0"/>
              <a:t>Un conductor diagnosticado con AOS no debe operar un vehículo de autotransporte (VDA) a menos que esté recibiendo tratamiento para AOS y/o un médico calificado determine que es apto para operar un VDA</a:t>
            </a:r>
          </a:p>
          <a:p>
            <a:pPr lvl="1">
              <a:spcBef>
                <a:spcPts val="0"/>
              </a:spcBef>
            </a:pPr>
            <a:r>
              <a:rPr lang="es-MX" sz="3200" dirty="0"/>
              <a:t>Monitoreo</a:t>
            </a:r>
            <a:endParaRPr lang="es-MX" dirty="0"/>
          </a:p>
          <a:p>
            <a:pPr lvl="1">
              <a:spcBef>
                <a:spcPts val="0"/>
              </a:spcBef>
            </a:pPr>
            <a:r>
              <a:rPr lang="es-MX" sz="2000" dirty="0"/>
              <a:t>El médico examinador puede regresar al conductor a las                              operaciones de VDA para tratamiento y monitoreo                                 del cumplimiento y seguimiento</a:t>
            </a:r>
          </a:p>
          <a:p>
            <a:pPr lvl="1"/>
            <a:r>
              <a:rPr lang="es-MX" sz="2000" dirty="0"/>
              <a:t>Tecnologías de monitoreo del tratamiento</a:t>
            </a:r>
          </a:p>
        </p:txBody>
      </p:sp>
      <p:sp>
        <p:nvSpPr>
          <p:cNvPr id="33797" name="Rectangle 7"/>
          <p:cNvSpPr>
            <a:spLocks noChangeArrowheads="1"/>
          </p:cNvSpPr>
          <p:nvPr/>
        </p:nvSpPr>
        <p:spPr bwMode="auto">
          <a:xfrm>
            <a:off x="6629400" y="6103144"/>
            <a:ext cx="2514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i="1" dirty="0"/>
              <a:t>© ResMed 2011 </a:t>
            </a:r>
            <a:r>
              <a:rPr lang="en-US" sz="1000" i="1" dirty="0" err="1"/>
              <a:t>Usado</a:t>
            </a:r>
            <a:r>
              <a:rPr lang="en-US" sz="1000" i="1" dirty="0"/>
              <a:t> con </a:t>
            </a:r>
            <a:r>
              <a:rPr lang="en-US" sz="1000" i="1" dirty="0" err="1"/>
              <a:t>Permiso</a:t>
            </a:r>
            <a:endParaRPr lang="en-US" sz="1000" i="1" dirty="0"/>
          </a:p>
        </p:txBody>
      </p:sp>
      <p:pic>
        <p:nvPicPr>
          <p:cNvPr id="33798" name="Picture 6" descr="diagnosis.jpg" title="Sleep disorders treatment is an important element of a sleep disorders management program."/>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1575100"/>
            <a:ext cx="2070100" cy="1648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Learn and lead.jpg" title="Learn and lea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590800"/>
            <a:ext cx="2286000"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itle 1"/>
          <p:cNvSpPr>
            <a:spLocks noGrp="1"/>
          </p:cNvSpPr>
          <p:nvPr>
            <p:ph type="title"/>
          </p:nvPr>
        </p:nvSpPr>
        <p:spPr/>
        <p:txBody>
          <a:bodyPr/>
          <a:lstStyle/>
          <a:p>
            <a:r>
              <a:rPr lang="es-ES" sz="4200" dirty="0">
                <a:solidFill>
                  <a:schemeClr val="bg1"/>
                </a:solidFill>
              </a:rPr>
              <a:t>Ejemplos de Estrategias de Gestión de Riesgos Legales (1 de 2)</a:t>
            </a:r>
            <a:endParaRPr lang="en-US" sz="4200" dirty="0">
              <a:solidFill>
                <a:schemeClr val="bg1"/>
              </a:solidFill>
            </a:endParaRPr>
          </a:p>
        </p:txBody>
      </p:sp>
      <p:sp>
        <p:nvSpPr>
          <p:cNvPr id="37892" name="Content Placeholder 2"/>
          <p:cNvSpPr>
            <a:spLocks noGrp="1"/>
          </p:cNvSpPr>
          <p:nvPr>
            <p:ph idx="1"/>
          </p:nvPr>
        </p:nvSpPr>
        <p:spPr/>
        <p:txBody>
          <a:bodyPr/>
          <a:lstStyle/>
          <a:p>
            <a:pPr>
              <a:spcBef>
                <a:spcPts val="0"/>
              </a:spcBef>
            </a:pPr>
            <a:r>
              <a:rPr lang="es-ES" sz="2800" b="1" dirty="0"/>
              <a:t>Políticas del transportista</a:t>
            </a:r>
            <a:r>
              <a:rPr lang="es-ES" sz="2800" dirty="0"/>
              <a:t>: Desarrollar políticas y procedimientos, consistentes con las reglas y recomendaciones reglamentarias federales</a:t>
            </a:r>
            <a:endParaRPr lang="en-US" sz="2800" dirty="0"/>
          </a:p>
          <a:p>
            <a:pPr>
              <a:spcBef>
                <a:spcPts val="0"/>
              </a:spcBef>
            </a:pPr>
            <a:r>
              <a:rPr lang="es-ES" sz="2800" b="1" dirty="0"/>
              <a:t>Educación:</a:t>
            </a:r>
            <a:r>
              <a:rPr lang="es-ES" sz="2800" dirty="0"/>
              <a:t> Educar a los gerentes</a:t>
            </a:r>
            <a:r>
              <a:rPr lang="en-US" sz="2800" dirty="0"/>
              <a:t> </a:t>
            </a:r>
          </a:p>
          <a:p>
            <a:pPr lvl="1">
              <a:spcBef>
                <a:spcPts val="0"/>
              </a:spcBef>
            </a:pPr>
            <a:r>
              <a:rPr lang="es-ES" sz="2400" dirty="0"/>
              <a:t>Cansancio y somnolencia del conductor</a:t>
            </a:r>
            <a:endParaRPr lang="en-US" sz="2400" dirty="0"/>
          </a:p>
          <a:p>
            <a:pPr lvl="1">
              <a:spcBef>
                <a:spcPts val="0"/>
              </a:spcBef>
            </a:pPr>
            <a:r>
              <a:rPr lang="es-ES" sz="2400" dirty="0"/>
              <a:t>Implicaciones para la seguridad y la salud de                      los conductores</a:t>
            </a:r>
            <a:endParaRPr lang="en-US" sz="2400" dirty="0"/>
          </a:p>
          <a:p>
            <a:pPr lvl="1">
              <a:spcBef>
                <a:spcPts val="0"/>
              </a:spcBef>
            </a:pPr>
            <a:r>
              <a:rPr lang="es-ES" sz="2400" dirty="0"/>
              <a:t>Estrategias que promueven una cultura de                 seguridad positiva</a:t>
            </a:r>
            <a:endParaRPr lang="en-US" sz="2400" dirty="0"/>
          </a:p>
          <a:p>
            <a:pPr>
              <a:spcBef>
                <a:spcPts val="0"/>
              </a:spcBef>
            </a:pPr>
            <a:r>
              <a:rPr lang="es-ES" sz="2800" b="1" dirty="0"/>
              <a:t>Documentación:</a:t>
            </a:r>
            <a:r>
              <a:rPr lang="es-ES" sz="2800" dirty="0"/>
              <a:t> Mantener documentación precisa y actualizada que muestre una implementación consistente de su PAF</a:t>
            </a:r>
            <a:endParaRPr lang="en-US" sz="2800" dirty="0"/>
          </a:p>
          <a:p>
            <a:pPr lvl="1"/>
            <a:endParaRPr lang="en-US" sz="24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megaphone.jpg" title="Communication is ke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1905000"/>
            <a:ext cx="16764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itle 1"/>
          <p:cNvSpPr>
            <a:spLocks noGrp="1"/>
          </p:cNvSpPr>
          <p:nvPr>
            <p:ph type="title"/>
          </p:nvPr>
        </p:nvSpPr>
        <p:spPr/>
        <p:txBody>
          <a:bodyPr/>
          <a:lstStyle/>
          <a:p>
            <a:r>
              <a:rPr lang="es-ES" sz="4000" dirty="0">
                <a:solidFill>
                  <a:schemeClr val="bg1"/>
                </a:solidFill>
              </a:rPr>
              <a:t>Ejemplos de Estrategias de Gestión de Riesgos Legales (2 de 2)</a:t>
            </a:r>
            <a:endParaRPr lang="en-US" sz="4000" dirty="0">
              <a:solidFill>
                <a:schemeClr val="bg1"/>
              </a:solidFill>
            </a:endParaRPr>
          </a:p>
        </p:txBody>
      </p:sp>
      <p:sp>
        <p:nvSpPr>
          <p:cNvPr id="38916" name="Content Placeholder 2"/>
          <p:cNvSpPr>
            <a:spLocks noGrp="1"/>
          </p:cNvSpPr>
          <p:nvPr>
            <p:ph idx="1"/>
          </p:nvPr>
        </p:nvSpPr>
        <p:spPr/>
        <p:txBody>
          <a:bodyPr/>
          <a:lstStyle/>
          <a:p>
            <a:pPr>
              <a:spcBef>
                <a:spcPts val="0"/>
              </a:spcBef>
            </a:pPr>
            <a:r>
              <a:rPr lang="es-ES" sz="2800" b="1" dirty="0"/>
              <a:t>Comunicación:</a:t>
            </a:r>
            <a:r>
              <a:rPr lang="es-ES" sz="2800" dirty="0"/>
              <a:t> Mantener la comunicación con los conductores que tienen enfermedades del         sueño en tratamiento</a:t>
            </a:r>
            <a:endParaRPr lang="en-US" sz="2800" dirty="0"/>
          </a:p>
          <a:p>
            <a:pPr lvl="1">
              <a:spcBef>
                <a:spcPts val="0"/>
              </a:spcBef>
            </a:pPr>
            <a:r>
              <a:rPr lang="es-ES" sz="2400" dirty="0"/>
              <a:t>Verificar y documentar el cumplimiento del PAP</a:t>
            </a:r>
            <a:endParaRPr lang="en-US" sz="2400" dirty="0"/>
          </a:p>
          <a:p>
            <a:pPr lvl="1">
              <a:spcBef>
                <a:spcPts val="0"/>
              </a:spcBef>
            </a:pPr>
            <a:r>
              <a:rPr lang="es-ES" sz="2400" dirty="0"/>
              <a:t>Separar a cualquier conductor que no cumpla con los requisitos mínimos reglamentarios</a:t>
            </a:r>
            <a:endParaRPr lang="en-US" sz="2400" dirty="0"/>
          </a:p>
          <a:p>
            <a:pPr>
              <a:spcBef>
                <a:spcPts val="0"/>
              </a:spcBef>
            </a:pPr>
            <a:r>
              <a:rPr lang="es-ES" sz="2800" b="1" dirty="0"/>
              <a:t>Confidencialidad:</a:t>
            </a:r>
            <a:r>
              <a:rPr lang="es-ES" sz="2800" dirty="0"/>
              <a:t> Mantener la confidencialidad de los registros de salud del conductor</a:t>
            </a:r>
            <a:endParaRPr lang="en-US" sz="2800" dirty="0"/>
          </a:p>
          <a:p>
            <a:pPr>
              <a:spcBef>
                <a:spcPts val="0"/>
              </a:spcBef>
            </a:pPr>
            <a:r>
              <a:rPr lang="es-ES" sz="2800" b="1" dirty="0"/>
              <a:t>Consulta: </a:t>
            </a:r>
            <a:r>
              <a:rPr lang="es-ES" sz="2800" dirty="0"/>
              <a:t>Consultar regularmente con el asesor legal del transportista sobre todas las políticas, procedimientos y prácticas relacionadas</a:t>
            </a:r>
            <a:r>
              <a:rPr lang="en-US" sz="2800" dirty="0"/>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dirty="0" err="1">
                <a:solidFill>
                  <a:schemeClr val="bg1"/>
                </a:solidFill>
              </a:rPr>
              <a:t>Retorno</a:t>
            </a:r>
            <a:r>
              <a:rPr lang="en-US" dirty="0">
                <a:solidFill>
                  <a:schemeClr val="bg1"/>
                </a:solidFill>
              </a:rPr>
              <a:t> de la </a:t>
            </a:r>
            <a:r>
              <a:rPr lang="en-US" dirty="0" err="1">
                <a:solidFill>
                  <a:schemeClr val="bg1"/>
                </a:solidFill>
              </a:rPr>
              <a:t>Inversión</a:t>
            </a:r>
            <a:endParaRPr lang="en-US" dirty="0">
              <a:solidFill>
                <a:schemeClr val="bg1"/>
              </a:solidFill>
            </a:endParaRPr>
          </a:p>
        </p:txBody>
      </p:sp>
      <p:sp>
        <p:nvSpPr>
          <p:cNvPr id="34819" name="Content Placeholder 2"/>
          <p:cNvSpPr>
            <a:spLocks noGrp="1"/>
          </p:cNvSpPr>
          <p:nvPr>
            <p:ph idx="1"/>
          </p:nvPr>
        </p:nvSpPr>
        <p:spPr/>
        <p:txBody>
          <a:bodyPr/>
          <a:lstStyle/>
          <a:p>
            <a:r>
              <a:rPr lang="es-MX" sz="2800" dirty="0"/>
              <a:t>Schneider </a:t>
            </a:r>
            <a:r>
              <a:rPr lang="es-MX" sz="2800" dirty="0" err="1"/>
              <a:t>National</a:t>
            </a:r>
            <a:r>
              <a:rPr lang="es-MX" sz="2800" dirty="0"/>
              <a:t> Inc. (SNI) implementó un programa AOS para conductores a principios de 2006</a:t>
            </a:r>
          </a:p>
          <a:p>
            <a:r>
              <a:rPr lang="es-MX" sz="2800" dirty="0"/>
              <a:t>El informe preliminar mostró un retorno significativo de la inversión:</a:t>
            </a:r>
          </a:p>
          <a:p>
            <a:pPr lvl="1"/>
            <a:r>
              <a:rPr lang="es-MX" sz="2400" dirty="0"/>
              <a:t>Ahorros significativos en costos médicos para conductores diagnosticados y tratados</a:t>
            </a:r>
          </a:p>
          <a:p>
            <a:pPr lvl="1"/>
            <a:r>
              <a:rPr lang="es-MX" sz="2400" dirty="0"/>
              <a:t>Reducción del 73 % en choques prevenibles                       entre conductores tratados por AOS</a:t>
            </a:r>
          </a:p>
          <a:p>
            <a:pPr lvl="1"/>
            <a:r>
              <a:rPr lang="es-MX" sz="2400" dirty="0"/>
              <a:t>La tasa de retención de los conductores con                            AOS tratados fue 2.3 veces mayor que la de                   todos los conductores de la empresa</a:t>
            </a:r>
          </a:p>
        </p:txBody>
      </p:sp>
      <p:pic>
        <p:nvPicPr>
          <p:cNvPr id="34820" name="Picture 4" descr="ROI.jpg" title="Schneider National Inc. reported a significant return on investment after initiating a company-wide sleep apnea program for their CMV driver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75488" y="4191000"/>
            <a:ext cx="190976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checklist.jpg" title="Checklist of objectives for Modul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4343400"/>
            <a:ext cx="22161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itle 1"/>
          <p:cNvSpPr>
            <a:spLocks noGrp="1"/>
          </p:cNvSpPr>
          <p:nvPr>
            <p:ph type="title"/>
          </p:nvPr>
        </p:nvSpPr>
        <p:spPr/>
        <p:txBody>
          <a:bodyPr/>
          <a:lstStyle/>
          <a:p>
            <a:r>
              <a:rPr lang="en-US" dirty="0" err="1">
                <a:solidFill>
                  <a:schemeClr val="bg1"/>
                </a:solidFill>
              </a:rPr>
              <a:t>Módulo</a:t>
            </a:r>
            <a:r>
              <a:rPr lang="en-US" dirty="0">
                <a:solidFill>
                  <a:schemeClr val="bg1"/>
                </a:solidFill>
              </a:rPr>
              <a:t> 7 </a:t>
            </a:r>
            <a:r>
              <a:rPr lang="es-MX" dirty="0">
                <a:solidFill>
                  <a:schemeClr val="bg1"/>
                </a:solidFill>
              </a:rPr>
              <a:t>Descripción</a:t>
            </a:r>
            <a:r>
              <a:rPr lang="en-US" dirty="0">
                <a:solidFill>
                  <a:schemeClr val="bg1"/>
                </a:solidFill>
              </a:rPr>
              <a:t> General</a:t>
            </a:r>
          </a:p>
        </p:txBody>
      </p:sp>
      <p:sp>
        <p:nvSpPr>
          <p:cNvPr id="10244" name="Content Placeholder 2"/>
          <p:cNvSpPr>
            <a:spLocks noGrp="1"/>
          </p:cNvSpPr>
          <p:nvPr>
            <p:ph idx="1"/>
          </p:nvPr>
        </p:nvSpPr>
        <p:spPr/>
        <p:txBody>
          <a:bodyPr/>
          <a:lstStyle/>
          <a:p>
            <a:r>
              <a:rPr lang="es-ES" sz="2400" dirty="0"/>
              <a:t>Introducción a las enfermedades del sueño</a:t>
            </a:r>
            <a:endParaRPr lang="en-US" sz="2400" dirty="0"/>
          </a:p>
          <a:p>
            <a:r>
              <a:rPr lang="es-ES" sz="2400" dirty="0"/>
              <a:t>Responsabilidades y roles corporativos en la identificación, tratamiento y manejo de las enfermedades del sueño</a:t>
            </a:r>
            <a:endParaRPr lang="en-US" sz="2400" dirty="0"/>
          </a:p>
          <a:p>
            <a:r>
              <a:rPr lang="es-ES" sz="2400" dirty="0"/>
              <a:t>Guía paso a paso para desarrollar e implementar un programa de manejo de enfermedades del sueño</a:t>
            </a:r>
            <a:endParaRPr lang="en-US" sz="2400" dirty="0"/>
          </a:p>
          <a:p>
            <a:r>
              <a:rPr lang="es-ES" sz="2400" dirty="0"/>
              <a:t>Estrategias para brindar apoyo y ánimo a los conductores</a:t>
            </a:r>
            <a:endParaRPr lang="en-US" sz="2400" dirty="0"/>
          </a:p>
          <a:p>
            <a:r>
              <a:rPr lang="en-US" sz="2400" dirty="0" err="1"/>
              <a:t>Revisión</a:t>
            </a:r>
            <a:r>
              <a:rPr lang="en-US" sz="2400" dirty="0"/>
              <a:t> y </a:t>
            </a:r>
            <a:r>
              <a:rPr lang="en-US" sz="2400" dirty="0" err="1"/>
              <a:t>Resumen</a:t>
            </a:r>
            <a:endParaRPr 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381000" y="274638"/>
            <a:ext cx="8382000" cy="1143000"/>
          </a:xfrm>
        </p:spPr>
        <p:txBody>
          <a:bodyPr/>
          <a:lstStyle/>
          <a:p>
            <a:r>
              <a:rPr lang="en-US" sz="4200" dirty="0" err="1">
                <a:solidFill>
                  <a:schemeClr val="bg1"/>
                </a:solidFill>
              </a:rPr>
              <a:t>Problemas</a:t>
            </a:r>
            <a:r>
              <a:rPr lang="en-US" sz="4200" dirty="0">
                <a:solidFill>
                  <a:schemeClr val="bg1"/>
                </a:solidFill>
              </a:rPr>
              <a:t> </a:t>
            </a:r>
            <a:r>
              <a:rPr lang="en-US" sz="4200" dirty="0" err="1">
                <a:solidFill>
                  <a:schemeClr val="bg1"/>
                </a:solidFill>
              </a:rPr>
              <a:t>Potenciales</a:t>
            </a:r>
            <a:r>
              <a:rPr lang="en-US" sz="4200" dirty="0">
                <a:solidFill>
                  <a:schemeClr val="bg1"/>
                </a:solidFill>
              </a:rPr>
              <a:t> de </a:t>
            </a:r>
            <a:r>
              <a:rPr lang="en-US" sz="4200" dirty="0" err="1">
                <a:solidFill>
                  <a:schemeClr val="bg1"/>
                </a:solidFill>
              </a:rPr>
              <a:t>Responsabilidad</a:t>
            </a:r>
            <a:r>
              <a:rPr lang="en-US" sz="4200" dirty="0">
                <a:solidFill>
                  <a:schemeClr val="bg1"/>
                </a:solidFill>
              </a:rPr>
              <a:t> Legal (1 de 2)</a:t>
            </a:r>
          </a:p>
        </p:txBody>
      </p:sp>
      <p:sp>
        <p:nvSpPr>
          <p:cNvPr id="35843" name="Content Placeholder 2"/>
          <p:cNvSpPr>
            <a:spLocks noGrp="1"/>
          </p:cNvSpPr>
          <p:nvPr>
            <p:ph idx="1"/>
          </p:nvPr>
        </p:nvSpPr>
        <p:spPr>
          <a:xfrm>
            <a:off x="457200" y="1447800"/>
            <a:ext cx="8229600" cy="4525963"/>
          </a:xfrm>
        </p:spPr>
        <p:txBody>
          <a:bodyPr/>
          <a:lstStyle/>
          <a:p>
            <a:pPr>
              <a:spcBef>
                <a:spcPts val="0"/>
              </a:spcBef>
            </a:pPr>
            <a:r>
              <a:rPr lang="es-ES" sz="2800" dirty="0"/>
              <a:t>Los autotransportistas que implementan un programa de enfermedades del sueño pueden tener algunos riesgos y responsabilidades legales</a:t>
            </a:r>
            <a:endParaRPr lang="en-US" sz="2800" dirty="0"/>
          </a:p>
          <a:p>
            <a:pPr lvl="1">
              <a:spcBef>
                <a:spcPts val="0"/>
              </a:spcBef>
            </a:pPr>
            <a:r>
              <a:rPr lang="es-ES" sz="2400" dirty="0"/>
              <a:t>Actualmente no hay mandatos federales                           que requieran que los transportistas                          detecten , prueben, traten y monitoreen                                a los conductores con AOS</a:t>
            </a:r>
            <a:endParaRPr lang="en-US" sz="2400" dirty="0"/>
          </a:p>
          <a:p>
            <a:pPr lvl="1">
              <a:spcBef>
                <a:spcPts val="0"/>
              </a:spcBef>
            </a:pPr>
            <a:r>
              <a:rPr lang="es-ES" sz="2400" dirty="0"/>
              <a:t>El autotransportista no puede requerir ni permitir que un conductor opere un VDA si el conductor tiene una condición, incluida la AOS, que afecte su capacidad para operar el vehículo de manera segura</a:t>
            </a:r>
            <a:endParaRPr lang="en-US" sz="2400" dirty="0"/>
          </a:p>
          <a:p>
            <a:pPr lvl="1">
              <a:spcBef>
                <a:spcPts val="0"/>
              </a:spcBef>
            </a:pPr>
            <a:r>
              <a:rPr lang="es-ES" sz="2400" dirty="0"/>
              <a:t>Los conductores tratados con éxito pueden recuperar su estado de “médicamente calificado para conducir”</a:t>
            </a:r>
            <a:endParaRPr lang="en-US" sz="2400" dirty="0"/>
          </a:p>
        </p:txBody>
      </p:sp>
      <p:pic>
        <p:nvPicPr>
          <p:cNvPr id="35844" name="Picture 4" descr="legal issues.jpg" title="Motor carriers should employ management strategies to avoid legal risk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1" y="2743200"/>
            <a:ext cx="2286000" cy="1516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381000" y="274638"/>
            <a:ext cx="8382000" cy="1143000"/>
          </a:xfrm>
        </p:spPr>
        <p:txBody>
          <a:bodyPr/>
          <a:lstStyle/>
          <a:p>
            <a:r>
              <a:rPr lang="en-US" sz="4200" dirty="0" err="1">
                <a:solidFill>
                  <a:schemeClr val="bg1"/>
                </a:solidFill>
              </a:rPr>
              <a:t>Problemas</a:t>
            </a:r>
            <a:r>
              <a:rPr lang="en-US" sz="4200" dirty="0">
                <a:solidFill>
                  <a:schemeClr val="bg1"/>
                </a:solidFill>
              </a:rPr>
              <a:t> </a:t>
            </a:r>
            <a:r>
              <a:rPr lang="en-US" sz="4200" dirty="0" err="1">
                <a:solidFill>
                  <a:schemeClr val="bg1"/>
                </a:solidFill>
              </a:rPr>
              <a:t>Potenciales</a:t>
            </a:r>
            <a:r>
              <a:rPr lang="en-US" sz="4200" dirty="0">
                <a:solidFill>
                  <a:schemeClr val="bg1"/>
                </a:solidFill>
              </a:rPr>
              <a:t> de </a:t>
            </a:r>
            <a:r>
              <a:rPr lang="en-US" sz="4200" dirty="0" err="1">
                <a:solidFill>
                  <a:schemeClr val="bg1"/>
                </a:solidFill>
              </a:rPr>
              <a:t>Responsabilidad</a:t>
            </a:r>
            <a:r>
              <a:rPr lang="en-US" sz="4200" dirty="0">
                <a:solidFill>
                  <a:schemeClr val="bg1"/>
                </a:solidFill>
              </a:rPr>
              <a:t> Legal (2 de 2)</a:t>
            </a:r>
            <a:endParaRPr lang="en-US" sz="4200" dirty="0"/>
          </a:p>
        </p:txBody>
      </p:sp>
      <p:sp>
        <p:nvSpPr>
          <p:cNvPr id="36867" name="Content Placeholder 2"/>
          <p:cNvSpPr>
            <a:spLocks noGrp="1"/>
          </p:cNvSpPr>
          <p:nvPr>
            <p:ph idx="1"/>
          </p:nvPr>
        </p:nvSpPr>
        <p:spPr>
          <a:xfrm>
            <a:off x="304800" y="1600200"/>
            <a:ext cx="8686800" cy="4724400"/>
          </a:xfrm>
        </p:spPr>
        <p:txBody>
          <a:bodyPr/>
          <a:lstStyle/>
          <a:p>
            <a:pPr>
              <a:spcBef>
                <a:spcPts val="0"/>
              </a:spcBef>
            </a:pPr>
            <a:r>
              <a:rPr lang="es-ES" sz="2800" dirty="0"/>
              <a:t>Ejemplo de reclamos y litigios en choques que involucran a un conductor con AOS:</a:t>
            </a:r>
            <a:endParaRPr lang="en-US" sz="2800" dirty="0"/>
          </a:p>
          <a:p>
            <a:pPr lvl="1">
              <a:spcBef>
                <a:spcPts val="0"/>
              </a:spcBef>
            </a:pPr>
            <a:r>
              <a:rPr lang="es-ES" sz="2400" dirty="0"/>
              <a:t>El transportista debería haber sabido que el conductor tenía una enfermedad del sueño</a:t>
            </a:r>
            <a:endParaRPr lang="en-US" sz="2400" dirty="0"/>
          </a:p>
          <a:p>
            <a:pPr marL="714375" lvl="2">
              <a:spcBef>
                <a:spcPts val="0"/>
              </a:spcBef>
            </a:pPr>
            <a:r>
              <a:rPr lang="es-ES" sz="2000" dirty="0"/>
              <a:t>Evidencia: informes de exámenes médicos del conductor, registros de salud del transportista, informes de SDE presenciada en el lugar de trabajo, etc.</a:t>
            </a:r>
            <a:endParaRPr lang="en-US" sz="2000" dirty="0"/>
          </a:p>
          <a:p>
            <a:pPr lvl="1">
              <a:spcBef>
                <a:spcPts val="0"/>
              </a:spcBef>
            </a:pPr>
            <a:r>
              <a:rPr lang="es-ES" sz="2400" dirty="0"/>
              <a:t>El transportista no supervisó ni dio seguimiento a un conductor con AOS al que se le recetó tratamiento de PAP</a:t>
            </a:r>
            <a:r>
              <a:rPr lang="en-US" sz="2400" dirty="0"/>
              <a:t> </a:t>
            </a:r>
          </a:p>
          <a:p>
            <a:pPr marL="631825" lvl="2">
              <a:spcBef>
                <a:spcPts val="0"/>
              </a:spcBef>
            </a:pPr>
            <a:r>
              <a:rPr lang="es-ES" sz="2000" dirty="0"/>
              <a:t>Evidencia: Bitácora del conductor, registros de tratamiento electrónico, etc.</a:t>
            </a:r>
            <a:endParaRPr lang="en-US" sz="2000" dirty="0"/>
          </a:p>
          <a:p>
            <a:pPr lvl="1">
              <a:spcBef>
                <a:spcPts val="0"/>
              </a:spcBef>
            </a:pPr>
            <a:r>
              <a:rPr lang="es-ES" sz="2400" dirty="0"/>
              <a:t>El Programa de Administración de la Fatiga (PAF) del Transportista era inapropiado, incompleto o no se implementó</a:t>
            </a:r>
            <a:endParaRPr lang="en-US" sz="2400" dirty="0"/>
          </a:p>
          <a:p>
            <a:pPr marL="714375" lvl="2" indent="-265113" defTabSz="631825">
              <a:spcBef>
                <a:spcPts val="0"/>
              </a:spcBef>
            </a:pPr>
            <a:r>
              <a:rPr lang="es-ES" sz="2000" dirty="0"/>
              <a:t>Evidencia: registros del transportista, bitácoras del conductor, testimonios de empleados</a:t>
            </a:r>
            <a:endParaRPr lang="en-US" sz="2000" dirty="0"/>
          </a:p>
          <a:p>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6" descr="U.S. Department Of Transportation. Federal Motor Carrier Safety Administ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00750"/>
            <a:ext cx="9144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itle 1"/>
          <p:cNvSpPr>
            <a:spLocks noGrp="1"/>
          </p:cNvSpPr>
          <p:nvPr>
            <p:ph type="title"/>
          </p:nvPr>
        </p:nvSpPr>
        <p:spPr/>
        <p:txBody>
          <a:bodyPr/>
          <a:lstStyle/>
          <a:p>
            <a:r>
              <a:rPr lang="es-ES" sz="3200" dirty="0">
                <a:solidFill>
                  <a:schemeClr val="bg1"/>
                </a:solidFill>
              </a:rPr>
              <a:t>Reglamentación Actual de EUA con Respecto a AOS y Conductores de Autotransporte</a:t>
            </a:r>
            <a:endParaRPr lang="en-US" sz="3200" dirty="0">
              <a:solidFill>
                <a:schemeClr val="bg1"/>
              </a:solidFill>
            </a:endParaRPr>
          </a:p>
        </p:txBody>
      </p:sp>
      <p:sp>
        <p:nvSpPr>
          <p:cNvPr id="39940" name="Content Placeholder 2"/>
          <p:cNvSpPr>
            <a:spLocks noGrp="1"/>
          </p:cNvSpPr>
          <p:nvPr>
            <p:ph idx="1"/>
          </p:nvPr>
        </p:nvSpPr>
        <p:spPr>
          <a:xfrm>
            <a:off x="457200" y="1447800"/>
            <a:ext cx="8686800" cy="4525963"/>
          </a:xfrm>
        </p:spPr>
        <p:txBody>
          <a:bodyPr/>
          <a:lstStyle/>
          <a:p>
            <a:pPr>
              <a:spcBef>
                <a:spcPts val="0"/>
              </a:spcBef>
            </a:pPr>
            <a:r>
              <a:rPr lang="es-ES" sz="3000" dirty="0"/>
              <a:t>Administración Federal de Seguridad de Autotransportistas </a:t>
            </a:r>
            <a:r>
              <a:rPr lang="en-US" sz="3000" dirty="0"/>
              <a:t> (FMCSA)</a:t>
            </a:r>
          </a:p>
          <a:p>
            <a:pPr marL="365125" lvl="1" indent="-119063">
              <a:spcBef>
                <a:spcPts val="0"/>
              </a:spcBef>
            </a:pPr>
            <a:r>
              <a:rPr lang="es-ES" sz="2400" dirty="0"/>
              <a:t>Los conductores con historial médico o diagnóstico de cualquier condición que pueda interferir con la capacidad de conducir de manera segura no están calificados para operar un VDA</a:t>
            </a:r>
            <a:endParaRPr lang="en-US" sz="2400" dirty="0"/>
          </a:p>
          <a:p>
            <a:pPr marL="365125" lvl="1" indent="-119063">
              <a:spcBef>
                <a:spcPts val="0"/>
              </a:spcBef>
            </a:pPr>
            <a:r>
              <a:rPr lang="es-ES" sz="2400" dirty="0"/>
              <a:t>Los conductores recién diagnosticados con AOS, y/o su médico, deben esperar consultar con un examinador médico calificado y el especialista tratante para determinar la aptitud para operar un VDA</a:t>
            </a:r>
            <a:endParaRPr lang="en-US" sz="2400" dirty="0"/>
          </a:p>
          <a:p>
            <a:pPr marL="365125" lvl="1" indent="-119063">
              <a:spcBef>
                <a:spcPts val="0"/>
              </a:spcBef>
            </a:pPr>
            <a:r>
              <a:rPr lang="es-ES" sz="2400" dirty="0"/>
              <a:t>La AOS moderada o severa puede descalificar a un conductor hasta que el examinador médico certificador demuestre el tratamiento exitoso de la AOS</a:t>
            </a:r>
            <a:endParaRPr lang="en-US" sz="24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a:lnSpc>
                <a:spcPts val="4575"/>
              </a:lnSpc>
            </a:pPr>
            <a:r>
              <a:rPr lang="es-ES" sz="3600" dirty="0">
                <a:solidFill>
                  <a:schemeClr val="bg1"/>
                </a:solidFill>
              </a:rPr>
              <a:t>Iniciativas Canadienses Actuales con Respecto a la AOS y Conductores de VDA</a:t>
            </a:r>
            <a:endParaRPr lang="en-US" sz="3600" dirty="0">
              <a:solidFill>
                <a:schemeClr val="bg1"/>
              </a:solidFill>
            </a:endParaRPr>
          </a:p>
        </p:txBody>
      </p:sp>
      <p:sp>
        <p:nvSpPr>
          <p:cNvPr id="40963" name="Content Placeholder 2"/>
          <p:cNvSpPr>
            <a:spLocks noGrp="1"/>
          </p:cNvSpPr>
          <p:nvPr>
            <p:ph idx="1"/>
          </p:nvPr>
        </p:nvSpPr>
        <p:spPr>
          <a:xfrm>
            <a:off x="457200" y="1371600"/>
            <a:ext cx="8382000" cy="4525963"/>
          </a:xfrm>
        </p:spPr>
        <p:txBody>
          <a:bodyPr/>
          <a:lstStyle/>
          <a:p>
            <a:pPr>
              <a:spcBef>
                <a:spcPts val="0"/>
              </a:spcBef>
            </a:pPr>
            <a:r>
              <a:rPr lang="es-MX" sz="2800" dirty="0"/>
              <a:t>Consejo Canadiense de Administradores de Transporte Automotor (CCMTA)</a:t>
            </a:r>
          </a:p>
          <a:p>
            <a:pPr marL="449263" lvl="1">
              <a:spcBef>
                <a:spcPts val="0"/>
              </a:spcBef>
            </a:pPr>
            <a:r>
              <a:rPr lang="es-MX" sz="2400" dirty="0"/>
              <a:t>Durante la evaluación médica del conductor para determinar su estado físico, es esencial que el médico examinador evalúe las  enfermedades del sueño</a:t>
            </a:r>
          </a:p>
          <a:p>
            <a:pPr marL="449263" lvl="1">
              <a:spcBef>
                <a:spcPts val="0"/>
              </a:spcBef>
            </a:pPr>
            <a:r>
              <a:rPr lang="es-MX" sz="2400" dirty="0"/>
              <a:t>Los conductores pueden operar cualquier clase de vehículo bajo las siguientes condiciones</a:t>
            </a:r>
          </a:p>
          <a:p>
            <a:pPr marL="814388" lvl="2">
              <a:spcBef>
                <a:spcPts val="0"/>
              </a:spcBef>
            </a:pPr>
            <a:r>
              <a:rPr lang="es-MX" sz="2000" dirty="0"/>
              <a:t>Tiene AOS no tratada con un Índice de Apnea-Hipopnea (AHI) &lt;20 y no tiene SDE, o</a:t>
            </a:r>
          </a:p>
          <a:p>
            <a:pPr marL="814388" lvl="2">
              <a:spcBef>
                <a:spcPts val="0"/>
              </a:spcBef>
            </a:pPr>
            <a:r>
              <a:rPr lang="es-MX" sz="2000" dirty="0"/>
              <a:t>Tiene AOS que es tratada con éxito</a:t>
            </a:r>
          </a:p>
          <a:p>
            <a:pPr marL="365125" lvl="1" indent="-257175">
              <a:spcBef>
                <a:spcPts val="0"/>
              </a:spcBef>
            </a:pPr>
            <a:r>
              <a:rPr lang="es-MX" sz="2400" dirty="0"/>
              <a:t>Los conductores no pueden operar ninguna clase de vehículo si han experimentado un choque asociado con quedarse dormido hasta que la enfermedad del sueño haya sido tratada con éxito</a:t>
            </a:r>
            <a:endParaRPr lang="es-MX" dirty="0"/>
          </a:p>
        </p:txBody>
      </p:sp>
      <p:pic>
        <p:nvPicPr>
          <p:cNvPr id="40964" name="Picture 6" descr="http://www.ccmta.ca/english/images/ba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6192837"/>
            <a:ext cx="44958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dirty="0" err="1">
                <a:solidFill>
                  <a:schemeClr val="bg1"/>
                </a:solidFill>
              </a:rPr>
              <a:t>Cuestionario</a:t>
            </a:r>
            <a:r>
              <a:rPr lang="en-US" dirty="0">
                <a:solidFill>
                  <a:schemeClr val="bg1"/>
                </a:solidFill>
              </a:rPr>
              <a:t> de la </a:t>
            </a:r>
            <a:r>
              <a:rPr lang="en-US" dirty="0" err="1">
                <a:solidFill>
                  <a:schemeClr val="bg1"/>
                </a:solidFill>
              </a:rPr>
              <a:t>Lección</a:t>
            </a:r>
            <a:endParaRPr lang="en-US" dirty="0">
              <a:solidFill>
                <a:schemeClr val="bg1"/>
              </a:solidFill>
            </a:endParaRPr>
          </a:p>
        </p:txBody>
      </p:sp>
      <p:sp>
        <p:nvSpPr>
          <p:cNvPr id="41987" name="Content Placeholder 1"/>
          <p:cNvSpPr>
            <a:spLocks noGrp="1"/>
          </p:cNvSpPr>
          <p:nvPr>
            <p:ph idx="1"/>
          </p:nvPr>
        </p:nvSpPr>
        <p:spPr>
          <a:xfrm>
            <a:off x="304800" y="1600200"/>
            <a:ext cx="8534400" cy="4525963"/>
          </a:xfrm>
        </p:spPr>
        <p:txBody>
          <a:bodyPr/>
          <a:lstStyle/>
          <a:p>
            <a:pPr marL="514350" indent="-514350">
              <a:buFont typeface="Calibri" pitchFamily="34" charset="0"/>
              <a:buAutoNum type="arabicPeriod"/>
            </a:pPr>
            <a:r>
              <a:rPr lang="es-MX" dirty="0"/>
              <a:t>Elija la(s) implicación(es) negativa(s) para la salud de la AOS</a:t>
            </a:r>
          </a:p>
          <a:p>
            <a:pPr marL="914400" lvl="1" indent="-514350">
              <a:spcBef>
                <a:spcPts val="0"/>
              </a:spcBef>
              <a:buFont typeface="Calibri" pitchFamily="34" charset="0"/>
              <a:buAutoNum type="alphaLcPeriod"/>
            </a:pPr>
            <a:r>
              <a:rPr lang="es-MX" dirty="0"/>
              <a:t>Obesidad</a:t>
            </a:r>
            <a:endParaRPr lang="es-MX" sz="2000" dirty="0"/>
          </a:p>
          <a:p>
            <a:pPr marL="914400" lvl="1" indent="-514350">
              <a:spcBef>
                <a:spcPts val="0"/>
              </a:spcBef>
              <a:buFont typeface="Calibri" pitchFamily="34" charset="0"/>
              <a:buAutoNum type="alphaLcPeriod"/>
            </a:pPr>
            <a:r>
              <a:rPr lang="es-MX" dirty="0"/>
              <a:t>Enfermedad cardiovascular</a:t>
            </a:r>
            <a:endParaRPr lang="es-MX" sz="2400" dirty="0"/>
          </a:p>
          <a:p>
            <a:pPr marL="914400" lvl="1" indent="-514350">
              <a:spcBef>
                <a:spcPts val="0"/>
              </a:spcBef>
              <a:buFont typeface="Calibri" pitchFamily="34" charset="0"/>
              <a:buAutoNum type="alphaLcPeriod"/>
            </a:pPr>
            <a:r>
              <a:rPr lang="es-MX" dirty="0"/>
              <a:t>Enfermedades metabólicas</a:t>
            </a:r>
            <a:endParaRPr lang="es-MX" sz="2400" dirty="0"/>
          </a:p>
          <a:p>
            <a:pPr marL="914400" lvl="1" indent="-514350">
              <a:spcBef>
                <a:spcPts val="0"/>
              </a:spcBef>
              <a:buFont typeface="Calibri" pitchFamily="34" charset="0"/>
              <a:buAutoNum type="alphaLcPeriod"/>
            </a:pPr>
            <a:r>
              <a:rPr lang="es-MX" dirty="0"/>
              <a:t>Mala calidad de vida</a:t>
            </a:r>
            <a:endParaRPr lang="es-MX" sz="2400" dirty="0"/>
          </a:p>
          <a:p>
            <a:pPr marL="914400" lvl="1" indent="-514350">
              <a:spcBef>
                <a:spcPts val="0"/>
              </a:spcBef>
              <a:buFont typeface="Calibri" pitchFamily="34" charset="0"/>
              <a:buAutoNum type="alphaLcPeriod"/>
            </a:pPr>
            <a:r>
              <a:rPr lang="es-MX" dirty="0"/>
              <a:t>Depresión clínica</a:t>
            </a:r>
            <a:endParaRPr lang="es-MX" sz="2400" dirty="0"/>
          </a:p>
          <a:p>
            <a:pPr marL="914400" lvl="1" indent="-514350">
              <a:spcBef>
                <a:spcPts val="0"/>
              </a:spcBef>
              <a:buFont typeface="Calibri" pitchFamily="34" charset="0"/>
              <a:buAutoNum type="alphaLcPeriod"/>
            </a:pPr>
            <a:r>
              <a:rPr lang="es-MX" dirty="0"/>
              <a:t>Impotencia</a:t>
            </a:r>
            <a:endParaRPr lang="es-MX" sz="2400" dirty="0"/>
          </a:p>
          <a:p>
            <a:pPr marL="914400" lvl="1" indent="-514350">
              <a:spcBef>
                <a:spcPts val="0"/>
              </a:spcBef>
              <a:buFont typeface="Calibri" pitchFamily="34" charset="0"/>
              <a:buAutoNum type="alphaLcPeriod"/>
            </a:pPr>
            <a:r>
              <a:rPr lang="es-MX" dirty="0"/>
              <a:t>a, b y c</a:t>
            </a:r>
            <a:endParaRPr lang="es-MX" sz="2400" dirty="0"/>
          </a:p>
          <a:p>
            <a:pPr marL="914400" lvl="1" indent="-514350">
              <a:spcBef>
                <a:spcPts val="0"/>
              </a:spcBef>
              <a:buFont typeface="Calibri" pitchFamily="34" charset="0"/>
              <a:buAutoNum type="alphaLcPeriod"/>
            </a:pPr>
            <a:r>
              <a:rPr lang="es-MX" dirty="0"/>
              <a:t>Todas las anteriores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dirty="0" err="1">
                <a:solidFill>
                  <a:schemeClr val="bg1"/>
                </a:solidFill>
              </a:rPr>
              <a:t>Cuestionario</a:t>
            </a:r>
            <a:r>
              <a:rPr lang="en-US" dirty="0">
                <a:solidFill>
                  <a:schemeClr val="bg1"/>
                </a:solidFill>
              </a:rPr>
              <a:t> de la </a:t>
            </a:r>
            <a:r>
              <a:rPr lang="en-US" dirty="0" err="1">
                <a:solidFill>
                  <a:schemeClr val="bg1"/>
                </a:solidFill>
              </a:rPr>
              <a:t>Lección</a:t>
            </a:r>
            <a:endParaRPr lang="en-US" dirty="0"/>
          </a:p>
        </p:txBody>
      </p:sp>
      <p:sp>
        <p:nvSpPr>
          <p:cNvPr id="3" name="Content Placeholder 2"/>
          <p:cNvSpPr>
            <a:spLocks noGrp="1"/>
          </p:cNvSpPr>
          <p:nvPr>
            <p:ph idx="1"/>
          </p:nvPr>
        </p:nvSpPr>
        <p:spPr/>
        <p:txBody>
          <a:bodyPr/>
          <a:lstStyle/>
          <a:p>
            <a:pPr marL="514350" indent="-514350">
              <a:buFont typeface="Arial" charset="0"/>
              <a:buAutoNum type="arabicPeriod" startAt="2"/>
              <a:defRPr/>
            </a:pPr>
            <a:r>
              <a:rPr lang="es-MX" dirty="0"/>
              <a:t>La AOS es un factor de riesgo conocido para cuál de los siguientes:</a:t>
            </a:r>
            <a:endParaRPr lang="es-MX" sz="2800" dirty="0"/>
          </a:p>
          <a:p>
            <a:pPr marL="914400" lvl="1" indent="-514350">
              <a:buFont typeface="Arial" charset="0"/>
              <a:buAutoNum type="alphaLcPeriod"/>
              <a:defRPr/>
            </a:pPr>
            <a:r>
              <a:rPr lang="es-MX" dirty="0"/>
              <a:t>Hipertensión</a:t>
            </a:r>
            <a:endParaRPr lang="es-MX" sz="1600" dirty="0"/>
          </a:p>
          <a:p>
            <a:pPr marL="914400" lvl="1" indent="-514350">
              <a:buFont typeface="Arial" charset="0"/>
              <a:buAutoNum type="alphaLcPeriod"/>
              <a:defRPr/>
            </a:pPr>
            <a:r>
              <a:rPr lang="es-MX" dirty="0"/>
              <a:t>Arteriopatía coronaria</a:t>
            </a:r>
            <a:endParaRPr lang="es-MX" sz="2400" dirty="0"/>
          </a:p>
          <a:p>
            <a:pPr marL="914400" lvl="1" indent="-514350">
              <a:buFont typeface="Arial" charset="0"/>
              <a:buAutoNum type="alphaLcPeriod"/>
              <a:defRPr/>
            </a:pPr>
            <a:r>
              <a:rPr lang="es-MX" dirty="0"/>
              <a:t>Ritmos cardíacos anormales</a:t>
            </a:r>
            <a:endParaRPr lang="es-MX" sz="2400" dirty="0"/>
          </a:p>
          <a:p>
            <a:pPr marL="914400" lvl="1" indent="-514350">
              <a:buFont typeface="Arial" charset="0"/>
              <a:buAutoNum type="alphaLcPeriod"/>
              <a:defRPr/>
            </a:pPr>
            <a:r>
              <a:rPr lang="es-MX" dirty="0"/>
              <a:t>Infarto</a:t>
            </a:r>
            <a:endParaRPr lang="es-MX" sz="2400" dirty="0"/>
          </a:p>
          <a:p>
            <a:pPr marL="914400" lvl="1" indent="-514350">
              <a:buFont typeface="Arial" charset="0"/>
              <a:buAutoNum type="alphaLcPeriod"/>
              <a:defRPr/>
            </a:pPr>
            <a:r>
              <a:rPr lang="es-MX" dirty="0"/>
              <a:t>Buena visión</a:t>
            </a:r>
            <a:endParaRPr lang="es-MX" sz="2400" dirty="0"/>
          </a:p>
          <a:p>
            <a:pPr marL="914400" lvl="1" indent="-514350">
              <a:buFont typeface="Arial" charset="0"/>
              <a:buAutoNum type="alphaLcPeriod"/>
              <a:defRPr/>
            </a:pPr>
            <a:r>
              <a:rPr lang="es-MX" dirty="0"/>
              <a:t>a, b, c, y d</a:t>
            </a:r>
            <a:endParaRPr lang="es-MX" sz="2400" dirty="0"/>
          </a:p>
          <a:p>
            <a:pPr marL="914400" lvl="1" indent="-514350">
              <a:buFont typeface="Arial" charset="0"/>
              <a:buAutoNum type="alphaLcPeriod"/>
              <a:defRPr/>
            </a:pPr>
            <a:r>
              <a:rPr lang="es-MX" dirty="0"/>
              <a:t>a y b</a:t>
            </a:r>
            <a:endParaRPr lang="es-MX" sz="2400" dirty="0"/>
          </a:p>
          <a:p>
            <a:pPr>
              <a:defRPr/>
            </a:pPr>
            <a:endParaRPr lang="es-MX"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dirty="0" err="1">
                <a:solidFill>
                  <a:schemeClr val="bg1"/>
                </a:solidFill>
              </a:rPr>
              <a:t>Cuestionario</a:t>
            </a:r>
            <a:r>
              <a:rPr lang="en-US" dirty="0">
                <a:solidFill>
                  <a:schemeClr val="bg1"/>
                </a:solidFill>
              </a:rPr>
              <a:t> de la </a:t>
            </a:r>
            <a:r>
              <a:rPr lang="en-US" dirty="0" err="1">
                <a:solidFill>
                  <a:schemeClr val="bg1"/>
                </a:solidFill>
              </a:rPr>
              <a:t>Lección</a:t>
            </a:r>
            <a:endParaRPr lang="en-US" dirty="0"/>
          </a:p>
        </p:txBody>
      </p:sp>
      <p:sp>
        <p:nvSpPr>
          <p:cNvPr id="44035" name="Content Placeholder 2"/>
          <p:cNvSpPr>
            <a:spLocks noGrp="1"/>
          </p:cNvSpPr>
          <p:nvPr>
            <p:ph idx="1"/>
          </p:nvPr>
        </p:nvSpPr>
        <p:spPr/>
        <p:txBody>
          <a:bodyPr/>
          <a:lstStyle/>
          <a:p>
            <a:pPr>
              <a:buFont typeface="Arial" charset="0"/>
              <a:buNone/>
            </a:pPr>
            <a:r>
              <a:rPr lang="es-MX" dirty="0"/>
              <a:t>3. ¿Cómo influye la AOS en la función cognitiva relacionada con la seguridad?</a:t>
            </a:r>
            <a:endParaRPr lang="es-MX" sz="2800" dirty="0"/>
          </a:p>
          <a:p>
            <a:pPr marL="914400" lvl="1" indent="-514350">
              <a:buFont typeface="Calibri" pitchFamily="34" charset="0"/>
              <a:buAutoNum type="alphaLcPeriod"/>
            </a:pPr>
            <a:r>
              <a:rPr lang="es-MX" dirty="0"/>
              <a:t>Deteriora la memoria</a:t>
            </a:r>
            <a:endParaRPr lang="es-MX" sz="2000" dirty="0"/>
          </a:p>
          <a:p>
            <a:pPr marL="914400" lvl="1" indent="-514350">
              <a:buFont typeface="Calibri" pitchFamily="34" charset="0"/>
              <a:buAutoNum type="alphaLcPeriod"/>
            </a:pPr>
            <a:r>
              <a:rPr lang="es-MX" dirty="0"/>
              <a:t>Deteriora la atención y la concentración</a:t>
            </a:r>
            <a:endParaRPr lang="es-MX" sz="2000" dirty="0"/>
          </a:p>
          <a:p>
            <a:pPr marL="914400" lvl="1" indent="-514350">
              <a:buFont typeface="Calibri" pitchFamily="34" charset="0"/>
              <a:buAutoNum type="alphaLcPeriod"/>
            </a:pPr>
            <a:r>
              <a:rPr lang="es-MX" dirty="0"/>
              <a:t>Deteriora la flexibilidad mental y la capacidad de resolución de problemas</a:t>
            </a:r>
            <a:endParaRPr lang="es-MX" sz="2400" dirty="0"/>
          </a:p>
          <a:p>
            <a:pPr marL="914400" lvl="1" indent="-514350">
              <a:buFont typeface="Calibri" pitchFamily="34" charset="0"/>
              <a:buAutoNum type="alphaLcPeriod"/>
            </a:pPr>
            <a:r>
              <a:rPr lang="es-MX" dirty="0"/>
              <a:t>Deteriora las habilidades motoras</a:t>
            </a:r>
            <a:endParaRPr lang="es-MX" sz="2400" dirty="0"/>
          </a:p>
          <a:p>
            <a:pPr marL="914400" lvl="1" indent="-514350">
              <a:buFont typeface="Calibri" pitchFamily="34" charset="0"/>
              <a:buAutoNum type="alphaLcPeriod"/>
            </a:pPr>
            <a:r>
              <a:rPr lang="es-MX" dirty="0"/>
              <a:t>Todas las anteriores</a:t>
            </a:r>
            <a:endParaRPr lang="es-MX" sz="2400" dirty="0"/>
          </a:p>
          <a:p>
            <a:pPr marL="914400" lvl="1" indent="-514350">
              <a:buFont typeface="Calibri" pitchFamily="34" charset="0"/>
              <a:buAutoNum type="alphaLcPeriod"/>
            </a:pPr>
            <a:r>
              <a:rPr lang="es-MX" dirty="0"/>
              <a:t>Ninguna de las anteriores</a:t>
            </a:r>
            <a:endParaRPr lang="es-MX" sz="2400" dirty="0"/>
          </a:p>
          <a:p>
            <a:pPr>
              <a:buFont typeface="Arial" charset="0"/>
              <a:buNone/>
            </a:pPr>
            <a:endParaRPr lang="es-MX"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dirty="0" err="1">
                <a:solidFill>
                  <a:schemeClr val="bg1"/>
                </a:solidFill>
              </a:rPr>
              <a:t>Cuestionario</a:t>
            </a:r>
            <a:r>
              <a:rPr lang="en-US" dirty="0">
                <a:solidFill>
                  <a:schemeClr val="bg1"/>
                </a:solidFill>
              </a:rPr>
              <a:t> de la </a:t>
            </a:r>
            <a:r>
              <a:rPr lang="en-US" dirty="0" err="1">
                <a:solidFill>
                  <a:schemeClr val="bg1"/>
                </a:solidFill>
              </a:rPr>
              <a:t>Lección</a:t>
            </a:r>
            <a:endParaRPr lang="en-US" dirty="0"/>
          </a:p>
        </p:txBody>
      </p:sp>
      <p:sp>
        <p:nvSpPr>
          <p:cNvPr id="45059" name="Content Placeholder 2"/>
          <p:cNvSpPr>
            <a:spLocks noGrp="1"/>
          </p:cNvSpPr>
          <p:nvPr>
            <p:ph idx="1"/>
          </p:nvPr>
        </p:nvSpPr>
        <p:spPr/>
        <p:txBody>
          <a:bodyPr/>
          <a:lstStyle/>
          <a:p>
            <a:pPr>
              <a:buFont typeface="Arial" charset="0"/>
              <a:buNone/>
            </a:pPr>
            <a:r>
              <a:rPr lang="en-US" dirty="0"/>
              <a:t>4. </a:t>
            </a:r>
            <a:r>
              <a:rPr lang="es-ES" dirty="0"/>
              <a:t>Enumere los seis elementos que componen un programa eficaz de enfermedades del sueño en la industria del autotransporte</a:t>
            </a:r>
            <a:endParaRPr lang="en-US" dirty="0"/>
          </a:p>
          <a:p>
            <a:pPr>
              <a:buFont typeface="Arial" charset="0"/>
              <a:buNone/>
            </a:pP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dirty="0" err="1">
                <a:solidFill>
                  <a:schemeClr val="bg1"/>
                </a:solidFill>
              </a:rPr>
              <a:t>Cuestionario</a:t>
            </a:r>
            <a:r>
              <a:rPr lang="en-US" dirty="0">
                <a:solidFill>
                  <a:schemeClr val="bg1"/>
                </a:solidFill>
              </a:rPr>
              <a:t> de la </a:t>
            </a:r>
            <a:r>
              <a:rPr lang="en-US" dirty="0" err="1">
                <a:solidFill>
                  <a:schemeClr val="bg1"/>
                </a:solidFill>
              </a:rPr>
              <a:t>Lección</a:t>
            </a:r>
            <a:endParaRPr lang="en-US" dirty="0"/>
          </a:p>
        </p:txBody>
      </p:sp>
      <p:sp>
        <p:nvSpPr>
          <p:cNvPr id="46083" name="Content Placeholder 2"/>
          <p:cNvSpPr>
            <a:spLocks noGrp="1"/>
          </p:cNvSpPr>
          <p:nvPr>
            <p:ph idx="1"/>
          </p:nvPr>
        </p:nvSpPr>
        <p:spPr>
          <a:xfrm>
            <a:off x="457200" y="1447800"/>
            <a:ext cx="8229600" cy="4525963"/>
          </a:xfrm>
        </p:spPr>
        <p:txBody>
          <a:bodyPr/>
          <a:lstStyle/>
          <a:p>
            <a:pPr marL="342900" lvl="1" indent="-342900" eaLnBrk="1" hangingPunct="1">
              <a:buNone/>
            </a:pPr>
            <a:r>
              <a:rPr lang="en-US" dirty="0"/>
              <a:t>5. </a:t>
            </a:r>
            <a:r>
              <a:rPr lang="es-ES" sz="3200" dirty="0"/>
              <a:t>Verdadero o Falso: Los conductores con AOS no pueden operar un VDA</a:t>
            </a:r>
            <a:r>
              <a:rPr lang="en-US" sz="2400" dirty="0"/>
              <a:t>	</a:t>
            </a:r>
          </a:p>
          <a:p>
            <a:pPr>
              <a:buFont typeface="Arial" charset="0"/>
              <a:buNone/>
            </a:pPr>
            <a:endParaRPr lang="en-US" sz="24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ctrTitle"/>
          </p:nvPr>
        </p:nvSpPr>
        <p:spPr>
          <a:solidFill>
            <a:srgbClr val="C00000">
              <a:alpha val="59999"/>
            </a:srgbClr>
          </a:solidFill>
          <a:ln w="9525" cmpd="sng"/>
        </p:spPr>
        <p:txBody>
          <a:bodyPr/>
          <a:lstStyle/>
          <a:p>
            <a:r>
              <a:rPr lang="es-ES" sz="3600" dirty="0">
                <a:solidFill>
                  <a:schemeClr val="bg1"/>
                </a:solidFill>
              </a:rPr>
              <a:t>Lección 3: Desarrollo e Implementación de un Programa de Administración de Enfermedades del Sueño</a:t>
            </a:r>
            <a:endParaRPr lang="en-US" sz="3600"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ctrTitle"/>
          </p:nvPr>
        </p:nvSpPr>
        <p:spPr>
          <a:solidFill>
            <a:srgbClr val="C00000">
              <a:alpha val="59999"/>
            </a:srgbClr>
          </a:solidFill>
          <a:ln w="9525" cmpd="sng"/>
        </p:spPr>
        <p:txBody>
          <a:bodyPr/>
          <a:lstStyle/>
          <a:p>
            <a:r>
              <a:rPr lang="es-ES" sz="3600" dirty="0">
                <a:solidFill>
                  <a:schemeClr val="bg1"/>
                </a:solidFill>
              </a:rPr>
              <a:t>Lección 1: Introducción a Enfermedades del Sueño y la Apnea Obstructiva del Sueño (AOS)</a:t>
            </a:r>
            <a:endParaRPr lang="en-US" sz="3600" dirty="0">
              <a:solidFill>
                <a:schemeClr val="bg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z="3600" dirty="0">
                <a:solidFill>
                  <a:schemeClr val="bg1"/>
                </a:solidFill>
              </a:rPr>
              <a:t>Implementación de un Programa de Administración de Enfermedades del sueño</a:t>
            </a:r>
            <a:endParaRPr lang="en-US" sz="3600" dirty="0">
              <a:solidFill>
                <a:schemeClr val="bg1"/>
              </a:solidFill>
            </a:endParaRPr>
          </a:p>
        </p:txBody>
      </p:sp>
      <p:sp>
        <p:nvSpPr>
          <p:cNvPr id="3" name="Content Placeholder 2"/>
          <p:cNvSpPr>
            <a:spLocks noGrp="1"/>
          </p:cNvSpPr>
          <p:nvPr>
            <p:ph idx="1"/>
          </p:nvPr>
        </p:nvSpPr>
        <p:spPr>
          <a:xfrm>
            <a:off x="381000" y="1570037"/>
            <a:ext cx="8229600" cy="4525963"/>
          </a:xfrm>
        </p:spPr>
        <p:txBody>
          <a:bodyPr/>
          <a:lstStyle/>
          <a:p>
            <a:pPr marL="514350" indent="-514350">
              <a:buFont typeface="+mj-lt"/>
              <a:buAutoNum type="arabicPeriod"/>
            </a:pPr>
            <a:r>
              <a:rPr lang="es-MX" dirty="0"/>
              <a:t>Educación/</a:t>
            </a:r>
            <a:r>
              <a:rPr lang="es-MX" b="0" i="0" dirty="0">
                <a:solidFill>
                  <a:srgbClr val="202124"/>
                </a:solidFill>
                <a:effectLst/>
                <a:latin typeface="Google Sans"/>
              </a:rPr>
              <a:t> Concientizar</a:t>
            </a:r>
            <a:endParaRPr lang="es-MX" dirty="0"/>
          </a:p>
          <a:p>
            <a:pPr marL="514350" indent="-514350">
              <a:buFont typeface="+mj-lt"/>
              <a:buAutoNum type="arabicPeriod"/>
            </a:pPr>
            <a:r>
              <a:rPr lang="es-MX" dirty="0"/>
              <a:t>Detección</a:t>
            </a:r>
          </a:p>
          <a:p>
            <a:pPr marL="514350" indent="-514350">
              <a:buFont typeface="+mj-lt"/>
              <a:buAutoNum type="arabicPeriod"/>
            </a:pPr>
            <a:r>
              <a:rPr lang="es-MX" dirty="0"/>
              <a:t>Pruebas</a:t>
            </a:r>
          </a:p>
          <a:p>
            <a:pPr marL="514350" indent="-514350">
              <a:buFont typeface="+mj-lt"/>
              <a:buAutoNum type="arabicPeriod"/>
            </a:pPr>
            <a:r>
              <a:rPr lang="es-MX" dirty="0"/>
              <a:t>Tratamiento</a:t>
            </a:r>
          </a:p>
          <a:p>
            <a:pPr marL="514350" indent="-514350">
              <a:buFont typeface="+mj-lt"/>
              <a:buAutoNum type="arabicPeriod"/>
            </a:pPr>
            <a:r>
              <a:rPr lang="es-MX" dirty="0"/>
              <a:t>Monitoreo</a:t>
            </a:r>
          </a:p>
          <a:p>
            <a:pPr marL="514350" indent="-514350">
              <a:buFont typeface="+mj-lt"/>
              <a:buAutoNum type="arabicPeriod"/>
            </a:pPr>
            <a:r>
              <a:rPr lang="es-MX" dirty="0"/>
              <a:t>Seguimiento y gestión médica</a:t>
            </a:r>
          </a:p>
        </p:txBody>
      </p:sp>
    </p:spTree>
    <p:extLst>
      <p:ext uri="{BB962C8B-B14F-4D97-AF65-F5344CB8AC3E}">
        <p14:creationId xmlns:p14="http://schemas.microsoft.com/office/powerpoint/2010/main" val="13023181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educate company.jpg" title="Educating your employees and increasing awareness of sleep disorders is importan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4038600"/>
            <a:ext cx="2914650"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itle 1"/>
          <p:cNvSpPr>
            <a:spLocks noGrp="1"/>
          </p:cNvSpPr>
          <p:nvPr>
            <p:ph type="title"/>
          </p:nvPr>
        </p:nvSpPr>
        <p:spPr>
          <a:xfrm>
            <a:off x="381000" y="274638"/>
            <a:ext cx="8382000" cy="1143000"/>
          </a:xfrm>
        </p:spPr>
        <p:txBody>
          <a:bodyPr/>
          <a:lstStyle/>
          <a:p>
            <a:pPr eaLnBrk="1" hangingPunct="1"/>
            <a:r>
              <a:rPr lang="es-ES" sz="3600" dirty="0">
                <a:solidFill>
                  <a:schemeClr val="bg1"/>
                </a:solidFill>
              </a:rPr>
              <a:t>Educación de la Empresa/Concientizar Sobre las Enfermedades del Sueño (1 de 6)</a:t>
            </a:r>
            <a:endParaRPr lang="en-US" sz="3600" dirty="0">
              <a:solidFill>
                <a:schemeClr val="bg1"/>
              </a:solidFill>
            </a:endParaRPr>
          </a:p>
        </p:txBody>
      </p:sp>
      <p:sp>
        <p:nvSpPr>
          <p:cNvPr id="48132" name="Content Placeholder 2"/>
          <p:cNvSpPr>
            <a:spLocks noGrp="1"/>
          </p:cNvSpPr>
          <p:nvPr>
            <p:ph idx="1"/>
          </p:nvPr>
        </p:nvSpPr>
        <p:spPr>
          <a:xfrm>
            <a:off x="152400" y="1646237"/>
            <a:ext cx="8686800" cy="4525963"/>
          </a:xfrm>
        </p:spPr>
        <p:txBody>
          <a:bodyPr/>
          <a:lstStyle/>
          <a:p>
            <a:r>
              <a:rPr lang="es-MX" dirty="0"/>
              <a:t>Educar y aumentar la conciencia de la AOS entre </a:t>
            </a:r>
            <a:r>
              <a:rPr lang="es-MX" i="1" dirty="0"/>
              <a:t>todos</a:t>
            </a:r>
            <a:r>
              <a:rPr lang="es-MX" dirty="0"/>
              <a:t> los involucrados de la empresa </a:t>
            </a:r>
          </a:p>
          <a:p>
            <a:pPr lvl="1" eaLnBrk="1" hangingPunct="1"/>
            <a:r>
              <a:rPr lang="es-MX" dirty="0"/>
              <a:t>Señales y síntomas de AOS y enfermedades del sueño</a:t>
            </a:r>
          </a:p>
          <a:p>
            <a:pPr lvl="1" eaLnBrk="1" hangingPunct="1"/>
            <a:r>
              <a:rPr lang="es-MX" dirty="0"/>
              <a:t>Implicaciones para la salud y la seguridad de la AOS</a:t>
            </a:r>
          </a:p>
          <a:p>
            <a:pPr lvl="1" eaLnBrk="1" hangingPunct="1"/>
            <a:r>
              <a:rPr lang="es-MX" dirty="0"/>
              <a:t>Información sobre pruebas y tratamientos de la AOS</a:t>
            </a:r>
          </a:p>
          <a:p>
            <a:pPr lvl="1" eaLnBrk="1" hangingPunct="1"/>
            <a:r>
              <a:rPr lang="es-MX" dirty="0"/>
              <a:t>Tu programa de enfermedades del                          sueño</a:t>
            </a:r>
          </a:p>
          <a:p>
            <a:pPr lvl="2" eaLnBrk="1" hangingPunct="1"/>
            <a:r>
              <a:rPr lang="es-MX" dirty="0"/>
              <a:t>Roles y responsabilidades</a:t>
            </a:r>
          </a:p>
          <a:p>
            <a:pPr lvl="2" eaLnBrk="1" hangingPunct="1"/>
            <a:r>
              <a:rPr lang="es-MX" dirty="0"/>
              <a:t>Políticas y procedimientos</a:t>
            </a:r>
          </a:p>
          <a:p>
            <a:pPr marL="0" indent="0">
              <a:buNone/>
            </a:pPr>
            <a:endParaRPr lang="es-MX"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381000" y="274638"/>
            <a:ext cx="8382000" cy="1143000"/>
          </a:xfrm>
        </p:spPr>
        <p:txBody>
          <a:bodyPr/>
          <a:lstStyle/>
          <a:p>
            <a:r>
              <a:rPr lang="es-ES" sz="3600" dirty="0">
                <a:solidFill>
                  <a:schemeClr val="bg1"/>
                </a:solidFill>
              </a:rPr>
              <a:t>Educación de la Empresa/Concientizar Sobre las Enfermedades del Sueño (2 de 6)</a:t>
            </a:r>
            <a:endParaRPr lang="en-US" sz="3600" dirty="0">
              <a:solidFill>
                <a:schemeClr val="bg1"/>
              </a:solidFill>
            </a:endParaRPr>
          </a:p>
        </p:txBody>
      </p:sp>
      <p:sp>
        <p:nvSpPr>
          <p:cNvPr id="49155" name="Content Placeholder 2"/>
          <p:cNvSpPr>
            <a:spLocks noGrp="1"/>
          </p:cNvSpPr>
          <p:nvPr>
            <p:ph idx="1"/>
          </p:nvPr>
        </p:nvSpPr>
        <p:spPr/>
        <p:txBody>
          <a:bodyPr/>
          <a:lstStyle/>
          <a:p>
            <a:pPr>
              <a:spcBef>
                <a:spcPts val="0"/>
              </a:spcBef>
            </a:pPr>
            <a:r>
              <a:rPr lang="es-MX" dirty="0"/>
              <a:t>Educación sobre la AOS</a:t>
            </a:r>
          </a:p>
          <a:p>
            <a:pPr lvl="1">
              <a:spcBef>
                <a:spcPts val="0"/>
              </a:spcBef>
            </a:pPr>
            <a:r>
              <a:rPr lang="es-MX" sz="2400" dirty="0"/>
              <a:t>Anuncios</a:t>
            </a:r>
          </a:p>
          <a:p>
            <a:pPr lvl="1">
              <a:spcBef>
                <a:spcPts val="0"/>
              </a:spcBef>
            </a:pPr>
            <a:r>
              <a:rPr lang="es-MX" sz="2400" dirty="0"/>
              <a:t>Folletos</a:t>
            </a:r>
          </a:p>
          <a:p>
            <a:pPr lvl="1">
              <a:spcBef>
                <a:spcPts val="0"/>
              </a:spcBef>
            </a:pPr>
            <a:r>
              <a:rPr lang="es-MX" sz="2400" dirty="0"/>
              <a:t>Boletines</a:t>
            </a:r>
          </a:p>
          <a:p>
            <a:pPr lvl="1">
              <a:spcBef>
                <a:spcPts val="0"/>
              </a:spcBef>
            </a:pPr>
            <a:r>
              <a:rPr lang="es-MX" sz="2400" dirty="0"/>
              <a:t>Videos</a:t>
            </a:r>
          </a:p>
          <a:p>
            <a:pPr lvl="1">
              <a:spcBef>
                <a:spcPts val="0"/>
              </a:spcBef>
            </a:pPr>
            <a:endParaRPr lang="es-MX" sz="1050" dirty="0"/>
          </a:p>
          <a:p>
            <a:pPr>
              <a:spcBef>
                <a:spcPts val="0"/>
              </a:spcBef>
            </a:pPr>
            <a:r>
              <a:rPr lang="es-MX" dirty="0"/>
              <a:t>Educación del programa de AOS</a:t>
            </a:r>
          </a:p>
          <a:p>
            <a:pPr lvl="1">
              <a:spcBef>
                <a:spcPts val="0"/>
              </a:spcBef>
            </a:pPr>
            <a:r>
              <a:rPr lang="es-MX" sz="2400" dirty="0"/>
              <a:t>Detalles del programa AOS</a:t>
            </a:r>
          </a:p>
          <a:p>
            <a:pPr lvl="1">
              <a:spcBef>
                <a:spcPts val="0"/>
              </a:spcBef>
            </a:pPr>
            <a:r>
              <a:rPr lang="es-MX" sz="2400" dirty="0"/>
              <a:t>Políticas y procedimientos</a:t>
            </a:r>
          </a:p>
          <a:p>
            <a:pPr lvl="1">
              <a:spcBef>
                <a:spcPts val="0"/>
              </a:spcBef>
            </a:pPr>
            <a:endParaRPr lang="es-MX" sz="1200" dirty="0"/>
          </a:p>
          <a:p>
            <a:pPr>
              <a:spcBef>
                <a:spcPts val="0"/>
              </a:spcBef>
            </a:pPr>
            <a:r>
              <a:rPr lang="es-MX" dirty="0"/>
              <a:t>Testimonios</a:t>
            </a:r>
          </a:p>
          <a:p>
            <a:pPr lvl="1">
              <a:spcBef>
                <a:spcPts val="0"/>
              </a:spcBef>
            </a:pPr>
            <a:r>
              <a:rPr lang="es-MX" sz="2400" dirty="0"/>
              <a:t>Historias de éxito</a:t>
            </a:r>
          </a:p>
          <a:p>
            <a:pPr lvl="1"/>
            <a:endParaRPr lang="es-MX" dirty="0"/>
          </a:p>
        </p:txBody>
      </p:sp>
      <p:pic>
        <p:nvPicPr>
          <p:cNvPr id="49156" name="Picture 5" descr="laptop megaphone.jpg" title="Educate and raise awareness of OS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410493"/>
            <a:ext cx="2362200" cy="245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6" descr="success solutions.jpg" title="Educate and raise awareness of OSA"/>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4114800"/>
            <a:ext cx="2600325"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health and wellness.jpg" title="Health and wellness education should accompany OSA education, as OSA is largely related to overweight and obesit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438400"/>
            <a:ext cx="3233738"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itle 1"/>
          <p:cNvSpPr>
            <a:spLocks noGrp="1"/>
          </p:cNvSpPr>
          <p:nvPr>
            <p:ph type="title"/>
          </p:nvPr>
        </p:nvSpPr>
        <p:spPr>
          <a:xfrm>
            <a:off x="381000" y="274638"/>
            <a:ext cx="8382000" cy="1143000"/>
          </a:xfrm>
        </p:spPr>
        <p:txBody>
          <a:bodyPr/>
          <a:lstStyle/>
          <a:p>
            <a:r>
              <a:rPr kumimoji="0" lang="es-ES" sz="3600" b="0" i="0" u="none" strike="noStrike" kern="1200" cap="none" spc="0" normalizeH="0" baseline="0" noProof="0" dirty="0">
                <a:ln>
                  <a:noFill/>
                </a:ln>
                <a:solidFill>
                  <a:prstClr val="white"/>
                </a:solidFill>
                <a:effectLst/>
                <a:uLnTx/>
                <a:uFillTx/>
                <a:latin typeface="Calibri"/>
                <a:ea typeface="+mj-ea"/>
                <a:cs typeface="+mj-cs"/>
              </a:rPr>
              <a:t>Educación de la Empresa/Concientizar Sobre las Enfermedades del </a:t>
            </a:r>
            <a:r>
              <a:rPr lang="es-ES" sz="3600" dirty="0">
                <a:solidFill>
                  <a:schemeClr val="bg1"/>
                </a:solidFill>
              </a:rPr>
              <a:t>Sueño</a:t>
            </a:r>
            <a:r>
              <a:rPr kumimoji="0" lang="es-ES" sz="3600" b="0" i="0" u="none" strike="noStrike" kern="1200" cap="none" spc="0" normalizeH="0" baseline="0" noProof="0" dirty="0">
                <a:ln>
                  <a:noFill/>
                </a:ln>
                <a:solidFill>
                  <a:prstClr val="white"/>
                </a:solidFill>
                <a:effectLst/>
                <a:uLnTx/>
                <a:uFillTx/>
                <a:latin typeface="Calibri"/>
                <a:ea typeface="+mj-ea"/>
                <a:cs typeface="+mj-cs"/>
              </a:rPr>
              <a:t> (3 de 6)</a:t>
            </a:r>
            <a:endParaRPr lang="en-US" sz="4200" dirty="0">
              <a:solidFill>
                <a:schemeClr val="bg1"/>
              </a:solidFill>
            </a:endParaRPr>
          </a:p>
        </p:txBody>
      </p:sp>
      <p:sp>
        <p:nvSpPr>
          <p:cNvPr id="50180" name="Content Placeholder 2"/>
          <p:cNvSpPr>
            <a:spLocks noGrp="1"/>
          </p:cNvSpPr>
          <p:nvPr>
            <p:ph idx="1"/>
          </p:nvPr>
        </p:nvSpPr>
        <p:spPr>
          <a:xfrm>
            <a:off x="381000" y="1600200"/>
            <a:ext cx="8382000" cy="4525963"/>
          </a:xfrm>
        </p:spPr>
        <p:txBody>
          <a:bodyPr/>
          <a:lstStyle/>
          <a:p>
            <a:pPr>
              <a:spcBef>
                <a:spcPts val="0"/>
              </a:spcBef>
            </a:pPr>
            <a:r>
              <a:rPr lang="es-MX" dirty="0"/>
              <a:t>Incluir educación sobre salud y bienestar</a:t>
            </a:r>
          </a:p>
          <a:p>
            <a:pPr marL="449263" lvl="1">
              <a:spcBef>
                <a:spcPts val="0"/>
              </a:spcBef>
            </a:pPr>
            <a:r>
              <a:rPr lang="es-MX" dirty="0"/>
              <a:t>Impacto del estilo de vida en enfermedades del sueño</a:t>
            </a:r>
          </a:p>
          <a:p>
            <a:pPr marL="449263" lvl="1">
              <a:spcBef>
                <a:spcPts val="0"/>
              </a:spcBef>
            </a:pPr>
            <a:r>
              <a:rPr lang="es-MX" dirty="0"/>
              <a:t>Nutrición en el camino</a:t>
            </a:r>
          </a:p>
          <a:p>
            <a:pPr marL="449263" lvl="1">
              <a:spcBef>
                <a:spcPts val="0"/>
              </a:spcBef>
            </a:pPr>
            <a:r>
              <a:rPr lang="es-MX" dirty="0"/>
              <a:t>Ejercicio en el camino</a:t>
            </a:r>
          </a:p>
          <a:p>
            <a:pPr marL="449263" lvl="1">
              <a:spcBef>
                <a:spcPts val="0"/>
              </a:spcBef>
            </a:pPr>
            <a:r>
              <a:rPr lang="es-MX" dirty="0"/>
              <a:t>Pérdida de peso</a:t>
            </a:r>
          </a:p>
          <a:p>
            <a:pPr>
              <a:spcBef>
                <a:spcPts val="0"/>
              </a:spcBef>
            </a:pPr>
            <a:r>
              <a:rPr lang="es-MX" dirty="0"/>
              <a:t>Educación sobre el tratamiento                         de enfermedades del sueño</a:t>
            </a:r>
          </a:p>
          <a:p>
            <a:pPr marL="449263" lvl="1">
              <a:spcBef>
                <a:spcPts val="0"/>
              </a:spcBef>
            </a:pPr>
            <a:r>
              <a:rPr lang="es-MX" dirty="0"/>
              <a:t>Entrenamiento en la PAP</a:t>
            </a:r>
          </a:p>
          <a:p>
            <a:pPr marL="449263" lvl="1">
              <a:spcBef>
                <a:spcPts val="0"/>
              </a:spcBef>
            </a:pPr>
            <a:r>
              <a:rPr lang="es-MX" dirty="0"/>
              <a:t>Opciones de tratamiento alternativo/complementario</a:t>
            </a:r>
          </a:p>
          <a:p>
            <a:pPr lvl="2"/>
            <a:endParaRPr lang="es-MX" dirty="0"/>
          </a:p>
          <a:p>
            <a:endParaRPr lang="es-MX"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381000" y="274638"/>
            <a:ext cx="8382000" cy="1143000"/>
          </a:xfrm>
        </p:spPr>
        <p:txBody>
          <a:bodyPr/>
          <a:lstStyle/>
          <a:p>
            <a:r>
              <a:rPr kumimoji="0" lang="es-ES" sz="3600" b="0" i="0" u="none" strike="noStrike" kern="1200" cap="none" spc="0" normalizeH="0" baseline="0" noProof="0" dirty="0">
                <a:ln>
                  <a:noFill/>
                </a:ln>
                <a:solidFill>
                  <a:prstClr val="white"/>
                </a:solidFill>
                <a:effectLst/>
                <a:uLnTx/>
                <a:uFillTx/>
                <a:latin typeface="Calibri"/>
                <a:ea typeface="+mj-ea"/>
                <a:cs typeface="+mj-cs"/>
              </a:rPr>
              <a:t>Educación de la Empresa/Concientizar Sobre las Enfermedades del </a:t>
            </a:r>
            <a:r>
              <a:rPr lang="es-ES" sz="3600" dirty="0">
                <a:solidFill>
                  <a:schemeClr val="bg1"/>
                </a:solidFill>
              </a:rPr>
              <a:t>Sueño</a:t>
            </a:r>
            <a:r>
              <a:rPr kumimoji="0" lang="es-ES" sz="3600" b="0" i="0" u="none" strike="noStrike" kern="1200" cap="none" spc="0" normalizeH="0" baseline="0" noProof="0" dirty="0">
                <a:ln>
                  <a:noFill/>
                </a:ln>
                <a:solidFill>
                  <a:prstClr val="white"/>
                </a:solidFill>
                <a:effectLst/>
                <a:uLnTx/>
                <a:uFillTx/>
                <a:latin typeface="Calibri"/>
                <a:ea typeface="+mj-ea"/>
                <a:cs typeface="+mj-cs"/>
              </a:rPr>
              <a:t> (4 de 6)</a:t>
            </a:r>
            <a:endParaRPr lang="en-US" sz="4200" dirty="0">
              <a:solidFill>
                <a:schemeClr val="bg1"/>
              </a:solidFill>
            </a:endParaRPr>
          </a:p>
        </p:txBody>
      </p:sp>
      <p:sp>
        <p:nvSpPr>
          <p:cNvPr id="51203" name="Content Placeholder 2"/>
          <p:cNvSpPr>
            <a:spLocks noGrp="1"/>
          </p:cNvSpPr>
          <p:nvPr>
            <p:ph idx="1"/>
          </p:nvPr>
        </p:nvSpPr>
        <p:spPr>
          <a:xfrm>
            <a:off x="457200" y="1524000"/>
            <a:ext cx="8610600" cy="4525963"/>
          </a:xfrm>
        </p:spPr>
        <p:txBody>
          <a:bodyPr/>
          <a:lstStyle/>
          <a:p>
            <a:pPr>
              <a:spcBef>
                <a:spcPts val="300"/>
              </a:spcBef>
            </a:pPr>
            <a:r>
              <a:rPr lang="es-MX" sz="3000" dirty="0"/>
              <a:t>Educación exitosa sobre el tratamiento de AOS</a:t>
            </a:r>
          </a:p>
          <a:p>
            <a:pPr lvl="1">
              <a:spcBef>
                <a:spcPts val="300"/>
              </a:spcBef>
            </a:pPr>
            <a:r>
              <a:rPr lang="es-MX" sz="2400" dirty="0"/>
              <a:t>Importancia del cumplimiento y la eficacia de la terapia</a:t>
            </a:r>
          </a:p>
          <a:p>
            <a:pPr lvl="1">
              <a:spcBef>
                <a:spcPts val="300"/>
              </a:spcBef>
            </a:pPr>
            <a:r>
              <a:rPr lang="es-MX" sz="2400" dirty="0"/>
              <a:t>Cómo se monitorea/documenta el cumplimiento y la eficacia</a:t>
            </a:r>
          </a:p>
          <a:p>
            <a:pPr lvl="1">
              <a:spcBef>
                <a:spcPts val="300"/>
              </a:spcBef>
            </a:pPr>
            <a:r>
              <a:rPr lang="es-MX" sz="2400" dirty="0"/>
              <a:t>Su política de cumplimiento </a:t>
            </a:r>
          </a:p>
          <a:p>
            <a:pPr>
              <a:spcBef>
                <a:spcPts val="300"/>
              </a:spcBef>
            </a:pPr>
            <a:r>
              <a:rPr lang="es-MX" sz="3000" dirty="0"/>
              <a:t>Educación familiar</a:t>
            </a:r>
          </a:p>
          <a:p>
            <a:pPr lvl="1">
              <a:spcBef>
                <a:spcPts val="300"/>
              </a:spcBef>
            </a:pPr>
            <a:r>
              <a:rPr lang="es-MX" sz="2400" dirty="0"/>
              <a:t>Sistema de apoyo</a:t>
            </a:r>
          </a:p>
          <a:p>
            <a:pPr>
              <a:spcBef>
                <a:spcPts val="300"/>
              </a:spcBef>
            </a:pPr>
            <a:r>
              <a:rPr lang="es-MX" sz="3000" dirty="0"/>
              <a:t>Educación comunitaria</a:t>
            </a:r>
          </a:p>
          <a:p>
            <a:pPr lvl="1">
              <a:spcBef>
                <a:spcPts val="300"/>
              </a:spcBef>
            </a:pPr>
            <a:r>
              <a:rPr lang="es-MX" sz="2400" dirty="0"/>
              <a:t>Cumplimiento de la ley </a:t>
            </a:r>
          </a:p>
          <a:p>
            <a:pPr lvl="2">
              <a:spcBef>
                <a:spcPts val="300"/>
              </a:spcBef>
            </a:pPr>
            <a:r>
              <a:rPr lang="es-MX" sz="2000" dirty="0"/>
              <a:t>Reglamentación sobre el ralentí</a:t>
            </a:r>
          </a:p>
          <a:p>
            <a:pPr lvl="1">
              <a:spcBef>
                <a:spcPts val="300"/>
              </a:spcBef>
            </a:pPr>
            <a:r>
              <a:rPr lang="es-MX" sz="2400" dirty="0"/>
              <a:t>Público en general</a:t>
            </a:r>
          </a:p>
          <a:p>
            <a:pPr lvl="2">
              <a:spcBef>
                <a:spcPts val="300"/>
              </a:spcBef>
            </a:pPr>
            <a:r>
              <a:rPr lang="es-MX" sz="2000" dirty="0"/>
              <a:t>Restricciones de estacionamiento </a:t>
            </a:r>
          </a:p>
          <a:p>
            <a:endParaRPr lang="es-MX" dirty="0"/>
          </a:p>
        </p:txBody>
      </p:sp>
      <p:pic>
        <p:nvPicPr>
          <p:cNvPr id="51204" name="Picture 5" descr="family education.jpg" title="Educating family and the community on sleep disorders and the challenges faced by drivers with sleep disorders is importan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32350" y="2971800"/>
            <a:ext cx="22542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6" descr="police.jpg" title="Educating family and the community on sleep disorders and the challenges faced by drivers with sleep disorders is important."/>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4745038"/>
            <a:ext cx="2295525" cy="152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228600" y="274638"/>
            <a:ext cx="8686800" cy="1143000"/>
          </a:xfrm>
        </p:spPr>
        <p:txBody>
          <a:bodyPr/>
          <a:lstStyle/>
          <a:p>
            <a:r>
              <a:rPr kumimoji="0" lang="es-ES" sz="3600" b="0" i="0" u="none" strike="noStrike" kern="1200" cap="none" spc="0" normalizeH="0" baseline="0" noProof="0" dirty="0">
                <a:ln>
                  <a:noFill/>
                </a:ln>
                <a:solidFill>
                  <a:prstClr val="white"/>
                </a:solidFill>
                <a:effectLst/>
                <a:uLnTx/>
                <a:uFillTx/>
                <a:latin typeface="Calibri"/>
                <a:ea typeface="+mj-ea"/>
                <a:cs typeface="+mj-cs"/>
              </a:rPr>
              <a:t>Educación de la Empresa/Concientizar Sobre las Enfermedades del </a:t>
            </a:r>
            <a:r>
              <a:rPr lang="es-ES" sz="3600" dirty="0">
                <a:solidFill>
                  <a:schemeClr val="bg1"/>
                </a:solidFill>
              </a:rPr>
              <a:t>Sueño</a:t>
            </a:r>
            <a:r>
              <a:rPr kumimoji="0" lang="es-ES" sz="3600" b="0" i="0" u="none" strike="noStrike" kern="1200" cap="none" spc="0" normalizeH="0" baseline="0" noProof="0" dirty="0">
                <a:ln>
                  <a:noFill/>
                </a:ln>
                <a:solidFill>
                  <a:prstClr val="white"/>
                </a:solidFill>
                <a:effectLst/>
                <a:uLnTx/>
                <a:uFillTx/>
                <a:latin typeface="Calibri"/>
                <a:ea typeface="+mj-ea"/>
                <a:cs typeface="+mj-cs"/>
              </a:rPr>
              <a:t> (5 de 6)</a:t>
            </a:r>
            <a:endParaRPr lang="en-US" dirty="0">
              <a:solidFill>
                <a:schemeClr val="bg1"/>
              </a:solidFill>
            </a:endParaRPr>
          </a:p>
        </p:txBody>
      </p:sp>
      <p:sp>
        <p:nvSpPr>
          <p:cNvPr id="52227" name="Content Placeholder 2"/>
          <p:cNvSpPr>
            <a:spLocks noGrp="1"/>
          </p:cNvSpPr>
          <p:nvPr>
            <p:ph idx="1"/>
          </p:nvPr>
        </p:nvSpPr>
        <p:spPr>
          <a:xfrm>
            <a:off x="457200" y="1600200"/>
            <a:ext cx="8458200" cy="4525963"/>
          </a:xfrm>
        </p:spPr>
        <p:txBody>
          <a:bodyPr/>
          <a:lstStyle/>
          <a:p>
            <a:pPr>
              <a:spcBef>
                <a:spcPts val="0"/>
              </a:spcBef>
            </a:pPr>
            <a:r>
              <a:rPr lang="es-MX" sz="2800" dirty="0"/>
              <a:t>Parámetros de Práctica y Guías Clínicas de la Academia Americana de Medicina del Sueño (AASM) </a:t>
            </a:r>
          </a:p>
          <a:p>
            <a:pPr lvl="1">
              <a:spcBef>
                <a:spcPts val="0"/>
              </a:spcBef>
            </a:pPr>
            <a:r>
              <a:rPr lang="es-MX" sz="2400" b="1" dirty="0"/>
              <a:t>Educar sobre la naturaleza de la enfermedad del sueño</a:t>
            </a:r>
          </a:p>
          <a:p>
            <a:pPr marL="803275" lvl="2">
              <a:spcBef>
                <a:spcPts val="0"/>
              </a:spcBef>
            </a:pPr>
            <a:r>
              <a:rPr lang="es-MX" sz="2000" dirty="0"/>
              <a:t>Fisiopatología, factores de riesgo, consecuencias clínicas</a:t>
            </a:r>
          </a:p>
          <a:p>
            <a:pPr lvl="1">
              <a:spcBef>
                <a:spcPts val="0"/>
              </a:spcBef>
            </a:pPr>
            <a:r>
              <a:rPr lang="es-MX" sz="2400" dirty="0"/>
              <a:t>Opciones de tratamiento discutidas en el contexto de:</a:t>
            </a:r>
          </a:p>
          <a:p>
            <a:pPr marL="803275" lvl="2">
              <a:spcBef>
                <a:spcPts val="0"/>
              </a:spcBef>
            </a:pPr>
            <a:r>
              <a:rPr lang="es-MX" sz="2000" dirty="0"/>
              <a:t>Gravedad de la enfermedad, factores de riesgo, condiciones asociadas, expectativas del paciente</a:t>
            </a:r>
          </a:p>
          <a:p>
            <a:pPr lvl="1">
              <a:spcBef>
                <a:spcPts val="0"/>
              </a:spcBef>
            </a:pPr>
            <a:r>
              <a:rPr lang="es-MX" sz="2400" b="1" dirty="0"/>
              <a:t>Educación General</a:t>
            </a:r>
          </a:p>
          <a:p>
            <a:pPr marL="803275" lvl="2">
              <a:spcBef>
                <a:spcPts val="0"/>
              </a:spcBef>
            </a:pPr>
            <a:r>
              <a:rPr lang="es-MX" sz="2000" dirty="0"/>
              <a:t>Pérdida de peso, posición para dormir, alcohol, modificaciones de factores de riesgo, efectos de medicamentos</a:t>
            </a:r>
          </a:p>
          <a:p>
            <a:pPr marL="803275" lvl="2">
              <a:spcBef>
                <a:spcPts val="0"/>
              </a:spcBef>
            </a:pPr>
            <a:r>
              <a:rPr lang="es-MX" sz="2000" dirty="0"/>
              <a:t>Riesgos y gestión de la conducción somnolienta</a:t>
            </a:r>
          </a:p>
          <a:p>
            <a:pPr lvl="1">
              <a:spcBef>
                <a:spcPts val="0"/>
              </a:spcBef>
            </a:pPr>
            <a:r>
              <a:rPr lang="es-MX" sz="2400" b="1" dirty="0"/>
              <a:t>Programa multidisciplinario de administración de enfermedades crónicas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solidFill>
                  <a:schemeClr val="bg1"/>
                </a:solidFill>
              </a:rPr>
              <a:t>Panel de Expertos Médicos (PEM) de la FMCSA</a:t>
            </a:r>
            <a:endParaRPr lang="en-US" dirty="0">
              <a:solidFill>
                <a:schemeClr val="bg1"/>
              </a:solidFill>
            </a:endParaRPr>
          </a:p>
        </p:txBody>
      </p:sp>
      <p:sp>
        <p:nvSpPr>
          <p:cNvPr id="3" name="Content Placeholder 2"/>
          <p:cNvSpPr>
            <a:spLocks noGrp="1"/>
          </p:cNvSpPr>
          <p:nvPr>
            <p:ph idx="1"/>
          </p:nvPr>
        </p:nvSpPr>
        <p:spPr/>
        <p:txBody>
          <a:bodyPr/>
          <a:lstStyle/>
          <a:p>
            <a:r>
              <a:rPr lang="es-ES" sz="2400" dirty="0"/>
              <a:t>El PEM ayuda a la FMCSA brindando opiniones expertas y asesoramiento a la FMCSA sobre estándares médicos, orientación e investigación sobre la certificación médica de los conductores de VDA</a:t>
            </a:r>
            <a:endParaRPr lang="en-US" sz="2400" dirty="0"/>
          </a:p>
          <a:p>
            <a:r>
              <a:rPr lang="es-ES" sz="2400" dirty="0"/>
              <a:t>El PEM ha descrito algunas recomendaciones sobre las enfermedades del sueño</a:t>
            </a:r>
            <a:endParaRPr lang="en-US" sz="2400" dirty="0"/>
          </a:p>
          <a:p>
            <a:r>
              <a:rPr lang="es-ES" sz="2400" dirty="0"/>
              <a:t>Las recomendaciones del PEM están disponibles para los médicos examinadores quienes pueden usarlas como "herramientas de mejores prácticas"</a:t>
            </a:r>
            <a:endParaRPr lang="en-US" sz="2400" dirty="0"/>
          </a:p>
          <a:p>
            <a:r>
              <a:rPr lang="es-ES" sz="2400" dirty="0"/>
              <a:t>Las recomendaciones del PEM no son una guía o política formal de la FMCSA</a:t>
            </a:r>
            <a:endParaRPr lang="en-US" sz="2400" dirty="0"/>
          </a:p>
        </p:txBody>
      </p:sp>
    </p:spTree>
    <p:extLst>
      <p:ext uri="{BB962C8B-B14F-4D97-AF65-F5344CB8AC3E}">
        <p14:creationId xmlns:p14="http://schemas.microsoft.com/office/powerpoint/2010/main" val="33180278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6" descr="U.S. Department Of Transportation. Federal Motor Carrier Safety Administ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00750"/>
            <a:ext cx="9144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itle 1"/>
          <p:cNvSpPr>
            <a:spLocks noGrp="1"/>
          </p:cNvSpPr>
          <p:nvPr>
            <p:ph type="title"/>
          </p:nvPr>
        </p:nvSpPr>
        <p:spPr>
          <a:xfrm>
            <a:off x="228600" y="274638"/>
            <a:ext cx="8686800" cy="1143000"/>
          </a:xfrm>
        </p:spPr>
        <p:txBody>
          <a:bodyPr/>
          <a:lstStyle/>
          <a:p>
            <a:r>
              <a:rPr kumimoji="0" lang="es-ES" sz="3600" b="0" i="0" u="none" strike="noStrike" kern="1200" cap="none" spc="0" normalizeH="0" baseline="0" noProof="0" dirty="0">
                <a:ln>
                  <a:noFill/>
                </a:ln>
                <a:solidFill>
                  <a:prstClr val="white"/>
                </a:solidFill>
                <a:effectLst/>
                <a:uLnTx/>
                <a:uFillTx/>
                <a:latin typeface="Calibri"/>
                <a:ea typeface="+mj-ea"/>
                <a:cs typeface="+mj-cs"/>
              </a:rPr>
              <a:t>Educación de la Empresa/Concientizar Sobre las Enfermedades del </a:t>
            </a:r>
            <a:r>
              <a:rPr lang="es-ES" sz="3600" dirty="0">
                <a:solidFill>
                  <a:schemeClr val="bg1"/>
                </a:solidFill>
              </a:rPr>
              <a:t>Sueño</a:t>
            </a:r>
            <a:r>
              <a:rPr kumimoji="0" lang="es-ES" sz="3600" b="0" i="0" u="none" strike="noStrike" kern="1200" cap="none" spc="0" normalizeH="0" baseline="0" noProof="0" dirty="0">
                <a:ln>
                  <a:noFill/>
                </a:ln>
                <a:solidFill>
                  <a:prstClr val="white"/>
                </a:solidFill>
                <a:effectLst/>
                <a:uLnTx/>
                <a:uFillTx/>
                <a:latin typeface="Calibri"/>
                <a:ea typeface="+mj-ea"/>
                <a:cs typeface="+mj-cs"/>
              </a:rPr>
              <a:t> (6 de 6)</a:t>
            </a:r>
            <a:endParaRPr lang="en-US" sz="4000" dirty="0">
              <a:solidFill>
                <a:schemeClr val="bg1"/>
              </a:solidFill>
            </a:endParaRPr>
          </a:p>
        </p:txBody>
      </p:sp>
      <p:sp>
        <p:nvSpPr>
          <p:cNvPr id="53252" name="Content Placeholder 2"/>
          <p:cNvSpPr>
            <a:spLocks noGrp="1"/>
          </p:cNvSpPr>
          <p:nvPr>
            <p:ph idx="1"/>
          </p:nvPr>
        </p:nvSpPr>
        <p:spPr>
          <a:xfrm>
            <a:off x="457200" y="1487488"/>
            <a:ext cx="8458200" cy="4525962"/>
          </a:xfrm>
        </p:spPr>
        <p:txBody>
          <a:bodyPr/>
          <a:lstStyle/>
          <a:p>
            <a:pPr>
              <a:spcBef>
                <a:spcPts val="0"/>
              </a:spcBef>
            </a:pPr>
            <a:r>
              <a:rPr lang="es-ES" dirty="0"/>
              <a:t>Recomendaciones del Panel de Expertos Médicos (PEM) de la FMCSA</a:t>
            </a:r>
            <a:endParaRPr lang="en-US" dirty="0"/>
          </a:p>
          <a:p>
            <a:pPr lvl="1">
              <a:spcBef>
                <a:spcPts val="0"/>
              </a:spcBef>
            </a:pPr>
            <a:r>
              <a:rPr lang="es-ES" dirty="0"/>
              <a:t>Los conductores con AOS que cumplan con los criterios para la certificación para conducir deben recibir educación sobre lo siguiente:</a:t>
            </a:r>
            <a:endParaRPr lang="en-US" dirty="0"/>
          </a:p>
          <a:p>
            <a:pPr marL="993775" lvl="2">
              <a:spcBef>
                <a:spcPts val="0"/>
              </a:spcBef>
            </a:pPr>
            <a:r>
              <a:rPr lang="es-ES" sz="2000" dirty="0"/>
              <a:t>Importancia de un sueño adecuado</a:t>
            </a:r>
            <a:endParaRPr lang="en-US" sz="2000" dirty="0"/>
          </a:p>
          <a:p>
            <a:pPr marL="993775" lvl="2">
              <a:spcBef>
                <a:spcPts val="0"/>
              </a:spcBef>
            </a:pPr>
            <a:r>
              <a:rPr lang="es-ES" sz="2000" dirty="0"/>
              <a:t>Cambios en el estilo de vida (pérdida de peso, ejercicio, dejar de fumar, etc.)</a:t>
            </a:r>
            <a:endParaRPr lang="en-US" sz="2000" dirty="0"/>
          </a:p>
          <a:p>
            <a:pPr marL="993775" lvl="2">
              <a:spcBef>
                <a:spcPts val="0"/>
              </a:spcBef>
            </a:pPr>
            <a:r>
              <a:rPr lang="es-ES" sz="2000" dirty="0"/>
              <a:t>Importancia del cumplimiento del tratamiento</a:t>
            </a:r>
            <a:endParaRPr lang="en-US" sz="2000" dirty="0"/>
          </a:p>
          <a:p>
            <a:pPr marL="993775" lvl="2">
              <a:spcBef>
                <a:spcPts val="0"/>
              </a:spcBef>
            </a:pPr>
            <a:r>
              <a:rPr lang="es-ES" sz="2000" dirty="0"/>
              <a:t>Consecuencias de la AOS no tratada (salud, seguridad, trabajo, etc.)</a:t>
            </a:r>
            <a:endParaRPr lang="en-US" sz="2000" dirty="0"/>
          </a:p>
          <a:p>
            <a:pPr marL="993775" lvl="2">
              <a:spcBef>
                <a:spcPts val="0"/>
              </a:spcBef>
            </a:pPr>
            <a:r>
              <a:rPr lang="es-ES" sz="2000" dirty="0"/>
              <a:t>Efectos de los depresores respiratorios o del SNC en la AOS</a:t>
            </a:r>
            <a:endParaRPr lang="en-US" sz="2000" dirty="0"/>
          </a:p>
        </p:txBody>
      </p:sp>
      <p:sp>
        <p:nvSpPr>
          <p:cNvPr id="4" name="Slide Number Placeholder 3"/>
          <p:cNvSpPr>
            <a:spLocks noGrp="1"/>
          </p:cNvSpPr>
          <p:nvPr>
            <p:ph type="sldNum" sz="quarter" idx="4294967295"/>
          </p:nvPr>
        </p:nvSpPr>
        <p:spPr/>
        <p:txBody>
          <a:bodyPr/>
          <a:lstStyle/>
          <a:p>
            <a:pPr>
              <a:defRPr/>
            </a:pPr>
            <a:fld id="{8CB02ADA-A5E9-4B37-898C-C87A075F7602}" type="slidenum">
              <a:rPr lang="en-US" smtClean="0"/>
              <a:pPr>
                <a:defRPr/>
              </a:pPr>
              <a:t>47</a:t>
            </a:fld>
            <a:endParaRPr lang="en-US"/>
          </a:p>
        </p:txBody>
      </p:sp>
      <p:pic>
        <p:nvPicPr>
          <p:cNvPr id="53254" name="Picture 6" descr="logo Medical Expert Pan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6219825"/>
            <a:ext cx="19335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381000" y="274638"/>
            <a:ext cx="8382000" cy="1143000"/>
          </a:xfrm>
        </p:spPr>
        <p:txBody>
          <a:bodyPr/>
          <a:lstStyle/>
          <a:p>
            <a:r>
              <a:rPr lang="es-ES" sz="3600" dirty="0">
                <a:solidFill>
                  <a:schemeClr val="bg1"/>
                </a:solidFill>
              </a:rPr>
              <a:t>Identificación/Detección de Conductores en Riesgo de Enfermedades del Sueño (1 de 7)</a:t>
            </a:r>
            <a:endParaRPr lang="en-US" sz="3600" dirty="0">
              <a:solidFill>
                <a:schemeClr val="bg1"/>
              </a:solidFill>
            </a:endParaRPr>
          </a:p>
        </p:txBody>
      </p:sp>
      <p:sp>
        <p:nvSpPr>
          <p:cNvPr id="54275" name="Content Placeholder 2"/>
          <p:cNvSpPr>
            <a:spLocks noGrp="1"/>
          </p:cNvSpPr>
          <p:nvPr>
            <p:ph idx="1"/>
          </p:nvPr>
        </p:nvSpPr>
        <p:spPr>
          <a:xfrm>
            <a:off x="457200" y="1447800"/>
            <a:ext cx="8229600" cy="4525963"/>
          </a:xfrm>
        </p:spPr>
        <p:txBody>
          <a:bodyPr/>
          <a:lstStyle/>
          <a:p>
            <a:pPr>
              <a:spcBef>
                <a:spcPts val="0"/>
              </a:spcBef>
            </a:pPr>
            <a:r>
              <a:rPr lang="es-MX" dirty="0"/>
              <a:t>Cuestionarios</a:t>
            </a:r>
          </a:p>
          <a:p>
            <a:pPr lvl="1">
              <a:spcBef>
                <a:spcPts val="0"/>
              </a:spcBef>
            </a:pPr>
            <a:r>
              <a:rPr lang="es-MX" dirty="0"/>
              <a:t>Escala de somnolencia de </a:t>
            </a:r>
            <a:r>
              <a:rPr lang="es-MX" dirty="0" err="1"/>
              <a:t>Epworth</a:t>
            </a:r>
            <a:endParaRPr lang="es-MX" dirty="0"/>
          </a:p>
          <a:p>
            <a:pPr lvl="2">
              <a:spcBef>
                <a:spcPts val="0"/>
              </a:spcBef>
            </a:pPr>
            <a:r>
              <a:rPr lang="es-MX" sz="2000" dirty="0"/>
              <a:t>Evaluación de la somnolencia diurna</a:t>
            </a:r>
          </a:p>
          <a:p>
            <a:pPr lvl="1">
              <a:spcBef>
                <a:spcPts val="0"/>
              </a:spcBef>
            </a:pPr>
            <a:r>
              <a:rPr lang="es-MX" dirty="0"/>
              <a:t>Cuestionario de Berlín</a:t>
            </a:r>
          </a:p>
          <a:p>
            <a:pPr lvl="2">
              <a:spcBef>
                <a:spcPts val="0"/>
              </a:spcBef>
            </a:pPr>
            <a:r>
              <a:rPr lang="es-MX" sz="2000" dirty="0"/>
              <a:t>Evaluación del riesgo de AOS</a:t>
            </a:r>
          </a:p>
          <a:p>
            <a:pPr lvl="1">
              <a:spcBef>
                <a:spcPts val="0"/>
              </a:spcBef>
            </a:pPr>
            <a:r>
              <a:rPr lang="es-MX" dirty="0"/>
              <a:t>Cuestionario de Resultados Funcionales del Sueño</a:t>
            </a:r>
          </a:p>
          <a:p>
            <a:pPr lvl="2">
              <a:spcBef>
                <a:spcPts val="0"/>
              </a:spcBef>
            </a:pPr>
            <a:r>
              <a:rPr lang="es-MX" sz="2000" dirty="0"/>
              <a:t>Evaluación de las consecuencias funcionales de la somnolencia diurna</a:t>
            </a:r>
          </a:p>
          <a:p>
            <a:pPr lvl="1">
              <a:spcBef>
                <a:spcPts val="0"/>
              </a:spcBef>
            </a:pPr>
            <a:r>
              <a:rPr lang="es-MX" dirty="0"/>
              <a:t>Índice de calidad del sueño de Pittsburgh</a:t>
            </a:r>
          </a:p>
          <a:p>
            <a:pPr lvl="2">
              <a:spcBef>
                <a:spcPts val="0"/>
              </a:spcBef>
            </a:pPr>
            <a:r>
              <a:rPr lang="es-MX" sz="2000" dirty="0"/>
              <a:t>Medida de la calidad del sueño y alteraciones</a:t>
            </a:r>
          </a:p>
          <a:p>
            <a:pPr lvl="1">
              <a:spcBef>
                <a:spcPts val="0"/>
              </a:spcBef>
            </a:pPr>
            <a:r>
              <a:rPr lang="es-MX" dirty="0"/>
              <a:t>Limitaciones</a:t>
            </a:r>
          </a:p>
          <a:p>
            <a:pPr lvl="2">
              <a:spcBef>
                <a:spcPts val="0"/>
              </a:spcBef>
            </a:pPr>
            <a:r>
              <a:rPr lang="es-MX" sz="2000" dirty="0"/>
              <a:t>Subjetivo</a:t>
            </a:r>
          </a:p>
          <a:p>
            <a:pPr lvl="2">
              <a:spcBef>
                <a:spcPts val="0"/>
              </a:spcBef>
            </a:pPr>
            <a:r>
              <a:rPr lang="es-MX" sz="2000" dirty="0"/>
              <a:t>Confíe en la voluntad del encuestado para informar los síntomas</a:t>
            </a:r>
          </a:p>
        </p:txBody>
      </p:sp>
      <p:pic>
        <p:nvPicPr>
          <p:cNvPr id="54276" name="Picture 4" descr="questionnaire.jpg" title="Sleep disorders screening questionnaires may be used to screen for OSA and other sleep disorder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747838"/>
            <a:ext cx="2057400"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81000" y="274638"/>
            <a:ext cx="8382000" cy="1143000"/>
          </a:xfrm>
        </p:spPr>
        <p:txBody>
          <a:bodyPr/>
          <a:lstStyle/>
          <a:p>
            <a:r>
              <a:rPr kumimoji="0" lang="es-ES" sz="3600" b="0" i="0" u="none" strike="noStrike" kern="1200" cap="none" spc="0" normalizeH="0" baseline="0" noProof="0" dirty="0">
                <a:ln>
                  <a:noFill/>
                </a:ln>
                <a:solidFill>
                  <a:prstClr val="white"/>
                </a:solidFill>
                <a:effectLst/>
                <a:uLnTx/>
                <a:uFillTx/>
                <a:latin typeface="Calibri"/>
                <a:ea typeface="+mj-ea"/>
                <a:cs typeface="+mj-cs"/>
              </a:rPr>
              <a:t>Identificación/Detección de Conductores en Riesgo de Enfermedades del Sueño (2 de 7)</a:t>
            </a:r>
            <a:endParaRPr lang="en-US" dirty="0">
              <a:solidFill>
                <a:schemeClr val="bg1"/>
              </a:solidFill>
            </a:endParaRPr>
          </a:p>
        </p:txBody>
      </p:sp>
      <p:sp>
        <p:nvSpPr>
          <p:cNvPr id="55299" name="Content Placeholder 2"/>
          <p:cNvSpPr>
            <a:spLocks noGrp="1"/>
          </p:cNvSpPr>
          <p:nvPr>
            <p:ph idx="1"/>
          </p:nvPr>
        </p:nvSpPr>
        <p:spPr>
          <a:xfrm>
            <a:off x="457200" y="1524000"/>
            <a:ext cx="8382000" cy="4525963"/>
          </a:xfrm>
        </p:spPr>
        <p:txBody>
          <a:bodyPr/>
          <a:lstStyle/>
          <a:p>
            <a:pPr>
              <a:spcBef>
                <a:spcPts val="300"/>
              </a:spcBef>
            </a:pPr>
            <a:r>
              <a:rPr lang="es-MX" dirty="0"/>
              <a:t>Evaluaciones objetivas</a:t>
            </a:r>
          </a:p>
          <a:p>
            <a:pPr lvl="1">
              <a:spcBef>
                <a:spcPts val="300"/>
              </a:spcBef>
            </a:pPr>
            <a:r>
              <a:rPr lang="es-MX" dirty="0"/>
              <a:t>Prueba de latencia múltiple de sueño</a:t>
            </a:r>
          </a:p>
          <a:p>
            <a:pPr marL="725488" lvl="2">
              <a:spcBef>
                <a:spcPts val="300"/>
              </a:spcBef>
            </a:pPr>
            <a:r>
              <a:rPr lang="es-MX" dirty="0"/>
              <a:t>Cuantifica la tendencia fisiológica para conciliar el sueño</a:t>
            </a:r>
          </a:p>
          <a:p>
            <a:pPr lvl="1">
              <a:spcBef>
                <a:spcPts val="300"/>
              </a:spcBef>
            </a:pPr>
            <a:r>
              <a:rPr lang="es-MX" dirty="0"/>
              <a:t>Prueba de Mantenimiento de la Vigilia</a:t>
            </a:r>
          </a:p>
          <a:p>
            <a:pPr marL="725488" lvl="2">
              <a:spcBef>
                <a:spcPts val="300"/>
              </a:spcBef>
            </a:pPr>
            <a:r>
              <a:rPr lang="es-MX" dirty="0"/>
              <a:t>Mide la capacidad de permanecer despierto en condiciones que promueven el sueño</a:t>
            </a:r>
          </a:p>
          <a:p>
            <a:pPr lvl="1">
              <a:spcBef>
                <a:spcPts val="300"/>
              </a:spcBef>
            </a:pPr>
            <a:r>
              <a:rPr lang="es-MX" dirty="0"/>
              <a:t>Limitaciones</a:t>
            </a:r>
          </a:p>
          <a:p>
            <a:pPr marL="725488" lvl="2">
              <a:spcBef>
                <a:spcPts val="300"/>
              </a:spcBef>
            </a:pPr>
            <a:r>
              <a:rPr lang="es-MX" dirty="0"/>
              <a:t>Labor intensiva, costosa</a:t>
            </a:r>
          </a:p>
          <a:p>
            <a:pPr marL="725488" lvl="2">
              <a:spcBef>
                <a:spcPts val="300"/>
              </a:spcBef>
            </a:pPr>
            <a:r>
              <a:rPr lang="es-MX" dirty="0"/>
              <a:t>Requiere técnicos capacitados</a:t>
            </a:r>
          </a:p>
          <a:p>
            <a:pPr marL="725488" lvl="2">
              <a:spcBef>
                <a:spcPts val="300"/>
              </a:spcBef>
            </a:pPr>
            <a:r>
              <a:rPr lang="es-MX" dirty="0"/>
              <a:t>Condiciones de laboratorio</a:t>
            </a:r>
          </a:p>
          <a:p>
            <a:pPr marL="725488" lvl="2">
              <a:spcBef>
                <a:spcPts val="300"/>
              </a:spcBef>
            </a:pPr>
            <a:r>
              <a:rPr lang="es-MX" dirty="0"/>
              <a:t>Utilidad limitada para los trabajadores por turnos</a:t>
            </a:r>
          </a:p>
        </p:txBody>
      </p:sp>
      <p:pic>
        <p:nvPicPr>
          <p:cNvPr id="55300" name="Picture 4" descr="count sheep.jpg" title="Objective assessments are conducted in sleep laboratories to screen for sleep disorder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786981"/>
            <a:ext cx="2051050" cy="204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dirty="0" err="1">
                <a:solidFill>
                  <a:schemeClr val="bg1"/>
                </a:solidFill>
              </a:rPr>
              <a:t>Enfermedades</a:t>
            </a:r>
            <a:r>
              <a:rPr lang="en-US" dirty="0">
                <a:solidFill>
                  <a:schemeClr val="bg1"/>
                </a:solidFill>
              </a:rPr>
              <a:t> del </a:t>
            </a:r>
            <a:r>
              <a:rPr lang="en-US" dirty="0" err="1">
                <a:solidFill>
                  <a:schemeClr val="bg1"/>
                </a:solidFill>
              </a:rPr>
              <a:t>Sueño</a:t>
            </a:r>
            <a:endParaRPr lang="en-US" dirty="0">
              <a:solidFill>
                <a:schemeClr val="bg1"/>
              </a:solidFill>
            </a:endParaRPr>
          </a:p>
        </p:txBody>
      </p:sp>
      <p:sp>
        <p:nvSpPr>
          <p:cNvPr id="12291" name="Content Placeholder 2"/>
          <p:cNvSpPr>
            <a:spLocks noGrp="1"/>
          </p:cNvSpPr>
          <p:nvPr>
            <p:ph idx="1"/>
          </p:nvPr>
        </p:nvSpPr>
        <p:spPr>
          <a:xfrm>
            <a:off x="457199" y="1600200"/>
            <a:ext cx="6858001" cy="4525963"/>
          </a:xfrm>
        </p:spPr>
        <p:txBody>
          <a:bodyPr/>
          <a:lstStyle/>
          <a:p>
            <a:pPr marL="182563" indent="-182563">
              <a:spcBef>
                <a:spcPts val="0"/>
              </a:spcBef>
            </a:pPr>
            <a:r>
              <a:rPr lang="es-ES" sz="2800" dirty="0"/>
              <a:t>82 enfermedades del sueño identificadas</a:t>
            </a:r>
            <a:endParaRPr lang="en-US" sz="2800" dirty="0"/>
          </a:p>
          <a:p>
            <a:pPr marL="182563" indent="-182563">
              <a:spcBef>
                <a:spcPts val="0"/>
              </a:spcBef>
            </a:pPr>
            <a:r>
              <a:rPr lang="es-ES" sz="2800" dirty="0"/>
              <a:t>Más de 70 millones de personas en los EUA tienen una enfermedad del sueño; la mayoría no lo sabe y no ha sido diagnosticada</a:t>
            </a:r>
            <a:endParaRPr lang="en-US" sz="2800" dirty="0"/>
          </a:p>
          <a:p>
            <a:pPr marL="182563" indent="-182563">
              <a:spcBef>
                <a:spcPts val="0"/>
              </a:spcBef>
            </a:pPr>
            <a:r>
              <a:rPr lang="es-ES" sz="2800" dirty="0"/>
              <a:t>Las enfermedades del sueño pueden complicarse con el estrés mental y el abuso de sustancias</a:t>
            </a:r>
            <a:endParaRPr lang="en-US" sz="2800" dirty="0"/>
          </a:p>
          <a:p>
            <a:pPr marL="182563" indent="-182563">
              <a:spcBef>
                <a:spcPts val="0"/>
              </a:spcBef>
            </a:pPr>
            <a:r>
              <a:rPr lang="es-ES" sz="2800" dirty="0"/>
              <a:t>La somnolencia diurna excesiva (SDE) es un síntoma común de muchas enfermedades del sueño</a:t>
            </a:r>
            <a:endParaRPr lang="en-US" sz="2800" dirty="0"/>
          </a:p>
        </p:txBody>
      </p:sp>
      <p:pic>
        <p:nvPicPr>
          <p:cNvPr id="12292" name="Picture 4" descr="sleepy man.jpg" title="Sleepiness is a common symptom for many sleep disorder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50100" y="2270125"/>
            <a:ext cx="19939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5" descr="scale.jpg" title="Physical characteristics such as BMI can be assessed during a physical examination to screen for OS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2160588"/>
            <a:ext cx="1752600" cy="164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Content Placeholder 2"/>
          <p:cNvSpPr>
            <a:spLocks noGrp="1"/>
          </p:cNvSpPr>
          <p:nvPr>
            <p:ph idx="1"/>
          </p:nvPr>
        </p:nvSpPr>
        <p:spPr>
          <a:xfrm>
            <a:off x="457200" y="1447800"/>
            <a:ext cx="8229600" cy="4525963"/>
          </a:xfrm>
        </p:spPr>
        <p:txBody>
          <a:bodyPr/>
          <a:lstStyle/>
          <a:p>
            <a:r>
              <a:rPr lang="es-MX" dirty="0"/>
              <a:t>Examen Físico</a:t>
            </a:r>
          </a:p>
          <a:p>
            <a:pPr lvl="1">
              <a:spcBef>
                <a:spcPts val="300"/>
              </a:spcBef>
            </a:pPr>
            <a:r>
              <a:rPr lang="es-MX" sz="2400" dirty="0"/>
              <a:t>Peso y talla (índice de masa corporal (IMC) [kg/m2])</a:t>
            </a:r>
          </a:p>
          <a:p>
            <a:pPr lvl="2">
              <a:spcBef>
                <a:spcPts val="300"/>
              </a:spcBef>
            </a:pPr>
            <a:r>
              <a:rPr lang="es-MX" sz="2000" dirty="0"/>
              <a:t>Sobrepeso (BMI ≥ 25 kg/m</a:t>
            </a:r>
            <a:r>
              <a:rPr lang="es-MX" sz="2000" baseline="30000" dirty="0"/>
              <a:t>2</a:t>
            </a:r>
            <a:r>
              <a:rPr lang="es-MX" sz="2000" dirty="0"/>
              <a:t>);</a:t>
            </a:r>
            <a:r>
              <a:rPr lang="es-MX" sz="2000" baseline="30000" dirty="0"/>
              <a:t> </a:t>
            </a:r>
            <a:r>
              <a:rPr lang="es-MX" sz="2000" dirty="0" err="1"/>
              <a:t>Obesity</a:t>
            </a:r>
            <a:r>
              <a:rPr lang="es-MX" sz="2000" dirty="0"/>
              <a:t>: BMI ≥ 30 kg/m</a:t>
            </a:r>
            <a:r>
              <a:rPr lang="es-MX" sz="2000" baseline="30000" dirty="0"/>
              <a:t>2</a:t>
            </a:r>
          </a:p>
          <a:p>
            <a:pPr lvl="2">
              <a:spcBef>
                <a:spcPts val="300"/>
              </a:spcBef>
            </a:pPr>
            <a:r>
              <a:rPr lang="es-MX" sz="2000" dirty="0"/>
              <a:t>Calculadora de IMC: </a:t>
            </a:r>
            <a:r>
              <a:rPr lang="es-MX" sz="2000" dirty="0">
                <a:hlinkClick r:id="rId4"/>
              </a:rPr>
              <a:t>http://www.nhlbisupport.com/bmi/</a:t>
            </a:r>
            <a:endParaRPr lang="es-MX" sz="2000" dirty="0"/>
          </a:p>
          <a:p>
            <a:pPr lvl="1">
              <a:spcBef>
                <a:spcPts val="300"/>
              </a:spcBef>
            </a:pPr>
            <a:r>
              <a:rPr lang="es-MX" sz="2400" dirty="0"/>
              <a:t>Circunferencia del cuello</a:t>
            </a:r>
          </a:p>
          <a:p>
            <a:pPr lvl="2">
              <a:spcBef>
                <a:spcPts val="300"/>
              </a:spcBef>
            </a:pPr>
            <a:r>
              <a:rPr lang="es-MX" sz="2000" dirty="0"/>
              <a:t>&gt; 17 pulgadas en hombres y &gt;16 pulgadas en mujeres</a:t>
            </a:r>
          </a:p>
          <a:p>
            <a:pPr lvl="1">
              <a:spcBef>
                <a:spcPts val="300"/>
              </a:spcBef>
            </a:pPr>
            <a:r>
              <a:rPr lang="es-MX" sz="2400" dirty="0"/>
              <a:t>Circunferencia de la cintura</a:t>
            </a:r>
          </a:p>
          <a:p>
            <a:pPr lvl="2">
              <a:spcBef>
                <a:spcPts val="300"/>
              </a:spcBef>
            </a:pPr>
            <a:r>
              <a:rPr lang="es-MX" sz="2000" dirty="0"/>
              <a:t>&gt; 40 pulgadas en hombres y &gt;36 pulgadas en mujeres</a:t>
            </a:r>
          </a:p>
          <a:p>
            <a:pPr lvl="1">
              <a:spcBef>
                <a:spcPts val="300"/>
              </a:spcBef>
            </a:pPr>
            <a:r>
              <a:rPr lang="es-MX" sz="2400" dirty="0"/>
              <a:t>Hipertensión</a:t>
            </a:r>
          </a:p>
          <a:p>
            <a:pPr lvl="2">
              <a:spcBef>
                <a:spcPts val="300"/>
              </a:spcBef>
            </a:pPr>
            <a:r>
              <a:rPr lang="es-MX" sz="2000" dirty="0"/>
              <a:t>&gt;140/90 </a:t>
            </a:r>
            <a:r>
              <a:rPr lang="es-MX" sz="2000" dirty="0" err="1"/>
              <a:t>mmHg</a:t>
            </a:r>
            <a:endParaRPr lang="es-MX" sz="2000" dirty="0"/>
          </a:p>
          <a:p>
            <a:pPr lvl="1">
              <a:spcBef>
                <a:spcPts val="300"/>
              </a:spcBef>
            </a:pPr>
            <a:r>
              <a:rPr lang="es-MX" sz="2400" dirty="0"/>
              <a:t>Rasgos craneofaciales</a:t>
            </a:r>
          </a:p>
          <a:p>
            <a:pPr lvl="2">
              <a:spcBef>
                <a:spcPts val="300"/>
              </a:spcBef>
            </a:pPr>
            <a:r>
              <a:rPr lang="es-MX" sz="2000" dirty="0"/>
              <a:t>Mentón pequeño o hundido, lengua grande, vía aérea estrecha</a:t>
            </a:r>
          </a:p>
        </p:txBody>
      </p:sp>
      <p:sp>
        <p:nvSpPr>
          <p:cNvPr id="56324" name="Title 1"/>
          <p:cNvSpPr>
            <a:spLocks noGrp="1"/>
          </p:cNvSpPr>
          <p:nvPr>
            <p:ph type="title"/>
          </p:nvPr>
        </p:nvSpPr>
        <p:spPr>
          <a:xfrm>
            <a:off x="304800" y="274638"/>
            <a:ext cx="8382000" cy="1143000"/>
          </a:xfrm>
        </p:spPr>
        <p:txBody>
          <a:bodyPr/>
          <a:lstStyle/>
          <a:p>
            <a:r>
              <a:rPr kumimoji="0" lang="es-ES" sz="3600" b="0" i="0" u="none" strike="noStrike" kern="1200" cap="none" spc="0" normalizeH="0" baseline="0" noProof="0" dirty="0">
                <a:ln>
                  <a:noFill/>
                </a:ln>
                <a:solidFill>
                  <a:prstClr val="white"/>
                </a:solidFill>
                <a:effectLst/>
                <a:uLnTx/>
                <a:uFillTx/>
                <a:latin typeface="Calibri"/>
                <a:ea typeface="+mj-ea"/>
                <a:cs typeface="+mj-cs"/>
              </a:rPr>
              <a:t>Identificación/Detección de Conductores en Riesgo de Enfermedades del Sueño (3 de 7)</a:t>
            </a:r>
            <a:endParaRPr lang="en-US" dirty="0">
              <a:solidFill>
                <a:schemeClr val="bg1"/>
              </a:solidFill>
            </a:endParaRPr>
          </a:p>
        </p:txBody>
      </p:sp>
      <p:pic>
        <p:nvPicPr>
          <p:cNvPr id="56325" name="Picture 6" descr="blood pressure.jpg" title="Physical characteristics such as blood pressure can be assessed to screen for OSA."/>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13612" y="3716036"/>
            <a:ext cx="13731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6" descr="male gender.jpg" title="OSA is more prevalent in males than femal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4579937"/>
            <a:ext cx="1749425"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Content Placeholder 2"/>
          <p:cNvSpPr>
            <a:spLocks noGrp="1"/>
          </p:cNvSpPr>
          <p:nvPr>
            <p:ph idx="1"/>
          </p:nvPr>
        </p:nvSpPr>
        <p:spPr>
          <a:xfrm>
            <a:off x="180975" y="1600200"/>
            <a:ext cx="8353425" cy="4525963"/>
          </a:xfrm>
        </p:spPr>
        <p:txBody>
          <a:bodyPr/>
          <a:lstStyle/>
          <a:p>
            <a:r>
              <a:rPr lang="es-MX" dirty="0"/>
              <a:t>Historial y otros predictores de AOS</a:t>
            </a:r>
          </a:p>
          <a:p>
            <a:pPr lvl="1"/>
            <a:r>
              <a:rPr lang="es-MX" dirty="0"/>
              <a:t>Antecedentes familiares de AOS</a:t>
            </a:r>
          </a:p>
          <a:p>
            <a:pPr lvl="1"/>
            <a:r>
              <a:rPr lang="es-MX" dirty="0"/>
              <a:t>Antecedentes de salud</a:t>
            </a:r>
          </a:p>
          <a:p>
            <a:pPr lvl="2"/>
            <a:r>
              <a:rPr lang="es-MX" dirty="0"/>
              <a:t>Diabetes, enfermedad coronaria, enfermedad cardiovascular</a:t>
            </a:r>
          </a:p>
          <a:p>
            <a:pPr lvl="1"/>
            <a:r>
              <a:rPr lang="es-MX" dirty="0"/>
              <a:t>Edad</a:t>
            </a:r>
          </a:p>
          <a:p>
            <a:pPr lvl="2"/>
            <a:r>
              <a:rPr lang="es-MX" dirty="0"/>
              <a:t>Prevalencia de la AOS aumenta con la edad</a:t>
            </a:r>
          </a:p>
          <a:p>
            <a:pPr lvl="1"/>
            <a:r>
              <a:rPr lang="es-MX" dirty="0"/>
              <a:t>Género</a:t>
            </a:r>
          </a:p>
          <a:p>
            <a:pPr lvl="2"/>
            <a:r>
              <a:rPr lang="es-MX" dirty="0"/>
              <a:t>Hombres con mayor riesgo de AOS</a:t>
            </a:r>
          </a:p>
        </p:txBody>
      </p:sp>
      <p:sp>
        <p:nvSpPr>
          <p:cNvPr id="57348" name="Title 1"/>
          <p:cNvSpPr>
            <a:spLocks noGrp="1"/>
          </p:cNvSpPr>
          <p:nvPr>
            <p:ph type="title"/>
          </p:nvPr>
        </p:nvSpPr>
        <p:spPr>
          <a:xfrm>
            <a:off x="457200" y="274638"/>
            <a:ext cx="8353424" cy="1143000"/>
          </a:xfrm>
        </p:spPr>
        <p:txBody>
          <a:bodyPr/>
          <a:lstStyle/>
          <a:p>
            <a:r>
              <a:rPr kumimoji="0" lang="es-ES" sz="3600" b="0" i="0" u="none" strike="noStrike" kern="1200" cap="none" spc="0" normalizeH="0" baseline="0" noProof="0" dirty="0">
                <a:ln>
                  <a:noFill/>
                </a:ln>
                <a:solidFill>
                  <a:prstClr val="white"/>
                </a:solidFill>
                <a:effectLst/>
                <a:uLnTx/>
                <a:uFillTx/>
                <a:latin typeface="Calibri"/>
                <a:ea typeface="+mj-ea"/>
                <a:cs typeface="+mj-cs"/>
              </a:rPr>
              <a:t>Identificación/Detección de Conductores en Riesgo de Enfermedades del Sueño (4 de 7)</a:t>
            </a:r>
            <a:endParaRPr lang="en-US" dirty="0">
              <a:solidFill>
                <a:schemeClr val="bg1"/>
              </a:solidFill>
            </a:endParaRPr>
          </a:p>
        </p:txBody>
      </p:sp>
      <p:pic>
        <p:nvPicPr>
          <p:cNvPr id="57349" name="Picture 5" descr="CV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15175" y="3505200"/>
            <a:ext cx="19526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Content Placeholder 2"/>
          <p:cNvSpPr>
            <a:spLocks noGrp="1"/>
          </p:cNvSpPr>
          <p:nvPr>
            <p:ph idx="1"/>
          </p:nvPr>
        </p:nvSpPr>
        <p:spPr/>
        <p:txBody>
          <a:bodyPr/>
          <a:lstStyle/>
          <a:p>
            <a:r>
              <a:rPr lang="es-MX" dirty="0"/>
              <a:t>Recomendaciones</a:t>
            </a:r>
          </a:p>
          <a:p>
            <a:pPr lvl="1">
              <a:spcBef>
                <a:spcPts val="0"/>
              </a:spcBef>
            </a:pPr>
            <a:r>
              <a:rPr lang="es-MX" dirty="0"/>
              <a:t>Evaluar a los conductores con herramientas objetivas y subjetivas</a:t>
            </a:r>
          </a:p>
          <a:p>
            <a:pPr lvl="1">
              <a:spcBef>
                <a:spcPts val="0"/>
              </a:spcBef>
            </a:pPr>
            <a:r>
              <a:rPr lang="es-MX" dirty="0"/>
              <a:t>Examinar el historial de                              manejo/choques de los conductores</a:t>
            </a:r>
          </a:p>
          <a:p>
            <a:pPr lvl="2">
              <a:spcBef>
                <a:spcPts val="0"/>
              </a:spcBef>
            </a:pPr>
            <a:r>
              <a:rPr lang="es-MX" dirty="0"/>
              <a:t>¿Relacionados con el sueño/la fatiga?</a:t>
            </a:r>
          </a:p>
          <a:p>
            <a:pPr lvl="2"/>
            <a:endParaRPr lang="es-MX" dirty="0"/>
          </a:p>
        </p:txBody>
      </p:sp>
      <p:sp>
        <p:nvSpPr>
          <p:cNvPr id="58371" name="Title 1"/>
          <p:cNvSpPr>
            <a:spLocks noGrp="1"/>
          </p:cNvSpPr>
          <p:nvPr>
            <p:ph type="title"/>
          </p:nvPr>
        </p:nvSpPr>
        <p:spPr>
          <a:xfrm>
            <a:off x="392112" y="274638"/>
            <a:ext cx="8370888" cy="1143000"/>
          </a:xfrm>
        </p:spPr>
        <p:txBody>
          <a:bodyPr/>
          <a:lstStyle/>
          <a:p>
            <a:r>
              <a:rPr kumimoji="0" lang="es-ES" sz="3600" b="0" i="0" u="none" strike="noStrike" kern="1200" cap="none" spc="0" normalizeH="0" baseline="0" noProof="0" dirty="0">
                <a:ln>
                  <a:noFill/>
                </a:ln>
                <a:solidFill>
                  <a:prstClr val="white"/>
                </a:solidFill>
                <a:effectLst/>
                <a:uLnTx/>
                <a:uFillTx/>
                <a:latin typeface="Calibri"/>
                <a:ea typeface="+mj-ea"/>
                <a:cs typeface="+mj-cs"/>
              </a:rPr>
              <a:t>Identificación/Detección de Conductores en Riesgo de Enfermedades del Sueño (5 de 7)</a:t>
            </a:r>
            <a:endParaRPr lang="en-US" dirty="0">
              <a:solidFill>
                <a:schemeClr val="bg1"/>
              </a:solidFill>
            </a:endParaRPr>
          </a:p>
        </p:txBody>
      </p:sp>
      <p:pic>
        <p:nvPicPr>
          <p:cNvPr id="58372" name="Picture 5" descr="magnify glass.jpg" title="Both subjective and objective screening tools be considered when assessing risk for OSA with CMV driver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373562"/>
            <a:ext cx="2946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6" descr="questionnaire.jpg" title="Both subjective and objective screening tools be considered when assessing risk for OSA with CMV driver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16712" y="2711449"/>
            <a:ext cx="1970088"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7" descr="weight scale.jpg" title="Both subjective and objective screening tools be considered when assessing risk for OSA with CMV driver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78400" y="4665662"/>
            <a:ext cx="12192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Content Placeholder 2"/>
          <p:cNvSpPr>
            <a:spLocks noGrp="1"/>
          </p:cNvSpPr>
          <p:nvPr>
            <p:ph idx="1"/>
          </p:nvPr>
        </p:nvSpPr>
        <p:spPr/>
        <p:txBody>
          <a:bodyPr/>
          <a:lstStyle/>
          <a:p>
            <a:pPr>
              <a:spcBef>
                <a:spcPts val="0"/>
              </a:spcBef>
            </a:pPr>
            <a:r>
              <a:rPr lang="es-MX" dirty="0"/>
              <a:t>Parámetros de Práctica y Pautas Clínicas de la Academia Americana de Medicina del Sueño (AASM)</a:t>
            </a:r>
          </a:p>
          <a:p>
            <a:pPr lvl="1">
              <a:spcBef>
                <a:spcPts val="0"/>
              </a:spcBef>
            </a:pPr>
            <a:r>
              <a:rPr lang="es-MX" dirty="0"/>
              <a:t>Historial de sueño</a:t>
            </a:r>
          </a:p>
          <a:p>
            <a:pPr marL="811213" lvl="2">
              <a:spcBef>
                <a:spcPts val="0"/>
              </a:spcBef>
            </a:pPr>
            <a:r>
              <a:rPr lang="es-MX" dirty="0"/>
              <a:t>Evaluar la salud, los síntomas de la enfermedad del sueño</a:t>
            </a:r>
          </a:p>
          <a:p>
            <a:pPr lvl="1">
              <a:spcBef>
                <a:spcPts val="0"/>
              </a:spcBef>
            </a:pPr>
            <a:r>
              <a:rPr lang="es-MX" dirty="0"/>
              <a:t>Examen físico</a:t>
            </a:r>
          </a:p>
          <a:p>
            <a:pPr lvl="2">
              <a:spcBef>
                <a:spcPts val="0"/>
              </a:spcBef>
            </a:pPr>
            <a:r>
              <a:rPr lang="es-MX" dirty="0"/>
              <a:t>Antropometría</a:t>
            </a:r>
          </a:p>
          <a:p>
            <a:pPr lvl="2">
              <a:spcBef>
                <a:spcPts val="0"/>
              </a:spcBef>
            </a:pPr>
            <a:r>
              <a:rPr lang="es-MX" dirty="0"/>
              <a:t>Sistemas respiratorio, cardiovascular, neurológico</a:t>
            </a:r>
          </a:p>
          <a:p>
            <a:pPr lvl="1">
              <a:spcBef>
                <a:spcPts val="0"/>
              </a:spcBef>
            </a:pPr>
            <a:r>
              <a:rPr lang="es-MX" dirty="0"/>
              <a:t>Estratificación de riesgo AOS alto/bajo</a:t>
            </a:r>
          </a:p>
          <a:p>
            <a:pPr lvl="1">
              <a:spcBef>
                <a:spcPts val="0"/>
              </a:spcBef>
            </a:pPr>
            <a:r>
              <a:rPr lang="es-MX" dirty="0"/>
              <a:t>Médico de atención primaria o especialista en sueño</a:t>
            </a:r>
          </a:p>
        </p:txBody>
      </p:sp>
      <p:sp>
        <p:nvSpPr>
          <p:cNvPr id="59395" name="Title 1"/>
          <p:cNvSpPr>
            <a:spLocks noGrp="1"/>
          </p:cNvSpPr>
          <p:nvPr>
            <p:ph type="title"/>
          </p:nvPr>
        </p:nvSpPr>
        <p:spPr>
          <a:xfrm>
            <a:off x="381000" y="274638"/>
            <a:ext cx="8382000" cy="1143000"/>
          </a:xfrm>
        </p:spPr>
        <p:txBody>
          <a:bodyPr/>
          <a:lstStyle/>
          <a:p>
            <a:r>
              <a:rPr kumimoji="0" lang="es-ES" sz="3600" b="0" i="0" u="none" strike="noStrike" kern="1200" cap="none" spc="0" normalizeH="0" baseline="0" noProof="0" dirty="0">
                <a:ln>
                  <a:noFill/>
                </a:ln>
                <a:solidFill>
                  <a:prstClr val="white"/>
                </a:solidFill>
                <a:effectLst/>
                <a:uLnTx/>
                <a:uFillTx/>
                <a:latin typeface="Calibri"/>
                <a:ea typeface="+mj-ea"/>
                <a:cs typeface="+mj-cs"/>
              </a:rPr>
              <a:t>Identificación/Detección de Conductores en Riesgo de Enfermedades del Sueño (6 de 7)</a:t>
            </a:r>
            <a:endParaRPr lang="en-US" dirty="0">
              <a:solidFill>
                <a:schemeClr val="bg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6" descr="U.S. Department Of Transportation. Federal Motor Carrier Safety Administ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00750"/>
            <a:ext cx="9144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itle 1"/>
          <p:cNvSpPr>
            <a:spLocks noGrp="1"/>
          </p:cNvSpPr>
          <p:nvPr>
            <p:ph type="title"/>
          </p:nvPr>
        </p:nvSpPr>
        <p:spPr>
          <a:xfrm>
            <a:off x="381000" y="274638"/>
            <a:ext cx="8382000" cy="1143000"/>
          </a:xfrm>
        </p:spPr>
        <p:txBody>
          <a:bodyPr/>
          <a:lstStyle/>
          <a:p>
            <a:r>
              <a:rPr kumimoji="0" lang="es-ES" sz="3600" b="0" i="0" u="none" strike="noStrike" kern="1200" cap="none" spc="0" normalizeH="0" baseline="0" noProof="0" dirty="0">
                <a:ln>
                  <a:noFill/>
                </a:ln>
                <a:solidFill>
                  <a:prstClr val="white"/>
                </a:solidFill>
                <a:effectLst/>
                <a:uLnTx/>
                <a:uFillTx/>
                <a:latin typeface="Calibri"/>
                <a:ea typeface="+mj-ea"/>
                <a:cs typeface="+mj-cs"/>
              </a:rPr>
              <a:t>Identificación/Detección de Conductores en Riesgo de Enfermedades del Sueño (7 de 7)</a:t>
            </a:r>
            <a:endParaRPr lang="en-US" dirty="0">
              <a:solidFill>
                <a:schemeClr val="bg1"/>
              </a:solidFill>
            </a:endParaRPr>
          </a:p>
        </p:txBody>
      </p:sp>
      <p:sp>
        <p:nvSpPr>
          <p:cNvPr id="60420" name="Content Placeholder 2"/>
          <p:cNvSpPr>
            <a:spLocks noGrp="1"/>
          </p:cNvSpPr>
          <p:nvPr>
            <p:ph idx="1"/>
          </p:nvPr>
        </p:nvSpPr>
        <p:spPr/>
        <p:txBody>
          <a:bodyPr/>
          <a:lstStyle/>
          <a:p>
            <a:r>
              <a:rPr lang="en-US" dirty="0" err="1"/>
              <a:t>Recomendaciones</a:t>
            </a:r>
            <a:r>
              <a:rPr lang="en-US" dirty="0"/>
              <a:t> del PEM de la FMCSA</a:t>
            </a:r>
          </a:p>
          <a:p>
            <a:pPr lvl="1"/>
            <a:r>
              <a:rPr lang="es-ES" dirty="0"/>
              <a:t>Los conductores que cumplan con los siguientes criterios deben someterse a una evaluación de AOS</a:t>
            </a:r>
            <a:r>
              <a:rPr lang="en-US" dirty="0"/>
              <a:t>:</a:t>
            </a:r>
          </a:p>
          <a:p>
            <a:pPr lvl="2"/>
            <a:r>
              <a:rPr lang="es-ES" dirty="0"/>
              <a:t>Categorizado como de alto riesgo para AOS según el Cuestionario de Berlín, </a:t>
            </a:r>
            <a:r>
              <a:rPr lang="es-ES" b="1" u="sng" dirty="0"/>
              <a:t>O</a:t>
            </a:r>
            <a:r>
              <a:rPr lang="en-US" b="1" u="sng" dirty="0"/>
              <a:t> </a:t>
            </a:r>
          </a:p>
          <a:p>
            <a:pPr lvl="2"/>
            <a:r>
              <a:rPr lang="en-US" dirty="0"/>
              <a:t>IMC ≥ 33 kg/m2, </a:t>
            </a:r>
            <a:r>
              <a:rPr lang="en-US" b="1" u="sng" dirty="0"/>
              <a:t>O</a:t>
            </a:r>
          </a:p>
          <a:p>
            <a:pPr lvl="2"/>
            <a:r>
              <a:rPr lang="es-ES" dirty="0"/>
              <a:t>Considerado en riesgo de AOS a partir de la evaluación clínica</a:t>
            </a:r>
            <a:endParaRPr lang="en-US" dirty="0"/>
          </a:p>
          <a:p>
            <a:pPr lvl="2">
              <a:buFont typeface="Arial" charset="0"/>
              <a:buNone/>
            </a:pPr>
            <a:endParaRPr lang="en-US" baseline="30000" dirty="0"/>
          </a:p>
        </p:txBody>
      </p:sp>
      <p:pic>
        <p:nvPicPr>
          <p:cNvPr id="60421" name="Picture 6" descr="logo Medical Expert Pan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6219825"/>
            <a:ext cx="19335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s-ES" sz="3400" dirty="0">
                <a:solidFill>
                  <a:schemeClr val="bg1"/>
                </a:solidFill>
              </a:rPr>
              <a:t>Pruebas de Enfermedades del Sueño (1 de 4)</a:t>
            </a:r>
            <a:endParaRPr lang="en-US" sz="3400" dirty="0">
              <a:solidFill>
                <a:schemeClr val="bg1"/>
              </a:solidFill>
            </a:endParaRPr>
          </a:p>
        </p:txBody>
      </p:sp>
      <p:sp>
        <p:nvSpPr>
          <p:cNvPr id="61443" name="Content Placeholder 2"/>
          <p:cNvSpPr>
            <a:spLocks noGrp="1"/>
          </p:cNvSpPr>
          <p:nvPr>
            <p:ph idx="1"/>
          </p:nvPr>
        </p:nvSpPr>
        <p:spPr>
          <a:xfrm>
            <a:off x="457200" y="1600200"/>
            <a:ext cx="8534400" cy="4525963"/>
          </a:xfrm>
        </p:spPr>
        <p:txBody>
          <a:bodyPr/>
          <a:lstStyle/>
          <a:p>
            <a:pPr>
              <a:spcBef>
                <a:spcPts val="0"/>
              </a:spcBef>
            </a:pPr>
            <a:r>
              <a:rPr lang="es-MX" dirty="0"/>
              <a:t>Polisomnografía de laboratorio (PSG)</a:t>
            </a:r>
          </a:p>
          <a:p>
            <a:pPr lvl="1">
              <a:spcBef>
                <a:spcPts val="0"/>
              </a:spcBef>
            </a:pPr>
            <a:r>
              <a:rPr lang="es-MX" dirty="0"/>
              <a:t>Estándar de oro para diagnosticar enfermedades del sueño </a:t>
            </a:r>
            <a:r>
              <a:rPr lang="es-MX" sz="2000" dirty="0"/>
              <a:t>	</a:t>
            </a:r>
          </a:p>
          <a:p>
            <a:pPr lvl="1">
              <a:spcBef>
                <a:spcPts val="0"/>
              </a:spcBef>
            </a:pPr>
            <a:r>
              <a:rPr lang="es-MX" dirty="0"/>
              <a:t>Pasar una noche en clínica del sueño, atendido por técnico del sueño</a:t>
            </a:r>
          </a:p>
          <a:p>
            <a:pPr lvl="2">
              <a:spcBef>
                <a:spcPts val="0"/>
              </a:spcBef>
            </a:pPr>
            <a:r>
              <a:rPr lang="es-MX" dirty="0"/>
              <a:t>Costoso</a:t>
            </a:r>
          </a:p>
          <a:p>
            <a:pPr lvl="1">
              <a:spcBef>
                <a:spcPts val="0"/>
              </a:spcBef>
            </a:pPr>
            <a:r>
              <a:rPr lang="es-MX" dirty="0"/>
              <a:t>Datos fisiológicos registrados</a:t>
            </a:r>
          </a:p>
          <a:p>
            <a:pPr lvl="2">
              <a:spcBef>
                <a:spcPts val="0"/>
              </a:spcBef>
            </a:pPr>
            <a:r>
              <a:rPr lang="es-MX" dirty="0"/>
              <a:t>Cerebro (EEG), corazón, flujo de aire, saturación de O2, movimiento corporal</a:t>
            </a:r>
          </a:p>
          <a:p>
            <a:pPr lvl="1">
              <a:spcBef>
                <a:spcPts val="0"/>
              </a:spcBef>
            </a:pPr>
            <a:r>
              <a:rPr lang="es-MX" dirty="0"/>
              <a:t>Recolección y monitoreo de                                   datos en tiempo real</a:t>
            </a:r>
          </a:p>
          <a:p>
            <a:pPr lvl="1">
              <a:spcBef>
                <a:spcPts val="0"/>
              </a:spcBef>
            </a:pPr>
            <a:r>
              <a:rPr lang="es-MX" dirty="0"/>
              <a:t>AHI</a:t>
            </a:r>
          </a:p>
        </p:txBody>
      </p:sp>
      <p:pic>
        <p:nvPicPr>
          <p:cNvPr id="61444" name="Picture 5" descr="ECG.jpg" title="ECG and real time data collection and monitor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416710"/>
            <a:ext cx="2062163"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6" descr="ECG monitor.jpg" title="ECG and real time data collection and monitori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5032375"/>
            <a:ext cx="17018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s-ES" sz="3400" dirty="0">
                <a:solidFill>
                  <a:schemeClr val="bg1"/>
                </a:solidFill>
              </a:rPr>
              <a:t>Pruebas de Enfermedades del Sueño (2 de 4)</a:t>
            </a:r>
            <a:endParaRPr lang="en-US" sz="3400" dirty="0">
              <a:solidFill>
                <a:schemeClr val="bg1"/>
              </a:solidFill>
            </a:endParaRPr>
          </a:p>
        </p:txBody>
      </p:sp>
      <p:sp>
        <p:nvSpPr>
          <p:cNvPr id="62467" name="Content Placeholder 2"/>
          <p:cNvSpPr>
            <a:spLocks noGrp="1"/>
          </p:cNvSpPr>
          <p:nvPr>
            <p:ph idx="1"/>
          </p:nvPr>
        </p:nvSpPr>
        <p:spPr>
          <a:xfrm>
            <a:off x="228600" y="1524000"/>
            <a:ext cx="8915400" cy="4525963"/>
          </a:xfrm>
        </p:spPr>
        <p:txBody>
          <a:bodyPr/>
          <a:lstStyle/>
          <a:p>
            <a:pPr marL="442913" indent="-354013">
              <a:spcBef>
                <a:spcPts val="300"/>
              </a:spcBef>
            </a:pPr>
            <a:r>
              <a:rPr lang="es-MX" sz="2800" dirty="0"/>
              <a:t>Monitoreo Portátil (MP)</a:t>
            </a:r>
          </a:p>
          <a:p>
            <a:pPr marL="633413" lvl="1">
              <a:spcBef>
                <a:spcPts val="300"/>
              </a:spcBef>
            </a:pPr>
            <a:r>
              <a:rPr lang="es-MX" sz="2400" dirty="0"/>
              <a:t>Estudio del sueño desatendido realizado                                   fuera del laboratorio del sueño</a:t>
            </a:r>
          </a:p>
          <a:p>
            <a:pPr marL="900113" lvl="2" defTabSz="900113">
              <a:spcBef>
                <a:spcPts val="300"/>
              </a:spcBef>
            </a:pPr>
            <a:r>
              <a:rPr lang="es-MX" sz="2200" dirty="0"/>
              <a:t>Rentable y conveniente para los conductores</a:t>
            </a:r>
          </a:p>
          <a:p>
            <a:pPr marL="633413" lvl="1" indent="-265113">
              <a:spcBef>
                <a:spcPts val="300"/>
              </a:spcBef>
            </a:pPr>
            <a:r>
              <a:rPr lang="es-MX" sz="2400" dirty="0"/>
              <a:t>El MP está aprobado como alternativa a la                                     PSG para la detección y el diagnóstico de la AOS</a:t>
            </a:r>
          </a:p>
          <a:p>
            <a:pPr marL="633413" lvl="1">
              <a:spcBef>
                <a:spcPts val="300"/>
              </a:spcBef>
            </a:pPr>
            <a:r>
              <a:rPr lang="es-MX" sz="2400" dirty="0"/>
              <a:t>Datos fisiológicos registrados similares a la PSG</a:t>
            </a:r>
          </a:p>
          <a:p>
            <a:pPr marL="987425" lvl="2">
              <a:spcBef>
                <a:spcPts val="300"/>
              </a:spcBef>
            </a:pPr>
            <a:r>
              <a:rPr lang="es-MX" sz="2200" dirty="0"/>
              <a:t>No hay canales para evaluar la arquitectura o el tiempo del sueño</a:t>
            </a:r>
          </a:p>
          <a:p>
            <a:pPr lvl="1">
              <a:spcBef>
                <a:spcPts val="300"/>
              </a:spcBef>
            </a:pPr>
            <a:r>
              <a:rPr lang="es-MX" sz="2400" dirty="0"/>
              <a:t>Limitaciones</a:t>
            </a:r>
          </a:p>
          <a:p>
            <a:pPr marL="811213" lvl="2">
              <a:spcBef>
                <a:spcPts val="300"/>
              </a:spcBef>
            </a:pPr>
            <a:r>
              <a:rPr lang="es-MX" dirty="0"/>
              <a:t>La cadena de custodia debe estar asegurada</a:t>
            </a:r>
          </a:p>
          <a:p>
            <a:pPr marL="811213" lvl="2">
              <a:spcBef>
                <a:spcPts val="300"/>
              </a:spcBef>
            </a:pPr>
            <a:r>
              <a:rPr lang="es-MX" sz="2200" dirty="0"/>
              <a:t>Solo apropiado para evaluación en poblaciones de alto riesgo sin problemas médicos significativos</a:t>
            </a:r>
          </a:p>
          <a:p>
            <a:pPr lvl="2"/>
            <a:endParaRPr lang="es-MX" dirty="0"/>
          </a:p>
          <a:p>
            <a:pPr lvl="1"/>
            <a:endParaRPr lang="es-MX" dirty="0"/>
          </a:p>
          <a:p>
            <a:pPr lvl="1"/>
            <a:endParaRPr lang="es-MX" dirty="0"/>
          </a:p>
          <a:p>
            <a:pPr lvl="1"/>
            <a:endParaRPr lang="es-MX" dirty="0"/>
          </a:p>
        </p:txBody>
      </p:sp>
      <p:grpSp>
        <p:nvGrpSpPr>
          <p:cNvPr id="62468" name="Group 1" title="Sleep disorder testing with a portable monitor"/>
          <p:cNvGrpSpPr>
            <a:grpSpLocks/>
          </p:cNvGrpSpPr>
          <p:nvPr/>
        </p:nvGrpSpPr>
        <p:grpSpPr bwMode="auto">
          <a:xfrm>
            <a:off x="6553200" y="1752600"/>
            <a:ext cx="2438400" cy="1922463"/>
            <a:chOff x="6629400" y="1081088"/>
            <a:chExt cx="2528436" cy="1878012"/>
          </a:xfrm>
        </p:grpSpPr>
        <p:pic>
          <p:nvPicPr>
            <p:cNvPr id="62469" name="Picture 6" descr="ApneaLink Plus Slee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2286" y="1081088"/>
              <a:ext cx="2495550"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Rectangle 5"/>
            <p:cNvSpPr>
              <a:spLocks noChangeArrowheads="1"/>
            </p:cNvSpPr>
            <p:nvPr/>
          </p:nvSpPr>
          <p:spPr bwMode="auto">
            <a:xfrm>
              <a:off x="6629400" y="2743200"/>
              <a:ext cx="2514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i="1" dirty="0"/>
                <a:t>© ResMed 2011 </a:t>
              </a:r>
              <a:r>
                <a:rPr lang="en-US" sz="800" i="1" dirty="0" err="1"/>
                <a:t>Usado</a:t>
              </a:r>
              <a:r>
                <a:rPr lang="en-US" sz="800" i="1" dirty="0"/>
                <a:t> con </a:t>
              </a:r>
              <a:r>
                <a:rPr lang="en-US" sz="800" i="1" dirty="0" err="1"/>
                <a:t>Permiso</a:t>
              </a:r>
              <a:endParaRPr lang="en-US" sz="800" i="1" dirty="0"/>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s-ES" sz="3400" dirty="0">
                <a:solidFill>
                  <a:schemeClr val="bg1"/>
                </a:solidFill>
              </a:rPr>
              <a:t>Pruebas de Enfermedades del Sueño (3 de 4)</a:t>
            </a:r>
            <a:endParaRPr lang="en-US" sz="3400" dirty="0">
              <a:solidFill>
                <a:schemeClr val="bg1"/>
              </a:solidFill>
            </a:endParaRPr>
          </a:p>
        </p:txBody>
      </p:sp>
      <p:sp>
        <p:nvSpPr>
          <p:cNvPr id="63491" name="Content Placeholder 2"/>
          <p:cNvSpPr>
            <a:spLocks noGrp="1"/>
          </p:cNvSpPr>
          <p:nvPr>
            <p:ph idx="1"/>
          </p:nvPr>
        </p:nvSpPr>
        <p:spPr>
          <a:xfrm>
            <a:off x="457200" y="1600200"/>
            <a:ext cx="8534400" cy="4525963"/>
          </a:xfrm>
        </p:spPr>
        <p:txBody>
          <a:bodyPr/>
          <a:lstStyle/>
          <a:p>
            <a:pPr>
              <a:spcBef>
                <a:spcPts val="300"/>
              </a:spcBef>
            </a:pPr>
            <a:r>
              <a:rPr lang="es-MX" sz="2800" dirty="0"/>
              <a:t>Parámetros de Práctica y Guías Clínicas de la AASM</a:t>
            </a:r>
          </a:p>
          <a:p>
            <a:pPr lvl="1">
              <a:spcBef>
                <a:spcPts val="0"/>
              </a:spcBef>
            </a:pPr>
            <a:r>
              <a:rPr lang="es-MX" sz="2400" dirty="0"/>
              <a:t>PSG de laboratorio</a:t>
            </a:r>
          </a:p>
          <a:p>
            <a:pPr marL="715963" lvl="2">
              <a:spcBef>
                <a:spcPts val="0"/>
              </a:spcBef>
            </a:pPr>
            <a:r>
              <a:rPr lang="es-MX" sz="2100" dirty="0"/>
              <a:t>Registros fisiológicos requeridos y recomendados</a:t>
            </a:r>
          </a:p>
          <a:p>
            <a:pPr marL="715963" lvl="2">
              <a:spcBef>
                <a:spcPts val="0"/>
              </a:spcBef>
            </a:pPr>
            <a:r>
              <a:rPr lang="es-MX" sz="2100" dirty="0"/>
              <a:t>Monitoreo por tecnólogo/médico acreditado por la AASM</a:t>
            </a:r>
          </a:p>
          <a:p>
            <a:pPr lvl="1">
              <a:spcBef>
                <a:spcPts val="0"/>
              </a:spcBef>
            </a:pPr>
            <a:r>
              <a:rPr lang="es-MX" sz="2400" dirty="0"/>
              <a:t>MP</a:t>
            </a:r>
          </a:p>
          <a:p>
            <a:pPr marL="715963" lvl="2">
              <a:spcBef>
                <a:spcPts val="0"/>
              </a:spcBef>
            </a:pPr>
            <a:r>
              <a:rPr lang="es-MX" sz="2100" dirty="0"/>
              <a:t>Acompañado de una evaluación integral del sueño por parte de un especialista en sueño</a:t>
            </a:r>
          </a:p>
          <a:p>
            <a:pPr marL="715963" lvl="2">
              <a:spcBef>
                <a:spcPts val="0"/>
              </a:spcBef>
            </a:pPr>
            <a:r>
              <a:rPr lang="es-MX" sz="2100" dirty="0"/>
              <a:t>Alta probabilidad de AOS previa a la prueba y sin condiciones médicas comórbidas importantes</a:t>
            </a:r>
          </a:p>
          <a:p>
            <a:pPr marL="715963" lvl="2">
              <a:spcBef>
                <a:spcPts val="0"/>
              </a:spcBef>
            </a:pPr>
            <a:r>
              <a:rPr lang="es-MX" sz="2100" dirty="0"/>
              <a:t>Registro fisiológico requerido y recomendado</a:t>
            </a:r>
          </a:p>
          <a:p>
            <a:pPr marL="715963" lvl="2">
              <a:spcBef>
                <a:spcPts val="0"/>
              </a:spcBef>
            </a:pPr>
            <a:r>
              <a:rPr lang="es-MX" sz="2100" dirty="0"/>
              <a:t>Programa integral de medicina del sueño acreditado por la AASM</a:t>
            </a:r>
          </a:p>
          <a:p>
            <a:pPr marL="715963" lvl="2">
              <a:spcBef>
                <a:spcPts val="0"/>
              </a:spcBef>
            </a:pPr>
            <a:r>
              <a:rPr lang="es-MX" sz="2100" dirty="0"/>
              <a:t>La PSG debe realizarse en los casos en que el MP es inadecuada o no logra establecer el diagnóstico de AOS en pacientes con alta probabilidad previa a la prueba</a:t>
            </a:r>
            <a:endParaRPr lang="es-MX" dirty="0"/>
          </a:p>
          <a:p>
            <a:pPr>
              <a:buFont typeface="Arial" charset="0"/>
              <a:buNone/>
            </a:pPr>
            <a:endParaRPr lang="es-MX"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6" descr="U.S. Department Of Transportation. Federal Motor Carrier Safety Administ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00750"/>
            <a:ext cx="9144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itle 1"/>
          <p:cNvSpPr>
            <a:spLocks noGrp="1"/>
          </p:cNvSpPr>
          <p:nvPr>
            <p:ph type="title"/>
          </p:nvPr>
        </p:nvSpPr>
        <p:spPr/>
        <p:txBody>
          <a:bodyPr/>
          <a:lstStyle/>
          <a:p>
            <a:r>
              <a:rPr kumimoji="0" lang="es-ES" sz="3400" b="0" i="0" u="none" strike="noStrike" kern="1200" cap="none" spc="0" normalizeH="0" baseline="0" noProof="0" dirty="0">
                <a:ln>
                  <a:noFill/>
                </a:ln>
                <a:solidFill>
                  <a:prstClr val="white"/>
                </a:solidFill>
                <a:effectLst/>
                <a:uLnTx/>
                <a:uFillTx/>
                <a:latin typeface="Calibri"/>
                <a:ea typeface="+mj-ea"/>
                <a:cs typeface="+mj-cs"/>
              </a:rPr>
              <a:t>Pruebas de Enfermedades del Sueño (4 de 4)</a:t>
            </a:r>
            <a:endParaRPr lang="en-US" dirty="0">
              <a:solidFill>
                <a:schemeClr val="bg1"/>
              </a:solidFill>
            </a:endParaRPr>
          </a:p>
        </p:txBody>
      </p:sp>
      <p:sp>
        <p:nvSpPr>
          <p:cNvPr id="64516" name="Content Placeholder 2"/>
          <p:cNvSpPr>
            <a:spLocks noGrp="1"/>
          </p:cNvSpPr>
          <p:nvPr>
            <p:ph idx="1"/>
          </p:nvPr>
        </p:nvSpPr>
        <p:spPr/>
        <p:txBody>
          <a:bodyPr/>
          <a:lstStyle/>
          <a:p>
            <a:r>
              <a:rPr lang="es-MX" dirty="0"/>
              <a:t>Recomendaciones del PEM de la FMCSA</a:t>
            </a:r>
          </a:p>
          <a:p>
            <a:pPr lvl="1"/>
            <a:r>
              <a:rPr lang="es-MX" dirty="0"/>
              <a:t>Se prefiere la PSG de laboratorio durante la noche</a:t>
            </a:r>
          </a:p>
          <a:p>
            <a:pPr lvl="1"/>
            <a:r>
              <a:rPr lang="es-MX" dirty="0"/>
              <a:t>El MP es un método alternativo aceptable</a:t>
            </a:r>
          </a:p>
          <a:p>
            <a:pPr lvl="2"/>
            <a:r>
              <a:rPr lang="es-MX" dirty="0"/>
              <a:t>El dispositivo debe ser validado contra PSG</a:t>
            </a:r>
          </a:p>
          <a:p>
            <a:pPr lvl="2"/>
            <a:r>
              <a:rPr lang="es-MX" dirty="0"/>
              <a:t>Requisitos de medición fisiológica</a:t>
            </a:r>
          </a:p>
          <a:p>
            <a:pPr lvl="2"/>
            <a:r>
              <a:rPr lang="es-MX" dirty="0"/>
              <a:t>Tiempo de grabación mínimo de 5 horas</a:t>
            </a:r>
          </a:p>
          <a:p>
            <a:pPr lvl="1"/>
            <a:r>
              <a:rPr lang="es-MX" dirty="0"/>
              <a:t>Las pruebas deben realizarse mientras se está en el régimen habitual de medicación crónica</a:t>
            </a:r>
          </a:p>
        </p:txBody>
      </p:sp>
      <p:pic>
        <p:nvPicPr>
          <p:cNvPr id="64517" name="Picture 6" descr="logo Medical Expert Pan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6219825"/>
            <a:ext cx="19335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s-ES" dirty="0">
                <a:solidFill>
                  <a:schemeClr val="bg1"/>
                </a:solidFill>
              </a:rPr>
              <a:t>Métodos Alternativos de Evaluación del Sueño*</a:t>
            </a:r>
            <a:endParaRPr lang="en-US" dirty="0">
              <a:solidFill>
                <a:schemeClr val="bg1"/>
              </a:solidFill>
            </a:endParaRPr>
          </a:p>
        </p:txBody>
      </p:sp>
      <p:sp>
        <p:nvSpPr>
          <p:cNvPr id="39939" name="Content Placeholder 4"/>
          <p:cNvSpPr>
            <a:spLocks noGrp="1"/>
          </p:cNvSpPr>
          <p:nvPr>
            <p:ph idx="1"/>
          </p:nvPr>
        </p:nvSpPr>
        <p:spPr/>
        <p:txBody>
          <a:bodyPr>
            <a:normAutofit fontScale="92500" lnSpcReduction="20000"/>
          </a:bodyPr>
          <a:lstStyle/>
          <a:p>
            <a:pPr>
              <a:defRPr/>
            </a:pPr>
            <a:r>
              <a:rPr lang="es-MX" dirty="0"/>
              <a:t>Actigrafía</a:t>
            </a:r>
          </a:p>
          <a:p>
            <a:pPr lvl="1">
              <a:defRPr/>
            </a:pPr>
            <a:r>
              <a:rPr lang="es-MX" dirty="0"/>
              <a:t>Dispositivos de muñeca que miden el movimiento</a:t>
            </a:r>
          </a:p>
          <a:p>
            <a:pPr lvl="1">
              <a:defRPr/>
            </a:pPr>
            <a:r>
              <a:rPr lang="es-MX" dirty="0"/>
              <a:t>Evaluar los patrones de sueño/vigilia y movimiento a lo largo del tiempo</a:t>
            </a:r>
          </a:p>
          <a:p>
            <a:pPr lvl="1">
              <a:defRPr/>
            </a:pPr>
            <a:r>
              <a:rPr lang="es-MX" dirty="0"/>
              <a:t>Estimación aproximada de la cantidad y                     calidad del sueño</a:t>
            </a:r>
          </a:p>
          <a:p>
            <a:pPr>
              <a:defRPr/>
            </a:pPr>
            <a:r>
              <a:rPr lang="es-MX" dirty="0"/>
              <a:t>Bitácora/diario de sueño</a:t>
            </a:r>
          </a:p>
          <a:p>
            <a:pPr lvl="1">
              <a:defRPr/>
            </a:pPr>
            <a:r>
              <a:rPr lang="es-MX" dirty="0"/>
              <a:t>Actividad de sueño/vigilia registrada</a:t>
            </a:r>
          </a:p>
          <a:p>
            <a:pPr lvl="1">
              <a:defRPr/>
            </a:pPr>
            <a:r>
              <a:rPr lang="es-MX" dirty="0"/>
              <a:t>Utilizada para establecer patrones de sueño</a:t>
            </a:r>
          </a:p>
          <a:p>
            <a:pPr lvl="1">
              <a:defRPr/>
            </a:pPr>
            <a:r>
              <a:rPr lang="es-MX" dirty="0"/>
              <a:t>Insomnio, trastornos del ritmo circadiano, malos hábitos de sueño</a:t>
            </a:r>
          </a:p>
          <a:p>
            <a:pPr lvl="1">
              <a:buFont typeface="Arial" charset="0"/>
              <a:buNone/>
              <a:defRPr/>
            </a:pPr>
            <a:endParaRPr lang="es-MX" dirty="0"/>
          </a:p>
        </p:txBody>
      </p:sp>
      <p:sp>
        <p:nvSpPr>
          <p:cNvPr id="65540" name="TextBox 7"/>
          <p:cNvSpPr txBox="1">
            <a:spLocks noChangeArrowheads="1"/>
          </p:cNvSpPr>
          <p:nvPr/>
        </p:nvSpPr>
        <p:spPr bwMode="auto">
          <a:xfrm>
            <a:off x="-76200" y="5791200"/>
            <a:ext cx="8534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r>
              <a:rPr lang="en-US" sz="1600" i="1" dirty="0">
                <a:solidFill>
                  <a:srgbClr val="FF0000"/>
                </a:solidFill>
              </a:rPr>
              <a:t>*</a:t>
            </a:r>
            <a:r>
              <a:rPr lang="es-ES" sz="1600" i="1" dirty="0">
                <a:solidFill>
                  <a:srgbClr val="FF0000"/>
                </a:solidFill>
              </a:rPr>
              <a:t>Tenga en cuenta que estas opciones no son apropiadas para el diagnóstico de enfermedades del sueño, pero pueden ser útiles para obtener información adicional sobre los hábitos de sueño.</a:t>
            </a:r>
            <a:endParaRPr lang="en-US" sz="1600" i="1" dirty="0">
              <a:solidFill>
                <a:srgbClr val="FF0000"/>
              </a:solidFill>
            </a:endParaRPr>
          </a:p>
        </p:txBody>
      </p:sp>
      <p:pic>
        <p:nvPicPr>
          <p:cNvPr id="65541" name="Picture 2" title="Acti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2836285"/>
            <a:ext cx="1543050" cy="181191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Restless leg synd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1642" y="1219200"/>
            <a:ext cx="2057400" cy="1143000"/>
          </a:xfrm>
          <a:prstGeom prst="rect">
            <a:avLst/>
          </a:prstGeom>
        </p:spPr>
      </p:pic>
      <p:sp>
        <p:nvSpPr>
          <p:cNvPr id="13314" name="Title 1"/>
          <p:cNvSpPr>
            <a:spLocks noGrp="1"/>
          </p:cNvSpPr>
          <p:nvPr>
            <p:ph type="title"/>
          </p:nvPr>
        </p:nvSpPr>
        <p:spPr/>
        <p:txBody>
          <a:bodyPr/>
          <a:lstStyle/>
          <a:p>
            <a:pPr eaLnBrk="1" hangingPunct="1"/>
            <a:r>
              <a:rPr lang="en-US" dirty="0" err="1">
                <a:solidFill>
                  <a:schemeClr val="bg1"/>
                </a:solidFill>
              </a:rPr>
              <a:t>Enfermedades</a:t>
            </a:r>
            <a:r>
              <a:rPr lang="en-US" dirty="0">
                <a:solidFill>
                  <a:schemeClr val="bg1"/>
                </a:solidFill>
              </a:rPr>
              <a:t> </a:t>
            </a:r>
            <a:r>
              <a:rPr lang="en-US" dirty="0" err="1">
                <a:solidFill>
                  <a:schemeClr val="bg1"/>
                </a:solidFill>
              </a:rPr>
              <a:t>Comunes</a:t>
            </a:r>
            <a:r>
              <a:rPr lang="en-US" dirty="0">
                <a:solidFill>
                  <a:schemeClr val="bg1"/>
                </a:solidFill>
              </a:rPr>
              <a:t> del </a:t>
            </a:r>
            <a:r>
              <a:rPr lang="en-US" dirty="0" err="1">
                <a:solidFill>
                  <a:schemeClr val="bg1"/>
                </a:solidFill>
              </a:rPr>
              <a:t>Sueño</a:t>
            </a:r>
            <a:endParaRPr lang="en-US" dirty="0">
              <a:solidFill>
                <a:schemeClr val="bg1"/>
              </a:solidFill>
            </a:endParaRPr>
          </a:p>
        </p:txBody>
      </p:sp>
      <p:sp>
        <p:nvSpPr>
          <p:cNvPr id="3" name="Content Placeholder 2"/>
          <p:cNvSpPr>
            <a:spLocks noGrp="1"/>
          </p:cNvSpPr>
          <p:nvPr>
            <p:ph idx="1"/>
          </p:nvPr>
        </p:nvSpPr>
        <p:spPr>
          <a:xfrm>
            <a:off x="457200" y="1600200"/>
            <a:ext cx="8229600" cy="4800600"/>
          </a:xfrm>
        </p:spPr>
        <p:txBody>
          <a:bodyPr rtlCol="0">
            <a:normAutofit fontScale="70000" lnSpcReduction="20000"/>
          </a:bodyPr>
          <a:lstStyle/>
          <a:p>
            <a:pPr fontAlgn="auto">
              <a:spcAft>
                <a:spcPts val="0"/>
              </a:spcAft>
              <a:defRPr/>
            </a:pPr>
            <a:r>
              <a:rPr lang="es-MX" sz="3400" b="1" dirty="0"/>
              <a:t>Síndrome de piernas inquietas</a:t>
            </a:r>
          </a:p>
          <a:p>
            <a:pPr lvl="1" eaLnBrk="1" fontAlgn="auto" hangingPunct="1">
              <a:spcAft>
                <a:spcPts val="0"/>
              </a:spcAft>
              <a:defRPr/>
            </a:pPr>
            <a:r>
              <a:rPr lang="es-MX" dirty="0"/>
              <a:t>Desorden neurológico</a:t>
            </a:r>
          </a:p>
          <a:p>
            <a:pPr lvl="1" eaLnBrk="1" fontAlgn="auto" hangingPunct="1">
              <a:spcAft>
                <a:spcPts val="0"/>
              </a:spcAft>
              <a:defRPr/>
            </a:pPr>
            <a:r>
              <a:rPr lang="es-MX" dirty="0"/>
              <a:t>Incomodidad extrema en las piernas al sentarse o acostarse que provoca la necesidad de mover las piernas para detener las sensaciones desagradables</a:t>
            </a:r>
          </a:p>
          <a:p>
            <a:pPr fontAlgn="auto">
              <a:spcAft>
                <a:spcPts val="0"/>
              </a:spcAft>
              <a:defRPr/>
            </a:pPr>
            <a:r>
              <a:rPr lang="es-MX" sz="3400" b="1" dirty="0"/>
              <a:t>Insomnio</a:t>
            </a:r>
          </a:p>
          <a:p>
            <a:pPr lvl="1" eaLnBrk="1" fontAlgn="auto" hangingPunct="1">
              <a:spcAft>
                <a:spcPts val="0"/>
              </a:spcAft>
              <a:defRPr/>
            </a:pPr>
            <a:r>
              <a:rPr lang="es-MX" dirty="0"/>
              <a:t>Incapacidad crónica para conciliar el sueño y/o permanecer dormido</a:t>
            </a:r>
          </a:p>
          <a:p>
            <a:pPr lvl="1" eaLnBrk="1" fontAlgn="auto" hangingPunct="1">
              <a:spcAft>
                <a:spcPts val="0"/>
              </a:spcAft>
              <a:defRPr/>
            </a:pPr>
            <a:r>
              <a:rPr lang="es-MX" dirty="0"/>
              <a:t>Resulta en poco sueño o sueño de mala calidad, lo que lleva a SDE y falta de energía.</a:t>
            </a:r>
          </a:p>
          <a:p>
            <a:pPr fontAlgn="auto">
              <a:spcAft>
                <a:spcPts val="0"/>
              </a:spcAft>
              <a:defRPr/>
            </a:pPr>
            <a:r>
              <a:rPr lang="es-MX" sz="3400" b="1" dirty="0"/>
              <a:t>Enfermedad del sueño del ritmo circadiano</a:t>
            </a:r>
          </a:p>
          <a:p>
            <a:pPr lvl="1" eaLnBrk="1" fontAlgn="auto" hangingPunct="1">
              <a:spcAft>
                <a:spcPts val="0"/>
              </a:spcAft>
              <a:defRPr/>
            </a:pPr>
            <a:r>
              <a:rPr lang="es-MX" dirty="0"/>
              <a:t>Incapacidad para dormir y despertarse a las horas requeridas para el trabajo normal, la escuela y las necesidades sociales</a:t>
            </a:r>
          </a:p>
          <a:p>
            <a:pPr lvl="1" eaLnBrk="1" fontAlgn="auto" hangingPunct="1">
              <a:spcAft>
                <a:spcPts val="0"/>
              </a:spcAft>
              <a:defRPr/>
            </a:pPr>
            <a:r>
              <a:rPr lang="es-MX" dirty="0"/>
              <a:t>Puede afectar la calidad del sueño y el estado de alerta y puede dificultar el desempeño laboral y aumentar el riesgo de lesiones laborales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Title 1"/>
          <p:cNvSpPr>
            <a:spLocks noGrp="1"/>
          </p:cNvSpPr>
          <p:nvPr>
            <p:ph type="title"/>
          </p:nvPr>
        </p:nvSpPr>
        <p:spPr/>
        <p:txBody>
          <a:bodyPr/>
          <a:lstStyle/>
          <a:p>
            <a:r>
              <a:rPr lang="es-ES" dirty="0">
                <a:solidFill>
                  <a:schemeClr val="bg1"/>
                </a:solidFill>
              </a:rPr>
              <a:t>Tratamiento de Enfermedades del Sueño (1 de 7)</a:t>
            </a:r>
            <a:endParaRPr lang="en-US" dirty="0">
              <a:solidFill>
                <a:schemeClr val="bg1"/>
              </a:solidFill>
            </a:endParaRPr>
          </a:p>
        </p:txBody>
      </p:sp>
      <p:sp>
        <p:nvSpPr>
          <p:cNvPr id="66564" name="Content Placeholder 2"/>
          <p:cNvSpPr>
            <a:spLocks noGrp="1"/>
          </p:cNvSpPr>
          <p:nvPr>
            <p:ph idx="1"/>
          </p:nvPr>
        </p:nvSpPr>
        <p:spPr>
          <a:xfrm>
            <a:off x="381000" y="1417637"/>
            <a:ext cx="8382000" cy="4525963"/>
          </a:xfrm>
        </p:spPr>
        <p:txBody>
          <a:bodyPr/>
          <a:lstStyle/>
          <a:p>
            <a:r>
              <a:rPr lang="en-US" dirty="0"/>
              <a:t>PAP</a:t>
            </a:r>
          </a:p>
          <a:p>
            <a:pPr marL="441325" lvl="1" indent="-193675">
              <a:spcBef>
                <a:spcPts val="0"/>
              </a:spcBef>
            </a:pPr>
            <a:r>
              <a:rPr lang="es-ES" sz="2400" dirty="0"/>
              <a:t>Suministra aire presurizado a través de las vías respiratorias por una manguera conectada a una mascarilla facial</a:t>
            </a:r>
            <a:endParaRPr lang="en-US" sz="2400" dirty="0"/>
          </a:p>
          <a:p>
            <a:pPr marL="441325" lvl="1" indent="-193675">
              <a:spcBef>
                <a:spcPts val="0"/>
              </a:spcBef>
            </a:pPr>
            <a:r>
              <a:rPr lang="es-ES" sz="2400" dirty="0"/>
              <a:t>Previene el colapso parcial o completo de las vías respiratorias</a:t>
            </a:r>
            <a:endParaRPr lang="en-US" sz="2400" dirty="0"/>
          </a:p>
          <a:p>
            <a:pPr marL="441325" lvl="1" indent="-193675">
              <a:spcBef>
                <a:spcPts val="0"/>
              </a:spcBef>
            </a:pPr>
            <a:r>
              <a:rPr lang="es-ES" sz="2400" dirty="0"/>
              <a:t>Presión de administración de las vías respiratorias es prescrita por el médico</a:t>
            </a:r>
            <a:endParaRPr lang="en-US" sz="2400" dirty="0"/>
          </a:p>
          <a:p>
            <a:pPr marL="441325" lvl="1" indent="-193675">
              <a:spcBef>
                <a:spcPts val="0"/>
              </a:spcBef>
            </a:pPr>
            <a:r>
              <a:rPr lang="es-ES" sz="2400" dirty="0"/>
              <a:t>Cuando se usa de manera adecuada y constante, la PAP disminuye la gravedad de la AOS y la fatiga, mejora la actitud y el funcionamiento diurno y reduce                                                    la presión arterial y las complicaciones                     cardiovasculares</a:t>
            </a:r>
            <a:endParaRPr lang="en-US" sz="2400" dirty="0"/>
          </a:p>
          <a:p>
            <a:pPr marL="441325" lvl="1" indent="-193675">
              <a:spcBef>
                <a:spcPts val="0"/>
              </a:spcBef>
            </a:pPr>
            <a:r>
              <a:rPr lang="es-ES" sz="2400" dirty="0"/>
              <a:t>El cumplimiento del tratamiento con                                         PAP es una preocupación importante</a:t>
            </a:r>
            <a:endParaRPr lang="en-US" sz="2400" dirty="0"/>
          </a:p>
          <a:p>
            <a:pPr lvl="1"/>
            <a:endParaRPr lang="en-US" dirty="0"/>
          </a:p>
        </p:txBody>
      </p:sp>
      <p:pic>
        <p:nvPicPr>
          <p:cNvPr id="66562" name="Picture 6" descr="S9 AutoSet and H5i with ClimateLine Tubing" title="PAP mach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625" y="4724400"/>
            <a:ext cx="2971800"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Rectangle 5"/>
          <p:cNvSpPr>
            <a:spLocks noChangeArrowheads="1"/>
          </p:cNvSpPr>
          <p:nvPr/>
        </p:nvSpPr>
        <p:spPr bwMode="auto">
          <a:xfrm>
            <a:off x="6248400" y="5943600"/>
            <a:ext cx="185980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i="1" dirty="0"/>
              <a:t>© ResMed 2011 </a:t>
            </a:r>
            <a:r>
              <a:rPr lang="en-US" sz="800" i="1" dirty="0" err="1"/>
              <a:t>Usado</a:t>
            </a:r>
            <a:r>
              <a:rPr lang="en-US" sz="800" i="1" dirty="0"/>
              <a:t> con </a:t>
            </a:r>
            <a:r>
              <a:rPr lang="en-US" sz="800" i="1" dirty="0" err="1"/>
              <a:t>Permiso</a:t>
            </a:r>
            <a:endParaRPr lang="en-US" sz="800" i="1"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s-ES" dirty="0">
                <a:solidFill>
                  <a:schemeClr val="bg1"/>
                </a:solidFill>
              </a:rPr>
              <a:t>Tratamiento de Enfermedades del Sueño (2 de 7)</a:t>
            </a:r>
            <a:endParaRPr lang="en-US" dirty="0">
              <a:solidFill>
                <a:schemeClr val="bg1"/>
              </a:solidFill>
            </a:endParaRPr>
          </a:p>
        </p:txBody>
      </p:sp>
      <p:sp>
        <p:nvSpPr>
          <p:cNvPr id="67587" name="Rectangle 6"/>
          <p:cNvSpPr>
            <a:spLocks noChangeArrowheads="1"/>
          </p:cNvSpPr>
          <p:nvPr/>
        </p:nvSpPr>
        <p:spPr bwMode="auto">
          <a:xfrm>
            <a:off x="3276600" y="6062663"/>
            <a:ext cx="2819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800" i="1" dirty="0"/>
              <a:t>Sleeplab3</a:t>
            </a:r>
          </a:p>
          <a:p>
            <a:pPr algn="ctr"/>
            <a:r>
              <a:rPr lang="en-US" sz="800" i="1" dirty="0" err="1"/>
              <a:t>Usado</a:t>
            </a:r>
            <a:r>
              <a:rPr lang="en-US" sz="800" i="1" dirty="0"/>
              <a:t> con </a:t>
            </a:r>
            <a:r>
              <a:rPr lang="en-US" sz="800" i="1" dirty="0" err="1"/>
              <a:t>Permiso</a:t>
            </a:r>
            <a:r>
              <a:rPr lang="en-US" sz="800" i="1" dirty="0"/>
              <a:t> de Respironics, Inc., Murrysville, PA</a:t>
            </a:r>
          </a:p>
        </p:txBody>
      </p:sp>
      <p:pic>
        <p:nvPicPr>
          <p:cNvPr id="3" name="PAP Animation_Slide 52.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600200"/>
            <a:ext cx="8045450" cy="4525963"/>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3560812340"/>
              </p:ext>
            </p:extLst>
          </p:nvPr>
        </p:nvGraphicFramePr>
        <p:xfrm>
          <a:off x="457200" y="1600200"/>
          <a:ext cx="8382000" cy="4678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p:cNvSpPr txBox="1">
            <a:spLocks/>
          </p:cNvSpPr>
          <p:nvPr/>
        </p:nvSpPr>
        <p:spPr bwMode="auto">
          <a:xfrm>
            <a:off x="457200" y="228600"/>
            <a:ext cx="8229600" cy="1143000"/>
          </a:xfrm>
          <a:prstGeom prst="rect">
            <a:avLst/>
          </a:prstGeom>
          <a:noFill/>
          <a:ln w="9525">
            <a:noFill/>
            <a:miter lim="800000"/>
            <a:headEnd/>
            <a:tailEnd/>
          </a:ln>
        </p:spPr>
        <p:txBody>
          <a:bodyPr anchor="ctr"/>
          <a:lstStyle/>
          <a:p>
            <a:pPr algn="ctr" eaLnBrk="0" hangingPunct="0">
              <a:defRPr/>
            </a:pPr>
            <a:r>
              <a:rPr kumimoji="0" lang="es-ES" sz="4400" b="0" i="0" u="none" strike="noStrike" kern="1200" cap="none" spc="0" normalizeH="0" baseline="0" noProof="0" dirty="0">
                <a:ln>
                  <a:noFill/>
                </a:ln>
                <a:solidFill>
                  <a:prstClr val="white"/>
                </a:solidFill>
                <a:effectLst/>
                <a:uLnTx/>
                <a:uFillTx/>
                <a:latin typeface="Calibri"/>
                <a:ea typeface="+mj-ea"/>
                <a:cs typeface="+mj-cs"/>
              </a:rPr>
              <a:t>Tratamiento de Enfermedades del Sueño (3 de 7)</a:t>
            </a:r>
            <a:endParaRPr lang="en-US" sz="4400" dirty="0">
              <a:solidFill>
                <a:schemeClr val="bg1"/>
              </a:solidFill>
              <a:latin typeface="+mj-lt"/>
              <a:ea typeface="+mj-ea"/>
              <a:cs typeface="+mj-cs"/>
            </a:endParaRPr>
          </a:p>
        </p:txBody>
      </p:sp>
      <p:pic>
        <p:nvPicPr>
          <p:cNvPr id="68612" name="Picture 8" descr="S8 AutoSet II and H4i" title="PAP machi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5338669"/>
            <a:ext cx="1219200" cy="1293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Rectangle 6"/>
          <p:cNvSpPr>
            <a:spLocks noChangeArrowheads="1"/>
          </p:cNvSpPr>
          <p:nvPr/>
        </p:nvSpPr>
        <p:spPr bwMode="auto">
          <a:xfrm>
            <a:off x="0" y="6642100"/>
            <a:ext cx="185980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i="1" dirty="0"/>
              <a:t>© ResMed 2011 </a:t>
            </a:r>
            <a:r>
              <a:rPr lang="en-US" sz="800" i="1" dirty="0" err="1"/>
              <a:t>Usado</a:t>
            </a:r>
            <a:r>
              <a:rPr lang="en-US" sz="800" i="1" dirty="0"/>
              <a:t> con </a:t>
            </a:r>
            <a:r>
              <a:rPr lang="en-US" sz="800" i="1" dirty="0" err="1"/>
              <a:t>Permiso</a:t>
            </a:r>
            <a:endParaRPr lang="en-US" sz="800" i="1" dirty="0"/>
          </a:p>
        </p:txBody>
      </p:sp>
      <p:sp>
        <p:nvSpPr>
          <p:cNvPr id="2" name="CuadroTexto 1">
            <a:extLst>
              <a:ext uri="{FF2B5EF4-FFF2-40B4-BE49-F238E27FC236}">
                <a16:creationId xmlns:a16="http://schemas.microsoft.com/office/drawing/2014/main" id="{91EE74F6-FCCF-CDAF-7C70-B04DDC8B5944}"/>
              </a:ext>
            </a:extLst>
          </p:cNvPr>
          <p:cNvSpPr txBox="1"/>
          <p:nvPr/>
        </p:nvSpPr>
        <p:spPr>
          <a:xfrm>
            <a:off x="3276600" y="2819400"/>
            <a:ext cx="2667000" cy="2308324"/>
          </a:xfrm>
          <a:prstGeom prst="rect">
            <a:avLst/>
          </a:prstGeom>
          <a:noFill/>
        </p:spPr>
        <p:txBody>
          <a:bodyPr wrap="square" rtlCol="0">
            <a:spAutoFit/>
          </a:bodyPr>
          <a:lstStyle/>
          <a:p>
            <a:r>
              <a:rPr lang="es-ES" dirty="0">
                <a:solidFill>
                  <a:schemeClr val="bg1"/>
                </a:solidFill>
                <a:effectLst>
                  <a:outerShdw blurRad="38100" dist="38100" dir="2700000" algn="tl">
                    <a:srgbClr val="000000">
                      <a:alpha val="43137"/>
                    </a:srgbClr>
                  </a:outerShdw>
                </a:effectLst>
              </a:rPr>
              <a:t>Monitorea la respiración para determinar cuánta presión necesita el paciente en un momento dado</a:t>
            </a:r>
          </a:p>
          <a:p>
            <a:r>
              <a:rPr lang="es-ES" dirty="0">
                <a:solidFill>
                  <a:schemeClr val="bg1"/>
                </a:solidFill>
                <a:effectLst>
                  <a:outerShdw blurRad="38100" dist="38100" dir="2700000" algn="tl">
                    <a:srgbClr val="000000">
                      <a:alpha val="43137"/>
                    </a:srgbClr>
                  </a:outerShdw>
                </a:effectLst>
              </a:rPr>
              <a:t>Se ajusta a los cambios en el entorno y/o las necesidades de presión</a:t>
            </a:r>
            <a:endParaRPr lang="es-MX" dirty="0">
              <a:solidFill>
                <a:schemeClr val="bg1"/>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DB7806FA-CB66-1B45-08E0-50DAE74A59F6}"/>
              </a:ext>
            </a:extLst>
          </p:cNvPr>
          <p:cNvSpPr txBox="1"/>
          <p:nvPr/>
        </p:nvSpPr>
        <p:spPr>
          <a:xfrm>
            <a:off x="6172200" y="2667000"/>
            <a:ext cx="2667000" cy="2585323"/>
          </a:xfrm>
          <a:prstGeom prst="rect">
            <a:avLst/>
          </a:prstGeom>
          <a:noFill/>
        </p:spPr>
        <p:txBody>
          <a:bodyPr wrap="square">
            <a:spAutoFit/>
          </a:bodyPr>
          <a:lstStyle/>
          <a:p>
            <a:r>
              <a:rPr lang="es-MX" dirty="0">
                <a:solidFill>
                  <a:schemeClr val="bg1"/>
                </a:solidFill>
              </a:rPr>
              <a:t>Proporciona diferentes presiones establecidas en la inspiración y en la espiración para tratar a pacientes con condiciones médicas específicas o que experimentan molestias con la presión de PAP</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s-ES" dirty="0">
                <a:solidFill>
                  <a:schemeClr val="bg1"/>
                </a:solidFill>
              </a:rPr>
              <a:t>Tratamiento de Enfermedades del Sueño (4 de 7)</a:t>
            </a:r>
            <a:endParaRPr lang="en-US" dirty="0">
              <a:solidFill>
                <a:schemeClr val="bg1"/>
              </a:solidFill>
            </a:endParaRPr>
          </a:p>
        </p:txBody>
      </p:sp>
      <p:sp>
        <p:nvSpPr>
          <p:cNvPr id="69635" name="Content Placeholder 2"/>
          <p:cNvSpPr>
            <a:spLocks noGrp="1"/>
          </p:cNvSpPr>
          <p:nvPr>
            <p:ph idx="1"/>
          </p:nvPr>
        </p:nvSpPr>
        <p:spPr>
          <a:xfrm>
            <a:off x="457200" y="1371600"/>
            <a:ext cx="8610600" cy="4525963"/>
          </a:xfrm>
        </p:spPr>
        <p:txBody>
          <a:bodyPr/>
          <a:lstStyle/>
          <a:p>
            <a:pPr>
              <a:spcBef>
                <a:spcPts val="0"/>
              </a:spcBef>
            </a:pPr>
            <a:r>
              <a:rPr lang="en-US" dirty="0" err="1"/>
              <a:t>Aparatos</a:t>
            </a:r>
            <a:r>
              <a:rPr lang="en-US" dirty="0"/>
              <a:t> </a:t>
            </a:r>
            <a:r>
              <a:rPr lang="en-US" dirty="0" err="1"/>
              <a:t>Dentales</a:t>
            </a:r>
            <a:r>
              <a:rPr lang="en-US" dirty="0"/>
              <a:t>/</a:t>
            </a:r>
            <a:r>
              <a:rPr lang="en-US" dirty="0" err="1"/>
              <a:t>Orales</a:t>
            </a:r>
            <a:endParaRPr lang="en-US" dirty="0"/>
          </a:p>
          <a:p>
            <a:pPr marL="365125" lvl="1">
              <a:spcBef>
                <a:spcPts val="0"/>
              </a:spcBef>
            </a:pPr>
            <a:r>
              <a:rPr lang="es-ES" sz="2400" dirty="0"/>
              <a:t>Indicado para pacientes con AOS leve/moderada que no toleran el tratamiento con PAP</a:t>
            </a:r>
            <a:endParaRPr lang="en-US" sz="2400" dirty="0"/>
          </a:p>
          <a:p>
            <a:pPr marL="365125" lvl="1">
              <a:spcBef>
                <a:spcPts val="0"/>
              </a:spcBef>
            </a:pPr>
            <a:r>
              <a:rPr lang="es-ES" sz="2400" dirty="0"/>
              <a:t>No es una terapia de primera línea para tratar la AOS grave</a:t>
            </a:r>
            <a:endParaRPr lang="en-US" sz="2400" dirty="0"/>
          </a:p>
          <a:p>
            <a:pPr marL="365125" lvl="1">
              <a:spcBef>
                <a:spcPts val="0"/>
              </a:spcBef>
            </a:pPr>
            <a:r>
              <a:rPr lang="es-ES" sz="2400" dirty="0"/>
              <a:t>Actualmente no existe tecnología para monitorear el cumplimiento o la eficacia</a:t>
            </a:r>
            <a:endParaRPr lang="en-US" sz="2400" dirty="0"/>
          </a:p>
          <a:p>
            <a:pPr>
              <a:spcBef>
                <a:spcPts val="0"/>
              </a:spcBef>
            </a:pPr>
            <a:r>
              <a:rPr lang="en-US" dirty="0" err="1"/>
              <a:t>Cirugía</a:t>
            </a:r>
            <a:endParaRPr lang="en-US" dirty="0"/>
          </a:p>
          <a:p>
            <a:pPr marL="285750" lvl="1">
              <a:spcBef>
                <a:spcPts val="0"/>
              </a:spcBef>
            </a:pPr>
            <a:r>
              <a:rPr lang="es-ES" sz="2400" dirty="0"/>
              <a:t>Indicado como tratamiento primario para pacientes con anatomía obstructiva severa que es corregible quirúrgicamente</a:t>
            </a:r>
            <a:endParaRPr lang="en-US" sz="2400" dirty="0"/>
          </a:p>
          <a:p>
            <a:pPr marL="285750" lvl="1">
              <a:spcBef>
                <a:spcPts val="0"/>
              </a:spcBef>
            </a:pPr>
            <a:r>
              <a:rPr lang="es-ES" sz="2400" dirty="0"/>
              <a:t>Indicado como tratamiento secundario para pacientes que no toleran el tratamiento con PAP o la PAP es inadecuada</a:t>
            </a:r>
            <a:endParaRPr lang="en-US" sz="2400" dirty="0"/>
          </a:p>
          <a:p>
            <a:pPr marL="285750" lvl="1">
              <a:spcBef>
                <a:spcPts val="0"/>
              </a:spcBef>
            </a:pPr>
            <a:r>
              <a:rPr lang="es-ES" sz="2400" dirty="0"/>
              <a:t>Carencia de datos rigurosos que evalúen las modificaciones quirúrgicas para el tratamiento de la AOS</a:t>
            </a:r>
            <a:endParaRPr lang="en-US" sz="240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s-ES" dirty="0">
                <a:solidFill>
                  <a:schemeClr val="bg1"/>
                </a:solidFill>
              </a:rPr>
              <a:t>Tratamiento de Enfermedades del Sueño (5 de 7)</a:t>
            </a:r>
            <a:endParaRPr lang="en-US" dirty="0">
              <a:solidFill>
                <a:schemeClr val="bg1"/>
              </a:solidFill>
            </a:endParaRPr>
          </a:p>
        </p:txBody>
      </p:sp>
      <p:sp>
        <p:nvSpPr>
          <p:cNvPr id="70659" name="Content Placeholder 2"/>
          <p:cNvSpPr>
            <a:spLocks noGrp="1"/>
          </p:cNvSpPr>
          <p:nvPr>
            <p:ph idx="1"/>
          </p:nvPr>
        </p:nvSpPr>
        <p:spPr>
          <a:xfrm>
            <a:off x="457200" y="1371600"/>
            <a:ext cx="8610600" cy="4525963"/>
          </a:xfrm>
        </p:spPr>
        <p:txBody>
          <a:bodyPr/>
          <a:lstStyle/>
          <a:p>
            <a:pPr>
              <a:spcBef>
                <a:spcPts val="0"/>
              </a:spcBef>
            </a:pPr>
            <a:r>
              <a:rPr lang="en-US" dirty="0"/>
              <a:t>Control de Peso</a:t>
            </a:r>
          </a:p>
          <a:p>
            <a:pPr marL="365125" lvl="1">
              <a:spcBef>
                <a:spcPts val="0"/>
              </a:spcBef>
            </a:pPr>
            <a:r>
              <a:rPr lang="es-ES" sz="2400" dirty="0"/>
              <a:t>Alrededor del 60% de personas con AOS tienen sobrepeso o son obesas</a:t>
            </a:r>
            <a:endParaRPr lang="en-US" sz="2400" dirty="0"/>
          </a:p>
          <a:p>
            <a:pPr marL="365125" lvl="1">
              <a:spcBef>
                <a:spcPts val="0"/>
              </a:spcBef>
            </a:pPr>
            <a:r>
              <a:rPr lang="es-ES" sz="2400" dirty="0"/>
              <a:t>El aumento de peso puede incrementar la gravedad de la AOS y la pérdida de peso puede disminuir la gravedad de la AOS</a:t>
            </a:r>
            <a:r>
              <a:rPr lang="en-US" sz="2400" dirty="0"/>
              <a:t> </a:t>
            </a:r>
          </a:p>
          <a:p>
            <a:pPr marL="365125" lvl="1">
              <a:spcBef>
                <a:spcPts val="0"/>
              </a:spcBef>
            </a:pPr>
            <a:r>
              <a:rPr lang="es-ES" sz="2400" dirty="0"/>
              <a:t>A menudo se prescribe como una opción de tratamiento adyuvante para acompañar a la PAP u otro tratamiento de AOS</a:t>
            </a:r>
            <a:endParaRPr lang="en-US" sz="2400" dirty="0"/>
          </a:p>
          <a:p>
            <a:pPr>
              <a:spcBef>
                <a:spcPts val="0"/>
              </a:spcBef>
            </a:pPr>
            <a:r>
              <a:rPr lang="es-ES" dirty="0"/>
              <a:t>Otras Opciones de Tratamiento Adjunto</a:t>
            </a:r>
            <a:endParaRPr lang="en-US" dirty="0"/>
          </a:p>
          <a:p>
            <a:pPr marL="285750" lvl="1">
              <a:spcBef>
                <a:spcPts val="0"/>
              </a:spcBef>
            </a:pPr>
            <a:r>
              <a:rPr lang="es-ES" sz="2400" dirty="0"/>
              <a:t>Reducir el bloqueo del flujo de aire nasal</a:t>
            </a:r>
            <a:endParaRPr lang="en-US" sz="2400" dirty="0"/>
          </a:p>
          <a:p>
            <a:pPr marL="285750" lvl="1">
              <a:spcBef>
                <a:spcPts val="0"/>
              </a:spcBef>
            </a:pPr>
            <a:r>
              <a:rPr lang="en-US" sz="2400" dirty="0"/>
              <a:t>Evite </a:t>
            </a:r>
            <a:r>
              <a:rPr lang="en-US" sz="2400" dirty="0" err="1"/>
              <a:t>el</a:t>
            </a:r>
            <a:r>
              <a:rPr lang="en-US" sz="2400" dirty="0"/>
              <a:t> alcohol/</a:t>
            </a:r>
            <a:r>
              <a:rPr lang="en-US" sz="2400" dirty="0" err="1"/>
              <a:t>sedantes</a:t>
            </a:r>
            <a:r>
              <a:rPr lang="en-US" sz="2400" dirty="0"/>
              <a:t> antes de </a:t>
            </a:r>
            <a:r>
              <a:rPr lang="en-US" sz="2400" dirty="0" err="1"/>
              <a:t>dormir</a:t>
            </a:r>
            <a:endParaRPr lang="en-US" sz="2400" dirty="0"/>
          </a:p>
          <a:p>
            <a:pPr marL="285750" lvl="1">
              <a:spcBef>
                <a:spcPts val="0"/>
              </a:spcBef>
            </a:pPr>
            <a:r>
              <a:rPr lang="en-US" sz="2400" dirty="0"/>
              <a:t>No </a:t>
            </a:r>
            <a:r>
              <a:rPr lang="en-US" sz="2400" dirty="0" err="1"/>
              <a:t>dormir</a:t>
            </a:r>
            <a:r>
              <a:rPr lang="en-US" sz="2400" dirty="0"/>
              <a:t> de </a:t>
            </a:r>
            <a:r>
              <a:rPr lang="en-US" sz="2400" dirty="0" err="1"/>
              <a:t>espaldas</a:t>
            </a:r>
            <a:endParaRPr lang="en-US" sz="2400" dirty="0"/>
          </a:p>
          <a:p>
            <a:pPr marL="285750" lvl="1">
              <a:spcBef>
                <a:spcPts val="0"/>
              </a:spcBef>
            </a:pPr>
            <a:r>
              <a:rPr lang="es-ES" sz="2400" dirty="0"/>
              <a:t>Mejoras en la higiene del sueño (tiempo de                                   sueño adecuado, horario de sueño regular, etc.)</a:t>
            </a:r>
            <a:endParaRPr lang="en-US" dirty="0"/>
          </a:p>
        </p:txBody>
      </p:sp>
      <p:pic>
        <p:nvPicPr>
          <p:cNvPr id="70660" name="Picture 4" descr="tennis shoes.jpg" title="Exercise to manage weigh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5913" y="4572000"/>
            <a:ext cx="2325687"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s-ES" dirty="0">
                <a:solidFill>
                  <a:schemeClr val="bg1"/>
                </a:solidFill>
              </a:rPr>
              <a:t>Tratamiento de Enfermedades del Sueño (6 de 7)</a:t>
            </a:r>
            <a:endParaRPr lang="en-US" dirty="0">
              <a:solidFill>
                <a:schemeClr val="bg1"/>
              </a:solidFill>
            </a:endParaRPr>
          </a:p>
        </p:txBody>
      </p:sp>
      <p:sp>
        <p:nvSpPr>
          <p:cNvPr id="71683" name="Content Placeholder 2"/>
          <p:cNvSpPr>
            <a:spLocks noGrp="1"/>
          </p:cNvSpPr>
          <p:nvPr>
            <p:ph idx="1"/>
          </p:nvPr>
        </p:nvSpPr>
        <p:spPr>
          <a:xfrm>
            <a:off x="457200" y="1371600"/>
            <a:ext cx="8229600" cy="4525963"/>
          </a:xfrm>
        </p:spPr>
        <p:txBody>
          <a:bodyPr/>
          <a:lstStyle/>
          <a:p>
            <a:pPr>
              <a:spcBef>
                <a:spcPts val="0"/>
              </a:spcBef>
            </a:pPr>
            <a:r>
              <a:rPr lang="es-MX" sz="3000" dirty="0"/>
              <a:t>Parámetros de Práctica y Guías Clínicas de la AASM</a:t>
            </a:r>
          </a:p>
          <a:p>
            <a:pPr lvl="1">
              <a:lnSpc>
                <a:spcPts val="3100"/>
              </a:lnSpc>
              <a:spcBef>
                <a:spcPts val="0"/>
              </a:spcBef>
            </a:pPr>
            <a:r>
              <a:rPr lang="es-MX" dirty="0"/>
              <a:t>La AOS es una enfermedad crónica que requiere un tratamiento a largo plazo</a:t>
            </a:r>
          </a:p>
          <a:p>
            <a:pPr lvl="1">
              <a:lnSpc>
                <a:spcPts val="3100"/>
              </a:lnSpc>
              <a:spcBef>
                <a:spcPts val="0"/>
              </a:spcBef>
            </a:pPr>
            <a:r>
              <a:rPr lang="es-MX" dirty="0"/>
              <a:t>Tratamientos recomendados</a:t>
            </a:r>
          </a:p>
          <a:p>
            <a:pPr marL="1077913" lvl="2">
              <a:lnSpc>
                <a:spcPts val="3000"/>
              </a:lnSpc>
              <a:spcBef>
                <a:spcPts val="0"/>
              </a:spcBef>
            </a:pPr>
            <a:r>
              <a:rPr lang="es-MX" dirty="0"/>
              <a:t>PAP</a:t>
            </a:r>
          </a:p>
          <a:p>
            <a:pPr marL="1077913" lvl="2">
              <a:lnSpc>
                <a:spcPts val="3000"/>
              </a:lnSpc>
              <a:spcBef>
                <a:spcPts val="0"/>
              </a:spcBef>
            </a:pPr>
            <a:r>
              <a:rPr lang="es-MX" dirty="0"/>
              <a:t>Estrategias conductuales (pérdida de peso, ejercicio, terapia posicional)</a:t>
            </a:r>
          </a:p>
          <a:p>
            <a:pPr marL="1077913" lvl="2">
              <a:lnSpc>
                <a:spcPts val="3000"/>
              </a:lnSpc>
              <a:spcBef>
                <a:spcPts val="0"/>
              </a:spcBef>
            </a:pPr>
            <a:r>
              <a:rPr lang="es-MX" dirty="0"/>
              <a:t>Aparatos orales</a:t>
            </a:r>
          </a:p>
          <a:p>
            <a:pPr marL="1524000" lvl="3" indent="-174625">
              <a:lnSpc>
                <a:spcPts val="3000"/>
              </a:lnSpc>
              <a:spcBef>
                <a:spcPts val="0"/>
              </a:spcBef>
            </a:pPr>
            <a:r>
              <a:rPr lang="es-MX" dirty="0"/>
              <a:t>No tan eficaz como la PAP; Indicado para ciertos pacientes</a:t>
            </a:r>
          </a:p>
          <a:p>
            <a:pPr marL="1077913" lvl="2">
              <a:lnSpc>
                <a:spcPts val="3000"/>
              </a:lnSpc>
              <a:spcBef>
                <a:spcPts val="0"/>
              </a:spcBef>
            </a:pPr>
            <a:r>
              <a:rPr lang="es-MX" dirty="0"/>
              <a:t>Cirugía</a:t>
            </a:r>
          </a:p>
          <a:p>
            <a:pPr>
              <a:buFont typeface="Arial" charset="0"/>
              <a:buNone/>
            </a:pPr>
            <a:endParaRPr lang="es-MX" dirty="0"/>
          </a:p>
        </p:txBody>
      </p:sp>
      <p:pic>
        <p:nvPicPr>
          <p:cNvPr id="71684" name="Picture 6" descr="American Academy of Sleep Medicin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5219700"/>
            <a:ext cx="61436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6" descr="U.S. Department Of Transportation. Federal Motor Carrier Safety Administ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itle 1"/>
          <p:cNvSpPr>
            <a:spLocks noGrp="1"/>
          </p:cNvSpPr>
          <p:nvPr>
            <p:ph type="title"/>
          </p:nvPr>
        </p:nvSpPr>
        <p:spPr/>
        <p:txBody>
          <a:bodyPr/>
          <a:lstStyle/>
          <a:p>
            <a:r>
              <a:rPr lang="es-ES" dirty="0">
                <a:solidFill>
                  <a:schemeClr val="bg1"/>
                </a:solidFill>
              </a:rPr>
              <a:t>Tratamiento de Enfermedades del Sueño (7 de 7)</a:t>
            </a:r>
            <a:endParaRPr lang="en-US" dirty="0">
              <a:solidFill>
                <a:schemeClr val="bg1"/>
              </a:solidFill>
            </a:endParaRPr>
          </a:p>
        </p:txBody>
      </p:sp>
      <p:sp>
        <p:nvSpPr>
          <p:cNvPr id="72708" name="Content Placeholder 2"/>
          <p:cNvSpPr>
            <a:spLocks noGrp="1"/>
          </p:cNvSpPr>
          <p:nvPr>
            <p:ph idx="1"/>
          </p:nvPr>
        </p:nvSpPr>
        <p:spPr>
          <a:xfrm>
            <a:off x="457200" y="1600200"/>
            <a:ext cx="8458200" cy="4525963"/>
          </a:xfrm>
        </p:spPr>
        <p:txBody>
          <a:bodyPr/>
          <a:lstStyle/>
          <a:p>
            <a:pPr>
              <a:spcBef>
                <a:spcPts val="300"/>
              </a:spcBef>
            </a:pPr>
            <a:r>
              <a:rPr lang="en-US" dirty="0" err="1"/>
              <a:t>Recomendaciones</a:t>
            </a:r>
            <a:r>
              <a:rPr lang="en-US" dirty="0"/>
              <a:t> del PEM de la FMCSA</a:t>
            </a:r>
          </a:p>
          <a:p>
            <a:pPr marL="441325" lvl="1">
              <a:spcBef>
                <a:spcPts val="0"/>
              </a:spcBef>
            </a:pPr>
            <a:r>
              <a:rPr lang="es-ES" sz="2400" dirty="0"/>
              <a:t>Las personas con AOS que requieren tratamiento deben ser remitidas a un médico y la PAP es la terapia preferida</a:t>
            </a:r>
            <a:endParaRPr lang="en-US" sz="2400" dirty="0"/>
          </a:p>
          <a:p>
            <a:pPr marL="441325" lvl="1">
              <a:spcBef>
                <a:spcPts val="0"/>
              </a:spcBef>
            </a:pPr>
            <a:r>
              <a:rPr lang="es-ES" sz="2400" dirty="0"/>
              <a:t>Debe establecerse una presión PAP adecuada</a:t>
            </a:r>
            <a:endParaRPr lang="en-US" sz="2000" dirty="0"/>
          </a:p>
          <a:p>
            <a:pPr marL="441325" lvl="1">
              <a:spcBef>
                <a:spcPts val="0"/>
              </a:spcBef>
            </a:pPr>
            <a:r>
              <a:rPr lang="es-ES" sz="2400" dirty="0"/>
              <a:t>Las personas con AOS que hayan sido tratadas con éxito con PAP durante ≥1 semana pueden ser certificadas</a:t>
            </a:r>
            <a:endParaRPr lang="en-US" sz="2400" dirty="0"/>
          </a:p>
          <a:p>
            <a:pPr lvl="2">
              <a:spcBef>
                <a:spcPts val="0"/>
              </a:spcBef>
            </a:pPr>
            <a:r>
              <a:rPr lang="es-ES" sz="2000" dirty="0"/>
              <a:t>Cumplimiento adecuado del tratamiento (≥4 h/noche durante ≥70% de las noches)</a:t>
            </a:r>
            <a:endParaRPr lang="en-US" sz="1800" dirty="0"/>
          </a:p>
          <a:p>
            <a:pPr lvl="2">
              <a:spcBef>
                <a:spcPts val="0"/>
              </a:spcBef>
            </a:pPr>
            <a:r>
              <a:rPr lang="es-ES" sz="2000" dirty="0"/>
              <a:t>Resolución de la somnolencia excesiva durante la conducción</a:t>
            </a:r>
            <a:endParaRPr lang="en-US" sz="2000" dirty="0"/>
          </a:p>
          <a:p>
            <a:pPr marL="441325" lvl="1">
              <a:spcBef>
                <a:spcPts val="0"/>
              </a:spcBef>
            </a:pPr>
            <a:r>
              <a:rPr lang="es-ES" sz="2400" dirty="0"/>
              <a:t>Los aparatos dentales no son una alternativa aceptable a la PAP</a:t>
            </a:r>
            <a:r>
              <a:rPr lang="en-US" sz="2400" dirty="0"/>
              <a:t> </a:t>
            </a:r>
          </a:p>
          <a:p>
            <a:pPr marL="441325" lvl="1">
              <a:spcBef>
                <a:spcPts val="0"/>
              </a:spcBef>
            </a:pPr>
            <a:r>
              <a:rPr lang="es-ES" sz="2400" dirty="0"/>
              <a:t>Los tratamientos quirúrgicos pueden ser una alternativa aceptable a la PAP</a:t>
            </a:r>
            <a:r>
              <a:rPr lang="en-US" sz="2400" dirty="0"/>
              <a:t> </a:t>
            </a:r>
          </a:p>
          <a:p>
            <a:pPr>
              <a:buFont typeface="Arial" charset="0"/>
              <a:buNone/>
            </a:pPr>
            <a:endParaRPr lang="en-US" dirty="0"/>
          </a:p>
        </p:txBody>
      </p:sp>
      <p:pic>
        <p:nvPicPr>
          <p:cNvPr id="72709" name="Picture 6" descr="logo Medical Expert Pan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6219825"/>
            <a:ext cx="19335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2" name="Picture 6" descr="Swift LT Fitting" title="PAP mask"/>
          <p:cNvPicPr>
            <a:picLocks noChangeAspect="1" noChangeArrowheads="1"/>
          </p:cNvPicPr>
          <p:nvPr/>
        </p:nvPicPr>
        <p:blipFill rotWithShape="1">
          <a:blip r:embed="rId3">
            <a:extLst>
              <a:ext uri="{28A0092B-C50C-407E-A947-70E740481C1C}">
                <a14:useLocalDpi xmlns:a14="http://schemas.microsoft.com/office/drawing/2010/main" val="0"/>
              </a:ext>
            </a:extLst>
          </a:blip>
          <a:srcRect t="10155"/>
          <a:stretch/>
        </p:blipFill>
        <p:spPr bwMode="auto">
          <a:xfrm>
            <a:off x="7162800" y="1981200"/>
            <a:ext cx="1524000" cy="1859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Title 1"/>
          <p:cNvSpPr>
            <a:spLocks noGrp="1"/>
          </p:cNvSpPr>
          <p:nvPr>
            <p:ph type="title"/>
          </p:nvPr>
        </p:nvSpPr>
        <p:spPr/>
        <p:txBody>
          <a:bodyPr/>
          <a:lstStyle/>
          <a:p>
            <a:pPr>
              <a:lnSpc>
                <a:spcPts val="4575"/>
              </a:lnSpc>
            </a:pPr>
            <a:r>
              <a:rPr lang="es-ES" dirty="0">
                <a:solidFill>
                  <a:schemeClr val="bg1"/>
                </a:solidFill>
              </a:rPr>
              <a:t>Monitoreo del Tratamiento de las Enfermedades del Sueño (1 de 5)</a:t>
            </a:r>
            <a:endParaRPr lang="en-US" dirty="0">
              <a:solidFill>
                <a:schemeClr val="bg1"/>
              </a:solidFill>
            </a:endParaRPr>
          </a:p>
        </p:txBody>
      </p:sp>
      <p:sp>
        <p:nvSpPr>
          <p:cNvPr id="73731" name="Content Placeholder 2"/>
          <p:cNvSpPr>
            <a:spLocks noGrp="1"/>
          </p:cNvSpPr>
          <p:nvPr>
            <p:ph idx="1"/>
          </p:nvPr>
        </p:nvSpPr>
        <p:spPr>
          <a:xfrm>
            <a:off x="457200" y="1447800"/>
            <a:ext cx="8502650" cy="4800600"/>
          </a:xfrm>
        </p:spPr>
        <p:txBody>
          <a:bodyPr/>
          <a:lstStyle/>
          <a:p>
            <a:pPr>
              <a:spcBef>
                <a:spcPts val="0"/>
              </a:spcBef>
            </a:pPr>
            <a:r>
              <a:rPr lang="es-ES" dirty="0"/>
              <a:t>El incumplimiento del PAP es una preocupación</a:t>
            </a:r>
            <a:endParaRPr lang="en-US" dirty="0"/>
          </a:p>
          <a:p>
            <a:pPr marL="533400" lvl="1" indent="-261938">
              <a:spcBef>
                <a:spcPts val="0"/>
              </a:spcBef>
            </a:pPr>
            <a:r>
              <a:rPr lang="es-ES" sz="2400" dirty="0"/>
              <a:t>El 83% de los pacientes adultos en PAP pueden no                            satisfacer los criterios de cumplimiento</a:t>
            </a:r>
            <a:endParaRPr lang="en-US" sz="1800" i="1" dirty="0"/>
          </a:p>
          <a:p>
            <a:pPr marL="533400" lvl="1" indent="-261938">
              <a:spcBef>
                <a:spcPts val="0"/>
              </a:spcBef>
            </a:pPr>
            <a:r>
              <a:rPr lang="es-ES" sz="2400" dirty="0"/>
              <a:t>Malestar con la mascarilla, congestión  nasal,                              irritación ocular, estar “atado” a una                                      máquina, </a:t>
            </a:r>
            <a:r>
              <a:rPr lang="en-US" sz="2400" dirty="0"/>
              <a:t>etc.</a:t>
            </a:r>
          </a:p>
          <a:p>
            <a:pPr>
              <a:spcBef>
                <a:spcPts val="0"/>
              </a:spcBef>
            </a:pPr>
            <a:r>
              <a:rPr lang="es-ES" dirty="0"/>
              <a:t>Los conductores con AOS deben demostrar un cumplimiento y una eficacia adecuados del PAP para seguir conduciendo legalmente</a:t>
            </a:r>
            <a:endParaRPr lang="en-US" dirty="0"/>
          </a:p>
          <a:p>
            <a:pPr>
              <a:spcBef>
                <a:spcPts val="0"/>
              </a:spcBef>
            </a:pPr>
            <a:r>
              <a:rPr lang="es-ES" dirty="0"/>
              <a:t>Debe haber procedimientos de monitoreo del tratamiento de PAP para los conductores</a:t>
            </a:r>
            <a:endParaRPr lang="en-US" dirty="0"/>
          </a:p>
        </p:txBody>
      </p:sp>
      <p:sp>
        <p:nvSpPr>
          <p:cNvPr id="73733" name="Rectangle 5"/>
          <p:cNvSpPr>
            <a:spLocks noChangeArrowheads="1"/>
          </p:cNvSpPr>
          <p:nvPr/>
        </p:nvSpPr>
        <p:spPr bwMode="auto">
          <a:xfrm>
            <a:off x="7010400" y="3733800"/>
            <a:ext cx="185980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i="1" dirty="0"/>
              <a:t>© ResMed 2011 </a:t>
            </a:r>
            <a:r>
              <a:rPr lang="en-US" sz="800" i="1" dirty="0" err="1"/>
              <a:t>Usado</a:t>
            </a:r>
            <a:r>
              <a:rPr lang="en-US" sz="800" i="1" dirty="0"/>
              <a:t> con </a:t>
            </a:r>
            <a:r>
              <a:rPr lang="en-US" sz="800" i="1" dirty="0" err="1"/>
              <a:t>Permiso</a:t>
            </a:r>
            <a:endParaRPr lang="en-US" sz="800" i="1"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Picture 6" descr="22230 S8 ResTraxx GSM Module" title="Web-based compliance monitoring device with PAP mach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573588"/>
            <a:ext cx="1731963" cy="175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4" name="Title 1"/>
          <p:cNvSpPr>
            <a:spLocks noGrp="1"/>
          </p:cNvSpPr>
          <p:nvPr>
            <p:ph type="title"/>
          </p:nvPr>
        </p:nvSpPr>
        <p:spPr/>
        <p:txBody>
          <a:bodyPr/>
          <a:lstStyle/>
          <a:p>
            <a:pPr>
              <a:lnSpc>
                <a:spcPts val="4575"/>
              </a:lnSpc>
            </a:pPr>
            <a:r>
              <a:rPr lang="es-ES" dirty="0">
                <a:solidFill>
                  <a:schemeClr val="bg1"/>
                </a:solidFill>
              </a:rPr>
              <a:t>Monitoreo del Tratamiento de las Enfermedades del Sueño (2 de 5)</a:t>
            </a:r>
            <a:endParaRPr lang="en-US" dirty="0">
              <a:solidFill>
                <a:schemeClr val="bg1"/>
              </a:solidFill>
            </a:endParaRPr>
          </a:p>
        </p:txBody>
      </p:sp>
      <p:sp>
        <p:nvSpPr>
          <p:cNvPr id="74755" name="Content Placeholder 2"/>
          <p:cNvSpPr>
            <a:spLocks noGrp="1"/>
          </p:cNvSpPr>
          <p:nvPr>
            <p:ph idx="1"/>
          </p:nvPr>
        </p:nvSpPr>
        <p:spPr>
          <a:xfrm>
            <a:off x="457200" y="1600200"/>
            <a:ext cx="8458200" cy="4525963"/>
          </a:xfrm>
        </p:spPr>
        <p:txBody>
          <a:bodyPr/>
          <a:lstStyle/>
          <a:p>
            <a:pPr>
              <a:lnSpc>
                <a:spcPts val="2800"/>
              </a:lnSpc>
              <a:spcBef>
                <a:spcPts val="0"/>
              </a:spcBef>
            </a:pPr>
            <a:r>
              <a:rPr lang="es-MX" dirty="0"/>
              <a:t>Tecnologías</a:t>
            </a:r>
          </a:p>
          <a:p>
            <a:pPr marL="446088" lvl="1">
              <a:lnSpc>
                <a:spcPts val="2800"/>
              </a:lnSpc>
              <a:spcBef>
                <a:spcPts val="0"/>
              </a:spcBef>
              <a:tabLst>
                <a:tab pos="446088" algn="l"/>
                <a:tab pos="898525" algn="l"/>
              </a:tabLst>
            </a:pPr>
            <a:r>
              <a:rPr lang="es-MX" dirty="0"/>
              <a:t>Monitoreo de cumplimiento y eficacia basado en la web</a:t>
            </a:r>
          </a:p>
          <a:p>
            <a:pPr marL="533400" lvl="2">
              <a:lnSpc>
                <a:spcPts val="2800"/>
              </a:lnSpc>
              <a:spcBef>
                <a:spcPts val="0"/>
              </a:spcBef>
            </a:pPr>
            <a:r>
              <a:rPr lang="es-MX" dirty="0"/>
              <a:t>Supervisar de forma inalámbrica el uso y la respuesta del PAP del conductor</a:t>
            </a:r>
          </a:p>
          <a:p>
            <a:pPr marL="533400" lvl="2">
              <a:lnSpc>
                <a:spcPts val="2800"/>
              </a:lnSpc>
              <a:spcBef>
                <a:spcPts val="0"/>
              </a:spcBef>
            </a:pPr>
            <a:r>
              <a:rPr lang="es-MX" dirty="0"/>
              <a:t>Permite la carga sobre el uso diario de PAP y eficacia</a:t>
            </a:r>
          </a:p>
          <a:p>
            <a:pPr marL="533400" lvl="2">
              <a:lnSpc>
                <a:spcPts val="2800"/>
              </a:lnSpc>
              <a:spcBef>
                <a:spcPts val="0"/>
              </a:spcBef>
            </a:pPr>
            <a:r>
              <a:rPr lang="es-MX" dirty="0"/>
              <a:t>Recomendado para el seguimiento después del inicio del tratamiento con PAP y al menos hasta que el paciente haya establecido un uso consistente y                                      adecuado del PAP</a:t>
            </a:r>
          </a:p>
        </p:txBody>
      </p:sp>
      <p:pic>
        <p:nvPicPr>
          <p:cNvPr id="74757" name="Picture 8" descr="S9 with Wireless Module" title="Web-based compliance monitoring device with PAP mach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2912" y="4510882"/>
            <a:ext cx="2181225"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Rectangle 6"/>
          <p:cNvSpPr>
            <a:spLocks noChangeArrowheads="1"/>
          </p:cNvSpPr>
          <p:nvPr/>
        </p:nvSpPr>
        <p:spPr bwMode="auto">
          <a:xfrm>
            <a:off x="3055095" y="5910719"/>
            <a:ext cx="185980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i="1" dirty="0"/>
              <a:t>© ResMed 2011 </a:t>
            </a:r>
            <a:r>
              <a:rPr lang="en-US" sz="800" i="1" dirty="0" err="1"/>
              <a:t>Usado</a:t>
            </a:r>
            <a:r>
              <a:rPr lang="en-US" sz="800" i="1" dirty="0"/>
              <a:t> con </a:t>
            </a:r>
            <a:r>
              <a:rPr lang="en-US" sz="800" i="1" dirty="0" err="1"/>
              <a:t>Permiso</a:t>
            </a:r>
            <a:endParaRPr lang="en-US" sz="800" i="1" dirty="0"/>
          </a:p>
        </p:txBody>
      </p:sp>
      <p:sp>
        <p:nvSpPr>
          <p:cNvPr id="74759" name="Rectangle 7"/>
          <p:cNvSpPr>
            <a:spLocks noChangeArrowheads="1"/>
          </p:cNvSpPr>
          <p:nvPr/>
        </p:nvSpPr>
        <p:spPr bwMode="auto">
          <a:xfrm>
            <a:off x="6724650" y="6161882"/>
            <a:ext cx="185980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i="1" dirty="0"/>
              <a:t>© ResMed 2011 </a:t>
            </a:r>
            <a:r>
              <a:rPr lang="en-US" sz="800" i="1" dirty="0" err="1"/>
              <a:t>Usado</a:t>
            </a:r>
            <a:r>
              <a:rPr lang="en-US" sz="800" i="1" dirty="0"/>
              <a:t> con </a:t>
            </a:r>
            <a:r>
              <a:rPr lang="en-US" sz="800" i="1" dirty="0" err="1"/>
              <a:t>Permiso</a:t>
            </a:r>
            <a:endParaRPr lang="en-US" sz="800" i="1"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0" descr="http://www.mrl.respironics.com/images/SystemOneSDCardInsert_WbMn.jpg" title="Data cards connect to PAP machi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3663950"/>
            <a:ext cx="14478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itle 1"/>
          <p:cNvSpPr>
            <a:spLocks noGrp="1"/>
          </p:cNvSpPr>
          <p:nvPr>
            <p:ph type="title"/>
          </p:nvPr>
        </p:nvSpPr>
        <p:spPr/>
        <p:txBody>
          <a:bodyPr/>
          <a:lstStyle/>
          <a:p>
            <a:pPr>
              <a:lnSpc>
                <a:spcPts val="4575"/>
              </a:lnSpc>
            </a:pPr>
            <a:r>
              <a:rPr lang="es-ES" dirty="0">
                <a:solidFill>
                  <a:schemeClr val="bg1"/>
                </a:solidFill>
              </a:rPr>
              <a:t>Monitoreo del Tratamiento de las Enfermedades del Sueño (3 de 5)</a:t>
            </a:r>
            <a:endParaRPr lang="en-US" dirty="0">
              <a:solidFill>
                <a:schemeClr val="bg1"/>
              </a:solidFill>
            </a:endParaRPr>
          </a:p>
        </p:txBody>
      </p:sp>
      <p:sp>
        <p:nvSpPr>
          <p:cNvPr id="75780" name="Content Placeholder 2"/>
          <p:cNvSpPr>
            <a:spLocks noGrp="1"/>
          </p:cNvSpPr>
          <p:nvPr>
            <p:ph idx="1"/>
          </p:nvPr>
        </p:nvSpPr>
        <p:spPr>
          <a:xfrm>
            <a:off x="457200" y="1600200"/>
            <a:ext cx="8153400" cy="4525963"/>
          </a:xfrm>
        </p:spPr>
        <p:txBody>
          <a:bodyPr/>
          <a:lstStyle/>
          <a:p>
            <a:r>
              <a:rPr lang="es-MX" dirty="0"/>
              <a:t>Tecnologías (</a:t>
            </a:r>
            <a:r>
              <a:rPr lang="es-MX" i="1" dirty="0"/>
              <a:t>cont.</a:t>
            </a:r>
            <a:r>
              <a:rPr lang="es-MX" dirty="0"/>
              <a:t>)</a:t>
            </a:r>
          </a:p>
          <a:p>
            <a:pPr marL="533400" lvl="1"/>
            <a:r>
              <a:rPr lang="es-MX" dirty="0"/>
              <a:t>Tarjetas de datos PAP</a:t>
            </a:r>
          </a:p>
          <a:p>
            <a:pPr marL="625475" lvl="2">
              <a:spcBef>
                <a:spcPts val="0"/>
              </a:spcBef>
            </a:pPr>
            <a:r>
              <a:rPr lang="es-MX" dirty="0"/>
              <a:t>Se conectan a máquinas PAP</a:t>
            </a:r>
          </a:p>
          <a:p>
            <a:pPr marL="625475" lvl="2">
              <a:spcBef>
                <a:spcPts val="0"/>
              </a:spcBef>
            </a:pPr>
            <a:r>
              <a:rPr lang="es-MX" dirty="0"/>
              <a:t>Deben ser enviadas por el conductor                                      para su descarga y revisión.</a:t>
            </a:r>
          </a:p>
          <a:p>
            <a:pPr marL="625475" lvl="2">
              <a:spcBef>
                <a:spcPts val="0"/>
              </a:spcBef>
            </a:pPr>
            <a:r>
              <a:rPr lang="es-MX" dirty="0"/>
              <a:t>No proporciona retroalimentación inmediata.</a:t>
            </a:r>
          </a:p>
          <a:p>
            <a:pPr marL="625475" lvl="2">
              <a:spcBef>
                <a:spcPts val="0"/>
              </a:spcBef>
            </a:pPr>
            <a:r>
              <a:rPr lang="es-MX" dirty="0"/>
              <a:t>No es capaz de identificar inmediatamente los                         problemas</a:t>
            </a:r>
          </a:p>
          <a:p>
            <a:pPr marL="625475" lvl="2">
              <a:spcBef>
                <a:spcPts val="0"/>
              </a:spcBef>
            </a:pPr>
            <a:r>
              <a:rPr lang="es-MX" dirty="0"/>
              <a:t>Se puede perder/dañar</a:t>
            </a:r>
          </a:p>
          <a:p>
            <a:pPr marL="625475" lvl="2">
              <a:spcBef>
                <a:spcPts val="0"/>
              </a:spcBef>
            </a:pPr>
            <a:r>
              <a:rPr lang="es-MX" dirty="0"/>
              <a:t>Recomendadas para el monitoreo de cumplimiento a largo plazo o como respaldo para la recopilación de datos basada en la web</a:t>
            </a:r>
          </a:p>
        </p:txBody>
      </p:sp>
      <p:pic>
        <p:nvPicPr>
          <p:cNvPr id="75781" name="Picture 8" descr="http://www.mrl.respironics.com/images/H2504SmrtRecPCMCIADisk_WbMn.jpg" title="Data cards connect to PAP machi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6513" y="1528763"/>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Rectangle 7"/>
          <p:cNvSpPr>
            <a:spLocks noChangeArrowheads="1"/>
          </p:cNvSpPr>
          <p:nvPr/>
        </p:nvSpPr>
        <p:spPr bwMode="auto">
          <a:xfrm>
            <a:off x="7032625" y="4749800"/>
            <a:ext cx="2057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i="1" dirty="0"/>
              <a:t>Sistema de </a:t>
            </a:r>
            <a:r>
              <a:rPr lang="en-US" sz="800" i="1" dirty="0" err="1"/>
              <a:t>Tarjeta</a:t>
            </a:r>
            <a:r>
              <a:rPr lang="en-US" sz="800" i="1" dirty="0"/>
              <a:t> SD de </a:t>
            </a:r>
            <a:r>
              <a:rPr lang="en-US" sz="800" i="1" dirty="0" err="1"/>
              <a:t>empuje</a:t>
            </a:r>
            <a:r>
              <a:rPr lang="en-US" sz="800" i="1" dirty="0"/>
              <a:t>.</a:t>
            </a:r>
          </a:p>
          <a:p>
            <a:r>
              <a:rPr lang="en-US" sz="800" i="1" dirty="0" err="1"/>
              <a:t>Useda</a:t>
            </a:r>
            <a:r>
              <a:rPr lang="en-US" sz="800" i="1" dirty="0"/>
              <a:t> con </a:t>
            </a:r>
            <a:r>
              <a:rPr lang="en-US" sz="800" i="1" dirty="0" err="1"/>
              <a:t>Permiso</a:t>
            </a:r>
            <a:r>
              <a:rPr lang="en-US" sz="800" i="1" dirty="0"/>
              <a:t> de Respironics, Inc., Murrysville, PA</a:t>
            </a:r>
          </a:p>
        </p:txBody>
      </p:sp>
      <p:sp>
        <p:nvSpPr>
          <p:cNvPr id="75783" name="Rectangle 7"/>
          <p:cNvSpPr>
            <a:spLocks noChangeArrowheads="1"/>
          </p:cNvSpPr>
          <p:nvPr/>
        </p:nvSpPr>
        <p:spPr bwMode="auto">
          <a:xfrm>
            <a:off x="6324600" y="2957513"/>
            <a:ext cx="2362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800" i="1" dirty="0" err="1"/>
              <a:t>Tarjeta</a:t>
            </a:r>
            <a:r>
              <a:rPr lang="en-US" sz="800" i="1" dirty="0"/>
              <a:t> de </a:t>
            </a:r>
            <a:r>
              <a:rPr lang="en-US" sz="800" i="1" dirty="0" err="1"/>
              <a:t>memoria</a:t>
            </a:r>
            <a:r>
              <a:rPr lang="en-US" sz="800" i="1" dirty="0"/>
              <a:t> </a:t>
            </a:r>
            <a:r>
              <a:rPr lang="en-US" sz="800" i="1" dirty="0" err="1"/>
              <a:t>SmartRecorder</a:t>
            </a:r>
            <a:r>
              <a:rPr lang="en-US" sz="800" i="1" dirty="0"/>
              <a:t> PCMCIA</a:t>
            </a:r>
          </a:p>
          <a:p>
            <a:r>
              <a:rPr lang="en-US" sz="800" i="1" dirty="0" err="1"/>
              <a:t>Usada</a:t>
            </a:r>
            <a:r>
              <a:rPr lang="en-US" sz="800" i="1" dirty="0"/>
              <a:t> con </a:t>
            </a:r>
            <a:r>
              <a:rPr lang="en-US" sz="800" i="1" dirty="0" err="1"/>
              <a:t>Permiso</a:t>
            </a:r>
            <a:r>
              <a:rPr lang="en-US" sz="800" i="1" dirty="0"/>
              <a:t> de Respironics, Inc., Murrysville, PA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s-ES" dirty="0">
                <a:solidFill>
                  <a:schemeClr val="bg1"/>
                </a:solidFill>
              </a:rPr>
              <a:t>Apnea Obstructiva del Sueño (AOS)</a:t>
            </a:r>
            <a:endParaRPr lang="en-US" dirty="0">
              <a:solidFill>
                <a:schemeClr val="bg1"/>
              </a:solidFill>
            </a:endParaRPr>
          </a:p>
        </p:txBody>
      </p:sp>
      <p:sp>
        <p:nvSpPr>
          <p:cNvPr id="8195" name="Content Placeholder 2"/>
          <p:cNvSpPr>
            <a:spLocks noGrp="1"/>
          </p:cNvSpPr>
          <p:nvPr>
            <p:ph sz="half" idx="1"/>
          </p:nvPr>
        </p:nvSpPr>
        <p:spPr>
          <a:xfrm>
            <a:off x="457200" y="1447800"/>
            <a:ext cx="4038600" cy="4525963"/>
          </a:xfrm>
        </p:spPr>
        <p:txBody>
          <a:bodyPr/>
          <a:lstStyle/>
          <a:p>
            <a:pPr indent="-274320">
              <a:defRPr/>
            </a:pPr>
            <a:r>
              <a:rPr lang="es-ES" sz="2400" dirty="0"/>
              <a:t>Una de las enfermedades del sueño más comunes</a:t>
            </a:r>
            <a:endParaRPr lang="en-US" sz="2400" dirty="0"/>
          </a:p>
          <a:p>
            <a:pPr indent="-274320">
              <a:defRPr/>
            </a:pPr>
            <a:r>
              <a:rPr lang="es-ES" sz="2400" dirty="0"/>
              <a:t>Los músculos de la garganta se relajan repetidamente y bloquean y/o estrechan las vías respiratorias durante el sueño</a:t>
            </a:r>
            <a:endParaRPr lang="en-US" sz="2400" dirty="0"/>
          </a:p>
          <a:p>
            <a:pPr indent="-274320">
              <a:defRPr/>
            </a:pPr>
            <a:r>
              <a:rPr lang="es-ES" sz="2400" dirty="0"/>
              <a:t>Las interrupciones de la respiración dan como resultado niveles reducidos de oxígeno en la sangre y una actividad cerebral excesiva durante el sueño</a:t>
            </a:r>
            <a:endParaRPr lang="en-US" sz="2400" dirty="0"/>
          </a:p>
          <a:p>
            <a:pPr>
              <a:defRPr/>
            </a:pPr>
            <a:endParaRPr lang="en-US" dirty="0"/>
          </a:p>
        </p:txBody>
      </p:sp>
      <p:sp>
        <p:nvSpPr>
          <p:cNvPr id="14340" name="Rectangle 6"/>
          <p:cNvSpPr>
            <a:spLocks noChangeArrowheads="1"/>
          </p:cNvSpPr>
          <p:nvPr/>
        </p:nvSpPr>
        <p:spPr bwMode="auto">
          <a:xfrm>
            <a:off x="5486400" y="4876800"/>
            <a:ext cx="2819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ES" sz="800" i="1" dirty="0"/>
              <a:t>Animación3a</a:t>
            </a:r>
          </a:p>
          <a:p>
            <a:pPr algn="ctr"/>
            <a:r>
              <a:rPr lang="es-ES" sz="800" i="1" dirty="0"/>
              <a:t>Usado con Permiso de </a:t>
            </a:r>
            <a:r>
              <a:rPr lang="es-ES" sz="800" i="1" dirty="0" err="1"/>
              <a:t>Respironics</a:t>
            </a:r>
            <a:r>
              <a:rPr lang="es-ES" sz="800" i="1" dirty="0"/>
              <a:t>, Inc., </a:t>
            </a:r>
            <a:r>
              <a:rPr lang="es-ES" sz="800" i="1" dirty="0" err="1"/>
              <a:t>Murrysville</a:t>
            </a:r>
            <a:r>
              <a:rPr lang="es-ES" sz="800" i="1" dirty="0"/>
              <a:t>, PA</a:t>
            </a:r>
            <a:endParaRPr lang="en-US" sz="800" i="1" dirty="0"/>
          </a:p>
        </p:txBody>
      </p:sp>
      <p:pic>
        <p:nvPicPr>
          <p:cNvPr id="3" name="Animation OSA_Slide 7.wmv">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4648200" y="2133600"/>
            <a:ext cx="4038600" cy="2271713"/>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pPr>
              <a:lnSpc>
                <a:spcPts val="4575"/>
              </a:lnSpc>
            </a:pPr>
            <a:r>
              <a:rPr lang="es-ES" dirty="0">
                <a:solidFill>
                  <a:schemeClr val="bg1"/>
                </a:solidFill>
              </a:rPr>
              <a:t>Monitoreo del Tratamiento de las Enfermedades del Sueño (4 de 5)</a:t>
            </a:r>
            <a:endParaRPr lang="en-US" dirty="0">
              <a:solidFill>
                <a:schemeClr val="bg1"/>
              </a:solidFill>
            </a:endParaRPr>
          </a:p>
        </p:txBody>
      </p:sp>
      <p:sp>
        <p:nvSpPr>
          <p:cNvPr id="76803" name="Content Placeholder 2"/>
          <p:cNvSpPr>
            <a:spLocks noGrp="1"/>
          </p:cNvSpPr>
          <p:nvPr>
            <p:ph idx="1"/>
          </p:nvPr>
        </p:nvSpPr>
        <p:spPr>
          <a:xfrm>
            <a:off x="457200" y="1447800"/>
            <a:ext cx="8382000" cy="4525963"/>
          </a:xfrm>
        </p:spPr>
        <p:txBody>
          <a:bodyPr/>
          <a:lstStyle/>
          <a:p>
            <a:r>
              <a:rPr lang="es-ES" dirty="0"/>
              <a:t>Parámetros de Práctica y Guías Clínicas de la AASM</a:t>
            </a:r>
            <a:endParaRPr lang="en-US" dirty="0"/>
          </a:p>
          <a:p>
            <a:pPr marL="365125" lvl="1"/>
            <a:r>
              <a:rPr lang="es-ES" sz="2400" dirty="0"/>
              <a:t>“Todos los pacientes con AOS deben tener un tratamiento continuo y a largo plazo para su enfermedad crónica</a:t>
            </a:r>
            <a:r>
              <a:rPr lang="en-US" sz="2400" dirty="0"/>
              <a:t>”</a:t>
            </a:r>
          </a:p>
          <a:p>
            <a:pPr marL="365125" lvl="1"/>
            <a:r>
              <a:rPr lang="es-ES" sz="2400" dirty="0"/>
              <a:t>Monitorear la adherencia al tratamiento, los efectos secundarios, las complicaciones médicas relacionadas con la AOS y la resolución de los síntomas</a:t>
            </a:r>
            <a:endParaRPr lang="en-US" sz="2400" dirty="0"/>
          </a:p>
          <a:p>
            <a:pPr marL="365125" lvl="1"/>
            <a:r>
              <a:rPr lang="es-ES" sz="2400" dirty="0"/>
              <a:t>Aquellos con eliminación de la AOS deben ser monitoreados para la modificación continua del factor de riesgo y el regreso de los síntomas.</a:t>
            </a:r>
            <a:endParaRPr lang="en-US" sz="2400" dirty="0"/>
          </a:p>
        </p:txBody>
      </p:sp>
      <p:pic>
        <p:nvPicPr>
          <p:cNvPr id="76804" name="Picture 6" descr="American Academy of Sleep Medicin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5486400"/>
            <a:ext cx="52657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6" descr="U.S. Department Of Transportation. Federal Motor Carrier Safety Administ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00750"/>
            <a:ext cx="9144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itle 1"/>
          <p:cNvSpPr>
            <a:spLocks noGrp="1"/>
          </p:cNvSpPr>
          <p:nvPr>
            <p:ph type="title"/>
          </p:nvPr>
        </p:nvSpPr>
        <p:spPr/>
        <p:txBody>
          <a:bodyPr/>
          <a:lstStyle/>
          <a:p>
            <a:pPr>
              <a:lnSpc>
                <a:spcPts val="4575"/>
              </a:lnSpc>
            </a:pPr>
            <a:r>
              <a:rPr lang="es-ES" dirty="0">
                <a:solidFill>
                  <a:schemeClr val="bg1"/>
                </a:solidFill>
              </a:rPr>
              <a:t>Monitoreo del Tratamiento de las Enfermedades del Sueño (5 de 5)</a:t>
            </a:r>
            <a:endParaRPr lang="en-US" dirty="0">
              <a:solidFill>
                <a:schemeClr val="bg1"/>
              </a:solidFill>
            </a:endParaRPr>
          </a:p>
        </p:txBody>
      </p:sp>
      <p:sp>
        <p:nvSpPr>
          <p:cNvPr id="77828" name="Content Placeholder 2"/>
          <p:cNvSpPr>
            <a:spLocks noGrp="1"/>
          </p:cNvSpPr>
          <p:nvPr>
            <p:ph idx="1"/>
          </p:nvPr>
        </p:nvSpPr>
        <p:spPr>
          <a:xfrm>
            <a:off x="457200" y="1493837"/>
            <a:ext cx="8229600" cy="4525963"/>
          </a:xfrm>
        </p:spPr>
        <p:txBody>
          <a:bodyPr/>
          <a:lstStyle/>
          <a:p>
            <a:r>
              <a:rPr lang="es-MX" dirty="0"/>
              <a:t>Recomendaciones del PEM de la FMCSA</a:t>
            </a:r>
          </a:p>
          <a:p>
            <a:pPr lvl="1"/>
            <a:r>
              <a:rPr lang="es-MX" dirty="0"/>
              <a:t>Las personas que reciben tratamiento PAP para AOS deben demostrar y documentar el cumplimiento</a:t>
            </a:r>
          </a:p>
          <a:p>
            <a:pPr lvl="2"/>
            <a:r>
              <a:rPr lang="es-MX" dirty="0"/>
              <a:t>Certificación graduada previa prueba de cumplimiento (1 mes, 3 meses, 12 meses) </a:t>
            </a:r>
          </a:p>
          <a:p>
            <a:pPr lvl="1"/>
            <a:r>
              <a:rPr lang="es-MX" dirty="0"/>
              <a:t>Recertificación anual requerida para personas que se han sometido a tratamientos quirúrgicos</a:t>
            </a:r>
          </a:p>
          <a:p>
            <a:pPr lvl="2"/>
            <a:r>
              <a:rPr lang="es-MX" dirty="0"/>
              <a:t>Pruebas de enfermedades del sueño con AHI &lt; 10 Y</a:t>
            </a:r>
          </a:p>
          <a:p>
            <a:pPr lvl="2"/>
            <a:r>
              <a:rPr lang="es-MX" dirty="0"/>
              <a:t>Sin somnolencia diurna</a:t>
            </a:r>
          </a:p>
          <a:p>
            <a:endParaRPr lang="es-MX" dirty="0"/>
          </a:p>
        </p:txBody>
      </p:sp>
      <p:pic>
        <p:nvPicPr>
          <p:cNvPr id="77829" name="Picture 6" descr="logo Medical Expert Pan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6219825"/>
            <a:ext cx="19335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dirty="0" err="1">
                <a:solidFill>
                  <a:schemeClr val="bg1"/>
                </a:solidFill>
              </a:rPr>
              <a:t>Cuestionario</a:t>
            </a:r>
            <a:r>
              <a:rPr lang="en-US" dirty="0">
                <a:solidFill>
                  <a:schemeClr val="bg1"/>
                </a:solidFill>
              </a:rPr>
              <a:t> de la </a:t>
            </a:r>
            <a:r>
              <a:rPr lang="en-US" dirty="0" err="1">
                <a:solidFill>
                  <a:schemeClr val="bg1"/>
                </a:solidFill>
              </a:rPr>
              <a:t>Lección</a:t>
            </a:r>
            <a:endParaRPr lang="en-US" dirty="0">
              <a:solidFill>
                <a:schemeClr val="bg1"/>
              </a:solidFill>
            </a:endParaRPr>
          </a:p>
        </p:txBody>
      </p:sp>
      <p:sp>
        <p:nvSpPr>
          <p:cNvPr id="78851" name="Content Placeholder 1"/>
          <p:cNvSpPr>
            <a:spLocks noGrp="1"/>
          </p:cNvSpPr>
          <p:nvPr>
            <p:ph idx="1"/>
          </p:nvPr>
        </p:nvSpPr>
        <p:spPr>
          <a:xfrm>
            <a:off x="457200" y="1600200"/>
            <a:ext cx="8382000" cy="4525963"/>
          </a:xfrm>
        </p:spPr>
        <p:txBody>
          <a:bodyPr/>
          <a:lstStyle/>
          <a:p>
            <a:pPr marL="514350" indent="-514350">
              <a:spcBef>
                <a:spcPts val="0"/>
              </a:spcBef>
              <a:buFont typeface="Arial" charset="0"/>
              <a:buAutoNum type="arabicPeriod"/>
            </a:pPr>
            <a:r>
              <a:rPr lang="es-ES" dirty="0"/>
              <a:t>¿Qué temas de educación sobre salud y bienestar deben acompañar a un componente educativo sobre enfermedades del sueño con conductores de autotransporte?</a:t>
            </a:r>
            <a:endParaRPr lang="en-US" dirty="0"/>
          </a:p>
          <a:p>
            <a:pPr marL="971550" lvl="1" indent="-514350">
              <a:spcBef>
                <a:spcPts val="0"/>
              </a:spcBef>
              <a:buFont typeface="Calibri" pitchFamily="34" charset="0"/>
              <a:buAutoNum type="alphaLcPeriod"/>
            </a:pPr>
            <a:r>
              <a:rPr lang="es-ES" dirty="0"/>
              <a:t>Cómo las elecciones de estilo de vida pueden afectar la salud y las enfermedades del sueño</a:t>
            </a:r>
            <a:endParaRPr lang="en-US" dirty="0"/>
          </a:p>
          <a:p>
            <a:pPr marL="971550" lvl="1" indent="-514350">
              <a:spcBef>
                <a:spcPts val="0"/>
              </a:spcBef>
              <a:buFont typeface="Calibri" pitchFamily="34" charset="0"/>
              <a:buAutoNum type="alphaLcPeriod"/>
            </a:pPr>
            <a:r>
              <a:rPr lang="es-ES" dirty="0"/>
              <a:t>Comer correctamente en la carretera</a:t>
            </a:r>
            <a:endParaRPr lang="en-US" sz="2400" dirty="0"/>
          </a:p>
          <a:p>
            <a:pPr marL="971550" lvl="1" indent="-514350">
              <a:spcBef>
                <a:spcPts val="0"/>
              </a:spcBef>
              <a:buFont typeface="Calibri" pitchFamily="34" charset="0"/>
              <a:buAutoNum type="alphaLcPeriod"/>
            </a:pPr>
            <a:r>
              <a:rPr lang="es-ES" dirty="0"/>
              <a:t>Hacer ejercicio en la carretera</a:t>
            </a:r>
            <a:endParaRPr lang="en-US" sz="2400" dirty="0"/>
          </a:p>
          <a:p>
            <a:pPr marL="971550" lvl="1" indent="-514350">
              <a:spcBef>
                <a:spcPts val="0"/>
              </a:spcBef>
              <a:buFont typeface="Calibri" pitchFamily="34" charset="0"/>
              <a:buAutoNum type="alphaLcPeriod"/>
            </a:pPr>
            <a:r>
              <a:rPr lang="en-US" dirty="0" err="1"/>
              <a:t>Perder</a:t>
            </a:r>
            <a:r>
              <a:rPr lang="en-US" dirty="0"/>
              <a:t> peso</a:t>
            </a:r>
            <a:endParaRPr lang="en-US" sz="2400" dirty="0"/>
          </a:p>
          <a:p>
            <a:pPr marL="971550" lvl="1" indent="-514350">
              <a:spcBef>
                <a:spcPts val="0"/>
              </a:spcBef>
              <a:buFont typeface="Calibri" pitchFamily="34" charset="0"/>
              <a:buAutoNum type="alphaLcPeriod"/>
            </a:pPr>
            <a:r>
              <a:rPr lang="en-US" dirty="0"/>
              <a:t>Todo lo anterior</a:t>
            </a:r>
            <a:endParaRPr lang="en-US" sz="2400" dirty="0"/>
          </a:p>
          <a:p>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US" dirty="0" err="1">
                <a:solidFill>
                  <a:schemeClr val="bg1"/>
                </a:solidFill>
              </a:rPr>
              <a:t>Cuestionario</a:t>
            </a:r>
            <a:r>
              <a:rPr lang="en-US" dirty="0">
                <a:solidFill>
                  <a:schemeClr val="bg1"/>
                </a:solidFill>
              </a:rPr>
              <a:t> de la </a:t>
            </a:r>
            <a:r>
              <a:rPr lang="en-US" dirty="0" err="1">
                <a:solidFill>
                  <a:schemeClr val="bg1"/>
                </a:solidFill>
              </a:rPr>
              <a:t>Lección</a:t>
            </a:r>
            <a:endParaRPr lang="en-US" dirty="0"/>
          </a:p>
        </p:txBody>
      </p:sp>
      <p:sp>
        <p:nvSpPr>
          <p:cNvPr id="79875" name="Content Placeholder 2"/>
          <p:cNvSpPr>
            <a:spLocks noGrp="1"/>
          </p:cNvSpPr>
          <p:nvPr>
            <p:ph idx="1"/>
          </p:nvPr>
        </p:nvSpPr>
        <p:spPr/>
        <p:txBody>
          <a:bodyPr/>
          <a:lstStyle/>
          <a:p>
            <a:pPr>
              <a:spcBef>
                <a:spcPts val="0"/>
              </a:spcBef>
              <a:buFont typeface="Arial" charset="0"/>
              <a:buNone/>
            </a:pPr>
            <a:r>
              <a:rPr lang="en-US" dirty="0"/>
              <a:t>2. </a:t>
            </a:r>
            <a:r>
              <a:rPr lang="es-ES" dirty="0"/>
              <a:t>¿Cuáles son las limitaciones de los cuestionarios para la detección de enfermedades del sueño en conductores de autotransporte?</a:t>
            </a:r>
            <a:endParaRPr lang="en-US" dirty="0"/>
          </a:p>
          <a:p>
            <a:pPr marL="971550" lvl="1" indent="-514350">
              <a:spcBef>
                <a:spcPts val="0"/>
              </a:spcBef>
              <a:buFont typeface="Calibri" pitchFamily="34" charset="0"/>
              <a:buAutoNum type="alphaLcPeriod"/>
            </a:pPr>
            <a:r>
              <a:rPr lang="en-US" dirty="0"/>
              <a:t>Son </a:t>
            </a:r>
            <a:r>
              <a:rPr lang="en-US" dirty="0" err="1"/>
              <a:t>demasiado</a:t>
            </a:r>
            <a:r>
              <a:rPr lang="en-US" dirty="0"/>
              <a:t> </a:t>
            </a:r>
            <a:r>
              <a:rPr lang="en-US" dirty="0" err="1"/>
              <a:t>específicos</a:t>
            </a:r>
            <a:endParaRPr lang="en-US" sz="2400" dirty="0"/>
          </a:p>
          <a:p>
            <a:pPr marL="971550" lvl="1" indent="-514350">
              <a:spcBef>
                <a:spcPts val="0"/>
              </a:spcBef>
              <a:buFont typeface="Calibri" pitchFamily="34" charset="0"/>
              <a:buAutoNum type="alphaLcPeriod"/>
            </a:pPr>
            <a:r>
              <a:rPr lang="en-US" dirty="0"/>
              <a:t>Son </a:t>
            </a:r>
            <a:r>
              <a:rPr lang="en-US" dirty="0" err="1"/>
              <a:t>subjetivos</a:t>
            </a:r>
            <a:endParaRPr lang="en-US" sz="2400" dirty="0"/>
          </a:p>
          <a:p>
            <a:pPr marL="971550" lvl="1" indent="-514350">
              <a:spcBef>
                <a:spcPts val="0"/>
              </a:spcBef>
              <a:buFont typeface="Calibri" pitchFamily="34" charset="0"/>
              <a:buAutoNum type="alphaLcPeriod"/>
            </a:pPr>
            <a:r>
              <a:rPr lang="es-ES" dirty="0"/>
              <a:t>Se basan en la voluntad de los encuestados para informar los síntomas</a:t>
            </a:r>
            <a:endParaRPr lang="en-US" sz="2400" dirty="0"/>
          </a:p>
          <a:p>
            <a:pPr marL="971550" lvl="1" indent="-514350">
              <a:spcBef>
                <a:spcPts val="0"/>
              </a:spcBef>
              <a:buFont typeface="Calibri" pitchFamily="34" charset="0"/>
              <a:buAutoNum type="alphaLcPeriod"/>
            </a:pPr>
            <a:r>
              <a:rPr lang="en-US" dirty="0"/>
              <a:t>Ambos b y c</a:t>
            </a:r>
            <a:endParaRPr lang="en-US" sz="2400" dirty="0"/>
          </a:p>
          <a:p>
            <a:pPr marL="971550" lvl="1" indent="-514350">
              <a:spcBef>
                <a:spcPts val="0"/>
              </a:spcBef>
              <a:buFont typeface="Calibri" pitchFamily="34" charset="0"/>
              <a:buAutoNum type="alphaLcPeriod"/>
            </a:pPr>
            <a:r>
              <a:rPr lang="en-US" dirty="0"/>
              <a:t>Todo lo anterior</a:t>
            </a:r>
            <a:endParaRPr lang="en-US" sz="2400" dirty="0"/>
          </a:p>
          <a:p>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dirty="0" err="1">
                <a:solidFill>
                  <a:schemeClr val="bg1"/>
                </a:solidFill>
              </a:rPr>
              <a:t>Cuestionario</a:t>
            </a:r>
            <a:r>
              <a:rPr lang="en-US" dirty="0">
                <a:solidFill>
                  <a:schemeClr val="bg1"/>
                </a:solidFill>
              </a:rPr>
              <a:t> de la </a:t>
            </a:r>
            <a:r>
              <a:rPr lang="en-US" dirty="0" err="1">
                <a:solidFill>
                  <a:schemeClr val="bg1"/>
                </a:solidFill>
              </a:rPr>
              <a:t>Lección</a:t>
            </a:r>
            <a:endParaRPr lang="en-US" dirty="0"/>
          </a:p>
        </p:txBody>
      </p:sp>
      <p:sp>
        <p:nvSpPr>
          <p:cNvPr id="80899" name="Content Placeholder 2"/>
          <p:cNvSpPr>
            <a:spLocks noGrp="1"/>
          </p:cNvSpPr>
          <p:nvPr>
            <p:ph idx="1"/>
          </p:nvPr>
        </p:nvSpPr>
        <p:spPr/>
        <p:txBody>
          <a:bodyPr/>
          <a:lstStyle/>
          <a:p>
            <a:pPr>
              <a:buFont typeface="Arial" charset="0"/>
              <a:buNone/>
            </a:pPr>
            <a:r>
              <a:rPr lang="en-US" dirty="0"/>
              <a:t>3. </a:t>
            </a:r>
            <a:r>
              <a:rPr lang="es-ES" dirty="0"/>
              <a:t>¿Cuáles son algunas de las diferencias entre la PSG de laboratorio y las pruebas portátiles para las enfermedades del sueño?</a:t>
            </a:r>
            <a:endParaRPr lang="en-US" sz="2800" dirty="0"/>
          </a:p>
          <a:p>
            <a:pPr marL="971550" lvl="1" indent="-514350">
              <a:buFont typeface="Calibri" pitchFamily="34" charset="0"/>
              <a:buAutoNum type="alphaLcPeriod"/>
            </a:pPr>
            <a:r>
              <a:rPr lang="en-US" dirty="0" err="1"/>
              <a:t>Laboratorio</a:t>
            </a:r>
            <a:r>
              <a:rPr lang="en-US" dirty="0"/>
              <a:t> vs. </a:t>
            </a:r>
            <a:r>
              <a:rPr lang="en-US" dirty="0" err="1"/>
              <a:t>entorno</a:t>
            </a:r>
            <a:r>
              <a:rPr lang="en-US" dirty="0"/>
              <a:t> </a:t>
            </a:r>
            <a:r>
              <a:rPr lang="en-US" dirty="0" err="1"/>
              <a:t>doméstico</a:t>
            </a:r>
            <a:endParaRPr lang="en-US" sz="2400" dirty="0"/>
          </a:p>
          <a:p>
            <a:pPr marL="971550" lvl="1" indent="-514350">
              <a:buFont typeface="Calibri" pitchFamily="34" charset="0"/>
              <a:buAutoNum type="alphaLcPeriod"/>
            </a:pPr>
            <a:r>
              <a:rPr lang="pt-BR" dirty="0"/>
              <a:t>Es atendida vs. a no atendida</a:t>
            </a:r>
            <a:endParaRPr lang="en-US" sz="2400" dirty="0"/>
          </a:p>
          <a:p>
            <a:pPr marL="971550" lvl="1" indent="-514350">
              <a:buFont typeface="Calibri" pitchFamily="34" charset="0"/>
              <a:buAutoNum type="alphaLcPeriod"/>
            </a:pPr>
            <a:r>
              <a:rPr lang="en-US" dirty="0" err="1"/>
              <a:t>Costoso</a:t>
            </a:r>
            <a:r>
              <a:rPr lang="en-US" dirty="0"/>
              <a:t> vs. </a:t>
            </a:r>
            <a:r>
              <a:rPr lang="en-US" dirty="0" err="1"/>
              <a:t>menos</a:t>
            </a:r>
            <a:r>
              <a:rPr lang="en-US" dirty="0"/>
              <a:t> </a:t>
            </a:r>
            <a:r>
              <a:rPr lang="en-US" dirty="0" err="1"/>
              <a:t>costoso</a:t>
            </a:r>
            <a:endParaRPr lang="en-US" sz="2400" dirty="0"/>
          </a:p>
          <a:p>
            <a:pPr marL="971550" lvl="1" indent="-514350">
              <a:buFont typeface="Calibri" pitchFamily="34" charset="0"/>
              <a:buAutoNum type="alphaLcPeriod"/>
            </a:pPr>
            <a:r>
              <a:rPr lang="en-US" dirty="0"/>
              <a:t>Cadena de custodia vs. no </a:t>
            </a:r>
            <a:r>
              <a:rPr lang="en-US" dirty="0" err="1"/>
              <a:t>cadena</a:t>
            </a:r>
            <a:r>
              <a:rPr lang="en-US" dirty="0"/>
              <a:t> de custodia (para </a:t>
            </a:r>
            <a:r>
              <a:rPr lang="en-US" dirty="0" err="1"/>
              <a:t>algunos</a:t>
            </a:r>
            <a:r>
              <a:rPr lang="en-US" dirty="0"/>
              <a:t> </a:t>
            </a:r>
            <a:r>
              <a:rPr lang="en-US" dirty="0" err="1"/>
              <a:t>tipos</a:t>
            </a:r>
            <a:r>
              <a:rPr lang="en-US" dirty="0"/>
              <a:t> de MP)</a:t>
            </a:r>
          </a:p>
          <a:p>
            <a:pPr marL="971550" lvl="1" indent="-514350">
              <a:buFont typeface="Calibri" pitchFamily="34" charset="0"/>
              <a:buAutoNum type="alphaLcPeriod"/>
            </a:pPr>
            <a:r>
              <a:rPr lang="en-US" dirty="0"/>
              <a:t>Todo lo anterior</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dirty="0" err="1">
                <a:solidFill>
                  <a:schemeClr val="bg1"/>
                </a:solidFill>
              </a:rPr>
              <a:t>Cuestionario</a:t>
            </a:r>
            <a:r>
              <a:rPr lang="en-US" dirty="0">
                <a:solidFill>
                  <a:schemeClr val="bg1"/>
                </a:solidFill>
              </a:rPr>
              <a:t> de la </a:t>
            </a:r>
            <a:r>
              <a:rPr lang="en-US" dirty="0" err="1">
                <a:solidFill>
                  <a:schemeClr val="bg1"/>
                </a:solidFill>
              </a:rPr>
              <a:t>Lección</a:t>
            </a:r>
            <a:endParaRPr lang="en-US" dirty="0"/>
          </a:p>
        </p:txBody>
      </p:sp>
      <p:sp>
        <p:nvSpPr>
          <p:cNvPr id="81923" name="Content Placeholder 2"/>
          <p:cNvSpPr>
            <a:spLocks noGrp="1"/>
          </p:cNvSpPr>
          <p:nvPr>
            <p:ph idx="1"/>
          </p:nvPr>
        </p:nvSpPr>
        <p:spPr/>
        <p:txBody>
          <a:bodyPr/>
          <a:lstStyle/>
          <a:p>
            <a:pPr>
              <a:buFont typeface="Arial" charset="0"/>
              <a:buNone/>
            </a:pPr>
            <a:r>
              <a:rPr lang="en-US" dirty="0"/>
              <a:t>4. </a:t>
            </a:r>
            <a:r>
              <a:rPr lang="es-ES" dirty="0"/>
              <a:t>Enumere al menos 5 formas en que se pueden tratar y administrar las enfermedades del sueño.</a:t>
            </a:r>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US" dirty="0" err="1">
                <a:solidFill>
                  <a:schemeClr val="bg1"/>
                </a:solidFill>
              </a:rPr>
              <a:t>Cuestionario</a:t>
            </a:r>
            <a:r>
              <a:rPr lang="en-US" dirty="0">
                <a:solidFill>
                  <a:schemeClr val="bg1"/>
                </a:solidFill>
              </a:rPr>
              <a:t> de la </a:t>
            </a:r>
            <a:r>
              <a:rPr lang="en-US" dirty="0" err="1">
                <a:solidFill>
                  <a:schemeClr val="bg1"/>
                </a:solidFill>
              </a:rPr>
              <a:t>Lección</a:t>
            </a:r>
            <a:endParaRPr lang="en-US" dirty="0"/>
          </a:p>
        </p:txBody>
      </p:sp>
      <p:sp>
        <p:nvSpPr>
          <p:cNvPr id="82947" name="Content Placeholder 2"/>
          <p:cNvSpPr>
            <a:spLocks noGrp="1"/>
          </p:cNvSpPr>
          <p:nvPr>
            <p:ph idx="1"/>
          </p:nvPr>
        </p:nvSpPr>
        <p:spPr/>
        <p:txBody>
          <a:bodyPr/>
          <a:lstStyle/>
          <a:p>
            <a:pPr>
              <a:buFont typeface="Arial" charset="0"/>
              <a:buNone/>
            </a:pPr>
            <a:r>
              <a:rPr lang="en-US" dirty="0"/>
              <a:t>5. </a:t>
            </a:r>
            <a:r>
              <a:rPr lang="es-ES" dirty="0"/>
              <a:t>¿Cuáles son algunas formas de monitorear el cumplimiento del tratamiento de PAP con conductores de autotransporte?</a:t>
            </a:r>
            <a:endParaRPr lang="en-US" sz="2800" dirty="0"/>
          </a:p>
          <a:p>
            <a:pPr marL="971550" lvl="1" indent="-514350">
              <a:buFont typeface="Calibri" pitchFamily="34" charset="0"/>
              <a:buAutoNum type="alphaLcPeriod"/>
            </a:pPr>
            <a:r>
              <a:rPr lang="es-ES" dirty="0"/>
              <a:t>Monitores inalámbricos basados en web</a:t>
            </a:r>
            <a:endParaRPr lang="en-US" sz="2400" dirty="0"/>
          </a:p>
          <a:p>
            <a:pPr marL="971550" lvl="1" indent="-514350">
              <a:buFont typeface="Calibri" pitchFamily="34" charset="0"/>
              <a:buAutoNum type="alphaLcPeriod"/>
            </a:pPr>
            <a:r>
              <a:rPr lang="en-US" dirty="0" err="1"/>
              <a:t>Tarjetas</a:t>
            </a:r>
            <a:r>
              <a:rPr lang="en-US" dirty="0"/>
              <a:t> de </a:t>
            </a:r>
            <a:r>
              <a:rPr lang="en-US" dirty="0" err="1"/>
              <a:t>datos</a:t>
            </a:r>
            <a:r>
              <a:rPr lang="en-US" dirty="0"/>
              <a:t> PAP</a:t>
            </a:r>
            <a:endParaRPr lang="en-US" sz="2400" dirty="0"/>
          </a:p>
          <a:p>
            <a:pPr marL="971550" lvl="1" indent="-514350">
              <a:buFont typeface="Calibri" pitchFamily="34" charset="0"/>
              <a:buAutoNum type="alphaLcPeriod"/>
            </a:pPr>
            <a:r>
              <a:rPr lang="en-US" dirty="0"/>
              <a:t>De Palabra</a:t>
            </a:r>
            <a:endParaRPr lang="en-US" sz="2400" dirty="0"/>
          </a:p>
          <a:p>
            <a:pPr marL="971550" lvl="1" indent="-514350">
              <a:buFont typeface="Calibri" pitchFamily="34" charset="0"/>
              <a:buAutoNum type="alphaLcPeriod"/>
            </a:pPr>
            <a:r>
              <a:rPr lang="en-US" dirty="0"/>
              <a:t>Ambos a y b</a:t>
            </a:r>
            <a:endParaRPr lang="en-US" sz="2400" dirty="0"/>
          </a:p>
          <a:p>
            <a:pPr marL="971550" lvl="1" indent="-514350">
              <a:buFont typeface="Calibri" pitchFamily="34" charset="0"/>
              <a:buAutoNum type="alphaLcPeriod"/>
            </a:pPr>
            <a:r>
              <a:rPr lang="en-US" dirty="0"/>
              <a:t>Ambos a y c</a:t>
            </a:r>
            <a:endParaRPr lang="en-US" sz="2400" dirty="0"/>
          </a:p>
          <a:p>
            <a:pPr marL="971550" lvl="1" indent="-514350">
              <a:buFont typeface="Calibri" pitchFamily="34" charset="0"/>
              <a:buAutoNum type="alphaLcPeriod"/>
            </a:pPr>
            <a:r>
              <a:rPr lang="en-US" dirty="0"/>
              <a:t>Todo lo anterior</a:t>
            </a:r>
            <a:endParaRPr lang="en-US" sz="2400" dirty="0"/>
          </a:p>
          <a:p>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ctrTitle"/>
          </p:nvPr>
        </p:nvSpPr>
        <p:spPr>
          <a:solidFill>
            <a:srgbClr val="C00000">
              <a:alpha val="59999"/>
            </a:srgbClr>
          </a:solidFill>
          <a:ln w="9525" cmpd="sng"/>
        </p:spPr>
        <p:txBody>
          <a:bodyPr/>
          <a:lstStyle/>
          <a:p>
            <a:pPr>
              <a:lnSpc>
                <a:spcPts val="4000"/>
              </a:lnSpc>
            </a:pPr>
            <a:r>
              <a:rPr lang="es-ES" sz="3200" dirty="0">
                <a:solidFill>
                  <a:schemeClr val="bg1"/>
                </a:solidFill>
              </a:rPr>
              <a:t>Lección 4: Estrategias para Apoyar y Programa de Administración de Enfermedades del Sueño y Facilitar el Cambio de Comportamiento del Conductor</a:t>
            </a:r>
            <a:endParaRPr lang="en-US" sz="4000" dirty="0">
              <a:solidFill>
                <a:schemeClr val="bg1"/>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0" descr="http://www.mrl.respironics.com/images/1012975DCPwrAdaptPkg_WbMn.jpg" title="DC Power Adap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3913" y="46990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itle 1"/>
          <p:cNvSpPr>
            <a:spLocks noGrp="1"/>
          </p:cNvSpPr>
          <p:nvPr>
            <p:ph type="title"/>
          </p:nvPr>
        </p:nvSpPr>
        <p:spPr/>
        <p:txBody>
          <a:bodyPr/>
          <a:lstStyle/>
          <a:p>
            <a:r>
              <a:rPr lang="es-MX" dirty="0">
                <a:solidFill>
                  <a:schemeClr val="bg1"/>
                </a:solidFill>
              </a:rPr>
              <a:t>Estrategias para Brindar Apoyo y Ánimo (1 de 7)</a:t>
            </a:r>
            <a:endParaRPr lang="es-MX" dirty="0"/>
          </a:p>
        </p:txBody>
      </p:sp>
      <p:sp>
        <p:nvSpPr>
          <p:cNvPr id="86020" name="Content Placeholder 2"/>
          <p:cNvSpPr>
            <a:spLocks noGrp="1"/>
          </p:cNvSpPr>
          <p:nvPr>
            <p:ph idx="1"/>
          </p:nvPr>
        </p:nvSpPr>
        <p:spPr>
          <a:xfrm>
            <a:off x="457200" y="1600200"/>
            <a:ext cx="8196263" cy="4757738"/>
          </a:xfrm>
        </p:spPr>
        <p:txBody>
          <a:bodyPr/>
          <a:lstStyle/>
          <a:p>
            <a:pPr>
              <a:spcBef>
                <a:spcPts val="0"/>
              </a:spcBef>
            </a:pPr>
            <a:r>
              <a:rPr lang="es-MX" dirty="0"/>
              <a:t>Identificar las razones del incumplimiento del tratamiento de la apnea del sueño</a:t>
            </a:r>
          </a:p>
          <a:p>
            <a:pPr marL="542925" lvl="1">
              <a:spcBef>
                <a:spcPts val="600"/>
              </a:spcBef>
            </a:pPr>
            <a:r>
              <a:rPr lang="es-MX" dirty="0"/>
              <a:t>Problemas con el equipo PAP</a:t>
            </a:r>
          </a:p>
          <a:p>
            <a:pPr marL="628650" lvl="2">
              <a:spcBef>
                <a:spcPts val="0"/>
              </a:spcBef>
            </a:pPr>
            <a:r>
              <a:rPr lang="es-MX" dirty="0"/>
              <a:t>Mal ajuste de la mascarilla</a:t>
            </a:r>
          </a:p>
          <a:p>
            <a:pPr marL="628650" lvl="2">
              <a:spcBef>
                <a:spcPts val="0"/>
              </a:spcBef>
            </a:pPr>
            <a:r>
              <a:rPr lang="es-MX" dirty="0"/>
              <a:t>Humidificación inadecuada</a:t>
            </a:r>
          </a:p>
          <a:p>
            <a:pPr marL="628650" lvl="2">
              <a:spcBef>
                <a:spcPts val="0"/>
              </a:spcBef>
            </a:pPr>
            <a:r>
              <a:rPr lang="es-MX" dirty="0"/>
              <a:t>Limpieza/mantenimiento inadecuado</a:t>
            </a:r>
          </a:p>
          <a:p>
            <a:pPr lvl="1">
              <a:spcBef>
                <a:spcPts val="600"/>
              </a:spcBef>
            </a:pPr>
            <a:r>
              <a:rPr lang="es-MX" dirty="0"/>
              <a:t>Problemas logísticos</a:t>
            </a:r>
          </a:p>
          <a:p>
            <a:pPr marL="628650" lvl="2">
              <a:spcBef>
                <a:spcPts val="0"/>
              </a:spcBef>
            </a:pPr>
            <a:r>
              <a:rPr lang="es-MX" dirty="0"/>
              <a:t>Problemas con el inversor de energía del camión y restricciones por tener el camión en ralentí</a:t>
            </a:r>
          </a:p>
          <a:p>
            <a:pPr marL="628650" lvl="2">
              <a:spcBef>
                <a:spcPts val="0"/>
              </a:spcBef>
            </a:pPr>
            <a:r>
              <a:rPr lang="es-MX" dirty="0"/>
              <a:t>Problemas con el equipo en la carretera</a:t>
            </a:r>
          </a:p>
          <a:p>
            <a:pPr marL="628650" lvl="2">
              <a:spcBef>
                <a:spcPts val="0"/>
              </a:spcBef>
            </a:pPr>
            <a:r>
              <a:rPr lang="es-MX" dirty="0"/>
              <a:t>Acceso a suministros/mantenimiento de PAP</a:t>
            </a:r>
          </a:p>
          <a:p>
            <a:pPr lvl="2">
              <a:buFont typeface="Arial" charset="0"/>
              <a:buNone/>
            </a:pPr>
            <a:endParaRPr lang="es-MX" dirty="0"/>
          </a:p>
          <a:p>
            <a:endParaRPr lang="es-MX" dirty="0"/>
          </a:p>
        </p:txBody>
      </p:sp>
      <p:sp>
        <p:nvSpPr>
          <p:cNvPr id="86021" name="Rectangle 7"/>
          <p:cNvSpPr>
            <a:spLocks noChangeArrowheads="1"/>
          </p:cNvSpPr>
          <p:nvPr/>
        </p:nvSpPr>
        <p:spPr bwMode="auto">
          <a:xfrm>
            <a:off x="7010400" y="6167437"/>
            <a:ext cx="2209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800" i="1" dirty="0"/>
              <a:t>DC Power Adapter</a:t>
            </a:r>
          </a:p>
          <a:p>
            <a:r>
              <a:rPr lang="en-US" sz="800" i="1" dirty="0" err="1"/>
              <a:t>Usado</a:t>
            </a:r>
            <a:r>
              <a:rPr lang="en-US" sz="800" i="1" dirty="0"/>
              <a:t> con </a:t>
            </a:r>
            <a:r>
              <a:rPr lang="en-US" sz="800" i="1" dirty="0" err="1"/>
              <a:t>Permiso</a:t>
            </a:r>
            <a:r>
              <a:rPr lang="en-US" sz="800" i="1" dirty="0"/>
              <a:t> de Respironics, Inc., Murrysville, PA</a:t>
            </a:r>
          </a:p>
        </p:txBody>
      </p:sp>
      <p:pic>
        <p:nvPicPr>
          <p:cNvPr id="86022" name="Picture 6" descr="PAP mask fit.jpg" title="Poor mask fit can cause patients to not comply with PAP treatment."/>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647950"/>
            <a:ext cx="2667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US" dirty="0" err="1">
                <a:solidFill>
                  <a:schemeClr val="bg1"/>
                </a:solidFill>
              </a:rPr>
              <a:t>Estrategias</a:t>
            </a:r>
            <a:r>
              <a:rPr lang="en-US" dirty="0">
                <a:solidFill>
                  <a:schemeClr val="bg1"/>
                </a:solidFill>
              </a:rPr>
              <a:t> para </a:t>
            </a:r>
            <a:r>
              <a:rPr lang="en-US" dirty="0" err="1">
                <a:solidFill>
                  <a:schemeClr val="bg1"/>
                </a:solidFill>
              </a:rPr>
              <a:t>Brindar</a:t>
            </a:r>
            <a:r>
              <a:rPr lang="en-US" dirty="0">
                <a:solidFill>
                  <a:schemeClr val="bg1"/>
                </a:solidFill>
              </a:rPr>
              <a:t> </a:t>
            </a:r>
            <a:r>
              <a:rPr lang="en-US" dirty="0" err="1">
                <a:solidFill>
                  <a:schemeClr val="bg1"/>
                </a:solidFill>
              </a:rPr>
              <a:t>Apoyo</a:t>
            </a:r>
            <a:r>
              <a:rPr lang="en-US" dirty="0">
                <a:solidFill>
                  <a:schemeClr val="bg1"/>
                </a:solidFill>
              </a:rPr>
              <a:t> y </a:t>
            </a:r>
            <a:r>
              <a:rPr lang="en-US" dirty="0" err="1">
                <a:solidFill>
                  <a:schemeClr val="bg1"/>
                </a:solidFill>
              </a:rPr>
              <a:t>Ánimo</a:t>
            </a:r>
            <a:r>
              <a:rPr lang="en-US" dirty="0">
                <a:solidFill>
                  <a:schemeClr val="bg1"/>
                </a:solidFill>
              </a:rPr>
              <a:t> (2 de 7)</a:t>
            </a:r>
          </a:p>
        </p:txBody>
      </p:sp>
      <p:pic>
        <p:nvPicPr>
          <p:cNvPr id="87044" name="Picture 6" descr="outweigh.jpg" title="Patients don't like being &quot;tied&quot; to a machine and may feel the benefits of PAP don't outweigh the drawback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4057650"/>
            <a:ext cx="22098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Content Placeholder 2"/>
          <p:cNvSpPr>
            <a:spLocks noGrp="1"/>
          </p:cNvSpPr>
          <p:nvPr>
            <p:ph idx="1"/>
          </p:nvPr>
        </p:nvSpPr>
        <p:spPr/>
        <p:txBody>
          <a:bodyPr/>
          <a:lstStyle/>
          <a:p>
            <a:r>
              <a:rPr lang="es-ES" dirty="0"/>
              <a:t>Identificar las razones del incumplimiento del tratamiento de la apnea del sueño </a:t>
            </a:r>
            <a:r>
              <a:rPr lang="en-US" dirty="0"/>
              <a:t>(</a:t>
            </a:r>
            <a:r>
              <a:rPr lang="en-US" dirty="0" err="1"/>
              <a:t>con’t</a:t>
            </a:r>
            <a:r>
              <a:rPr lang="en-US" dirty="0"/>
              <a:t>)</a:t>
            </a:r>
          </a:p>
          <a:p>
            <a:pPr marL="628650" lvl="1">
              <a:spcBef>
                <a:spcPts val="0"/>
              </a:spcBef>
            </a:pPr>
            <a:r>
              <a:rPr lang="en-US" dirty="0" err="1"/>
              <a:t>Asuntos</a:t>
            </a:r>
            <a:r>
              <a:rPr lang="en-US" dirty="0"/>
              <a:t> </a:t>
            </a:r>
            <a:r>
              <a:rPr lang="en-US" dirty="0" err="1"/>
              <a:t>personales</a:t>
            </a:r>
            <a:endParaRPr lang="en-US" dirty="0"/>
          </a:p>
          <a:p>
            <a:pPr marL="714375" lvl="2" defTabSz="800100">
              <a:spcBef>
                <a:spcPts val="0"/>
              </a:spcBef>
            </a:pPr>
            <a:r>
              <a:rPr lang="es-ES" dirty="0"/>
              <a:t>No le gusta estar atado a una máquina PAP</a:t>
            </a:r>
            <a:endParaRPr lang="en-US" dirty="0"/>
          </a:p>
          <a:p>
            <a:pPr marL="714375" lvl="2" defTabSz="800100">
              <a:spcBef>
                <a:spcPts val="0"/>
              </a:spcBef>
            </a:pPr>
            <a:r>
              <a:rPr lang="es-ES" dirty="0"/>
              <a:t>Sueño pobre/inquieto con máquina PAP</a:t>
            </a:r>
            <a:endParaRPr lang="en-US" dirty="0"/>
          </a:p>
          <a:p>
            <a:pPr marL="714375" lvl="2" defTabSz="800100">
              <a:spcBef>
                <a:spcPts val="0"/>
              </a:spcBef>
            </a:pPr>
            <a:r>
              <a:rPr lang="es-ES" dirty="0"/>
              <a:t>A la pareja no le gusta la máquina PAP</a:t>
            </a:r>
            <a:endParaRPr lang="en-US" dirty="0"/>
          </a:p>
          <a:p>
            <a:pPr marL="628650" lvl="1">
              <a:spcBef>
                <a:spcPts val="0"/>
              </a:spcBef>
            </a:pPr>
            <a:r>
              <a:rPr lang="en-US" dirty="0" err="1"/>
              <a:t>Problemas</a:t>
            </a:r>
            <a:r>
              <a:rPr lang="en-US" dirty="0"/>
              <a:t> de </a:t>
            </a:r>
            <a:r>
              <a:rPr lang="en-US" dirty="0" err="1"/>
              <a:t>motivación</a:t>
            </a:r>
            <a:endParaRPr lang="en-US" dirty="0"/>
          </a:p>
          <a:p>
            <a:pPr marL="714375" lvl="2">
              <a:spcBef>
                <a:spcPts val="0"/>
              </a:spcBef>
            </a:pPr>
            <a:r>
              <a:rPr lang="es-ES" dirty="0"/>
              <a:t>Los beneficios del uso de PAP no compensan                       los inconvenientes</a:t>
            </a:r>
            <a:endParaRPr lang="en-US" dirty="0"/>
          </a:p>
          <a:p>
            <a:pPr marL="714375" lvl="2">
              <a:spcBef>
                <a:spcPts val="0"/>
              </a:spcBef>
            </a:pPr>
            <a:r>
              <a:rPr lang="es-ES" dirty="0"/>
              <a:t>A los conductores no les gusta que el transportista le </a:t>
            </a:r>
            <a:r>
              <a:rPr lang="es-ES" dirty="0" err="1"/>
              <a:t>exiga</a:t>
            </a:r>
            <a:r>
              <a:rPr lang="es-ES" dirty="0"/>
              <a:t> el uso de PAP mientras no están en servicio</a:t>
            </a:r>
            <a:endParaRPr lang="en-US" dirty="0"/>
          </a:p>
          <a:p>
            <a:pPr lvl="2"/>
            <a:endParaRPr lang="en-US" dirty="0"/>
          </a:p>
          <a:p>
            <a:pPr>
              <a:buFont typeface="Arial" charset="0"/>
              <a:buNone/>
            </a:pPr>
            <a:endParaRPr lang="en-US" dirty="0"/>
          </a:p>
        </p:txBody>
      </p:sp>
      <p:pic>
        <p:nvPicPr>
          <p:cNvPr id="87045" name="Picture 5" descr="chains.jpg" title="Patients don't like being &quot;tied&quot; to a machine and may feel the benefits of PAP don't outweigh the drawback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2644775"/>
            <a:ext cx="19939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dirty="0">
                <a:solidFill>
                  <a:schemeClr val="bg1"/>
                </a:solidFill>
              </a:rPr>
              <a:t>AOS-</a:t>
            </a:r>
            <a:r>
              <a:rPr lang="en-US" dirty="0" err="1">
                <a:solidFill>
                  <a:schemeClr val="bg1"/>
                </a:solidFill>
              </a:rPr>
              <a:t>Señales</a:t>
            </a:r>
            <a:r>
              <a:rPr lang="en-US" dirty="0">
                <a:solidFill>
                  <a:schemeClr val="bg1"/>
                </a:solidFill>
              </a:rPr>
              <a:t> y </a:t>
            </a:r>
            <a:r>
              <a:rPr lang="en-US" dirty="0" err="1">
                <a:solidFill>
                  <a:schemeClr val="bg1"/>
                </a:solidFill>
              </a:rPr>
              <a:t>Síntomas</a:t>
            </a:r>
            <a:endParaRPr lang="en-US" dirty="0">
              <a:solidFill>
                <a:schemeClr val="bg1"/>
              </a:solidFill>
            </a:endParaRPr>
          </a:p>
        </p:txBody>
      </p:sp>
      <p:sp>
        <p:nvSpPr>
          <p:cNvPr id="15363" name="Content Placeholder 4"/>
          <p:cNvSpPr>
            <a:spLocks noGrp="1"/>
          </p:cNvSpPr>
          <p:nvPr>
            <p:ph idx="1"/>
          </p:nvPr>
        </p:nvSpPr>
        <p:spPr>
          <a:xfrm>
            <a:off x="479425" y="1635125"/>
            <a:ext cx="8229600" cy="4525963"/>
          </a:xfrm>
        </p:spPr>
        <p:txBody>
          <a:bodyPr/>
          <a:lstStyle/>
          <a:p>
            <a:r>
              <a:rPr lang="es-MX" sz="2800" dirty="0"/>
              <a:t>Ronquidos fuertes y molestos</a:t>
            </a:r>
          </a:p>
          <a:p>
            <a:r>
              <a:rPr lang="es-MX" sz="2800" dirty="0"/>
              <a:t>Despertar con jadeo o asfixia</a:t>
            </a:r>
          </a:p>
          <a:p>
            <a:r>
              <a:rPr lang="es-MX" sz="2800" dirty="0"/>
              <a:t>Sueño no reparador</a:t>
            </a:r>
          </a:p>
          <a:p>
            <a:r>
              <a:rPr lang="es-MX" sz="2800" dirty="0"/>
              <a:t>Somnolencia diurna excesiva y                                fatiga</a:t>
            </a:r>
          </a:p>
          <a:p>
            <a:r>
              <a:rPr lang="es-MX" sz="2800" dirty="0"/>
              <a:t>Dolores de cabeza matutinos o garganta seca</a:t>
            </a:r>
          </a:p>
          <a:p>
            <a:r>
              <a:rPr lang="es-MX" sz="2800" dirty="0"/>
              <a:t>Mala memoria, pensamientos                                       nublados, irritabilidad</a:t>
            </a:r>
          </a:p>
          <a:p>
            <a:r>
              <a:rPr lang="es-MX" sz="2800" dirty="0"/>
              <a:t>Disminución del deseo sexual,                                          impotencia.</a:t>
            </a:r>
          </a:p>
        </p:txBody>
      </p:sp>
      <p:pic>
        <p:nvPicPr>
          <p:cNvPr id="15364" name="Picture 6" descr="snoring couple.jpg" title="Disruptive snoring is a sign of OSA; fatigue is a symptom of OS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76400"/>
            <a:ext cx="281305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descr="truck driver.jpg" title="Disruptive snoring is a sign of OSA; fatigue is a symptom of OSA."/>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28296" y="4637087"/>
            <a:ext cx="2198688"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dirty="0" err="1">
                <a:solidFill>
                  <a:schemeClr val="bg1"/>
                </a:solidFill>
              </a:rPr>
              <a:t>Estrategias</a:t>
            </a:r>
            <a:r>
              <a:rPr lang="en-US" dirty="0">
                <a:solidFill>
                  <a:schemeClr val="bg1"/>
                </a:solidFill>
              </a:rPr>
              <a:t> para </a:t>
            </a:r>
            <a:r>
              <a:rPr lang="en-US" dirty="0" err="1">
                <a:solidFill>
                  <a:schemeClr val="bg1"/>
                </a:solidFill>
              </a:rPr>
              <a:t>Brindar</a:t>
            </a:r>
            <a:r>
              <a:rPr lang="en-US" dirty="0">
                <a:solidFill>
                  <a:schemeClr val="bg1"/>
                </a:solidFill>
              </a:rPr>
              <a:t> </a:t>
            </a:r>
            <a:r>
              <a:rPr lang="en-US" dirty="0" err="1">
                <a:solidFill>
                  <a:schemeClr val="bg1"/>
                </a:solidFill>
              </a:rPr>
              <a:t>Apoyo</a:t>
            </a:r>
            <a:r>
              <a:rPr lang="en-US" dirty="0">
                <a:solidFill>
                  <a:schemeClr val="bg1"/>
                </a:solidFill>
              </a:rPr>
              <a:t> y </a:t>
            </a:r>
            <a:r>
              <a:rPr lang="en-US" dirty="0" err="1">
                <a:solidFill>
                  <a:schemeClr val="bg1"/>
                </a:solidFill>
              </a:rPr>
              <a:t>Ánimo</a:t>
            </a:r>
            <a:r>
              <a:rPr lang="en-US" dirty="0">
                <a:solidFill>
                  <a:schemeClr val="bg1"/>
                </a:solidFill>
              </a:rPr>
              <a:t> (3 de 7)</a:t>
            </a:r>
          </a:p>
        </p:txBody>
      </p:sp>
      <p:pic>
        <p:nvPicPr>
          <p:cNvPr id="88068" name="Picture 4" descr="safety first.jpg" title="Safety firs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4038600"/>
            <a:ext cx="1681856"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381000" y="1600200"/>
            <a:ext cx="8229600" cy="4525963"/>
          </a:xfrm>
        </p:spPr>
        <p:txBody>
          <a:bodyPr/>
          <a:lstStyle/>
          <a:p>
            <a:pPr>
              <a:lnSpc>
                <a:spcPts val="3000"/>
              </a:lnSpc>
              <a:spcBef>
                <a:spcPts val="0"/>
              </a:spcBef>
              <a:defRPr/>
            </a:pPr>
            <a:r>
              <a:rPr lang="es-MX" dirty="0"/>
              <a:t>Tomar medidas con los conductores que no cumplen</a:t>
            </a:r>
          </a:p>
          <a:p>
            <a:pPr marL="971550" lvl="1" indent="-514350">
              <a:lnSpc>
                <a:spcPts val="3000"/>
              </a:lnSpc>
              <a:spcBef>
                <a:spcPts val="0"/>
              </a:spcBef>
              <a:buFont typeface="+mj-lt"/>
              <a:buAutoNum type="arabicPeriod"/>
              <a:defRPr/>
            </a:pPr>
            <a:r>
              <a:rPr lang="es-MX" dirty="0"/>
              <a:t>Identificar conductores que no cumplan</a:t>
            </a:r>
          </a:p>
          <a:p>
            <a:pPr marL="971550" lvl="1" indent="-514350">
              <a:lnSpc>
                <a:spcPts val="3000"/>
              </a:lnSpc>
              <a:spcBef>
                <a:spcPts val="0"/>
              </a:spcBef>
              <a:buFont typeface="+mj-lt"/>
              <a:buAutoNum type="arabicPeriod"/>
              <a:defRPr/>
            </a:pPr>
            <a:r>
              <a:rPr lang="es-MX" dirty="0"/>
              <a:t>Advertencias verbales</a:t>
            </a:r>
          </a:p>
          <a:p>
            <a:pPr marL="971550" lvl="1" indent="-514350">
              <a:lnSpc>
                <a:spcPts val="3000"/>
              </a:lnSpc>
              <a:spcBef>
                <a:spcPts val="0"/>
              </a:spcBef>
              <a:buFont typeface="+mj-lt"/>
              <a:buAutoNum type="arabicPeriod"/>
              <a:defRPr/>
            </a:pPr>
            <a:r>
              <a:rPr lang="es-MX" dirty="0"/>
              <a:t>Identificar las razones del incumplimiento</a:t>
            </a:r>
          </a:p>
          <a:p>
            <a:pPr marL="971550" lvl="1" indent="-514350">
              <a:lnSpc>
                <a:spcPts val="3000"/>
              </a:lnSpc>
              <a:spcBef>
                <a:spcPts val="0"/>
              </a:spcBef>
              <a:buFont typeface="+mj-lt"/>
              <a:buAutoNum type="arabicPeriod"/>
              <a:defRPr/>
            </a:pPr>
            <a:r>
              <a:rPr lang="es-MX" dirty="0"/>
              <a:t>Trabajar con el conductor para abordar el(los) problema(s)</a:t>
            </a:r>
          </a:p>
          <a:p>
            <a:pPr lvl="2">
              <a:lnSpc>
                <a:spcPts val="3000"/>
              </a:lnSpc>
              <a:spcBef>
                <a:spcPts val="0"/>
              </a:spcBef>
              <a:defRPr/>
            </a:pPr>
            <a:r>
              <a:rPr lang="es-MX" dirty="0"/>
              <a:t>Problemas técnicos</a:t>
            </a:r>
          </a:p>
          <a:p>
            <a:pPr lvl="2">
              <a:lnSpc>
                <a:spcPts val="3000"/>
              </a:lnSpc>
              <a:spcBef>
                <a:spcPts val="0"/>
              </a:spcBef>
              <a:defRPr/>
            </a:pPr>
            <a:r>
              <a:rPr lang="es-MX" dirty="0"/>
              <a:t>Problemas de motivación</a:t>
            </a:r>
          </a:p>
          <a:p>
            <a:pPr marL="971550" lvl="1" indent="-514350">
              <a:lnSpc>
                <a:spcPts val="3000"/>
              </a:lnSpc>
              <a:spcBef>
                <a:spcPts val="0"/>
              </a:spcBef>
              <a:buFont typeface="+mj-lt"/>
              <a:buAutoNum type="arabicPeriod"/>
              <a:defRPr/>
            </a:pPr>
            <a:r>
              <a:rPr lang="es-MX" dirty="0"/>
              <a:t>Restricciones temporales de conducción</a:t>
            </a:r>
          </a:p>
          <a:p>
            <a:pPr marL="971550" lvl="1" indent="-514350">
              <a:lnSpc>
                <a:spcPts val="3000"/>
              </a:lnSpc>
              <a:spcBef>
                <a:spcPts val="0"/>
              </a:spcBef>
              <a:buFont typeface="+mj-lt"/>
              <a:buAutoNum type="arabicPeriod"/>
              <a:defRPr/>
            </a:pPr>
            <a:r>
              <a:rPr lang="es-MX" dirty="0"/>
              <a:t>Asesoramiento/apoyo continuo</a:t>
            </a:r>
          </a:p>
          <a:p>
            <a:pPr marL="971550" lvl="1" indent="-514350">
              <a:lnSpc>
                <a:spcPts val="3000"/>
              </a:lnSpc>
              <a:spcBef>
                <a:spcPts val="0"/>
              </a:spcBef>
              <a:buFont typeface="+mj-lt"/>
              <a:buAutoNum type="arabicPeriod"/>
              <a:defRPr/>
            </a:pPr>
            <a:r>
              <a:rPr lang="es-MX" dirty="0"/>
              <a:t>Despido/redistribución laboral</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0" descr="http://www.mrl.respironics.com/images/1012975DCPwrAdaptPkg_WbMn.jpg" title="DC Power Adap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1447800"/>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itle 1"/>
          <p:cNvSpPr>
            <a:spLocks noGrp="1"/>
          </p:cNvSpPr>
          <p:nvPr>
            <p:ph type="title"/>
          </p:nvPr>
        </p:nvSpPr>
        <p:spPr/>
        <p:txBody>
          <a:bodyPr/>
          <a:lstStyle/>
          <a:p>
            <a:pPr eaLnBrk="1" hangingPunct="1">
              <a:lnSpc>
                <a:spcPts val="4575"/>
              </a:lnSpc>
            </a:pPr>
            <a:r>
              <a:rPr lang="en-US" dirty="0" err="1">
                <a:solidFill>
                  <a:schemeClr val="bg1"/>
                </a:solidFill>
              </a:rPr>
              <a:t>Estrategias</a:t>
            </a:r>
            <a:r>
              <a:rPr lang="en-US" dirty="0">
                <a:solidFill>
                  <a:schemeClr val="bg1"/>
                </a:solidFill>
              </a:rPr>
              <a:t> para </a:t>
            </a:r>
            <a:r>
              <a:rPr lang="en-US" dirty="0" err="1">
                <a:solidFill>
                  <a:schemeClr val="bg1"/>
                </a:solidFill>
              </a:rPr>
              <a:t>Brindar</a:t>
            </a:r>
            <a:r>
              <a:rPr lang="en-US" dirty="0">
                <a:solidFill>
                  <a:schemeClr val="bg1"/>
                </a:solidFill>
              </a:rPr>
              <a:t> </a:t>
            </a:r>
            <a:r>
              <a:rPr lang="en-US" dirty="0" err="1">
                <a:solidFill>
                  <a:schemeClr val="bg1"/>
                </a:solidFill>
              </a:rPr>
              <a:t>Apoyo</a:t>
            </a:r>
            <a:r>
              <a:rPr lang="en-US" dirty="0">
                <a:solidFill>
                  <a:schemeClr val="bg1"/>
                </a:solidFill>
              </a:rPr>
              <a:t> y </a:t>
            </a:r>
            <a:r>
              <a:rPr lang="en-US" dirty="0" err="1">
                <a:solidFill>
                  <a:schemeClr val="bg1"/>
                </a:solidFill>
              </a:rPr>
              <a:t>Ánimo</a:t>
            </a:r>
            <a:r>
              <a:rPr lang="en-US" dirty="0">
                <a:solidFill>
                  <a:schemeClr val="bg1"/>
                </a:solidFill>
              </a:rPr>
              <a:t> (4 de 7)</a:t>
            </a:r>
          </a:p>
        </p:txBody>
      </p:sp>
      <p:sp>
        <p:nvSpPr>
          <p:cNvPr id="58372" name="Content Placeholder 2"/>
          <p:cNvSpPr>
            <a:spLocks noGrp="1"/>
          </p:cNvSpPr>
          <p:nvPr>
            <p:ph idx="1"/>
          </p:nvPr>
        </p:nvSpPr>
        <p:spPr>
          <a:xfrm>
            <a:off x="457200" y="1600200"/>
            <a:ext cx="7772400" cy="4419600"/>
          </a:xfrm>
        </p:spPr>
        <p:txBody>
          <a:bodyPr/>
          <a:lstStyle/>
          <a:p>
            <a:pPr marL="0" indent="0">
              <a:spcBef>
                <a:spcPts val="0"/>
              </a:spcBef>
              <a:buNone/>
            </a:pPr>
            <a:r>
              <a:rPr lang="es-ES" dirty="0"/>
              <a:t>Los administradores del transportista    pueden ayudar</a:t>
            </a:r>
            <a:endParaRPr lang="en-US" dirty="0"/>
          </a:p>
          <a:p>
            <a:pPr marL="271463" indent="-271463">
              <a:spcBef>
                <a:spcPts val="0"/>
              </a:spcBef>
            </a:pPr>
            <a:r>
              <a:rPr lang="es-ES" sz="2600" dirty="0"/>
              <a:t>Tramitar la instalación de inversores para        alimentar la máquina PAP en el camarote</a:t>
            </a:r>
            <a:endParaRPr lang="en-US" sz="2600" dirty="0"/>
          </a:p>
          <a:p>
            <a:pPr marL="271463" indent="-271463">
              <a:spcBef>
                <a:spcPts val="0"/>
              </a:spcBef>
            </a:pPr>
            <a:r>
              <a:rPr lang="es-ES" sz="2600" dirty="0"/>
              <a:t>Asesorar al conductor sobre lugares donde las restricciones de operación en ralentí son un problema</a:t>
            </a:r>
            <a:endParaRPr lang="en-US" sz="2600" dirty="0"/>
          </a:p>
          <a:p>
            <a:pPr marL="271463" indent="-271463">
              <a:spcBef>
                <a:spcPts val="0"/>
              </a:spcBef>
            </a:pPr>
            <a:r>
              <a:rPr lang="es-ES" sz="2600" dirty="0"/>
              <a:t>Ayudar a localizar proveedores de PAP mientras el conductor está en la carretera (suministros, reparaciones, repuestos)</a:t>
            </a:r>
            <a:endParaRPr lang="en-US" sz="2600" dirty="0"/>
          </a:p>
          <a:p>
            <a:pPr marL="271463" indent="-271463">
              <a:spcBef>
                <a:spcPts val="0"/>
              </a:spcBef>
            </a:pPr>
            <a:r>
              <a:rPr lang="es-ES" sz="2600" dirty="0"/>
              <a:t>El esfuerzo compartido de directivos y conductores contribuye al PAF</a:t>
            </a:r>
            <a:endParaRPr lang="en-US" sz="2600" dirty="0"/>
          </a:p>
        </p:txBody>
      </p:sp>
      <p:sp>
        <p:nvSpPr>
          <p:cNvPr id="58373" name="Rectangle 7"/>
          <p:cNvSpPr>
            <a:spLocks noChangeArrowheads="1"/>
          </p:cNvSpPr>
          <p:nvPr/>
        </p:nvSpPr>
        <p:spPr bwMode="auto">
          <a:xfrm>
            <a:off x="7162800" y="3352800"/>
            <a:ext cx="1905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000" i="1" dirty="0">
                <a:latin typeface="Calibri" pitchFamily="34" charset="0"/>
              </a:rPr>
              <a:t>DC Power Adapter</a:t>
            </a:r>
          </a:p>
          <a:p>
            <a:pPr algn="ctr"/>
            <a:r>
              <a:rPr lang="en-US" sz="1000" i="1" dirty="0" err="1">
                <a:latin typeface="Calibri" pitchFamily="34" charset="0"/>
              </a:rPr>
              <a:t>Usado</a:t>
            </a:r>
            <a:r>
              <a:rPr lang="en-US" sz="1000" i="1" dirty="0">
                <a:latin typeface="Calibri" pitchFamily="34" charset="0"/>
              </a:rPr>
              <a:t> con </a:t>
            </a:r>
            <a:r>
              <a:rPr lang="en-US" sz="1000" i="1" dirty="0" err="1">
                <a:latin typeface="Calibri" pitchFamily="34" charset="0"/>
              </a:rPr>
              <a:t>Permiso</a:t>
            </a:r>
            <a:r>
              <a:rPr lang="en-US" sz="1000" i="1" dirty="0">
                <a:latin typeface="Calibri" pitchFamily="34" charset="0"/>
              </a:rPr>
              <a:t> de Respironics, Inc., Murrysville, PA</a:t>
            </a:r>
          </a:p>
        </p:txBody>
      </p:sp>
    </p:spTree>
    <p:extLst>
      <p:ext uri="{BB962C8B-B14F-4D97-AF65-F5344CB8AC3E}">
        <p14:creationId xmlns:p14="http://schemas.microsoft.com/office/powerpoint/2010/main" val="9929231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lnSpc>
                <a:spcPts val="4575"/>
              </a:lnSpc>
            </a:pPr>
            <a:r>
              <a:rPr lang="en-US" sz="4000" dirty="0" err="1">
                <a:solidFill>
                  <a:schemeClr val="bg1"/>
                </a:solidFill>
              </a:rPr>
              <a:t>Estrategias</a:t>
            </a:r>
            <a:r>
              <a:rPr lang="en-US" sz="4000" dirty="0">
                <a:solidFill>
                  <a:schemeClr val="bg1"/>
                </a:solidFill>
              </a:rPr>
              <a:t> para </a:t>
            </a:r>
            <a:r>
              <a:rPr lang="en-US" sz="4000" dirty="0" err="1">
                <a:solidFill>
                  <a:schemeClr val="bg1"/>
                </a:solidFill>
              </a:rPr>
              <a:t>Brindar</a:t>
            </a:r>
            <a:r>
              <a:rPr lang="en-US" sz="4000" dirty="0">
                <a:solidFill>
                  <a:schemeClr val="bg1"/>
                </a:solidFill>
              </a:rPr>
              <a:t> </a:t>
            </a:r>
            <a:r>
              <a:rPr lang="en-US" sz="4000" dirty="0" err="1">
                <a:solidFill>
                  <a:schemeClr val="bg1"/>
                </a:solidFill>
              </a:rPr>
              <a:t>Apoyo</a:t>
            </a:r>
            <a:r>
              <a:rPr lang="en-US" sz="4000" dirty="0">
                <a:solidFill>
                  <a:schemeClr val="bg1"/>
                </a:solidFill>
              </a:rPr>
              <a:t> y </a:t>
            </a:r>
            <a:r>
              <a:rPr lang="en-US" sz="4000" dirty="0" err="1">
                <a:solidFill>
                  <a:schemeClr val="bg1"/>
                </a:solidFill>
              </a:rPr>
              <a:t>Ánimo</a:t>
            </a:r>
            <a:r>
              <a:rPr lang="en-US" sz="4000" dirty="0">
                <a:solidFill>
                  <a:schemeClr val="bg1"/>
                </a:solidFill>
              </a:rPr>
              <a:t> (5 de 7)  </a:t>
            </a:r>
          </a:p>
        </p:txBody>
      </p:sp>
      <p:sp>
        <p:nvSpPr>
          <p:cNvPr id="59395" name="Content Placeholder 2"/>
          <p:cNvSpPr>
            <a:spLocks noGrp="1"/>
          </p:cNvSpPr>
          <p:nvPr>
            <p:ph idx="1"/>
          </p:nvPr>
        </p:nvSpPr>
        <p:spPr>
          <a:xfrm>
            <a:off x="533400" y="1646237"/>
            <a:ext cx="8229600" cy="4525963"/>
          </a:xfrm>
        </p:spPr>
        <p:txBody>
          <a:bodyPr/>
          <a:lstStyle/>
          <a:p>
            <a:pPr>
              <a:spcBef>
                <a:spcPts val="0"/>
              </a:spcBef>
            </a:pPr>
            <a:r>
              <a:rPr lang="es-ES" sz="2800" dirty="0"/>
              <a:t>Organizar un grupo de usuarios de PAP para apoyar a los conductores</a:t>
            </a:r>
            <a:endParaRPr lang="en-US" sz="2800" dirty="0"/>
          </a:p>
          <a:p>
            <a:pPr lvl="1" eaLnBrk="1" hangingPunct="1">
              <a:spcBef>
                <a:spcPts val="0"/>
              </a:spcBef>
            </a:pPr>
            <a:r>
              <a:rPr lang="es-ES" sz="2400" dirty="0"/>
              <a:t>Los conductores pueden discutir experiencias, desafíos, soluciones, consejos, </a:t>
            </a:r>
            <a:r>
              <a:rPr lang="es-ES" sz="2400" dirty="0" err="1"/>
              <a:t>etc</a:t>
            </a:r>
            <a:r>
              <a:rPr lang="en-US" sz="2400" dirty="0"/>
              <a:t>.</a:t>
            </a:r>
          </a:p>
          <a:p>
            <a:pPr>
              <a:spcBef>
                <a:spcPts val="0"/>
              </a:spcBef>
            </a:pPr>
            <a:r>
              <a:rPr lang="es-ES" sz="2800" dirty="0"/>
              <a:t>Los grupos de apoyo deben participar activamente y ofrecer consejos a los conductores que  experimentan desafíos</a:t>
            </a:r>
            <a:endParaRPr lang="en-US" sz="2800" dirty="0"/>
          </a:p>
          <a:p>
            <a:pPr>
              <a:spcBef>
                <a:spcPts val="0"/>
              </a:spcBef>
            </a:pPr>
            <a:r>
              <a:rPr lang="es-ES" sz="2800" dirty="0"/>
              <a:t>Los usuarios exitosos de PAP pueden                        brindar una ayuda invaluable a otras                personas que recién comienzan el tratamiento</a:t>
            </a:r>
            <a:r>
              <a:rPr lang="en-US" sz="2800" dirty="0"/>
              <a:t> </a:t>
            </a:r>
          </a:p>
          <a:p>
            <a:pPr>
              <a:spcBef>
                <a:spcPts val="0"/>
              </a:spcBef>
            </a:pPr>
            <a:r>
              <a:rPr lang="es-MX" sz="2800" dirty="0"/>
              <a:t>Se recomienda monitoreo</a:t>
            </a:r>
          </a:p>
        </p:txBody>
      </p:sp>
      <p:pic>
        <p:nvPicPr>
          <p:cNvPr id="59397" name="Picture 5" descr="P:\457407\Working\Documents\Module Content\istock photos\Module 8\PAP mask fit.jpg" title="Poor mask fit can cause patients to not comply with PAP treatm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3733800"/>
            <a:ext cx="2314575" cy="1735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7903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2" name="Picture 4" descr="true false.jpg" title="Myths about sleep disorder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0484" y="2133600"/>
            <a:ext cx="2987316"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Title 1"/>
          <p:cNvSpPr>
            <a:spLocks noGrp="1"/>
          </p:cNvSpPr>
          <p:nvPr>
            <p:ph type="title"/>
          </p:nvPr>
        </p:nvSpPr>
        <p:spPr/>
        <p:txBody>
          <a:bodyPr/>
          <a:lstStyle/>
          <a:p>
            <a:r>
              <a:rPr lang="en-US" dirty="0" err="1">
                <a:solidFill>
                  <a:schemeClr val="bg1"/>
                </a:solidFill>
              </a:rPr>
              <a:t>Estrategias</a:t>
            </a:r>
            <a:r>
              <a:rPr lang="en-US" dirty="0">
                <a:solidFill>
                  <a:schemeClr val="bg1"/>
                </a:solidFill>
              </a:rPr>
              <a:t> para </a:t>
            </a:r>
            <a:r>
              <a:rPr lang="en-US" dirty="0" err="1">
                <a:solidFill>
                  <a:schemeClr val="bg1"/>
                </a:solidFill>
              </a:rPr>
              <a:t>Brindar</a:t>
            </a:r>
            <a:r>
              <a:rPr lang="en-US" dirty="0">
                <a:solidFill>
                  <a:schemeClr val="bg1"/>
                </a:solidFill>
              </a:rPr>
              <a:t> </a:t>
            </a:r>
            <a:r>
              <a:rPr lang="en-US" dirty="0" err="1">
                <a:solidFill>
                  <a:schemeClr val="bg1"/>
                </a:solidFill>
              </a:rPr>
              <a:t>Apoyo</a:t>
            </a:r>
            <a:r>
              <a:rPr lang="en-US" dirty="0">
                <a:solidFill>
                  <a:schemeClr val="bg1"/>
                </a:solidFill>
              </a:rPr>
              <a:t> y </a:t>
            </a:r>
            <a:r>
              <a:rPr lang="en-US" dirty="0" err="1">
                <a:solidFill>
                  <a:schemeClr val="bg1"/>
                </a:solidFill>
              </a:rPr>
              <a:t>Ánimo</a:t>
            </a:r>
            <a:r>
              <a:rPr lang="en-US" dirty="0">
                <a:solidFill>
                  <a:schemeClr val="bg1"/>
                </a:solidFill>
              </a:rPr>
              <a:t> (6 de 7)</a:t>
            </a:r>
          </a:p>
        </p:txBody>
      </p:sp>
      <p:sp>
        <p:nvSpPr>
          <p:cNvPr id="89091" name="Content Placeholder 2"/>
          <p:cNvSpPr>
            <a:spLocks noGrp="1"/>
          </p:cNvSpPr>
          <p:nvPr>
            <p:ph idx="1"/>
          </p:nvPr>
        </p:nvSpPr>
        <p:spPr/>
        <p:txBody>
          <a:bodyPr/>
          <a:lstStyle/>
          <a:p>
            <a:pPr>
              <a:spcBef>
                <a:spcPts val="300"/>
              </a:spcBef>
            </a:pPr>
            <a:r>
              <a:rPr lang="es-ES" dirty="0"/>
              <a:t>Mitos comunes y percepciones erróneas sobre las enfermedades del sueño</a:t>
            </a:r>
            <a:endParaRPr lang="en-US" dirty="0"/>
          </a:p>
          <a:p>
            <a:pPr marL="542925" lvl="1">
              <a:spcBef>
                <a:spcPts val="300"/>
              </a:spcBef>
            </a:pPr>
            <a:r>
              <a:rPr lang="es-ES" sz="2400" dirty="0"/>
              <a:t>La terapia PAP causa más interrupciones                                del sueño que tener AOS</a:t>
            </a:r>
            <a:endParaRPr lang="en-US" sz="2400" dirty="0"/>
          </a:p>
          <a:p>
            <a:pPr marL="800100" lvl="2">
              <a:spcBef>
                <a:spcPts val="300"/>
              </a:spcBef>
            </a:pPr>
            <a:r>
              <a:rPr lang="es-ES" sz="2200" dirty="0"/>
              <a:t>El equipo adecuado, el ajuste de la                                            mascarilla y la configuración de la                                       máquina son imprescindibles</a:t>
            </a:r>
            <a:endParaRPr lang="en-US" sz="2200" dirty="0"/>
          </a:p>
          <a:p>
            <a:pPr marL="542925" lvl="1">
              <a:spcBef>
                <a:spcPts val="300"/>
              </a:spcBef>
            </a:pPr>
            <a:r>
              <a:rPr lang="es-ES" sz="2400" dirty="0"/>
              <a:t>Todas las máquinas PAP son iguales</a:t>
            </a:r>
            <a:endParaRPr lang="en-US" sz="2400" dirty="0"/>
          </a:p>
          <a:p>
            <a:pPr lvl="2">
              <a:spcBef>
                <a:spcPts val="300"/>
              </a:spcBef>
            </a:pPr>
            <a:r>
              <a:rPr lang="es-ES" sz="2200" dirty="0"/>
              <a:t>Grandes diferencias en los tipos y marcas de máquinas PAP</a:t>
            </a:r>
            <a:endParaRPr lang="en-US" sz="2200" dirty="0"/>
          </a:p>
          <a:p>
            <a:pPr marL="542925" lvl="1">
              <a:spcBef>
                <a:spcPts val="300"/>
              </a:spcBef>
            </a:pPr>
            <a:r>
              <a:rPr lang="es-ES" sz="2400" dirty="0"/>
              <a:t>Las máquinas de PAP son ruidosas y perturbadoras</a:t>
            </a:r>
            <a:r>
              <a:rPr lang="en-US" sz="2400" dirty="0"/>
              <a:t> </a:t>
            </a:r>
          </a:p>
          <a:p>
            <a:pPr lvl="2">
              <a:spcBef>
                <a:spcPts val="300"/>
              </a:spcBef>
            </a:pPr>
            <a:r>
              <a:rPr lang="es-ES" sz="2200" dirty="0"/>
              <a:t>Los dispositivos PAP actuales son mucho más silenciosos en comparación con los ronquidos.</a:t>
            </a:r>
            <a:endParaRPr lang="en-US" sz="2200" dirty="0"/>
          </a:p>
          <a:p>
            <a:pPr>
              <a:buFont typeface="Arial" charset="0"/>
              <a:buNone/>
            </a:pPr>
            <a:endParaRPr lang="en-US" dirty="0"/>
          </a:p>
          <a:p>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descr="support.jpg" title="Suppor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4610100"/>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itle 1"/>
          <p:cNvSpPr>
            <a:spLocks noGrp="1"/>
          </p:cNvSpPr>
          <p:nvPr>
            <p:ph type="title"/>
          </p:nvPr>
        </p:nvSpPr>
        <p:spPr/>
        <p:txBody>
          <a:bodyPr/>
          <a:lstStyle/>
          <a:p>
            <a:r>
              <a:rPr lang="en-US" dirty="0" err="1">
                <a:solidFill>
                  <a:schemeClr val="bg1"/>
                </a:solidFill>
              </a:rPr>
              <a:t>Estrategias</a:t>
            </a:r>
            <a:r>
              <a:rPr lang="en-US" dirty="0">
                <a:solidFill>
                  <a:schemeClr val="bg1"/>
                </a:solidFill>
              </a:rPr>
              <a:t> para </a:t>
            </a:r>
            <a:r>
              <a:rPr lang="en-US" dirty="0" err="1">
                <a:solidFill>
                  <a:schemeClr val="bg1"/>
                </a:solidFill>
              </a:rPr>
              <a:t>Brindar</a:t>
            </a:r>
            <a:r>
              <a:rPr lang="en-US" dirty="0">
                <a:solidFill>
                  <a:schemeClr val="bg1"/>
                </a:solidFill>
              </a:rPr>
              <a:t> </a:t>
            </a:r>
            <a:r>
              <a:rPr lang="en-US" dirty="0" err="1">
                <a:solidFill>
                  <a:schemeClr val="bg1"/>
                </a:solidFill>
              </a:rPr>
              <a:t>Apoyo</a:t>
            </a:r>
            <a:r>
              <a:rPr lang="en-US" dirty="0">
                <a:solidFill>
                  <a:schemeClr val="bg1"/>
                </a:solidFill>
              </a:rPr>
              <a:t> y </a:t>
            </a:r>
            <a:r>
              <a:rPr lang="en-US" dirty="0" err="1">
                <a:solidFill>
                  <a:schemeClr val="bg1"/>
                </a:solidFill>
              </a:rPr>
              <a:t>Ánimo</a:t>
            </a:r>
            <a:r>
              <a:rPr lang="en-US" dirty="0">
                <a:solidFill>
                  <a:schemeClr val="bg1"/>
                </a:solidFill>
              </a:rPr>
              <a:t> (7 de 7)</a:t>
            </a:r>
          </a:p>
        </p:txBody>
      </p:sp>
      <p:sp>
        <p:nvSpPr>
          <p:cNvPr id="90116" name="Content Placeholder 2"/>
          <p:cNvSpPr>
            <a:spLocks noGrp="1"/>
          </p:cNvSpPr>
          <p:nvPr>
            <p:ph idx="1"/>
          </p:nvPr>
        </p:nvSpPr>
        <p:spPr/>
        <p:txBody>
          <a:bodyPr/>
          <a:lstStyle/>
          <a:p>
            <a:r>
              <a:rPr lang="es-ES" dirty="0"/>
              <a:t>Mitos comunes y percepciones erróneas sobre las enfermedades del sueño </a:t>
            </a:r>
            <a:r>
              <a:rPr lang="en-US" dirty="0"/>
              <a:t>(</a:t>
            </a:r>
            <a:r>
              <a:rPr lang="en-US" i="1" dirty="0"/>
              <a:t>cont</a:t>
            </a:r>
            <a:r>
              <a:rPr lang="en-US" dirty="0"/>
              <a:t>.)</a:t>
            </a:r>
          </a:p>
          <a:p>
            <a:pPr lvl="1"/>
            <a:r>
              <a:rPr lang="es-ES" sz="2400" dirty="0"/>
              <a:t>El PAP es imposible o difícil de usar en el camión</a:t>
            </a:r>
            <a:endParaRPr lang="en-US" sz="2400" dirty="0"/>
          </a:p>
          <a:p>
            <a:pPr lvl="2"/>
            <a:r>
              <a:rPr lang="es-ES" sz="2000" dirty="0"/>
              <a:t>La tecnología permite el uso de PAP en el camión</a:t>
            </a:r>
            <a:endParaRPr lang="en-US" sz="2000" dirty="0"/>
          </a:p>
          <a:p>
            <a:pPr lvl="1"/>
            <a:r>
              <a:rPr lang="es-ES" sz="2400" dirty="0"/>
              <a:t>Los pacientes diagnosticados con AOS y con PAP recetada probablemente estarán con PAP por el resto de su vida</a:t>
            </a:r>
            <a:endParaRPr lang="en-US" sz="2400" dirty="0"/>
          </a:p>
          <a:p>
            <a:pPr lvl="2"/>
            <a:r>
              <a:rPr lang="es-ES" sz="2000" dirty="0"/>
              <a:t>El exceso de peso puede aumentar la gravedad de la AOS</a:t>
            </a:r>
            <a:r>
              <a:rPr lang="en-US" sz="2000" dirty="0"/>
              <a:t>  </a:t>
            </a:r>
          </a:p>
          <a:p>
            <a:pPr lvl="2"/>
            <a:r>
              <a:rPr lang="es-ES" sz="2000" dirty="0"/>
              <a:t>Perder peso puede eliminar la necesidad de PAP en algunos casos</a:t>
            </a:r>
            <a:endParaRPr lang="en-US" sz="2000" dirty="0"/>
          </a:p>
          <a:p>
            <a:pPr lvl="2"/>
            <a:endParaRPr lang="en-US" dirty="0"/>
          </a:p>
          <a:p>
            <a:pPr lvl="2">
              <a:buFont typeface="Arial" charset="0"/>
              <a:buNone/>
            </a:pPr>
            <a:endParaRPr lang="en-US" dirty="0"/>
          </a:p>
          <a:p>
            <a:pPr>
              <a:buFont typeface="Arial" charset="0"/>
              <a:buNone/>
            </a:pPr>
            <a:endParaRPr 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4500"/>
              </a:lnSpc>
            </a:pPr>
            <a:r>
              <a:rPr lang="es-ES" sz="3600" dirty="0">
                <a:solidFill>
                  <a:schemeClr val="bg1"/>
                </a:solidFill>
              </a:rPr>
              <a:t>Estrategias para Facilitar el Cambio de Comportamiento del Conductor (1 de 3)</a:t>
            </a:r>
            <a:endParaRPr lang="en-US" sz="3600" dirty="0">
              <a:solidFill>
                <a:schemeClr val="bg1"/>
              </a:solidFill>
            </a:endParaRPr>
          </a:p>
        </p:txBody>
      </p:sp>
      <p:sp>
        <p:nvSpPr>
          <p:cNvPr id="3" name="Content Placeholder 2"/>
          <p:cNvSpPr>
            <a:spLocks noGrp="1"/>
          </p:cNvSpPr>
          <p:nvPr>
            <p:ph idx="1"/>
          </p:nvPr>
        </p:nvSpPr>
        <p:spPr/>
        <p:txBody>
          <a:bodyPr/>
          <a:lstStyle/>
          <a:p>
            <a:pPr marL="0" indent="0">
              <a:buNone/>
            </a:pPr>
            <a:r>
              <a:rPr lang="es-MX" sz="4000" dirty="0"/>
              <a:t>Papel del Transportista</a:t>
            </a:r>
          </a:p>
          <a:p>
            <a:pPr>
              <a:spcBef>
                <a:spcPts val="0"/>
              </a:spcBef>
            </a:pPr>
            <a:r>
              <a:rPr lang="es-MX" dirty="0"/>
              <a:t>Establecer una cultura de                     seguridad</a:t>
            </a:r>
          </a:p>
          <a:p>
            <a:pPr>
              <a:spcBef>
                <a:spcPts val="0"/>
              </a:spcBef>
            </a:pPr>
            <a:r>
              <a:rPr lang="es-MX" dirty="0"/>
              <a:t>Dar buen ejemplo</a:t>
            </a:r>
          </a:p>
          <a:p>
            <a:pPr>
              <a:spcBef>
                <a:spcPts val="0"/>
              </a:spcBef>
            </a:pPr>
            <a:r>
              <a:rPr lang="es-MX" dirty="0"/>
              <a:t>Evaluar necesidades</a:t>
            </a:r>
          </a:p>
          <a:p>
            <a:pPr>
              <a:spcBef>
                <a:spcPts val="0"/>
              </a:spcBef>
            </a:pPr>
            <a:r>
              <a:rPr lang="es-MX" dirty="0"/>
              <a:t>Desarrollar un plan</a:t>
            </a:r>
          </a:p>
          <a:p>
            <a:pPr>
              <a:spcBef>
                <a:spcPts val="0"/>
              </a:spcBef>
            </a:pPr>
            <a:r>
              <a:rPr lang="es-MX" dirty="0"/>
              <a:t>Implementar el programa en un entorno de apoyo</a:t>
            </a:r>
          </a:p>
          <a:p>
            <a:pPr>
              <a:spcBef>
                <a:spcPts val="0"/>
              </a:spcBef>
            </a:pPr>
            <a:r>
              <a:rPr lang="es-MX" dirty="0"/>
              <a:t>Evaluar y mejorar el programa</a:t>
            </a:r>
          </a:p>
        </p:txBody>
      </p:sp>
      <p:pic>
        <p:nvPicPr>
          <p:cNvPr id="4" name="Picture 3" descr="P:\457407\Working\Documents\Module Content\istock photos\Module 5\changes.jpg" title="Sign saying &quot;Changes Ahead&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752600"/>
            <a:ext cx="2743200" cy="2735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6153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z="3600" b="0" i="0" u="none" strike="noStrike" kern="1200" cap="none" spc="0" normalizeH="0" baseline="0" noProof="0" dirty="0">
                <a:ln>
                  <a:noFill/>
                </a:ln>
                <a:solidFill>
                  <a:prstClr val="white"/>
                </a:solidFill>
                <a:effectLst/>
                <a:uLnTx/>
                <a:uFillTx/>
                <a:latin typeface="Calibri"/>
                <a:ea typeface="+mj-ea"/>
                <a:cs typeface="+mj-cs"/>
              </a:rPr>
              <a:t>Estrategias para Facilitar el Cambio de Comportamiento del Conductor (2 de 3)</a:t>
            </a:r>
            <a:endParaRPr lang="en-US" dirty="0">
              <a:solidFill>
                <a:schemeClr val="bg1"/>
              </a:solidFill>
            </a:endParaRPr>
          </a:p>
        </p:txBody>
      </p:sp>
      <p:sp>
        <p:nvSpPr>
          <p:cNvPr id="3" name="Content Placeholder 2"/>
          <p:cNvSpPr>
            <a:spLocks noGrp="1"/>
          </p:cNvSpPr>
          <p:nvPr>
            <p:ph idx="1"/>
          </p:nvPr>
        </p:nvSpPr>
        <p:spPr>
          <a:xfrm>
            <a:off x="457200" y="1524000"/>
            <a:ext cx="8458200" cy="4525963"/>
          </a:xfrm>
        </p:spPr>
        <p:txBody>
          <a:bodyPr/>
          <a:lstStyle/>
          <a:p>
            <a:pPr marL="0" indent="0">
              <a:spcBef>
                <a:spcPts val="0"/>
              </a:spcBef>
              <a:buNone/>
            </a:pPr>
            <a:r>
              <a:rPr lang="es-MX" dirty="0"/>
              <a:t>Claves para Administrar las Enfermedades del Sueño en los conductores de VDA</a:t>
            </a:r>
          </a:p>
          <a:p>
            <a:pPr>
              <a:spcBef>
                <a:spcPts val="0"/>
              </a:spcBef>
            </a:pPr>
            <a:r>
              <a:rPr lang="es-MX" sz="2800" dirty="0"/>
              <a:t>Conocimiento/conciencia</a:t>
            </a:r>
          </a:p>
          <a:p>
            <a:pPr>
              <a:spcBef>
                <a:spcPts val="0"/>
              </a:spcBef>
            </a:pPr>
            <a:r>
              <a:rPr lang="es-MX" sz="2800" dirty="0"/>
              <a:t>Superar la ambivalencia</a:t>
            </a:r>
          </a:p>
          <a:p>
            <a:pPr>
              <a:spcBef>
                <a:spcPts val="0"/>
              </a:spcBef>
            </a:pPr>
            <a:r>
              <a:rPr lang="es-MX" sz="2800" dirty="0"/>
              <a:t>Apunte a comportamientos específicos</a:t>
            </a:r>
          </a:p>
          <a:p>
            <a:pPr lvl="1">
              <a:spcBef>
                <a:spcPts val="0"/>
              </a:spcBef>
            </a:pPr>
            <a:r>
              <a:rPr lang="es-MX" sz="2400" dirty="0"/>
              <a:t>Cumplimiento del tratamiento PAP</a:t>
            </a:r>
          </a:p>
          <a:p>
            <a:pPr lvl="1">
              <a:spcBef>
                <a:spcPts val="0"/>
              </a:spcBef>
            </a:pPr>
            <a:r>
              <a:rPr lang="es-MX" sz="2400" dirty="0"/>
              <a:t>Comunicarse con el personal</a:t>
            </a:r>
          </a:p>
          <a:p>
            <a:pPr>
              <a:spcBef>
                <a:spcPts val="0"/>
              </a:spcBef>
            </a:pPr>
            <a:r>
              <a:rPr lang="es-MX" sz="2800" dirty="0"/>
              <a:t>Metas específicas</a:t>
            </a:r>
          </a:p>
          <a:p>
            <a:pPr lvl="1">
              <a:spcBef>
                <a:spcPts val="0"/>
              </a:spcBef>
            </a:pPr>
            <a:r>
              <a:rPr lang="es-MX" sz="2400" dirty="0"/>
              <a:t>Aumento del uso del tratamiento PAP</a:t>
            </a:r>
          </a:p>
          <a:p>
            <a:pPr lvl="1">
              <a:spcBef>
                <a:spcPts val="0"/>
              </a:spcBef>
            </a:pPr>
            <a:r>
              <a:rPr lang="es-MX" sz="2400" dirty="0"/>
              <a:t>Ejercicio/mejoras dietéticas</a:t>
            </a:r>
          </a:p>
          <a:p>
            <a:pPr>
              <a:spcBef>
                <a:spcPts val="0"/>
              </a:spcBef>
            </a:pPr>
            <a:r>
              <a:rPr lang="es-MX" sz="2800" dirty="0"/>
              <a:t>Apoyo social</a:t>
            </a:r>
          </a:p>
          <a:p>
            <a:endParaRPr lang="es-MX" dirty="0"/>
          </a:p>
        </p:txBody>
      </p:sp>
    </p:spTree>
    <p:extLst>
      <p:ext uri="{BB962C8B-B14F-4D97-AF65-F5344CB8AC3E}">
        <p14:creationId xmlns:p14="http://schemas.microsoft.com/office/powerpoint/2010/main" val="7701970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2400" y="199724"/>
            <a:ext cx="8229600" cy="1143000"/>
          </a:xfrm>
        </p:spPr>
        <p:txBody>
          <a:bodyPr>
            <a:noAutofit/>
          </a:bodyPr>
          <a:lstStyle/>
          <a:p>
            <a:pPr marL="542925" algn="l"/>
            <a:r>
              <a:rPr lang="es-ES" sz="3200" dirty="0">
                <a:solidFill>
                  <a:schemeClr val="bg1"/>
                </a:solidFill>
              </a:rPr>
              <a:t>Estrategias para Facilitar el Cambio de Comportamiento del Conductor </a:t>
            </a:r>
            <a:endParaRPr lang="en-US" sz="3200" dirty="0">
              <a:solidFill>
                <a:schemeClr val="bg1"/>
              </a:solidFill>
            </a:endParaRPr>
          </a:p>
        </p:txBody>
      </p:sp>
      <p:graphicFrame>
        <p:nvGraphicFramePr>
          <p:cNvPr id="7" name="Diagram 6"/>
          <p:cNvGraphicFramePr/>
          <p:nvPr>
            <p:extLst>
              <p:ext uri="{D42A27DB-BD31-4B8C-83A1-F6EECF244321}">
                <p14:modId xmlns:p14="http://schemas.microsoft.com/office/powerpoint/2010/main" val="4265358917"/>
              </p:ext>
            </p:extLst>
          </p:nvPr>
        </p:nvGraphicFramePr>
        <p:xfrm>
          <a:off x="229137" y="3081233"/>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L-Shape 7"/>
          <p:cNvSpPr/>
          <p:nvPr/>
        </p:nvSpPr>
        <p:spPr>
          <a:xfrm rot="5400000">
            <a:off x="5458424" y="2855358"/>
            <a:ext cx="1139501" cy="1531784"/>
          </a:xfrm>
          <a:prstGeom prst="corner">
            <a:avLst>
              <a:gd name="adj1" fmla="val 16120"/>
              <a:gd name="adj2" fmla="val 16110"/>
            </a:avLst>
          </a:prstGeom>
          <a:solidFill>
            <a:schemeClr val="tx2">
              <a:lumMod val="60000"/>
              <a:lumOff val="40000"/>
            </a:schemeClr>
          </a:solidFill>
          <a:ln>
            <a:noFill/>
          </a:ln>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s-MX"/>
          </a:p>
        </p:txBody>
      </p:sp>
      <p:grpSp>
        <p:nvGrpSpPr>
          <p:cNvPr id="3" name="Group 8"/>
          <p:cNvGrpSpPr/>
          <p:nvPr/>
        </p:nvGrpSpPr>
        <p:grpSpPr>
          <a:xfrm>
            <a:off x="5521812" y="3200400"/>
            <a:ext cx="3019927" cy="1639642"/>
            <a:chOff x="3073618" y="718166"/>
            <a:chExt cx="3019927" cy="1639642"/>
          </a:xfrm>
        </p:grpSpPr>
        <p:sp>
          <p:nvSpPr>
            <p:cNvPr id="10" name="Rectangle 9"/>
            <p:cNvSpPr/>
            <p:nvPr/>
          </p:nvSpPr>
          <p:spPr>
            <a:xfrm>
              <a:off x="4381732" y="857303"/>
              <a:ext cx="1711813" cy="150050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s-MX"/>
            </a:p>
          </p:txBody>
        </p:sp>
        <p:sp>
          <p:nvSpPr>
            <p:cNvPr id="11" name="Rectangle 10"/>
            <p:cNvSpPr/>
            <p:nvPr/>
          </p:nvSpPr>
          <p:spPr>
            <a:xfrm>
              <a:off x="3073618" y="718166"/>
              <a:ext cx="1711813" cy="150050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0490" tIns="110490" rIns="110490" bIns="110490" numCol="1" spcCol="1270" anchor="t" anchorCtr="0">
              <a:noAutofit/>
            </a:bodyPr>
            <a:lstStyle/>
            <a:p>
              <a:pPr lvl="0" algn="l" defTabSz="1289050">
                <a:lnSpc>
                  <a:spcPct val="90000"/>
                </a:lnSpc>
                <a:spcBef>
                  <a:spcPct val="0"/>
                </a:spcBef>
                <a:spcAft>
                  <a:spcPct val="35000"/>
                </a:spcAft>
              </a:pPr>
              <a:r>
                <a:rPr lang="en-US" sz="2400" kern="1200" dirty="0">
                  <a:solidFill>
                    <a:srgbClr val="0033CC"/>
                  </a:solidFill>
                </a:rPr>
                <a:t>Toma de </a:t>
              </a:r>
              <a:r>
                <a:rPr lang="en-US" sz="2400" kern="1200" dirty="0" err="1">
                  <a:solidFill>
                    <a:srgbClr val="0033CC"/>
                  </a:solidFill>
                </a:rPr>
                <a:t>Acción</a:t>
              </a:r>
              <a:endParaRPr lang="en-US" sz="2400" kern="1200" dirty="0">
                <a:solidFill>
                  <a:srgbClr val="0033CC"/>
                </a:solidFill>
              </a:endParaRPr>
            </a:p>
          </p:txBody>
        </p:sp>
      </p:grpSp>
      <p:sp>
        <p:nvSpPr>
          <p:cNvPr id="13" name="Isosceles Triangle 12"/>
          <p:cNvSpPr/>
          <p:nvPr/>
        </p:nvSpPr>
        <p:spPr>
          <a:xfrm>
            <a:off x="4800600" y="3531241"/>
            <a:ext cx="322983" cy="322983"/>
          </a:xfrm>
          <a:prstGeom prst="triangle">
            <a:avLst>
              <a:gd name="adj" fmla="val 100000"/>
            </a:avLst>
          </a:prstGeom>
          <a:solidFill>
            <a:srgbClr val="C00000"/>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s-MX"/>
          </a:p>
        </p:txBody>
      </p:sp>
      <p:sp>
        <p:nvSpPr>
          <p:cNvPr id="16" name="L-Shape 15"/>
          <p:cNvSpPr/>
          <p:nvPr/>
        </p:nvSpPr>
        <p:spPr>
          <a:xfrm rot="5400000">
            <a:off x="7208227" y="1695020"/>
            <a:ext cx="1139501" cy="1896104"/>
          </a:xfrm>
          <a:prstGeom prst="corner">
            <a:avLst>
              <a:gd name="adj1" fmla="val 16120"/>
              <a:gd name="adj2" fmla="val 16110"/>
            </a:avLst>
          </a:prstGeom>
          <a:solidFill>
            <a:srgbClr val="00B050"/>
          </a:solidFill>
          <a:ln>
            <a:noFill/>
          </a:ln>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s-MX"/>
          </a:p>
        </p:txBody>
      </p:sp>
      <p:sp>
        <p:nvSpPr>
          <p:cNvPr id="18" name="Isosceles Triangle 17"/>
          <p:cNvSpPr/>
          <p:nvPr/>
        </p:nvSpPr>
        <p:spPr>
          <a:xfrm>
            <a:off x="6415986" y="2643072"/>
            <a:ext cx="322983" cy="322983"/>
          </a:xfrm>
          <a:prstGeom prst="triangle">
            <a:avLst>
              <a:gd name="adj" fmla="val 100000"/>
            </a:avLst>
          </a:prstGeom>
          <a:solidFill>
            <a:schemeClr val="accent6">
              <a:lumMod val="75000"/>
            </a:schemeClr>
          </a:solidFill>
          <a:ln>
            <a:solidFill>
              <a:schemeClr val="accent6">
                <a:lumMod val="75000"/>
              </a:schemeClr>
            </a:solid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s-MX"/>
          </a:p>
        </p:txBody>
      </p:sp>
      <p:sp>
        <p:nvSpPr>
          <p:cNvPr id="19" name="Rectangle 18"/>
          <p:cNvSpPr/>
          <p:nvPr/>
        </p:nvSpPr>
        <p:spPr>
          <a:xfrm>
            <a:off x="3733800" y="4103236"/>
            <a:ext cx="1981200" cy="150050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0490" tIns="110490" rIns="110490" bIns="110490" numCol="1" spcCol="1270" anchor="t" anchorCtr="0">
            <a:noAutofit/>
          </a:bodyPr>
          <a:lstStyle/>
          <a:p>
            <a:pPr lvl="0" algn="l" defTabSz="1289050">
              <a:lnSpc>
                <a:spcPct val="90000"/>
              </a:lnSpc>
              <a:spcBef>
                <a:spcPct val="0"/>
              </a:spcBef>
            </a:pPr>
            <a:r>
              <a:rPr lang="en-US" sz="2400" kern="1200" dirty="0">
                <a:solidFill>
                  <a:schemeClr val="accent6">
                    <a:lumMod val="50000"/>
                  </a:schemeClr>
                </a:solidFill>
              </a:rPr>
              <a:t>Plan de </a:t>
            </a:r>
            <a:r>
              <a:rPr lang="en-US" sz="2400" kern="1200" dirty="0" err="1">
                <a:solidFill>
                  <a:schemeClr val="accent6">
                    <a:lumMod val="50000"/>
                  </a:schemeClr>
                </a:solidFill>
              </a:rPr>
              <a:t>cambio</a:t>
            </a:r>
            <a:endParaRPr lang="en-US" sz="2400" kern="1200" dirty="0">
              <a:solidFill>
                <a:schemeClr val="accent6">
                  <a:lumMod val="50000"/>
                </a:schemeClr>
              </a:solidFill>
            </a:endParaRPr>
          </a:p>
        </p:txBody>
      </p:sp>
      <p:sp>
        <p:nvSpPr>
          <p:cNvPr id="20" name="Rectangle 19"/>
          <p:cNvSpPr/>
          <p:nvPr/>
        </p:nvSpPr>
        <p:spPr>
          <a:xfrm>
            <a:off x="7014217" y="2301246"/>
            <a:ext cx="1711813" cy="150050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0490" tIns="110490" rIns="110490" bIns="110490" numCol="1" spcCol="1270" anchor="t" anchorCtr="0">
            <a:noAutofit/>
          </a:bodyPr>
          <a:lstStyle/>
          <a:p>
            <a:pPr lvl="0" algn="l" defTabSz="1289050">
              <a:lnSpc>
                <a:spcPct val="90000"/>
              </a:lnSpc>
              <a:spcBef>
                <a:spcPct val="0"/>
              </a:spcBef>
            </a:pPr>
            <a:r>
              <a:rPr lang="en-US" sz="2400" kern="1200" dirty="0" err="1">
                <a:solidFill>
                  <a:srgbClr val="006600"/>
                </a:solidFill>
              </a:rPr>
              <a:t>Mantener</a:t>
            </a:r>
            <a:r>
              <a:rPr lang="en-US" sz="2400" kern="1200" dirty="0">
                <a:solidFill>
                  <a:srgbClr val="006600"/>
                </a:solidFill>
              </a:rPr>
              <a:t> la </a:t>
            </a:r>
            <a:r>
              <a:rPr lang="en-US" sz="2400" kern="1200" dirty="0" err="1">
                <a:solidFill>
                  <a:srgbClr val="006600"/>
                </a:solidFill>
              </a:rPr>
              <a:t>Acción</a:t>
            </a:r>
            <a:endParaRPr lang="en-US" sz="2400" kern="1200" dirty="0">
              <a:solidFill>
                <a:srgbClr val="006600"/>
              </a:solidFill>
            </a:endParaRPr>
          </a:p>
        </p:txBody>
      </p:sp>
      <p:sp>
        <p:nvSpPr>
          <p:cNvPr id="2" name="7-Point Star 1"/>
          <p:cNvSpPr/>
          <p:nvPr/>
        </p:nvSpPr>
        <p:spPr>
          <a:xfrm>
            <a:off x="7010400" y="-218276"/>
            <a:ext cx="2356825" cy="2291597"/>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7165725" y="172015"/>
            <a:ext cx="1978275" cy="1446550"/>
          </a:xfrm>
          <a:prstGeom prst="rect">
            <a:avLst/>
          </a:prstGeom>
          <a:noFill/>
        </p:spPr>
        <p:txBody>
          <a:bodyPr wrap="square" rtlCol="0">
            <a:spAutoFit/>
          </a:bodyPr>
          <a:lstStyle/>
          <a:p>
            <a:pPr algn="ctr"/>
            <a:r>
              <a:rPr lang="en-US" sz="2200" b="1" dirty="0" err="1">
                <a:solidFill>
                  <a:srgbClr val="C00000"/>
                </a:solidFill>
              </a:rPr>
              <a:t>Salud</a:t>
            </a:r>
            <a:r>
              <a:rPr lang="en-US" sz="2200" b="1" dirty="0">
                <a:solidFill>
                  <a:srgbClr val="C00000"/>
                </a:solidFill>
              </a:rPr>
              <a:t>, </a:t>
            </a:r>
            <a:r>
              <a:rPr lang="en-US" sz="2200" b="1" dirty="0" err="1">
                <a:solidFill>
                  <a:srgbClr val="C00000"/>
                </a:solidFill>
              </a:rPr>
              <a:t>Bienestar</a:t>
            </a:r>
            <a:r>
              <a:rPr lang="en-US" sz="2200" b="1" dirty="0">
                <a:solidFill>
                  <a:srgbClr val="C00000"/>
                </a:solidFill>
              </a:rPr>
              <a:t>, </a:t>
            </a:r>
            <a:r>
              <a:rPr lang="en-US" sz="2200" b="1" dirty="0" err="1">
                <a:solidFill>
                  <a:srgbClr val="C00000"/>
                </a:solidFill>
              </a:rPr>
              <a:t>Alerta</a:t>
            </a:r>
            <a:r>
              <a:rPr lang="en-US" sz="2200" b="1" dirty="0">
                <a:solidFill>
                  <a:srgbClr val="C00000"/>
                </a:solidFill>
              </a:rPr>
              <a:t>, </a:t>
            </a:r>
            <a:r>
              <a:rPr lang="en-US" sz="2200" b="1" dirty="0" err="1">
                <a:solidFill>
                  <a:srgbClr val="C00000"/>
                </a:solidFill>
              </a:rPr>
              <a:t>Desempeño</a:t>
            </a:r>
            <a:endParaRPr lang="en-US" sz="2200" b="1" dirty="0">
              <a:solidFill>
                <a:srgbClr val="C00000"/>
              </a:solidFill>
            </a:endParaRPr>
          </a:p>
        </p:txBody>
      </p:sp>
      <p:sp>
        <p:nvSpPr>
          <p:cNvPr id="4" name="TextBox 3"/>
          <p:cNvSpPr txBox="1"/>
          <p:nvPr/>
        </p:nvSpPr>
        <p:spPr>
          <a:xfrm>
            <a:off x="609600" y="1654915"/>
            <a:ext cx="5562600" cy="1200329"/>
          </a:xfrm>
          <a:prstGeom prst="rect">
            <a:avLst/>
          </a:prstGeom>
          <a:noFill/>
        </p:spPr>
        <p:txBody>
          <a:bodyPr wrap="square" rtlCol="0">
            <a:spAutoFit/>
          </a:bodyPr>
          <a:lstStyle/>
          <a:p>
            <a:r>
              <a:rPr lang="es-ES" sz="3600" dirty="0"/>
              <a:t>Pasos para el Cambio de Comportamiento</a:t>
            </a:r>
            <a:endParaRPr lang="en-US" sz="3600" dirty="0"/>
          </a:p>
        </p:txBody>
      </p:sp>
    </p:spTree>
    <p:extLst>
      <p:ext uri="{BB962C8B-B14F-4D97-AF65-F5344CB8AC3E}">
        <p14:creationId xmlns:p14="http://schemas.microsoft.com/office/powerpoint/2010/main" val="7811622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US" dirty="0" err="1">
                <a:solidFill>
                  <a:schemeClr val="bg1"/>
                </a:solidFill>
              </a:rPr>
              <a:t>Cuestionario</a:t>
            </a:r>
            <a:r>
              <a:rPr lang="en-US" dirty="0">
                <a:solidFill>
                  <a:schemeClr val="bg1"/>
                </a:solidFill>
              </a:rPr>
              <a:t> de la </a:t>
            </a:r>
            <a:r>
              <a:rPr lang="en-US" dirty="0" err="1">
                <a:solidFill>
                  <a:schemeClr val="bg1"/>
                </a:solidFill>
              </a:rPr>
              <a:t>Lección</a:t>
            </a:r>
            <a:endParaRPr lang="en-US" dirty="0">
              <a:solidFill>
                <a:schemeClr val="bg1"/>
              </a:solidFill>
            </a:endParaRPr>
          </a:p>
        </p:txBody>
      </p:sp>
      <p:sp>
        <p:nvSpPr>
          <p:cNvPr id="91139" name="Content Placeholder 1"/>
          <p:cNvSpPr>
            <a:spLocks noGrp="1"/>
          </p:cNvSpPr>
          <p:nvPr>
            <p:ph idx="1"/>
          </p:nvPr>
        </p:nvSpPr>
        <p:spPr>
          <a:xfrm>
            <a:off x="457200" y="1447800"/>
            <a:ext cx="8382000" cy="4525963"/>
          </a:xfrm>
        </p:spPr>
        <p:txBody>
          <a:bodyPr/>
          <a:lstStyle/>
          <a:p>
            <a:pPr>
              <a:buFont typeface="Arial" charset="0"/>
              <a:buNone/>
            </a:pPr>
            <a:r>
              <a:rPr lang="en-US" dirty="0"/>
              <a:t>1. </a:t>
            </a:r>
            <a:r>
              <a:rPr lang="es-ES" sz="3100" dirty="0"/>
              <a:t>¿Cuáles son algunas de las razones por las que los pacientes con AOS recién diagnosticados pueden tener problemas para cumplir con el tratamiento de PAP?</a:t>
            </a:r>
            <a:endParaRPr lang="en-US" sz="3100" dirty="0"/>
          </a:p>
          <a:p>
            <a:pPr marL="800100" lvl="1" indent="-514350">
              <a:spcBef>
                <a:spcPts val="0"/>
              </a:spcBef>
              <a:buFont typeface="Calibri" pitchFamily="34" charset="0"/>
              <a:buAutoNum type="alphaLcPeriod"/>
            </a:pPr>
            <a:r>
              <a:rPr lang="es-ES" dirty="0"/>
              <a:t>Mal ajuste de la </a:t>
            </a:r>
            <a:r>
              <a:rPr lang="es-ES" dirty="0" err="1"/>
              <a:t>máscarilla</a:t>
            </a:r>
            <a:endParaRPr lang="en-US" sz="2400" dirty="0"/>
          </a:p>
          <a:p>
            <a:pPr marL="800100" lvl="1" indent="-514350">
              <a:spcBef>
                <a:spcPts val="0"/>
              </a:spcBef>
              <a:buFont typeface="Calibri" pitchFamily="34" charset="0"/>
              <a:buAutoNum type="alphaLcPeriod"/>
            </a:pPr>
            <a:r>
              <a:rPr lang="en-US" dirty="0" err="1"/>
              <a:t>Humidificación</a:t>
            </a:r>
            <a:r>
              <a:rPr lang="en-US" dirty="0"/>
              <a:t> </a:t>
            </a:r>
            <a:r>
              <a:rPr lang="en-US" dirty="0" err="1"/>
              <a:t>inadecuada</a:t>
            </a:r>
            <a:endParaRPr lang="en-US" sz="2400" dirty="0"/>
          </a:p>
          <a:p>
            <a:pPr marL="800100" lvl="1" indent="-514350">
              <a:spcBef>
                <a:spcPts val="0"/>
              </a:spcBef>
              <a:buFont typeface="Calibri" pitchFamily="34" charset="0"/>
              <a:buAutoNum type="alphaLcPeriod"/>
            </a:pPr>
            <a:r>
              <a:rPr lang="es-ES" dirty="0"/>
              <a:t>Es difícil acceder a los suministros y equipos de PAP cuando los conductores están en la carretera</a:t>
            </a:r>
            <a:endParaRPr lang="en-US" sz="2400" dirty="0"/>
          </a:p>
          <a:p>
            <a:pPr marL="800100" lvl="1" indent="-514350">
              <a:spcBef>
                <a:spcPts val="0"/>
              </a:spcBef>
              <a:buFont typeface="Calibri" pitchFamily="34" charset="0"/>
              <a:buAutoNum type="alphaLcPeriod"/>
            </a:pPr>
            <a:r>
              <a:rPr lang="es-ES" dirty="0"/>
              <a:t>Dormir puede ser difícil cuando se adapta a una nueva máquina de PAP</a:t>
            </a:r>
            <a:endParaRPr lang="en-US" sz="2400" dirty="0"/>
          </a:p>
          <a:p>
            <a:pPr marL="800100" lvl="1" indent="-514350">
              <a:spcBef>
                <a:spcPts val="0"/>
              </a:spcBef>
              <a:buFont typeface="Calibri" pitchFamily="34" charset="0"/>
              <a:buAutoNum type="alphaLcPeriod"/>
            </a:pPr>
            <a:r>
              <a:rPr lang="en-US" dirty="0"/>
              <a:t>Todo lo anterior</a:t>
            </a:r>
            <a:endParaRPr lang="en-US" sz="2400"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r>
              <a:rPr lang="en-US" dirty="0" err="1">
                <a:solidFill>
                  <a:schemeClr val="bg1"/>
                </a:solidFill>
              </a:rPr>
              <a:t>Cuestionario</a:t>
            </a:r>
            <a:r>
              <a:rPr lang="en-US" dirty="0">
                <a:solidFill>
                  <a:schemeClr val="bg1"/>
                </a:solidFill>
              </a:rPr>
              <a:t> de la </a:t>
            </a:r>
            <a:r>
              <a:rPr lang="en-US" dirty="0" err="1">
                <a:solidFill>
                  <a:schemeClr val="bg1"/>
                </a:solidFill>
              </a:rPr>
              <a:t>Lección</a:t>
            </a:r>
            <a:endParaRPr lang="en-US" dirty="0"/>
          </a:p>
        </p:txBody>
      </p:sp>
      <p:sp>
        <p:nvSpPr>
          <p:cNvPr id="92163" name="Content Placeholder 2"/>
          <p:cNvSpPr>
            <a:spLocks noGrp="1"/>
          </p:cNvSpPr>
          <p:nvPr>
            <p:ph idx="1"/>
          </p:nvPr>
        </p:nvSpPr>
        <p:spPr/>
        <p:txBody>
          <a:bodyPr/>
          <a:lstStyle/>
          <a:p>
            <a:pPr>
              <a:buFont typeface="Arial" charset="0"/>
              <a:buNone/>
            </a:pPr>
            <a:r>
              <a:rPr lang="en-US" dirty="0"/>
              <a:t>2. </a:t>
            </a:r>
            <a:r>
              <a:rPr lang="es-ES" sz="3100" dirty="0"/>
              <a:t>¿Cómo puede un transportista brindar apoyo y ánimo a los empleados mientras se adaptan al tratamiento con PAP para la AOS?</a:t>
            </a:r>
            <a:endParaRPr lang="en-US" sz="3100" dirty="0"/>
          </a:p>
          <a:p>
            <a:pPr marL="971550" lvl="1" indent="-514350">
              <a:spcBef>
                <a:spcPts val="0"/>
              </a:spcBef>
              <a:buFont typeface="Calibri" pitchFamily="34" charset="0"/>
              <a:buAutoNum type="alphaLcPeriod"/>
            </a:pPr>
            <a:r>
              <a:rPr lang="es-ES" dirty="0"/>
              <a:t>Ayudándoles a identificar, abordar y resolver sus problemas de incumplimiento</a:t>
            </a:r>
            <a:endParaRPr lang="en-US" sz="2400" dirty="0"/>
          </a:p>
          <a:p>
            <a:pPr marL="971550" lvl="1" indent="-514350">
              <a:spcBef>
                <a:spcPts val="0"/>
              </a:spcBef>
              <a:buFont typeface="Calibri" pitchFamily="34" charset="0"/>
              <a:buAutoNum type="alphaLcPeriod"/>
            </a:pPr>
            <a:r>
              <a:rPr lang="en-US" dirty="0" err="1"/>
              <a:t>Asesoría</a:t>
            </a:r>
            <a:endParaRPr lang="en-US" sz="2400" dirty="0"/>
          </a:p>
          <a:p>
            <a:pPr marL="971550" lvl="1" indent="-514350">
              <a:spcBef>
                <a:spcPts val="0"/>
              </a:spcBef>
              <a:buFont typeface="Calibri" pitchFamily="34" charset="0"/>
              <a:buAutoNum type="alphaLcPeriod"/>
            </a:pPr>
            <a:r>
              <a:rPr lang="en-US" dirty="0" err="1"/>
              <a:t>Apoyo</a:t>
            </a:r>
            <a:endParaRPr lang="en-US" sz="2400" dirty="0"/>
          </a:p>
          <a:p>
            <a:pPr marL="971550" lvl="1" indent="-514350">
              <a:spcBef>
                <a:spcPts val="0"/>
              </a:spcBef>
              <a:buFont typeface="Calibri" pitchFamily="34" charset="0"/>
              <a:buAutoNum type="alphaLcPeriod"/>
            </a:pPr>
            <a:r>
              <a:rPr lang="en-US" dirty="0" err="1"/>
              <a:t>Despido</a:t>
            </a:r>
            <a:r>
              <a:rPr lang="en-US" dirty="0"/>
              <a:t> </a:t>
            </a:r>
            <a:r>
              <a:rPr lang="en-US" dirty="0" err="1"/>
              <a:t>injusto</a:t>
            </a:r>
            <a:endParaRPr lang="en-US" sz="2400" dirty="0"/>
          </a:p>
          <a:p>
            <a:pPr marL="971550" lvl="1" indent="-514350">
              <a:spcBef>
                <a:spcPts val="0"/>
              </a:spcBef>
              <a:buFont typeface="Calibri" pitchFamily="34" charset="0"/>
              <a:buAutoNum type="alphaLcPeriod"/>
            </a:pPr>
            <a:r>
              <a:rPr lang="en-US" dirty="0"/>
              <a:t>a, b y c</a:t>
            </a:r>
            <a:endParaRPr lang="en-US" sz="2400" dirty="0"/>
          </a:p>
          <a:p>
            <a:pPr marL="971550" lvl="1" indent="-514350">
              <a:spcBef>
                <a:spcPts val="0"/>
              </a:spcBef>
              <a:buFont typeface="Calibri" pitchFamily="34" charset="0"/>
              <a:buAutoNum type="alphaLcPeriod"/>
            </a:pPr>
            <a:r>
              <a:rPr lang="en-US" dirty="0"/>
              <a:t>b, c, y d</a:t>
            </a:r>
            <a:endParaRPr lang="en-US" sz="2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s-ES" dirty="0">
                <a:solidFill>
                  <a:schemeClr val="bg1"/>
                </a:solidFill>
              </a:rPr>
              <a:t>La AOS Interrumpe el Sueño y las Funciones Corporales</a:t>
            </a:r>
            <a:endParaRPr lang="en-US" dirty="0">
              <a:solidFill>
                <a:schemeClr val="bg1"/>
              </a:solidFill>
            </a:endParaRPr>
          </a:p>
        </p:txBody>
      </p:sp>
      <p:sp>
        <p:nvSpPr>
          <p:cNvPr id="16387" name="Rectangle 5"/>
          <p:cNvSpPr>
            <a:spLocks noChangeArrowheads="1"/>
          </p:cNvSpPr>
          <p:nvPr/>
        </p:nvSpPr>
        <p:spPr bwMode="auto">
          <a:xfrm>
            <a:off x="3505200" y="6192838"/>
            <a:ext cx="255230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dirty="0"/>
              <a:t>© ResMed 2011   </a:t>
            </a:r>
            <a:r>
              <a:rPr lang="en-US" sz="1100" dirty="0" err="1"/>
              <a:t>Usado</a:t>
            </a:r>
            <a:r>
              <a:rPr lang="en-US" sz="1100" dirty="0"/>
              <a:t> con </a:t>
            </a:r>
            <a:r>
              <a:rPr lang="en-US" sz="1100" dirty="0" err="1"/>
              <a:t>Permiso</a:t>
            </a:r>
            <a:endParaRPr lang="en-US" sz="1100" dirty="0"/>
          </a:p>
        </p:txBody>
      </p:sp>
      <p:pic>
        <p:nvPicPr>
          <p:cNvPr id="3" name="OSA Disrupts_Slide 9.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5750" y="1600200"/>
            <a:ext cx="6034088" cy="4525963"/>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US" dirty="0" err="1">
                <a:solidFill>
                  <a:schemeClr val="bg1"/>
                </a:solidFill>
              </a:rPr>
              <a:t>Cuestionario</a:t>
            </a:r>
            <a:r>
              <a:rPr lang="en-US" dirty="0">
                <a:solidFill>
                  <a:schemeClr val="bg1"/>
                </a:solidFill>
              </a:rPr>
              <a:t> de la </a:t>
            </a:r>
            <a:r>
              <a:rPr lang="en-US" dirty="0" err="1">
                <a:solidFill>
                  <a:schemeClr val="bg1"/>
                </a:solidFill>
              </a:rPr>
              <a:t>Lección</a:t>
            </a:r>
            <a:endParaRPr lang="en-US" dirty="0"/>
          </a:p>
        </p:txBody>
      </p:sp>
      <p:sp>
        <p:nvSpPr>
          <p:cNvPr id="93187" name="Content Placeholder 2"/>
          <p:cNvSpPr>
            <a:spLocks noGrp="1"/>
          </p:cNvSpPr>
          <p:nvPr>
            <p:ph idx="1"/>
          </p:nvPr>
        </p:nvSpPr>
        <p:spPr>
          <a:xfrm>
            <a:off x="228600" y="1600200"/>
            <a:ext cx="8915400" cy="4525963"/>
          </a:xfrm>
        </p:spPr>
        <p:txBody>
          <a:bodyPr/>
          <a:lstStyle/>
          <a:p>
            <a:pPr>
              <a:spcBef>
                <a:spcPts val="0"/>
              </a:spcBef>
              <a:buFont typeface="Arial" charset="0"/>
              <a:buNone/>
            </a:pPr>
            <a:r>
              <a:rPr lang="en-US" sz="3000" dirty="0"/>
              <a:t>3. </a:t>
            </a:r>
            <a:r>
              <a:rPr lang="es-ES" sz="3000" dirty="0"/>
              <a:t>¿Cuándo se debe despedir a un conductor por incumplimiento del tratamiento con PAP</a:t>
            </a:r>
            <a:r>
              <a:rPr lang="en-US" sz="3000" dirty="0"/>
              <a:t>?</a:t>
            </a:r>
          </a:p>
          <a:p>
            <a:pPr marL="800100" lvl="1" indent="-514350">
              <a:spcBef>
                <a:spcPts val="0"/>
              </a:spcBef>
              <a:buFont typeface="Calibri" pitchFamily="34" charset="0"/>
              <a:buAutoNum type="alphaLcPeriod"/>
            </a:pPr>
            <a:r>
              <a:rPr lang="es-ES" dirty="0"/>
              <a:t>Después de haber recibido una advertencia verbal</a:t>
            </a:r>
            <a:endParaRPr lang="en-US" sz="2400" dirty="0"/>
          </a:p>
          <a:p>
            <a:pPr marL="800100" lvl="1" indent="-514350">
              <a:spcBef>
                <a:spcPts val="0"/>
              </a:spcBef>
              <a:buFont typeface="Calibri" pitchFamily="34" charset="0"/>
              <a:buAutoNum type="alphaLcPeriod"/>
            </a:pPr>
            <a:r>
              <a:rPr lang="es-ES" dirty="0"/>
              <a:t>Después de que se le haya restringido temporalmente la conducción debido al incumplimiento y continuamente asesorado y apoyado para mejorar su adherencia al PAP</a:t>
            </a:r>
            <a:endParaRPr lang="en-US" sz="2400" dirty="0"/>
          </a:p>
          <a:p>
            <a:pPr marL="800100" lvl="1" indent="-514350">
              <a:spcBef>
                <a:spcPts val="0"/>
              </a:spcBef>
              <a:buFont typeface="Calibri" pitchFamily="34" charset="0"/>
              <a:buAutoNum type="alphaLcPeriod"/>
            </a:pPr>
            <a:r>
              <a:rPr lang="es-ES" dirty="0"/>
              <a:t>Después de 1 año de incumplimiento del tratamiento con PAP</a:t>
            </a:r>
            <a:endParaRPr lang="en-US" sz="2400" dirty="0"/>
          </a:p>
          <a:p>
            <a:pPr marL="800100" lvl="1" indent="-514350">
              <a:spcBef>
                <a:spcPts val="0"/>
              </a:spcBef>
              <a:buFont typeface="Calibri" pitchFamily="34" charset="0"/>
              <a:buAutoNum type="alphaLcPeriod"/>
            </a:pPr>
            <a:r>
              <a:rPr lang="es-ES" dirty="0"/>
              <a:t>Después de 3 meses de incumplimiento del tratamiento de PAP</a:t>
            </a:r>
            <a:endParaRPr lang="en-US" sz="2400" dirty="0"/>
          </a:p>
          <a:p>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r>
              <a:rPr lang="en-US" dirty="0" err="1">
                <a:solidFill>
                  <a:schemeClr val="bg1"/>
                </a:solidFill>
              </a:rPr>
              <a:t>Cuestionario</a:t>
            </a:r>
            <a:r>
              <a:rPr lang="en-US" dirty="0">
                <a:solidFill>
                  <a:schemeClr val="bg1"/>
                </a:solidFill>
              </a:rPr>
              <a:t> de la </a:t>
            </a:r>
            <a:r>
              <a:rPr lang="en-US" dirty="0" err="1">
                <a:solidFill>
                  <a:schemeClr val="bg1"/>
                </a:solidFill>
              </a:rPr>
              <a:t>Lección</a:t>
            </a:r>
            <a:endParaRPr lang="en-US" dirty="0"/>
          </a:p>
        </p:txBody>
      </p:sp>
      <p:sp>
        <p:nvSpPr>
          <p:cNvPr id="94211" name="Content Placeholder 2"/>
          <p:cNvSpPr>
            <a:spLocks noGrp="1"/>
          </p:cNvSpPr>
          <p:nvPr>
            <p:ph idx="1"/>
          </p:nvPr>
        </p:nvSpPr>
        <p:spPr/>
        <p:txBody>
          <a:bodyPr/>
          <a:lstStyle/>
          <a:p>
            <a:pPr>
              <a:buFont typeface="Arial" charset="0"/>
              <a:buNone/>
            </a:pPr>
            <a:r>
              <a:rPr lang="es-MX" dirty="0"/>
              <a:t>4. ¿Qué puede hacer que las personas crean que la terapia de PAP causa más interrupciones del sueño que tener AOS sin tratar?</a:t>
            </a:r>
            <a:endParaRPr lang="es-MX" sz="2800" dirty="0"/>
          </a:p>
          <a:p>
            <a:pPr marL="971550" lvl="1" indent="-514350">
              <a:buFont typeface="Calibri" pitchFamily="34" charset="0"/>
              <a:buAutoNum type="alphaLcPeriod"/>
            </a:pPr>
            <a:r>
              <a:rPr lang="es-MX" dirty="0"/>
              <a:t>Equipo inadecuado</a:t>
            </a:r>
            <a:endParaRPr lang="es-MX" sz="2400" dirty="0"/>
          </a:p>
          <a:p>
            <a:pPr marL="971550" lvl="1" indent="-514350">
              <a:buFont typeface="Calibri" pitchFamily="34" charset="0"/>
              <a:buAutoNum type="alphaLcPeriod"/>
            </a:pPr>
            <a:r>
              <a:rPr lang="es-MX" dirty="0"/>
              <a:t>Máquinas PAP silenciosas</a:t>
            </a:r>
            <a:endParaRPr lang="es-MX" sz="2400" dirty="0"/>
          </a:p>
          <a:p>
            <a:pPr marL="971550" lvl="1" indent="-514350">
              <a:buFont typeface="Calibri" pitchFamily="34" charset="0"/>
              <a:buAutoNum type="alphaLcPeriod"/>
            </a:pPr>
            <a:r>
              <a:rPr lang="es-MX" dirty="0"/>
              <a:t>Ajuste inadecuado de la mascarilla</a:t>
            </a:r>
            <a:endParaRPr lang="es-MX" sz="2400" dirty="0"/>
          </a:p>
          <a:p>
            <a:pPr marL="971550" lvl="1" indent="-514350">
              <a:buFont typeface="Calibri" pitchFamily="34" charset="0"/>
              <a:buAutoNum type="alphaLcPeriod"/>
            </a:pPr>
            <a:r>
              <a:rPr lang="es-MX" dirty="0"/>
              <a:t>Configuración incorrecta de la máquina</a:t>
            </a:r>
            <a:endParaRPr lang="es-MX" sz="2400" dirty="0"/>
          </a:p>
          <a:p>
            <a:pPr marL="971550" lvl="1" indent="-514350">
              <a:buFont typeface="Calibri" pitchFamily="34" charset="0"/>
              <a:buAutoNum type="alphaLcPeriod"/>
            </a:pPr>
            <a:r>
              <a:rPr lang="es-MX" dirty="0"/>
              <a:t>Todo lo anterior</a:t>
            </a:r>
            <a:endParaRPr lang="es-MX" sz="2400" dirty="0"/>
          </a:p>
          <a:p>
            <a:pPr marL="971550" lvl="1" indent="-514350">
              <a:buFont typeface="Calibri" pitchFamily="34" charset="0"/>
              <a:buAutoNum type="alphaLcPeriod"/>
            </a:pPr>
            <a:r>
              <a:rPr lang="es-MX" dirty="0"/>
              <a:t>Ambas a y d</a:t>
            </a:r>
            <a:endParaRPr lang="es-MX" sz="2400" dirty="0"/>
          </a:p>
          <a:p>
            <a:pPr marL="971550" lvl="1" indent="-514350">
              <a:buFont typeface="Calibri" pitchFamily="34" charset="0"/>
              <a:buAutoNum type="alphaLcPeriod"/>
            </a:pPr>
            <a:r>
              <a:rPr lang="es-MX" dirty="0"/>
              <a:t>a, c y d</a:t>
            </a:r>
            <a:endParaRPr lang="es-MX" sz="2400" dirty="0"/>
          </a:p>
          <a:p>
            <a:pPr>
              <a:buFont typeface="Arial" charset="0"/>
              <a:buNone/>
            </a:pPr>
            <a:endParaRPr lang="es-MX"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US" dirty="0" err="1">
                <a:solidFill>
                  <a:schemeClr val="bg1"/>
                </a:solidFill>
              </a:rPr>
              <a:t>Cuestionario</a:t>
            </a:r>
            <a:r>
              <a:rPr lang="en-US" dirty="0">
                <a:solidFill>
                  <a:schemeClr val="bg1"/>
                </a:solidFill>
              </a:rPr>
              <a:t> de la </a:t>
            </a:r>
            <a:r>
              <a:rPr lang="en-US" dirty="0" err="1">
                <a:solidFill>
                  <a:schemeClr val="bg1"/>
                </a:solidFill>
              </a:rPr>
              <a:t>Lección</a:t>
            </a:r>
            <a:endParaRPr lang="en-US" dirty="0"/>
          </a:p>
        </p:txBody>
      </p:sp>
      <p:sp>
        <p:nvSpPr>
          <p:cNvPr id="95235" name="Content Placeholder 2"/>
          <p:cNvSpPr>
            <a:spLocks noGrp="1"/>
          </p:cNvSpPr>
          <p:nvPr>
            <p:ph idx="1"/>
          </p:nvPr>
        </p:nvSpPr>
        <p:spPr/>
        <p:txBody>
          <a:bodyPr/>
          <a:lstStyle/>
          <a:p>
            <a:pPr>
              <a:buNone/>
            </a:pPr>
            <a:r>
              <a:rPr lang="es-MX" dirty="0"/>
              <a:t>5. Antes de que pueda comenzar el cambio de comportamiento, ¿qué debe suceder?</a:t>
            </a:r>
          </a:p>
          <a:p>
            <a:pPr marL="914400" lvl="1" indent="-514350">
              <a:buFont typeface="+mj-lt"/>
              <a:buAutoNum type="alphaLcPeriod"/>
            </a:pPr>
            <a:r>
              <a:rPr lang="es-MX" dirty="0"/>
              <a:t>Tomar conciencia del problema y empezar a pensar en cambiar</a:t>
            </a:r>
          </a:p>
          <a:p>
            <a:pPr marL="914400" lvl="1" indent="-514350">
              <a:buFont typeface="+mj-lt"/>
              <a:buAutoNum type="alphaLcPeriod"/>
            </a:pPr>
            <a:r>
              <a:rPr lang="es-MX" dirty="0"/>
              <a:t>Plan para el cambio</a:t>
            </a:r>
          </a:p>
          <a:p>
            <a:pPr marL="914400" lvl="1" indent="-514350">
              <a:buFont typeface="+mj-lt"/>
              <a:buAutoNum type="alphaLcPeriod"/>
            </a:pPr>
            <a:r>
              <a:rPr lang="es-MX" dirty="0"/>
              <a:t>Tomar acción</a:t>
            </a:r>
          </a:p>
          <a:p>
            <a:pPr marL="914400" lvl="1" indent="-514350">
              <a:buFont typeface="+mj-lt"/>
              <a:buAutoNum type="alphaLcPeriod"/>
            </a:pPr>
            <a:r>
              <a:rPr lang="es-MX" dirty="0"/>
              <a:t>Mantener las acciones y disfrutar de los beneficios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3"/>
          <p:cNvSpPr>
            <a:spLocks noGrp="1"/>
          </p:cNvSpPr>
          <p:nvPr>
            <p:ph type="ctrTitle"/>
          </p:nvPr>
        </p:nvSpPr>
        <p:spPr>
          <a:solidFill>
            <a:srgbClr val="C00000">
              <a:alpha val="59999"/>
            </a:srgbClr>
          </a:solidFill>
          <a:ln w="9525" cmpd="sng"/>
        </p:spPr>
        <p:txBody>
          <a:bodyPr/>
          <a:lstStyle/>
          <a:p>
            <a:r>
              <a:rPr lang="en-US" dirty="0" err="1">
                <a:solidFill>
                  <a:schemeClr val="bg1"/>
                </a:solidFill>
              </a:rPr>
              <a:t>Conclusión</a:t>
            </a:r>
            <a:r>
              <a:rPr lang="en-US" dirty="0">
                <a:solidFill>
                  <a:schemeClr val="bg1"/>
                </a:solidFill>
              </a:rPr>
              <a:t>: </a:t>
            </a:r>
            <a:r>
              <a:rPr lang="en-US" dirty="0" err="1">
                <a:solidFill>
                  <a:schemeClr val="bg1"/>
                </a:solidFill>
              </a:rPr>
              <a:t>Revisión</a:t>
            </a:r>
            <a:r>
              <a:rPr lang="en-US" dirty="0">
                <a:solidFill>
                  <a:schemeClr val="bg1"/>
                </a:solidFill>
              </a:rPr>
              <a:t> y </a:t>
            </a:r>
            <a:r>
              <a:rPr lang="en-US" dirty="0" err="1">
                <a:solidFill>
                  <a:schemeClr val="bg1"/>
                </a:solidFill>
              </a:rPr>
              <a:t>Resumen</a:t>
            </a:r>
            <a:endParaRPr lang="en-US" dirty="0">
              <a:solidFill>
                <a:schemeClr val="bg1"/>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r>
              <a:rPr lang="en-US" dirty="0" err="1">
                <a:solidFill>
                  <a:schemeClr val="bg1"/>
                </a:solidFill>
              </a:rPr>
              <a:t>Revisión</a:t>
            </a:r>
            <a:r>
              <a:rPr lang="en-US" dirty="0">
                <a:solidFill>
                  <a:schemeClr val="bg1"/>
                </a:solidFill>
              </a:rPr>
              <a:t> de la AOS</a:t>
            </a:r>
          </a:p>
        </p:txBody>
      </p:sp>
      <p:sp>
        <p:nvSpPr>
          <p:cNvPr id="97283" name="Content Placeholder 2"/>
          <p:cNvSpPr>
            <a:spLocks noGrp="1"/>
          </p:cNvSpPr>
          <p:nvPr>
            <p:ph idx="1"/>
          </p:nvPr>
        </p:nvSpPr>
        <p:spPr/>
        <p:txBody>
          <a:bodyPr/>
          <a:lstStyle/>
          <a:p>
            <a:r>
              <a:rPr lang="es-ES" dirty="0"/>
              <a:t>De las enfermedades del sueño que afectan a la industria del transporte, la AOS es una de las más frecuentes y no diagnosticadas</a:t>
            </a:r>
            <a:endParaRPr lang="en-US" dirty="0"/>
          </a:p>
          <a:p>
            <a:r>
              <a:rPr lang="es-ES" dirty="0"/>
              <a:t>Los síntomas de la AOS son difíciles de </a:t>
            </a:r>
            <a:r>
              <a:rPr lang="es-ES" dirty="0" err="1"/>
              <a:t>autodetectar</a:t>
            </a:r>
            <a:r>
              <a:rPr lang="es-ES" dirty="0"/>
              <a:t> y pueden confundirse con otras condiciones</a:t>
            </a:r>
            <a:endParaRPr lang="en-US" dirty="0"/>
          </a:p>
          <a:p>
            <a:r>
              <a:rPr lang="es-ES" dirty="0"/>
              <a:t>Muchas implicaciones de salud                           y seguridad acompañan a la                            AOS</a:t>
            </a:r>
            <a:endParaRPr lang="en-US" dirty="0"/>
          </a:p>
          <a:p>
            <a:pPr>
              <a:buFont typeface="Arial" charset="0"/>
              <a:buNone/>
            </a:pPr>
            <a:endParaRPr lang="en-US" dirty="0"/>
          </a:p>
          <a:p>
            <a:endParaRPr lang="en-US" dirty="0"/>
          </a:p>
          <a:p>
            <a:pPr>
              <a:buFont typeface="Arial" charset="0"/>
              <a:buNone/>
            </a:pPr>
            <a:endParaRPr lang="en-US" dirty="0"/>
          </a:p>
          <a:p>
            <a:endParaRPr lang="en-US" dirty="0"/>
          </a:p>
        </p:txBody>
      </p:sp>
      <p:pic>
        <p:nvPicPr>
          <p:cNvPr id="97284" name="Picture 4" descr="sleep disorders.jpg" title="Sleep disorder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267200"/>
            <a:ext cx="2882900"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4" descr="toolbox.jpg" title="Screening tools are helpful when assessing risk for OS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4325" y="4668837"/>
            <a:ext cx="202247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Content Placeholder 2"/>
          <p:cNvSpPr>
            <a:spLocks noGrp="1"/>
          </p:cNvSpPr>
          <p:nvPr>
            <p:ph idx="1"/>
          </p:nvPr>
        </p:nvSpPr>
        <p:spPr>
          <a:xfrm>
            <a:off x="457200" y="1600201"/>
            <a:ext cx="8458200" cy="4810124"/>
          </a:xfrm>
        </p:spPr>
        <p:txBody>
          <a:bodyPr/>
          <a:lstStyle/>
          <a:p>
            <a:pPr marL="357188" indent="-285750">
              <a:spcBef>
                <a:spcPts val="0"/>
              </a:spcBef>
            </a:pPr>
            <a:r>
              <a:rPr lang="es-MX" sz="2400" dirty="0"/>
              <a:t>La industria del transporte tiene la responsabilidad de abordar las enfermedades del sueño en sus empleados </a:t>
            </a:r>
          </a:p>
          <a:p>
            <a:pPr marL="628650" lvl="1">
              <a:spcBef>
                <a:spcPts val="0"/>
              </a:spcBef>
              <a:tabLst>
                <a:tab pos="542925" algn="l"/>
              </a:tabLst>
            </a:pPr>
            <a:r>
              <a:rPr lang="es-MX" sz="2000" dirty="0"/>
              <a:t>Las implicaciones para la salud y la seguridad influyen en el retorno de la inversión</a:t>
            </a:r>
          </a:p>
          <a:p>
            <a:pPr marL="628650" lvl="1">
              <a:spcBef>
                <a:spcPts val="0"/>
              </a:spcBef>
              <a:tabLst>
                <a:tab pos="542925" algn="l"/>
              </a:tabLst>
            </a:pPr>
            <a:r>
              <a:rPr lang="es-MX" sz="2000" dirty="0"/>
              <a:t>Posibles implicaciones legales</a:t>
            </a:r>
          </a:p>
          <a:p>
            <a:pPr marL="357188" indent="-285750">
              <a:spcBef>
                <a:spcPts val="0"/>
              </a:spcBef>
            </a:pPr>
            <a:r>
              <a:rPr lang="es-MX" sz="2400" dirty="0"/>
              <a:t>La concientización y la educación sobre las enfermedades del sueño en toda la empresa es clave para aumentar la aceptación de los conductores</a:t>
            </a:r>
          </a:p>
          <a:p>
            <a:pPr marL="357188" indent="-285750">
              <a:spcBef>
                <a:spcPts val="0"/>
              </a:spcBef>
            </a:pPr>
            <a:r>
              <a:rPr lang="es-MX" sz="2400" dirty="0"/>
              <a:t>Las herramientas de evaluación subjetiva son útiles; s requieren herramientas de detección objetivas</a:t>
            </a:r>
          </a:p>
          <a:p>
            <a:pPr marL="628650" lvl="1">
              <a:spcBef>
                <a:spcPts val="0"/>
              </a:spcBef>
            </a:pPr>
            <a:r>
              <a:rPr lang="es-MX" sz="2000" dirty="0"/>
              <a:t>Cuestionarios y pruebas clínicas</a:t>
            </a:r>
          </a:p>
          <a:p>
            <a:pPr marL="628650" lvl="1">
              <a:spcBef>
                <a:spcPts val="0"/>
              </a:spcBef>
            </a:pPr>
            <a:r>
              <a:rPr lang="es-MX" sz="2000" dirty="0"/>
              <a:t>Examen físico</a:t>
            </a:r>
          </a:p>
          <a:p>
            <a:pPr marL="628650" lvl="1">
              <a:spcBef>
                <a:spcPts val="0"/>
              </a:spcBef>
            </a:pPr>
            <a:r>
              <a:rPr lang="es-MX" sz="2000" dirty="0"/>
              <a:t>Salud/antecedentes familiares</a:t>
            </a:r>
          </a:p>
          <a:p>
            <a:pPr marL="628650" lvl="1">
              <a:spcBef>
                <a:spcPts val="0"/>
              </a:spcBef>
            </a:pPr>
            <a:r>
              <a:rPr lang="es-MX" sz="2000" dirty="0"/>
              <a:t>Demografía</a:t>
            </a:r>
          </a:p>
          <a:p>
            <a:pPr lvl="1"/>
            <a:endParaRPr lang="es-MX" sz="2400" dirty="0"/>
          </a:p>
          <a:p>
            <a:endParaRPr lang="es-MX" dirty="0"/>
          </a:p>
        </p:txBody>
      </p:sp>
      <p:sp>
        <p:nvSpPr>
          <p:cNvPr id="98307" name="Title 1"/>
          <p:cNvSpPr>
            <a:spLocks noGrp="1"/>
          </p:cNvSpPr>
          <p:nvPr>
            <p:ph type="title"/>
          </p:nvPr>
        </p:nvSpPr>
        <p:spPr/>
        <p:txBody>
          <a:bodyPr/>
          <a:lstStyle/>
          <a:p>
            <a:pPr>
              <a:lnSpc>
                <a:spcPts val="4575"/>
              </a:lnSpc>
            </a:pPr>
            <a:r>
              <a:rPr lang="es-ES" dirty="0">
                <a:solidFill>
                  <a:schemeClr val="bg1"/>
                </a:solidFill>
              </a:rPr>
              <a:t>Educación sobre las Enfermedades del Sueño y su Detección</a:t>
            </a:r>
            <a:endParaRPr lang="en-US" dirty="0">
              <a:solidFill>
                <a:schemeClr val="bg1"/>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r>
              <a:rPr lang="es-ES" dirty="0">
                <a:solidFill>
                  <a:schemeClr val="bg1"/>
                </a:solidFill>
              </a:rPr>
              <a:t>Pruebas y Tratamiento de las Enfermedades del sueño</a:t>
            </a:r>
            <a:endParaRPr lang="en-US" dirty="0">
              <a:solidFill>
                <a:schemeClr val="bg1"/>
              </a:solidFill>
            </a:endParaRPr>
          </a:p>
        </p:txBody>
      </p:sp>
      <p:sp>
        <p:nvSpPr>
          <p:cNvPr id="99331" name="Content Placeholder 2"/>
          <p:cNvSpPr>
            <a:spLocks noGrp="1"/>
          </p:cNvSpPr>
          <p:nvPr>
            <p:ph idx="1"/>
          </p:nvPr>
        </p:nvSpPr>
        <p:spPr>
          <a:xfrm>
            <a:off x="260350" y="1600200"/>
            <a:ext cx="8743950" cy="4525963"/>
          </a:xfrm>
        </p:spPr>
        <p:txBody>
          <a:bodyPr/>
          <a:lstStyle/>
          <a:p>
            <a:pPr marL="271463" lvl="1" indent="-271463">
              <a:spcBef>
                <a:spcPts val="0"/>
              </a:spcBef>
              <a:buFont typeface="Arial" charset="0"/>
              <a:buChar char="•"/>
            </a:pPr>
            <a:r>
              <a:rPr lang="es-ES" dirty="0"/>
              <a:t>La PSG de laboratorio es el estándar de oro                      para las pruebas de enfermedades del sueño</a:t>
            </a:r>
            <a:endParaRPr lang="en-US" dirty="0"/>
          </a:p>
          <a:p>
            <a:pPr marL="271463" lvl="1" indent="-271463">
              <a:spcBef>
                <a:spcPts val="0"/>
              </a:spcBef>
              <a:buFont typeface="Arial" charset="0"/>
              <a:buChar char="•"/>
            </a:pPr>
            <a:r>
              <a:rPr lang="es-ES" dirty="0"/>
              <a:t>Cuando se usa adecuadamente, el MP es una                       alternativa aceptable a la PSG para la detección de AOS*</a:t>
            </a:r>
            <a:endParaRPr lang="en-US" dirty="0"/>
          </a:p>
          <a:p>
            <a:pPr marL="271463" lvl="1" indent="-271463">
              <a:spcBef>
                <a:spcPts val="0"/>
              </a:spcBef>
              <a:buFont typeface="Arial" charset="0"/>
              <a:buChar char="•"/>
            </a:pPr>
            <a:r>
              <a:rPr lang="es-ES" dirty="0"/>
              <a:t>La PAP es el tratamiento más eficaz para la AOS</a:t>
            </a:r>
            <a:endParaRPr lang="en-US" dirty="0"/>
          </a:p>
          <a:p>
            <a:pPr marL="271463" lvl="1" indent="-271463">
              <a:spcBef>
                <a:spcPts val="0"/>
              </a:spcBef>
              <a:buFont typeface="Arial" charset="0"/>
              <a:buChar char="•"/>
            </a:pPr>
            <a:r>
              <a:rPr lang="es-ES" dirty="0"/>
              <a:t>Actualmente, la PAP es la única terapia cuyo cumplimiento y eficacia se pueden monitorear de forma remota</a:t>
            </a:r>
            <a:endParaRPr lang="en-US" dirty="0"/>
          </a:p>
          <a:p>
            <a:pPr marL="271463" lvl="1" indent="-271463">
              <a:spcBef>
                <a:spcPts val="0"/>
              </a:spcBef>
              <a:buFont typeface="Arial" charset="0"/>
              <a:buChar char="•"/>
            </a:pPr>
            <a:r>
              <a:rPr lang="es-ES" dirty="0"/>
              <a:t>Encontrar la máquina y los accesorios                          adecuados es clave para un tratamiento eficaz</a:t>
            </a:r>
            <a:endParaRPr lang="en-US" dirty="0"/>
          </a:p>
        </p:txBody>
      </p:sp>
      <p:sp>
        <p:nvSpPr>
          <p:cNvPr id="99332" name="TextBox 3"/>
          <p:cNvSpPr txBox="1">
            <a:spLocks noChangeArrowheads="1"/>
          </p:cNvSpPr>
          <p:nvPr/>
        </p:nvSpPr>
        <p:spPr bwMode="auto">
          <a:xfrm>
            <a:off x="358775" y="5973763"/>
            <a:ext cx="7315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s-ES" dirty="0"/>
              <a:t>* Consulte las pautas de la AASM y del PEM de la FMCSA</a:t>
            </a:r>
            <a:endParaRPr lang="en-US" dirty="0"/>
          </a:p>
        </p:txBody>
      </p:sp>
      <p:pic>
        <p:nvPicPr>
          <p:cNvPr id="99333" name="Picture 7" descr="ApneaLink Sleeper" title="Portable sleep monitoring and PAP treat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501775"/>
            <a:ext cx="17526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4" name="Picture 9" descr="http://www.mrl.respironics.com/images/US0811_REMstarProCFlexWithAutoIQInUse_WbMn.jpg" title="Portable sleep monitoring and PAP treat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4589463"/>
            <a:ext cx="1371600"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5" name="Rectangle 6"/>
          <p:cNvSpPr>
            <a:spLocks noChangeArrowheads="1"/>
          </p:cNvSpPr>
          <p:nvPr/>
        </p:nvSpPr>
        <p:spPr bwMode="auto">
          <a:xfrm>
            <a:off x="7194550" y="2743200"/>
            <a:ext cx="185980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i="1" dirty="0"/>
              <a:t>© ResMed 2011 </a:t>
            </a:r>
            <a:r>
              <a:rPr lang="en-US" sz="800" i="1" dirty="0" err="1"/>
              <a:t>Usado</a:t>
            </a:r>
            <a:r>
              <a:rPr lang="en-US" sz="800" i="1" dirty="0"/>
              <a:t> con </a:t>
            </a:r>
            <a:r>
              <a:rPr lang="en-US" sz="800" i="1" dirty="0" err="1"/>
              <a:t>Permiso</a:t>
            </a:r>
            <a:endParaRPr lang="en-US" sz="800" i="1" dirty="0"/>
          </a:p>
        </p:txBody>
      </p:sp>
      <p:sp>
        <p:nvSpPr>
          <p:cNvPr id="99336" name="Rectangle 7"/>
          <p:cNvSpPr>
            <a:spLocks noChangeArrowheads="1"/>
          </p:cNvSpPr>
          <p:nvPr/>
        </p:nvSpPr>
        <p:spPr bwMode="auto">
          <a:xfrm>
            <a:off x="7467600" y="5650131"/>
            <a:ext cx="16065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800" i="1" dirty="0"/>
              <a:t>System One </a:t>
            </a:r>
            <a:r>
              <a:rPr lang="en-US" sz="800" i="1" dirty="0" err="1"/>
              <a:t>REMstarPro</a:t>
            </a:r>
            <a:r>
              <a:rPr lang="en-US" sz="800" i="1" dirty="0"/>
              <a:t> C-Flex With Auto </a:t>
            </a:r>
            <a:r>
              <a:rPr lang="en-US" sz="800" i="1" dirty="0" err="1"/>
              <a:t>Usado</a:t>
            </a:r>
            <a:r>
              <a:rPr lang="en-US" sz="800" i="1" dirty="0"/>
              <a:t> con </a:t>
            </a:r>
            <a:r>
              <a:rPr lang="en-US" sz="800" i="1" dirty="0" err="1"/>
              <a:t>Permiso</a:t>
            </a:r>
            <a:r>
              <a:rPr lang="en-US" sz="800" i="1" dirty="0"/>
              <a:t> of Respironics, Inc., Murrysville, PA</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8" descr="22230 S8 ResTraxx GSM Module" title="Treatment monitoring technologies (data card and wireless dev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987" y="4324350"/>
            <a:ext cx="1827213"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5" name="Picture 6" descr="30942 Smart Media Card" title="Treatment monitoring technologies (data card and wireless devi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0575" y="1968500"/>
            <a:ext cx="1819275"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itle 1"/>
          <p:cNvSpPr>
            <a:spLocks noGrp="1"/>
          </p:cNvSpPr>
          <p:nvPr>
            <p:ph type="title"/>
          </p:nvPr>
        </p:nvSpPr>
        <p:spPr/>
        <p:txBody>
          <a:bodyPr/>
          <a:lstStyle/>
          <a:p>
            <a:r>
              <a:rPr lang="es-ES" dirty="0">
                <a:solidFill>
                  <a:schemeClr val="bg1"/>
                </a:solidFill>
              </a:rPr>
              <a:t>Monitoreo del Tratamiento de las Enfermedades del Sueño</a:t>
            </a:r>
            <a:endParaRPr lang="en-US" dirty="0">
              <a:solidFill>
                <a:schemeClr val="bg1"/>
              </a:solidFill>
            </a:endParaRPr>
          </a:p>
        </p:txBody>
      </p:sp>
      <p:sp>
        <p:nvSpPr>
          <p:cNvPr id="100357" name="Content Placeholder 2"/>
          <p:cNvSpPr>
            <a:spLocks noGrp="1"/>
          </p:cNvSpPr>
          <p:nvPr>
            <p:ph idx="1"/>
          </p:nvPr>
        </p:nvSpPr>
        <p:spPr>
          <a:xfrm>
            <a:off x="381000" y="1611313"/>
            <a:ext cx="8229600" cy="4525962"/>
          </a:xfrm>
        </p:spPr>
        <p:txBody>
          <a:bodyPr/>
          <a:lstStyle/>
          <a:p>
            <a:r>
              <a:rPr lang="es-ES" dirty="0"/>
              <a:t>Deben existir procedimientos de seguimiento del tratamiento de PAP</a:t>
            </a:r>
            <a:endParaRPr lang="en-US" dirty="0"/>
          </a:p>
          <a:p>
            <a:pPr lvl="1"/>
            <a:r>
              <a:rPr lang="es-ES" dirty="0"/>
              <a:t>Tecnologías de monitoreo del tratamiento</a:t>
            </a:r>
            <a:endParaRPr lang="en-US" dirty="0"/>
          </a:p>
          <a:p>
            <a:r>
              <a:rPr lang="es-ES" dirty="0"/>
              <a:t>Los patrones de cumplimiento de la PAP generalmente se establecen dentro de las primeras semanas posteriores al inicio del tratamiento</a:t>
            </a:r>
            <a:endParaRPr lang="en-US" dirty="0"/>
          </a:p>
          <a:p>
            <a:pPr lvl="1"/>
            <a:r>
              <a:rPr lang="es-ES" dirty="0"/>
              <a:t>Es importante detectar y abordar el incumplimiento de forma rápida y eficaz</a:t>
            </a:r>
            <a:endParaRPr lang="en-US" dirty="0"/>
          </a:p>
        </p:txBody>
      </p:sp>
      <p:sp>
        <p:nvSpPr>
          <p:cNvPr id="100358" name="Rectangle 6"/>
          <p:cNvSpPr>
            <a:spLocks noChangeArrowheads="1"/>
          </p:cNvSpPr>
          <p:nvPr/>
        </p:nvSpPr>
        <p:spPr bwMode="auto">
          <a:xfrm>
            <a:off x="7075488" y="3155950"/>
            <a:ext cx="185980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i="1" dirty="0"/>
              <a:t>© ResMed 2011 </a:t>
            </a:r>
            <a:r>
              <a:rPr lang="en-US" sz="800" i="1" dirty="0" err="1"/>
              <a:t>Usado</a:t>
            </a:r>
            <a:r>
              <a:rPr lang="en-US" sz="800" i="1" dirty="0"/>
              <a:t> con </a:t>
            </a:r>
            <a:r>
              <a:rPr lang="en-US" sz="800" i="1" dirty="0" err="1"/>
              <a:t>Permiso</a:t>
            </a:r>
            <a:endParaRPr lang="en-US" sz="800" i="1" dirty="0"/>
          </a:p>
        </p:txBody>
      </p:sp>
      <p:sp>
        <p:nvSpPr>
          <p:cNvPr id="100359" name="Rectangle 7"/>
          <p:cNvSpPr>
            <a:spLocks noChangeArrowheads="1"/>
          </p:cNvSpPr>
          <p:nvPr/>
        </p:nvSpPr>
        <p:spPr bwMode="auto">
          <a:xfrm>
            <a:off x="7194550" y="5956300"/>
            <a:ext cx="185980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i="1" dirty="0"/>
              <a:t>© ResMed 2011 </a:t>
            </a:r>
            <a:r>
              <a:rPr lang="en-US" sz="800" i="1" dirty="0" err="1"/>
              <a:t>Usado</a:t>
            </a:r>
            <a:r>
              <a:rPr lang="en-US" sz="800" i="1" dirty="0"/>
              <a:t> con </a:t>
            </a:r>
            <a:r>
              <a:rPr lang="en-US" sz="800" i="1" dirty="0" err="1"/>
              <a:t>Permiso</a:t>
            </a:r>
            <a:endParaRPr lang="en-US" sz="800" i="1"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pPr>
              <a:lnSpc>
                <a:spcPts val="4575"/>
              </a:lnSpc>
            </a:pPr>
            <a:r>
              <a:rPr lang="es-ES" dirty="0">
                <a:solidFill>
                  <a:schemeClr val="bg1"/>
                </a:solidFill>
              </a:rPr>
              <a:t>Soporte de la Administración de Autotransportistas</a:t>
            </a:r>
            <a:endParaRPr lang="en-US" dirty="0">
              <a:solidFill>
                <a:schemeClr val="bg1"/>
              </a:solidFill>
            </a:endParaRPr>
          </a:p>
        </p:txBody>
      </p:sp>
      <p:sp>
        <p:nvSpPr>
          <p:cNvPr id="101379" name="Content Placeholder 2"/>
          <p:cNvSpPr>
            <a:spLocks noGrp="1"/>
          </p:cNvSpPr>
          <p:nvPr>
            <p:ph idx="1"/>
          </p:nvPr>
        </p:nvSpPr>
        <p:spPr>
          <a:xfrm>
            <a:off x="457200" y="1447800"/>
            <a:ext cx="8534400" cy="4419600"/>
          </a:xfrm>
        </p:spPr>
        <p:txBody>
          <a:bodyPr/>
          <a:lstStyle/>
          <a:p>
            <a:pPr>
              <a:lnSpc>
                <a:spcPts val="3000"/>
              </a:lnSpc>
              <a:spcBef>
                <a:spcPct val="0"/>
              </a:spcBef>
            </a:pPr>
            <a:r>
              <a:rPr lang="es-ES" sz="2700" dirty="0"/>
              <a:t>Es importante brindar apoyo y aliento a los conductores a medida que se adaptan a vivir con una enfermedad del sueño y a administrarla</a:t>
            </a:r>
            <a:endParaRPr lang="en-US" sz="2800" dirty="0"/>
          </a:p>
          <a:p>
            <a:pPr lvl="1">
              <a:lnSpc>
                <a:spcPts val="2700"/>
              </a:lnSpc>
              <a:spcBef>
                <a:spcPct val="0"/>
              </a:spcBef>
            </a:pPr>
            <a:r>
              <a:rPr lang="es-ES" sz="2400" dirty="0"/>
              <a:t>La administración de las enfermedades del sueño debe ser un esfuerzo conjunto entre el conductor, la familia, el transportista y el proveedor para la AOS</a:t>
            </a:r>
            <a:endParaRPr lang="en-US" sz="2400" dirty="0"/>
          </a:p>
          <a:p>
            <a:pPr lvl="1">
              <a:lnSpc>
                <a:spcPts val="2700"/>
              </a:lnSpc>
              <a:spcBef>
                <a:spcPct val="0"/>
              </a:spcBef>
            </a:pPr>
            <a:r>
              <a:rPr lang="es-ES" sz="2400" dirty="0"/>
              <a:t>Alentar grupos de apoyo/discusión al conductor</a:t>
            </a:r>
            <a:endParaRPr lang="en-US" sz="2400" dirty="0"/>
          </a:p>
          <a:p>
            <a:pPr>
              <a:lnSpc>
                <a:spcPts val="3000"/>
              </a:lnSpc>
              <a:spcBef>
                <a:spcPct val="0"/>
              </a:spcBef>
            </a:pPr>
            <a:r>
              <a:rPr lang="es-ES" sz="2700" dirty="0"/>
              <a:t>Consulte las pautas de la AASM y del PEM de la FMCSA durante el desarrollo y la implementación de un programa de administración de enfermedades del sueño</a:t>
            </a:r>
            <a:endParaRPr lang="en-US" sz="2700" dirty="0"/>
          </a:p>
          <a:p>
            <a:pPr lvl="1">
              <a:spcBef>
                <a:spcPct val="0"/>
              </a:spcBef>
            </a:pPr>
            <a:r>
              <a:rPr lang="en-US" sz="2000" dirty="0">
                <a:hlinkClick r:id="rId3"/>
              </a:rPr>
              <a:t>http://www.aasmnet.org/Resources/clinicalguidelines/AOS_Adults.pdf</a:t>
            </a:r>
            <a:endParaRPr lang="en-US" sz="2000" dirty="0"/>
          </a:p>
          <a:p>
            <a:pPr lvl="1">
              <a:spcBef>
                <a:spcPct val="0"/>
              </a:spcBef>
            </a:pPr>
            <a:r>
              <a:rPr lang="en-US" sz="2000" dirty="0">
                <a:hlinkClick r:id="rId4"/>
              </a:rPr>
              <a:t>http://www.aasmnet.org/Resources/clinicalguidelines/030713.pdf</a:t>
            </a:r>
            <a:endParaRPr lang="en-US" sz="2000" dirty="0"/>
          </a:p>
          <a:p>
            <a:pPr lvl="1">
              <a:spcBef>
                <a:spcPct val="0"/>
              </a:spcBef>
            </a:pPr>
            <a:r>
              <a:rPr lang="en-US" sz="2000" dirty="0">
                <a:hlinkClick r:id="rId5"/>
              </a:rPr>
              <a:t>http://www.fmcsa.dot.gov/rules-regulations/TOPICS/mep/report/Sleep-PEM-Panel-Recommendations-508.pdf</a:t>
            </a:r>
            <a:endParaRPr lang="en-US" sz="2000" dirty="0"/>
          </a:p>
          <a:p>
            <a:pPr lvl="1">
              <a:spcBef>
                <a:spcPct val="0"/>
              </a:spcBef>
            </a:pPr>
            <a:endParaRPr lang="en-US"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r>
              <a:rPr lang="es-ES" dirty="0">
                <a:solidFill>
                  <a:schemeClr val="bg1"/>
                </a:solidFill>
              </a:rPr>
              <a:t>Examen del Curso: Módulo 7</a:t>
            </a:r>
            <a:endParaRPr lang="en-US" dirty="0">
              <a:solidFill>
                <a:schemeClr val="bg1"/>
              </a:solidFill>
            </a:endParaRPr>
          </a:p>
        </p:txBody>
      </p:sp>
      <p:sp>
        <p:nvSpPr>
          <p:cNvPr id="107523" name="Content Placeholder 1"/>
          <p:cNvSpPr>
            <a:spLocks noGrp="1"/>
          </p:cNvSpPr>
          <p:nvPr>
            <p:ph idx="1"/>
          </p:nvPr>
        </p:nvSpPr>
        <p:spPr/>
        <p:txBody>
          <a:bodyPr/>
          <a:lstStyle/>
          <a:p>
            <a:endParaRPr lang="en-US"/>
          </a:p>
        </p:txBody>
      </p:sp>
      <p:sp>
        <p:nvSpPr>
          <p:cNvPr id="4" name="Slide Number Placeholder 3"/>
          <p:cNvSpPr>
            <a:spLocks noGrp="1"/>
          </p:cNvSpPr>
          <p:nvPr>
            <p:ph type="sldNum" sz="quarter" idx="4294967295"/>
          </p:nvPr>
        </p:nvSpPr>
        <p:spPr>
          <a:xfrm>
            <a:off x="7010400" y="6356350"/>
            <a:ext cx="2133600" cy="365125"/>
          </a:xfrm>
        </p:spPr>
        <p:txBody>
          <a:bodyPr/>
          <a:lstStyle/>
          <a:p>
            <a:pPr>
              <a:defRPr/>
            </a:pPr>
            <a:fld id="{1F5C2B7D-22EC-4033-A445-CC3BE55616B7}" type="slidenum">
              <a:rPr lang="en-US"/>
              <a:pPr>
                <a:defRPr/>
              </a:pPr>
              <a:t>99</a:t>
            </a:fld>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9087D98170674D86C797BC8D2687D8" ma:contentTypeVersion="26" ma:contentTypeDescription="Create a new document." ma:contentTypeScope="" ma:versionID="ab7031676d244530c51392347f00a5ef">
  <xsd:schema xmlns:xsd="http://www.w3.org/2001/XMLSchema" xmlns:xs="http://www.w3.org/2001/XMLSchema" xmlns:p="http://schemas.microsoft.com/office/2006/metadata/properties" xmlns:ns1="http://schemas.microsoft.com/sharepoint/v3" xmlns:ns2="6d7edb7c-2aa0-4872-9062-ea8fed2ded76" xmlns:ns3="fccb8565-6977-422c-9899-ed0c196b9eef" targetNamespace="http://schemas.microsoft.com/office/2006/metadata/properties" ma:root="true" ma:fieldsID="84c86ecbc62e987fec7715f3e16cc00c" ns1:_="" ns2:_="" ns3:_="">
    <xsd:import namespace="http://schemas.microsoft.com/sharepoint/v3"/>
    <xsd:import namespace="6d7edb7c-2aa0-4872-9062-ea8fed2ded76"/>
    <xsd:import namespace="fccb8565-6977-422c-9899-ed0c196b9eef"/>
    <xsd:element name="properties">
      <xsd:complexType>
        <xsd:sequence>
          <xsd:element name="documentManagement">
            <xsd:complexType>
              <xsd:all>
                <xsd:element ref="ns2:SharedWithUsers" minOccurs="0"/>
                <xsd:element ref="ns2:SharedWithDetails" minOccurs="0"/>
                <xsd:element ref="ns2:LastSharedByTime" minOccurs="0"/>
                <xsd:element ref="ns2:LastSharedByUser" minOccurs="0"/>
                <xsd:element ref="ns3:MediaServiceMetadata" minOccurs="0"/>
                <xsd:element ref="ns3:MediaServiceFastMetadata" minOccurs="0"/>
                <xsd:element ref="ns3:MediaServiceDateTaken" minOccurs="0"/>
                <xsd:element ref="ns3:MediaServiceAutoTags" minOccurs="0"/>
                <xsd:element ref="ns3:MediaServiceLocation" minOccurs="0"/>
                <xsd:element ref="ns3:Date"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_Flow_SignoffStatus" minOccurs="0"/>
                <xsd:element ref="ns3:lcf76f155ced4ddcb4097134ff3c332f" minOccurs="0"/>
                <xsd:element ref="ns2:TaxCatchAll" minOccurs="0"/>
                <xsd:element ref="ns1:_ip_UnifiedCompliancePolicyProperties" minOccurs="0"/>
                <xsd:element ref="ns1:_ip_UnifiedCompliancePolicyUIAc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8" nillable="true" ma:displayName="Unified Compliance Policy Properties" ma:hidden="true" ma:internalName="_ip_UnifiedCompliancePolicyProperties">
      <xsd:simpleType>
        <xsd:restriction base="dms:Note"/>
      </xsd:simpleType>
    </xsd:element>
    <xsd:element name="_ip_UnifiedCompliancePolicyUIAction" ma:index="2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7edb7c-2aa0-4872-9062-ea8fed2ded7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Time" ma:index="10" nillable="true" ma:displayName="Last Shared By Time" ma:description="" ma:internalName="LastSharedByTime" ma:readOnly="true">
      <xsd:simpleType>
        <xsd:restriction base="dms:DateTime"/>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TaxCatchAll" ma:index="27" nillable="true" ma:displayName="Taxonomy Catch All Column" ma:hidden="true" ma:list="{8b7e68f4-7830-4368-bc19-6e5d4434ed2e}" ma:internalName="TaxCatchAll" ma:showField="CatchAllData" ma:web="6d7edb7c-2aa0-4872-9062-ea8fed2ded7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ccb8565-6977-422c-9899-ed0c196b9eef"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Date" ma:index="17" nillable="true" ma:displayName="Date" ma:format="DateOnly" ma:internalName="Date">
      <xsd:simpleType>
        <xsd:restriction base="dms:DateTime"/>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_Flow_SignoffStatus" ma:index="24" nillable="true" ma:displayName="Sign-off status" ma:internalName="Sign_x002d_off_x0020_status">
      <xsd:simpleType>
        <xsd:restriction base="dms:Text"/>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5d2c2c43-07a7-44cc-95bb-614938b62a6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d7edb7c-2aa0-4872-9062-ea8fed2ded76" xsi:nil="true"/>
    <lcf76f155ced4ddcb4097134ff3c332f xmlns="fccb8565-6977-422c-9899-ed0c196b9eef">
      <Terms xmlns="http://schemas.microsoft.com/office/infopath/2007/PartnerControls"/>
    </lcf76f155ced4ddcb4097134ff3c332f>
    <_ip_UnifiedCompliancePolicyUIAction xmlns="http://schemas.microsoft.com/sharepoint/v3" xsi:nil="true"/>
    <Date xmlns="fccb8565-6977-422c-9899-ed0c196b9eef" xsi:nil="true"/>
    <_ip_UnifiedCompliancePolicyProperties xmlns="http://schemas.microsoft.com/sharepoint/v3" xsi:nil="true"/>
    <_Flow_SignoffStatus xmlns="fccb8565-6977-422c-9899-ed0c196b9eef" xsi:nil="true"/>
    <MediaLengthInSeconds xmlns="fccb8565-6977-422c-9899-ed0c196b9eef" xsi:nil="true"/>
    <SharedWithUsers xmlns="6d7edb7c-2aa0-4872-9062-ea8fed2ded76">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C94BB17-7EEB-48DC-BCB6-C3BFFF9F97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7edb7c-2aa0-4872-9062-ea8fed2ded76"/>
    <ds:schemaRef ds:uri="fccb8565-6977-422c-9899-ed0c196b9e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957153-CE16-4465-A5A7-FAEC06FC2261}">
  <ds:schemaRefs>
    <ds:schemaRef ds:uri="http://schemas.microsoft.com/sharepoint/v3"/>
    <ds:schemaRef ds:uri="http://purl.org/dc/terms/"/>
    <ds:schemaRef ds:uri="6d7edb7c-2aa0-4872-9062-ea8fed2ded76"/>
    <ds:schemaRef ds:uri="http://purl.org/dc/elements/1.1/"/>
    <ds:schemaRef ds:uri="http://schemas.openxmlformats.org/package/2006/metadata/core-properties"/>
    <ds:schemaRef ds:uri="http://schemas.microsoft.com/office/2006/documentManagement/types"/>
    <ds:schemaRef ds:uri="http://schemas.microsoft.com/office/infopath/2007/PartnerControls"/>
    <ds:schemaRef ds:uri="http://schemas.microsoft.com/office/2006/metadata/properties"/>
    <ds:schemaRef ds:uri="fccb8565-6977-422c-9899-ed0c196b9eef"/>
    <ds:schemaRef ds:uri="http://www.w3.org/XML/1998/namespace"/>
    <ds:schemaRef ds:uri="http://purl.org/dc/dcmitype/"/>
  </ds:schemaRefs>
</ds:datastoreItem>
</file>

<file path=customXml/itemProps3.xml><?xml version="1.0" encoding="utf-8"?>
<ds:datastoreItem xmlns:ds="http://schemas.openxmlformats.org/officeDocument/2006/customXml" ds:itemID="{D0163AD8-DB1A-46E2-ADA4-55EA1113DC6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80449</TotalTime>
  <Words>25507</Words>
  <Application>Microsoft Office PowerPoint</Application>
  <PresentationFormat>On-screen Show (4:3)</PresentationFormat>
  <Paragraphs>1846</Paragraphs>
  <Slides>99</Slides>
  <Notes>99</Notes>
  <HiddenSlides>0</HiddenSlides>
  <MMClips>4</MMClips>
  <ScaleCrop>false</ScaleCrop>
  <HeadingPairs>
    <vt:vector size="4" baseType="variant">
      <vt:variant>
        <vt:lpstr>Theme</vt:lpstr>
      </vt:variant>
      <vt:variant>
        <vt:i4>1</vt:i4>
      </vt:variant>
      <vt:variant>
        <vt:lpstr>Slide Titles</vt:lpstr>
      </vt:variant>
      <vt:variant>
        <vt:i4>99</vt:i4>
      </vt:variant>
    </vt:vector>
  </HeadingPairs>
  <TitlesOfParts>
    <vt:vector size="100" baseType="lpstr">
      <vt:lpstr>Office Theme</vt:lpstr>
      <vt:lpstr>PowerPoint Presentation</vt:lpstr>
      <vt:lpstr>Lista de Siglas</vt:lpstr>
      <vt:lpstr>Módulo 7 Descripción General</vt:lpstr>
      <vt:lpstr>Lección 1: Introducción a Enfermedades del Sueño y la Apnea Obstructiva del Sueño (AOS)</vt:lpstr>
      <vt:lpstr>Enfermedades del Sueño</vt:lpstr>
      <vt:lpstr>Enfermedades Comunes del Sueño</vt:lpstr>
      <vt:lpstr>Apnea Obstructiva del Sueño (AOS)</vt:lpstr>
      <vt:lpstr>AOS-Señales y Síntomas</vt:lpstr>
      <vt:lpstr>La AOS Interrumpe el Sueño y las Funciones Corporales</vt:lpstr>
      <vt:lpstr>AOS-Medidas Preventivas</vt:lpstr>
      <vt:lpstr>Tratamientos para la AOS (1 de 2)</vt:lpstr>
      <vt:lpstr>Tratamientos para la AOS (2 de 2)</vt:lpstr>
      <vt:lpstr>Obstáculos para el Cumplimiento del PAP</vt:lpstr>
      <vt:lpstr>Cuestionario de la Lección</vt:lpstr>
      <vt:lpstr>Cuestionario de la Lección</vt:lpstr>
      <vt:lpstr>Cuestionario de la Lección</vt:lpstr>
      <vt:lpstr>Cuestionario de la Lección</vt:lpstr>
      <vt:lpstr>Cuestionario de la Lección</vt:lpstr>
      <vt:lpstr>Lección 2: Responsabilidades Corporativas para la Administración de las Enfermedades del Sueño</vt:lpstr>
      <vt:lpstr>Implicaciones para la Salud de la AOS (1 de 2)</vt:lpstr>
      <vt:lpstr>Implicaciones para la Salud de la AOS (2 de 2)</vt:lpstr>
      <vt:lpstr>Implicaciones de Seguridad de la AOS (1 de 2)</vt:lpstr>
      <vt:lpstr>Implicaciones de Seguridad de la AOS (2 de 2)</vt:lpstr>
      <vt:lpstr>La AOS Impacta el Desempeño Mental,  Seguridad, Salud y Calidad de Vida</vt:lpstr>
      <vt:lpstr>Importancia de Administrar las Enfermedades del Sueño (1 de 2)</vt:lpstr>
      <vt:lpstr>Importancia de Administrar las Enfermedades del Sueño (2 de 2)</vt:lpstr>
      <vt:lpstr>Ejemplos de Estrategias de Gestión de Riesgos Legales (1 de 2)</vt:lpstr>
      <vt:lpstr>Ejemplos de Estrategias de Gestión de Riesgos Legales (2 de 2)</vt:lpstr>
      <vt:lpstr>Retorno de la Inversión</vt:lpstr>
      <vt:lpstr>Problemas Potenciales de Responsabilidad Legal (1 de 2)</vt:lpstr>
      <vt:lpstr>Problemas Potenciales de Responsabilidad Legal (2 de 2)</vt:lpstr>
      <vt:lpstr>Reglamentación Actual de EUA con Respecto a AOS y Conductores de Autotransporte</vt:lpstr>
      <vt:lpstr>Iniciativas Canadienses Actuales con Respecto a la AOS y Conductores de VDA</vt:lpstr>
      <vt:lpstr>Cuestionario de la Lección</vt:lpstr>
      <vt:lpstr>Cuestionario de la Lección</vt:lpstr>
      <vt:lpstr>Cuestionario de la Lección</vt:lpstr>
      <vt:lpstr>Cuestionario de la Lección</vt:lpstr>
      <vt:lpstr>Cuestionario de la Lección</vt:lpstr>
      <vt:lpstr>Lección 3: Desarrollo e Implementación de un Programa de Administración de Enfermedades del Sueño</vt:lpstr>
      <vt:lpstr>Implementación de un Programa de Administración de Enfermedades del sueño</vt:lpstr>
      <vt:lpstr>Educación de la Empresa/Concientizar Sobre las Enfermedades del Sueño (1 de 6)</vt:lpstr>
      <vt:lpstr>Educación de la Empresa/Concientizar Sobre las Enfermedades del Sueño (2 de 6)</vt:lpstr>
      <vt:lpstr>Educación de la Empresa/Concientizar Sobre las Enfermedades del Sueño (3 de 6)</vt:lpstr>
      <vt:lpstr>Educación de la Empresa/Concientizar Sobre las Enfermedades del Sueño (4 de 6)</vt:lpstr>
      <vt:lpstr>Educación de la Empresa/Concientizar Sobre las Enfermedades del Sueño (5 de 6)</vt:lpstr>
      <vt:lpstr>Panel de Expertos Médicos (PEM) de la FMCSA</vt:lpstr>
      <vt:lpstr>Educación de la Empresa/Concientizar Sobre las Enfermedades del Sueño (6 de 6)</vt:lpstr>
      <vt:lpstr>Identificación/Detección de Conductores en Riesgo de Enfermedades del Sueño (1 de 7)</vt:lpstr>
      <vt:lpstr>Identificación/Detección de Conductores en Riesgo de Enfermedades del Sueño (2 de 7)</vt:lpstr>
      <vt:lpstr>Identificación/Detección de Conductores en Riesgo de Enfermedades del Sueño (3 de 7)</vt:lpstr>
      <vt:lpstr>Identificación/Detección de Conductores en Riesgo de Enfermedades del Sueño (4 de 7)</vt:lpstr>
      <vt:lpstr>Identificación/Detección de Conductores en Riesgo de Enfermedades del Sueño (5 de 7)</vt:lpstr>
      <vt:lpstr>Identificación/Detección de Conductores en Riesgo de Enfermedades del Sueño (6 de 7)</vt:lpstr>
      <vt:lpstr>Identificación/Detección de Conductores en Riesgo de Enfermedades del Sueño (7 de 7)</vt:lpstr>
      <vt:lpstr>Pruebas de Enfermedades del Sueño (1 de 4)</vt:lpstr>
      <vt:lpstr>Pruebas de Enfermedades del Sueño (2 de 4)</vt:lpstr>
      <vt:lpstr>Pruebas de Enfermedades del Sueño (3 de 4)</vt:lpstr>
      <vt:lpstr>Pruebas de Enfermedades del Sueño (4 de 4)</vt:lpstr>
      <vt:lpstr>Métodos Alternativos de Evaluación del Sueño*</vt:lpstr>
      <vt:lpstr>Tratamiento de Enfermedades del Sueño (1 de 7)</vt:lpstr>
      <vt:lpstr>Tratamiento de Enfermedades del Sueño (2 de 7)</vt:lpstr>
      <vt:lpstr>PowerPoint Presentation</vt:lpstr>
      <vt:lpstr>Tratamiento de Enfermedades del Sueño (4 de 7)</vt:lpstr>
      <vt:lpstr>Tratamiento de Enfermedades del Sueño (5 de 7)</vt:lpstr>
      <vt:lpstr>Tratamiento de Enfermedades del Sueño (6 de 7)</vt:lpstr>
      <vt:lpstr>Tratamiento de Enfermedades del Sueño (7 de 7)</vt:lpstr>
      <vt:lpstr>Monitoreo del Tratamiento de las Enfermedades del Sueño (1 de 5)</vt:lpstr>
      <vt:lpstr>Monitoreo del Tratamiento de las Enfermedades del Sueño (2 de 5)</vt:lpstr>
      <vt:lpstr>Monitoreo del Tratamiento de las Enfermedades del Sueño (3 de 5)</vt:lpstr>
      <vt:lpstr>Monitoreo del Tratamiento de las Enfermedades del Sueño (4 de 5)</vt:lpstr>
      <vt:lpstr>Monitoreo del Tratamiento de las Enfermedades del Sueño (5 de 5)</vt:lpstr>
      <vt:lpstr>Cuestionario de la Lección</vt:lpstr>
      <vt:lpstr>Cuestionario de la Lección</vt:lpstr>
      <vt:lpstr>Cuestionario de la Lección</vt:lpstr>
      <vt:lpstr>Cuestionario de la Lección</vt:lpstr>
      <vt:lpstr>Cuestionario de la Lección</vt:lpstr>
      <vt:lpstr>Lección 4: Estrategias para Apoyar y Programa de Administración de Enfermedades del Sueño y Facilitar el Cambio de Comportamiento del Conductor</vt:lpstr>
      <vt:lpstr>Estrategias para Brindar Apoyo y Ánimo (1 de 7)</vt:lpstr>
      <vt:lpstr>Estrategias para Brindar Apoyo y Ánimo (2 de 7)</vt:lpstr>
      <vt:lpstr>Estrategias para Brindar Apoyo y Ánimo (3 de 7)</vt:lpstr>
      <vt:lpstr>Estrategias para Brindar Apoyo y Ánimo (4 de 7)</vt:lpstr>
      <vt:lpstr>Estrategias para Brindar Apoyo y Ánimo (5 de 7)  </vt:lpstr>
      <vt:lpstr>Estrategias para Brindar Apoyo y Ánimo (6 de 7)</vt:lpstr>
      <vt:lpstr>Estrategias para Brindar Apoyo y Ánimo (7 de 7)</vt:lpstr>
      <vt:lpstr>Estrategias para Facilitar el Cambio de Comportamiento del Conductor (1 de 3)</vt:lpstr>
      <vt:lpstr>Estrategias para Facilitar el Cambio de Comportamiento del Conductor (2 de 3)</vt:lpstr>
      <vt:lpstr>Estrategias para Facilitar el Cambio de Comportamiento del Conductor </vt:lpstr>
      <vt:lpstr>Cuestionario de la Lección</vt:lpstr>
      <vt:lpstr>Cuestionario de la Lección</vt:lpstr>
      <vt:lpstr>Cuestionario de la Lección</vt:lpstr>
      <vt:lpstr>Cuestionario de la Lección</vt:lpstr>
      <vt:lpstr>Cuestionario de la Lección</vt:lpstr>
      <vt:lpstr>Conclusión: Revisión y Resumen</vt:lpstr>
      <vt:lpstr>Revisión de la AOS</vt:lpstr>
      <vt:lpstr>Educación sobre las Enfermedades del Sueño y su Detección</vt:lpstr>
      <vt:lpstr>Pruebas y Tratamiento de las Enfermedades del sueño</vt:lpstr>
      <vt:lpstr>Monitoreo del Tratamiento de las Enfermedades del Sueño</vt:lpstr>
      <vt:lpstr>Soporte de la Administración de Autotransportistas</vt:lpstr>
      <vt:lpstr>Examen del Curso: Módulo 7</vt:lpstr>
    </vt:vector>
  </TitlesOfParts>
  <Company>VTTI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Fatigue Management Program (FMP)</dc:title>
  <dc:creator>rodolfo.giacoman@cvsa.org</dc:creator>
  <cp:lastModifiedBy>Marco T</cp:lastModifiedBy>
  <cp:revision>883</cp:revision>
  <dcterms:created xsi:type="dcterms:W3CDTF">2011-07-14T17:37:37Z</dcterms:created>
  <dcterms:modified xsi:type="dcterms:W3CDTF">2025-04-10T20:41:21Z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628100.000000000</vt:lpwstr>
  </property>
  <property fmtid="{D5CDD505-2E9C-101B-9397-08002B2CF9AE}" pid="3" name="ContentTypeId">
    <vt:lpwstr>0x0101004F9087D98170674D86C797BC8D2687D8</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MediaServiceImageTags">
    <vt:lpwstr/>
  </property>
  <property fmtid="{D5CDD505-2E9C-101B-9397-08002B2CF9AE}" pid="8" name="_SourceUrl">
    <vt:lpwstr/>
  </property>
  <property fmtid="{D5CDD505-2E9C-101B-9397-08002B2CF9AE}" pid="9" name="_SharedFileIndex">
    <vt:lpwstr/>
  </property>
</Properties>
</file>