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8"/>
  </p:notesMasterIdLst>
  <p:handoutMasterIdLst>
    <p:handoutMasterId r:id="rId59"/>
  </p:handoutMasterIdLst>
  <p:sldIdLst>
    <p:sldId id="256" r:id="rId5"/>
    <p:sldId id="512" r:id="rId6"/>
    <p:sldId id="570" r:id="rId7"/>
    <p:sldId id="513" r:id="rId8"/>
    <p:sldId id="514" r:id="rId9"/>
    <p:sldId id="567" r:id="rId10"/>
    <p:sldId id="563" r:id="rId11"/>
    <p:sldId id="516" r:id="rId12"/>
    <p:sldId id="559" r:id="rId13"/>
    <p:sldId id="558" r:id="rId14"/>
    <p:sldId id="298" r:id="rId15"/>
    <p:sldId id="553" r:id="rId16"/>
    <p:sldId id="571" r:id="rId17"/>
    <p:sldId id="301" r:id="rId18"/>
    <p:sldId id="575" r:id="rId19"/>
    <p:sldId id="445" r:id="rId20"/>
    <p:sldId id="302" r:id="rId21"/>
    <p:sldId id="554" r:id="rId22"/>
    <p:sldId id="303" r:id="rId23"/>
    <p:sldId id="523" r:id="rId24"/>
    <p:sldId id="305" r:id="rId25"/>
    <p:sldId id="564" r:id="rId26"/>
    <p:sldId id="526" r:id="rId27"/>
    <p:sldId id="527" r:id="rId28"/>
    <p:sldId id="522" r:id="rId29"/>
    <p:sldId id="568" r:id="rId30"/>
    <p:sldId id="569" r:id="rId31"/>
    <p:sldId id="518" r:id="rId32"/>
    <p:sldId id="524" r:id="rId33"/>
    <p:sldId id="572" r:id="rId34"/>
    <p:sldId id="545" r:id="rId35"/>
    <p:sldId id="573" r:id="rId36"/>
    <p:sldId id="525" r:id="rId37"/>
    <p:sldId id="557" r:id="rId38"/>
    <p:sldId id="528" r:id="rId39"/>
    <p:sldId id="546" r:id="rId40"/>
    <p:sldId id="529" r:id="rId41"/>
    <p:sldId id="565" r:id="rId42"/>
    <p:sldId id="549" r:id="rId43"/>
    <p:sldId id="550" r:id="rId44"/>
    <p:sldId id="551" r:id="rId45"/>
    <p:sldId id="532" r:id="rId46"/>
    <p:sldId id="530" r:id="rId47"/>
    <p:sldId id="531" r:id="rId48"/>
    <p:sldId id="533" r:id="rId49"/>
    <p:sldId id="534" r:id="rId50"/>
    <p:sldId id="576" r:id="rId51"/>
    <p:sldId id="552" r:id="rId52"/>
    <p:sldId id="535" r:id="rId53"/>
    <p:sldId id="537" r:id="rId54"/>
    <p:sldId id="538" r:id="rId55"/>
    <p:sldId id="539" r:id="rId56"/>
    <p:sldId id="278" r:id="rId5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800000"/>
    <a:srgbClr val="FF99CC"/>
    <a:srgbClr val="006600"/>
    <a:srgbClr val="0033CC"/>
    <a:srgbClr val="00CC0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CCE31C-8791-4FF1-BA6F-1C261E7E3710}" v="1" dt="2024-03-02T22:59:46.3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66834" autoAdjust="0"/>
  </p:normalViewPr>
  <p:slideViewPr>
    <p:cSldViewPr>
      <p:cViewPr>
        <p:scale>
          <a:sx n="80" d="100"/>
          <a:sy n="80" d="100"/>
        </p:scale>
        <p:origin x="1205" y="-86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eslie\Documents\a%20TBSAFETY\a%202011%20New%20Projects\a%20FMP\Module%203%20-%20Driver%20Ed\Mod%203%20Data%20&amp;%20Figu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eslie\Documents\a%20TBSAFETY\a%202011%20New%20Projects\a%20FMP\Module%203%20-%20Driver%20Ed\Mod%203%20Data%20&amp;%20Figure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97111913359428E-2"/>
          <c:y val="0.17665615141955837"/>
          <c:w val="0.69314079422384556"/>
          <c:h val="0.60567823343853633"/>
        </c:manualLayout>
      </c:layout>
      <c:lineChart>
        <c:grouping val="standard"/>
        <c:varyColors val="0"/>
        <c:ser>
          <c:idx val="0"/>
          <c:order val="0"/>
          <c:tx>
            <c:strRef>
              <c:f>'[2]Fig 5-12 + 5-14'!$B$127</c:f>
              <c:strCache>
                <c:ptCount val="1"/>
                <c:pt idx="0">
                  <c:v>9 Hrs in Bed</c:v>
                </c:pt>
              </c:strCache>
            </c:strRef>
          </c:tx>
          <c:spPr>
            <a:ln w="38100">
              <a:solidFill>
                <a:srgbClr val="000080"/>
              </a:solidFill>
              <a:prstDash val="solid"/>
            </a:ln>
          </c:spPr>
          <c:marker>
            <c:symbol val="diamond"/>
            <c:size val="7"/>
            <c:spPr>
              <a:solidFill>
                <a:srgbClr val="000080"/>
              </a:solidFill>
              <a:ln>
                <a:solidFill>
                  <a:srgbClr val="000080"/>
                </a:solidFill>
                <a:prstDash val="solid"/>
              </a:ln>
            </c:spPr>
          </c:marker>
          <c:val>
            <c:numRef>
              <c:f>'[2]Fig 5-12 + 5-14'!$B$128:$B$135</c:f>
              <c:numCache>
                <c:formatCode>General</c:formatCode>
                <c:ptCount val="8"/>
                <c:pt idx="0">
                  <c:v>95</c:v>
                </c:pt>
                <c:pt idx="1">
                  <c:v>95</c:v>
                </c:pt>
                <c:pt idx="2">
                  <c:v>96</c:v>
                </c:pt>
                <c:pt idx="3">
                  <c:v>94</c:v>
                </c:pt>
                <c:pt idx="4">
                  <c:v>95</c:v>
                </c:pt>
                <c:pt idx="5">
                  <c:v>96</c:v>
                </c:pt>
                <c:pt idx="6">
                  <c:v>97</c:v>
                </c:pt>
                <c:pt idx="7">
                  <c:v>95</c:v>
                </c:pt>
              </c:numCache>
            </c:numRef>
          </c:val>
          <c:smooth val="0"/>
          <c:extLst>
            <c:ext xmlns:c16="http://schemas.microsoft.com/office/drawing/2014/chart" uri="{C3380CC4-5D6E-409C-BE32-E72D297353CC}">
              <c16:uniqueId val="{00000000-2FF1-43BA-BF30-3153BF7896D6}"/>
            </c:ext>
          </c:extLst>
        </c:ser>
        <c:ser>
          <c:idx val="1"/>
          <c:order val="1"/>
          <c:tx>
            <c:strRef>
              <c:f>'[2]Fig 5-12 + 5-14'!$C$127</c:f>
              <c:strCache>
                <c:ptCount val="1"/>
                <c:pt idx="0">
                  <c:v>7 Hrs in Bed</c:v>
                </c:pt>
              </c:strCache>
            </c:strRef>
          </c:tx>
          <c:spPr>
            <a:ln w="38100">
              <a:solidFill>
                <a:srgbClr val="FF00FF"/>
              </a:solidFill>
              <a:prstDash val="solid"/>
            </a:ln>
          </c:spPr>
          <c:marker>
            <c:symbol val="square"/>
            <c:size val="7"/>
            <c:spPr>
              <a:solidFill>
                <a:srgbClr val="FF00FF"/>
              </a:solidFill>
              <a:ln>
                <a:solidFill>
                  <a:srgbClr val="FF00FF"/>
                </a:solidFill>
                <a:prstDash val="solid"/>
              </a:ln>
            </c:spPr>
          </c:marker>
          <c:val>
            <c:numRef>
              <c:f>'[2]Fig 5-12 + 5-14'!$C$128:$C$135</c:f>
              <c:numCache>
                <c:formatCode>General</c:formatCode>
                <c:ptCount val="8"/>
                <c:pt idx="0">
                  <c:v>93</c:v>
                </c:pt>
                <c:pt idx="1">
                  <c:v>92</c:v>
                </c:pt>
                <c:pt idx="2">
                  <c:v>92</c:v>
                </c:pt>
                <c:pt idx="3">
                  <c:v>89</c:v>
                </c:pt>
                <c:pt idx="4">
                  <c:v>87</c:v>
                </c:pt>
                <c:pt idx="5">
                  <c:v>87</c:v>
                </c:pt>
                <c:pt idx="6">
                  <c:v>83</c:v>
                </c:pt>
                <c:pt idx="7">
                  <c:v>83</c:v>
                </c:pt>
              </c:numCache>
            </c:numRef>
          </c:val>
          <c:smooth val="0"/>
          <c:extLst>
            <c:ext xmlns:c16="http://schemas.microsoft.com/office/drawing/2014/chart" uri="{C3380CC4-5D6E-409C-BE32-E72D297353CC}">
              <c16:uniqueId val="{00000001-2FF1-43BA-BF30-3153BF7896D6}"/>
            </c:ext>
          </c:extLst>
        </c:ser>
        <c:ser>
          <c:idx val="2"/>
          <c:order val="2"/>
          <c:tx>
            <c:strRef>
              <c:f>'[2]Fig 5-12 + 5-14'!$D$127</c:f>
              <c:strCache>
                <c:ptCount val="1"/>
                <c:pt idx="0">
                  <c:v>5 Hrs in Bed</c:v>
                </c:pt>
              </c:strCache>
            </c:strRef>
          </c:tx>
          <c:spPr>
            <a:ln w="38100">
              <a:solidFill>
                <a:srgbClr val="800080"/>
              </a:solidFill>
              <a:prstDash val="solid"/>
            </a:ln>
          </c:spPr>
          <c:marker>
            <c:symbol val="circle"/>
            <c:size val="7"/>
            <c:spPr>
              <a:solidFill>
                <a:srgbClr val="FFFF00"/>
              </a:solidFill>
              <a:ln>
                <a:solidFill>
                  <a:srgbClr val="FFFF00"/>
                </a:solidFill>
                <a:prstDash val="solid"/>
              </a:ln>
            </c:spPr>
          </c:marker>
          <c:val>
            <c:numRef>
              <c:f>'[2]Fig 5-12 + 5-14'!$D$128:$D$135</c:f>
              <c:numCache>
                <c:formatCode>General</c:formatCode>
                <c:ptCount val="8"/>
                <c:pt idx="0">
                  <c:v>93</c:v>
                </c:pt>
                <c:pt idx="1">
                  <c:v>86</c:v>
                </c:pt>
                <c:pt idx="2">
                  <c:v>85</c:v>
                </c:pt>
                <c:pt idx="3">
                  <c:v>80</c:v>
                </c:pt>
                <c:pt idx="4">
                  <c:v>78</c:v>
                </c:pt>
                <c:pt idx="5">
                  <c:v>73</c:v>
                </c:pt>
                <c:pt idx="6">
                  <c:v>68</c:v>
                </c:pt>
                <c:pt idx="7">
                  <c:v>68</c:v>
                </c:pt>
              </c:numCache>
            </c:numRef>
          </c:val>
          <c:smooth val="0"/>
          <c:extLst>
            <c:ext xmlns:c16="http://schemas.microsoft.com/office/drawing/2014/chart" uri="{C3380CC4-5D6E-409C-BE32-E72D297353CC}">
              <c16:uniqueId val="{00000002-2FF1-43BA-BF30-3153BF7896D6}"/>
            </c:ext>
          </c:extLst>
        </c:ser>
        <c:ser>
          <c:idx val="3"/>
          <c:order val="3"/>
          <c:tx>
            <c:strRef>
              <c:f>'[2]Fig 5-12 + 5-14'!$E$127</c:f>
              <c:strCache>
                <c:ptCount val="1"/>
                <c:pt idx="0">
                  <c:v>3 Hrs in Bed</c:v>
                </c:pt>
              </c:strCache>
            </c:strRef>
          </c:tx>
          <c:spPr>
            <a:ln w="38100">
              <a:solidFill>
                <a:srgbClr val="FF0000"/>
              </a:solidFill>
              <a:prstDash val="solid"/>
            </a:ln>
          </c:spPr>
          <c:marker>
            <c:symbol val="triangle"/>
            <c:size val="7"/>
            <c:spPr>
              <a:noFill/>
              <a:ln>
                <a:solidFill>
                  <a:srgbClr val="00FFFF"/>
                </a:solidFill>
                <a:prstDash val="solid"/>
              </a:ln>
            </c:spPr>
          </c:marker>
          <c:val>
            <c:numRef>
              <c:f>'[2]Fig 5-12 + 5-14'!$E$128:$E$135</c:f>
              <c:numCache>
                <c:formatCode>General</c:formatCode>
                <c:ptCount val="8"/>
                <c:pt idx="0">
                  <c:v>90</c:v>
                </c:pt>
                <c:pt idx="1">
                  <c:v>80</c:v>
                </c:pt>
                <c:pt idx="2">
                  <c:v>76</c:v>
                </c:pt>
                <c:pt idx="3">
                  <c:v>54</c:v>
                </c:pt>
                <c:pt idx="4">
                  <c:v>48</c:v>
                </c:pt>
                <c:pt idx="5">
                  <c:v>43</c:v>
                </c:pt>
                <c:pt idx="6">
                  <c:v>35</c:v>
                </c:pt>
                <c:pt idx="7">
                  <c:v>23</c:v>
                </c:pt>
              </c:numCache>
            </c:numRef>
          </c:val>
          <c:smooth val="0"/>
          <c:extLst>
            <c:ext xmlns:c16="http://schemas.microsoft.com/office/drawing/2014/chart" uri="{C3380CC4-5D6E-409C-BE32-E72D297353CC}">
              <c16:uniqueId val="{00000003-2FF1-43BA-BF30-3153BF7896D6}"/>
            </c:ext>
          </c:extLst>
        </c:ser>
        <c:dLbls>
          <c:showLegendKey val="0"/>
          <c:showVal val="0"/>
          <c:showCatName val="0"/>
          <c:showSerName val="0"/>
          <c:showPercent val="0"/>
          <c:showBubbleSize val="0"/>
        </c:dLbls>
        <c:marker val="1"/>
        <c:smooth val="0"/>
        <c:axId val="51701248"/>
        <c:axId val="51537024"/>
      </c:lineChart>
      <c:catAx>
        <c:axId val="51701248"/>
        <c:scaling>
          <c:orientation val="minMax"/>
        </c:scaling>
        <c:delete val="0"/>
        <c:axPos val="b"/>
        <c:title>
          <c:tx>
            <c:rich>
              <a:bodyPr/>
              <a:lstStyle/>
              <a:p>
                <a:pPr>
                  <a:defRPr sz="2000" b="1" i="0" u="none" strike="noStrike" baseline="0">
                    <a:solidFill>
                      <a:srgbClr val="000000"/>
                    </a:solidFill>
                    <a:latin typeface="Arial"/>
                    <a:ea typeface="Arial"/>
                    <a:cs typeface="Arial"/>
                  </a:defRPr>
                </a:pPr>
                <a:r>
                  <a:rPr lang="en-US" sz="2000" dirty="0"/>
                  <a:t>Días de </a:t>
                </a:r>
                <a:r>
                  <a:rPr lang="en-US" sz="2000" dirty="0" err="1"/>
                  <a:t>Sueño</a:t>
                </a:r>
                <a:r>
                  <a:rPr lang="en-US" sz="2000" dirty="0"/>
                  <a:t> </a:t>
                </a:r>
                <a:r>
                  <a:rPr lang="en-US" sz="2000" dirty="0" err="1"/>
                  <a:t>Restringido</a:t>
                </a:r>
                <a:endParaRPr lang="en-US" sz="2000" dirty="0"/>
              </a:p>
            </c:rich>
          </c:tx>
          <c:layout>
            <c:manualLayout>
              <c:xMode val="edge"/>
              <c:yMode val="edge"/>
              <c:x val="0.15835520559930097"/>
              <c:y val="0.8720616374566109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es-MX"/>
          </a:p>
        </c:txPr>
        <c:crossAx val="51537024"/>
        <c:crosses val="autoZero"/>
        <c:auto val="1"/>
        <c:lblAlgn val="ctr"/>
        <c:lblOffset val="100"/>
        <c:tickLblSkip val="1"/>
        <c:tickMarkSkip val="1"/>
        <c:noMultiLvlLbl val="0"/>
      </c:catAx>
      <c:valAx>
        <c:axId val="51537024"/>
        <c:scaling>
          <c:orientation val="minMax"/>
        </c:scaling>
        <c:delete val="1"/>
        <c:axPos val="l"/>
        <c:majorGridlines>
          <c:spPr>
            <a:ln w="3175">
              <a:solidFill>
                <a:srgbClr val="000000"/>
              </a:solidFill>
              <a:prstDash val="solid"/>
            </a:ln>
          </c:spPr>
        </c:majorGridlines>
        <c:title>
          <c:tx>
            <c:rich>
              <a:bodyPr/>
              <a:lstStyle/>
              <a:p>
                <a:pPr>
                  <a:defRPr sz="2000" b="1" i="0" u="none" strike="noStrike" baseline="0">
                    <a:solidFill>
                      <a:srgbClr val="000000"/>
                    </a:solidFill>
                    <a:latin typeface="Arial"/>
                    <a:ea typeface="Arial"/>
                    <a:cs typeface="Arial"/>
                  </a:defRPr>
                </a:pPr>
                <a:r>
                  <a:rPr lang="en-US" sz="2000" dirty="0" err="1"/>
                  <a:t>Desempeño</a:t>
                </a:r>
                <a:r>
                  <a:rPr lang="en-US" sz="2000" dirty="0"/>
                  <a:t> </a:t>
                </a:r>
                <a:r>
                  <a:rPr lang="en-US" sz="2000" dirty="0" err="1"/>
                  <a:t>Relativo</a:t>
                </a:r>
                <a:endParaRPr lang="en-US" sz="2000" dirty="0"/>
              </a:p>
            </c:rich>
          </c:tx>
          <c:layout>
            <c:manualLayout>
              <c:xMode val="edge"/>
              <c:yMode val="edge"/>
              <c:x val="1.4175029591889265E-2"/>
              <c:y val="0.16925302683938731"/>
            </c:manualLayout>
          </c:layout>
          <c:overlay val="0"/>
          <c:spPr>
            <a:noFill/>
            <a:ln w="25400">
              <a:noFill/>
            </a:ln>
          </c:spPr>
        </c:title>
        <c:numFmt formatCode="General" sourceLinked="1"/>
        <c:majorTickMark val="out"/>
        <c:minorTickMark val="none"/>
        <c:tickLblPos val="none"/>
        <c:crossAx val="51701248"/>
        <c:crosses val="autoZero"/>
        <c:crossBetween val="between"/>
      </c:valAx>
      <c:spPr>
        <a:solidFill>
          <a:srgbClr val="FFFFFF"/>
        </a:solidFill>
        <a:ln w="12700">
          <a:solidFill>
            <a:srgbClr val="808080"/>
          </a:solidFill>
          <a:prstDash val="solid"/>
        </a:ln>
      </c:spPr>
    </c:plotArea>
    <c:legend>
      <c:legendPos val="r"/>
      <c:legendEntry>
        <c:idx val="0"/>
        <c:txPr>
          <a:bodyPr/>
          <a:lstStyle/>
          <a:p>
            <a:pPr>
              <a:defRPr sz="1400" b="1" i="0" u="none" strike="noStrike" baseline="0">
                <a:solidFill>
                  <a:srgbClr val="000000"/>
                </a:solidFill>
                <a:latin typeface="Arial"/>
                <a:ea typeface="Arial"/>
                <a:cs typeface="Arial"/>
              </a:defRPr>
            </a:pPr>
            <a:endParaRPr lang="es-MX"/>
          </a:p>
        </c:txPr>
      </c:legendEntry>
      <c:legendEntry>
        <c:idx val="1"/>
        <c:txPr>
          <a:bodyPr/>
          <a:lstStyle/>
          <a:p>
            <a:pPr>
              <a:defRPr sz="1400" b="1" i="0" u="none" strike="noStrike" baseline="0">
                <a:solidFill>
                  <a:srgbClr val="000000"/>
                </a:solidFill>
                <a:latin typeface="Arial"/>
                <a:ea typeface="Arial"/>
                <a:cs typeface="Arial"/>
              </a:defRPr>
            </a:pPr>
            <a:endParaRPr lang="es-MX"/>
          </a:p>
        </c:txPr>
      </c:legendEntry>
      <c:legendEntry>
        <c:idx val="2"/>
        <c:txPr>
          <a:bodyPr/>
          <a:lstStyle/>
          <a:p>
            <a:pPr>
              <a:defRPr sz="1400" b="1" i="0" u="none" strike="noStrike" baseline="0">
                <a:solidFill>
                  <a:srgbClr val="000000"/>
                </a:solidFill>
                <a:latin typeface="Arial"/>
                <a:ea typeface="Arial"/>
                <a:cs typeface="Arial"/>
              </a:defRPr>
            </a:pPr>
            <a:endParaRPr lang="es-MX"/>
          </a:p>
        </c:txPr>
      </c:legendEntry>
      <c:legendEntry>
        <c:idx val="3"/>
        <c:txPr>
          <a:bodyPr/>
          <a:lstStyle/>
          <a:p>
            <a:pPr>
              <a:defRPr sz="1400" b="1" i="0" u="none" strike="noStrike" baseline="0">
                <a:solidFill>
                  <a:srgbClr val="000000"/>
                </a:solidFill>
                <a:latin typeface="Arial"/>
                <a:ea typeface="Arial"/>
                <a:cs typeface="Arial"/>
              </a:defRPr>
            </a:pPr>
            <a:endParaRPr lang="es-MX"/>
          </a:p>
        </c:txPr>
      </c:legendEntry>
      <c:layout>
        <c:manualLayout>
          <c:xMode val="edge"/>
          <c:yMode val="edge"/>
          <c:x val="0.78339350180503509"/>
          <c:y val="0.34700315457412828"/>
          <c:w val="0.20216606498194942"/>
          <c:h val="0.26813880126182982"/>
        </c:manualLayout>
      </c:layout>
      <c:overlay val="0"/>
      <c:spPr>
        <a:solidFill>
          <a:srgbClr val="FFFFFF"/>
        </a:solidFill>
        <a:ln w="3175">
          <a:solidFill>
            <a:srgbClr val="000000"/>
          </a:solidFill>
          <a:prstDash val="solid"/>
        </a:ln>
      </c:spPr>
      <c:txPr>
        <a:bodyPr/>
        <a:lstStyle/>
        <a:p>
          <a:pPr>
            <a:defRPr sz="920" b="1" i="0" u="none" strike="noStrike" baseline="0">
              <a:solidFill>
                <a:srgbClr val="000000"/>
              </a:solidFill>
              <a:latin typeface="Arial"/>
              <a:ea typeface="Arial"/>
              <a:cs typeface="Arial"/>
            </a:defRPr>
          </a:pPr>
          <a:endParaRPr lang="es-MX"/>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s-MX"/>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0800">
              <a:solidFill>
                <a:srgbClr val="C00000"/>
              </a:solidFill>
            </a:ln>
          </c:spPr>
          <c:marker>
            <c:symbol val="none"/>
          </c:marker>
          <c:cat>
            <c:strRef>
              <c:f>'Circadian (2)'!$A$113:$A$160</c:f>
              <c:strCache>
                <c:ptCount val="48"/>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strCache>
            </c:strRef>
          </c:cat>
          <c:val>
            <c:numRef>
              <c:f>'Circadian (2)'!$B$113:$B$160</c:f>
              <c:numCache>
                <c:formatCode>0.0</c:formatCode>
                <c:ptCount val="48"/>
                <c:pt idx="0">
                  <c:v>10.566666666666826</c:v>
                </c:pt>
                <c:pt idx="1">
                  <c:v>9.3333333333333357</c:v>
                </c:pt>
                <c:pt idx="2">
                  <c:v>8.1666666666666767</c:v>
                </c:pt>
                <c:pt idx="3">
                  <c:v>6.8333333333333934</c:v>
                </c:pt>
                <c:pt idx="4">
                  <c:v>5.666666666666667</c:v>
                </c:pt>
                <c:pt idx="5">
                  <c:v>4.5</c:v>
                </c:pt>
                <c:pt idx="6">
                  <c:v>3.6666666666666665</c:v>
                </c:pt>
                <c:pt idx="7">
                  <c:v>3</c:v>
                </c:pt>
                <c:pt idx="8">
                  <c:v>2.8333333333333335</c:v>
                </c:pt>
                <c:pt idx="9">
                  <c:v>3</c:v>
                </c:pt>
                <c:pt idx="10">
                  <c:v>3.5666666666666664</c:v>
                </c:pt>
                <c:pt idx="11">
                  <c:v>4.3999999999999995</c:v>
                </c:pt>
                <c:pt idx="12">
                  <c:v>5.6333333333333524</c:v>
                </c:pt>
                <c:pt idx="13">
                  <c:v>7.2333333333334124</c:v>
                </c:pt>
                <c:pt idx="14">
                  <c:v>8.9333333333333318</c:v>
                </c:pt>
                <c:pt idx="15">
                  <c:v>11.033333333333333</c:v>
                </c:pt>
                <c:pt idx="16">
                  <c:v>13.200000000000001</c:v>
                </c:pt>
                <c:pt idx="17">
                  <c:v>15.166666666666726</c:v>
                </c:pt>
                <c:pt idx="18">
                  <c:v>16.5</c:v>
                </c:pt>
                <c:pt idx="19">
                  <c:v>17.333333333332789</c:v>
                </c:pt>
                <c:pt idx="20">
                  <c:v>17.833333333332789</c:v>
                </c:pt>
                <c:pt idx="21">
                  <c:v>18</c:v>
                </c:pt>
                <c:pt idx="22">
                  <c:v>18</c:v>
                </c:pt>
                <c:pt idx="23">
                  <c:v>17.666666666666668</c:v>
                </c:pt>
                <c:pt idx="24">
                  <c:v>17.166666666666668</c:v>
                </c:pt>
                <c:pt idx="25">
                  <c:v>16.333333333332789</c:v>
                </c:pt>
                <c:pt idx="26">
                  <c:v>15.333333333333334</c:v>
                </c:pt>
                <c:pt idx="27">
                  <c:v>14.166666666666726</c:v>
                </c:pt>
                <c:pt idx="28">
                  <c:v>13.166666666666726</c:v>
                </c:pt>
                <c:pt idx="29">
                  <c:v>12.833333333333334</c:v>
                </c:pt>
                <c:pt idx="30">
                  <c:v>13.333333333333334</c:v>
                </c:pt>
                <c:pt idx="31">
                  <c:v>14.5</c:v>
                </c:pt>
                <c:pt idx="32">
                  <c:v>15.733333333333333</c:v>
                </c:pt>
                <c:pt idx="33">
                  <c:v>16.666666666666668</c:v>
                </c:pt>
                <c:pt idx="34">
                  <c:v>17.333333333332789</c:v>
                </c:pt>
                <c:pt idx="35">
                  <c:v>17.933333333332616</c:v>
                </c:pt>
                <c:pt idx="36">
                  <c:v>18.333333333332789</c:v>
                </c:pt>
                <c:pt idx="37">
                  <c:v>18.333333333332789</c:v>
                </c:pt>
                <c:pt idx="38">
                  <c:v>18.166666666666668</c:v>
                </c:pt>
                <c:pt idx="39">
                  <c:v>18</c:v>
                </c:pt>
                <c:pt idx="40">
                  <c:v>18</c:v>
                </c:pt>
                <c:pt idx="41">
                  <c:v>17.833333333332789</c:v>
                </c:pt>
                <c:pt idx="42">
                  <c:v>17.333333333332789</c:v>
                </c:pt>
                <c:pt idx="43">
                  <c:v>16</c:v>
                </c:pt>
                <c:pt idx="44">
                  <c:v>14.666666666666726</c:v>
                </c:pt>
                <c:pt idx="45">
                  <c:v>13.5</c:v>
                </c:pt>
                <c:pt idx="46">
                  <c:v>12.733333333333333</c:v>
                </c:pt>
                <c:pt idx="47">
                  <c:v>11.733333333333333</c:v>
                </c:pt>
              </c:numCache>
            </c:numRef>
          </c:val>
          <c:smooth val="1"/>
          <c:extLst>
            <c:ext xmlns:c16="http://schemas.microsoft.com/office/drawing/2014/chart" uri="{C3380CC4-5D6E-409C-BE32-E72D297353CC}">
              <c16:uniqueId val="{00000000-61CC-4764-B235-D121D8A8F118}"/>
            </c:ext>
          </c:extLst>
        </c:ser>
        <c:dLbls>
          <c:showLegendKey val="0"/>
          <c:showVal val="0"/>
          <c:showCatName val="0"/>
          <c:showSerName val="0"/>
          <c:showPercent val="0"/>
          <c:showBubbleSize val="0"/>
        </c:dLbls>
        <c:smooth val="0"/>
        <c:axId val="52053504"/>
        <c:axId val="51539328"/>
      </c:lineChart>
      <c:catAx>
        <c:axId val="52053504"/>
        <c:scaling>
          <c:orientation val="minMax"/>
        </c:scaling>
        <c:delete val="0"/>
        <c:axPos val="b"/>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prstClr val="black"/>
                    </a:solidFill>
                    <a:latin typeface="+mn-lt"/>
                    <a:ea typeface="+mn-ea"/>
                    <a:cs typeface="+mn-cs"/>
                  </a:defRPr>
                </a:pPr>
                <a:r>
                  <a:rPr lang="es-MX" sz="2000" b="1" i="0" u="none" strike="noStrike" kern="1200" baseline="0" noProof="0" dirty="0">
                    <a:solidFill>
                      <a:prstClr val="black"/>
                    </a:solidFill>
                  </a:rPr>
                  <a:t>Hora del Día</a:t>
                </a:r>
              </a:p>
            </c:rich>
          </c:tx>
          <c:layout>
            <c:manualLayout>
              <c:xMode val="edge"/>
              <c:yMode val="edge"/>
              <c:x val="0.39271477663230342"/>
              <c:y val="0.89884711286089414"/>
            </c:manualLayout>
          </c:layout>
          <c:overlay val="0"/>
        </c:title>
        <c:numFmt formatCode="General" sourceLinked="0"/>
        <c:majorTickMark val="out"/>
        <c:minorTickMark val="none"/>
        <c:tickLblPos val="nextTo"/>
        <c:txPr>
          <a:bodyPr/>
          <a:lstStyle/>
          <a:p>
            <a:pPr>
              <a:defRPr sz="1800" b="1"/>
            </a:pPr>
            <a:endParaRPr lang="es-MX"/>
          </a:p>
        </c:txPr>
        <c:crossAx val="51539328"/>
        <c:crosses val="autoZero"/>
        <c:auto val="1"/>
        <c:lblAlgn val="ctr"/>
        <c:lblOffset val="100"/>
        <c:noMultiLvlLbl val="0"/>
      </c:catAx>
      <c:valAx>
        <c:axId val="51539328"/>
        <c:scaling>
          <c:orientation val="minMax"/>
        </c:scaling>
        <c:delete val="1"/>
        <c:axPos val="l"/>
        <c:title>
          <c:tx>
            <c:rich>
              <a:bodyPr rot="-5400000" vert="horz"/>
              <a:lstStyle/>
              <a:p>
                <a:pPr>
                  <a:defRPr sz="2400"/>
                </a:pPr>
                <a:r>
                  <a:rPr lang="es-MX" sz="2400" b="1" i="0" u="none" strike="noStrike" kern="1200" baseline="0" noProof="0" dirty="0">
                    <a:solidFill>
                      <a:prstClr val="black"/>
                    </a:solidFill>
                  </a:rPr>
                  <a:t>Estado de Alerta Relativo</a:t>
                </a:r>
              </a:p>
            </c:rich>
          </c:tx>
          <c:layout>
            <c:manualLayout>
              <c:xMode val="edge"/>
              <c:yMode val="edge"/>
              <c:x val="0"/>
              <c:y val="0.13816426071741067"/>
            </c:manualLayout>
          </c:layout>
          <c:overlay val="0"/>
        </c:title>
        <c:numFmt formatCode="0.0" sourceLinked="1"/>
        <c:majorTickMark val="out"/>
        <c:minorTickMark val="none"/>
        <c:tickLblPos val="none"/>
        <c:crossAx val="5205350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1"/>
        <c:ser>
          <c:idx val="0"/>
          <c:order val="0"/>
          <c:spPr>
            <a:solidFill>
              <a:srgbClr val="00B050"/>
            </a:solidFill>
          </c:spPr>
          <c:invertIfNegative val="0"/>
          <c:dPt>
            <c:idx val="1"/>
            <c:invertIfNegative val="0"/>
            <c:bubble3D val="0"/>
            <c:spPr>
              <a:solidFill>
                <a:srgbClr val="FF0000"/>
              </a:solidFill>
            </c:spPr>
            <c:extLst>
              <c:ext xmlns:c16="http://schemas.microsoft.com/office/drawing/2014/chart" uri="{C3380CC4-5D6E-409C-BE32-E72D297353CC}">
                <c16:uniqueId val="{00000001-E94C-4A4B-B9EC-F35FF5D2AF01}"/>
              </c:ext>
            </c:extLst>
          </c:dPt>
          <c:cat>
            <c:strRef>
              <c:f>Sheet1!$B$4:$B$5</c:f>
              <c:strCache>
                <c:ptCount val="2"/>
                <c:pt idx="0">
                  <c:v>Legal Driving Hours</c:v>
                </c:pt>
                <c:pt idx="1">
                  <c:v>Illegal Driving Hours</c:v>
                </c:pt>
              </c:strCache>
            </c:strRef>
          </c:cat>
          <c:val>
            <c:numRef>
              <c:f>Sheet1!$C$4:$C$5</c:f>
              <c:numCache>
                <c:formatCode>0.00%</c:formatCode>
                <c:ptCount val="2"/>
                <c:pt idx="0">
                  <c:v>1.6000000000000021E-2</c:v>
                </c:pt>
                <c:pt idx="1">
                  <c:v>0.112</c:v>
                </c:pt>
              </c:numCache>
            </c:numRef>
          </c:val>
          <c:extLst>
            <c:ext xmlns:c16="http://schemas.microsoft.com/office/drawing/2014/chart" uri="{C3380CC4-5D6E-409C-BE32-E72D297353CC}">
              <c16:uniqueId val="{00000002-E94C-4A4B-B9EC-F35FF5D2AF01}"/>
            </c:ext>
          </c:extLst>
        </c:ser>
        <c:dLbls>
          <c:showLegendKey val="0"/>
          <c:showVal val="0"/>
          <c:showCatName val="0"/>
          <c:showSerName val="0"/>
          <c:showPercent val="0"/>
          <c:showBubbleSize val="0"/>
        </c:dLbls>
        <c:gapWidth val="150"/>
        <c:axId val="52102656"/>
        <c:axId val="51543360"/>
      </c:barChart>
      <c:catAx>
        <c:axId val="52102656"/>
        <c:scaling>
          <c:orientation val="minMax"/>
        </c:scaling>
        <c:delete val="0"/>
        <c:axPos val="b"/>
        <c:numFmt formatCode="General" sourceLinked="0"/>
        <c:majorTickMark val="out"/>
        <c:minorTickMark val="none"/>
        <c:tickLblPos val="nextTo"/>
        <c:txPr>
          <a:bodyPr/>
          <a:lstStyle/>
          <a:p>
            <a:pPr>
              <a:defRPr sz="1600" b="1"/>
            </a:pPr>
            <a:endParaRPr lang="es-MX"/>
          </a:p>
        </c:txPr>
        <c:crossAx val="51543360"/>
        <c:crosses val="autoZero"/>
        <c:auto val="1"/>
        <c:lblAlgn val="ctr"/>
        <c:lblOffset val="100"/>
        <c:noMultiLvlLbl val="0"/>
      </c:catAx>
      <c:valAx>
        <c:axId val="51543360"/>
        <c:scaling>
          <c:orientation val="minMax"/>
        </c:scaling>
        <c:delete val="1"/>
        <c:axPos val="l"/>
        <c:majorGridlines/>
        <c:title>
          <c:tx>
            <c:rich>
              <a:bodyPr rot="-5400000" vert="horz"/>
              <a:lstStyle/>
              <a:p>
                <a:pPr>
                  <a:defRPr sz="1800"/>
                </a:pPr>
                <a:r>
                  <a:rPr lang="es-ES" sz="1600" dirty="0"/>
                  <a:t>% de Choques Fatales Relacionados con la Fatiga</a:t>
                </a:r>
                <a:endParaRPr lang="en-US" sz="1600" dirty="0"/>
              </a:p>
            </c:rich>
          </c:tx>
          <c:overlay val="0"/>
        </c:title>
        <c:numFmt formatCode="0.00%" sourceLinked="1"/>
        <c:majorTickMark val="out"/>
        <c:minorTickMark val="none"/>
        <c:tickLblPos val="none"/>
        <c:crossAx val="52102656"/>
        <c:crosses val="autoZero"/>
        <c:crossBetween val="between"/>
      </c:valAx>
    </c:plotArea>
    <c:plotVisOnly val="1"/>
    <c:dispBlanksAs val="gap"/>
    <c:showDLblsOverMax val="0"/>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s-MX"/>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0.83088</cdr:x>
      <cdr:y>0.35484</cdr:y>
    </cdr:from>
    <cdr:to>
      <cdr:x>0.98039</cdr:x>
      <cdr:y>0.6129</cdr:y>
    </cdr:to>
    <cdr:sp macro="" textlink="">
      <cdr:nvSpPr>
        <cdr:cNvPr id="2" name="CuadroTexto 1">
          <a:extLst xmlns:a="http://schemas.openxmlformats.org/drawingml/2006/main">
            <a:ext uri="{FF2B5EF4-FFF2-40B4-BE49-F238E27FC236}">
              <a16:creationId xmlns:a16="http://schemas.microsoft.com/office/drawing/2014/main" id="{78C30F34-F869-8068-E78D-0A6CF8B53172}"/>
            </a:ext>
          </a:extLst>
        </cdr:cNvPr>
        <cdr:cNvSpPr txBox="1"/>
      </cdr:nvSpPr>
      <cdr:spPr>
        <a:xfrm xmlns:a="http://schemas.openxmlformats.org/drawingml/2006/main">
          <a:off x="6457950" y="1676400"/>
          <a:ext cx="1162050" cy="12192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pPr>
            <a:spcAft>
              <a:spcPts val="700"/>
            </a:spcAft>
          </a:pPr>
          <a:r>
            <a:rPr lang="es-MX" sz="1400" b="1" dirty="0"/>
            <a:t>9 </a:t>
          </a:r>
          <a:r>
            <a:rPr lang="es-MX" sz="1400" b="1" dirty="0" err="1"/>
            <a:t>hrs</a:t>
          </a:r>
          <a:r>
            <a:rPr lang="es-MX" sz="1400" b="1" dirty="0"/>
            <a:t> en Cama</a:t>
          </a:r>
        </a:p>
        <a:p xmlns:a="http://schemas.openxmlformats.org/drawingml/2006/main">
          <a:pPr>
            <a:spcAft>
              <a:spcPts val="700"/>
            </a:spcAft>
          </a:pPr>
          <a:r>
            <a:rPr lang="es-MX" sz="1400" b="1" dirty="0"/>
            <a:t>7 </a:t>
          </a:r>
          <a:r>
            <a:rPr lang="es-MX" sz="1400" b="1" dirty="0" err="1"/>
            <a:t>hrs</a:t>
          </a:r>
          <a:r>
            <a:rPr lang="es-MX" sz="1400" b="1" dirty="0"/>
            <a:t> en Cama</a:t>
          </a:r>
        </a:p>
        <a:p xmlns:a="http://schemas.openxmlformats.org/drawingml/2006/main">
          <a:pPr>
            <a:spcAft>
              <a:spcPts val="700"/>
            </a:spcAft>
          </a:pPr>
          <a:r>
            <a:rPr lang="es-MX" sz="1400" b="1" dirty="0"/>
            <a:t>5 </a:t>
          </a:r>
          <a:r>
            <a:rPr lang="es-MX" sz="1400" b="1" dirty="0" err="1"/>
            <a:t>hrs</a:t>
          </a:r>
          <a:r>
            <a:rPr lang="es-MX" sz="1400" b="1" dirty="0"/>
            <a:t> en Cama</a:t>
          </a:r>
        </a:p>
        <a:p xmlns:a="http://schemas.openxmlformats.org/drawingml/2006/main">
          <a:pPr>
            <a:spcAft>
              <a:spcPts val="700"/>
            </a:spcAft>
          </a:pPr>
          <a:r>
            <a:rPr lang="es-MX" sz="1400" b="1" dirty="0"/>
            <a:t>3 </a:t>
          </a:r>
          <a:r>
            <a:rPr lang="es-MX" sz="1400" b="1" dirty="0" err="1"/>
            <a:t>hrs</a:t>
          </a:r>
          <a:r>
            <a:rPr lang="es-MX" sz="1400" b="1" dirty="0"/>
            <a:t> en Cama</a:t>
          </a:r>
        </a:p>
      </cdr:txBody>
    </cdr:sp>
  </cdr:relSizeAnchor>
</c:userShapes>
</file>

<file path=ppt/drawings/drawing2.xml><?xml version="1.0" encoding="utf-8"?>
<c:userShapes xmlns:c="http://schemas.openxmlformats.org/drawingml/2006/chart">
  <cdr:relSizeAnchor xmlns:cdr="http://schemas.openxmlformats.org/drawingml/2006/chartDrawing">
    <cdr:from>
      <cdr:x>0.17647</cdr:x>
      <cdr:y>0.775</cdr:y>
    </cdr:from>
    <cdr:to>
      <cdr:x>0.52941</cdr:x>
      <cdr:y>1</cdr:y>
    </cdr:to>
    <cdr:sp macro="" textlink="">
      <cdr:nvSpPr>
        <cdr:cNvPr id="2" name="CuadroTexto 1">
          <a:extLst xmlns:a="http://schemas.openxmlformats.org/drawingml/2006/main">
            <a:ext uri="{FF2B5EF4-FFF2-40B4-BE49-F238E27FC236}">
              <a16:creationId xmlns:a16="http://schemas.microsoft.com/office/drawing/2014/main" id="{B36339E1-0EA8-AC83-421E-50FCCE263360}"/>
            </a:ext>
          </a:extLst>
        </cdr:cNvPr>
        <cdr:cNvSpPr txBox="1"/>
      </cdr:nvSpPr>
      <cdr:spPr>
        <a:xfrm xmlns:a="http://schemas.openxmlformats.org/drawingml/2006/main">
          <a:off x="685800" y="2362200"/>
          <a:ext cx="1371600" cy="6858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s-MX" sz="1600" b="1" dirty="0"/>
            <a:t>Horas Legales</a:t>
          </a:r>
        </a:p>
        <a:p xmlns:a="http://schemas.openxmlformats.org/drawingml/2006/main">
          <a:r>
            <a:rPr lang="es-MX" sz="1600" b="1" dirty="0"/>
            <a:t> de Conducción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2AB056D9-D4B7-457F-81AC-35079EF876F1}" type="datetimeFigureOut">
              <a:rPr lang="en-US" smtClean="0"/>
              <a:pPr/>
              <a:t>4/10/2025</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2BAB905-DCF4-402A-A2BB-A45BCFFB2C4F}" type="slidenum">
              <a:rPr lang="en-US" smtClean="0"/>
              <a:pPr/>
              <a:t>‹#›</a:t>
            </a:fld>
            <a:endParaRPr lang="en-US" dirty="0"/>
          </a:p>
        </p:txBody>
      </p:sp>
    </p:spTree>
    <p:extLst>
      <p:ext uri="{BB962C8B-B14F-4D97-AF65-F5344CB8AC3E}">
        <p14:creationId xmlns:p14="http://schemas.microsoft.com/office/powerpoint/2010/main" val="380776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92DDE4F-FF7D-47A1-8EFB-40DF434DF020}" type="datetimeFigureOut">
              <a:rPr lang="en-US" smtClean="0"/>
              <a:pPr/>
              <a:t>4/10/2025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33A328A-D06A-4AC7-B4F7-8008382660D1}" type="slidenum">
              <a:rPr lang="en-US" smtClean="0"/>
              <a:pPr/>
              <a:t>‹#›</a:t>
            </a:fld>
            <a:endParaRPr lang="en-US" dirty="0"/>
          </a:p>
        </p:txBody>
      </p:sp>
    </p:spTree>
    <p:extLst>
      <p:ext uri="{BB962C8B-B14F-4D97-AF65-F5344CB8AC3E}">
        <p14:creationId xmlns:p14="http://schemas.microsoft.com/office/powerpoint/2010/main" val="2705109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dirty="0"/>
              <a:t>Narración Completa: “Este es el Módulo 6 de la serie de capacitación del Programa de Administración de la Fatiga de América del Norte. Este módulo es: Seguridad y Cumplimiento de los Conductores de Camiones; el papel de los Expedidores y los destinatarios”.</a:t>
            </a:r>
            <a:endParaRPr lang="en-US" baseline="0" dirty="0"/>
          </a:p>
          <a:p>
            <a:r>
              <a:rPr lang="en-US" baseline="0" dirty="0"/>
              <a:t>_________________________</a:t>
            </a:r>
          </a:p>
          <a:p>
            <a:r>
              <a:rPr lang="es-ES" dirty="0"/>
              <a:t>Nota adicional para el instructor: este módulo se enfoca en las operaciones de camiones y no aborda específicamente las operaciones de autobuses, ya que la mayoría de los temas clave no se relacionan con los autobuses.</a:t>
            </a:r>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Narración Completa: “La mayoría de los choques relacionados con la fatiga son salidas de la carretera de un solo vehículo donde el conductor conduce solo. El riesgo máximo es entre las 2 y las 7 a. m., pero pueden ocurrir en cualquier momento. Los choques relacionados con la fatiga suelen ser graves. La mayoría están asociados con la falta de sueño y/o largas horas de trabajo”.</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solidFill>
                  <a:srgbClr val="002060"/>
                </a:solidFill>
              </a:rPr>
              <a:t>_______________</a:t>
            </a:r>
          </a:p>
          <a:p>
            <a:endParaRPr lang="en-US" baseline="0" dirty="0"/>
          </a:p>
          <a:p>
            <a:r>
              <a:rPr lang="es-ES" dirty="0">
                <a:solidFill>
                  <a:srgbClr val="002060"/>
                </a:solidFill>
              </a:rPr>
              <a:t>Nota adicional para el instructor: Estas son características típicas. No todos los choques relacionados con la fatiga se ajustan a estos patrones.</a:t>
            </a:r>
            <a:endParaRPr lang="en-US"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solidFill>
                  <a:srgbClr val="002060"/>
                </a:solidFill>
              </a:rPr>
              <a:t>Narración Completa: “La Junta Nacional de Seguridad en el Transporte (o NTSB, por sus siglas en inglés) reconstruyó 182 choques fatales para el conductor de camiones grandes. Las investigaciones revelaron que la fatiga era la causa principal en el 31 %. El exceso de velocidad y otras causas contribuyeron a menudo. Pero la fatiga fue la principal causa individual. En 2010, más de 500 conductores de camiones estadounidenses murieron en choques”.</a:t>
            </a:r>
            <a:endParaRPr lang="en-US" dirty="0">
              <a:solidFill>
                <a:srgbClr val="002060"/>
              </a:solidFill>
            </a:endParaRPr>
          </a:p>
          <a:p>
            <a:r>
              <a:rPr lang="en-US" dirty="0">
                <a:solidFill>
                  <a:srgbClr val="002060"/>
                </a:solidFill>
              </a:rPr>
              <a:t>_________________</a:t>
            </a:r>
          </a:p>
          <a:p>
            <a:endParaRPr lang="en-US" dirty="0">
              <a:solidFill>
                <a:srgbClr val="002060"/>
              </a:solidFill>
            </a:endParaRPr>
          </a:p>
          <a:p>
            <a:r>
              <a:rPr lang="es-ES" dirty="0"/>
              <a:t>Nota adicional para el instructor: Fuente: NTSB, 1990. En el estudio, 56 de 182 choques (31 %) tuvieron fatiga como factor principal. Consulte el Módulo 3 para obtener más estadísticas sobre choques relacionados con la fatiga. Esta estadística fatal para el conductor se enfatiza aquí porque se relaciona directamente con las personas con las que interactúan los remitentes y los destinatarios: los conductores.</a:t>
            </a:r>
            <a:endParaRPr lang="en-US" dirty="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0" baseline="0" dirty="0">
                <a:solidFill>
                  <a:srgbClr val="002060"/>
                </a:solidFill>
              </a:rPr>
              <a:t>Narración Completa: “Estos choques son costosos. La Administración Federal de Seguridad de Autotransportistas (FMCSA) estima que el costo total para la sociedad de un choque </a:t>
            </a:r>
            <a:r>
              <a:rPr lang="es-ES" b="0" i="1" baseline="0" dirty="0">
                <a:solidFill>
                  <a:srgbClr val="002060"/>
                </a:solidFill>
              </a:rPr>
              <a:t>promedio</a:t>
            </a:r>
            <a:r>
              <a:rPr lang="es-ES" b="0" baseline="0" dirty="0">
                <a:solidFill>
                  <a:srgbClr val="002060"/>
                </a:solidFill>
              </a:rPr>
              <a:t> de tractor-semirremolque es de US$181,000. En comparación con el choque promedio, los choques </a:t>
            </a:r>
            <a:r>
              <a:rPr lang="es-ES" b="0" i="1" baseline="0" dirty="0">
                <a:solidFill>
                  <a:srgbClr val="002060"/>
                </a:solidFill>
              </a:rPr>
              <a:t>relacionados con la fatiga </a:t>
            </a:r>
            <a:r>
              <a:rPr lang="es-ES" b="0" baseline="0" dirty="0">
                <a:solidFill>
                  <a:srgbClr val="002060"/>
                </a:solidFill>
              </a:rPr>
              <a:t>del conductor del camión tienen el doble de probabilidades de resultar en lesiones y más del doble de graves en general. Por lo tanto, es probable que el costo promedio de un choque por fatiga del conductor de un camión supere los US$350,000 en costos totales, incluidas las consecuencias humanas y materiales”</a:t>
            </a:r>
            <a:endParaRPr lang="en-US" b="0" baseline="0" dirty="0">
              <a:solidFill>
                <a:srgbClr val="002060"/>
              </a:solidFill>
            </a:endParaRPr>
          </a:p>
          <a:p>
            <a:endParaRPr lang="en-US" b="0" dirty="0">
              <a:solidFill>
                <a:srgbClr val="002060"/>
              </a:solidFill>
            </a:endParaRPr>
          </a:p>
          <a:p>
            <a:r>
              <a:rPr lang="en-US" dirty="0">
                <a:solidFill>
                  <a:srgbClr val="002060"/>
                </a:solidFill>
              </a:rPr>
              <a:t>__________________</a:t>
            </a:r>
          </a:p>
          <a:p>
            <a:endParaRPr lang="en-US" baseline="0" dirty="0"/>
          </a:p>
          <a:p>
            <a:r>
              <a:rPr lang="es-ES" dirty="0"/>
              <a:t>Nota adicional para el instructor: Fuente de la estimación de US$181,000: División de análisis de la FMCSA. Datos de choques de camiones y autobuses grandes de 2009. Publicación FMCSA-RRA-11-025. Octubre de 2011. Estos costos (que se aplican a choques informados por la policía) incluyen costos de vehículos, costos médicos y de EMS, demoras, pérdida de productividad y pérdida de calidad de vida. Extrapolación basada en la comparación de los choques de camiones unitarios o en combinación relacionados con la fatiga del Sistema de Estimaciones Generales con todos los choques.</a:t>
            </a:r>
            <a:endParaRPr lang="en-US" dirty="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solidFill>
                  <a:srgbClr val="002060"/>
                </a:solidFill>
              </a:rPr>
              <a:t>Narración Completa: “Los choques catastróficos a menudo resultan en litigios. Los transportistas e intermediarios (</a:t>
            </a:r>
            <a:r>
              <a:rPr lang="es-ES" dirty="0" err="1">
                <a:solidFill>
                  <a:srgbClr val="002060"/>
                </a:solidFill>
              </a:rPr>
              <a:t>brókers</a:t>
            </a:r>
            <a:r>
              <a:rPr lang="es-ES" dirty="0">
                <a:solidFill>
                  <a:srgbClr val="002060"/>
                </a:solidFill>
              </a:rPr>
              <a:t>), especialmente aquellos con “bastantes recursos”, pueden ser demandados por los abogados. Además de abordar las acciones del conductor y el transportista, el testimonio puede abordar las prácticas de carga, el tratamiento de los conductores, las demoras, los requisitos de ruta o entrega, u otras acciones del transportista o del intermediario”.</a:t>
            </a:r>
            <a:endParaRPr lang="en-US" dirty="0">
              <a:solidFill>
                <a:srgbClr val="002060"/>
              </a:solidFill>
            </a:endParaRPr>
          </a:p>
          <a:p>
            <a:endParaRPr lang="en-US" dirty="0">
              <a:solidFill>
                <a:srgbClr val="002060"/>
              </a:solidFill>
            </a:endParaRPr>
          </a:p>
          <a:p>
            <a:r>
              <a:rPr lang="en-US" dirty="0">
                <a:solidFill>
                  <a:srgbClr val="002060"/>
                </a:solidFill>
              </a:rPr>
              <a:t>______________________</a:t>
            </a:r>
          </a:p>
          <a:p>
            <a:r>
              <a:rPr lang="es-ES" dirty="0">
                <a:solidFill>
                  <a:srgbClr val="002060"/>
                </a:solidFill>
              </a:rPr>
              <a:t>Nota adicional para el instructor: Es posible que esté familiarizado con casos relevantes específicos; si es así, cite ejemplos.</a:t>
            </a:r>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0" baseline="0" dirty="0"/>
              <a:t>Narración Completa: “El estado de alerta y la fatiga del conductor no se trata solo de horas de trabajo u horas de conducción. Los reglamentos de HDS brindan a los conductores la oportunidad de recibir un descanso/sueño adecuado; sin embargo, los factores que afectan la fatiga incluyen factores fisiológicos y ambientales. El sueño es el factor más obvio que afecta el estado de alerta. Esto incluye la cantidad de sueño de la noche anterior, de las noches anteriores y las siestas tomadas”.</a:t>
            </a: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dirty="0">
                <a:solidFill>
                  <a:srgbClr val="002060"/>
                </a:solidFill>
              </a:rPr>
              <a:t>_________________</a:t>
            </a:r>
          </a:p>
          <a:p>
            <a:endParaRPr lang="en-US" dirty="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Nota adicional para el instructor: El propósito general de esta diapositiva y las siguientes es impartir un conocimiento general de los factores de fatiga para que los participantes aprecien mejor las necesidades del conductor. Además de presentar esta información básica sobre la cantidad de sueño como un factor de fatiga, es posible que desee analizar las deudas de sueño y el sueño de recuperación, conceptos que se abordan en el Módulo 3, así como en otros módulos PAFAN).</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Narración Completa: “Este gráfico muestra los efectos acumulativos y progresivos de diferentes cantidades de sueño sobre el desempeño, según un estudio de laboratorio. Había cuatro grupos. La línea azul superior muestra a los que pasaron 9 horas en la cama cada noche. Como puede ver, su desempeño se mantuvo constante y alto durante los 8 días. La línea rosa muestra las 7 horas permitidas en la cama. Lo hicieron bastante bien, aunque hay una pequeña disminución. La siguiente línea muestra los dados 5 horas en la cama; su desempeño mostró una disminución constante. El peor deterioro fue entre los conductores que recibieron solo 3 horas en la cama cada noche. Note que todas las diferencias son progresivas; es decir, se hicieron más grandes y más pronunciados con cada día que pasaba sin dormir lo suficiente”.</a:t>
            </a:r>
            <a:endParaRPr lang="en-US" baseline="0" dirty="0"/>
          </a:p>
          <a:p>
            <a:endParaRPr lang="en-US" dirty="0">
              <a:solidFill>
                <a:srgbClr val="002060"/>
              </a:solidFill>
            </a:endParaRPr>
          </a:p>
          <a:p>
            <a:r>
              <a:rPr lang="en-US" dirty="0">
                <a:solidFill>
                  <a:srgbClr val="002060"/>
                </a:solidFill>
              </a:rPr>
              <a:t>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Nota adicional para el instructor: Balkin et al., 2000. Este es un buen ejemplo de un estudio de privación parcial del sueño, en el que todos los sujetos duermen algo, pero algunos duermen menos de lo que necesitan. Otros estudios muestran que </a:t>
            </a:r>
            <a:r>
              <a:rPr lang="es-ES" i="1" baseline="0" dirty="0"/>
              <a:t>cualquier</a:t>
            </a:r>
            <a:r>
              <a:rPr lang="es-ES" baseline="0" dirty="0"/>
              <a:t> cantidad de sueño en dichos estudios es mucho mejor que no dormir. La medida de desempeño fue la Prueba de Vigilancia Psicomotora (PVT), una medida de atención visual que se usa con frecuencia en estudios de estados de alerta y fatiga.</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s-ES" dirty="0">
                <a:solidFill>
                  <a:srgbClr val="002060"/>
                </a:solidFill>
              </a:rPr>
              <a:t>No todo el mundo está acostumbrado a interpretar gráficos, por lo que esta diapositiva puede resultar difícil para algunos participantes. Si tiene poco tiempo, considere omitir los detalles de esta diapositiva. Si está cubierto, asegúrese de que los participantes entiendan las implicaciones clave con respecto a los efectos progresivos de la pérdida repetida del sueño. A medida que continúa la privación del sueño (ya sea leve o severa), las deudas de sueño continúan creciendo y el rendimiento empeora.</a:t>
            </a:r>
            <a:endParaRPr lang="en-US" dirty="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r>
              <a:rPr lang="en-US" dirty="0"/>
              <a:t>Source:  Balkin et al., 2000.  Subjects were middle-aged commercial drivers.  Performance measure was the Psychomotor Vigilance Test (PVT), a measure of visual attention</a:t>
            </a:r>
            <a:r>
              <a:rPr lang="en-US" baseline="0" dirty="0"/>
              <a:t> which is frequently used in studies of alertness and fatigue.</a:t>
            </a:r>
          </a:p>
          <a:p>
            <a:endParaRPr lang="en-US" baseline="0" dirty="0"/>
          </a:p>
          <a:p>
            <a:r>
              <a:rPr lang="en-US" baseline="0" dirty="0"/>
              <a:t>10-hour off-duty rule allows drivers the opportunity to get 7-8 hours sleep daily.</a:t>
            </a:r>
            <a:endParaRPr lang="en-US" dirty="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Narración completa: “¿Alguna vez escuchó la frase “siesta energética”? Bueno, ¡las siestas son realmente poderosas! ¡Son la mejor contramedida en carretera para la somnolencia! Incluso una siesta corta de 20 minutos puede mejorar en gran medida el estado de alerta y el desempeño durante las horas siguientes. La NASA realizó un estudio de pilotos de líneas aéreas que volaban por el Pacífico. Descubrieron que las siestas planificadas reducían la somnolencia posterior en un 50 % y los errores de aterrizaje en un 34 %. Si los conductores de VDA deben esperar a que los carguen o descarguen, les beneficia mucho intentar tomar una siesta”.</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solidFill>
                  <a:srgbClr val="002060"/>
                </a:solidFill>
              </a:rPr>
              <a:t>_________________</a:t>
            </a:r>
          </a:p>
          <a:p>
            <a:endParaRPr lang="en-US" dirty="0">
              <a:solidFill>
                <a:srgbClr val="002060"/>
              </a:solidFill>
            </a:endParaRPr>
          </a:p>
          <a:p>
            <a:r>
              <a:rPr lang="es-ES" baseline="0" dirty="0"/>
              <a:t>Nota adicional para el instructor: Estudio de la NASA: </a:t>
            </a:r>
            <a:r>
              <a:rPr lang="es-ES" baseline="0" dirty="0" err="1"/>
              <a:t>Rosekind</a:t>
            </a:r>
            <a:r>
              <a:rPr lang="es-ES" baseline="0" dirty="0"/>
              <a:t> et al., 1994. Si el tiempo lo permite, considere hacer preguntas para estimular una discusión sobre las siestas. ¿Con qué frecuencia la gente duerme la siesta? ¿Los encuentran beneficiosos?</a:t>
            </a:r>
            <a:endParaRPr lang="en-US" baseline="0"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Narración Completa: “El estado de alerta varía considerablemente a lo largo del día de 24 horas, debido principalmente a los ritmos circadianos. Los ritmos circadianos son fisiológicos y controlados por el cerebro. Casi todos los animales los tienen y son resistentes al cambio. Es por eso que experimenta el desfase horario cuando viaja a través de zonas horarias. Los ritmos circadianos ocurren incluso si duerme lo suficiente, pero se ven afectados un poco por la luz y la oscuridad. Las luces brillantes te ayudan a mantenerte despierto y la oscuridad te ayuda a relajarte y dormir”.</a:t>
            </a:r>
            <a:endParaRPr lang="en-US" baseline="0" dirty="0"/>
          </a:p>
          <a:p>
            <a:endParaRPr lang="en-US" dirty="0">
              <a:solidFill>
                <a:srgbClr val="002060"/>
              </a:solidFill>
            </a:endParaRPr>
          </a:p>
          <a:p>
            <a:r>
              <a:rPr lang="en-US" dirty="0">
                <a:solidFill>
                  <a:srgbClr val="002060"/>
                </a:solidFill>
              </a:rPr>
              <a:t>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Nota adicional para el instructor: Puede relacionar este tema con las características de los choques por fatiga discutidas anteriormente. ¿Por qué los choques por fatiga alcanzan su punto máximo entre las 2 y las 7 de la mañana? También puede preguntar a los participantes qué tan profundas son sus “caídas” circadianas de la tarde.</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Narración Completa: “Este gráfico le brinda una imagen general del ciclo circadiano diario de 24 horas. En la hora cero, o medianoche, los niveles de alerta y agitación están cayendo, pero no tocarán fondo hasta las 4 o 5 de la mañana. A las 7 a. m., el estado de alerta aumenta rápidamente hacia un pico al final de la mañana. Temprano a media tarde ve un descenso, pero luego el estado de alerta aumenta nuevamente por la noche. A las 9 o 10 de la noche, empieza a caer. Casi todo el mundo sigue este patrón general. Las horas pico son mejores para conducir y trabajar, mientras que las horas bajas son mejores para dormir. . . . Los intermediarios (</a:t>
            </a:r>
            <a:r>
              <a:rPr lang="es-ES" dirty="0" err="1"/>
              <a:t>Brókers</a:t>
            </a:r>
            <a:r>
              <a:rPr lang="es-ES" dirty="0"/>
              <a:t>) y transportistas pueden querer considerar los efectos de los horarios de carga y de viaje en el sueño y el estado de alerta del conductor. Los conductores están más alertas durante sus periodos circadianos altos y son más capaces de dormir durante sus periodos circadianos bajos”.</a:t>
            </a:r>
            <a:endParaRPr lang="en-US" dirty="0"/>
          </a:p>
          <a:p>
            <a:r>
              <a:rPr lang="en-US" dirty="0">
                <a:solidFill>
                  <a:srgbClr val="002060"/>
                </a:solidFill>
              </a:rPr>
              <a:t>________________</a:t>
            </a:r>
          </a:p>
          <a:p>
            <a:endParaRPr lang="en-US" dirty="0">
              <a:solidFill>
                <a:srgbClr val="002060"/>
              </a:solidFill>
            </a:endParaRPr>
          </a:p>
          <a:p>
            <a:r>
              <a:rPr lang="es-ES" baseline="0" dirty="0"/>
              <a:t>Nota adicional para el instructor:</a:t>
            </a:r>
            <a:r>
              <a:rPr lang="en-US" baseline="0" dirty="0"/>
              <a:t> </a:t>
            </a:r>
            <a:endParaRPr lang="en-US" dirty="0">
              <a:solidFill>
                <a:srgbClr val="002060"/>
              </a:solidFill>
            </a:endParaRPr>
          </a:p>
          <a:p>
            <a:r>
              <a:rPr lang="es-ES" dirty="0"/>
              <a:t>Hay diferencias individuales, y diferentes medidas fisiológicas siguen diferentes patrones. Este es el patrón general</a:t>
            </a:r>
            <a:r>
              <a:rPr lang="en-US" baseline="0" dirty="0"/>
              <a:t>.</a:t>
            </a:r>
            <a:endParaRPr lang="en-US" dirty="0"/>
          </a:p>
          <a:p>
            <a:r>
              <a:rPr lang="es-ES" dirty="0">
                <a:solidFill>
                  <a:srgbClr val="002060"/>
                </a:solidFill>
              </a:rPr>
              <a:t>Los tiempos </a:t>
            </a:r>
            <a:r>
              <a:rPr lang="es-ES" b="1" dirty="0">
                <a:solidFill>
                  <a:srgbClr val="002060"/>
                </a:solidFill>
              </a:rPr>
              <a:t>máximos</a:t>
            </a:r>
            <a:r>
              <a:rPr lang="es-ES" dirty="0">
                <a:solidFill>
                  <a:srgbClr val="002060"/>
                </a:solidFill>
              </a:rPr>
              <a:t> de alerta incluyen:</a:t>
            </a:r>
            <a:endParaRPr lang="en-US" dirty="0">
              <a:solidFill>
                <a:srgbClr val="002060"/>
              </a:solidFill>
            </a:endParaRPr>
          </a:p>
          <a:p>
            <a:pPr lvl="1"/>
            <a:r>
              <a:rPr lang="es-ES" dirty="0">
                <a:solidFill>
                  <a:srgbClr val="002060"/>
                </a:solidFill>
              </a:rPr>
              <a:t>Mañanas después de las 8 a.m.</a:t>
            </a:r>
            <a:endParaRPr lang="en-US" dirty="0">
              <a:solidFill>
                <a:srgbClr val="002060"/>
              </a:solidFill>
            </a:endParaRPr>
          </a:p>
          <a:p>
            <a:pPr lvl="1"/>
            <a:r>
              <a:rPr lang="en-US" dirty="0" err="1">
                <a:solidFill>
                  <a:srgbClr val="002060"/>
                </a:solidFill>
              </a:rPr>
              <a:t>Tardes</a:t>
            </a:r>
            <a:endParaRPr lang="en-US" dirty="0">
              <a:solidFill>
                <a:srgbClr val="002060"/>
              </a:solidFill>
            </a:endParaRPr>
          </a:p>
          <a:p>
            <a:r>
              <a:rPr lang="en-US" b="1" dirty="0">
                <a:solidFill>
                  <a:srgbClr val="002060"/>
                </a:solidFill>
              </a:rPr>
              <a:t>Los </a:t>
            </a:r>
            <a:r>
              <a:rPr lang="en-US" b="1" dirty="0" err="1">
                <a:solidFill>
                  <a:srgbClr val="002060"/>
                </a:solidFill>
              </a:rPr>
              <a:t>valles</a:t>
            </a:r>
            <a:r>
              <a:rPr lang="en-US" dirty="0">
                <a:solidFill>
                  <a:srgbClr val="002060"/>
                </a:solidFill>
              </a:rPr>
              <a:t> </a:t>
            </a:r>
            <a:r>
              <a:rPr lang="en-US" dirty="0" err="1">
                <a:solidFill>
                  <a:srgbClr val="002060"/>
                </a:solidFill>
              </a:rPr>
              <a:t>incluyen</a:t>
            </a:r>
            <a:r>
              <a:rPr lang="en-US" dirty="0">
                <a:solidFill>
                  <a:srgbClr val="002060"/>
                </a:solidFill>
              </a:rPr>
              <a:t>:</a:t>
            </a:r>
          </a:p>
          <a:p>
            <a:pPr lvl="1"/>
            <a:r>
              <a:rPr lang="en-US" dirty="0">
                <a:solidFill>
                  <a:srgbClr val="002060"/>
                </a:solidFill>
              </a:rPr>
              <a:t>Valle profundo: </a:t>
            </a:r>
            <a:r>
              <a:rPr lang="en-US" dirty="0" err="1">
                <a:solidFill>
                  <a:srgbClr val="002060"/>
                </a:solidFill>
              </a:rPr>
              <a:t>Madrugadas</a:t>
            </a:r>
            <a:r>
              <a:rPr lang="en-US" dirty="0">
                <a:solidFill>
                  <a:srgbClr val="002060"/>
                </a:solidFill>
              </a:rPr>
              <a:t> antes del </a:t>
            </a:r>
            <a:r>
              <a:rPr lang="en-US" dirty="0" err="1">
                <a:solidFill>
                  <a:srgbClr val="002060"/>
                </a:solidFill>
              </a:rPr>
              <a:t>amanecer</a:t>
            </a:r>
            <a:r>
              <a:rPr lang="en-US" dirty="0">
                <a:solidFill>
                  <a:srgbClr val="002060"/>
                </a:solidFill>
              </a:rPr>
              <a:t>.</a:t>
            </a:r>
          </a:p>
          <a:p>
            <a:pPr lvl="1"/>
            <a:r>
              <a:rPr lang="es-ES" dirty="0">
                <a:solidFill>
                  <a:srgbClr val="002060"/>
                </a:solidFill>
              </a:rPr>
              <a:t>Inmersión poco profunda: temprano a media tarde (por ejemplo, después del almuerzo)</a:t>
            </a:r>
            <a:endParaRPr lang="en-US" dirty="0">
              <a:solidFill>
                <a:srgbClr val="002060"/>
              </a:solidFill>
            </a:endParaRPr>
          </a:p>
          <a:p>
            <a:endParaRPr lang="en-US" dirty="0"/>
          </a:p>
          <a:p>
            <a:r>
              <a:rPr lang="en-US" dirty="0"/>
              <a:t>Fuente:  Knipling, 2009.</a:t>
            </a:r>
          </a:p>
        </p:txBody>
      </p:sp>
      <p:sp>
        <p:nvSpPr>
          <p:cNvPr id="4" name="Slide Number Placeholder 3"/>
          <p:cNvSpPr>
            <a:spLocks noGrp="1"/>
          </p:cNvSpPr>
          <p:nvPr>
            <p:ph type="sldNum" sz="quarter" idx="10"/>
          </p:nvPr>
        </p:nvSpPr>
        <p:spPr/>
        <p:txBody>
          <a:bodyPr/>
          <a:lstStyle/>
          <a:p>
            <a:fld id="{733A328A-D06A-4AC7-B4F7-8008382660D1}"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solidFill>
                  <a:srgbClr val="002060"/>
                </a:solidFill>
              </a:rPr>
              <a:t>Narración Completa: “¿Aproximadamente cuántas horas está despierto cada día antes de que empiece a tener sueño? Para la mayoría de las personas, son alrededor de 16 horas. Un estudio de privación del sueño comparó los efectos del estado de alerta por largas horas de vigilia con los del consumo de alcohol. Estar despierto durante más de 17 horas fue como un contenido de alcohol en sangre de 0.05 % en algunas pruebas. Estar despierto durante 24 horas o más era como un 0.1% BAC, por encima del límite legal”.</a:t>
            </a:r>
            <a:endParaRPr lang="en-US" dirty="0">
              <a:solidFill>
                <a:srgbClr val="002060"/>
              </a:solidFill>
            </a:endParaRPr>
          </a:p>
          <a:p>
            <a:endParaRPr lang="en-US" dirty="0">
              <a:solidFill>
                <a:srgbClr val="002060"/>
              </a:solidFill>
            </a:endParaRPr>
          </a:p>
          <a:p>
            <a:r>
              <a:rPr lang="en-US" dirty="0">
                <a:solidFill>
                  <a:srgbClr val="002060"/>
                </a:solidFill>
              </a:rPr>
              <a:t>_______________</a:t>
            </a:r>
          </a:p>
          <a:p>
            <a:endParaRPr lang="en-US" dirty="0"/>
          </a:p>
          <a:p>
            <a:r>
              <a:rPr lang="es-ES" dirty="0"/>
              <a:t>Nota adicional para el instructor: Estudio: Dawson y Reid, 1997. Tenga en cuenta que, considerando todo, el alcohol sigue siendo generalmente más riesgoso que la somnolencia, incluso si los niveles de alerta/desempeño son los mismos. A diferencia de la fatiga, el alcohol aumenta la toma de riesgos y afecta la coordinación motora además de afectar el estado de alerta.</a:t>
            </a:r>
            <a:endParaRPr lang="en-US" dirty="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s-ES" dirty="0">
                <a:solidFill>
                  <a:srgbClr val="002060"/>
                </a:solidFill>
              </a:rPr>
              <a:t>Narración completa: “Gracias por tomarse el tiempo para ver esta presentación. Nuestros propósitos son:</a:t>
            </a:r>
            <a:endParaRPr lang="en-US" dirty="0">
              <a:solidFill>
                <a:srgbClr val="002060"/>
              </a:solidFill>
            </a:endParaRPr>
          </a:p>
          <a:p>
            <a:pPr marL="171450" indent="-171450">
              <a:buFont typeface="Arial" panose="020B0604020202020204" pitchFamily="34" charset="0"/>
              <a:buChar char="•"/>
            </a:pPr>
            <a:r>
              <a:rPr lang="es-ES" dirty="0">
                <a:solidFill>
                  <a:srgbClr val="002060"/>
                </a:solidFill>
              </a:rPr>
              <a:t>Revisar los fundamentos de la fatiga, el estado de alerta y la salud de los conductores comerciales;</a:t>
            </a:r>
          </a:p>
          <a:p>
            <a:pPr marL="171450" indent="-171450">
              <a:buFont typeface="Arial" panose="020B0604020202020204" pitchFamily="34" charset="0"/>
              <a:buChar char="•"/>
            </a:pPr>
            <a:r>
              <a:rPr lang="es-ES" dirty="0">
                <a:solidFill>
                  <a:srgbClr val="002060"/>
                </a:solidFill>
              </a:rPr>
              <a:t>Conseguir el apoyo del remitente o expedidor, del destinatario o receptor y del intermediario (o bróker) para mejorar el descanso del conductor y el cumplimiento de las Horas de servicio; y para</a:t>
            </a:r>
          </a:p>
          <a:p>
            <a:pPr marL="171450" indent="-171450">
              <a:buFont typeface="Arial" panose="020B0604020202020204" pitchFamily="34" charset="0"/>
              <a:buChar char="•"/>
            </a:pPr>
            <a:r>
              <a:rPr lang="es-ES" dirty="0">
                <a:solidFill>
                  <a:srgbClr val="002060"/>
                </a:solidFill>
              </a:rPr>
              <a:t>Fomentar un enfoque de equipo para el cumplimiento, la seguridad y la salud de los conductores comerciales”.</a:t>
            </a:r>
            <a:endParaRPr lang="en-US" dirty="0">
              <a:solidFill>
                <a:srgbClr val="002060"/>
              </a:solidFill>
            </a:endParaRPr>
          </a:p>
          <a:p>
            <a:endParaRPr lang="en-US" dirty="0">
              <a:solidFill>
                <a:srgbClr val="002060"/>
              </a:solidFill>
            </a:endParaRPr>
          </a:p>
          <a:p>
            <a:r>
              <a:rPr lang="en-US" dirty="0">
                <a:solidFill>
                  <a:srgbClr val="002060"/>
                </a:solidFill>
              </a:rPr>
              <a:t>_</a:t>
            </a:r>
          </a:p>
          <a:p>
            <a:pPr marL="0" lvl="0" indent="0">
              <a:buNone/>
            </a:pPr>
            <a:r>
              <a:rPr lang="es-ES" sz="1200" kern="1200" dirty="0">
                <a:solidFill>
                  <a:schemeClr val="tx1"/>
                </a:solidFill>
                <a:latin typeface="+mn-lt"/>
                <a:ea typeface="+mn-ea"/>
                <a:cs typeface="+mn-cs"/>
              </a:rPr>
              <a:t>Nota adicional para el instructor: Los objetivos de aprendizaje de conocimientos (K), habilidades (S) y actitudes (A) específicos (KSA por sus siglas en inglés de </a:t>
            </a:r>
            <a:r>
              <a:rPr lang="en-US" baseline="0" dirty="0"/>
              <a:t>Knowledge, Skill, &amp; Attitude</a:t>
            </a:r>
            <a:r>
              <a:rPr lang="es-ES" sz="1200" kern="1200" dirty="0">
                <a:solidFill>
                  <a:schemeClr val="tx1"/>
                </a:solidFill>
                <a:latin typeface="+mn-lt"/>
                <a:ea typeface="+mn-ea"/>
                <a:cs typeface="+mn-cs"/>
              </a:rPr>
              <a:t>) incluyen lo siguiente:</a:t>
            </a:r>
          </a:p>
          <a:p>
            <a:pPr marL="0" lvl="0" indent="0">
              <a:buNone/>
            </a:pPr>
            <a:r>
              <a:rPr lang="es-ES" sz="1200" kern="1200" dirty="0">
                <a:solidFill>
                  <a:schemeClr val="tx1"/>
                </a:solidFill>
                <a:latin typeface="+mn-lt"/>
                <a:ea typeface="+mn-ea"/>
                <a:cs typeface="+mn-cs"/>
              </a:rPr>
              <a:t>(K) Reconocer las necesidades fundamentales de sueño y descanso del conductor.</a:t>
            </a:r>
          </a:p>
          <a:p>
            <a:pPr marL="0" lvl="0" indent="0">
              <a:buNone/>
            </a:pPr>
            <a:r>
              <a:rPr lang="es-ES" sz="1200" kern="1200" dirty="0">
                <a:solidFill>
                  <a:schemeClr val="tx1"/>
                </a:solidFill>
                <a:latin typeface="+mn-lt"/>
                <a:ea typeface="+mn-ea"/>
                <a:cs typeface="+mn-cs"/>
              </a:rPr>
              <a:t>(K) Reconocer los desafíos que enfrentan los conductores de vehículos de Autotransporte (VDA) para obtener un buen descanso y otras necesidades de salud/bienestar.</a:t>
            </a:r>
          </a:p>
          <a:p>
            <a:pPr marL="0" lvl="0" indent="0">
              <a:buNone/>
            </a:pPr>
            <a:r>
              <a:rPr lang="es-ES" sz="1200" kern="1200" dirty="0">
                <a:solidFill>
                  <a:schemeClr val="tx1"/>
                </a:solidFill>
                <a:latin typeface="+mn-lt"/>
                <a:ea typeface="+mn-ea"/>
                <a:cs typeface="+mn-cs"/>
              </a:rPr>
              <a:t>(K) Reconocer el papel fundamental que desempeñan los remitentes y los destinatarios en relación con el descanso, el estado de alerta y el bienestar del conductor.</a:t>
            </a:r>
          </a:p>
          <a:p>
            <a:pPr marL="0" lvl="0" indent="0">
              <a:buNone/>
            </a:pPr>
            <a:r>
              <a:rPr lang="es-ES" sz="1200" kern="1200" dirty="0">
                <a:solidFill>
                  <a:schemeClr val="tx1"/>
                </a:solidFill>
                <a:latin typeface="+mn-lt"/>
                <a:ea typeface="+mn-ea"/>
                <a:cs typeface="+mn-cs"/>
              </a:rPr>
              <a:t>(K) Identificar las mejores prácticas específicas del remitente/destinatario o receptor en apoyo de la administración de la fatiga del conductor.</a:t>
            </a:r>
          </a:p>
          <a:p>
            <a:pPr marL="0" lvl="0" indent="0">
              <a:buNone/>
            </a:pPr>
            <a:r>
              <a:rPr lang="es-ES" sz="1200" kern="1200" dirty="0">
                <a:solidFill>
                  <a:schemeClr val="tx1"/>
                </a:solidFill>
                <a:latin typeface="+mn-lt"/>
                <a:ea typeface="+mn-ea"/>
                <a:cs typeface="+mn-cs"/>
              </a:rPr>
              <a:t>(A) Aceptar positivamente las responsabilidades del remitente/destinatario con respecto al tratamiento de los conductores de VDA.</a:t>
            </a:r>
            <a:endParaRPr lang="en-US" sz="1200" kern="1200" dirty="0">
              <a:solidFill>
                <a:schemeClr val="tx1"/>
              </a:solidFill>
              <a:latin typeface="+mn-lt"/>
              <a:ea typeface="+mn-ea"/>
              <a:cs typeface="+mn-cs"/>
            </a:endParaRPr>
          </a:p>
          <a:p>
            <a:endParaRPr lang="en-US" dirty="0">
              <a:solidFill>
                <a:srgbClr val="002060"/>
              </a:solidFill>
            </a:endParaRPr>
          </a:p>
          <a:p>
            <a:endParaRPr lang="en-US" dirty="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t>Narración Completa: “El estado de alerta también se ve afectado por el tiempo que pasa trabajando y conduciendo. Los estudios muestran un mayor riesgo de choques asociado con más horas de conducción. Además, las jornadas laborales y de conducción más prolongadas se asocian con un tiempo excesivo de vigilia. Es por eso que existen límites diarios de trabajo y conducción. Un estudio de “Camiones en Accidentes Fatales” (</a:t>
            </a:r>
            <a:r>
              <a:rPr lang="es-ES" i="1" dirty="0" err="1"/>
              <a:t>Trucks</a:t>
            </a:r>
            <a:r>
              <a:rPr lang="es-ES" i="1" dirty="0"/>
              <a:t> in Fatal </a:t>
            </a:r>
            <a:r>
              <a:rPr lang="es-ES" i="1" dirty="0" err="1"/>
              <a:t>Accidents</a:t>
            </a:r>
            <a:r>
              <a:rPr lang="es-ES" i="1" dirty="0"/>
              <a:t>, TIFA)</a:t>
            </a:r>
            <a:r>
              <a:rPr lang="es-ES" dirty="0"/>
              <a:t> encontró que el porcentaje de choques relacionados con la fatiga aumentó 7 veces cuando los conductores conducían más allá de su límite legal de horas de conducción”.</a:t>
            </a:r>
            <a:endParaRPr lang="en-US" dirty="0"/>
          </a:p>
          <a:p>
            <a:r>
              <a:rPr lang="en-US" dirty="0">
                <a:solidFill>
                  <a:srgbClr val="002060"/>
                </a:solidFill>
              </a:rPr>
              <a:t>__________________</a:t>
            </a:r>
          </a:p>
          <a:p>
            <a:endParaRPr lang="en-US" dirty="0">
              <a:solidFill>
                <a:srgbClr val="002060"/>
              </a:solidFill>
            </a:endParaRPr>
          </a:p>
          <a:p>
            <a:r>
              <a:rPr lang="es-ES" dirty="0"/>
              <a:t>Nota adicional para el instructor: Estudio TIFA: Campbell, 2005. El porcentaje relacionado con la fatiga fue del 1,6 % durante las horas legales, pero del 11,2 % durante las horas ilegales en las que se excedieron los límites de HDS. Probablemente no sean solo las horas de conducción </a:t>
            </a:r>
            <a:r>
              <a:rPr lang="es-ES" i="1" dirty="0"/>
              <a:t>per se</a:t>
            </a:r>
            <a:r>
              <a:rPr lang="es-ES" dirty="0"/>
              <a:t> las que causen este efecto; también es probable que los conductores que trabajan horas extras participen en otras actividades inseguras y/o conduzcan vehículos inseguros.</a:t>
            </a:r>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solidFill>
                  <a:srgbClr val="002060"/>
                </a:solidFill>
              </a:rPr>
              <a:t>Narración Completa: “Una variedad de otros factores afectan el estado de alerta. Estos incluyen diferencias individuales en la susceptibilidad a la fatiga, las condiciones del tráfico, la monotonía de la carretera, las condiciones climáticas, el estrés ambiental (como el calor, el ruido y la vibración), la interacción social y la cafeína. El módulo de capacitación para </a:t>
            </a:r>
            <a:r>
              <a:rPr lang="es-ES" i="1" baseline="0" dirty="0">
                <a:solidFill>
                  <a:srgbClr val="002060"/>
                </a:solidFill>
              </a:rPr>
              <a:t>conductores</a:t>
            </a:r>
            <a:r>
              <a:rPr lang="es-ES" baseline="0" dirty="0">
                <a:solidFill>
                  <a:srgbClr val="002060"/>
                </a:solidFill>
              </a:rPr>
              <a:t> de esta serie analiza esto con más detalle”.</a:t>
            </a:r>
            <a:endParaRPr lang="en-US" baseline="0" dirty="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002060"/>
                </a:solidFill>
              </a:rPr>
              <a:t>______________</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rgbClr val="002060"/>
              </a:solidFill>
            </a:endParaRPr>
          </a:p>
          <a:p>
            <a:r>
              <a:rPr lang="es-ES" dirty="0">
                <a:solidFill>
                  <a:srgbClr val="002060"/>
                </a:solidFill>
              </a:rPr>
              <a:t>Nota adicional para el instructor: Estos se enumeran aquí para que estén completos. Los módulos 3, 4, 7 y 8 analizan las diferencias individuales en la susceptibilidad a la fatiga. Este es un factor importante, pero no muy relevante para este módulo.</a:t>
            </a:r>
            <a:endParaRPr lang="en-US" dirty="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Narración Completa: "Esta lección repasa las reglas de Horas de Servicio (HDS) de los conductores de camiones y analiza los muchos desafíos que enfrentan los conductores en la administración de la fatiga".</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________________</a:t>
            </a:r>
          </a:p>
          <a:p>
            <a:endParaRPr lang="en-US" dirty="0">
              <a:solidFill>
                <a:srgbClr val="002060"/>
              </a:solidFill>
            </a:endParaRPr>
          </a:p>
          <a:p>
            <a:pPr lvl="0"/>
            <a:r>
              <a:rPr lang="es-ES" sz="1200" kern="1200" dirty="0">
                <a:solidFill>
                  <a:schemeClr val="tx1"/>
                </a:solidFill>
                <a:latin typeface="+mn-lt"/>
                <a:ea typeface="+mn-ea"/>
                <a:cs typeface="+mn-cs"/>
              </a:rPr>
              <a:t>Nota adicional para el instructor:</a:t>
            </a:r>
          </a:p>
          <a:p>
            <a:pPr lvl="0"/>
            <a:r>
              <a:rPr lang="es-ES" sz="1200" kern="1200" dirty="0">
                <a:solidFill>
                  <a:schemeClr val="tx1"/>
                </a:solidFill>
                <a:latin typeface="+mn-lt"/>
                <a:ea typeface="+mn-ea"/>
                <a:cs typeface="+mn-cs"/>
              </a:rPr>
              <a:t>Los objetivos de aprendizaje específicos para esta sección incluyen lo siguiente:</a:t>
            </a:r>
          </a:p>
          <a:p>
            <a:pPr lvl="0"/>
            <a:r>
              <a:rPr lang="es-ES" sz="1200" kern="1200" dirty="0">
                <a:solidFill>
                  <a:schemeClr val="tx1"/>
                </a:solidFill>
                <a:latin typeface="+mn-lt"/>
                <a:ea typeface="+mn-ea"/>
                <a:cs typeface="+mn-cs"/>
              </a:rPr>
              <a:t>(K) Reconocer las reglas clave de los EUA y Canadá; por ejemplo, turno de servicio, horas de conducción, horas fuera de servicio.</a:t>
            </a:r>
          </a:p>
          <a:p>
            <a:pPr lvl="0"/>
            <a:r>
              <a:rPr lang="es-ES" sz="1200" kern="1200" dirty="0">
                <a:solidFill>
                  <a:schemeClr val="tx1"/>
                </a:solidFill>
                <a:latin typeface="+mn-lt"/>
                <a:ea typeface="+mn-ea"/>
                <a:cs typeface="+mn-cs"/>
              </a:rPr>
              <a:t>(K/A) Reconocer y apreciar las formas en que las reglas de HDS reducen la fatiga del conductor y aumentan la seguridad.</a:t>
            </a:r>
          </a:p>
          <a:p>
            <a:pPr lvl="0"/>
            <a:r>
              <a:rPr lang="es-ES" sz="1200" kern="1200" dirty="0">
                <a:solidFill>
                  <a:schemeClr val="tx1"/>
                </a:solidFill>
                <a:latin typeface="+mn-lt"/>
                <a:ea typeface="+mn-ea"/>
                <a:cs typeface="+mn-cs"/>
              </a:rPr>
              <a:t>(K/A) Reconocer y apreciar los desafíos generales en carretera de los conductores para dormir y estar alerta.</a:t>
            </a:r>
          </a:p>
          <a:p>
            <a:pPr lvl="0"/>
            <a:r>
              <a:rPr lang="es-ES" sz="1200" kern="1200" dirty="0">
                <a:solidFill>
                  <a:schemeClr val="tx1"/>
                </a:solidFill>
                <a:latin typeface="+mn-lt"/>
                <a:ea typeface="+mn-ea"/>
                <a:cs typeface="+mn-cs"/>
              </a:rPr>
              <a:t>(K/A) Reconocer y apreciar los desafíos del estacionamiento de descanso de los conductores.</a:t>
            </a:r>
          </a:p>
          <a:p>
            <a:pPr lvl="0"/>
            <a:r>
              <a:rPr lang="es-ES" sz="1200" kern="1200" dirty="0">
                <a:solidFill>
                  <a:schemeClr val="tx1"/>
                </a:solidFill>
                <a:latin typeface="+mn-lt"/>
                <a:ea typeface="+mn-ea"/>
                <a:cs typeface="+mn-cs"/>
              </a:rPr>
              <a:t>(K/A) Reconocer y apreciar los desafíos de administración de la fatiga relacionados con el cliente</a:t>
            </a:r>
          </a:p>
          <a:p>
            <a:pPr marL="228600" lvl="0" indent="-228600">
              <a:buAutoNum type="alphaUcParenBoth"/>
            </a:pPr>
            <a:r>
              <a:rPr lang="es-ES" sz="1200" kern="1200" dirty="0">
                <a:solidFill>
                  <a:schemeClr val="tx1"/>
                </a:solidFill>
                <a:latin typeface="+mn-lt"/>
                <a:ea typeface="+mn-ea"/>
                <a:cs typeface="+mn-cs"/>
              </a:rPr>
              <a:t>Respetar las necesidades de los conductores en cuanto a prácticas de expedidores/destinatario amigables para el estado de alerta.</a:t>
            </a:r>
          </a:p>
          <a:p>
            <a:pPr marL="0" lvl="0" indent="0">
              <a:buNone/>
            </a:pPr>
            <a:r>
              <a:rPr lang="es-ES" sz="1200" kern="1200" dirty="0">
                <a:solidFill>
                  <a:schemeClr val="tx1"/>
                </a:solidFill>
                <a:latin typeface="+mn-lt"/>
                <a:ea typeface="+mn-ea"/>
                <a:cs typeface="+mn-cs"/>
              </a:rPr>
              <a:t>(K/A) Reconocer y apreciar la vulnerabilidad especial de los pequeños transportistas.</a:t>
            </a: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solidFill>
                  <a:srgbClr val="002060"/>
                </a:solidFill>
              </a:rPr>
              <a:t>Narración Completa: “Aquí hay un breve vistazo a las reglas clave de horas de servicio de los EUA para los conductores de camiones. La conducción diaria debe estar dentro de una “ventana de conducción” de 14 horas. La conducción diaria está limitada a 11 horas. Los conductores deben tomarse 10 horas libres, ya sea 10 horas continuas o una división de 8-2 en el camarote. Hay límites semanales de 60 horas de servicio en 7 días consecutivos o 70 horas en 8 días consecutivos. Los conductores pueden “reiniciar” sus semanas después de 34 horas de descanso. Esta breve reseña omite muchos detalles; consulte los reglamentos o solicite más información a su transportista”</a:t>
            </a:r>
            <a:endParaRPr lang="en-US" dirty="0">
              <a:solidFill>
                <a:srgbClr val="002060"/>
              </a:solidFill>
            </a:endParaRPr>
          </a:p>
          <a:p>
            <a:endParaRPr lang="en-US" b="1" dirty="0">
              <a:solidFill>
                <a:srgbClr val="002060"/>
              </a:solidFill>
            </a:endParaRPr>
          </a:p>
          <a:p>
            <a:r>
              <a:rPr lang="en-US" dirty="0">
                <a:solidFill>
                  <a:srgbClr val="002060"/>
                </a:solidFill>
              </a:rPr>
              <a:t>___________________________</a:t>
            </a:r>
          </a:p>
          <a:p>
            <a:endParaRPr lang="en-US" dirty="0">
              <a:solidFill>
                <a:srgbClr val="002060"/>
              </a:solidFill>
            </a:endParaRPr>
          </a:p>
          <a:p>
            <a:r>
              <a:rPr lang="es-ES" dirty="0"/>
              <a:t>Nota adicional para el instructor: El turno de servicio de 14 horas puede extenderse a 16 horas una vez por semana si los conductores están fuera de servicio después. Las infracciones de la regla del turno de servicio de 14 horas son las infracciones más comunes de Fuera de Servicio del conductor. Se desconoce el porcentaje de infracciones de las reglas de 14 horas u otras relacionadas con los retrasos en la detención, aunque la FMCSA planea estudiar este problema. Fuente: GAO (2011).</a:t>
            </a:r>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solidFill>
                  <a:srgbClr val="002060"/>
                </a:solidFill>
              </a:rPr>
              <a:t>Narración Completa: “Las reglas canadienses son similares a las de los EUA, pero hay algunas diferencias. Hay una “ventana de conducción” diaria de 16 horas. También hay un límite de trabajo diario de 14 horas. El límite de conducción diario es de 13 horas. También se requiere un período mínimo de 10 horas fuera de servicio, que puede tomarse como 8 horas continuas, más 2 horas adicionales tomadas en períodos de 30 minutos o más. Hay divisiones más flexibles de las 10 horas para los conductores en equipo. Los límites semanales son 70 horas en 7 días consecutivos, con un período de "reinicio" de 36 horas. Alternativamente, un conductor puede trabajar 120 horas en 14 días consecutivos con un "reinicio" de 72 horas.</a:t>
            </a:r>
            <a:endParaRPr lang="en-US" dirty="0">
              <a:solidFill>
                <a:srgbClr val="002060"/>
              </a:solidFill>
            </a:endParaRPr>
          </a:p>
          <a:p>
            <a:endParaRPr lang="en-US" dirty="0">
              <a:solidFill>
                <a:srgbClr val="002060"/>
              </a:solidFill>
            </a:endParaRPr>
          </a:p>
          <a:p>
            <a:r>
              <a:rPr lang="en-US" dirty="0">
                <a:solidFill>
                  <a:srgbClr val="002060"/>
                </a:solidFill>
              </a:rPr>
              <a:t>____________________</a:t>
            </a:r>
          </a:p>
          <a:p>
            <a:endParaRPr lang="en-US" baseline="0" dirty="0">
              <a:solidFill>
                <a:srgbClr val="002060"/>
              </a:solidFill>
            </a:endParaRPr>
          </a:p>
          <a:p>
            <a:r>
              <a:rPr lang="es-ES" dirty="0">
                <a:solidFill>
                  <a:srgbClr val="002060"/>
                </a:solidFill>
              </a:rPr>
              <a:t>Nota adicional para el instructor: En las viñetas, "Diario" puede referirse a un turno de trabajo que se extiende hasta la medianoche; por ejemplo, una ventana de conducción de 16 horas que comienza a las 4:00 p. m. y finaliza a las 8:00 a. m. En el Módulo 3 se brindan más detalles sobre las reglas de HDS de los EUA y Canadá. Esté preparado para analizar y explicar las reglas de HDS, pero trate de evitar centrarse solo en el cumplimiento de HDS. Los participantes deben comprender que el cumplimiento de HDS es solo una parte de la administración de la fatiga.</a:t>
            </a:r>
            <a:endParaRPr lang="en-US" dirty="0">
              <a:solidFill>
                <a:srgbClr val="002060"/>
              </a:solidFill>
            </a:endParaRPr>
          </a:p>
          <a:p>
            <a:r>
              <a:rPr lang="en-US" dirty="0"/>
              <a:t>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s-ES" b="0" u="none" dirty="0">
                <a:solidFill>
                  <a:srgbClr val="002060"/>
                </a:solidFill>
              </a:rPr>
              <a:t>Narración Completa: “Las reglas de horas de servicio son necesarias y, en muchos sentidos, efectivas. El cumplimiento de HDS brinda a los conductores la oportunidad de obtener suficiente sueño y otros comportamientos saludables. Diez horas libres brindan la oportunidad de dormir de 7 a 8 horas por la noche, la cantidad que la mayoría de los adultos necesitan. Los turnos de servicio están dentro de la "regla de 16 horas despierto" de la naturaleza. La regla de conducción de 11 horas (13 en Canadá) limita el tiempo de conducción y los límites semanales permiten el descanso y la recuperación los fines de semana. Además, la mayoría de los conductores de VDA no trabajan ni conducen la cantidad </a:t>
            </a:r>
            <a:r>
              <a:rPr lang="es-ES" b="0" i="1" u="none" dirty="0">
                <a:solidFill>
                  <a:srgbClr val="002060"/>
                </a:solidFill>
              </a:rPr>
              <a:t>máxima</a:t>
            </a:r>
            <a:r>
              <a:rPr lang="es-ES" b="0" u="none" dirty="0">
                <a:solidFill>
                  <a:srgbClr val="002060"/>
                </a:solidFill>
              </a:rPr>
              <a:t> de horas legales”.</a:t>
            </a:r>
            <a:endParaRPr lang="en-US" b="0" u="none" dirty="0">
              <a:solidFill>
                <a:srgbClr val="002060"/>
              </a:solidFill>
            </a:endParaRPr>
          </a:p>
          <a:p>
            <a:pPr>
              <a:buNone/>
            </a:pPr>
            <a:endParaRPr lang="en-US" b="0" u="none" dirty="0">
              <a:solidFill>
                <a:srgbClr val="002060"/>
              </a:solidFill>
            </a:endParaRPr>
          </a:p>
          <a:p>
            <a:r>
              <a:rPr lang="en-US" dirty="0">
                <a:solidFill>
                  <a:srgbClr val="002060"/>
                </a:solidFill>
              </a:rPr>
              <a:t>__________________________________</a:t>
            </a:r>
          </a:p>
          <a:p>
            <a:endParaRPr lang="en-US" dirty="0">
              <a:solidFill>
                <a:srgbClr val="002060"/>
              </a:solidFill>
            </a:endParaRPr>
          </a:p>
          <a:p>
            <a:r>
              <a:rPr lang="es-ES" dirty="0">
                <a:solidFill>
                  <a:srgbClr val="002060"/>
                </a:solidFill>
              </a:rPr>
              <a:t>Nota adicional para el instructor: Los puntos señalados aquí tienen como objetivo desarrollar una actitud de apoyo para el cumplimiento de HDS, no solo por razones legales sino también por razones de seguridad y salud.</a:t>
            </a:r>
            <a:endParaRPr lang="en-US" dirty="0">
              <a:solidFill>
                <a:srgbClr val="002060"/>
              </a:solidFill>
            </a:endParaRPr>
          </a:p>
          <a:p>
            <a:pPr>
              <a:buNone/>
            </a:pPr>
            <a:endParaRPr lang="en-US" b="0" u="none" dirty="0">
              <a:solidFill>
                <a:srgbClr val="002060"/>
              </a:solidFill>
            </a:endParaRPr>
          </a:p>
          <a:p>
            <a:pPr>
              <a:buNone/>
            </a:pPr>
            <a:endParaRPr lang="en-US" b="0" u="none" dirty="0">
              <a:solidFill>
                <a:srgbClr val="002060"/>
              </a:solidFill>
            </a:endParaRPr>
          </a:p>
          <a:p>
            <a:pPr>
              <a:buNone/>
            </a:pPr>
            <a:endParaRPr lang="en-US" b="0" u="none" dirty="0">
              <a:solidFill>
                <a:srgbClr val="002060"/>
              </a:solidFill>
            </a:endParaRPr>
          </a:p>
          <a:p>
            <a:r>
              <a:rPr lang="en-US" baseline="0" dirty="0"/>
              <a:t>  </a:t>
            </a:r>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dirty="0">
                <a:solidFill>
                  <a:srgbClr val="002060"/>
                </a:solidFill>
              </a:rPr>
              <a:t>Narración Completa: “Los conductores de VDA pueden enfrentar múltiples desafíos en la Administración de la fatiga. Estos pueden incluir un horario apretado para dormir la mayor parte del tiempo, horas de trabajo extendidas (más el tiempo de viaje a sus lugares de trabajo para muchos conductores), horarios de trabajo cambiantes y períodos de trabajo y sueño que pueden entrar en conflicto con los ritmos circadianos. “Ventanas” de conducción significa que cada minuto cuenta.</a:t>
            </a:r>
            <a:endParaRPr lang="en-US" baseline="0" dirty="0">
              <a:solidFill>
                <a:srgbClr val="002060"/>
              </a:solidFill>
            </a:endParaRPr>
          </a:p>
          <a:p>
            <a:r>
              <a:rPr lang="en-US" baseline="0" dirty="0"/>
              <a:t>_________________________________- </a:t>
            </a:r>
            <a:endParaRPr lang="en-US" dirty="0">
              <a:solidFill>
                <a:srgbClr val="002060"/>
              </a:solidFill>
            </a:endParaRPr>
          </a:p>
          <a:p>
            <a:endParaRPr lang="en-US" dirty="0">
              <a:solidFill>
                <a:srgbClr val="002060"/>
              </a:solidFill>
            </a:endParaRPr>
          </a:p>
          <a:p>
            <a:r>
              <a:rPr lang="es-ES" dirty="0">
                <a:solidFill>
                  <a:srgbClr val="002060"/>
                </a:solidFill>
              </a:rPr>
              <a:t>Nota adicional para el instructor: Esta diapositiva y la siguiente enumeran diez desafíos diferentes de administración de la fatiga que puede enfrentar un conductor de VDA. No todos los elementos se aplican a todos los conductores, pero muchos conductores enfrentan la mayoría de estos desafíos en sus trabajos.</a:t>
            </a:r>
            <a:endParaRPr lang="en-US" dirty="0">
              <a:solidFill>
                <a:srgbClr val="002060"/>
              </a:solidFill>
            </a:endParaRPr>
          </a:p>
          <a:p>
            <a:endParaRPr lang="en-US" baseline="0" dirty="0"/>
          </a:p>
          <a:p>
            <a:endParaRPr lang="en-US" baseline="0" dirty="0"/>
          </a:p>
          <a:p>
            <a:endParaRPr lang="en-US" baseline="0" dirty="0"/>
          </a:p>
          <a:p>
            <a:endParaRPr lang="en-US" baseline="0" dirty="0"/>
          </a:p>
          <a:p>
            <a:pPr lvl="0"/>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solidFill>
                  <a:srgbClr val="002060"/>
                </a:solidFill>
              </a:rPr>
              <a:t>Narración Completa: “Los desafíos adicionales de la Administración de la fatiga incluyen lugares para dormir desconocidos o incómodos, interrupciones del sueño, oportunidades limitadas para hacer ejercicio, dificultad para encontrar alimentos saludables en el camino y factores estresantes ambientales como el ruido, el calor, el frío y la falta de ventilación. Es difícil afrontar todos estos desafíos”.</a:t>
            </a:r>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p:txBody>
      </p:sp>
      <p:sp>
        <p:nvSpPr>
          <p:cNvPr id="4" name="Slide Number Placeholder 3"/>
          <p:cNvSpPr>
            <a:spLocks noGrp="1"/>
          </p:cNvSpPr>
          <p:nvPr>
            <p:ph type="sldNum" sz="quarter" idx="10"/>
          </p:nvPr>
        </p:nvSpPr>
        <p:spPr/>
        <p:txBody>
          <a:bodyPr/>
          <a:lstStyle/>
          <a:p>
            <a:fld id="{733A328A-D06A-4AC7-B4F7-8008382660D1}"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dirty="0"/>
              <a:t>Narración Completa: “Encontrar un parador de descanso adecuado es un desafío diario para muchos conductores de VDA de América del Norte. Una encuesta de conductores encontró que solo el 34% de los conductores podía "siempre" o "frecuentemente" encontrar un espacio en una parada de camiones. Para las áreas públicas de descanso, ese porcentaje fue un pésimo 11%. Solo el 51% dijo que las instalaciones que encontraron fueron adecuadas. [INSERTAR FLY-IN] Incluso si el espacio es adecuado, dormir bien puede ser difícil. La mayoría de los sistemas de ventilación de camiones requieren que el vehículo esté en ralentí, lo que cada vez más lugares de estacionamiento están restringiendo”.</a:t>
            </a:r>
            <a:endParaRPr lang="en-US" baseline="0" dirty="0"/>
          </a:p>
          <a:p>
            <a:endParaRPr lang="en-US" baseline="0" dirty="0"/>
          </a:p>
          <a:p>
            <a:r>
              <a:rPr lang="en-US" dirty="0">
                <a:solidFill>
                  <a:srgbClr val="002060"/>
                </a:solidFill>
              </a:rPr>
              <a:t>___________________________</a:t>
            </a:r>
          </a:p>
          <a:p>
            <a:endParaRPr lang="en-US" dirty="0">
              <a:solidFill>
                <a:srgbClr val="002060"/>
              </a:solidFill>
            </a:endParaRPr>
          </a:p>
          <a:p>
            <a:r>
              <a:rPr lang="es-ES" baseline="0" dirty="0"/>
              <a:t>Nota adicional para el instructor: Los resultados de la encuesta que se muestran son de Chen et al., 2002.</a:t>
            </a:r>
            <a:endParaRPr lang="en-US" baseline="0" dirty="0"/>
          </a:p>
          <a:p>
            <a:endParaRPr lang="en-US" baseline="0" dirty="0"/>
          </a:p>
          <a:p>
            <a:r>
              <a:rPr lang="es-ES" baseline="0" dirty="0"/>
              <a:t>Información adicional: existe una gran escasez de estacionamientos para camiones cerca de las autopistas en todo el país, particularmente en el noreste y el medio oeste de los EUA. O </a:t>
            </a:r>
            <a:r>
              <a:rPr lang="es-ES" baseline="0" dirty="0" err="1"/>
              <a:t>Trombly</a:t>
            </a:r>
            <a:r>
              <a:rPr lang="es-ES" baseline="0" dirty="0"/>
              <a:t> (2003) encontró que la oferta de paradores públicos para camiones era menos de la mitad de la demanda. A menudo, los camiones se tienen que estacionar a lo largo de las rampas y acotamientos de las carreteras. Incluso cuando los conductores encuentran un espacio, es probable que se sientan inseguros allí. En una encuesta (OOIDA, 1999), el 85% de los conductores expresó su preocupación por los robos, agresiones, prostitución u otros delitos en las áreas de descanso.</a:t>
            </a:r>
            <a:endParaRPr lang="en-US" baseline="0"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dirty="0"/>
              <a:t>Narración Completa: “Los problemas de administración de la fatiga relacionados con el cliente para los conductores incluyen el acceso limitado a las instalaciones de estacionamiento y de confort, la presión del horario y los retrasos excesivos en la carga y descarga”.</a:t>
            </a:r>
            <a:endParaRPr lang="en-US" baseline="0" dirty="0"/>
          </a:p>
          <a:p>
            <a:endParaRPr lang="en-US" baseline="0" dirty="0"/>
          </a:p>
          <a:p>
            <a:r>
              <a:rPr lang="en-US" dirty="0">
                <a:solidFill>
                  <a:srgbClr val="002060"/>
                </a:solidFill>
              </a:rPr>
              <a:t>___________________________</a:t>
            </a:r>
          </a:p>
          <a:p>
            <a:endParaRPr lang="en-US" dirty="0">
              <a:solidFill>
                <a:srgbClr val="002060"/>
              </a:solidFill>
            </a:endParaRPr>
          </a:p>
          <a:p>
            <a:r>
              <a:rPr lang="es-ES" dirty="0">
                <a:solidFill>
                  <a:srgbClr val="002060"/>
                </a:solidFill>
              </a:rPr>
              <a:t>Nota adicional para el instructor: Cada uno de estos temas específicos se aborda en las diapositivas siguientes.</a:t>
            </a:r>
            <a:endParaRPr lang="en-US" dirty="0">
              <a:solidFill>
                <a:srgbClr val="002060"/>
              </a:solidFill>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r>
              <a:rPr lang="es-ES" baseline="0" dirty="0"/>
              <a:t>Narración completa: “Este módulo y el Programa de Administración de la fatiga de América del Norte en general se han desarrollado en respuesta a estos problemas:</a:t>
            </a:r>
          </a:p>
          <a:p>
            <a:pPr marL="171450" indent="-171450">
              <a:buFont typeface="Arial" panose="020B0604020202020204" pitchFamily="34" charset="0"/>
              <a:buChar char="•"/>
            </a:pPr>
            <a:r>
              <a:rPr lang="es-ES" baseline="0" dirty="0"/>
              <a:t>Los conductores de vehículos de autotransporte (VDA) se enfrentan a múltiples desafíos relacionados con la administración de la fatiga y la salud.</a:t>
            </a:r>
          </a:p>
          <a:p>
            <a:pPr marL="171450" indent="-171450">
              <a:buFont typeface="Arial" panose="020B0604020202020204" pitchFamily="34" charset="0"/>
              <a:buChar char="•"/>
            </a:pPr>
            <a:r>
              <a:rPr lang="es-ES" baseline="0" dirty="0"/>
              <a:t>El cumplimiento de las horas de servicio (HDS) es esencial.</a:t>
            </a:r>
          </a:p>
          <a:p>
            <a:pPr marL="171450" indent="-171450">
              <a:buFont typeface="Arial" panose="020B0604020202020204" pitchFamily="34" charset="0"/>
              <a:buChar char="•"/>
            </a:pPr>
            <a:r>
              <a:rPr lang="es-ES" baseline="0" dirty="0"/>
              <a:t>Desafortunadamente, los conductores de VDA a menudo son tratados como la "banda elástica en el eslabón de la cadena de suministro". En otras palabras, los conductores suelen ser los que soportan las consecuencias de los retrasos y otras ineficiencias del sistema. Esto eleva los riesgos de choques y también conduce a más ineficiencias operativas”.</a:t>
            </a:r>
            <a:endParaRPr lang="en-US" baseline="0" dirty="0"/>
          </a:p>
          <a:p>
            <a:endParaRPr lang="en-US" baseline="0" dirty="0"/>
          </a:p>
          <a:p>
            <a:r>
              <a:rPr lang="en-US" dirty="0"/>
              <a:t>Nota </a:t>
            </a:r>
            <a:r>
              <a:rPr lang="en-US" dirty="0" err="1"/>
              <a:t>adicional</a:t>
            </a:r>
            <a:r>
              <a:rPr lang="en-US" dirty="0"/>
              <a:t> para </a:t>
            </a:r>
            <a:r>
              <a:rPr lang="en-US" dirty="0" err="1"/>
              <a:t>el</a:t>
            </a:r>
            <a:r>
              <a:rPr lang="en-US" dirty="0"/>
              <a:t> instructor: </a:t>
            </a:r>
            <a:r>
              <a:rPr lang="en-US" dirty="0" err="1"/>
              <a:t>cita</a:t>
            </a:r>
            <a:r>
              <a:rPr lang="en-US" dirty="0"/>
              <a:t> de “Banda </a:t>
            </a:r>
            <a:r>
              <a:rPr lang="en-US" dirty="0" err="1"/>
              <a:t>elástica</a:t>
            </a:r>
            <a:r>
              <a:rPr lang="en-US" dirty="0"/>
              <a:t>" </a:t>
            </a:r>
            <a:r>
              <a:rPr lang="en-US" dirty="0" err="1"/>
              <a:t>atribuida</a:t>
            </a:r>
            <a:r>
              <a:rPr lang="en-US" dirty="0"/>
              <a:t> a Don </a:t>
            </a:r>
            <a:r>
              <a:rPr lang="en-US" dirty="0" err="1"/>
              <a:t>Osterberg</a:t>
            </a:r>
            <a:r>
              <a:rPr lang="en-US" dirty="0"/>
              <a:t>, Schneider National, 2003.</a:t>
            </a:r>
          </a:p>
        </p:txBody>
      </p:sp>
      <p:sp>
        <p:nvSpPr>
          <p:cNvPr id="4" name="Slide Number Placeholder 3"/>
          <p:cNvSpPr>
            <a:spLocks noGrp="1"/>
          </p:cNvSpPr>
          <p:nvPr>
            <p:ph type="sldNum" sz="quarter" idx="10"/>
          </p:nvPr>
        </p:nvSpPr>
        <p:spPr/>
        <p:txBody>
          <a:bodyPr/>
          <a:lstStyle/>
          <a:p>
            <a:fld id="{733A328A-D06A-4AC7-B4F7-8008382660D1}"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solidFill>
                  <a:srgbClr val="002060"/>
                </a:solidFill>
              </a:rPr>
              <a:t>Narración Completa: “El acceso del conductor al estacionamiento y a las instalaciones de confort puede ser limitado. Algunos expedidores y destinatarios no permiten que los conductores de VDA tomen períodos fuera de servicio en sus lotes. Esto puede obligarlos a estacionarse en acotamientos y rampas cercanas, o en otros lugares no deseados. Algunos expedidores de carga y destinatarios no permiten que los conductores tengan pleno acceso a las instalaciones para su comodidad y confort, como baños, salones y comedores”.</a:t>
            </a:r>
            <a:endParaRPr lang="en-US" dirty="0">
              <a:solidFill>
                <a:srgbClr val="002060"/>
              </a:solidFill>
            </a:endParaRPr>
          </a:p>
          <a:p>
            <a:endParaRPr lang="en-US" dirty="0">
              <a:solidFill>
                <a:srgbClr val="002060"/>
              </a:solidFill>
            </a:endParaRPr>
          </a:p>
          <a:p>
            <a:r>
              <a:rPr lang="en-US" dirty="0">
                <a:solidFill>
                  <a:srgbClr val="002060"/>
                </a:solidFill>
              </a:rPr>
              <a:t>_____________________</a:t>
            </a:r>
          </a:p>
          <a:p>
            <a:endParaRPr lang="en-US" dirty="0">
              <a:solidFill>
                <a:srgbClr val="002060"/>
              </a:solidFill>
            </a:endParaRPr>
          </a:p>
          <a:p>
            <a:r>
              <a:rPr lang="es-ES" baseline="0" dirty="0"/>
              <a:t>Nota adicional para el instructor: Los participantes que envían (expedidores) y reciben carga (destinatarios) pueden objetar las caracterizaciones de esta y otras diapositivas. Si se puede hacer de manera positiva, las diapositivas como esta podrían ayudar a abrir un diálogo beneficioso.</a:t>
            </a:r>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solidFill>
                  <a:srgbClr val="006600"/>
                </a:solidFill>
              </a:rPr>
              <a:t>Narración Completa: “Los conductores de VDA enfrentan una presión de programación de horarios considerable. Los cronogramas de entrega se pueden establecer mediante un acuerdo entre una persona de ventas del expedidor y el agente de compras del destinatario, antes de la participación del intermediario (bróker), el transportista o el conductor. Los plazos a menudo se pueden basar en estimaciones de tiempo poco realistas o "mejores escenarios". Un transportista debe decidir si acepta el apretado cronograma o renuncia a la carga. Los contratos de expedidor-transportista pueden contener estrictos requisitos de desempeño, a veces relacionados con entregas justo a tiempo. Los directores dudan en solicitar revisión de plazos de entrega”.</a:t>
            </a:r>
            <a:endParaRPr lang="en-US" dirty="0">
              <a:solidFill>
                <a:srgbClr val="006600"/>
              </a:solidFill>
            </a:endParaRPr>
          </a:p>
          <a:p>
            <a:endParaRPr lang="en-US" dirty="0">
              <a:solidFill>
                <a:srgbClr val="006600"/>
              </a:solidFill>
            </a:endParaRPr>
          </a:p>
          <a:p>
            <a:r>
              <a:rPr lang="en-US" dirty="0">
                <a:solidFill>
                  <a:srgbClr val="006600"/>
                </a:solidFill>
              </a:rPr>
              <a:t>______________________ </a:t>
            </a:r>
          </a:p>
          <a:p>
            <a:endParaRPr lang="en-US" dirty="0">
              <a:solidFill>
                <a:srgbClr val="002060"/>
              </a:solidFill>
            </a:endParaRPr>
          </a:p>
          <a:p>
            <a:r>
              <a:rPr lang="es-ES" dirty="0">
                <a:solidFill>
                  <a:srgbClr val="002060"/>
                </a:solidFill>
              </a:rPr>
              <a:t>Nota adicional para el instructor: Fuente parcial: FHWA OMC, 1998.</a:t>
            </a:r>
            <a:endParaRPr lang="en-US" dirty="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solidFill>
                  <a:srgbClr val="006600"/>
                </a:solidFill>
              </a:rPr>
              <a:t>Narración Completa: “Los requisitos estrictos de entrega pueden incentivar acciones inseguras del conductor, como continuar conduciendo cuando está fatigado, infringir las reglas de HDS o conducir a velocidades inseguras. Se espera que el conductor sea la “banda elástica” en la cadena de suministro. El problema puede empeorar si el transportista especifica una ruta de viaje más corta pero más lenta”.</a:t>
            </a:r>
            <a:endParaRPr lang="en-US" dirty="0">
              <a:solidFill>
                <a:srgbClr val="006600"/>
              </a:solidFill>
            </a:endParaRPr>
          </a:p>
          <a:p>
            <a:endParaRPr lang="en-US" dirty="0">
              <a:solidFill>
                <a:srgbClr val="006600"/>
              </a:solidFill>
            </a:endParaRPr>
          </a:p>
          <a:p>
            <a:r>
              <a:rPr lang="en-US" baseline="0" dirty="0"/>
              <a:t>________________ </a:t>
            </a:r>
            <a:endParaRPr lang="en-US" dirty="0">
              <a:solidFill>
                <a:srgbClr val="002060"/>
              </a:solidFill>
            </a:endParaRPr>
          </a:p>
          <a:p>
            <a:endParaRPr lang="en-US" baseline="0" dirty="0">
              <a:solidFill>
                <a:srgbClr val="002060"/>
              </a:solidFill>
            </a:endParaRPr>
          </a:p>
          <a:p>
            <a:r>
              <a:rPr lang="es-ES" dirty="0">
                <a:solidFill>
                  <a:srgbClr val="002060"/>
                </a:solidFill>
              </a:rPr>
              <a:t>Nota adicional para el instructor: La analogía de la “banda elástica” puede ser un buen punto de partida para una discusión.</a:t>
            </a:r>
            <a:endParaRPr lang="en-US" dirty="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dirty="0">
                <a:solidFill>
                  <a:srgbClr val="002060"/>
                </a:solidFill>
              </a:rPr>
              <a:t>Narración Completa: “Los retrasos excesivos en la carga y descarga, conocidos como detención del conductor, es un problema colosal en el transporte por carretera. Los costos anuales de las demoras excesivas se estiman en US$3 mil millones por año para la industria y US$6.5 mil millones para la economía en general. El tiempo perdido de conductor exacerba la escasez de conductores, lo que aumenta aún más los costos. La mayoría de los pagos de los conductores son por milla, por lo que el tiempo perdido puede provocar la frustración y la prisa del conductor. Los retrasos pueden conducir a infracciones de HDS, lo que pone a los transportistas en riesgo financiero y legal. Los retrasos excesivos perjudican a todos en la cadena de suministro”.</a:t>
            </a:r>
            <a:r>
              <a:rPr lang="en-US" baseline="0" dirty="0">
                <a:solidFill>
                  <a:srgbClr val="002060"/>
                </a:solidFill>
              </a:rPr>
              <a:t>  </a:t>
            </a:r>
            <a:r>
              <a:rPr lang="en-US" dirty="0">
                <a:solidFill>
                  <a:srgbClr val="002060"/>
                </a:solidFill>
              </a:rPr>
              <a:t>   </a:t>
            </a:r>
          </a:p>
          <a:p>
            <a:r>
              <a:rPr lang="en-US" dirty="0">
                <a:solidFill>
                  <a:srgbClr val="002060"/>
                </a:solidFill>
              </a:rPr>
              <a:t>_____________________</a:t>
            </a:r>
          </a:p>
          <a:p>
            <a:endParaRPr lang="en-US" dirty="0">
              <a:solidFill>
                <a:srgbClr val="002060"/>
              </a:solidFill>
            </a:endParaRPr>
          </a:p>
          <a:p>
            <a:r>
              <a:rPr lang="es-ES" dirty="0"/>
              <a:t>Nota adicional para el instructor: Estimaciones de costos son del sitio web de la Asociación de Conductores Independientes de Conductores-Propietarios, citando a FMCSA.</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solidFill>
                  <a:srgbClr val="002060"/>
                </a:solidFill>
              </a:rPr>
              <a:t>Narración Completa: La Oficina de Rendición de Cuentas del Gobierno de los EUA acaba de completar un estudio nacional sobre la detención de conductores. El 68% de los conductores encuestados había estado detenido durante más de 2 horas en algún momento del último mes ¡Algunos habían estado detenidos por más de 8 horas! De los conductores detenidos, el 80 % dijo que eso afectó su cumplimiento de HDS, el 65 % perdió ingresos y solo el 35 % recibió compensación financiera. En un estudio separado, el Instituto de Transporte de Texas estimó que el verdadero costo de la demora es de US$80 a US$121 por hora”.</a:t>
            </a:r>
            <a:endParaRPr lang="en-US" dirty="0">
              <a:solidFill>
                <a:srgbClr val="002060"/>
              </a:solidFill>
            </a:endParaRPr>
          </a:p>
          <a:p>
            <a:r>
              <a:rPr lang="en-US" dirty="0">
                <a:solidFill>
                  <a:srgbClr val="002060"/>
                </a:solidFill>
              </a:rPr>
              <a:t>_______________</a:t>
            </a:r>
          </a:p>
          <a:p>
            <a:endParaRPr lang="en-US" dirty="0">
              <a:solidFill>
                <a:srgbClr val="002060"/>
              </a:solidFill>
            </a:endParaRPr>
          </a:p>
          <a:p>
            <a:r>
              <a:rPr lang="es-ES" baseline="0" dirty="0"/>
              <a:t>Nota adicional para el instructor: En la encuesta, la mayoría de los conductores detenidos tenían sus citas previamente. Tiempos de detención medidos a partir de ese momento. GAO = Oficina de Rendición de Cuentas Gubernamental. Fuentes: GAO (2011), Miao et al. (2011). El estudio de TTI se basa en los retrasos en el tráfico, pero generalmente también se aplicaría a los retrasos en las detenciones.</a:t>
            </a:r>
            <a:endParaRPr lang="en-US" baseline="0" dirty="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solidFill>
                  <a:srgbClr val="002060"/>
                </a:solidFill>
              </a:rPr>
              <a:t>Narración Completa: “Las fuentes de las demoras en la carga y descarga incluyen capacidad o equipo inadecuados en la instalación, productos que no están listos para el envío, servicio lento por parte del personal de la instalación, prácticas de la programación de horarios o prioridades (como cuando el remolque del camión se usa como almacén complementario) y otros factores.”</a:t>
            </a:r>
            <a:endParaRPr lang="en-US" dirty="0">
              <a:solidFill>
                <a:srgbClr val="002060"/>
              </a:solidFill>
            </a:endParaRPr>
          </a:p>
          <a:p>
            <a:endParaRPr lang="en-US" dirty="0"/>
          </a:p>
          <a:p>
            <a:r>
              <a:rPr lang="en-US" dirty="0">
                <a:solidFill>
                  <a:srgbClr val="002060"/>
                </a:solidFill>
              </a:rPr>
              <a:t>_________________________</a:t>
            </a:r>
          </a:p>
          <a:p>
            <a:endParaRPr lang="en-US" baseline="0" dirty="0"/>
          </a:p>
          <a:p>
            <a:r>
              <a:rPr lang="es-ES" dirty="0"/>
              <a:t>Nota adicional para el instructor: Fuente: GAO (2011).</a:t>
            </a:r>
          </a:p>
          <a:p>
            <a:endParaRPr lang="es-ES" dirty="0"/>
          </a:p>
          <a:p>
            <a:r>
              <a:rPr lang="es-ES" dirty="0"/>
              <a:t>Información adicional: Ejemplo de práctica de programación de horarios/prioridad : Hacer esperar a los remolques refrigerados porque la carga es menos perecedera. “Otros factores” pueden no ser causados por el expedidor/destinatario de la carga; por ejemplo, puede haber un problema con otro camión.</a:t>
            </a:r>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solidFill>
                  <a:srgbClr val="002060"/>
                </a:solidFill>
              </a:rPr>
              <a:t>Narración Completa: “¡Incluso los pequeños retrasos pueden tener grandes consecuencias! Un conductor retrasado que se queda sin horas de turno de trabajo debe tomarse 10 horas libres antes de continuar. Un conductor que se queda sin horas semanales debe tomar un "fin de semana" (34 horas en los EUA, 36 o más en Canadá) antes de volver a comenzar. Las infracciones de HDS cuentan contra los transportistas y los conductores. Todas las partes son perjudicadas: embarcadores o expedidores, destinatarios, intermediarios/bróker, transportistas y conductores”.</a:t>
            </a:r>
            <a:endParaRPr lang="en-US" dirty="0">
              <a:solidFill>
                <a:srgbClr val="002060"/>
              </a:solidFill>
            </a:endParaRPr>
          </a:p>
          <a:p>
            <a:r>
              <a:rPr lang="en-US" dirty="0">
                <a:solidFill>
                  <a:srgbClr val="002060"/>
                </a:solidFill>
              </a:rPr>
              <a:t>__________________________ </a:t>
            </a:r>
          </a:p>
          <a:p>
            <a:r>
              <a:rPr lang="en-US" baseline="0" dirty="0"/>
              <a:t>  </a:t>
            </a:r>
            <a:endParaRPr lang="en-US" dirty="0">
              <a:solidFill>
                <a:srgbClr val="002060"/>
              </a:solidFill>
            </a:endParaRPr>
          </a:p>
          <a:p>
            <a:r>
              <a:rPr lang="es-ES" dirty="0">
                <a:solidFill>
                  <a:srgbClr val="002060"/>
                </a:solidFill>
              </a:rPr>
              <a:t>Nota adicional para el instructor: Es posible que deba explicar las reglas relevantes de las HDS de EUA y/o Canadá, como las que limitan el período de servicio diario o la "ventana de conducción".</a:t>
            </a:r>
            <a:endParaRPr lang="en-US" dirty="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solidFill>
                  <a:srgbClr val="002060"/>
                </a:solidFill>
              </a:rPr>
              <a:t>Narración Completa: “Los autotransportistas pequeños e independientes son los más vulnerables. Es menos probable que estos transportistas hayan establecido estándares de tiempo de tránsito de viaje, que cobren tarifas por detención y que tengan procedimientos y/o tecnologías sistemáticas (como registradores electrónicos a bordo, EOBR) para atender el problema. También son menos capaces de “soltar y enganchar” remolques, ajustar horarios (como cambiar despachos) y absorber pérdidas financieras”.</a:t>
            </a:r>
            <a:endParaRPr lang="en-US" dirty="0">
              <a:solidFill>
                <a:srgbClr val="002060"/>
              </a:solidFill>
            </a:endParaRPr>
          </a:p>
          <a:p>
            <a:endParaRPr lang="en-US" dirty="0">
              <a:solidFill>
                <a:srgbClr val="002060"/>
              </a:solidFill>
            </a:endParaRPr>
          </a:p>
          <a:p>
            <a:r>
              <a:rPr lang="en-US" dirty="0">
                <a:solidFill>
                  <a:srgbClr val="002060"/>
                </a:solidFill>
              </a:rPr>
              <a:t>_______________________</a:t>
            </a:r>
          </a:p>
          <a:p>
            <a:endParaRPr lang="en-US" baseline="0" dirty="0">
              <a:solidFill>
                <a:srgbClr val="002060"/>
              </a:solidFill>
            </a:endParaRPr>
          </a:p>
          <a:p>
            <a:r>
              <a:rPr lang="es-ES" dirty="0">
                <a:solidFill>
                  <a:srgbClr val="002060"/>
                </a:solidFill>
              </a:rPr>
              <a:t>Nota adicional para el instructor: Un estudio de síntesis de la Junta de Investigación del Transporte sobre la gestión de la seguridad en autotransportistas pequeños (</a:t>
            </a:r>
            <a:r>
              <a:rPr lang="es-ES" dirty="0" err="1">
                <a:solidFill>
                  <a:srgbClr val="002060"/>
                </a:solidFill>
              </a:rPr>
              <a:t>Knipling</a:t>
            </a:r>
            <a:r>
              <a:rPr lang="es-ES" dirty="0">
                <a:solidFill>
                  <a:srgbClr val="002060"/>
                </a:solidFill>
              </a:rPr>
              <a:t> &amp; Nelson, 2011) brinda más información sobre los problemas de las pequeñas empresas relacionados con el expedidor/destinatario.</a:t>
            </a:r>
            <a:endParaRPr lang="en-US" dirty="0">
              <a:solidFill>
                <a:srgbClr val="002060"/>
              </a:solidFill>
            </a:endParaRPr>
          </a:p>
          <a:p>
            <a:endParaRPr lang="en-US" dirty="0">
              <a:solidFill>
                <a:srgbClr val="002060"/>
              </a:solidFill>
            </a:endParaRPr>
          </a:p>
        </p:txBody>
      </p:sp>
      <p:sp>
        <p:nvSpPr>
          <p:cNvPr id="4" name="Slide Number Placeholder 3"/>
          <p:cNvSpPr>
            <a:spLocks noGrp="1"/>
          </p:cNvSpPr>
          <p:nvPr>
            <p:ph type="sldNum" sz="quarter" idx="10"/>
          </p:nvPr>
        </p:nvSpPr>
        <p:spPr/>
        <p:txBody>
          <a:bodyPr/>
          <a:lstStyle/>
          <a:p>
            <a:fld id="{733A328A-D06A-4AC7-B4F7-8008382660D1}"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dirty="0"/>
              <a:t>Narración Completa: “¿Cuáles son algunas soluciones? En esta lección, presentaremos el concepto de equipo de seguridad en el transporte, revisaremos los lineamiento y estándares de la industria y sugeriremos las mejores prácticas específicas”.</a:t>
            </a:r>
            <a:endParaRPr lang="en-US" baseline="0" dirty="0"/>
          </a:p>
          <a:p>
            <a:r>
              <a:rPr lang="en-US" dirty="0">
                <a:solidFill>
                  <a:srgbClr val="002060"/>
                </a:solidFill>
              </a:rPr>
              <a:t>________________________</a:t>
            </a:r>
          </a:p>
          <a:p>
            <a:endParaRPr lang="en-US" dirty="0">
              <a:solidFill>
                <a:srgbClr val="002060"/>
              </a:solidFill>
            </a:endParaRPr>
          </a:p>
          <a:p>
            <a:pPr marL="0" lvl="0" indent="0">
              <a:buNone/>
            </a:pPr>
            <a:r>
              <a:rPr lang="es-ES" sz="1200" kern="1200" dirty="0">
                <a:solidFill>
                  <a:schemeClr val="tx1"/>
                </a:solidFill>
                <a:latin typeface="+mn-lt"/>
                <a:ea typeface="+mn-ea"/>
                <a:cs typeface="+mn-cs"/>
              </a:rPr>
              <a:t>Nota adicional para el instructor:</a:t>
            </a:r>
          </a:p>
          <a:p>
            <a:pPr marL="0" lvl="0" indent="0">
              <a:buNone/>
            </a:pPr>
            <a:r>
              <a:rPr lang="es-ES" sz="1200" kern="1200" dirty="0">
                <a:solidFill>
                  <a:schemeClr val="tx1"/>
                </a:solidFill>
                <a:latin typeface="+mn-lt"/>
                <a:ea typeface="+mn-ea"/>
                <a:cs typeface="+mn-cs"/>
              </a:rPr>
              <a:t>Los objetivos de aprendizaje específicos para esta sección incluyen lo siguiente:</a:t>
            </a:r>
          </a:p>
          <a:p>
            <a:pPr marL="228600" lvl="0" indent="-228600">
              <a:buAutoNum type="alphaUcParenBoth"/>
            </a:pPr>
            <a:r>
              <a:rPr lang="es-ES" sz="1200" kern="1200" dirty="0">
                <a:solidFill>
                  <a:schemeClr val="tx1"/>
                </a:solidFill>
                <a:latin typeface="+mn-lt"/>
                <a:ea typeface="+mn-ea"/>
                <a:cs typeface="+mn-cs"/>
              </a:rPr>
              <a:t>Aceptar la membresía del expedidor/destinatario en el "equipo" de transporte de VDA para el cumplimiento, la productividad, la seguridad y la salud.</a:t>
            </a:r>
          </a:p>
          <a:p>
            <a:pPr marL="0" lvl="0" indent="0">
              <a:buNone/>
            </a:pPr>
            <a:r>
              <a:rPr lang="es-ES" sz="1200" kern="1200" dirty="0">
                <a:solidFill>
                  <a:schemeClr val="tx1"/>
                </a:solidFill>
                <a:latin typeface="+mn-lt"/>
                <a:ea typeface="+mn-ea"/>
                <a:cs typeface="+mn-cs"/>
              </a:rPr>
              <a:t>(K) Reconocer las mejores prácticas</a:t>
            </a:r>
          </a:p>
          <a:p>
            <a:pPr marL="0" lvl="0" indent="0">
              <a:buNone/>
            </a:pPr>
            <a:r>
              <a:rPr lang="es-ES" sz="1200" kern="1200" dirty="0">
                <a:solidFill>
                  <a:schemeClr val="tx1"/>
                </a:solidFill>
                <a:latin typeface="+mn-lt"/>
                <a:ea typeface="+mn-ea"/>
                <a:cs typeface="+mn-cs"/>
              </a:rPr>
              <a:t>(K) Reconocer la existencia de estándares de la industria y disposiciones específicas clave.</a:t>
            </a:r>
          </a:p>
          <a:p>
            <a:pPr marL="0" lvl="0" indent="0">
              <a:buNone/>
            </a:pPr>
            <a:r>
              <a:rPr lang="es-ES" sz="1200" kern="1200" dirty="0">
                <a:solidFill>
                  <a:schemeClr val="tx1"/>
                </a:solidFill>
                <a:latin typeface="+mn-lt"/>
                <a:ea typeface="+mn-ea"/>
                <a:cs typeface="+mn-cs"/>
              </a:rPr>
              <a:t>(K) Reconocer el concepto y la razón de ser de la ley de Cadena de Responsabilidad Australiana</a:t>
            </a:r>
          </a:p>
          <a:p>
            <a:pPr marL="0" lvl="0" indent="0">
              <a:buNone/>
            </a:pPr>
            <a:r>
              <a:rPr lang="es-ES" sz="1200" kern="1200" dirty="0">
                <a:solidFill>
                  <a:schemeClr val="tx1"/>
                </a:solidFill>
                <a:latin typeface="+mn-lt"/>
                <a:ea typeface="+mn-ea"/>
                <a:cs typeface="+mn-cs"/>
              </a:rPr>
              <a:t>(K) Reconocer posibles implicaciones regulatorias y de responsabilidad en los EUA y Canadá.</a:t>
            </a:r>
          </a:p>
          <a:p>
            <a:pPr marL="0" lvl="0" indent="0">
              <a:buNone/>
            </a:pPr>
            <a:r>
              <a:rPr lang="es-ES" sz="1200" kern="1200" dirty="0">
                <a:solidFill>
                  <a:schemeClr val="tx1"/>
                </a:solidFill>
                <a:latin typeface="+mn-lt"/>
                <a:ea typeface="+mn-ea"/>
                <a:cs typeface="+mn-cs"/>
              </a:rPr>
              <a:t>(K) Identificar las mejores prácticas del expedidor/destinatario con respecto a los horarios de viaje.</a:t>
            </a:r>
          </a:p>
          <a:p>
            <a:pPr marL="0" lvl="0" indent="0">
              <a:buNone/>
            </a:pPr>
            <a:r>
              <a:rPr lang="es-ES" sz="1200" kern="1200" dirty="0">
                <a:solidFill>
                  <a:schemeClr val="tx1"/>
                </a:solidFill>
                <a:latin typeface="+mn-lt"/>
                <a:ea typeface="+mn-ea"/>
                <a:cs typeface="+mn-cs"/>
              </a:rPr>
              <a:t>(K) Identificar las mejores prácticas del expedidor/destinatario para reducir los retrasos en la carga/descarga.</a:t>
            </a:r>
          </a:p>
          <a:p>
            <a:pPr marL="0" lvl="0" indent="0">
              <a:buNone/>
            </a:pPr>
            <a:r>
              <a:rPr lang="es-ES" sz="1200" kern="1200" dirty="0">
                <a:solidFill>
                  <a:schemeClr val="tx1"/>
                </a:solidFill>
                <a:latin typeface="+mn-lt"/>
                <a:ea typeface="+mn-ea"/>
                <a:cs typeface="+mn-cs"/>
              </a:rPr>
              <a:t>(K) Identificar las prácticas de filas “amigables para los conductores”.</a:t>
            </a:r>
          </a:p>
          <a:p>
            <a:pPr marL="0" lvl="0" indent="0">
              <a:buNone/>
            </a:pPr>
            <a:r>
              <a:rPr lang="es-ES" sz="1200" kern="1200" dirty="0">
                <a:solidFill>
                  <a:schemeClr val="tx1"/>
                </a:solidFill>
                <a:latin typeface="+mn-lt"/>
                <a:ea typeface="+mn-ea"/>
                <a:cs typeface="+mn-cs"/>
              </a:rPr>
              <a:t>(K) Reconocer los beneficios para los conductores de tener acceso fuera de horario a las áreas de estacionamiento.</a:t>
            </a:r>
          </a:p>
          <a:p>
            <a:pPr marL="0" lvl="0" indent="0">
              <a:buNone/>
            </a:pPr>
            <a:r>
              <a:rPr lang="es-ES" sz="1200" kern="1200" dirty="0">
                <a:solidFill>
                  <a:schemeClr val="tx1"/>
                </a:solidFill>
                <a:latin typeface="+mn-lt"/>
                <a:ea typeface="+mn-ea"/>
                <a:cs typeface="+mn-cs"/>
              </a:rPr>
              <a:t>(A) Aceptar las mejores prácticas como objetivo de la empresa.</a:t>
            </a:r>
            <a:endParaRPr lang="en-US" sz="1200" kern="1200" dirty="0">
              <a:solidFill>
                <a:schemeClr val="tx1"/>
              </a:solidFill>
              <a:latin typeface="+mn-lt"/>
              <a:ea typeface="+mn-ea"/>
              <a:cs typeface="+mn-cs"/>
            </a:endParaRPr>
          </a:p>
          <a:p>
            <a:endParaRPr lang="en-US" dirty="0">
              <a:solidFill>
                <a:srgbClr val="002060"/>
              </a:solidFill>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t>Narración Completa: "La Administración de la fatiga comienza con los conductores, con en el PAF y los transportistas que brindan apoyo activo".</a:t>
            </a:r>
            <a:endParaRPr lang="en-US" dirty="0"/>
          </a:p>
          <a:p>
            <a:r>
              <a:rPr lang="en-US" dirty="0"/>
              <a:t> </a:t>
            </a:r>
            <a:endParaRPr lang="en-US" dirty="0">
              <a:solidFill>
                <a:srgbClr val="002060"/>
              </a:solidFill>
            </a:endParaRPr>
          </a:p>
          <a:p>
            <a:r>
              <a:rPr lang="en-US" dirty="0">
                <a:solidFill>
                  <a:srgbClr val="002060"/>
                </a:solidFill>
              </a:rPr>
              <a:t>___________________</a:t>
            </a:r>
          </a:p>
          <a:p>
            <a:endParaRPr lang="en-US" baseline="0" dirty="0"/>
          </a:p>
          <a:p>
            <a:r>
              <a:rPr lang="es-ES" baseline="0" dirty="0"/>
              <a:t>Nota adicional para el instructor: Esta y las dos diapositivas siguientes "construyen" el equipo de administración de la fatiga, incluidos los conductores, los transportistas, las familias de los conductores, los expedidores, los destinatarios y los intermediarios (o </a:t>
            </a:r>
            <a:r>
              <a:rPr lang="es-ES" baseline="0" dirty="0" err="1"/>
              <a:t>brókers</a:t>
            </a:r>
            <a:r>
              <a:rPr lang="es-ES" baseline="0" dirty="0"/>
              <a:t>).</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b="0" dirty="0">
                <a:solidFill>
                  <a:srgbClr val="800000"/>
                </a:solidFill>
              </a:rPr>
              <a:t>Narración completa: “En respuesta a estos problemas, el PAFAN tiene múltiples metas programáticas. Las dos últimas enumeradas aquí involucran a los expedidores, destinatarios o receptores e intermediarios (</a:t>
            </a:r>
            <a:r>
              <a:rPr lang="es-ES" sz="1200" b="0" dirty="0" err="1">
                <a:solidFill>
                  <a:srgbClr val="800000"/>
                </a:solidFill>
              </a:rPr>
              <a:t>brókers</a:t>
            </a:r>
            <a:r>
              <a:rPr lang="es-ES" sz="1200" b="0" dirty="0">
                <a:solidFill>
                  <a:srgbClr val="800000"/>
                </a:solidFill>
              </a:rPr>
              <a:t>). Son para sensibilizar a los expedidores, destinatarios e intermediarios (</a:t>
            </a:r>
            <a:r>
              <a:rPr lang="es-ES" sz="1200" b="0" dirty="0" err="1">
                <a:solidFill>
                  <a:srgbClr val="800000"/>
                </a:solidFill>
              </a:rPr>
              <a:t>brókers</a:t>
            </a:r>
            <a:r>
              <a:rPr lang="es-ES" sz="1200" b="0" dirty="0">
                <a:solidFill>
                  <a:srgbClr val="800000"/>
                </a:solidFill>
              </a:rPr>
              <a:t>) sobre las preocupaciones de la fatiga del conductor; y para mejorar sus prácticas relacionadas con la fatiga del conductor”.</a:t>
            </a:r>
            <a:endParaRPr lang="en-US" sz="1200" b="0" dirty="0">
              <a:solidFill>
                <a:srgbClr val="800000"/>
              </a:solidFill>
            </a:endParaRPr>
          </a:p>
          <a:p>
            <a:endParaRPr lang="en-US" dirty="0"/>
          </a:p>
          <a:p>
            <a:r>
              <a:rPr lang="en-US" dirty="0"/>
              <a:t>_____________</a:t>
            </a:r>
          </a:p>
          <a:p>
            <a:r>
              <a:rPr lang="es-ES" dirty="0"/>
              <a:t>Nota adicional para el instructor: Los transportistas más grandes y progresivos también pueden emplear tecnologías de administración de la fatiga y pueden adquirir Sistemas de Gestión del Aprendizaje de capacitación basados en computadora para sus programas de capacitación de PAF. Enfatice que la mayoría de las metas del PAFAN están relacionadas con el transportista, pero que las metas relacionadas con el expedidor/destinatario/intermediario (bróker) son una parte importante.</a:t>
            </a:r>
            <a:endParaRPr lang="en-US" dirty="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dirty="0"/>
              <a:t>Narración Completa: “Las familias de los conductores también son parte del equipo. El sueño, el descanso y los estilos de vida saludables deben ser una prioridad familiar”.</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t>Narración Completa: “Expedidores, destinatarios e intermediarios (bróker)  completan el equipo. Sus políticas y prácticas tienen un gran efecto en el bienestar y la seguridad de los conductores y, en última instancia, en toda la cadena de suministro y en cada uno de los involucrados”.</a:t>
            </a:r>
            <a:endParaRPr lang="en-US" dirty="0"/>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p>
          <a:p>
            <a:endParaRPr lang="en-US" dirty="0"/>
          </a:p>
          <a:p>
            <a:endParaRPr lang="en-US" b="1" dirty="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s-ES" dirty="0">
                <a:solidFill>
                  <a:srgbClr val="800000"/>
                </a:solidFill>
              </a:rPr>
              <a:t>Narración Completa: “Existen lineamientos y estándares en la industria. La Asociación de Transportistas de Camiones de Carga (TCA, por sus siglas en inglés) y la Liga Nacional de Transporte Industrial (NITL) establecieron un “Código de Ética” a principios del año 2000. El Código consta de directrices voluntarias. No es una norma prescriptiva ni un requisito legal. Hay 29 pautas para el expedidor/destinatario y 25 para el transportista/conductor. Estas pautas a menudo se incorporan como referencia en los contratos del transportista-expedidor. El Código no ha resuelto todos los problemas, pero ha aumentado el entendimiento mutuo y la cooperación”</a:t>
            </a:r>
            <a:endParaRPr lang="en-US" dirty="0">
              <a:solidFill>
                <a:srgbClr val="800000"/>
              </a:solidFill>
            </a:endParaRPr>
          </a:p>
          <a:p>
            <a:pPr lvl="0"/>
            <a:r>
              <a:rPr lang="en-US" dirty="0">
                <a:solidFill>
                  <a:srgbClr val="800000"/>
                </a:solidFill>
              </a:rPr>
              <a:t>____________________</a:t>
            </a:r>
          </a:p>
          <a:p>
            <a:endParaRPr lang="en-US" dirty="0">
              <a:solidFill>
                <a:srgbClr val="002060"/>
              </a:solidFill>
            </a:endParaRPr>
          </a:p>
          <a:p>
            <a:pPr lvl="0"/>
            <a:r>
              <a:rPr lang="es-ES" dirty="0">
                <a:solidFill>
                  <a:srgbClr val="800000"/>
                </a:solidFill>
              </a:rPr>
              <a:t>Nota adicional para el instructor: El Código de Ética completo se incluye en las referencias del módulo.</a:t>
            </a:r>
            <a:endParaRPr lang="en-US" dirty="0">
              <a:solidFill>
                <a:srgbClr val="80000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solidFill>
                  <a:srgbClr val="006600"/>
                </a:solidFill>
              </a:rPr>
              <a:t>Narración Completa: “Estas son cuatro de las 29 pautas para el expedidor/destinatario en el acuerdo. Las frases clave se destacan aquí. Estas cuatro disposiciones se relacionan con requisitos de tiempo de tránsito razonable, carga y descarga rápida, mantener horas razonables para la carga y descarga, y acceso a las instalaciones a los conductores”.</a:t>
            </a:r>
            <a:endParaRPr lang="en-US" dirty="0">
              <a:solidFill>
                <a:srgbClr val="006600"/>
              </a:solidFill>
            </a:endParaRPr>
          </a:p>
          <a:p>
            <a:endParaRPr lang="en-US" dirty="0">
              <a:solidFill>
                <a:srgbClr val="006600"/>
              </a:solidFill>
            </a:endParaRPr>
          </a:p>
          <a:p>
            <a:r>
              <a:rPr lang="en-US" dirty="0">
                <a:solidFill>
                  <a:srgbClr val="002060"/>
                </a:solidFill>
              </a:rPr>
              <a:t>___________________________</a:t>
            </a:r>
          </a:p>
          <a:p>
            <a:endParaRPr lang="en-US" dirty="0">
              <a:solidFill>
                <a:srgbClr val="002060"/>
              </a:solidFill>
            </a:endParaRPr>
          </a:p>
          <a:p>
            <a:r>
              <a:rPr lang="es-ES" dirty="0">
                <a:solidFill>
                  <a:srgbClr val="002060"/>
                </a:solidFill>
              </a:rPr>
              <a:t>Nota adicional para el instructor: El Código de Ética completo se incluye en las referencias del módulo.</a:t>
            </a:r>
            <a:endParaRPr lang="en-US" dirty="0">
              <a:solidFill>
                <a:srgbClr val="002060"/>
              </a:solidFill>
            </a:endParaRPr>
          </a:p>
          <a:p>
            <a:endParaRPr lang="en-US" dirty="0">
              <a:solidFill>
                <a:srgbClr val="006600"/>
              </a:solidFill>
            </a:endParaRP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66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66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solidFill>
                  <a:srgbClr val="006600"/>
                </a:solidFill>
              </a:rPr>
              <a:t>Narración Completa: “El Código es una calle de doble sentido. Las pautas establecen 25 mejores prácticas para los transportistas y sus conductores. Aquí hay cuatro de ellas. Nuevamente hemos resaltado las frases clave. Incluyen pautas relacionadas con los tiempos de tránsito alcanzables, cumplir con los horarios de citas programadas, operar de acuerdo con todas las normas de seguridad y dar instrucciones claras a los conductores sobre los requisitos del contrato y el servicio”.</a:t>
            </a:r>
            <a:endParaRPr lang="en-US" dirty="0">
              <a:solidFill>
                <a:srgbClr val="006600"/>
              </a:solidFill>
            </a:endParaRPr>
          </a:p>
          <a:p>
            <a:endParaRPr lang="en-US" dirty="0">
              <a:solidFill>
                <a:srgbClr val="006600"/>
              </a:solidFill>
            </a:endParaRPr>
          </a:p>
          <a:p>
            <a:r>
              <a:rPr lang="en-US" dirty="0">
                <a:solidFill>
                  <a:srgbClr val="002060"/>
                </a:solidFill>
              </a:rPr>
              <a:t>___________________</a:t>
            </a:r>
          </a:p>
          <a:p>
            <a:endParaRPr lang="en-US" dirty="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dirty="0">
                <a:solidFill>
                  <a:srgbClr val="002060"/>
                </a:solidFill>
              </a:rPr>
              <a:t>Nota adicional para el instructor: El Código de Ética completo se incluye en las referencias del módulo. Los lineamientos para los transportistas y conductores se incluyen en este módulo para reforzar la idea de que las pautas son una "calle de dos sentidos".</a:t>
            </a:r>
            <a:endParaRPr lang="en-US" dirty="0">
              <a:solidFill>
                <a:srgbClr val="002060"/>
              </a:solidFill>
            </a:endParaRPr>
          </a:p>
          <a:p>
            <a:endParaRPr lang="en-US" dirty="0">
              <a:solidFill>
                <a:srgbClr val="002060"/>
              </a:solidFill>
            </a:endParaRPr>
          </a:p>
          <a:p>
            <a:endParaRPr lang="en-US" dirty="0">
              <a:solidFill>
                <a:srgbClr val="006600"/>
              </a:solidFill>
            </a:endParaRPr>
          </a:p>
          <a:p>
            <a:endParaRPr lang="en-US" b="1"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solidFill>
                  <a:srgbClr val="002060"/>
                </a:solidFill>
              </a:rPr>
              <a:t>Narración Completa: “¿Hay una </a:t>
            </a:r>
            <a:r>
              <a:rPr lang="es-ES" i="1" dirty="0">
                <a:solidFill>
                  <a:srgbClr val="002060"/>
                </a:solidFill>
              </a:rPr>
              <a:t>cadena</a:t>
            </a:r>
            <a:r>
              <a:rPr lang="es-ES" dirty="0">
                <a:solidFill>
                  <a:srgbClr val="002060"/>
                </a:solidFill>
              </a:rPr>
              <a:t> de responsabilidad? Los conductores y los transportistas son los principales responsables del cumplimiento o incumplimiento de las HDS. Los destinatarios, expedidores el intermediario (bróker) o también pueden contribuir a estos resultados mediante sus políticas y acciones. Australia ha implementado un principio de "Cadena de responsabilidad" en la ley: </a:t>
            </a:r>
            <a:r>
              <a:rPr lang="es-ES" i="1" dirty="0">
                <a:solidFill>
                  <a:srgbClr val="002060"/>
                </a:solidFill>
              </a:rPr>
              <a:t>Todos los que tienen responsabilidad por una conducta que afecte el cumplimiento deben rendir cuentas por no cumplir con esa responsabilidad</a:t>
            </a:r>
            <a:r>
              <a:rPr lang="es-ES" dirty="0">
                <a:solidFill>
                  <a:srgbClr val="002060"/>
                </a:solidFill>
              </a:rPr>
              <a:t>".</a:t>
            </a:r>
            <a:endParaRPr lang="en-US" dirty="0">
              <a:solidFill>
                <a:srgbClr val="002060"/>
              </a:solidFill>
            </a:endParaRPr>
          </a:p>
          <a:p>
            <a:r>
              <a:rPr lang="en-US" dirty="0">
                <a:solidFill>
                  <a:srgbClr val="002060"/>
                </a:solidFill>
              </a:rPr>
              <a:t>_______________________</a:t>
            </a:r>
          </a:p>
          <a:p>
            <a:endParaRPr lang="en-US" dirty="0">
              <a:solidFill>
                <a:srgbClr val="002060"/>
              </a:solidFill>
            </a:endParaRPr>
          </a:p>
          <a:p>
            <a:r>
              <a:rPr lang="es-ES" sz="1200" kern="1200" dirty="0">
                <a:solidFill>
                  <a:schemeClr val="tx1"/>
                </a:solidFill>
                <a:latin typeface="+mn-lt"/>
                <a:ea typeface="+mn-ea"/>
                <a:cs typeface="+mn-cs"/>
              </a:rPr>
              <a:t>Nota adicional para el instructor: Fuentes: FHWA OMC (1998), Moore (2007). En la ley australiana, una </a:t>
            </a:r>
            <a:r>
              <a:rPr lang="es-ES" sz="1200" i="1" kern="1200" dirty="0">
                <a:solidFill>
                  <a:schemeClr val="tx1"/>
                </a:solidFill>
                <a:latin typeface="+mn-lt"/>
                <a:ea typeface="+mn-ea"/>
                <a:cs typeface="+mn-cs"/>
              </a:rPr>
              <a:t>persona responsable </a:t>
            </a:r>
            <a:r>
              <a:rPr lang="es-ES" sz="1200" kern="1200" dirty="0">
                <a:solidFill>
                  <a:schemeClr val="tx1"/>
                </a:solidFill>
                <a:latin typeface="+mn-lt"/>
                <a:ea typeface="+mn-ea"/>
                <a:cs typeface="+mn-cs"/>
              </a:rPr>
              <a:t>se define como “cualquier persona que tenga, en un momento relevante, una función o responsabilidades asociadas con el transporte por carretera”. Esto incluye a conductores de vehículos, transportistas, expedidores, destinatarios, consignadores, cargadores, operadores de estaciones de pesaje, proveedores de equipos y auditores externos. Según funcionarios australianos (Moore, 2007), “existe buena evidencia de que el mensaje de la Cadena de Responsabilidad ya está teniendo un impacto positivo en muchos clientes del transporte, quienes están revisando sus prácticas de carga y descarga e incluso, en algunos casos, se niegan a pagar por carga entregada en exceso de la carga útil legal”.</a:t>
            </a:r>
            <a:endParaRPr lang="en-US" sz="1200" kern="120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b="0" i="0" dirty="0">
                <a:solidFill>
                  <a:srgbClr val="002060"/>
                </a:solidFill>
              </a:rPr>
              <a:t>Narración Completa: “Canadá también tiene una reglamentación con respecto a las responsabilidades del expedidor y el destinatario. La sección 4d de HDS especifica que </a:t>
            </a:r>
            <a:r>
              <a:rPr lang="es-ES" sz="1200" i="1" dirty="0">
                <a:solidFill>
                  <a:srgbClr val="002060"/>
                </a:solidFill>
              </a:rPr>
              <a:t>ningún autotransportista, expedidor, consignatario u otra persona deberá solicitar, exigir o permitir que un conductor conduzca, y ningún conductor deberá conducir si . . . el conductor . . . no estuviera en conformidad con esta reglamentación de HDS.”</a:t>
            </a:r>
            <a:endParaRPr lang="en-US" sz="1200" i="1" dirty="0">
              <a:solidFill>
                <a:srgbClr val="002060"/>
              </a:solidFill>
            </a:endParaRPr>
          </a:p>
          <a:p>
            <a:endParaRPr lang="en-US" dirty="0"/>
          </a:p>
          <a:p>
            <a:r>
              <a:rPr lang="en-US" dirty="0">
                <a:solidFill>
                  <a:srgbClr val="002060"/>
                </a:solidFill>
              </a:rPr>
              <a:t>____________</a:t>
            </a:r>
          </a:p>
          <a:p>
            <a:endParaRPr lang="en-US" baseline="0" dirty="0">
              <a:solidFill>
                <a:srgbClr val="002060"/>
              </a:solidFill>
            </a:endParaRPr>
          </a:p>
          <a:p>
            <a:r>
              <a:rPr lang="es-ES" dirty="0">
                <a:solidFill>
                  <a:srgbClr val="002060"/>
                </a:solidFill>
              </a:rPr>
              <a:t>Nota adicional para el instructor: Actualmente no existe una ley estadounidense comparable.</a:t>
            </a:r>
            <a:endParaRPr lang="en-US" dirty="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baseline="0" dirty="0"/>
              <a:t>Narración Completa: “Actualmente, los EUA no tienen una reglamentación similar con respecto a las responsabilidades del expedidor y el destinatario de la carga relacionadas con las HDS. Sin embargo, los transportistas e intermediarios (</a:t>
            </a:r>
            <a:r>
              <a:rPr lang="es-ES" sz="1200" baseline="0" dirty="0" err="1"/>
              <a:t>brókers</a:t>
            </a:r>
            <a:r>
              <a:rPr lang="es-ES" sz="1200" baseline="0" dirty="0"/>
              <a:t>) tanto en los EUA como en Canadá podrían enfrentar posibles riesgos </a:t>
            </a:r>
            <a:r>
              <a:rPr lang="es-ES" sz="1200" i="1" baseline="0" dirty="0"/>
              <a:t>de responsabilidad extracontractual </a:t>
            </a:r>
            <a:r>
              <a:rPr lang="es-ES" sz="1200" baseline="0" dirty="0"/>
              <a:t>por sus acciones. Los abogados de los demandantes podrían intentar responsabilizar a los transportistas e intermediarios por los daños causados por los choques de camiones si creen que las demandas de horarios, la detención u otras acciones contribuyeron al choque. La </a:t>
            </a:r>
            <a:r>
              <a:rPr lang="es-ES" sz="1200" b="1" i="1" baseline="0" dirty="0"/>
              <a:t>responsabilidad vicaria </a:t>
            </a:r>
            <a:r>
              <a:rPr lang="es-ES" sz="1200" baseline="0" dirty="0"/>
              <a:t>es la doctrina legal que potencialmente “pone la responsabilidad en una persona por el incumplimiento de otra, con quien la persona tiene una relación especial”. Tales juicios son raros y por lo general no tienen éxito, pero incluso los juicios sin éxito pueden ser extremadamente costosos. Es mejor evitar cualquier acción que pudiera crear este tipo de exposición legal”.</a:t>
            </a:r>
            <a:endParaRPr lang="en-US" sz="1200" baseline="0" dirty="0"/>
          </a:p>
          <a:p>
            <a:endParaRPr lang="en-US" dirty="0">
              <a:solidFill>
                <a:srgbClr val="002060"/>
              </a:solidFill>
            </a:endParaRPr>
          </a:p>
          <a:p>
            <a:r>
              <a:rPr lang="en-US" dirty="0">
                <a:solidFill>
                  <a:srgbClr val="002060"/>
                </a:solidFill>
              </a:rPr>
              <a:t>________________</a:t>
            </a:r>
          </a:p>
          <a:p>
            <a:r>
              <a:rPr lang="es-ES" sz="1200" i="0" dirty="0">
                <a:solidFill>
                  <a:srgbClr val="002060"/>
                </a:solidFill>
              </a:rPr>
              <a:t>Nota adicional para el instructor: Un artículo de </a:t>
            </a:r>
            <a:r>
              <a:rPr lang="es-ES" sz="1200" i="0" dirty="0" err="1">
                <a:solidFill>
                  <a:srgbClr val="002060"/>
                </a:solidFill>
              </a:rPr>
              <a:t>Transport</a:t>
            </a:r>
            <a:r>
              <a:rPr lang="es-ES" sz="1200" i="0" dirty="0">
                <a:solidFill>
                  <a:srgbClr val="002060"/>
                </a:solidFill>
              </a:rPr>
              <a:t> </a:t>
            </a:r>
            <a:r>
              <a:rPr lang="es-ES" sz="1200" i="0" dirty="0" err="1">
                <a:solidFill>
                  <a:srgbClr val="002060"/>
                </a:solidFill>
              </a:rPr>
              <a:t>Topics</a:t>
            </a:r>
            <a:r>
              <a:rPr lang="es-ES" sz="1200" i="0" dirty="0">
                <a:solidFill>
                  <a:srgbClr val="002060"/>
                </a:solidFill>
              </a:rPr>
              <a:t> con fecha del 27 de febrero de 2012 (</a:t>
            </a:r>
            <a:r>
              <a:rPr lang="es-ES" sz="1200" i="0" dirty="0" err="1">
                <a:solidFill>
                  <a:srgbClr val="002060"/>
                </a:solidFill>
              </a:rPr>
              <a:t>Overman</a:t>
            </a:r>
            <a:r>
              <a:rPr lang="es-ES" sz="1200" i="0" dirty="0">
                <a:solidFill>
                  <a:srgbClr val="002060"/>
                </a:solidFill>
              </a:rPr>
              <a:t>, 2012) analiza el concepto de responsabilidad vicaria con más detalle y describe un fallo judicial de 2011 contra un gran intermediario (bróker) o. El caso se relacionaba con la selección de un transportista en lugar de las acciones relacionadas con las HDS del expedidor/Intermediario, pero ilustraba los riesgos potenciales de la responsabilidad indirecta para los expedidores e Intermediarios/bróker.</a:t>
            </a:r>
            <a:endParaRPr lang="en-US" sz="1200" i="0" dirty="0">
              <a:solidFill>
                <a:srgbClr val="002060"/>
              </a:solidFill>
            </a:endParaRPr>
          </a:p>
        </p:txBody>
      </p:sp>
      <p:sp>
        <p:nvSpPr>
          <p:cNvPr id="4" name="Slide Number Placeholder 3"/>
          <p:cNvSpPr>
            <a:spLocks noGrp="1"/>
          </p:cNvSpPr>
          <p:nvPr>
            <p:ph type="sldNum" sz="quarter" idx="10"/>
          </p:nvPr>
        </p:nvSpPr>
        <p:spPr/>
        <p:txBody>
          <a:bodyPr/>
          <a:lstStyle/>
          <a:p>
            <a:fld id="{733A328A-D06A-4AC7-B4F7-8008382660D1}"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dirty="0"/>
              <a:t>Narración completa: “En relación con la detención de conductores, se ha presentado una legislación en la Cámara de Representantes de los EUA que ordena al Secretario de Transporte que estudie la detención de conductores de autotransporte por parte de los expedidores y destinatarios; prescribir el máximo de horas que un conductor puede estar detenido sin compensación; y prescribir sanciones para las infracciones. Esta legislación puede o no convertirse en ley. El hecho de que se haya introducido habla de la gravedad del problema”.</a:t>
            </a:r>
            <a:endParaRPr lang="en-US" baseline="0" dirty="0"/>
          </a:p>
          <a:p>
            <a:endParaRPr lang="en-US" baseline="0" dirty="0"/>
          </a:p>
          <a:p>
            <a:r>
              <a:rPr lang="en-US" dirty="0">
                <a:solidFill>
                  <a:srgbClr val="002060"/>
                </a:solidFill>
              </a:rPr>
              <a:t>_____________</a:t>
            </a:r>
          </a:p>
          <a:p>
            <a:r>
              <a:rPr lang="es-ES" dirty="0">
                <a:solidFill>
                  <a:srgbClr val="002060"/>
                </a:solidFill>
              </a:rPr>
              <a:t>Nota adicional para el instructor: Es posible que esta legislación no se apruebe en un futuro próximo, pero demuestra la preocupación nacional y del Congreso por el problema.</a:t>
            </a:r>
            <a:endParaRPr lang="en-US" dirty="0">
              <a:solidFill>
                <a:srgbClr val="002060"/>
              </a:solidFill>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0" baseline="0" dirty="0">
                <a:solidFill>
                  <a:srgbClr val="800000"/>
                </a:solidFill>
              </a:rPr>
              <a:t>Narración Completa: “Además de la reglamentación, resumamos algunas de las mejores prácticas del expedidor y el destinatario, comenzando con horarios de viaje realistas. La planificación de horarios de viaje realistas comienzan con una mejor comunicación entre todas las partes al establecer los horarios de entrega. Esto incluye a los expedidores, destinatarios, intermediarios, transportistas, despachadores y conductores. Plazos de entrega estándar y aceptables preestablecidos cuando sea posible ¡Corte un poco de holgura! ¡Deben esperarse retrasos inesperados! Si se retrasa la carga del camión, es probable que se retrase la entrega, quizás más de 10 horas si el conductor debe tomarse un período sin laborar. Finalmente, las rutas de viaje deben maximizar el uso de las autopistas interestatales y otras autopistas, al mismo tiempo que se minimiza el uso de carreteras libres, no divididas y de alto tráfico. Las carreteras más pequeñas y con mucho tráfico tienen índices de choques mucho más altos”</a:t>
            </a:r>
            <a:endParaRPr lang="en-US" b="0" baseline="0" dirty="0">
              <a:solidFill>
                <a:srgbClr val="800000"/>
              </a:solidFill>
            </a:endParaRPr>
          </a:p>
          <a:p>
            <a:endParaRPr lang="en-US" b="0" baseline="0" dirty="0">
              <a:solidFill>
                <a:srgbClr val="800000"/>
              </a:solidFill>
            </a:endParaRPr>
          </a:p>
          <a:p>
            <a:endParaRPr lang="en-US" b="0" baseline="0" dirty="0">
              <a:solidFill>
                <a:srgbClr val="800000"/>
              </a:solidFill>
            </a:endParaRPr>
          </a:p>
          <a:p>
            <a:r>
              <a:rPr lang="en-US" dirty="0">
                <a:solidFill>
                  <a:srgbClr val="002060"/>
                </a:solidFill>
              </a:rPr>
              <a:t>________________________</a:t>
            </a:r>
          </a:p>
          <a:p>
            <a:r>
              <a:rPr lang="es-ES" dirty="0">
                <a:solidFill>
                  <a:srgbClr val="002060"/>
                </a:solidFill>
              </a:rPr>
              <a:t>Nota adicional para el instructor: Por lo general, un viaje eficiente es un viaje seguro. Los viajes en carreteras interestatales con tráfico ligero a moderado se asocian con índices de choques mucho más bajos que los viajes con tráfico denso y/o en carreteras no divididas (</a:t>
            </a:r>
            <a:r>
              <a:rPr lang="es-ES" dirty="0" err="1">
                <a:solidFill>
                  <a:srgbClr val="002060"/>
                </a:solidFill>
              </a:rPr>
              <a:t>Knipling</a:t>
            </a:r>
            <a:r>
              <a:rPr lang="es-ES" dirty="0">
                <a:solidFill>
                  <a:srgbClr val="002060"/>
                </a:solidFill>
              </a:rPr>
              <a:t>, 2011).</a:t>
            </a:r>
            <a:endParaRPr lang="en-US" dirty="0">
              <a:solidFill>
                <a:srgbClr val="002060"/>
              </a:solidFill>
            </a:endParaRPr>
          </a:p>
          <a:p>
            <a:endParaRPr lang="en-US" b="0" baseline="0" dirty="0">
              <a:solidFill>
                <a:srgbClr val="800000"/>
              </a:solidFill>
            </a:endParaRPr>
          </a:p>
        </p:txBody>
      </p:sp>
      <p:sp>
        <p:nvSpPr>
          <p:cNvPr id="4" name="Slide Number Placeholder 3"/>
          <p:cNvSpPr>
            <a:spLocks noGrp="1"/>
          </p:cNvSpPr>
          <p:nvPr>
            <p:ph type="sldNum" sz="quarter" idx="10"/>
          </p:nvPr>
        </p:nvSpPr>
        <p:spPr/>
        <p:txBody>
          <a:bodyPr/>
          <a:lstStyle/>
          <a:p>
            <a:fld id="{733A328A-D06A-4AC7-B4F7-8008382660D1}"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dirty="0"/>
              <a:t>Narración completa: “Este es el Módulo 6 de una serie de diez módulos. Se han desarrollado otros módulos para ejecutivos, gerentes, despachadores, conductores y familias de conductores de autotransportistas”.</a:t>
            </a:r>
          </a:p>
          <a:p>
            <a:endParaRPr lang="es-ES" baseline="0" dirty="0"/>
          </a:p>
          <a:p>
            <a:r>
              <a:rPr lang="es-ES" baseline="0" dirty="0"/>
              <a:t>____________</a:t>
            </a:r>
          </a:p>
          <a:p>
            <a:endParaRPr lang="es-ES" baseline="0" dirty="0"/>
          </a:p>
          <a:p>
            <a:r>
              <a:rPr lang="es-ES" baseline="0" dirty="0"/>
              <a:t>Nota adicional para el instructor: Nuevamente, enfatice que esto es parte de un programa integral para mejorar la administración de la fatiga del conductor.</a:t>
            </a:r>
            <a:endParaRPr lang="en-US" baseline="0" dirty="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t>Narración Completa: “En una encuesta reciente de gerentes de transportistas, la reducción de los retrasos en la carga y descarga fue calificada como la más importante de 17 prácticas operativas relacionadas con la seguridad. Los retrasos en la carga y descarga se pueden reducir si ambas partes respetan los horarios de las citas y planifican sus operaciones en consecuencia. Adopte </a:t>
            </a:r>
            <a:r>
              <a:rPr lang="es-ES" i="1" dirty="0"/>
              <a:t>dos horas</a:t>
            </a:r>
            <a:r>
              <a:rPr lang="es-ES" dirty="0"/>
              <a:t> como el tiempo esperado de carga o descarga. Las tarifas de detención por esperar de más de dos horas se están convirtiendo en una práctica estándar, aunque la mayoría de las tarifas de detención no cubren los costos reales. Finalmente, considere las actualizaciones físicas de sus instalaciones si su volumen de carga está creciendo o ya es demasiado para manejarlo de manera eficiente”.</a:t>
            </a:r>
            <a:endParaRPr lang="en-US" dirty="0"/>
          </a:p>
          <a:p>
            <a:endParaRPr lang="en-US" dirty="0"/>
          </a:p>
          <a:p>
            <a:r>
              <a:rPr lang="en-US" dirty="0">
                <a:solidFill>
                  <a:srgbClr val="002060"/>
                </a:solidFill>
              </a:rPr>
              <a:t>________________</a:t>
            </a:r>
          </a:p>
          <a:p>
            <a:endParaRPr lang="en-US" dirty="0">
              <a:solidFill>
                <a:srgbClr val="002060"/>
              </a:solidFill>
            </a:endParaRPr>
          </a:p>
          <a:p>
            <a:r>
              <a:rPr lang="es-ES" baseline="0" dirty="0"/>
              <a:t>Nota adicional para el instructor: Encuesta</a:t>
            </a:r>
            <a:r>
              <a:rPr lang="en-US" dirty="0"/>
              <a:t>:</a:t>
            </a:r>
            <a:r>
              <a:rPr lang="en-US" baseline="0" dirty="0"/>
              <a:t>  Knipling (2011).</a:t>
            </a:r>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solidFill>
                  <a:srgbClr val="002060"/>
                </a:solidFill>
              </a:rPr>
              <a:t>Narración Completa: “Trate de hacer que sus prácticas de fila sean más “amigables para el conductor”. Lo más desmoralizador son las señales físicas en las que los conductores deben estar continuamente listos, pero sin saber cuándo lo están. Cuando sea posible, asigne intervalos de tiempo a los conductores que esperan para que los conductores puedan dormir, tomar siestas o simplemente descansar. No molestar a los conductores que están tomando períodos obligatorios fuera de servicio o en el camarote para dormir. Permitir el acceso de los conductores a las instalaciones de confort. Establezca y mantenga estándares de carga y descarga para sus empleados”.</a:t>
            </a:r>
            <a:endParaRPr lang="en-US" dirty="0">
              <a:solidFill>
                <a:srgbClr val="002060"/>
              </a:solidFill>
            </a:endParaRPr>
          </a:p>
          <a:p>
            <a:endParaRPr lang="en-US" dirty="0">
              <a:solidFill>
                <a:srgbClr val="002060"/>
              </a:solidFill>
            </a:endParaRPr>
          </a:p>
          <a:p>
            <a:r>
              <a:rPr lang="en-US" dirty="0">
                <a:solidFill>
                  <a:srgbClr val="002060"/>
                </a:solidFill>
              </a:rPr>
              <a:t>  ________________________</a:t>
            </a:r>
          </a:p>
          <a:p>
            <a:r>
              <a:rPr lang="es-ES" baseline="0" dirty="0"/>
              <a:t>Nota adicional para el instructor: En la medida de lo posible, intente estimular el debate de los participantes sobre las prácticas positivas. Es posible que los participantes en el módulo del expedidor/destinatario deseen analizar las prácticas de las que se sienten orgullosos y que han sido bien recibidas por los conductores.</a:t>
            </a:r>
            <a:r>
              <a:rPr lang="en-US" baseline="0" dirty="0"/>
              <a:t>   </a:t>
            </a:r>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solidFill>
                  <a:srgbClr val="800000"/>
                </a:solidFill>
              </a:rPr>
              <a:t>Narración Completa: “El acceso al estacionamiento fuera del horario de atención puede no ser posible en todas las instalaciones. Pero trate de apreciar las dificultades que enfrentan los conductores para encontrar lugares para estacionarse y dormir. Considere permitirles el acceso de estacionamiento fuera del horario de atención a las áreas de patio. Esto puede requerir cambios de seguridad, como una cerradura de puerta operada por combinación o seguridad mejorada en el edificio”.</a:t>
            </a:r>
            <a:endParaRPr lang="en-US" dirty="0">
              <a:solidFill>
                <a:srgbClr val="800000"/>
              </a:solidFill>
            </a:endParaRPr>
          </a:p>
          <a:p>
            <a:endParaRPr lang="en-US" dirty="0">
              <a:solidFill>
                <a:srgbClr val="800000"/>
              </a:solidFill>
            </a:endParaRPr>
          </a:p>
          <a:p>
            <a:r>
              <a:rPr lang="en-US" dirty="0">
                <a:solidFill>
                  <a:srgbClr val="002060"/>
                </a:solidFill>
              </a:rPr>
              <a:t>____________</a:t>
            </a:r>
          </a:p>
          <a:p>
            <a:r>
              <a:rPr lang="es-ES" dirty="0">
                <a:solidFill>
                  <a:srgbClr val="800000"/>
                </a:solidFill>
              </a:rPr>
              <a:t>Nota adicional para el instructor: Como se sugiere en esta diapositiva, puede haber obstáculos específicos para el acceso al estacionamiento fuera del horario de atención, como problemas de seguridad.</a:t>
            </a:r>
            <a:endParaRPr lang="en-US" dirty="0">
              <a:solidFill>
                <a:srgbClr val="800000"/>
              </a:solidFill>
            </a:endParaRPr>
          </a:p>
          <a:p>
            <a:endParaRPr lang="en-US" dirty="0">
              <a:solidFill>
                <a:srgbClr val="80000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solidFill>
                  <a:srgbClr val="002060"/>
                </a:solidFill>
              </a:rPr>
              <a:t>Narración Completa: “Esto concluye nuestro módulo. Hemos visto que los expedidores, los destinatarios y los intermediarios (</a:t>
            </a:r>
            <a:r>
              <a:rPr lang="es-ES" dirty="0" err="1">
                <a:solidFill>
                  <a:srgbClr val="002060"/>
                </a:solidFill>
              </a:rPr>
              <a:t>brókers</a:t>
            </a:r>
            <a:r>
              <a:rPr lang="es-ES" dirty="0">
                <a:solidFill>
                  <a:srgbClr val="002060"/>
                </a:solidFill>
              </a:rPr>
              <a:t>) son las "familias en carretera" de los conductores de autotransporte. Desempeñan un papel muy importante en la Administración de la fatiga del conductor. Comparten los beneficios de operaciones de transporte seguras y en conformidad con la reglamentación. Y son miembros fundamentales del </a:t>
            </a:r>
            <a:r>
              <a:rPr lang="es-ES" b="1" dirty="0">
                <a:solidFill>
                  <a:srgbClr val="002060"/>
                </a:solidFill>
              </a:rPr>
              <a:t>Equipo de Seguridad en el Transporte</a:t>
            </a:r>
            <a:r>
              <a:rPr lang="es-ES" dirty="0">
                <a:solidFill>
                  <a:srgbClr val="002060"/>
                </a:solidFill>
              </a:rPr>
              <a:t>. ¡Gracias por ver esta presentación!”</a:t>
            </a:r>
            <a:endParaRPr lang="en-US" dirty="0">
              <a:solidFill>
                <a:srgbClr val="002060"/>
              </a:solidFill>
            </a:endParaRPr>
          </a:p>
          <a:p>
            <a:endParaRPr lang="en-US" dirty="0">
              <a:solidFill>
                <a:srgbClr val="002060"/>
              </a:solidFill>
            </a:endParaRPr>
          </a:p>
          <a:p>
            <a:r>
              <a:rPr lang="en-US" dirty="0">
                <a:solidFill>
                  <a:srgbClr val="002060"/>
                </a:solidFill>
              </a:rPr>
              <a:t>______________</a:t>
            </a:r>
          </a:p>
          <a:p>
            <a:endParaRPr lang="en-US" dirty="0">
              <a:solidFill>
                <a:srgbClr val="002060"/>
              </a:solidFill>
            </a:endParaRPr>
          </a:p>
          <a:p>
            <a:r>
              <a:rPr lang="es-ES" dirty="0">
                <a:solidFill>
                  <a:srgbClr val="002060"/>
                </a:solidFill>
              </a:rPr>
              <a:t>Nota adicional para el instructor: Si la reacción general de su audiencia ha sido positiva, considere tener una discusión sobre los cambios y las mejoras en las prácticas específicas del expedidor/destinatario, y tal vez los cambios que los transportistas y los conductores también deban hacer.</a:t>
            </a:r>
            <a:endParaRPr lang="en-US" dirty="0">
              <a:solidFill>
                <a:srgbClr val="002060"/>
              </a:solidFill>
            </a:endParaRPr>
          </a:p>
          <a:p>
            <a:endParaRPr lang="en-US" dirty="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53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baseline="0" dirty="0"/>
              <a:t>Narración Completa: “Los temas principales que discutiremos incluirán los aspectos básicos de la fatiga del conductor, las reglas y desafíos del conductor y las soluciones de la administración de la fatiga”.</a:t>
            </a:r>
            <a:endParaRPr lang="en-US" baseline="0" dirty="0"/>
          </a:p>
          <a:p>
            <a:r>
              <a:rPr lang="en-US" dirty="0">
                <a:solidFill>
                  <a:srgbClr val="002060"/>
                </a:solidFill>
              </a:rPr>
              <a:t>_______________________</a:t>
            </a:r>
          </a:p>
          <a:p>
            <a:endParaRPr lang="en-US" dirty="0">
              <a:solidFill>
                <a:srgbClr val="002060"/>
              </a:solidFill>
            </a:endParaRPr>
          </a:p>
          <a:p>
            <a:r>
              <a:rPr lang="es-ES" dirty="0">
                <a:solidFill>
                  <a:srgbClr val="002060"/>
                </a:solidFill>
              </a:rPr>
              <a:t>Nota adicional para el instructor: Casi todo el material de los Conceptos Básicos sobre la Fatiga y las Reglas y Desafíos del Conductor también se cubren en el módulo de Educación del Conductor. Mucho de esto se cubre con más detalle allí. Como instructor, debe estar familiarizado con este material. Tenga en cuenta, sin embargo, que el Módulo 6 está diseñado principalmente para promover el cambio de actitud.</a:t>
            </a:r>
            <a:endParaRPr lang="en-US" dirty="0">
              <a:solidFill>
                <a:srgbClr val="002060"/>
              </a:solidFill>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solidFill>
                  <a:srgbClr val="002060"/>
                </a:solidFill>
              </a:rPr>
              <a:t>Narración Completa: “Primero, cubriremos los conceptos básicos de la fatiga del conductor. Hablaremos sobre el estado de alerta, el sueño, el bienestar y la seguridad; los Choques Relacionados con la Fatiga; y Factores que afectan el estado de alerta y la fatiga”.</a:t>
            </a:r>
            <a:endParaRPr lang="en-US" dirty="0">
              <a:solidFill>
                <a:srgbClr val="002060"/>
              </a:solidFill>
            </a:endParaRPr>
          </a:p>
          <a:p>
            <a:r>
              <a:rPr lang="en-US" dirty="0">
                <a:solidFill>
                  <a:srgbClr val="002060"/>
                </a:solidFill>
              </a:rPr>
              <a:t>________________________</a:t>
            </a:r>
          </a:p>
          <a:p>
            <a:endParaRPr lang="en-US" dirty="0">
              <a:solidFill>
                <a:srgbClr val="002060"/>
              </a:solidFill>
            </a:endParaRPr>
          </a:p>
          <a:p>
            <a:pPr lvl="0"/>
            <a:r>
              <a:rPr lang="es-ES" sz="1200" kern="1200" dirty="0">
                <a:solidFill>
                  <a:schemeClr val="tx1"/>
                </a:solidFill>
                <a:latin typeface="+mn-lt"/>
                <a:ea typeface="+mn-ea"/>
                <a:cs typeface="+mn-cs"/>
              </a:rPr>
              <a:t>Nota adicional para el instructor: Los objetivos de aprendizaje específicos para esta sección incluyen lo siguiente:</a:t>
            </a:r>
          </a:p>
          <a:p>
            <a:pPr lvl="0"/>
            <a:r>
              <a:rPr lang="es-ES" sz="1200" kern="1200" dirty="0">
                <a:solidFill>
                  <a:schemeClr val="tx1"/>
                </a:solidFill>
                <a:latin typeface="+mn-lt"/>
                <a:ea typeface="+mn-ea"/>
                <a:cs typeface="+mn-cs"/>
              </a:rPr>
              <a:t>(K) Reconocer las definiciones de </a:t>
            </a:r>
            <a:r>
              <a:rPr lang="es-ES" sz="1200" i="1" kern="1200" dirty="0">
                <a:solidFill>
                  <a:schemeClr val="tx1"/>
                </a:solidFill>
                <a:latin typeface="+mn-lt"/>
                <a:ea typeface="+mn-ea"/>
                <a:cs typeface="+mn-cs"/>
              </a:rPr>
              <a:t>alerta, fatiga y bienestar</a:t>
            </a:r>
            <a:r>
              <a:rPr lang="es-ES" sz="1200" kern="1200" dirty="0">
                <a:solidFill>
                  <a:schemeClr val="tx1"/>
                </a:solidFill>
                <a:latin typeface="+mn-lt"/>
                <a:ea typeface="+mn-ea"/>
                <a:cs typeface="+mn-cs"/>
              </a:rPr>
              <a:t>.</a:t>
            </a:r>
          </a:p>
          <a:p>
            <a:pPr lvl="0"/>
            <a:r>
              <a:rPr lang="es-ES" sz="1200" kern="1200" dirty="0">
                <a:solidFill>
                  <a:schemeClr val="tx1"/>
                </a:solidFill>
                <a:latin typeface="+mn-lt"/>
                <a:ea typeface="+mn-ea"/>
                <a:cs typeface="+mn-cs"/>
              </a:rPr>
              <a:t>(K) Reconocer la importancia del sueño, el estado de alerta y el bienestar para los conductores de VDA.</a:t>
            </a:r>
          </a:p>
          <a:p>
            <a:pPr marL="228600" lvl="0" indent="-228600">
              <a:buAutoNum type="alphaUcParenBoth"/>
            </a:pPr>
            <a:r>
              <a:rPr lang="es-ES" sz="1200" kern="1200" dirty="0">
                <a:solidFill>
                  <a:schemeClr val="tx1"/>
                </a:solidFill>
                <a:latin typeface="+mn-lt"/>
                <a:ea typeface="+mn-ea"/>
                <a:cs typeface="+mn-cs"/>
              </a:rPr>
              <a:t>Valorar el sueño, el estado de alerta y el bienestar (para las personas y trabajadores en general).</a:t>
            </a:r>
          </a:p>
          <a:p>
            <a:pPr marL="0" lvl="0" indent="0">
              <a:buNone/>
            </a:pPr>
            <a:r>
              <a:rPr lang="es-ES" sz="1200" kern="1200" dirty="0">
                <a:solidFill>
                  <a:schemeClr val="tx1"/>
                </a:solidFill>
                <a:latin typeface="+mn-lt"/>
                <a:ea typeface="+mn-ea"/>
                <a:cs typeface="+mn-cs"/>
              </a:rPr>
              <a:t>(K) Reconocer las características de los choques por fatiga.</a:t>
            </a:r>
          </a:p>
          <a:p>
            <a:pPr marL="0" lvl="0" indent="0">
              <a:buNone/>
            </a:pPr>
            <a:r>
              <a:rPr lang="es-ES" sz="1200" kern="1200" dirty="0">
                <a:solidFill>
                  <a:schemeClr val="tx1"/>
                </a:solidFill>
                <a:latin typeface="+mn-lt"/>
                <a:ea typeface="+mn-ea"/>
                <a:cs typeface="+mn-cs"/>
              </a:rPr>
              <a:t>(K/A) Reconocer la magnitud del problema de un choque por fatiga para los conductores de VDA (con respecto a los choques fatales para el conductor).</a:t>
            </a:r>
          </a:p>
          <a:p>
            <a:pPr marL="0" lvl="0" indent="0">
              <a:buNone/>
            </a:pPr>
            <a:r>
              <a:rPr lang="es-ES" sz="1200" kern="1200" dirty="0">
                <a:solidFill>
                  <a:schemeClr val="tx1"/>
                </a:solidFill>
                <a:latin typeface="+mn-lt"/>
                <a:ea typeface="+mn-ea"/>
                <a:cs typeface="+mn-cs"/>
              </a:rPr>
              <a:t>(K/A) Reconocer el alto costo de los choques por fatiga.</a:t>
            </a:r>
          </a:p>
          <a:p>
            <a:pPr marL="0" lvl="0" indent="0">
              <a:buNone/>
            </a:pPr>
            <a:r>
              <a:rPr lang="es-ES" sz="1200" kern="1200" dirty="0">
                <a:solidFill>
                  <a:schemeClr val="tx1"/>
                </a:solidFill>
                <a:latin typeface="+mn-lt"/>
                <a:ea typeface="+mn-ea"/>
                <a:cs typeface="+mn-cs"/>
              </a:rPr>
              <a:t>(K) Reconocer los factores que afectan el estado de alerta y el desempeño</a:t>
            </a:r>
          </a:p>
          <a:p>
            <a:pPr marL="0" lvl="0" indent="0">
              <a:buNone/>
            </a:pPr>
            <a:r>
              <a:rPr lang="es-ES" sz="1200" kern="1200" dirty="0">
                <a:solidFill>
                  <a:schemeClr val="tx1"/>
                </a:solidFill>
                <a:latin typeface="+mn-lt"/>
                <a:ea typeface="+mn-ea"/>
                <a:cs typeface="+mn-cs"/>
              </a:rPr>
              <a:t>(K/A) Reconocer la "sensibilidad" del estado de alerta humano y cómo el estado de alerta y el desempeño del conductor pueden verse afectados negativamente a través de estos mecanismos.</a:t>
            </a:r>
            <a:endParaRPr lang="en-US" sz="1200" kern="1200" dirty="0">
              <a:solidFill>
                <a:schemeClr val="tx1"/>
              </a:solidFill>
              <a:latin typeface="+mn-lt"/>
              <a:ea typeface="+mn-ea"/>
              <a:cs typeface="+mn-cs"/>
            </a:endParaRPr>
          </a:p>
          <a:p>
            <a:endParaRPr lang="en-US" dirty="0">
              <a:solidFill>
                <a:srgbClr val="002060"/>
              </a:solidFill>
            </a:endParaRPr>
          </a:p>
          <a:p>
            <a:endParaRPr lang="en-US" baseline="0"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Narración Completa:</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“¿Qué significan realmente las palabras “estado de alerta”, “fatiga” y “bienestar”? Estar </a:t>
            </a:r>
            <a:r>
              <a:rPr lang="es-ES" i="1" baseline="0" dirty="0"/>
              <a:t>alerta</a:t>
            </a:r>
            <a:r>
              <a:rPr lang="es-ES" baseline="0" dirty="0"/>
              <a:t> es estar </a:t>
            </a:r>
            <a:r>
              <a:rPr lang="es-ES" i="1" baseline="0" dirty="0"/>
              <a:t>despierto y atento</a:t>
            </a:r>
            <a:r>
              <a:rPr lang="es-E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La fatiga del conductor se caracteriza por la disminución del estado de alerta, la atención y la capacidad de desempeño. Otra característica clave es la modorra o la somnolencia. La fatiga del conductor no es lo mismo que el agotamiento </a:t>
            </a:r>
            <a:r>
              <a:rPr lang="es-ES" i="1" baseline="0" dirty="0"/>
              <a:t>físico</a:t>
            </a:r>
            <a:r>
              <a:rPr lang="es-ES" baseline="0" dirty="0"/>
              <a:t>. El cansancio físico no afecta fuertemente a la conducción.</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Sin embargo, el bienestar del conductor sí afecta la conducción. El bienestar incluye la salud física, mental, emocional y conductual”.</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solidFill>
                  <a:srgbClr val="002060"/>
                </a:solidFill>
              </a:rPr>
              <a:t>_________________</a:t>
            </a:r>
          </a:p>
          <a:p>
            <a:endParaRPr lang="en-US" dirty="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dirty="0"/>
              <a:t>Nota adicional para el instructor: Un punto clave es que la fatiga del conductor es principalmente somnolencia y no está relacionada principalmente con el esfuerzo físico.</a:t>
            </a:r>
            <a:endParaRPr lang="en-US" dirty="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solidFill>
                  <a:srgbClr val="002060"/>
                </a:solidFill>
              </a:rPr>
              <a:t>Narración Completa: “El estado de alerta y el bienestar son importantes para la seguridad. Dormirse al volante es una de las principales causas de muerte por choques entre los conductores de vehículos de autotransporte (VDA). Un choque grave por su culpa puede acabar con la carrera de un conductor. Puede poner a un transportista fuera del negocio y tener consecuencias negativas para todos los involucrados. Los litigios pueden dirigirse a </a:t>
            </a:r>
            <a:r>
              <a:rPr lang="es-ES" i="1" dirty="0">
                <a:solidFill>
                  <a:srgbClr val="002060"/>
                </a:solidFill>
              </a:rPr>
              <a:t>todas</a:t>
            </a:r>
            <a:r>
              <a:rPr lang="es-ES" dirty="0">
                <a:solidFill>
                  <a:srgbClr val="002060"/>
                </a:solidFill>
              </a:rPr>
              <a:t> las partes de la cadena de suministro, incluidos los transportistas y los intermediarios o Intermediarios (</a:t>
            </a:r>
            <a:r>
              <a:rPr lang="es-ES" dirty="0" err="1">
                <a:solidFill>
                  <a:srgbClr val="002060"/>
                </a:solidFill>
              </a:rPr>
              <a:t>brókers</a:t>
            </a:r>
            <a:r>
              <a:rPr lang="es-ES" dirty="0">
                <a:solidFill>
                  <a:srgbClr val="002060"/>
                </a:solidFill>
              </a:rPr>
              <a:t>)”.</a:t>
            </a:r>
            <a:endParaRPr lang="en-US" dirty="0">
              <a:solidFill>
                <a:srgbClr val="002060"/>
              </a:solidFill>
            </a:endParaRPr>
          </a:p>
          <a:p>
            <a:endParaRPr lang="en-US" dirty="0">
              <a:solidFill>
                <a:srgbClr val="002060"/>
              </a:solidFill>
            </a:endParaRPr>
          </a:p>
          <a:p>
            <a:r>
              <a:rPr lang="en-US" baseline="0" dirty="0"/>
              <a:t>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solidFill>
                  <a:srgbClr val="002060"/>
                </a:solidFill>
              </a:rPr>
              <a:t>Nota adicional para el instructor: La declaración sobre choques de personas dormidas al volante se basa en el estudio de 1990 de la Junta Nacional de Seguridad en el Transporte (NTSB), que se analizará con más detalle en dos diapositivas posteriores.</a:t>
            </a:r>
            <a:endParaRPr lang="en-US" dirty="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488950"/>
            <a:ext cx="9144000" cy="1600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688975" y="554037"/>
            <a:ext cx="7772400" cy="1470025"/>
          </a:xfrm>
        </p:spPr>
        <p:txBody>
          <a:bodyPr/>
          <a:lstStyle>
            <a:lvl1pPr>
              <a:defRPr>
                <a:solidFill>
                  <a:schemeClr val="bg1"/>
                </a:solidFill>
              </a:defRPr>
            </a:lvl1pPr>
          </a:lstStyle>
          <a:p>
            <a:r>
              <a:rPr lang="en-US" dirty="0"/>
              <a:t>Click to edit Master title style</a:t>
            </a:r>
          </a:p>
        </p:txBody>
      </p:sp>
      <p:sp>
        <p:nvSpPr>
          <p:cNvPr id="7" name="Footer Placeholder 4"/>
          <p:cNvSpPr>
            <a:spLocks noGrp="1"/>
          </p:cNvSpPr>
          <p:nvPr>
            <p:ph type="ftr" sz="quarter" idx="10"/>
          </p:nvPr>
        </p:nvSpPr>
        <p:spPr>
          <a:xfrm>
            <a:off x="3124200" y="6400800"/>
            <a:ext cx="2895600" cy="365125"/>
          </a:xfrm>
          <a:prstGeom prst="rect">
            <a:avLst/>
          </a:prstGeom>
        </p:spPr>
        <p:txBody>
          <a:bodyPr/>
          <a:lstStyle>
            <a:lvl1pPr>
              <a:defRPr dirty="0"/>
            </a:lvl1pPr>
          </a:lstStyle>
          <a:p>
            <a:pPr>
              <a:defRPr/>
            </a:pPr>
            <a:endParaRPr lang="en-US" dirty="0"/>
          </a:p>
        </p:txBody>
      </p:sp>
      <p:sp>
        <p:nvSpPr>
          <p:cNvPr id="8" name="Slide Number Placeholder 5"/>
          <p:cNvSpPr>
            <a:spLocks noGrp="1"/>
          </p:cNvSpPr>
          <p:nvPr>
            <p:ph type="sldNum" sz="quarter" idx="11"/>
          </p:nvPr>
        </p:nvSpPr>
        <p:spPr>
          <a:xfrm>
            <a:off x="6705600" y="6400800"/>
            <a:ext cx="2133600" cy="365125"/>
          </a:xfrm>
          <a:prstGeom prst="rect">
            <a:avLst/>
          </a:prstGeom>
        </p:spPr>
        <p:txBody>
          <a:bodyPr/>
          <a:lstStyle>
            <a:lvl1pPr>
              <a:defRPr smtClean="0"/>
            </a:lvl1pPr>
          </a:lstStyle>
          <a:p>
            <a:pPr>
              <a:defRPr/>
            </a:pPr>
            <a:fld id="{85839348-6D7C-44EF-9D02-6ED4315368EF}" type="slidenum">
              <a:rPr lang="en-US"/>
              <a:pPr>
                <a:defRPr/>
              </a:pPr>
              <a:t>‹#›</a:t>
            </a:fld>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87" y="5498357"/>
            <a:ext cx="2619313" cy="1359643"/>
          </a:xfrm>
          <a:prstGeom prst="rect">
            <a:avLst/>
          </a:prstGeom>
        </p:spPr>
      </p:pic>
    </p:spTree>
    <p:extLst>
      <p:ext uri="{BB962C8B-B14F-4D97-AF65-F5344CB8AC3E}">
        <p14:creationId xmlns:p14="http://schemas.microsoft.com/office/powerpoint/2010/main" val="82964473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FBB30B-72AC-4428-A2F0-EB83A0B9AF43}" type="datetime1">
              <a:rPr lang="en-US" smtClean="0"/>
              <a:pPr/>
              <a:t>4/10/2025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CAA53A-982B-4659-8BA9-D96BB1A6FDAA}" type="slidenum">
              <a:rPr lang="en-US" smtClean="0"/>
              <a:pPr/>
              <a:t>‹#›</a:t>
            </a:fld>
            <a:endParaRPr lang="en-US"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353D9B-BBC0-44BB-ABCB-B85DEB618AF6}" type="datetime1">
              <a:rPr lang="en-US" smtClean="0"/>
              <a:pPr/>
              <a:t>4/10/2025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CAA53A-982B-4659-8BA9-D96BB1A6FDAA}" type="slidenum">
              <a:rPr lang="en-US" smtClean="0"/>
              <a:pPr/>
              <a:t>‹#›</a:t>
            </a:fld>
            <a:endParaRPr lang="en-US"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488950"/>
            <a:ext cx="9144000" cy="1600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9" descr="NAMFP-logo.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7350" y="4495800"/>
            <a:ext cx="1641475"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8975" y="554037"/>
            <a:ext cx="7772400" cy="1470025"/>
          </a:xfrm>
        </p:spPr>
        <p:txBody>
          <a:bodyPr/>
          <a:lstStyle>
            <a:lvl1pPr>
              <a:defRPr>
                <a:solidFill>
                  <a:schemeClr val="bg1"/>
                </a:solidFill>
              </a:defRPr>
            </a:lvl1pPr>
          </a:lstStyle>
          <a:p>
            <a:r>
              <a:rPr lang="en-US" dirty="0"/>
              <a:t>Click to edit Master title style</a:t>
            </a:r>
          </a:p>
        </p:txBody>
      </p:sp>
      <p:sp>
        <p:nvSpPr>
          <p:cNvPr id="8" name="Slide Number Placeholder 5"/>
          <p:cNvSpPr>
            <a:spLocks noGrp="1"/>
          </p:cNvSpPr>
          <p:nvPr>
            <p:ph type="sldNum" sz="quarter" idx="11"/>
          </p:nvPr>
        </p:nvSpPr>
        <p:spPr>
          <a:xfrm>
            <a:off x="6705600" y="6400800"/>
            <a:ext cx="2133600" cy="365125"/>
          </a:xfrm>
          <a:prstGeom prst="rect">
            <a:avLst/>
          </a:prstGeom>
        </p:spPr>
        <p:txBody>
          <a:bodyPr/>
          <a:lstStyle>
            <a:lvl1pPr>
              <a:defRPr smtClean="0"/>
            </a:lvl1pPr>
          </a:lstStyle>
          <a:p>
            <a:pPr>
              <a:defRPr/>
            </a:pPr>
            <a:fld id="{85839348-6D7C-44EF-9D02-6ED4315368EF}" type="slidenum">
              <a:rPr lang="en-US"/>
              <a:pPr>
                <a:defRPr/>
              </a:pPr>
              <a:t>‹#›</a:t>
            </a:fld>
            <a:endParaRPr lang="en-US" dirty="0"/>
          </a:p>
        </p:txBody>
      </p:sp>
    </p:spTree>
    <p:extLst>
      <p:ext uri="{BB962C8B-B14F-4D97-AF65-F5344CB8AC3E}">
        <p14:creationId xmlns:p14="http://schemas.microsoft.com/office/powerpoint/2010/main" val="173198151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itle 1"/>
          <p:cNvSpPr>
            <a:spLocks noGrp="1"/>
          </p:cNvSpPr>
          <p:nvPr>
            <p:ph type="ctrTitle"/>
          </p:nvPr>
        </p:nvSpPr>
        <p:spPr>
          <a:xfrm>
            <a:off x="0" y="1752600"/>
            <a:ext cx="9144000" cy="1524000"/>
          </a:xfrm>
          <a:solidFill>
            <a:srgbClr val="C00000">
              <a:alpha val="60000"/>
            </a:srgbClr>
          </a:solidFill>
          <a:ln w="50800" cmpd="tri">
            <a:noFill/>
          </a:ln>
        </p:spPr>
        <p:txBody>
          <a:bodyPr/>
          <a:lstStyle>
            <a:lvl1pPr>
              <a:defRPr>
                <a:solidFill>
                  <a:schemeClr val="bg1"/>
                </a:solidFill>
              </a:defRPr>
            </a:lvl1pPr>
          </a:lstStyle>
          <a:p>
            <a:r>
              <a:rPr lang="en-US" dirty="0"/>
              <a:t>Subtitle</a:t>
            </a:r>
          </a:p>
        </p:txBody>
      </p:sp>
      <p:sp>
        <p:nvSpPr>
          <p:cNvPr id="6" name="Footer Placeholder 2"/>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3"/>
          <p:cNvSpPr>
            <a:spLocks noGrp="1"/>
          </p:cNvSpPr>
          <p:nvPr>
            <p:ph type="sldNum" sz="quarter" idx="11"/>
          </p:nvPr>
        </p:nvSpPr>
        <p:spPr>
          <a:xfrm>
            <a:off x="6553200" y="6356350"/>
            <a:ext cx="2133600" cy="365125"/>
          </a:xfrm>
          <a:prstGeom prst="rect">
            <a:avLst/>
          </a:prstGeom>
        </p:spPr>
        <p:txBody>
          <a:bodyPr/>
          <a:lstStyle>
            <a:lvl1pPr>
              <a:defRPr smtClean="0"/>
            </a:lvl1pPr>
          </a:lstStyle>
          <a:p>
            <a:pPr>
              <a:defRPr/>
            </a:pPr>
            <a:fld id="{14693AB8-20FA-4DF6-A192-22F259B1C570}" type="slidenum">
              <a:rPr lang="en-US"/>
              <a:pPr>
                <a:defRPr/>
              </a:pPr>
              <a:t>‹#›</a:t>
            </a:fld>
            <a:endParaRPr lang="en-US" dirty="0"/>
          </a:p>
        </p:txBody>
      </p:sp>
    </p:spTree>
    <p:extLst>
      <p:ext uri="{BB962C8B-B14F-4D97-AF65-F5344CB8AC3E}">
        <p14:creationId xmlns:p14="http://schemas.microsoft.com/office/powerpoint/2010/main" val="71727651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7"/>
          <p:cNvSpPr txBox="1">
            <a:spLocks/>
          </p:cNvSpPr>
          <p:nvPr userDrawn="1"/>
        </p:nvSpPr>
        <p:spPr>
          <a:xfrm>
            <a:off x="457200" y="228600"/>
            <a:ext cx="8229600" cy="1219200"/>
          </a:xfrm>
          <a:prstGeom prst="rect">
            <a:avLst/>
          </a:prstGeom>
          <a:solidFill>
            <a:schemeClr val="accent1"/>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a:solidFill>
                <a:schemeClr val="bg1"/>
              </a:solidFill>
            </a:endParaRPr>
          </a:p>
        </p:txBody>
      </p:sp>
      <p:sp>
        <p:nvSpPr>
          <p:cNvPr id="6"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PAFAN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a:solidFill>
                  <a:srgbClr val="898989"/>
                </a:solidFill>
                <a:latin typeface="+mn-lt"/>
              </a:rPr>
              <a:t>Copyright © 2012</a:t>
            </a:r>
          </a:p>
          <a:p>
            <a:pPr>
              <a:defRPr/>
            </a:pPr>
            <a:endParaRPr lang="en-US" dirty="0"/>
          </a:p>
        </p:txBody>
      </p:sp>
      <p:sp>
        <p:nvSpPr>
          <p:cNvPr id="2" name="Title 1"/>
          <p:cNvSpPr>
            <a:spLocks noGrp="1"/>
          </p:cNvSpPr>
          <p:nvPr>
            <p:ph type="title"/>
          </p:nvPr>
        </p:nvSpPr>
        <p:spPr/>
        <p:txBody>
          <a:bodyPr/>
          <a:lstStyle>
            <a:lvl1pPr>
              <a:lnSpc>
                <a:spcPts val="4580"/>
              </a:lnSpc>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eaLnBrk="1" hangingPunct="1">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txBox="1">
            <a:spLocks/>
          </p:cNvSpPr>
          <p:nvPr userDrawn="1"/>
        </p:nvSpPr>
        <p:spPr>
          <a:xfrm>
            <a:off x="6735763" y="6339614"/>
            <a:ext cx="21336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4D60FFB-37F1-44A4-851E-4F3AA086C599}" type="slidenum">
              <a:rPr lang="en-US" sz="1400" smtClean="0"/>
              <a:pPr>
                <a:defRPr/>
              </a:pPr>
              <a:t>‹#›</a:t>
            </a:fld>
            <a:endParaRPr lang="en-US" sz="1400" dirty="0"/>
          </a:p>
        </p:txBody>
      </p:sp>
    </p:spTree>
    <p:extLst>
      <p:ext uri="{BB962C8B-B14F-4D97-AF65-F5344CB8AC3E}">
        <p14:creationId xmlns:p14="http://schemas.microsoft.com/office/powerpoint/2010/main" val="214420877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Title 7"/>
          <p:cNvSpPr txBox="1">
            <a:spLocks/>
          </p:cNvSpPr>
          <p:nvPr userDrawn="1"/>
        </p:nvSpPr>
        <p:spPr>
          <a:xfrm>
            <a:off x="457200" y="228600"/>
            <a:ext cx="8229600" cy="1143000"/>
          </a:xfrm>
          <a:prstGeom prst="rect">
            <a:avLst/>
          </a:prstGeom>
          <a:solidFill>
            <a:schemeClr val="accent1"/>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Footer Placeholder 5"/>
          <p:cNvSpPr txBox="1">
            <a:spLocks/>
          </p:cNvSpPr>
          <p:nvPr userDrawn="1"/>
        </p:nvSpPr>
        <p:spPr>
          <a:xfrm>
            <a:off x="2895600" y="6483953"/>
            <a:ext cx="39624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PAFAN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a:solidFill>
                  <a:srgbClr val="898989"/>
                </a:solidFill>
                <a:latin typeface="+mn-lt"/>
              </a:rPr>
              <a:t>Copyright © 2012</a:t>
            </a:r>
          </a:p>
          <a:p>
            <a:pPr>
              <a:defRPr/>
            </a:pPr>
            <a:endParaRPr lang="en-US" dirty="0"/>
          </a:p>
        </p:txBody>
      </p:sp>
    </p:spTree>
    <p:extLst>
      <p:ext uri="{BB962C8B-B14F-4D97-AF65-F5344CB8AC3E}">
        <p14:creationId xmlns:p14="http://schemas.microsoft.com/office/powerpoint/2010/main" val="104014816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Title 7"/>
          <p:cNvSpPr txBox="1">
            <a:spLocks/>
          </p:cNvSpPr>
          <p:nvPr userDrawn="1"/>
        </p:nvSpPr>
        <p:spPr bwMode="auto">
          <a:xfrm>
            <a:off x="457200" y="304800"/>
            <a:ext cx="8229600" cy="1143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400" dirty="0">
              <a:solidFill>
                <a:schemeClr val="bg1"/>
              </a:solidFill>
              <a:latin typeface="Calibri" pitchFamily="34" charset="0"/>
            </a:endParaRPr>
          </a:p>
        </p:txBody>
      </p:sp>
      <p:sp>
        <p:nvSpPr>
          <p:cNvPr id="5" name="Content Placeholder 4"/>
          <p:cNvSpPr>
            <a:spLocks noGrp="1"/>
          </p:cNvSpPr>
          <p:nvPr>
            <p:ph sz="half" idx="1"/>
          </p:nvPr>
        </p:nvSpPr>
        <p:spPr>
          <a:xfrm>
            <a:off x="457200" y="1600200"/>
            <a:ext cx="2743200" cy="4525963"/>
          </a:xfrm>
          <a:ln>
            <a:solidFill>
              <a:schemeClr val="accent1"/>
            </a:solidFill>
          </a:ln>
        </p:spPr>
        <p:txBody>
          <a:bodyPr/>
          <a:lstStyle/>
          <a:p>
            <a:r>
              <a:rPr lang="en-US" dirty="0"/>
              <a:t>Text Goes here</a:t>
            </a:r>
          </a:p>
          <a:p>
            <a:r>
              <a:rPr lang="en-US" dirty="0"/>
              <a:t>3 column</a:t>
            </a:r>
          </a:p>
        </p:txBody>
      </p:sp>
      <p:sp>
        <p:nvSpPr>
          <p:cNvPr id="6" name="Content Placeholder 4"/>
          <p:cNvSpPr>
            <a:spLocks noGrp="1"/>
          </p:cNvSpPr>
          <p:nvPr>
            <p:ph sz="half" idx="13"/>
          </p:nvPr>
        </p:nvSpPr>
        <p:spPr>
          <a:xfrm>
            <a:off x="3200400" y="1600200"/>
            <a:ext cx="2743200" cy="4525963"/>
          </a:xfrm>
          <a:ln>
            <a:solidFill>
              <a:schemeClr val="accent1"/>
            </a:solidFill>
          </a:ln>
        </p:spPr>
        <p:txBody>
          <a:bodyPr/>
          <a:lstStyle/>
          <a:p>
            <a:r>
              <a:rPr lang="en-US" dirty="0"/>
              <a:t>Text goes here</a:t>
            </a:r>
          </a:p>
          <a:p>
            <a:r>
              <a:rPr lang="en-US" dirty="0"/>
              <a:t>3 column</a:t>
            </a:r>
          </a:p>
        </p:txBody>
      </p:sp>
      <p:sp>
        <p:nvSpPr>
          <p:cNvPr id="7" name="Content Placeholder 4"/>
          <p:cNvSpPr>
            <a:spLocks noGrp="1"/>
          </p:cNvSpPr>
          <p:nvPr>
            <p:ph sz="half" idx="14"/>
          </p:nvPr>
        </p:nvSpPr>
        <p:spPr>
          <a:xfrm>
            <a:off x="5943600" y="1600200"/>
            <a:ext cx="2743200" cy="4525963"/>
          </a:xfrm>
          <a:noFill/>
          <a:ln>
            <a:solidFill>
              <a:schemeClr val="accent1"/>
            </a:solidFill>
          </a:ln>
        </p:spPr>
        <p:txBody>
          <a:bodyPr/>
          <a:lstStyle/>
          <a:p>
            <a:r>
              <a:rPr lang="en-US" dirty="0"/>
              <a:t>Text goes here</a:t>
            </a:r>
          </a:p>
          <a:p>
            <a:r>
              <a:rPr lang="en-US" dirty="0"/>
              <a:t>3 column</a:t>
            </a:r>
          </a:p>
        </p:txBody>
      </p:sp>
      <p:sp>
        <p:nvSpPr>
          <p:cNvPr id="12" name="Footer Placeholder 5"/>
          <p:cNvSpPr txBox="1">
            <a:spLocks/>
          </p:cNvSpPr>
          <p:nvPr userDrawn="1"/>
        </p:nvSpPr>
        <p:spPr>
          <a:xfrm>
            <a:off x="2895600" y="6483953"/>
            <a:ext cx="39624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PAFAN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a:solidFill>
                  <a:srgbClr val="898989"/>
                </a:solidFill>
                <a:latin typeface="+mn-lt"/>
              </a:rPr>
              <a:t>Copyright © 2012</a:t>
            </a:r>
          </a:p>
          <a:p>
            <a:pPr>
              <a:defRPr/>
            </a:pPr>
            <a:endParaRPr lang="en-US" dirty="0"/>
          </a:p>
        </p:txBody>
      </p:sp>
    </p:spTree>
    <p:extLst>
      <p:ext uri="{BB962C8B-B14F-4D97-AF65-F5344CB8AC3E}">
        <p14:creationId xmlns:p14="http://schemas.microsoft.com/office/powerpoint/2010/main" val="202623337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7B7AC0-17D5-454E-B013-5DB2A98E9792}" type="datetime1">
              <a:rPr lang="en-US" smtClean="0"/>
              <a:pPr/>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CAA53A-982B-4659-8BA9-D96BB1A6FDAA}" type="slidenum">
              <a:rPr lang="en-US" smtClean="0"/>
              <a:pPr/>
              <a:t>‹#›</a:t>
            </a:fld>
            <a:endParaRPr lang="en-US" dirty="0"/>
          </a:p>
        </p:txBody>
      </p:sp>
    </p:spTree>
    <p:extLst>
      <p:ext uri="{BB962C8B-B14F-4D97-AF65-F5344CB8AC3E}">
        <p14:creationId xmlns:p14="http://schemas.microsoft.com/office/powerpoint/2010/main" val="10820276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7B7AC0-17D5-454E-B013-5DB2A98E9792}" type="datetime1">
              <a:rPr lang="en-US" smtClean="0"/>
              <a:pPr/>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CAA53A-982B-4659-8BA9-D96BB1A6FDAA}" type="slidenum">
              <a:rPr lang="en-US" smtClean="0"/>
              <a:pPr/>
              <a:t>‹#›</a:t>
            </a:fld>
            <a:endParaRPr lang="en-US" dirty="0"/>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6A807B-224A-40D8-8FAD-35407540F0DC}" type="datetime1">
              <a:rPr lang="en-US" smtClean="0"/>
              <a:pPr/>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CAA53A-982B-4659-8BA9-D96BB1A6FDAA}" type="slidenum">
              <a:rPr lang="en-US" smtClean="0"/>
              <a:pPr/>
              <a:t>‹#›</a:t>
            </a:fld>
            <a:endParaRPr lang="en-US"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4436B-B396-4137-A86B-718313EFE740}" type="datetime1">
              <a:rPr lang="en-US" smtClean="0"/>
              <a:pPr/>
              <a:t>4/10/2025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AA53A-982B-4659-8BA9-D96BB1A6FDA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49" r:id="rId8"/>
    <p:sldLayoutId id="2147483650" r:id="rId9"/>
    <p:sldLayoutId id="2147483652" r:id="rId10"/>
    <p:sldLayoutId id="2147483654" r:id="rId11"/>
  </p:sldLayoutIdLst>
  <p:transition spd="slow">
    <p:wip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57200"/>
            <a:ext cx="9448800" cy="1470025"/>
          </a:xfrm>
        </p:spPr>
        <p:txBody>
          <a:bodyPr>
            <a:noAutofit/>
          </a:bodyPr>
          <a:lstStyle/>
          <a:p>
            <a:r>
              <a:rPr lang="es-ES" sz="3200" dirty="0"/>
              <a:t>Módulo 6: Seguridad y Cumplimiento de los Conductores de Camiones: el Papel de los Expedidores  y los Destinatarios</a:t>
            </a:r>
            <a:endParaRPr lang="en-US" sz="3200" dirty="0"/>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Choques Relacionados con la Fatiga</a:t>
            </a:r>
            <a:endParaRPr lang="en-US" dirty="0"/>
          </a:p>
        </p:txBody>
      </p:sp>
      <p:sp>
        <p:nvSpPr>
          <p:cNvPr id="3" name="Content Placeholder 2"/>
          <p:cNvSpPr>
            <a:spLocks noGrp="1"/>
          </p:cNvSpPr>
          <p:nvPr>
            <p:ph idx="1"/>
          </p:nvPr>
        </p:nvSpPr>
        <p:spPr>
          <a:xfrm>
            <a:off x="457200" y="1600200"/>
            <a:ext cx="5791200" cy="4525963"/>
          </a:xfrm>
        </p:spPr>
        <p:txBody>
          <a:bodyPr>
            <a:normAutofit/>
          </a:bodyPr>
          <a:lstStyle/>
          <a:p>
            <a:pPr lvl="0"/>
            <a:r>
              <a:rPr lang="es-ES" sz="3000" dirty="0"/>
              <a:t>Por lo general, salidas por carretera de un solo vehículo</a:t>
            </a:r>
          </a:p>
          <a:p>
            <a:pPr lvl="0"/>
            <a:r>
              <a:rPr lang="es-ES" sz="3000" dirty="0"/>
              <a:t>Conductor solo</a:t>
            </a:r>
          </a:p>
          <a:p>
            <a:pPr lvl="0"/>
            <a:r>
              <a:rPr lang="es-ES" sz="3000" dirty="0"/>
              <a:t>Riesgo máximo: 2:00am a 7:00am</a:t>
            </a:r>
          </a:p>
          <a:p>
            <a:pPr lvl="0"/>
            <a:r>
              <a:rPr lang="es-ES" sz="3000" dirty="0"/>
              <a:t>Por lo general, choques graves</a:t>
            </a:r>
          </a:p>
          <a:p>
            <a:pPr lvl="0"/>
            <a:r>
              <a:rPr lang="es-ES" sz="3000" dirty="0"/>
              <a:t>Generalmente asociado con sueño insuficiente y/o largas horas de trabajo</a:t>
            </a:r>
            <a:endParaRPr lang="en-US" sz="3000" dirty="0"/>
          </a:p>
        </p:txBody>
      </p:sp>
      <p:pic>
        <p:nvPicPr>
          <p:cNvPr id="5" name="Picture 4" title="Roadway at nigh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286000"/>
            <a:ext cx="2133600" cy="3200400"/>
          </a:xfrm>
          <a:prstGeom prst="rect">
            <a:avLst/>
          </a:prstGeom>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dirty="0" err="1"/>
              <a:t>Amenaza</a:t>
            </a:r>
            <a:r>
              <a:rPr lang="en-US" sz="4900" dirty="0"/>
              <a:t> a </a:t>
            </a:r>
            <a:r>
              <a:rPr lang="en-US" sz="4900" dirty="0" err="1"/>
              <a:t>los</a:t>
            </a:r>
            <a:r>
              <a:rPr lang="en-US" sz="4900" dirty="0"/>
              <a:t> </a:t>
            </a:r>
            <a:r>
              <a:rPr lang="en-US" sz="4900" dirty="0" err="1"/>
              <a:t>Conductores</a:t>
            </a:r>
            <a:r>
              <a:rPr lang="en-US" sz="4900" dirty="0"/>
              <a:t> </a:t>
            </a:r>
            <a:endParaRPr lang="en-US" dirty="0"/>
          </a:p>
        </p:txBody>
      </p:sp>
      <p:sp>
        <p:nvSpPr>
          <p:cNvPr id="3" name="Content Placeholder 2"/>
          <p:cNvSpPr>
            <a:spLocks noGrp="1"/>
          </p:cNvSpPr>
          <p:nvPr>
            <p:ph idx="1"/>
          </p:nvPr>
        </p:nvSpPr>
        <p:spPr>
          <a:xfrm>
            <a:off x="457200" y="1600200"/>
            <a:ext cx="5867400" cy="4983162"/>
          </a:xfrm>
        </p:spPr>
        <p:txBody>
          <a:bodyPr>
            <a:normAutofit fontScale="85000" lnSpcReduction="20000"/>
          </a:bodyPr>
          <a:lstStyle/>
          <a:p>
            <a:r>
              <a:rPr lang="es-ES" dirty="0"/>
              <a:t>Estudio de la Junta Nacional de Seguridad en el Transporte (NTSB) de 182 choques fatales para el conductor de camiones grandes</a:t>
            </a:r>
            <a:endParaRPr lang="en-US" dirty="0"/>
          </a:p>
          <a:p>
            <a:pPr lvl="1"/>
            <a:r>
              <a:rPr lang="es-ES" dirty="0"/>
              <a:t>Una investigación en profundidad reveló que la fatiga es la causa principal en el </a:t>
            </a:r>
            <a:r>
              <a:rPr lang="es-ES" b="1" dirty="0"/>
              <a:t>31 %</a:t>
            </a:r>
            <a:endParaRPr lang="en-US" b="1" dirty="0"/>
          </a:p>
          <a:p>
            <a:pPr lvl="1"/>
            <a:r>
              <a:rPr lang="es-ES" dirty="0"/>
              <a:t>El exceso de velocidad y otras causas contribuyeron a menudo</a:t>
            </a:r>
            <a:endParaRPr lang="en-US" dirty="0"/>
          </a:p>
          <a:p>
            <a:pPr lvl="1"/>
            <a:r>
              <a:rPr lang="en-US" b="1" dirty="0"/>
              <a:t>La </a:t>
            </a:r>
            <a:r>
              <a:rPr lang="es-MX" b="1" dirty="0"/>
              <a:t>fatiga</a:t>
            </a:r>
            <a:r>
              <a:rPr lang="en-US" b="1" dirty="0"/>
              <a:t> </a:t>
            </a:r>
            <a:r>
              <a:rPr lang="en-US" b="1" dirty="0" err="1"/>
              <a:t>fue</a:t>
            </a:r>
            <a:r>
              <a:rPr lang="en-US" b="1" dirty="0"/>
              <a:t> la principal causa individual</a:t>
            </a:r>
            <a:endParaRPr lang="en-US" dirty="0"/>
          </a:p>
          <a:p>
            <a:r>
              <a:rPr lang="es-ES" dirty="0"/>
              <a:t>En 2010, más de 500 conductores de camiones estadounidenses murieron en choques</a:t>
            </a:r>
            <a:r>
              <a:rPr lang="en-US" dirty="0"/>
              <a:t> </a:t>
            </a:r>
          </a:p>
        </p:txBody>
      </p:sp>
      <p:pic>
        <p:nvPicPr>
          <p:cNvPr id="6146" name="Picture 2" title="man carrying cask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286000"/>
            <a:ext cx="2362200" cy="35391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Costos de </a:t>
            </a:r>
            <a:r>
              <a:rPr lang="en-US" sz="4900" dirty="0" err="1"/>
              <a:t>los</a:t>
            </a:r>
            <a:r>
              <a:rPr lang="en-US" sz="4900" dirty="0"/>
              <a:t> </a:t>
            </a:r>
            <a:r>
              <a:rPr lang="en-US" sz="4900" dirty="0" err="1"/>
              <a:t>Choques</a:t>
            </a:r>
            <a:r>
              <a:rPr lang="en-US" sz="4900" dirty="0"/>
              <a:t> </a:t>
            </a:r>
            <a:r>
              <a:rPr lang="en-US" sz="4900" dirty="0" err="1"/>
              <a:t>por</a:t>
            </a:r>
            <a:r>
              <a:rPr lang="en-US" sz="4900" dirty="0"/>
              <a:t> </a:t>
            </a:r>
            <a:r>
              <a:rPr lang="en-US" sz="4900" dirty="0" err="1"/>
              <a:t>Fatiga</a:t>
            </a:r>
            <a:endParaRPr lang="en-US" dirty="0"/>
          </a:p>
        </p:txBody>
      </p:sp>
      <p:sp>
        <p:nvSpPr>
          <p:cNvPr id="3" name="Content Placeholder 2"/>
          <p:cNvSpPr>
            <a:spLocks noGrp="1"/>
          </p:cNvSpPr>
          <p:nvPr>
            <p:ph idx="1"/>
          </p:nvPr>
        </p:nvSpPr>
        <p:spPr>
          <a:xfrm>
            <a:off x="457200" y="1600200"/>
            <a:ext cx="5943600" cy="4525963"/>
          </a:xfrm>
        </p:spPr>
        <p:txBody>
          <a:bodyPr>
            <a:normAutofit fontScale="77500" lnSpcReduction="20000"/>
          </a:bodyPr>
          <a:lstStyle/>
          <a:p>
            <a:r>
              <a:rPr lang="es-ES" dirty="0"/>
              <a:t>La FMCSA estima que el costo total para la sociedad de un choque </a:t>
            </a:r>
            <a:r>
              <a:rPr lang="es-ES" b="1" dirty="0"/>
              <a:t>promedio</a:t>
            </a:r>
            <a:r>
              <a:rPr lang="es-ES" dirty="0"/>
              <a:t> de tractor-semirremolque es de </a:t>
            </a:r>
            <a:r>
              <a:rPr lang="es-ES" b="1" dirty="0"/>
              <a:t>US$181,000</a:t>
            </a:r>
            <a:endParaRPr lang="en-US" b="1" dirty="0"/>
          </a:p>
          <a:p>
            <a:r>
              <a:rPr lang="es-ES" dirty="0"/>
              <a:t>En comparación con el choque promedio, los choques por fatiga de los conductores de camiones son:</a:t>
            </a:r>
            <a:endParaRPr lang="en-US" dirty="0"/>
          </a:p>
          <a:p>
            <a:pPr lvl="1"/>
            <a:r>
              <a:rPr lang="es-ES" dirty="0"/>
              <a:t>El doble de probabilidades de resultar en lesiones</a:t>
            </a:r>
            <a:endParaRPr lang="en-US" dirty="0"/>
          </a:p>
          <a:p>
            <a:pPr lvl="1"/>
            <a:r>
              <a:rPr lang="es-ES" dirty="0"/>
              <a:t>Más del doble de grave en general</a:t>
            </a:r>
            <a:endParaRPr lang="en-US" dirty="0"/>
          </a:p>
          <a:p>
            <a:r>
              <a:rPr lang="es-ES" dirty="0"/>
              <a:t>Por lo tanto, es probable que el costo total promedio de un choque por fatiga del conductor de un camión sea &gt; </a:t>
            </a:r>
            <a:r>
              <a:rPr lang="es-ES" b="1" dirty="0"/>
              <a:t>US$350,000</a:t>
            </a:r>
            <a:endParaRPr lang="en-US" b="1" dirty="0"/>
          </a:p>
        </p:txBody>
      </p:sp>
      <p:pic>
        <p:nvPicPr>
          <p:cNvPr id="863236" name="Picture 4" title="dollar symbol"/>
          <p:cNvPicPr>
            <a:picLocks noChangeAspect="1" noChangeArrowheads="1"/>
          </p:cNvPicPr>
          <p:nvPr/>
        </p:nvPicPr>
        <p:blipFill>
          <a:blip r:embed="rId3" cstate="print"/>
          <a:srcRect/>
          <a:stretch>
            <a:fillRect/>
          </a:stretch>
        </p:blipFill>
        <p:spPr bwMode="auto">
          <a:xfrm>
            <a:off x="6613127" y="1828800"/>
            <a:ext cx="2259755" cy="3124200"/>
          </a:xfrm>
          <a:prstGeom prst="rect">
            <a:avLst/>
          </a:prstGeom>
          <a:noFill/>
        </p:spPr>
      </p:pic>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dirty="0" err="1"/>
              <a:t>Litigios</a:t>
            </a:r>
            <a:r>
              <a:rPr lang="en-US" sz="4900" dirty="0"/>
              <a:t> </a:t>
            </a:r>
            <a:r>
              <a:rPr lang="en-US" sz="4900" dirty="0" err="1"/>
              <a:t>por</a:t>
            </a:r>
            <a:r>
              <a:rPr lang="en-US" sz="4900" dirty="0"/>
              <a:t> </a:t>
            </a:r>
            <a:r>
              <a:rPr lang="en-US" sz="4900" dirty="0" err="1"/>
              <a:t>Choques</a:t>
            </a:r>
            <a:endParaRPr lang="en-US" dirty="0"/>
          </a:p>
        </p:txBody>
      </p:sp>
      <p:sp>
        <p:nvSpPr>
          <p:cNvPr id="3" name="Content Placeholder 2"/>
          <p:cNvSpPr>
            <a:spLocks noGrp="1"/>
          </p:cNvSpPr>
          <p:nvPr>
            <p:ph idx="1"/>
          </p:nvPr>
        </p:nvSpPr>
        <p:spPr>
          <a:xfrm>
            <a:off x="457200" y="1600200"/>
            <a:ext cx="5486400" cy="4525963"/>
          </a:xfrm>
        </p:spPr>
        <p:txBody>
          <a:bodyPr>
            <a:normAutofit fontScale="85000" lnSpcReduction="10000"/>
          </a:bodyPr>
          <a:lstStyle/>
          <a:p>
            <a:r>
              <a:rPr lang="es-ES" dirty="0"/>
              <a:t>Los choques catastróficos a menudo resultan en litigios</a:t>
            </a:r>
            <a:endParaRPr lang="en-US" dirty="0"/>
          </a:p>
          <a:p>
            <a:r>
              <a:rPr lang="es-ES" dirty="0"/>
              <a:t>Los transportistas e intermediarios, especialmente aquellos con "bolsillos profundos", pueden ser demandados por abogados</a:t>
            </a:r>
            <a:endParaRPr lang="en-US" dirty="0"/>
          </a:p>
          <a:p>
            <a:r>
              <a:rPr lang="es-ES" dirty="0"/>
              <a:t>El testimonio puede abordar las prácticas de carga, el trato de los conductores, las demoras, los requisitos de ruta o entrega, etc.</a:t>
            </a:r>
            <a:endParaRPr lang="en-US" dirty="0"/>
          </a:p>
        </p:txBody>
      </p:sp>
      <p:pic>
        <p:nvPicPr>
          <p:cNvPr id="7170" name="Picture 2" descr="&#10;" title="lawsuit paperw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6437" y="1752600"/>
            <a:ext cx="2994025" cy="199837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title="Courtroom sce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114800"/>
            <a:ext cx="2933576" cy="1903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Factor de Fatiga: Cantidad de Sueño</a:t>
            </a:r>
            <a:endParaRPr lang="en-US" dirty="0"/>
          </a:p>
        </p:txBody>
      </p:sp>
      <p:sp>
        <p:nvSpPr>
          <p:cNvPr id="3" name="Content Placeholder 2"/>
          <p:cNvSpPr>
            <a:spLocks noGrp="1"/>
          </p:cNvSpPr>
          <p:nvPr>
            <p:ph idx="1"/>
          </p:nvPr>
        </p:nvSpPr>
        <p:spPr>
          <a:xfrm>
            <a:off x="457200" y="1828800"/>
            <a:ext cx="5410200" cy="4297363"/>
          </a:xfrm>
        </p:spPr>
        <p:txBody>
          <a:bodyPr/>
          <a:lstStyle/>
          <a:p>
            <a:r>
              <a:rPr lang="es-MX" dirty="0"/>
              <a:t>Último período de sueño principal (p. ej., anoche)</a:t>
            </a:r>
          </a:p>
          <a:p>
            <a:r>
              <a:rPr lang="es-MX" dirty="0"/>
              <a:t>Períodos de sueño anteriores (p. ej., noches anteriores)</a:t>
            </a:r>
          </a:p>
          <a:p>
            <a:r>
              <a:rPr lang="es-MX" dirty="0"/>
              <a:t>Siestas</a:t>
            </a:r>
          </a:p>
        </p:txBody>
      </p:sp>
      <p:pic>
        <p:nvPicPr>
          <p:cNvPr id="8194" name="Picture 2" title="man sleep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657600"/>
            <a:ext cx="3632200" cy="2410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2800" dirty="0"/>
              <a:t>Efectos Acumulativos y Progresivos de Diferentes Cantidades de Sueño sobre el Desempeño </a:t>
            </a:r>
            <a:endParaRPr lang="en-US" sz="2800" dirty="0"/>
          </a:p>
        </p:txBody>
      </p:sp>
      <p:graphicFrame>
        <p:nvGraphicFramePr>
          <p:cNvPr id="6" name="Chart 5"/>
          <p:cNvGraphicFramePr>
            <a:graphicFrameLocks/>
          </p:cNvGraphicFramePr>
          <p:nvPr>
            <p:extLst>
              <p:ext uri="{D42A27DB-BD31-4B8C-83A1-F6EECF244321}">
                <p14:modId xmlns:p14="http://schemas.microsoft.com/office/powerpoint/2010/main" val="1822029589"/>
              </p:ext>
            </p:extLst>
          </p:nvPr>
        </p:nvGraphicFramePr>
        <p:xfrm>
          <a:off x="762000" y="1600200"/>
          <a:ext cx="7772400" cy="4724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Siestas</a:t>
            </a:r>
            <a:r>
              <a:rPr lang="en-US" sz="2000" b="1" dirty="0">
                <a:solidFill>
                  <a:srgbClr val="002060"/>
                </a:solidFill>
              </a:rPr>
              <a:t> </a:t>
            </a:r>
          </a:p>
        </p:txBody>
      </p:sp>
      <p:sp>
        <p:nvSpPr>
          <p:cNvPr id="3" name="Content Placeholder 2"/>
          <p:cNvSpPr>
            <a:spLocks noGrp="1"/>
          </p:cNvSpPr>
          <p:nvPr>
            <p:ph idx="1"/>
          </p:nvPr>
        </p:nvSpPr>
        <p:spPr>
          <a:xfrm>
            <a:off x="457200" y="1600200"/>
            <a:ext cx="5562600" cy="4525963"/>
          </a:xfrm>
        </p:spPr>
        <p:txBody>
          <a:bodyPr>
            <a:normAutofit fontScale="85000" lnSpcReduction="20000"/>
          </a:bodyPr>
          <a:lstStyle/>
          <a:p>
            <a:r>
              <a:rPr lang="es-ES" sz="3000" dirty="0"/>
              <a:t>Extremadamente beneficioso ¡la mejor contramedida en carretera para la somnolencia</a:t>
            </a:r>
            <a:r>
              <a:rPr lang="en-US" sz="3000" dirty="0"/>
              <a:t>!</a:t>
            </a:r>
          </a:p>
          <a:p>
            <a:r>
              <a:rPr lang="es-ES" sz="3000" dirty="0"/>
              <a:t>Incluso una siesta corta de 20 minutos puede mejorar en gran medida el estado de alerta y el desempeño durante horas después</a:t>
            </a:r>
            <a:endParaRPr lang="en-US" sz="3000" dirty="0"/>
          </a:p>
          <a:p>
            <a:r>
              <a:rPr lang="es-ES" sz="3000" dirty="0"/>
              <a:t>Un estudio de la NASA de pilotos de líneas aéreas encontró que las siestas planificadas redujeron la somnolencia posterior en un 50 % y los errores en un 34 %</a:t>
            </a:r>
            <a:endParaRPr lang="en-US" sz="3000" dirty="0"/>
          </a:p>
        </p:txBody>
      </p:sp>
      <p:pic>
        <p:nvPicPr>
          <p:cNvPr id="9218" name="Picture 2" title="Sleeping 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1155" y="2209800"/>
            <a:ext cx="2508710"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dirty="0" err="1"/>
              <a:t>Ritmo</a:t>
            </a:r>
            <a:r>
              <a:rPr lang="en-US" sz="4900" dirty="0"/>
              <a:t> </a:t>
            </a:r>
            <a:r>
              <a:rPr lang="en-US" sz="4900" dirty="0" err="1"/>
              <a:t>Circadiano</a:t>
            </a:r>
            <a:r>
              <a:rPr lang="en-US" sz="4900" dirty="0"/>
              <a:t> </a:t>
            </a:r>
            <a:r>
              <a:rPr lang="en-US" sz="4900" dirty="0" err="1"/>
              <a:t>Diario</a:t>
            </a:r>
            <a:r>
              <a:rPr lang="en-US" sz="4900" dirty="0"/>
              <a:t> </a:t>
            </a:r>
            <a:endParaRPr lang="en-US" dirty="0"/>
          </a:p>
        </p:txBody>
      </p:sp>
      <p:sp>
        <p:nvSpPr>
          <p:cNvPr id="3" name="Content Placeholder 2"/>
          <p:cNvSpPr>
            <a:spLocks noGrp="1"/>
          </p:cNvSpPr>
          <p:nvPr>
            <p:ph idx="1"/>
          </p:nvPr>
        </p:nvSpPr>
        <p:spPr>
          <a:xfrm>
            <a:off x="457200" y="1600200"/>
            <a:ext cx="6019800" cy="4525963"/>
          </a:xfrm>
        </p:spPr>
        <p:txBody>
          <a:bodyPr>
            <a:normAutofit/>
          </a:bodyPr>
          <a:lstStyle/>
          <a:p>
            <a:r>
              <a:rPr lang="es-MX" sz="3000" dirty="0"/>
              <a:t>Fisiológico</a:t>
            </a:r>
          </a:p>
          <a:p>
            <a:r>
              <a:rPr lang="es-MX" sz="3000" dirty="0"/>
              <a:t>Controlado por el cerebro</a:t>
            </a:r>
          </a:p>
          <a:p>
            <a:r>
              <a:rPr lang="es-MX" sz="3000" dirty="0"/>
              <a:t>Prácticamente todos los animales</a:t>
            </a:r>
          </a:p>
          <a:p>
            <a:r>
              <a:rPr lang="es-MX" sz="3000" dirty="0"/>
              <a:t>Resistente al cambio (p. ej., jet </a:t>
            </a:r>
            <a:r>
              <a:rPr lang="es-MX" sz="3000" dirty="0" err="1"/>
              <a:t>lag</a:t>
            </a:r>
            <a:r>
              <a:rPr lang="es-MX" sz="3000" dirty="0"/>
              <a:t>)</a:t>
            </a:r>
          </a:p>
          <a:p>
            <a:r>
              <a:rPr lang="es-MX" sz="3000" dirty="0"/>
              <a:t>Ocurre incluso si duerme lo suficiente</a:t>
            </a:r>
          </a:p>
          <a:p>
            <a:r>
              <a:rPr lang="es-MX" sz="3000" dirty="0"/>
              <a:t>Afectado por la luz y la oscuridad</a:t>
            </a:r>
          </a:p>
        </p:txBody>
      </p:sp>
      <p:pic>
        <p:nvPicPr>
          <p:cNvPr id="5" name="Picture 3" descr="&#10;" title="Cartoon man with clock on chest"/>
          <p:cNvPicPr>
            <a:picLocks noChangeAspect="1" noChangeArrowheads="1"/>
          </p:cNvPicPr>
          <p:nvPr/>
        </p:nvPicPr>
        <p:blipFill>
          <a:blip r:embed="rId3" cstate="print"/>
          <a:srcRect l="20000" t="6000" r="17000" b="6000"/>
          <a:stretch>
            <a:fillRect/>
          </a:stretch>
        </p:blipFill>
        <p:spPr bwMode="auto">
          <a:xfrm>
            <a:off x="6324600" y="1752600"/>
            <a:ext cx="2691436" cy="2819400"/>
          </a:xfrm>
          <a:prstGeom prst="rect">
            <a:avLst/>
          </a:prstGeom>
          <a:noFill/>
          <a:ln w="9525">
            <a:noFill/>
            <a:miter lim="800000"/>
            <a:headEnd/>
            <a:tailEnd/>
          </a:ln>
        </p:spPr>
      </p:pic>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a:t>Ritmo Circadiano Diario</a:t>
            </a:r>
            <a:r>
              <a:rPr lang="en-US" dirty="0"/>
              <a:t> </a:t>
            </a:r>
          </a:p>
        </p:txBody>
      </p:sp>
      <p:graphicFrame>
        <p:nvGraphicFramePr>
          <p:cNvPr id="5" name="Chart 4"/>
          <p:cNvGraphicFramePr/>
          <p:nvPr>
            <p:extLst>
              <p:ext uri="{D42A27DB-BD31-4B8C-83A1-F6EECF244321}">
                <p14:modId xmlns:p14="http://schemas.microsoft.com/office/powerpoint/2010/main" val="3348959919"/>
              </p:ext>
            </p:extLst>
          </p:nvPr>
        </p:nvGraphicFramePr>
        <p:xfrm>
          <a:off x="990600" y="1219200"/>
          <a:ext cx="73914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Tiempo</a:t>
            </a:r>
            <a:r>
              <a:rPr lang="en-US" dirty="0"/>
              <a:t> </a:t>
            </a:r>
            <a:r>
              <a:rPr lang="en-US" dirty="0" err="1"/>
              <a:t>Despierto</a:t>
            </a:r>
            <a:endParaRPr lang="en-US" dirty="0"/>
          </a:p>
        </p:txBody>
      </p:sp>
      <p:sp>
        <p:nvSpPr>
          <p:cNvPr id="3" name="Content Placeholder 2"/>
          <p:cNvSpPr>
            <a:spLocks noGrp="1"/>
          </p:cNvSpPr>
          <p:nvPr>
            <p:ph idx="1"/>
          </p:nvPr>
        </p:nvSpPr>
        <p:spPr>
          <a:xfrm>
            <a:off x="457200" y="1600200"/>
            <a:ext cx="6096000" cy="4876800"/>
          </a:xfrm>
        </p:spPr>
        <p:txBody>
          <a:bodyPr>
            <a:normAutofit lnSpcReduction="10000"/>
          </a:bodyPr>
          <a:lstStyle/>
          <a:p>
            <a:r>
              <a:rPr lang="en-US" dirty="0"/>
              <a:t>“Regla de las 16 Horas </a:t>
            </a:r>
            <a:r>
              <a:rPr lang="es-MX" dirty="0"/>
              <a:t>Despierto</a:t>
            </a:r>
            <a:r>
              <a:rPr lang="en-US" dirty="0"/>
              <a:t>” – </a:t>
            </a:r>
            <a:r>
              <a:rPr lang="es-MX" dirty="0"/>
              <a:t>Regla de HDS de la Naturaleza</a:t>
            </a:r>
            <a:endParaRPr lang="en-US" dirty="0"/>
          </a:p>
          <a:p>
            <a:r>
              <a:rPr lang="es-MX" dirty="0"/>
              <a:t>Un estudio comparó los efectos del estado de alerta por largos periodos de vigilia y los efectos del alcohol (CAS):</a:t>
            </a:r>
            <a:endParaRPr lang="en-US" dirty="0"/>
          </a:p>
          <a:p>
            <a:pPr lvl="1"/>
            <a:r>
              <a:rPr lang="es-MX" dirty="0">
                <a:latin typeface="+mj-lt"/>
              </a:rPr>
              <a:t>17+ horas despierto </a:t>
            </a:r>
            <a:r>
              <a:rPr lang="es-MX" dirty="0">
                <a:latin typeface="+mj-lt"/>
                <a:cs typeface="Arial"/>
              </a:rPr>
              <a:t>≈ 0.05% CAS*</a:t>
            </a:r>
            <a:endParaRPr lang="en-US" dirty="0">
              <a:latin typeface="+mj-lt"/>
              <a:cs typeface="Arial"/>
            </a:endParaRPr>
          </a:p>
          <a:p>
            <a:pPr lvl="1"/>
            <a:r>
              <a:rPr lang="en-US" dirty="0">
                <a:latin typeface="+mj-lt"/>
                <a:cs typeface="Arial"/>
              </a:rPr>
              <a:t>24+ horas </a:t>
            </a:r>
            <a:r>
              <a:rPr lang="es-MX" dirty="0">
                <a:latin typeface="+mj-lt"/>
              </a:rPr>
              <a:t>despierto</a:t>
            </a:r>
            <a:r>
              <a:rPr lang="en-US" dirty="0">
                <a:latin typeface="+mj-lt"/>
                <a:cs typeface="Arial"/>
              </a:rPr>
              <a:t> ≈ 0.10% CAS</a:t>
            </a:r>
          </a:p>
          <a:p>
            <a:pPr marL="457200" lvl="1" indent="0">
              <a:buNone/>
            </a:pPr>
            <a:endParaRPr lang="en-US" dirty="0">
              <a:latin typeface="+mj-lt"/>
            </a:endParaRPr>
          </a:p>
          <a:p>
            <a:pPr marL="457200" lvl="1" indent="0">
              <a:buNone/>
            </a:pPr>
            <a:r>
              <a:rPr lang="es-MX" sz="1900" dirty="0">
                <a:cs typeface="Arial"/>
              </a:rPr>
              <a:t>*CAS=Contenido de Alcohol en Sangre</a:t>
            </a:r>
            <a:endParaRPr lang="en-US" sz="1900" dirty="0">
              <a:latin typeface="+mj-lt"/>
            </a:endParaRPr>
          </a:p>
        </p:txBody>
      </p:sp>
      <p:sp>
        <p:nvSpPr>
          <p:cNvPr id="5" name="TextBox 4" title="16 hours awake is nature’s Hours-of-Service rule"/>
          <p:cNvSpPr txBox="1"/>
          <p:nvPr/>
        </p:nvSpPr>
        <p:spPr>
          <a:xfrm>
            <a:off x="6324600" y="2743200"/>
            <a:ext cx="2514600" cy="1200329"/>
          </a:xfrm>
          <a:prstGeom prst="rect">
            <a:avLst/>
          </a:prstGeom>
          <a:noFill/>
        </p:spPr>
        <p:txBody>
          <a:bodyPr wrap="square" rtlCol="0">
            <a:spAutoFit/>
          </a:bodyPr>
          <a:lstStyle/>
          <a:p>
            <a:pPr algn="ctr"/>
            <a:r>
              <a:rPr lang="en-US" sz="3600" dirty="0">
                <a:solidFill>
                  <a:srgbClr val="C00000"/>
                </a:solidFill>
                <a:latin typeface="Impact" pitchFamily="34" charset="0"/>
              </a:rPr>
              <a:t>16 HORAS</a:t>
            </a:r>
          </a:p>
          <a:p>
            <a:pPr algn="ctr"/>
            <a:r>
              <a:rPr lang="en-US" sz="3600" dirty="0">
                <a:solidFill>
                  <a:srgbClr val="C00000"/>
                </a:solidFill>
                <a:latin typeface="Impact" pitchFamily="34" charset="0"/>
              </a:rPr>
              <a:t>DESPIERTO</a:t>
            </a: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1143000"/>
          </a:xfrm>
        </p:spPr>
        <p:txBody>
          <a:bodyPr>
            <a:normAutofit/>
          </a:bodyPr>
          <a:lstStyle/>
          <a:p>
            <a:r>
              <a:rPr lang="es-ES" i="1" dirty="0"/>
              <a:t>¡Gracias por ver esta presentación!</a:t>
            </a:r>
            <a:endParaRPr lang="en-US" dirty="0"/>
          </a:p>
        </p:txBody>
      </p:sp>
      <p:sp>
        <p:nvSpPr>
          <p:cNvPr id="7" name="Content Placeholder 6"/>
          <p:cNvSpPr>
            <a:spLocks noGrp="1"/>
          </p:cNvSpPr>
          <p:nvPr>
            <p:ph idx="1"/>
          </p:nvPr>
        </p:nvSpPr>
        <p:spPr>
          <a:xfrm>
            <a:off x="457200" y="1600200"/>
            <a:ext cx="5715000" cy="4525963"/>
          </a:xfrm>
        </p:spPr>
        <p:txBody>
          <a:bodyPr>
            <a:normAutofit fontScale="85000" lnSpcReduction="20000"/>
          </a:bodyPr>
          <a:lstStyle/>
          <a:p>
            <a:pPr>
              <a:buNone/>
            </a:pPr>
            <a:r>
              <a:rPr lang="en-US" u="sng" dirty="0" err="1"/>
              <a:t>Propósitos</a:t>
            </a:r>
            <a:r>
              <a:rPr lang="en-US" dirty="0"/>
              <a:t>:</a:t>
            </a:r>
          </a:p>
          <a:p>
            <a:r>
              <a:rPr lang="es-ES" dirty="0"/>
              <a:t>Revisar los fundamentos de la fatiga, el estado de alerta y la salud de los conductores comerciales</a:t>
            </a:r>
            <a:endParaRPr lang="en-US" dirty="0"/>
          </a:p>
          <a:p>
            <a:r>
              <a:rPr lang="es-ES" dirty="0"/>
              <a:t>Conseguir el apoyo del remitente, del destinatario y del intermediario para mejorar el descanso del conductor y el cumplimiento de las horas de servicio</a:t>
            </a:r>
            <a:endParaRPr lang="en-US" dirty="0"/>
          </a:p>
          <a:p>
            <a:r>
              <a:rPr lang="es-ES" dirty="0"/>
              <a:t>Fomentar un enfoque de equipo para el cumplimiento, la seguridad y la salud de los conductores comerciales</a:t>
            </a:r>
            <a:endParaRPr lang="en-US" dirty="0"/>
          </a:p>
          <a:p>
            <a:endParaRPr lang="en-US" dirty="0"/>
          </a:p>
        </p:txBody>
      </p:sp>
      <p:pic>
        <p:nvPicPr>
          <p:cNvPr id="8" name="Picture 2" title="Thank you"/>
          <p:cNvPicPr>
            <a:picLocks noChangeAspect="1" noChangeArrowheads="1"/>
          </p:cNvPicPr>
          <p:nvPr/>
        </p:nvPicPr>
        <p:blipFill>
          <a:blip r:embed="rId3" cstate="print"/>
          <a:srcRect/>
          <a:stretch>
            <a:fillRect/>
          </a:stretch>
        </p:blipFill>
        <p:spPr bwMode="auto">
          <a:xfrm>
            <a:off x="6324600" y="2057400"/>
            <a:ext cx="2653832" cy="2971800"/>
          </a:xfrm>
          <a:prstGeom prst="rect">
            <a:avLst/>
          </a:prstGeom>
          <a:noFill/>
          <a:ln w="9525">
            <a:noFill/>
            <a:miter lim="800000"/>
            <a:headEnd/>
            <a:tailEnd/>
          </a:ln>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Tiempo de Trabajo y Conducción</a:t>
            </a:r>
            <a:endParaRPr lang="en-US" dirty="0"/>
          </a:p>
        </p:txBody>
      </p:sp>
      <p:sp>
        <p:nvSpPr>
          <p:cNvPr id="3" name="Content Placeholder 2"/>
          <p:cNvSpPr>
            <a:spLocks noGrp="1"/>
          </p:cNvSpPr>
          <p:nvPr>
            <p:ph idx="1"/>
          </p:nvPr>
        </p:nvSpPr>
        <p:spPr/>
        <p:txBody>
          <a:bodyPr>
            <a:normAutofit lnSpcReduction="10000"/>
          </a:bodyPr>
          <a:lstStyle/>
          <a:p>
            <a:r>
              <a:rPr lang="es-ES" sz="2400" dirty="0"/>
              <a:t>Los estudios muestran un mayor riesgo de choques asociados con más horas de conducción</a:t>
            </a:r>
            <a:endParaRPr lang="en-US" sz="2400" dirty="0"/>
          </a:p>
          <a:p>
            <a:r>
              <a:rPr lang="es-ES" sz="2400" dirty="0"/>
              <a:t>Mas horas de trabajo y conducción también asociadas con un tiempo excesivo de vigilia</a:t>
            </a:r>
            <a:endParaRPr lang="en-US" sz="2400" dirty="0"/>
          </a:p>
          <a:p>
            <a:r>
              <a:rPr lang="es-ES" sz="2400" dirty="0"/>
              <a:t>El estudio de Accidentes Fatales                                                                   (TIFA) de camiones encontró que                                                   el porcentaje de choques                                                          relacionados con la fatiga                                                   aumentó 7 veces cuando los                                                                  conductores conducían más allá                                                             de su límite legal de horas de                                                                  conducción.</a:t>
            </a:r>
            <a:r>
              <a:rPr lang="en-US" sz="2400" dirty="0"/>
              <a:t>   </a:t>
            </a:r>
          </a:p>
        </p:txBody>
      </p:sp>
      <p:graphicFrame>
        <p:nvGraphicFramePr>
          <p:cNvPr id="5" name="Chart 4" title="Bar graph showing relation between illegal driving and fatal crashes"/>
          <p:cNvGraphicFramePr/>
          <p:nvPr>
            <p:extLst>
              <p:ext uri="{D42A27DB-BD31-4B8C-83A1-F6EECF244321}">
                <p14:modId xmlns:p14="http://schemas.microsoft.com/office/powerpoint/2010/main" val="16227719"/>
              </p:ext>
            </p:extLst>
          </p:nvPr>
        </p:nvGraphicFramePr>
        <p:xfrm>
          <a:off x="5105400" y="2895600"/>
          <a:ext cx="38862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1">
            <a:extLst>
              <a:ext uri="{FF2B5EF4-FFF2-40B4-BE49-F238E27FC236}">
                <a16:creationId xmlns:a16="http://schemas.microsoft.com/office/drawing/2014/main" id="{797F19DA-FC2B-7200-472F-E7FA8DECE282}"/>
              </a:ext>
            </a:extLst>
          </p:cNvPr>
          <p:cNvSpPr txBox="1"/>
          <p:nvPr/>
        </p:nvSpPr>
        <p:spPr>
          <a:xfrm>
            <a:off x="7391400" y="5286375"/>
            <a:ext cx="1371600" cy="594518"/>
          </a:xfrm>
          <a:prstGeom prst="rect">
            <a:avLst/>
          </a:prstGeom>
          <a:solidFill>
            <a:schemeClr val="bg1"/>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600" b="1" dirty="0"/>
              <a:t>Horas Ilegales</a:t>
            </a:r>
          </a:p>
          <a:p>
            <a:r>
              <a:rPr lang="es-MX" sz="1600" b="1" dirty="0"/>
              <a:t> de Conducción</a:t>
            </a: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Otros Factores que Afectan el Estado de Alerta</a:t>
            </a:r>
            <a:r>
              <a:rPr lang="en-US" dirty="0"/>
              <a:t> </a:t>
            </a:r>
          </a:p>
        </p:txBody>
      </p:sp>
      <p:sp>
        <p:nvSpPr>
          <p:cNvPr id="3" name="Content Placeholder 2"/>
          <p:cNvSpPr>
            <a:spLocks noGrp="1"/>
          </p:cNvSpPr>
          <p:nvPr>
            <p:ph idx="1"/>
          </p:nvPr>
        </p:nvSpPr>
        <p:spPr>
          <a:xfrm>
            <a:off x="457200" y="1600200"/>
            <a:ext cx="4800600" cy="4525963"/>
          </a:xfrm>
        </p:spPr>
        <p:txBody>
          <a:bodyPr>
            <a:normAutofit/>
          </a:bodyPr>
          <a:lstStyle/>
          <a:p>
            <a:r>
              <a:rPr lang="es-MX" sz="2800" dirty="0"/>
              <a:t>Diferencias individuales en   la susceptibilidad</a:t>
            </a:r>
          </a:p>
          <a:p>
            <a:r>
              <a:rPr lang="es-MX" sz="2800" dirty="0"/>
              <a:t>Tráfico</a:t>
            </a:r>
          </a:p>
          <a:p>
            <a:r>
              <a:rPr lang="es-MX" sz="2800" dirty="0"/>
              <a:t>Monotonía</a:t>
            </a:r>
          </a:p>
          <a:p>
            <a:r>
              <a:rPr lang="es-MX" sz="2800" dirty="0"/>
              <a:t>Condiciones climáticas</a:t>
            </a:r>
          </a:p>
          <a:p>
            <a:r>
              <a:rPr lang="es-MX" sz="2800" dirty="0"/>
              <a:t>Estrés ambiental (calor, ruido, vibración)</a:t>
            </a:r>
          </a:p>
          <a:p>
            <a:r>
              <a:rPr lang="es-MX" sz="2800" dirty="0"/>
              <a:t>Interacción social</a:t>
            </a:r>
          </a:p>
          <a:p>
            <a:r>
              <a:rPr lang="es-MX" sz="2800" dirty="0"/>
              <a:t>Cafeína</a:t>
            </a:r>
          </a:p>
        </p:txBody>
      </p:sp>
      <p:pic>
        <p:nvPicPr>
          <p:cNvPr id="621569" name="Picture 1" title="trucks in traffic"/>
          <p:cNvPicPr>
            <a:picLocks noChangeAspect="1" noChangeArrowheads="1"/>
          </p:cNvPicPr>
          <p:nvPr/>
        </p:nvPicPr>
        <p:blipFill>
          <a:blip r:embed="rId3" cstate="print"/>
          <a:srcRect/>
          <a:stretch>
            <a:fillRect/>
          </a:stretch>
        </p:blipFill>
        <p:spPr bwMode="auto">
          <a:xfrm>
            <a:off x="5562600" y="4114800"/>
            <a:ext cx="3063238" cy="2188028"/>
          </a:xfrm>
          <a:prstGeom prst="rect">
            <a:avLst/>
          </a:prstGeom>
          <a:noFill/>
        </p:spPr>
      </p:pic>
      <p:pic>
        <p:nvPicPr>
          <p:cNvPr id="10242" name="Picture 2" title="truck driver driving at nigh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615235"/>
            <a:ext cx="3611562" cy="23963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s-ES" dirty="0"/>
              <a:t>Reglas y Desafíos del Conductor</a:t>
            </a:r>
            <a:endParaRPr lang="en-US" dirty="0"/>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Reglas Clave de HDS de los EUA para Conductores de Camiones</a:t>
            </a:r>
            <a:endParaRPr lang="en-US" dirty="0"/>
          </a:p>
        </p:txBody>
      </p:sp>
      <p:sp>
        <p:nvSpPr>
          <p:cNvPr id="3" name="Content Placeholder 2"/>
          <p:cNvSpPr>
            <a:spLocks noGrp="1"/>
          </p:cNvSpPr>
          <p:nvPr>
            <p:ph idx="1"/>
          </p:nvPr>
        </p:nvSpPr>
        <p:spPr/>
        <p:txBody>
          <a:bodyPr>
            <a:normAutofit fontScale="92500" lnSpcReduction="10000"/>
          </a:bodyPr>
          <a:lstStyle/>
          <a:p>
            <a:r>
              <a:rPr lang="es-MX"/>
              <a:t>“Ventana de conducción” de 14 horas</a:t>
            </a:r>
          </a:p>
          <a:p>
            <a:r>
              <a:rPr lang="es-MX" dirty="0"/>
              <a:t>Límite de conducción de 11 horas</a:t>
            </a:r>
          </a:p>
          <a:p>
            <a:r>
              <a:rPr lang="es-MX" dirty="0"/>
              <a:t>Período mínimo de 10 horas fuera de servicio</a:t>
            </a:r>
          </a:p>
          <a:p>
            <a:pPr lvl="1"/>
            <a:r>
              <a:rPr lang="es-MX" dirty="0"/>
              <a:t>10 horas continuas o</a:t>
            </a:r>
          </a:p>
          <a:p>
            <a:pPr lvl="1"/>
            <a:r>
              <a:rPr lang="es-MX" dirty="0"/>
              <a:t>8-2 divididos en camarote</a:t>
            </a:r>
          </a:p>
          <a:p>
            <a:r>
              <a:rPr lang="es-MX" dirty="0"/>
              <a:t>Límites semanales; no conducir después de:</a:t>
            </a:r>
          </a:p>
          <a:p>
            <a:pPr lvl="1"/>
            <a:r>
              <a:rPr lang="es-MX" dirty="0"/>
              <a:t>60 horas de servicio en 7 días consecutivos</a:t>
            </a:r>
          </a:p>
          <a:p>
            <a:pPr lvl="1"/>
            <a:r>
              <a:rPr lang="es-MX" dirty="0"/>
              <a:t>70 horas de servicio en 8 días consecutivos</a:t>
            </a:r>
          </a:p>
          <a:p>
            <a:r>
              <a:rPr lang="es-MX" dirty="0"/>
              <a:t>“Reinicio" de 34 horas </a:t>
            </a:r>
          </a:p>
          <a:p>
            <a:endParaRPr lang="es-MX" dirty="0">
              <a:solidFill>
                <a:srgbClr val="002060"/>
              </a:solidFill>
            </a:endParaRPr>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Reglas Clave de HDS Canadienses</a:t>
            </a:r>
            <a:endParaRPr lang="en-US" dirty="0"/>
          </a:p>
        </p:txBody>
      </p:sp>
      <p:sp>
        <p:nvSpPr>
          <p:cNvPr id="3" name="Content Placeholder 2"/>
          <p:cNvSpPr>
            <a:spLocks noGrp="1"/>
          </p:cNvSpPr>
          <p:nvPr>
            <p:ph idx="1"/>
          </p:nvPr>
        </p:nvSpPr>
        <p:spPr/>
        <p:txBody>
          <a:bodyPr>
            <a:normAutofit fontScale="85000" lnSpcReduction="20000"/>
          </a:bodyPr>
          <a:lstStyle/>
          <a:p>
            <a:r>
              <a:rPr lang="es-MX"/>
              <a:t>“Ventana de conducción” diaria de 16 horas</a:t>
            </a:r>
            <a:endParaRPr lang="es-MX" sz="2200"/>
          </a:p>
          <a:p>
            <a:r>
              <a:rPr lang="es-MX" dirty="0"/>
              <a:t>Límite de trabajo diario de 14 horas</a:t>
            </a:r>
          </a:p>
          <a:p>
            <a:r>
              <a:rPr lang="es-MX" dirty="0"/>
              <a:t>Límite de conducción diario de 13 horas</a:t>
            </a:r>
          </a:p>
          <a:p>
            <a:r>
              <a:rPr lang="es-MX" dirty="0"/>
              <a:t>Período libre diario mínimo de 10 horas</a:t>
            </a:r>
          </a:p>
          <a:p>
            <a:pPr lvl="1"/>
            <a:r>
              <a:rPr lang="es-MX" dirty="0"/>
              <a:t>8 horas continuas, más 2 horas adicionales tomadas en períodos de &gt;30 minutos</a:t>
            </a:r>
          </a:p>
          <a:p>
            <a:pPr lvl="1"/>
            <a:r>
              <a:rPr lang="es-MX" dirty="0"/>
              <a:t>Divisiones de 10 horas más flexibles para los conductores en equipo.</a:t>
            </a:r>
          </a:p>
          <a:p>
            <a:r>
              <a:rPr lang="es-MX" dirty="0"/>
              <a:t>Límites semanales:</a:t>
            </a:r>
          </a:p>
          <a:p>
            <a:pPr lvl="1"/>
            <a:r>
              <a:rPr lang="es-MX" dirty="0"/>
              <a:t>70 horas en 7 días consecutivos; “reinicio” de 36 horas</a:t>
            </a:r>
          </a:p>
          <a:p>
            <a:pPr lvl="1"/>
            <a:r>
              <a:rPr lang="es-MX" dirty="0"/>
              <a:t>120 horas en 14 días consecutivos; “reinicio” de 72 horas</a:t>
            </a:r>
            <a:endParaRPr lang="es-MX" dirty="0">
              <a:solidFill>
                <a:srgbClr val="002060"/>
              </a:solidFill>
            </a:endParaRPr>
          </a:p>
        </p:txBody>
      </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HDS Como </a:t>
            </a:r>
            <a:r>
              <a:rPr lang="en-US" sz="3600" dirty="0" err="1"/>
              <a:t>una</a:t>
            </a:r>
            <a:r>
              <a:rPr lang="en-US" sz="3600" dirty="0"/>
              <a:t> </a:t>
            </a:r>
            <a:r>
              <a:rPr lang="en-US" sz="3600" dirty="0" err="1"/>
              <a:t>Medida</a:t>
            </a:r>
            <a:r>
              <a:rPr lang="en-US" sz="3600" dirty="0"/>
              <a:t> Contra la </a:t>
            </a:r>
            <a:r>
              <a:rPr lang="en-US" sz="3600" dirty="0" err="1"/>
              <a:t>Fatiga</a:t>
            </a:r>
            <a:endParaRPr lang="en-US" sz="3600" dirty="0"/>
          </a:p>
        </p:txBody>
      </p:sp>
      <p:sp>
        <p:nvSpPr>
          <p:cNvPr id="3" name="Content Placeholder 2"/>
          <p:cNvSpPr>
            <a:spLocks noGrp="1"/>
          </p:cNvSpPr>
          <p:nvPr>
            <p:ph idx="1"/>
          </p:nvPr>
        </p:nvSpPr>
        <p:spPr>
          <a:xfrm>
            <a:off x="457200" y="1676400"/>
            <a:ext cx="7924800" cy="4525963"/>
          </a:xfrm>
        </p:spPr>
        <p:txBody>
          <a:bodyPr>
            <a:normAutofit fontScale="85000" lnSpcReduction="20000"/>
          </a:bodyPr>
          <a:lstStyle/>
          <a:p>
            <a:pPr>
              <a:buNone/>
            </a:pPr>
            <a:r>
              <a:rPr lang="es-MX" sz="3300" u="sng"/>
              <a:t>Cumplimiento de HDS:</a:t>
            </a:r>
            <a:endParaRPr lang="es-MX" sz="3300"/>
          </a:p>
          <a:p>
            <a:r>
              <a:rPr lang="es-MX" sz="3300" dirty="0"/>
              <a:t>Brinda a los conductores la </a:t>
            </a:r>
            <a:r>
              <a:rPr lang="es-MX" sz="3300" b="1" dirty="0"/>
              <a:t>oportunidad</a:t>
            </a:r>
            <a:r>
              <a:rPr lang="es-MX" sz="3300" dirty="0"/>
              <a:t> de obtener suficiente sueño y otros comportamientos saludables.</a:t>
            </a:r>
          </a:p>
          <a:p>
            <a:r>
              <a:rPr lang="es-MX" sz="3300" dirty="0"/>
              <a:t>10 horas fuera de servicio </a:t>
            </a:r>
            <a:r>
              <a:rPr lang="es-MX" sz="3300" dirty="0">
                <a:sym typeface="Wingdings" pitchFamily="2" charset="2"/>
              </a:rPr>
              <a:t> 7-8 horas de sueño</a:t>
            </a:r>
          </a:p>
          <a:p>
            <a:r>
              <a:rPr lang="es-MX" sz="3300" dirty="0">
                <a:sym typeface="Wingdings" pitchFamily="2" charset="2"/>
              </a:rPr>
              <a:t>Turnos de servicio dentro de la “Regla de las 16 horas Despierto" de la naturaleza</a:t>
            </a:r>
          </a:p>
          <a:p>
            <a:r>
              <a:rPr lang="es-MX" sz="3300" dirty="0"/>
              <a:t>Regla de conducción de 11 horas (13 en Canadá) limita el tiempo de conducción</a:t>
            </a:r>
          </a:p>
          <a:p>
            <a:r>
              <a:rPr lang="es-MX" sz="3300" dirty="0"/>
              <a:t>Los límites semanales permiten el descanso y la recuperación en los días libres</a:t>
            </a:r>
          </a:p>
          <a:p>
            <a:endParaRPr lang="es-MX" dirty="0">
              <a:solidFill>
                <a:srgbClr val="002060"/>
              </a:solidFill>
            </a:endParaRPr>
          </a:p>
        </p:txBody>
      </p:sp>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z="4900" dirty="0"/>
              <a:t>Desafíos de Administración de la Fatiga del Conductor (1 de 2)</a:t>
            </a:r>
            <a:r>
              <a:rPr lang="en-US" sz="4900" dirty="0"/>
              <a:t> </a:t>
            </a:r>
            <a:endParaRPr lang="en-US" dirty="0"/>
          </a:p>
        </p:txBody>
      </p:sp>
      <p:sp>
        <p:nvSpPr>
          <p:cNvPr id="3" name="Content Placeholder 2"/>
          <p:cNvSpPr>
            <a:spLocks noGrp="1"/>
          </p:cNvSpPr>
          <p:nvPr>
            <p:ph idx="1"/>
          </p:nvPr>
        </p:nvSpPr>
        <p:spPr>
          <a:xfrm>
            <a:off x="457200" y="1600200"/>
            <a:ext cx="5486400" cy="4525963"/>
          </a:xfrm>
        </p:spPr>
        <p:txBody>
          <a:bodyPr>
            <a:normAutofit lnSpcReduction="10000"/>
          </a:bodyPr>
          <a:lstStyle/>
          <a:p>
            <a:r>
              <a:rPr lang="es-ES" sz="2800" dirty="0"/>
              <a:t>A menudo, un horario apretado para conseguir el sueño principal</a:t>
            </a:r>
            <a:endParaRPr lang="en-US" sz="2800" dirty="0"/>
          </a:p>
          <a:p>
            <a:r>
              <a:rPr lang="es-ES" sz="2800" dirty="0"/>
              <a:t>Horas de trabajo extendidas         (+ desplazamientos para muchos)</a:t>
            </a:r>
          </a:p>
          <a:p>
            <a:r>
              <a:rPr lang="es-ES" sz="2800" dirty="0"/>
              <a:t>Cambio de horarios de trabajo</a:t>
            </a:r>
            <a:endParaRPr lang="en-US" sz="2800" dirty="0"/>
          </a:p>
          <a:p>
            <a:r>
              <a:rPr lang="es-ES" sz="2800" dirty="0"/>
              <a:t>Los períodos de trabajo/sueño entran en conflicto con los ritmos circadianos</a:t>
            </a:r>
            <a:endParaRPr lang="en-US" sz="2800" dirty="0"/>
          </a:p>
          <a:p>
            <a:r>
              <a:rPr lang="es-ES" sz="2800" dirty="0"/>
              <a:t>“Ventanas“ de conducción significa que cada minuto cuenta</a:t>
            </a:r>
            <a:endParaRPr lang="en-US" sz="2800" dirty="0"/>
          </a:p>
        </p:txBody>
      </p:sp>
      <p:pic>
        <p:nvPicPr>
          <p:cNvPr id="11266" name="Picture 2" title="woman driver behind the whe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828800"/>
            <a:ext cx="2695575"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410200" cy="4525963"/>
          </a:xfrm>
        </p:spPr>
        <p:txBody>
          <a:bodyPr>
            <a:normAutofit fontScale="92500"/>
          </a:bodyPr>
          <a:lstStyle/>
          <a:p>
            <a:r>
              <a:rPr lang="es-MX" sz="2800"/>
              <a:t>Lugares para dormir desconocidos o incómodos</a:t>
            </a:r>
          </a:p>
          <a:p>
            <a:r>
              <a:rPr lang="es-MX" sz="2800" dirty="0"/>
              <a:t>Interrupciones del sueño</a:t>
            </a:r>
          </a:p>
          <a:p>
            <a:r>
              <a:rPr lang="es-MX" sz="2800" dirty="0"/>
              <a:t>Oportunidades limitadas para hacer ejercicio</a:t>
            </a:r>
          </a:p>
          <a:p>
            <a:r>
              <a:rPr lang="es-MX" sz="2800" dirty="0"/>
              <a:t>Dificultad para encontrar alimentos saludables en el camino</a:t>
            </a:r>
          </a:p>
          <a:p>
            <a:r>
              <a:rPr lang="es-MX" sz="2800" dirty="0"/>
              <a:t>Estresores ambientales (p. ej., ruido, calor, frío, falta de ventilación)</a:t>
            </a:r>
          </a:p>
        </p:txBody>
      </p:sp>
      <p:sp>
        <p:nvSpPr>
          <p:cNvPr id="10" name="Title 1"/>
          <p:cNvSpPr>
            <a:spLocks noGrp="1"/>
          </p:cNvSpPr>
          <p:nvPr>
            <p:ph type="title"/>
          </p:nvPr>
        </p:nvSpPr>
        <p:spPr/>
        <p:txBody>
          <a:bodyPr>
            <a:normAutofit fontScale="90000"/>
          </a:bodyPr>
          <a:lstStyle/>
          <a:p>
            <a:r>
              <a:rPr lang="es-ES" sz="4900" dirty="0"/>
              <a:t>Desafíos de Administración de la Fatiga del Conductor (2 de 2)</a:t>
            </a:r>
            <a:r>
              <a:rPr lang="en-US" sz="4900" dirty="0"/>
              <a:t>  </a:t>
            </a:r>
            <a:endParaRPr lang="en-US" dirty="0"/>
          </a:p>
        </p:txBody>
      </p:sp>
      <p:pic>
        <p:nvPicPr>
          <p:cNvPr id="12290" name="Picture 2" descr="&#10;" title="driver on cell in front of tru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828800"/>
            <a:ext cx="2695575"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z="4900" dirty="0"/>
              <a:t>Paradores para Camiones: Disponibilidad y Calidad</a:t>
            </a:r>
            <a:endParaRPr lang="en-US" dirty="0"/>
          </a:p>
        </p:txBody>
      </p:sp>
      <p:sp>
        <p:nvSpPr>
          <p:cNvPr id="3" name="Content Placeholder 2"/>
          <p:cNvSpPr>
            <a:spLocks noGrp="1"/>
          </p:cNvSpPr>
          <p:nvPr>
            <p:ph idx="1"/>
          </p:nvPr>
        </p:nvSpPr>
        <p:spPr>
          <a:xfrm>
            <a:off x="457200" y="1600200"/>
            <a:ext cx="8229600" cy="3364103"/>
          </a:xfrm>
        </p:spPr>
        <p:txBody>
          <a:bodyPr>
            <a:normAutofit fontScale="92500"/>
          </a:bodyPr>
          <a:lstStyle/>
          <a:p>
            <a:pPr marL="0" indent="0">
              <a:buNone/>
            </a:pPr>
            <a:r>
              <a:rPr lang="es-ES" sz="3000" i="1" dirty="0"/>
              <a:t>Porcentaje de conductores encuestados que respondieron "siempre" o "frecuentemente":</a:t>
            </a:r>
            <a:endParaRPr lang="en-US" sz="3000" i="1" dirty="0"/>
          </a:p>
          <a:p>
            <a:r>
              <a:rPr lang="es-ES" sz="3000" dirty="0"/>
              <a:t>Encuentra espacio en el parador de camiones</a:t>
            </a:r>
            <a:r>
              <a:rPr lang="en-US" sz="3000" dirty="0"/>
              <a:t>:  34%</a:t>
            </a:r>
          </a:p>
          <a:p>
            <a:r>
              <a:rPr lang="es-ES" sz="3000" dirty="0"/>
              <a:t>Encuentra espacio en área de                                descanso pública</a:t>
            </a:r>
            <a:r>
              <a:rPr lang="en-US" sz="3000" dirty="0"/>
              <a:t>:  11%</a:t>
            </a:r>
          </a:p>
          <a:p>
            <a:r>
              <a:rPr lang="es-ES" sz="3000" dirty="0"/>
              <a:t>Las instalaciones son                                                   adecuadas: </a:t>
            </a:r>
            <a:r>
              <a:rPr lang="en-US" sz="3000" dirty="0"/>
              <a:t>51%</a:t>
            </a:r>
          </a:p>
        </p:txBody>
      </p:sp>
      <p:sp>
        <p:nvSpPr>
          <p:cNvPr id="4" name="Rectangle 3"/>
          <p:cNvSpPr/>
          <p:nvPr/>
        </p:nvSpPr>
        <p:spPr>
          <a:xfrm>
            <a:off x="598714" y="4998930"/>
            <a:ext cx="8077200" cy="1386149"/>
          </a:xfrm>
          <a:prstGeom prst="rect">
            <a:avLst/>
          </a:prstGeom>
        </p:spPr>
        <p:txBody>
          <a:bodyPr wrap="square">
            <a:spAutoFit/>
          </a:bodyPr>
          <a:lstStyle/>
          <a:p>
            <a:pPr>
              <a:lnSpc>
                <a:spcPts val="3360"/>
              </a:lnSpc>
              <a:buNone/>
            </a:pPr>
            <a:r>
              <a:rPr lang="en-US" sz="4800" b="1" dirty="0">
                <a:solidFill>
                  <a:srgbClr val="FF0000"/>
                </a:solidFill>
              </a:rPr>
              <a:t>+</a:t>
            </a:r>
            <a:r>
              <a:rPr lang="en-US" sz="3200" b="1" dirty="0">
                <a:solidFill>
                  <a:srgbClr val="006600"/>
                </a:solidFill>
              </a:rPr>
              <a:t> </a:t>
            </a:r>
            <a:r>
              <a:rPr lang="es-ES" sz="2800" b="1" dirty="0">
                <a:solidFill>
                  <a:srgbClr val="006600"/>
                </a:solidFill>
              </a:rPr>
              <a:t>La mayoría de los sistemas de ventilación de los camiones requieren el vehículo en ralentí, que cada vez más lugares están restringiendo</a:t>
            </a:r>
            <a:endParaRPr lang="en-US" sz="2800" b="1" dirty="0">
              <a:solidFill>
                <a:srgbClr val="006600"/>
              </a:solidFill>
            </a:endParaRPr>
          </a:p>
        </p:txBody>
      </p:sp>
      <p:pic>
        <p:nvPicPr>
          <p:cNvPr id="13314" name="Picture 2" descr="&#10;" title="truck driving by rest stop 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110103"/>
            <a:ext cx="2796721" cy="185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6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Desafíos en la Administración de la Fatiga Relacionada con el Cliente</a:t>
            </a:r>
            <a:endParaRPr lang="en-US" dirty="0"/>
          </a:p>
        </p:txBody>
      </p:sp>
      <p:sp>
        <p:nvSpPr>
          <p:cNvPr id="3" name="Content Placeholder 2"/>
          <p:cNvSpPr>
            <a:spLocks noGrp="1"/>
          </p:cNvSpPr>
          <p:nvPr>
            <p:ph idx="1"/>
          </p:nvPr>
        </p:nvSpPr>
        <p:spPr>
          <a:xfrm>
            <a:off x="457199" y="1600200"/>
            <a:ext cx="8136229" cy="4525963"/>
          </a:xfrm>
        </p:spPr>
        <p:txBody>
          <a:bodyPr>
            <a:normAutofit/>
          </a:bodyPr>
          <a:lstStyle/>
          <a:p>
            <a:r>
              <a:rPr lang="es-MX" sz="2800"/>
              <a:t>Acceso limitado a paraderos e instalaciones de confort</a:t>
            </a:r>
          </a:p>
          <a:p>
            <a:r>
              <a:rPr lang="es-MX" sz="2800" dirty="0"/>
              <a:t>Presión en los horarios</a:t>
            </a:r>
          </a:p>
          <a:p>
            <a:r>
              <a:rPr lang="es-MX" sz="2800" dirty="0"/>
              <a:t>Retrasos excesivos en la carga/descarga</a:t>
            </a:r>
          </a:p>
          <a:p>
            <a:endParaRPr lang="es-MX" sz="2800" dirty="0"/>
          </a:p>
          <a:p>
            <a:pPr>
              <a:buNone/>
            </a:pPr>
            <a:endParaRPr lang="es-MX" dirty="0">
              <a:solidFill>
                <a:srgbClr val="002060"/>
              </a:solidFill>
            </a:endParaRPr>
          </a:p>
          <a:p>
            <a:pPr>
              <a:buNone/>
            </a:pPr>
            <a:endParaRPr lang="es-MX" sz="2800" b="1" dirty="0">
              <a:solidFill>
                <a:srgbClr val="800000"/>
              </a:solidFill>
            </a:endParaRPr>
          </a:p>
          <a:p>
            <a:pPr>
              <a:buNone/>
            </a:pPr>
            <a:endParaRPr lang="es-MX" dirty="0"/>
          </a:p>
        </p:txBody>
      </p:sp>
      <p:pic>
        <p:nvPicPr>
          <p:cNvPr id="14338" name="Picture 2" title="trucks lined up in loading d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3610156"/>
            <a:ext cx="4183080" cy="27144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Problemas</a:t>
            </a:r>
            <a:endParaRPr lang="en-US" dirty="0"/>
          </a:p>
        </p:txBody>
      </p:sp>
      <p:sp>
        <p:nvSpPr>
          <p:cNvPr id="3" name="Content Placeholder 2"/>
          <p:cNvSpPr>
            <a:spLocks noGrp="1"/>
          </p:cNvSpPr>
          <p:nvPr>
            <p:ph idx="1"/>
          </p:nvPr>
        </p:nvSpPr>
        <p:spPr>
          <a:xfrm>
            <a:off x="264824" y="1600200"/>
            <a:ext cx="5602576" cy="5181600"/>
          </a:xfrm>
        </p:spPr>
        <p:txBody>
          <a:bodyPr>
            <a:normAutofit fontScale="47500" lnSpcReduction="20000"/>
          </a:bodyPr>
          <a:lstStyle/>
          <a:p>
            <a:r>
              <a:rPr lang="es-ES" sz="5900" dirty="0"/>
              <a:t>Los conductores de VDA enfrentan múltiples desafíos relacionados con la administración de la fatiga y la salud</a:t>
            </a:r>
            <a:r>
              <a:rPr lang="en-US" sz="5900" dirty="0"/>
              <a:t>.</a:t>
            </a:r>
          </a:p>
          <a:p>
            <a:r>
              <a:rPr lang="es-ES" sz="5900" dirty="0"/>
              <a:t>El cumplimiento de las HDS es esencial.</a:t>
            </a:r>
            <a:endParaRPr lang="en-US" sz="5900" dirty="0"/>
          </a:p>
          <a:p>
            <a:r>
              <a:rPr lang="es-ES" sz="5900" dirty="0"/>
              <a:t>Los conductores de VDA a menudo se tratan como la "banda elástica en el eslabón de la cadena de suministro</a:t>
            </a:r>
            <a:r>
              <a:rPr lang="en-US" sz="5900" dirty="0"/>
              <a:t>.”</a:t>
            </a:r>
          </a:p>
          <a:p>
            <a:r>
              <a:rPr lang="es-ES" sz="5900" dirty="0"/>
              <a:t>Esto eleva los riesgos de choques y también conduce a ineficiencias operativas.</a:t>
            </a:r>
            <a:r>
              <a:rPr lang="en-US" sz="5900" dirty="0"/>
              <a:t> </a:t>
            </a:r>
            <a:endParaRPr lang="en-US" dirty="0"/>
          </a:p>
        </p:txBody>
      </p:sp>
      <p:pic>
        <p:nvPicPr>
          <p:cNvPr id="1026" name="Picture 2" title="3 truc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5965" y="1752600"/>
            <a:ext cx="3103211"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title="man leaning over beside tru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4489" y="4098420"/>
            <a:ext cx="2890911" cy="19182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Acceso Limitado a las Instalaciones de Estacionamiento y de Confort</a:t>
            </a:r>
            <a:endParaRPr lang="en-US" dirty="0"/>
          </a:p>
        </p:txBody>
      </p:sp>
      <p:sp>
        <p:nvSpPr>
          <p:cNvPr id="3" name="Content Placeholder 2"/>
          <p:cNvSpPr>
            <a:spLocks noGrp="1"/>
          </p:cNvSpPr>
          <p:nvPr>
            <p:ph idx="1"/>
          </p:nvPr>
        </p:nvSpPr>
        <p:spPr>
          <a:xfrm>
            <a:off x="457200" y="1600200"/>
            <a:ext cx="5715000" cy="4525963"/>
          </a:xfrm>
        </p:spPr>
        <p:txBody>
          <a:bodyPr>
            <a:normAutofit fontScale="92500" lnSpcReduction="10000"/>
          </a:bodyPr>
          <a:lstStyle/>
          <a:p>
            <a:r>
              <a:rPr lang="es-ES" sz="2800" dirty="0"/>
              <a:t>Algunos expedidores/ destinatarios no permiten que los conductores de VDA tomen periodos fuera de servicio en sus lotes</a:t>
            </a:r>
            <a:endParaRPr lang="en-US" sz="2800" dirty="0"/>
          </a:p>
          <a:p>
            <a:r>
              <a:rPr lang="es-ES" sz="2800" dirty="0"/>
              <a:t>Esto puede obligarlos a estacionarse en acotamientos y rampas cercanas</a:t>
            </a:r>
            <a:endParaRPr lang="en-US" sz="2800" dirty="0"/>
          </a:p>
          <a:p>
            <a:r>
              <a:rPr lang="es-ES" sz="2800" dirty="0"/>
              <a:t>Algunos expedidores/ destinatarios   no permiten que los conductores tengan pleno acceso a las instalaciones de confort (baños, salones y comedores)</a:t>
            </a:r>
            <a:endParaRPr lang="en-US" sz="2800" dirty="0"/>
          </a:p>
        </p:txBody>
      </p:sp>
      <p:pic>
        <p:nvPicPr>
          <p:cNvPr id="15362" name="Picture 2" title="man leaning over beside tru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8964" y="3733800"/>
            <a:ext cx="3047235" cy="20219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Presión en los Horarios (1 de 2)</a:t>
            </a:r>
            <a:endParaRPr lang="en-US" dirty="0"/>
          </a:p>
        </p:txBody>
      </p:sp>
      <p:sp>
        <p:nvSpPr>
          <p:cNvPr id="3" name="Content Placeholder 2"/>
          <p:cNvSpPr>
            <a:spLocks noGrp="1"/>
          </p:cNvSpPr>
          <p:nvPr>
            <p:ph idx="1"/>
          </p:nvPr>
        </p:nvSpPr>
        <p:spPr>
          <a:xfrm>
            <a:off x="457200" y="1600200"/>
            <a:ext cx="5715000" cy="4525963"/>
          </a:xfrm>
        </p:spPr>
        <p:txBody>
          <a:bodyPr>
            <a:normAutofit fontScale="70000" lnSpcReduction="20000"/>
          </a:bodyPr>
          <a:lstStyle/>
          <a:p>
            <a:r>
              <a:rPr lang="es-ES" dirty="0"/>
              <a:t>El expedidor y el destinatario pueden establecer los horarios de entrega antes de la participación del intermediario, el transportista o el conductor</a:t>
            </a:r>
            <a:endParaRPr lang="en-US" dirty="0"/>
          </a:p>
          <a:p>
            <a:r>
              <a:rPr lang="es-ES" dirty="0"/>
              <a:t>Los plazos de entrega pueden basarse en estimaciones de tiempo poco realistas o "mejores escenarios"</a:t>
            </a:r>
            <a:endParaRPr lang="en-US" dirty="0"/>
          </a:p>
          <a:p>
            <a:r>
              <a:rPr lang="es-ES" dirty="0"/>
              <a:t>El transportista debe decidir si acepta un cronograma ajustado o renuncia a la carga</a:t>
            </a:r>
            <a:endParaRPr lang="en-US" dirty="0"/>
          </a:p>
          <a:p>
            <a:r>
              <a:rPr lang="es-ES" dirty="0"/>
              <a:t>Los contratos del expedidor-transportista pueden contener estrictos requisitos de desempeño, como 98% o más de entregas a tiempo; los directores dudan en solicitar revisión de plazos de entrega.</a:t>
            </a:r>
            <a:endParaRPr lang="en-US" dirty="0"/>
          </a:p>
        </p:txBody>
      </p:sp>
      <p:pic>
        <p:nvPicPr>
          <p:cNvPr id="16386" name="Picture 2" title="truck driving down open highw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905000"/>
            <a:ext cx="2597150" cy="3867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Presión en los Horarios (2 de 2)</a:t>
            </a:r>
            <a:endParaRPr lang="en-US" dirty="0"/>
          </a:p>
        </p:txBody>
      </p:sp>
      <p:sp>
        <p:nvSpPr>
          <p:cNvPr id="3" name="Content Placeholder 2"/>
          <p:cNvSpPr>
            <a:spLocks noGrp="1"/>
          </p:cNvSpPr>
          <p:nvPr>
            <p:ph idx="1"/>
          </p:nvPr>
        </p:nvSpPr>
        <p:spPr>
          <a:xfrm>
            <a:off x="457200" y="1600200"/>
            <a:ext cx="5562600" cy="4525963"/>
          </a:xfrm>
        </p:spPr>
        <p:txBody>
          <a:bodyPr>
            <a:normAutofit fontScale="85000" lnSpcReduction="20000"/>
          </a:bodyPr>
          <a:lstStyle/>
          <a:p>
            <a:r>
              <a:rPr lang="es-MX" sz="2800" dirty="0"/>
              <a:t>Estrictos requisitos de entrega pueden incentivar acciones inseguras de los conductores, como:</a:t>
            </a:r>
          </a:p>
          <a:p>
            <a:pPr lvl="1"/>
            <a:r>
              <a:rPr lang="es-MX" dirty="0"/>
              <a:t>Continuar conduciendo cuando está fatigado</a:t>
            </a:r>
          </a:p>
          <a:p>
            <a:pPr lvl="1"/>
            <a:r>
              <a:rPr lang="es-MX" dirty="0"/>
              <a:t>Infringir las reglas de HDS</a:t>
            </a:r>
          </a:p>
          <a:p>
            <a:pPr lvl="1"/>
            <a:r>
              <a:rPr lang="es-MX" dirty="0"/>
              <a:t>Velocidad insegura</a:t>
            </a:r>
          </a:p>
          <a:p>
            <a:r>
              <a:rPr lang="es-MX" sz="2800" dirty="0"/>
              <a:t>Se espera que el conductor sea la "banda elástica" en la cadena de suministro</a:t>
            </a:r>
          </a:p>
          <a:p>
            <a:r>
              <a:rPr lang="es-MX" sz="2800" dirty="0"/>
              <a:t>El problema se agrava si el expedidor especifica una ruta de viaje más corta pero más lenta  </a:t>
            </a:r>
          </a:p>
          <a:p>
            <a:endParaRPr lang="es-MX" dirty="0"/>
          </a:p>
        </p:txBody>
      </p:sp>
      <p:pic>
        <p:nvPicPr>
          <p:cNvPr id="5" name="Picture 2" title="truck driving down open highw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905000"/>
            <a:ext cx="2597150" cy="3867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Retrasos Excesivos de Carga/Descarga (1 de 2)</a:t>
            </a:r>
            <a:endParaRPr lang="en-US" dirty="0"/>
          </a:p>
        </p:txBody>
      </p:sp>
      <p:sp>
        <p:nvSpPr>
          <p:cNvPr id="3" name="Content Placeholder 2"/>
          <p:cNvSpPr>
            <a:spLocks noGrp="1"/>
          </p:cNvSpPr>
          <p:nvPr>
            <p:ph idx="1"/>
          </p:nvPr>
        </p:nvSpPr>
        <p:spPr>
          <a:xfrm>
            <a:off x="457200" y="1600200"/>
            <a:ext cx="8477250" cy="4953000"/>
          </a:xfrm>
        </p:spPr>
        <p:txBody>
          <a:bodyPr>
            <a:normAutofit fontScale="70000" lnSpcReduction="20000"/>
          </a:bodyPr>
          <a:lstStyle/>
          <a:p>
            <a:pPr>
              <a:lnSpc>
                <a:spcPct val="110000"/>
              </a:lnSpc>
            </a:pPr>
            <a:r>
              <a:rPr lang="es-ES" sz="3300" dirty="0"/>
              <a:t>La detención del conductor en las instalaciones del expedidor/destinatario es un problema colosal</a:t>
            </a:r>
            <a:endParaRPr lang="en-US" sz="3300" dirty="0"/>
          </a:p>
          <a:p>
            <a:pPr>
              <a:lnSpc>
                <a:spcPct val="110000"/>
              </a:lnSpc>
            </a:pPr>
            <a:r>
              <a:rPr lang="es-ES" sz="3300" dirty="0"/>
              <a:t>Costos anuales estimados en </a:t>
            </a:r>
            <a:r>
              <a:rPr lang="es-ES" sz="3300" b="1" dirty="0"/>
              <a:t>US$3 mil millones </a:t>
            </a:r>
            <a:r>
              <a:rPr lang="es-ES" sz="3300" dirty="0"/>
              <a:t>por año para la industria y </a:t>
            </a:r>
            <a:r>
              <a:rPr lang="es-ES" sz="3300" b="1" dirty="0"/>
              <a:t>US$6.5 mil millones                                                             </a:t>
            </a:r>
            <a:r>
              <a:rPr lang="es-ES" sz="3300" dirty="0"/>
              <a:t>para la economía en general</a:t>
            </a:r>
          </a:p>
          <a:p>
            <a:pPr>
              <a:lnSpc>
                <a:spcPct val="110000"/>
              </a:lnSpc>
            </a:pPr>
            <a:r>
              <a:rPr lang="es-ES" sz="3300" dirty="0"/>
              <a:t>El tiempo perdido de conductor                                               exacerba la escasez de conductores</a:t>
            </a:r>
            <a:endParaRPr lang="en-US" sz="3300" dirty="0"/>
          </a:p>
          <a:p>
            <a:pPr>
              <a:lnSpc>
                <a:spcPct val="110000"/>
              </a:lnSpc>
            </a:pPr>
            <a:r>
              <a:rPr lang="es-ES" sz="3300" dirty="0"/>
              <a:t>La mayoría de los pagos de los                                                   conductores es por milla, por lo                                                         que el tiempo perdido puede                                                      provocar frustración y prisa del conductor</a:t>
            </a:r>
            <a:endParaRPr lang="en-US" sz="3300" dirty="0"/>
          </a:p>
          <a:p>
            <a:pPr>
              <a:lnSpc>
                <a:spcPct val="110000"/>
              </a:lnSpc>
            </a:pPr>
            <a:r>
              <a:rPr lang="es-ES" sz="3300" dirty="0"/>
              <a:t>Los retrasos pueden conducir a infracciones de HDS, lo que pone a los transportistas en riesgo financiero y legal</a:t>
            </a:r>
            <a:r>
              <a:rPr lang="en-US" sz="3300" dirty="0"/>
              <a:t>   </a:t>
            </a:r>
          </a:p>
          <a:p>
            <a:endParaRPr lang="en-US" dirty="0">
              <a:solidFill>
                <a:srgbClr val="002060"/>
              </a:solidFill>
            </a:endParaRPr>
          </a:p>
        </p:txBody>
      </p:sp>
      <p:pic>
        <p:nvPicPr>
          <p:cNvPr id="18434" name="Picture 2" title="truck in loading d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743200"/>
            <a:ext cx="3429000" cy="2225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Retrasos Excesivos de Carga/Descarga (2 de 2)</a:t>
            </a:r>
            <a:endParaRPr lang="en-US" dirty="0"/>
          </a:p>
        </p:txBody>
      </p:sp>
      <p:sp>
        <p:nvSpPr>
          <p:cNvPr id="3" name="Content Placeholder 2"/>
          <p:cNvSpPr>
            <a:spLocks noGrp="1"/>
          </p:cNvSpPr>
          <p:nvPr>
            <p:ph idx="1"/>
          </p:nvPr>
        </p:nvSpPr>
        <p:spPr>
          <a:xfrm>
            <a:off x="381000" y="1600200"/>
            <a:ext cx="8305800" cy="4800600"/>
          </a:xfrm>
        </p:spPr>
        <p:txBody>
          <a:bodyPr>
            <a:normAutofit fontScale="85000" lnSpcReduction="20000"/>
          </a:bodyPr>
          <a:lstStyle/>
          <a:p>
            <a:r>
              <a:rPr lang="es-MX" dirty="0"/>
              <a:t>Estudio de la Oficina de Rendición de Cuentas del Gobierno de los EUA (GAO):</a:t>
            </a:r>
          </a:p>
          <a:p>
            <a:pPr lvl="1"/>
            <a:r>
              <a:rPr lang="es-MX" sz="2600" dirty="0"/>
              <a:t>El</a:t>
            </a:r>
            <a:r>
              <a:rPr lang="es-MX" sz="2600" b="1" dirty="0"/>
              <a:t> 68% </a:t>
            </a:r>
            <a:r>
              <a:rPr lang="es-MX" sz="2600" dirty="0"/>
              <a:t>de los conductores encuestados fueron detenidos más de 2 horas en el último mes  (¡Algunos más de 8 horas!)</a:t>
            </a:r>
          </a:p>
          <a:p>
            <a:pPr lvl="1"/>
            <a:r>
              <a:rPr lang="es-MX" sz="2600" dirty="0"/>
              <a:t>De los conductores detenidos:</a:t>
            </a:r>
          </a:p>
          <a:p>
            <a:pPr lvl="2"/>
            <a:r>
              <a:rPr lang="es-MX" sz="2200" dirty="0"/>
              <a:t>El</a:t>
            </a:r>
            <a:r>
              <a:rPr lang="es-MX" sz="2200" b="1" dirty="0"/>
              <a:t> 80% </a:t>
            </a:r>
            <a:r>
              <a:rPr lang="es-MX" sz="2200" dirty="0"/>
              <a:t>dijo que eso afectó su                                                    cumplimiento de HDS</a:t>
            </a:r>
          </a:p>
          <a:p>
            <a:pPr lvl="2"/>
            <a:r>
              <a:rPr lang="es-MX" sz="2200" b="1" dirty="0"/>
              <a:t>65% </a:t>
            </a:r>
            <a:r>
              <a:rPr lang="es-MX" sz="2200" dirty="0"/>
              <a:t>perdió ingresos debido a                                                              retrasos</a:t>
            </a:r>
          </a:p>
          <a:p>
            <a:pPr lvl="2"/>
            <a:r>
              <a:rPr lang="es-MX" sz="2200" dirty="0"/>
              <a:t>Solo el </a:t>
            </a:r>
            <a:r>
              <a:rPr lang="es-MX" sz="2200" b="1" dirty="0"/>
              <a:t>35%</a:t>
            </a:r>
            <a:r>
              <a:rPr lang="es-MX" sz="2200" dirty="0"/>
              <a:t> fue compensado                                               económicamente</a:t>
            </a:r>
          </a:p>
          <a:p>
            <a:r>
              <a:rPr lang="es-MX" sz="2800" dirty="0"/>
              <a:t>Instituto de Transporte de Texas: </a:t>
            </a:r>
          </a:p>
          <a:p>
            <a:pPr marL="990600" indent="-990600">
              <a:buNone/>
            </a:pPr>
            <a:r>
              <a:rPr lang="es-MX" sz="2600" b="1" dirty="0"/>
              <a:t>	</a:t>
            </a:r>
            <a:r>
              <a:rPr lang="es-MX" sz="3300" b="1" dirty="0"/>
              <a:t>Costo real de los retrasos de los camiones = US$80 a US$121 por hora</a:t>
            </a:r>
            <a:endParaRPr lang="es-MX" sz="2600" b="1" dirty="0"/>
          </a:p>
        </p:txBody>
      </p:sp>
      <p:pic>
        <p:nvPicPr>
          <p:cNvPr id="5" name="Picture 2" title="truck in loading d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956487"/>
            <a:ext cx="3429000" cy="2225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Fuentes de Retrasos en la Carga/Descarga</a:t>
            </a:r>
            <a:endParaRPr lang="en-US" dirty="0"/>
          </a:p>
        </p:txBody>
      </p:sp>
      <p:sp>
        <p:nvSpPr>
          <p:cNvPr id="3" name="Content Placeholder 2"/>
          <p:cNvSpPr>
            <a:spLocks noGrp="1"/>
          </p:cNvSpPr>
          <p:nvPr>
            <p:ph idx="1"/>
          </p:nvPr>
        </p:nvSpPr>
        <p:spPr>
          <a:xfrm>
            <a:off x="457200" y="1600200"/>
            <a:ext cx="5334000" cy="4525963"/>
          </a:xfrm>
        </p:spPr>
        <p:txBody>
          <a:bodyPr>
            <a:normAutofit fontScale="92500" lnSpcReduction="10000"/>
          </a:bodyPr>
          <a:lstStyle/>
          <a:p>
            <a:r>
              <a:rPr lang="es-ES" sz="3000" dirty="0"/>
              <a:t>Capacidad o equipo inadecuado de la instalación</a:t>
            </a:r>
            <a:endParaRPr lang="en-US" sz="3000" dirty="0"/>
          </a:p>
          <a:p>
            <a:r>
              <a:rPr lang="es-ES" sz="3000" dirty="0"/>
              <a:t>Producto no listo para envío</a:t>
            </a:r>
            <a:endParaRPr lang="en-US" sz="3000" dirty="0"/>
          </a:p>
          <a:p>
            <a:r>
              <a:rPr lang="es-ES" sz="3000" dirty="0"/>
              <a:t>Servicio lento por parte del personal de la instalación</a:t>
            </a:r>
            <a:endParaRPr lang="en-US" sz="3000" dirty="0"/>
          </a:p>
          <a:p>
            <a:r>
              <a:rPr lang="es-ES" sz="3000" dirty="0"/>
              <a:t>Prácticas de programación de horarios o de prioridades; ej., el remolque se usa como almacén complementario</a:t>
            </a:r>
            <a:endParaRPr lang="en-US" sz="3000" dirty="0"/>
          </a:p>
          <a:p>
            <a:r>
              <a:rPr lang="en-US" sz="3000" dirty="0" err="1"/>
              <a:t>Otros</a:t>
            </a:r>
            <a:r>
              <a:rPr lang="en-US" sz="3000" dirty="0"/>
              <a:t> </a:t>
            </a:r>
            <a:r>
              <a:rPr lang="en-US" sz="3000" dirty="0" err="1"/>
              <a:t>factores</a:t>
            </a:r>
            <a:endParaRPr lang="en-US" sz="3000" dirty="0"/>
          </a:p>
        </p:txBody>
      </p:sp>
      <p:pic>
        <p:nvPicPr>
          <p:cNvPr id="20482" name="Picture 2" title="man unloading tru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5563" y="2743200"/>
            <a:ext cx="2981237" cy="197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000" dirty="0"/>
              <a:t>¡Incluso los Pequeños Retrasos Pueden Tener Grandes Consecuencias!</a:t>
            </a:r>
            <a:endParaRPr lang="en-US" sz="4000" dirty="0"/>
          </a:p>
        </p:txBody>
      </p:sp>
      <p:sp>
        <p:nvSpPr>
          <p:cNvPr id="3" name="Content Placeholder 2"/>
          <p:cNvSpPr>
            <a:spLocks noGrp="1"/>
          </p:cNvSpPr>
          <p:nvPr>
            <p:ph idx="1"/>
          </p:nvPr>
        </p:nvSpPr>
        <p:spPr>
          <a:xfrm>
            <a:off x="457200" y="1600200"/>
            <a:ext cx="6019800" cy="4525963"/>
          </a:xfrm>
        </p:spPr>
        <p:txBody>
          <a:bodyPr>
            <a:normAutofit fontScale="92500" lnSpcReduction="20000"/>
          </a:bodyPr>
          <a:lstStyle/>
          <a:p>
            <a:r>
              <a:rPr lang="es-ES" sz="2800" dirty="0"/>
              <a:t>El conductor retrasado que se queda sin horas de turno de trabajo debe tomar 10 horas libres antes de continuar</a:t>
            </a:r>
            <a:endParaRPr lang="en-US" sz="2800" dirty="0"/>
          </a:p>
          <a:p>
            <a:r>
              <a:rPr lang="es-ES" sz="2800" dirty="0"/>
              <a:t>El conductor que se queda sin horas semanales debe tomar el "fin de semana" (34 horas en los EUA, 36 o más en Canadá) antes de volver a comenzar</a:t>
            </a:r>
            <a:endParaRPr lang="en-US" sz="2800" dirty="0"/>
          </a:p>
          <a:p>
            <a:r>
              <a:rPr lang="es-ES" sz="2800" dirty="0"/>
              <a:t>Las infracciones de HDS cuentan contra los transportistas y los conductores</a:t>
            </a:r>
            <a:endParaRPr lang="en-US" sz="2800" dirty="0"/>
          </a:p>
          <a:p>
            <a:r>
              <a:rPr lang="es-ES" sz="2800" i="1" dirty="0"/>
              <a:t>Todas las partes son perjudicadas: expedidores, destinatarios, intermediarios, transportistas y conductores</a:t>
            </a:r>
            <a:r>
              <a:rPr lang="en-US" sz="2800" dirty="0"/>
              <a:t> </a:t>
            </a:r>
          </a:p>
        </p:txBody>
      </p:sp>
      <p:pic>
        <p:nvPicPr>
          <p:cNvPr id="755713" name="Picture 1" title="midnight on clock"/>
          <p:cNvPicPr>
            <a:picLocks noChangeAspect="1" noChangeArrowheads="1"/>
          </p:cNvPicPr>
          <p:nvPr/>
        </p:nvPicPr>
        <p:blipFill>
          <a:blip r:embed="rId3" cstate="print"/>
          <a:srcRect/>
          <a:stretch>
            <a:fillRect/>
          </a:stretch>
        </p:blipFill>
        <p:spPr bwMode="auto">
          <a:xfrm>
            <a:off x="6458485" y="1676400"/>
            <a:ext cx="2456915" cy="1752600"/>
          </a:xfrm>
          <a:prstGeom prst="rect">
            <a:avLst/>
          </a:prstGeom>
          <a:noFill/>
        </p:spPr>
      </p:pic>
      <p:pic>
        <p:nvPicPr>
          <p:cNvPr id="755714" name="Picture 2" title="&quot;too late&quot; alarm clock"/>
          <p:cNvPicPr>
            <a:picLocks noChangeAspect="1" noChangeArrowheads="1"/>
          </p:cNvPicPr>
          <p:nvPr/>
        </p:nvPicPr>
        <p:blipFill>
          <a:blip r:embed="rId4" cstate="print"/>
          <a:srcRect/>
          <a:stretch>
            <a:fillRect/>
          </a:stretch>
        </p:blipFill>
        <p:spPr bwMode="auto">
          <a:xfrm>
            <a:off x="6427470" y="3810000"/>
            <a:ext cx="2438400" cy="1625600"/>
          </a:xfrm>
          <a:prstGeom prst="rect">
            <a:avLst/>
          </a:prstGeom>
          <a:noFill/>
        </p:spPr>
      </p:pic>
    </p:spTree>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Más Vulnerables: Transportistas Pequeños e Independientes</a:t>
            </a:r>
            <a:endParaRPr lang="en-US" dirty="0"/>
          </a:p>
        </p:txBody>
      </p:sp>
      <p:sp>
        <p:nvSpPr>
          <p:cNvPr id="3" name="Content Placeholder 2"/>
          <p:cNvSpPr>
            <a:spLocks noGrp="1"/>
          </p:cNvSpPr>
          <p:nvPr>
            <p:ph idx="1"/>
          </p:nvPr>
        </p:nvSpPr>
        <p:spPr>
          <a:xfrm>
            <a:off x="457200" y="1600200"/>
            <a:ext cx="5561445" cy="4525963"/>
          </a:xfrm>
        </p:spPr>
        <p:txBody>
          <a:bodyPr>
            <a:normAutofit fontScale="85000" lnSpcReduction="20000"/>
          </a:bodyPr>
          <a:lstStyle/>
          <a:p>
            <a:r>
              <a:rPr lang="es-MX" sz="3300"/>
              <a:t>Menos probable que:</a:t>
            </a:r>
          </a:p>
          <a:p>
            <a:pPr lvl="1"/>
            <a:r>
              <a:rPr lang="es-MX" dirty="0"/>
              <a:t>Hayan establecido estándares de tiempo de tránsito de viaje</a:t>
            </a:r>
          </a:p>
          <a:p>
            <a:pPr lvl="1"/>
            <a:r>
              <a:rPr lang="es-MX" dirty="0"/>
              <a:t>Cobren tarifas por detención</a:t>
            </a:r>
          </a:p>
          <a:p>
            <a:pPr lvl="1"/>
            <a:r>
              <a:rPr lang="es-MX" dirty="0"/>
              <a:t>Tengan procedimientos y/o tecnologías sistémicas (p. ej., EOBR) para atender el problema</a:t>
            </a:r>
          </a:p>
          <a:p>
            <a:r>
              <a:rPr lang="es-MX" sz="3300" dirty="0"/>
              <a:t>Menos capaces de:</a:t>
            </a:r>
          </a:p>
          <a:p>
            <a:pPr lvl="1"/>
            <a:r>
              <a:rPr lang="es-MX" dirty="0"/>
              <a:t>“Soltar y enganchar“ remolques</a:t>
            </a:r>
          </a:p>
          <a:p>
            <a:pPr lvl="1"/>
            <a:r>
              <a:rPr lang="es-MX" dirty="0"/>
              <a:t>Ajustar horarios (p. ej., cambiar despachos)</a:t>
            </a:r>
          </a:p>
          <a:p>
            <a:pPr lvl="1"/>
            <a:r>
              <a:rPr lang="es-MX" dirty="0"/>
              <a:t>Absorber $ pérdidas</a:t>
            </a:r>
          </a:p>
        </p:txBody>
      </p:sp>
      <p:pic>
        <p:nvPicPr>
          <p:cNvPr id="21506" name="Picture 2" title="Trailer being dropped and hook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362200"/>
            <a:ext cx="2332139" cy="3494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s-ES" dirty="0"/>
              <a:t>Soluciones de Administración de la Fatiga</a:t>
            </a:r>
            <a:endParaRPr lang="en-US" dirty="0"/>
          </a:p>
        </p:txBody>
      </p:sp>
    </p:spTree>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Equipo de Seguridad en el Transporte</a:t>
            </a:r>
            <a:endParaRPr lang="en-US" sz="2400" b="1" dirty="0">
              <a:solidFill>
                <a:srgbClr val="C00000"/>
              </a:solidFill>
            </a:endParaRPr>
          </a:p>
        </p:txBody>
      </p:sp>
      <p:sp>
        <p:nvSpPr>
          <p:cNvPr id="5" name="Oval 4"/>
          <p:cNvSpPr/>
          <p:nvPr/>
        </p:nvSpPr>
        <p:spPr>
          <a:xfrm>
            <a:off x="304800" y="2029718"/>
            <a:ext cx="5943600" cy="3124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Oval 5"/>
          <p:cNvSpPr/>
          <p:nvPr/>
        </p:nvSpPr>
        <p:spPr>
          <a:xfrm>
            <a:off x="2663190" y="2056388"/>
            <a:ext cx="6096000" cy="3124200"/>
          </a:xfrm>
          <a:prstGeom prst="ellipse">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TextBox 6"/>
          <p:cNvSpPr txBox="1"/>
          <p:nvPr/>
        </p:nvSpPr>
        <p:spPr>
          <a:xfrm>
            <a:off x="604046" y="3360984"/>
            <a:ext cx="1790811" cy="461665"/>
          </a:xfrm>
          <a:prstGeom prst="rect">
            <a:avLst/>
          </a:prstGeom>
          <a:noFill/>
        </p:spPr>
        <p:txBody>
          <a:bodyPr wrap="none" rtlCol="0">
            <a:spAutoFit/>
          </a:bodyPr>
          <a:lstStyle/>
          <a:p>
            <a:r>
              <a:rPr lang="es-MX" sz="2400" b="1" dirty="0"/>
              <a:t>Conductores</a:t>
            </a:r>
          </a:p>
        </p:txBody>
      </p:sp>
      <p:sp>
        <p:nvSpPr>
          <p:cNvPr id="8" name="TextBox 7"/>
          <p:cNvSpPr txBox="1"/>
          <p:nvPr/>
        </p:nvSpPr>
        <p:spPr>
          <a:xfrm>
            <a:off x="6549390" y="3360985"/>
            <a:ext cx="2057400" cy="461665"/>
          </a:xfrm>
          <a:prstGeom prst="rect">
            <a:avLst/>
          </a:prstGeom>
          <a:noFill/>
        </p:spPr>
        <p:txBody>
          <a:bodyPr wrap="square" rtlCol="0">
            <a:spAutoFit/>
          </a:bodyPr>
          <a:lstStyle/>
          <a:p>
            <a:r>
              <a:rPr lang="es-MX" sz="2400" b="1" dirty="0">
                <a:solidFill>
                  <a:srgbClr val="800000"/>
                </a:solidFill>
              </a:rPr>
              <a:t>Transportistas</a:t>
            </a:r>
          </a:p>
        </p:txBody>
      </p:sp>
      <p:sp>
        <p:nvSpPr>
          <p:cNvPr id="9" name="TextBox 8"/>
          <p:cNvSpPr txBox="1"/>
          <p:nvPr/>
        </p:nvSpPr>
        <p:spPr>
          <a:xfrm>
            <a:off x="3162411" y="2667000"/>
            <a:ext cx="2743200" cy="1446550"/>
          </a:xfrm>
          <a:prstGeom prst="rect">
            <a:avLst/>
          </a:prstGeom>
          <a:noFill/>
        </p:spPr>
        <p:txBody>
          <a:bodyPr wrap="square" rtlCol="0">
            <a:spAutoFit/>
          </a:bodyPr>
          <a:lstStyle/>
          <a:p>
            <a:pPr algn="ctr"/>
            <a:r>
              <a:rPr lang="es-MX" sz="2400" dirty="0"/>
              <a:t>     </a:t>
            </a:r>
            <a:r>
              <a:rPr lang="es-MX" sz="3200" b="1" dirty="0">
                <a:solidFill>
                  <a:srgbClr val="0033CC"/>
                </a:solidFill>
              </a:rPr>
              <a:t>Administración de la Fatiga</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3600" dirty="0"/>
              <a:t>Metas del Programa de Administración de la Fatiga de América del Norte (PAFAN)</a:t>
            </a:r>
            <a:r>
              <a:rPr lang="en-US" sz="3600" dirty="0"/>
              <a:t> </a:t>
            </a:r>
          </a:p>
        </p:txBody>
      </p:sp>
      <p:sp>
        <p:nvSpPr>
          <p:cNvPr id="3" name="Content Placeholder 2"/>
          <p:cNvSpPr>
            <a:spLocks noGrp="1"/>
          </p:cNvSpPr>
          <p:nvPr>
            <p:ph idx="1"/>
          </p:nvPr>
        </p:nvSpPr>
        <p:spPr>
          <a:xfrm>
            <a:off x="228600" y="1600200"/>
            <a:ext cx="8610600" cy="4525963"/>
          </a:xfrm>
        </p:spPr>
        <p:txBody>
          <a:bodyPr>
            <a:noAutofit/>
          </a:bodyPr>
          <a:lstStyle/>
          <a:p>
            <a:r>
              <a:rPr lang="es-ES" sz="2400" dirty="0"/>
              <a:t>Desarrollar directrices, materiales y herramientas para los autotransportistas a fin de reducir la fatiga del conductor</a:t>
            </a:r>
            <a:endParaRPr lang="en-US" sz="2400" dirty="0"/>
          </a:p>
          <a:p>
            <a:r>
              <a:rPr lang="es-ES" sz="2400" dirty="0"/>
              <a:t>Proporcionar educación y capacitación a conductores</a:t>
            </a:r>
            <a:endParaRPr lang="en-US" sz="2400" dirty="0"/>
          </a:p>
          <a:p>
            <a:r>
              <a:rPr lang="es-ES" sz="2400" dirty="0"/>
              <a:t>Facilitar el examen médico y el apoyo relacionado</a:t>
            </a:r>
            <a:endParaRPr lang="en-US" sz="2400" dirty="0"/>
          </a:p>
          <a:p>
            <a:r>
              <a:rPr lang="es-ES" sz="2400" dirty="0"/>
              <a:t>Mejorar la programación de horarios y despacho de conductores</a:t>
            </a:r>
            <a:endParaRPr lang="en-US" sz="2400" dirty="0"/>
          </a:p>
          <a:p>
            <a:r>
              <a:rPr lang="es-ES" sz="2400" dirty="0"/>
              <a:t>Involucrar a todos los niveles de la gerencia de la empresa, el personal, conductores y miembros de la familia</a:t>
            </a:r>
            <a:endParaRPr lang="en-US" sz="2400" dirty="0"/>
          </a:p>
          <a:p>
            <a:r>
              <a:rPr lang="es-ES" sz="2400" b="1" dirty="0"/>
              <a:t>Sensibilizar a los expedidores, destinatarios e intermediarios sobre las preocupaciones de la fatiga del conductor</a:t>
            </a:r>
            <a:endParaRPr lang="en-US" sz="2400" b="1" dirty="0"/>
          </a:p>
          <a:p>
            <a:r>
              <a:rPr lang="es-ES" sz="2400" b="1" dirty="0"/>
              <a:t>Mejorar las prácticas del expedidor, el destinatario y el intermediario relacionadas con la fatiga del conductor</a:t>
            </a:r>
            <a:endParaRPr lang="en-US" sz="2400" b="1" dirty="0"/>
          </a:p>
        </p:txBody>
      </p:sp>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Equipo de Seguridad en el Transporte</a:t>
            </a:r>
            <a:endParaRPr lang="en-US" dirty="0"/>
          </a:p>
        </p:txBody>
      </p:sp>
      <p:sp>
        <p:nvSpPr>
          <p:cNvPr id="5" name="Oval 4"/>
          <p:cNvSpPr/>
          <p:nvPr/>
        </p:nvSpPr>
        <p:spPr>
          <a:xfrm>
            <a:off x="304800" y="1447800"/>
            <a:ext cx="5943600" cy="3124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667000" y="1447800"/>
            <a:ext cx="6096000" cy="3124200"/>
          </a:xfrm>
          <a:prstGeom prst="ellipse">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7596" y="2578984"/>
            <a:ext cx="1790811" cy="461665"/>
          </a:xfrm>
          <a:prstGeom prst="rect">
            <a:avLst/>
          </a:prstGeom>
          <a:noFill/>
        </p:spPr>
        <p:txBody>
          <a:bodyPr wrap="none" rtlCol="0">
            <a:spAutoFit/>
          </a:bodyPr>
          <a:lstStyle/>
          <a:p>
            <a:r>
              <a:rPr lang="en-US" sz="2400" b="1" dirty="0" err="1"/>
              <a:t>Conductores</a:t>
            </a:r>
            <a:endParaRPr lang="en-US" sz="2400" b="1" dirty="0"/>
          </a:p>
        </p:txBody>
      </p:sp>
      <p:sp>
        <p:nvSpPr>
          <p:cNvPr id="8" name="TextBox 7"/>
          <p:cNvSpPr txBox="1"/>
          <p:nvPr/>
        </p:nvSpPr>
        <p:spPr>
          <a:xfrm>
            <a:off x="6461576" y="2651146"/>
            <a:ext cx="2095389" cy="461665"/>
          </a:xfrm>
          <a:prstGeom prst="rect">
            <a:avLst/>
          </a:prstGeom>
          <a:noFill/>
        </p:spPr>
        <p:txBody>
          <a:bodyPr wrap="square" rtlCol="0">
            <a:spAutoFit/>
          </a:bodyPr>
          <a:lstStyle/>
          <a:p>
            <a:r>
              <a:rPr lang="en-US" sz="2400" b="1" dirty="0" err="1">
                <a:solidFill>
                  <a:srgbClr val="800000"/>
                </a:solidFill>
              </a:rPr>
              <a:t>Transportistas</a:t>
            </a:r>
            <a:endParaRPr lang="en-US" sz="2400" b="1" dirty="0">
              <a:solidFill>
                <a:srgbClr val="800000"/>
              </a:solidFill>
            </a:endParaRPr>
          </a:p>
        </p:txBody>
      </p:sp>
      <p:sp>
        <p:nvSpPr>
          <p:cNvPr id="9" name="TextBox 8"/>
          <p:cNvSpPr txBox="1"/>
          <p:nvPr/>
        </p:nvSpPr>
        <p:spPr>
          <a:xfrm>
            <a:off x="3200400" y="2514600"/>
            <a:ext cx="2514599" cy="830997"/>
          </a:xfrm>
          <a:prstGeom prst="rect">
            <a:avLst/>
          </a:prstGeom>
          <a:noFill/>
        </p:spPr>
        <p:txBody>
          <a:bodyPr wrap="square" rtlCol="0">
            <a:spAutoFit/>
          </a:bodyPr>
          <a:lstStyle/>
          <a:p>
            <a:pPr algn="ctr"/>
            <a:r>
              <a:rPr lang="en-US" sz="2400" dirty="0"/>
              <a:t> </a:t>
            </a:r>
            <a:r>
              <a:rPr lang="en-US" sz="2400" b="1" dirty="0" err="1">
                <a:solidFill>
                  <a:srgbClr val="0033CC"/>
                </a:solidFill>
              </a:rPr>
              <a:t>Administración</a:t>
            </a:r>
            <a:r>
              <a:rPr lang="en-US" sz="2400" b="1" dirty="0">
                <a:solidFill>
                  <a:srgbClr val="0033CC"/>
                </a:solidFill>
              </a:rPr>
              <a:t> de la </a:t>
            </a:r>
            <a:r>
              <a:rPr lang="en-US" sz="2400" b="1" dirty="0" err="1">
                <a:solidFill>
                  <a:srgbClr val="0033CC"/>
                </a:solidFill>
              </a:rPr>
              <a:t>Fatiga</a:t>
            </a:r>
            <a:endParaRPr lang="en-US" sz="3200" b="1" dirty="0">
              <a:solidFill>
                <a:srgbClr val="0033CC"/>
              </a:solidFill>
            </a:endParaRPr>
          </a:p>
        </p:txBody>
      </p:sp>
      <p:sp>
        <p:nvSpPr>
          <p:cNvPr id="10" name="Oval 9"/>
          <p:cNvSpPr/>
          <p:nvPr/>
        </p:nvSpPr>
        <p:spPr>
          <a:xfrm rot="2700000">
            <a:off x="1849651" y="1337379"/>
            <a:ext cx="3886200" cy="5436942"/>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828800" y="4800600"/>
            <a:ext cx="1981200" cy="830997"/>
          </a:xfrm>
          <a:prstGeom prst="rect">
            <a:avLst/>
          </a:prstGeom>
          <a:noFill/>
        </p:spPr>
        <p:txBody>
          <a:bodyPr wrap="square" rtlCol="0">
            <a:spAutoFit/>
          </a:bodyPr>
          <a:lstStyle/>
          <a:p>
            <a:r>
              <a:rPr lang="en-US" sz="2400" b="1" dirty="0">
                <a:solidFill>
                  <a:schemeClr val="accent1">
                    <a:lumMod val="75000"/>
                  </a:schemeClr>
                </a:solidFill>
              </a:rPr>
              <a:t>Familia de </a:t>
            </a:r>
            <a:r>
              <a:rPr lang="en-US" sz="2400" b="1" dirty="0" err="1">
                <a:solidFill>
                  <a:schemeClr val="accent1">
                    <a:lumMod val="75000"/>
                  </a:schemeClr>
                </a:solidFill>
              </a:rPr>
              <a:t>los</a:t>
            </a:r>
            <a:r>
              <a:rPr lang="en-US" sz="2400" b="1" dirty="0">
                <a:solidFill>
                  <a:schemeClr val="accent1">
                    <a:lumMod val="75000"/>
                  </a:schemeClr>
                </a:solidFill>
              </a:rPr>
              <a:t> </a:t>
            </a:r>
            <a:r>
              <a:rPr lang="en-US" sz="2400" b="1" dirty="0" err="1">
                <a:solidFill>
                  <a:schemeClr val="accent1">
                    <a:lumMod val="75000"/>
                  </a:schemeClr>
                </a:solidFill>
              </a:rPr>
              <a:t>conductores</a:t>
            </a:r>
            <a:endParaRPr lang="en-US" sz="2400" b="1" dirty="0">
              <a:solidFill>
                <a:schemeClr val="accent1">
                  <a:lumMod val="75000"/>
                </a:schemeClr>
              </a:solidFill>
            </a:endParaRPr>
          </a:p>
        </p:txBody>
      </p:sp>
    </p:spTree>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Equipo de Seguridad en el Transporte</a:t>
            </a:r>
            <a:endParaRPr lang="en-US" dirty="0"/>
          </a:p>
        </p:txBody>
      </p:sp>
      <p:sp>
        <p:nvSpPr>
          <p:cNvPr id="5" name="Oval 4"/>
          <p:cNvSpPr/>
          <p:nvPr/>
        </p:nvSpPr>
        <p:spPr>
          <a:xfrm>
            <a:off x="304800" y="1447800"/>
            <a:ext cx="5943600" cy="3124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667000" y="1447800"/>
            <a:ext cx="6096000" cy="3124200"/>
          </a:xfrm>
          <a:prstGeom prst="ellipse">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57088" y="2559120"/>
            <a:ext cx="1790811" cy="461665"/>
          </a:xfrm>
          <a:prstGeom prst="rect">
            <a:avLst/>
          </a:prstGeom>
          <a:noFill/>
        </p:spPr>
        <p:txBody>
          <a:bodyPr wrap="none" rtlCol="0">
            <a:spAutoFit/>
          </a:bodyPr>
          <a:lstStyle/>
          <a:p>
            <a:r>
              <a:rPr lang="en-US" sz="2400" b="1" dirty="0" err="1"/>
              <a:t>Conductores</a:t>
            </a:r>
            <a:endParaRPr lang="en-US" sz="2400" b="1" dirty="0"/>
          </a:p>
        </p:txBody>
      </p:sp>
      <p:sp>
        <p:nvSpPr>
          <p:cNvPr id="8" name="TextBox 7"/>
          <p:cNvSpPr txBox="1"/>
          <p:nvPr/>
        </p:nvSpPr>
        <p:spPr>
          <a:xfrm>
            <a:off x="6740636" y="2414396"/>
            <a:ext cx="2133600" cy="461665"/>
          </a:xfrm>
          <a:prstGeom prst="rect">
            <a:avLst/>
          </a:prstGeom>
          <a:noFill/>
        </p:spPr>
        <p:txBody>
          <a:bodyPr wrap="square" rtlCol="0">
            <a:spAutoFit/>
          </a:bodyPr>
          <a:lstStyle/>
          <a:p>
            <a:r>
              <a:rPr lang="en-US" sz="2400" b="1" dirty="0" err="1">
                <a:solidFill>
                  <a:srgbClr val="800000"/>
                </a:solidFill>
              </a:rPr>
              <a:t>Transportistas</a:t>
            </a:r>
            <a:endParaRPr lang="en-US" sz="2400" b="1" dirty="0">
              <a:solidFill>
                <a:srgbClr val="800000"/>
              </a:solidFill>
            </a:endParaRPr>
          </a:p>
        </p:txBody>
      </p:sp>
      <p:sp>
        <p:nvSpPr>
          <p:cNvPr id="9" name="TextBox 8"/>
          <p:cNvSpPr txBox="1"/>
          <p:nvPr/>
        </p:nvSpPr>
        <p:spPr>
          <a:xfrm>
            <a:off x="3310792" y="2645229"/>
            <a:ext cx="2133600" cy="830997"/>
          </a:xfrm>
          <a:prstGeom prst="rect">
            <a:avLst/>
          </a:prstGeom>
          <a:noFill/>
        </p:spPr>
        <p:txBody>
          <a:bodyPr wrap="square" rtlCol="0">
            <a:spAutoFit/>
          </a:bodyPr>
          <a:lstStyle/>
          <a:p>
            <a:pPr algn="ctr"/>
            <a:r>
              <a:rPr lang="en-US" sz="2400" b="1" dirty="0" err="1">
                <a:solidFill>
                  <a:srgbClr val="0033CC"/>
                </a:solidFill>
              </a:rPr>
              <a:t>Administración</a:t>
            </a:r>
            <a:r>
              <a:rPr lang="en-US" sz="2400" b="1" dirty="0">
                <a:solidFill>
                  <a:srgbClr val="0033CC"/>
                </a:solidFill>
              </a:rPr>
              <a:t> de la </a:t>
            </a:r>
            <a:r>
              <a:rPr lang="en-US" sz="2400" b="1" dirty="0" err="1">
                <a:solidFill>
                  <a:srgbClr val="0033CC"/>
                </a:solidFill>
              </a:rPr>
              <a:t>Fatiga</a:t>
            </a:r>
            <a:endParaRPr lang="en-US" sz="3200" b="1" dirty="0">
              <a:solidFill>
                <a:srgbClr val="0033CC"/>
              </a:solidFill>
            </a:endParaRPr>
          </a:p>
        </p:txBody>
      </p:sp>
      <p:sp>
        <p:nvSpPr>
          <p:cNvPr id="10" name="Oval 9"/>
          <p:cNvSpPr/>
          <p:nvPr/>
        </p:nvSpPr>
        <p:spPr>
          <a:xfrm rot="2700000">
            <a:off x="1771650" y="1305069"/>
            <a:ext cx="3886200" cy="5657561"/>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558193" y="5056982"/>
            <a:ext cx="1947007" cy="830997"/>
          </a:xfrm>
          <a:prstGeom prst="rect">
            <a:avLst/>
          </a:prstGeom>
          <a:noFill/>
        </p:spPr>
        <p:txBody>
          <a:bodyPr wrap="square" rtlCol="0">
            <a:spAutoFit/>
          </a:bodyPr>
          <a:lstStyle/>
          <a:p>
            <a:r>
              <a:rPr lang="en-US" sz="2400" b="1" dirty="0">
                <a:solidFill>
                  <a:schemeClr val="accent1">
                    <a:lumMod val="75000"/>
                  </a:schemeClr>
                </a:solidFill>
              </a:rPr>
              <a:t>Familia de </a:t>
            </a:r>
            <a:r>
              <a:rPr lang="en-US" sz="2400" b="1" dirty="0" err="1">
                <a:solidFill>
                  <a:schemeClr val="accent1">
                    <a:lumMod val="75000"/>
                  </a:schemeClr>
                </a:solidFill>
              </a:rPr>
              <a:t>los</a:t>
            </a:r>
            <a:r>
              <a:rPr lang="en-US" sz="2400" b="1" dirty="0">
                <a:solidFill>
                  <a:schemeClr val="accent1">
                    <a:lumMod val="75000"/>
                  </a:schemeClr>
                </a:solidFill>
              </a:rPr>
              <a:t> </a:t>
            </a:r>
            <a:r>
              <a:rPr lang="en-US" sz="2400" b="1" dirty="0" err="1">
                <a:solidFill>
                  <a:schemeClr val="accent1">
                    <a:lumMod val="75000"/>
                  </a:schemeClr>
                </a:solidFill>
              </a:rPr>
              <a:t>conductores</a:t>
            </a:r>
            <a:endParaRPr lang="en-US" sz="2400" b="1" dirty="0">
              <a:solidFill>
                <a:schemeClr val="accent1">
                  <a:lumMod val="75000"/>
                </a:schemeClr>
              </a:solidFill>
            </a:endParaRPr>
          </a:p>
        </p:txBody>
      </p:sp>
      <p:sp>
        <p:nvSpPr>
          <p:cNvPr id="12" name="Oval 11"/>
          <p:cNvSpPr/>
          <p:nvPr/>
        </p:nvSpPr>
        <p:spPr>
          <a:xfrm rot="8100000">
            <a:off x="3258739" y="1307943"/>
            <a:ext cx="3886200" cy="5654196"/>
          </a:xfrm>
          <a:prstGeom prst="ellipse">
            <a:avLst/>
          </a:prstGeom>
          <a:no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220369" y="5080793"/>
            <a:ext cx="2209799" cy="1200329"/>
          </a:xfrm>
          <a:prstGeom prst="rect">
            <a:avLst/>
          </a:prstGeom>
          <a:noFill/>
        </p:spPr>
        <p:txBody>
          <a:bodyPr wrap="square" rtlCol="0">
            <a:spAutoFit/>
          </a:bodyPr>
          <a:lstStyle/>
          <a:p>
            <a:r>
              <a:rPr lang="en-US" sz="2400" b="1" dirty="0" err="1">
                <a:solidFill>
                  <a:srgbClr val="006600"/>
                </a:solidFill>
              </a:rPr>
              <a:t>Expedidores</a:t>
            </a:r>
            <a:r>
              <a:rPr lang="en-US" sz="2400" b="1" dirty="0">
                <a:solidFill>
                  <a:srgbClr val="006600"/>
                </a:solidFill>
              </a:rPr>
              <a:t>, </a:t>
            </a:r>
            <a:r>
              <a:rPr lang="en-US" sz="2400" b="1" dirty="0" err="1">
                <a:solidFill>
                  <a:srgbClr val="006600"/>
                </a:solidFill>
              </a:rPr>
              <a:t>Destinatarios</a:t>
            </a:r>
            <a:r>
              <a:rPr lang="en-US" sz="2400" b="1" dirty="0">
                <a:solidFill>
                  <a:srgbClr val="006600"/>
                </a:solidFill>
              </a:rPr>
              <a:t> e </a:t>
            </a:r>
            <a:r>
              <a:rPr lang="en-US" sz="2400" b="1" dirty="0" err="1">
                <a:solidFill>
                  <a:srgbClr val="006600"/>
                </a:solidFill>
              </a:rPr>
              <a:t>Intermediarios</a:t>
            </a:r>
            <a:endParaRPr lang="en-US" sz="2400" b="1" dirty="0">
              <a:solidFill>
                <a:srgbClr val="006600"/>
              </a:solidFill>
            </a:endParaRPr>
          </a:p>
        </p:txBody>
      </p:sp>
    </p:spTree>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Código de Ética TCA/NITL</a:t>
            </a:r>
            <a:endParaRPr lang="en-US" dirty="0"/>
          </a:p>
        </p:txBody>
      </p:sp>
      <p:sp>
        <p:nvSpPr>
          <p:cNvPr id="3" name="Content Placeholder 2"/>
          <p:cNvSpPr>
            <a:spLocks noGrp="1"/>
          </p:cNvSpPr>
          <p:nvPr>
            <p:ph idx="1"/>
          </p:nvPr>
        </p:nvSpPr>
        <p:spPr>
          <a:xfrm>
            <a:off x="457200" y="1600200"/>
            <a:ext cx="5410200" cy="4525963"/>
          </a:xfrm>
        </p:spPr>
        <p:txBody>
          <a:bodyPr>
            <a:normAutofit fontScale="70000" lnSpcReduction="20000"/>
          </a:bodyPr>
          <a:lstStyle/>
          <a:p>
            <a:pPr lvl="0">
              <a:lnSpc>
                <a:spcPct val="110000"/>
              </a:lnSpc>
            </a:pPr>
            <a:r>
              <a:rPr lang="es-MX" sz="3000"/>
              <a:t>Establecido a principios del 2000 por la Asociación de Transportistas de Camiones de Carga (TCA) y la Liga Nacional de Transporte Industrial (NITL)</a:t>
            </a:r>
          </a:p>
          <a:p>
            <a:pPr lvl="0">
              <a:lnSpc>
                <a:spcPct val="110000"/>
              </a:lnSpc>
            </a:pPr>
            <a:r>
              <a:rPr lang="es-MX" sz="3000" dirty="0"/>
              <a:t>Lineamientos voluntarios (no un estándar prescriptivo o un requisito legal) </a:t>
            </a:r>
          </a:p>
          <a:p>
            <a:pPr lvl="0">
              <a:lnSpc>
                <a:spcPct val="110000"/>
              </a:lnSpc>
            </a:pPr>
            <a:r>
              <a:rPr lang="es-MX" sz="3000" dirty="0"/>
              <a:t>29 directrices para el expedidor/destinatario y 25 para el transportista/conductor</a:t>
            </a:r>
          </a:p>
          <a:p>
            <a:pPr lvl="0">
              <a:lnSpc>
                <a:spcPct val="110000"/>
              </a:lnSpc>
            </a:pPr>
            <a:r>
              <a:rPr lang="es-MX" sz="3000" dirty="0"/>
              <a:t>A menudo incorporado como referencia en los contratos del transportista-expedidor</a:t>
            </a:r>
          </a:p>
          <a:p>
            <a:pPr lvl="0">
              <a:lnSpc>
                <a:spcPct val="110000"/>
              </a:lnSpc>
            </a:pPr>
            <a:r>
              <a:rPr lang="es-MX" sz="3000" dirty="0"/>
              <a:t>No ha resuelto todos los problemas, pero ha aumentado la comprensión y la cooperación mutua.</a:t>
            </a:r>
          </a:p>
          <a:p>
            <a:endParaRPr lang="es-MX" dirty="0"/>
          </a:p>
        </p:txBody>
      </p:sp>
      <p:pic>
        <p:nvPicPr>
          <p:cNvPr id="22530" name="Picture 2" descr="&#10;" title="T.E.A.M. – together everyone achieves mo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925638"/>
            <a:ext cx="2695575"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a:t>Pautas Seleccionadas de TCA/NITL para Expedidores y Destinatarios</a:t>
            </a:r>
          </a:p>
        </p:txBody>
      </p:sp>
      <p:sp>
        <p:nvSpPr>
          <p:cNvPr id="3" name="Content Placeholder 2"/>
          <p:cNvSpPr>
            <a:spLocks noGrp="1"/>
          </p:cNvSpPr>
          <p:nvPr>
            <p:ph idx="1"/>
          </p:nvPr>
        </p:nvSpPr>
        <p:spPr>
          <a:xfrm>
            <a:off x="457200" y="1600200"/>
            <a:ext cx="8458200" cy="5029200"/>
          </a:xfrm>
        </p:spPr>
        <p:txBody>
          <a:bodyPr>
            <a:normAutofit fontScale="85000" lnSpcReduction="20000"/>
          </a:bodyPr>
          <a:lstStyle/>
          <a:p>
            <a:pPr lvl="0"/>
            <a:r>
              <a:rPr lang="es-ES" dirty="0"/>
              <a:t>Cooperar con el transportista en establecer </a:t>
            </a:r>
            <a:r>
              <a:rPr lang="es-ES" b="1" dirty="0"/>
              <a:t>requisitos razonables de tiempo de tránsito </a:t>
            </a:r>
            <a:r>
              <a:rPr lang="es-ES" dirty="0"/>
              <a:t>para que los transportistas puedan cumplir con los reglamentos de HDS del conductor y los límites de velocidad.</a:t>
            </a:r>
            <a:r>
              <a:rPr lang="en-US" dirty="0"/>
              <a:t> </a:t>
            </a:r>
          </a:p>
          <a:p>
            <a:pPr lvl="0"/>
            <a:r>
              <a:rPr lang="es-ES" dirty="0"/>
              <a:t>Prestar un </a:t>
            </a:r>
            <a:r>
              <a:rPr lang="es-ES" b="1" dirty="0"/>
              <a:t>rápido servicio de carga/descarga </a:t>
            </a:r>
            <a:r>
              <a:rPr lang="es-ES" dirty="0"/>
              <a:t>de los camiones que lleguen dentro del tiempo programado. No se niegue injustificadamente a reprogramar citas si las circunstancias cambian. Cooperar en la carga/descarga de camiones que lleguen antes o después o sin cita previa.</a:t>
            </a:r>
            <a:r>
              <a:rPr lang="en-US" dirty="0"/>
              <a:t> </a:t>
            </a:r>
          </a:p>
          <a:p>
            <a:pPr lvl="0"/>
            <a:r>
              <a:rPr lang="es-ES" dirty="0"/>
              <a:t>Mantener un </a:t>
            </a:r>
            <a:r>
              <a:rPr lang="es-ES" b="1" dirty="0"/>
              <a:t>horario razonable </a:t>
            </a:r>
            <a:r>
              <a:rPr lang="es-ES" dirty="0"/>
              <a:t>para la carga y descarga.</a:t>
            </a:r>
            <a:endParaRPr lang="en-US" dirty="0"/>
          </a:p>
          <a:p>
            <a:pPr lvl="0"/>
            <a:r>
              <a:rPr lang="es-ES" b="1" dirty="0"/>
              <a:t>Proporcionar a los conductores acceso </a:t>
            </a:r>
            <a:r>
              <a:rPr lang="es-ES" dirty="0"/>
              <a:t>a baños, agua y otras instalaciones seguras, limpias y bien iluminadas.</a:t>
            </a:r>
            <a:endParaRPr lang="en-US" dirty="0"/>
          </a:p>
          <a:p>
            <a:endParaRPr lang="en-US" dirty="0"/>
          </a:p>
          <a:p>
            <a:endParaRPr lang="en-US" dirty="0"/>
          </a:p>
        </p:txBody>
      </p:sp>
    </p:spTree>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Pautas</a:t>
            </a:r>
            <a:r>
              <a:rPr lang="en-US" dirty="0"/>
              <a:t> </a:t>
            </a:r>
            <a:r>
              <a:rPr lang="en-US" dirty="0" err="1"/>
              <a:t>Seleccionadas</a:t>
            </a:r>
            <a:r>
              <a:rPr lang="en-US" dirty="0"/>
              <a:t> de TCA/NITL para </a:t>
            </a:r>
            <a:r>
              <a:rPr lang="en-US" dirty="0" err="1"/>
              <a:t>Transportistas</a:t>
            </a:r>
            <a:r>
              <a:rPr lang="en-US" dirty="0"/>
              <a:t> y </a:t>
            </a:r>
            <a:r>
              <a:rPr lang="en-US" dirty="0" err="1"/>
              <a:t>Conductores</a:t>
            </a:r>
            <a:endParaRPr lang="en-US" dirty="0"/>
          </a:p>
        </p:txBody>
      </p:sp>
      <p:sp>
        <p:nvSpPr>
          <p:cNvPr id="3" name="Content Placeholder 2"/>
          <p:cNvSpPr>
            <a:spLocks noGrp="1"/>
          </p:cNvSpPr>
          <p:nvPr>
            <p:ph idx="1"/>
          </p:nvPr>
        </p:nvSpPr>
        <p:spPr/>
        <p:txBody>
          <a:bodyPr>
            <a:normAutofit fontScale="85000" lnSpcReduction="20000"/>
          </a:bodyPr>
          <a:lstStyle/>
          <a:p>
            <a:pPr lvl="0"/>
            <a:r>
              <a:rPr lang="es-ES" sz="3000" b="1" dirty="0"/>
              <a:t>Indicar tiempos de tránsito que claramente se puedan lograr </a:t>
            </a:r>
            <a:r>
              <a:rPr lang="es-ES" sz="3000" dirty="0"/>
              <a:t>dentro de los reglamentos de HDS del conductor y los límites de velocidad vigentes</a:t>
            </a:r>
            <a:r>
              <a:rPr lang="en-US" sz="3000" dirty="0"/>
              <a:t> </a:t>
            </a:r>
          </a:p>
          <a:p>
            <a:pPr lvl="0"/>
            <a:r>
              <a:rPr lang="es-ES" sz="3000" b="1" dirty="0"/>
              <a:t>Mantener las citas programadas </a:t>
            </a:r>
            <a:r>
              <a:rPr lang="es-ES" sz="3000" dirty="0"/>
              <a:t>o llamar con anticipación para solicitar un cambio de cita</a:t>
            </a:r>
            <a:endParaRPr lang="en-US" sz="3000" dirty="0"/>
          </a:p>
          <a:p>
            <a:pPr lvl="0"/>
            <a:r>
              <a:rPr lang="es-ES" sz="3000" b="1" dirty="0"/>
              <a:t>Operar la empresa de acuerdo </a:t>
            </a:r>
            <a:r>
              <a:rPr lang="es-ES" sz="3000" dirty="0"/>
              <a:t>con la seguridad, fianzas de seguro y otras regulaciones del DOT para minimizar el riesgo para el transportista, el expedidor, el destinatario, el conductor y el público </a:t>
            </a:r>
            <a:endParaRPr lang="en-US" sz="3000" dirty="0"/>
          </a:p>
          <a:p>
            <a:pPr lvl="0"/>
            <a:r>
              <a:rPr lang="es-ES" sz="3000" b="1" dirty="0"/>
              <a:t>Dar instrucciones claras a los conductores </a:t>
            </a:r>
            <a:r>
              <a:rPr lang="es-ES" sz="3000" dirty="0"/>
              <a:t>sobre los requisitos de servicio y contrato que esperan los expedidores y los destinatarios de la carga.</a:t>
            </a:r>
            <a:endParaRPr lang="en-US" sz="3000" dirty="0"/>
          </a:p>
          <a:p>
            <a:pPr>
              <a:buNone/>
            </a:pPr>
            <a:endParaRPr lang="en-US" dirty="0"/>
          </a:p>
        </p:txBody>
      </p:sp>
    </p:spTree>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¿Cadena de </a:t>
            </a:r>
            <a:r>
              <a:rPr lang="en-US" dirty="0" err="1"/>
              <a:t>Responsabilidad</a:t>
            </a:r>
            <a:r>
              <a:rPr lang="en-US" dirty="0"/>
              <a:t>?</a:t>
            </a:r>
          </a:p>
        </p:txBody>
      </p:sp>
      <p:sp>
        <p:nvSpPr>
          <p:cNvPr id="3" name="Content Placeholder 2"/>
          <p:cNvSpPr>
            <a:spLocks noGrp="1"/>
          </p:cNvSpPr>
          <p:nvPr>
            <p:ph idx="1"/>
          </p:nvPr>
        </p:nvSpPr>
        <p:spPr/>
        <p:txBody>
          <a:bodyPr>
            <a:normAutofit lnSpcReduction="10000"/>
          </a:bodyPr>
          <a:lstStyle/>
          <a:p>
            <a:r>
              <a:rPr lang="es-ES" sz="2800" dirty="0"/>
              <a:t>Conductores y transportistas son principalmente los responsables del cumplimiento o                incumplimiento de HDS</a:t>
            </a:r>
            <a:endParaRPr lang="en-US" sz="2800" dirty="0"/>
          </a:p>
          <a:p>
            <a:r>
              <a:rPr lang="es-ES" sz="2800" dirty="0"/>
              <a:t>Los destinatarios, expedidores y                                    el intermediario también pueden contribuir                        con sus políticas y acciones</a:t>
            </a:r>
            <a:r>
              <a:rPr lang="en-US" sz="2800" dirty="0"/>
              <a:t>                   </a:t>
            </a:r>
          </a:p>
          <a:p>
            <a:r>
              <a:rPr lang="es-ES" sz="2800" dirty="0"/>
              <a:t>Australia ha implementado un principio de "Cadena de responsabilidad" en la ley: </a:t>
            </a:r>
            <a:r>
              <a:rPr lang="es-ES" sz="2800" i="1" dirty="0"/>
              <a:t>Todos los que tienen responsabilidad por una conducta que afecte el cumplimiento deben rendir cuentas por no cumplir con esa responsabilidad</a:t>
            </a:r>
            <a:r>
              <a:rPr lang="es-ES" sz="2800" dirty="0"/>
              <a:t>.</a:t>
            </a:r>
            <a:endParaRPr lang="en-US" sz="2800" dirty="0"/>
          </a:p>
        </p:txBody>
      </p:sp>
      <p:pic>
        <p:nvPicPr>
          <p:cNvPr id="748548" name="Picture 4" title="Chain"/>
          <p:cNvPicPr>
            <a:picLocks noChangeAspect="1" noChangeArrowheads="1"/>
          </p:cNvPicPr>
          <p:nvPr/>
        </p:nvPicPr>
        <p:blipFill>
          <a:blip r:embed="rId3" cstate="print"/>
          <a:srcRect/>
          <a:stretch>
            <a:fillRect/>
          </a:stretch>
        </p:blipFill>
        <p:spPr bwMode="auto">
          <a:xfrm>
            <a:off x="6248400" y="2209800"/>
            <a:ext cx="2592224" cy="1849120"/>
          </a:xfrm>
          <a:prstGeom prst="rect">
            <a:avLst/>
          </a:prstGeom>
          <a:noFill/>
        </p:spPr>
      </p:pic>
    </p:spTree>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3200" dirty="0"/>
              <a:t>Reglamentación Canadiense sobre las Responsabilidades del Expedidor/Destinatario</a:t>
            </a:r>
            <a:endParaRPr lang="en-US" sz="3200" dirty="0"/>
          </a:p>
        </p:txBody>
      </p:sp>
      <p:sp>
        <p:nvSpPr>
          <p:cNvPr id="3" name="Content Placeholder 2"/>
          <p:cNvSpPr>
            <a:spLocks noGrp="1"/>
          </p:cNvSpPr>
          <p:nvPr>
            <p:ph idx="1"/>
          </p:nvPr>
        </p:nvSpPr>
        <p:spPr/>
        <p:txBody>
          <a:bodyPr>
            <a:normAutofit/>
          </a:bodyPr>
          <a:lstStyle/>
          <a:p>
            <a:r>
              <a:rPr lang="es-MX" dirty="0"/>
              <a:t>Sección 4d de HDS:</a:t>
            </a:r>
            <a:br>
              <a:rPr lang="es-MX" dirty="0"/>
            </a:br>
            <a:r>
              <a:rPr lang="es-MX" sz="2900" i="1" dirty="0"/>
              <a:t>Ningún autotransportista, expedidor, consignatario u otra persona solicitará, requerirá o permitirá que un conductor conduzca y ningún conductor conducirá si . . . el conductor . . . no estuviera en conformidad con esta reglamentación [HDS].</a:t>
            </a:r>
            <a:br>
              <a:rPr lang="es-MX" sz="2800" i="1" dirty="0"/>
            </a:br>
            <a:br>
              <a:rPr lang="es-MX" dirty="0"/>
            </a:br>
            <a:endParaRPr lang="es-MX" dirty="0"/>
          </a:p>
        </p:txBody>
      </p:sp>
      <p:pic>
        <p:nvPicPr>
          <p:cNvPr id="4" name="Picture 3" title="5 trucks lined up in shipper l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505112"/>
            <a:ext cx="2892425" cy="17974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3200" b="1" i="1" dirty="0"/>
              <a:t>Responsabilidad Vicaria</a:t>
            </a:r>
            <a:r>
              <a:rPr lang="es-ES" sz="3200" i="1" dirty="0"/>
              <a:t>: Preocupación Potencial para Expedidores e Intermediarios</a:t>
            </a:r>
            <a:endParaRPr lang="en-US" sz="2400" dirty="0"/>
          </a:p>
        </p:txBody>
      </p:sp>
      <p:sp>
        <p:nvSpPr>
          <p:cNvPr id="3" name="Content Placeholder 2"/>
          <p:cNvSpPr>
            <a:spLocks noGrp="1"/>
          </p:cNvSpPr>
          <p:nvPr>
            <p:ph idx="1"/>
          </p:nvPr>
        </p:nvSpPr>
        <p:spPr>
          <a:xfrm>
            <a:off x="457200" y="1524000"/>
            <a:ext cx="6553200" cy="2286000"/>
          </a:xfrm>
        </p:spPr>
        <p:txBody>
          <a:bodyPr>
            <a:noAutofit/>
          </a:bodyPr>
          <a:lstStyle/>
          <a:p>
            <a:r>
              <a:rPr lang="es-ES" sz="2800" dirty="0"/>
              <a:t>Los abogados de los demandantes podrían intentar responsabilizar a los expedidores e intermediarios por los daños causados por choques de camiones.</a:t>
            </a:r>
            <a:endParaRPr lang="en-US" sz="2800" dirty="0"/>
          </a:p>
          <a:p>
            <a:pPr marL="0" indent="0">
              <a:buNone/>
            </a:pPr>
            <a:br>
              <a:rPr lang="en-US" sz="2800" dirty="0"/>
            </a:br>
            <a:endParaRPr lang="en-US" sz="2800" dirty="0"/>
          </a:p>
        </p:txBody>
      </p:sp>
      <p:pic>
        <p:nvPicPr>
          <p:cNvPr id="4" name="Picture 3" title="Courtroom sce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828800"/>
            <a:ext cx="2113935" cy="1371600"/>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4A2CC2F2-3B99-35F1-130D-A54CEE5ED864}"/>
              </a:ext>
            </a:extLst>
          </p:cNvPr>
          <p:cNvSpPr txBox="1"/>
          <p:nvPr/>
        </p:nvSpPr>
        <p:spPr>
          <a:xfrm>
            <a:off x="481626" y="3657600"/>
            <a:ext cx="8357573" cy="2763834"/>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1" i="1" u="none" strike="noStrike" kern="1200" cap="none" spc="0" normalizeH="0" baseline="0" noProof="0" dirty="0">
                <a:ln>
                  <a:noFill/>
                </a:ln>
                <a:solidFill>
                  <a:prstClr val="black"/>
                </a:solidFill>
                <a:effectLst/>
                <a:uLnTx/>
                <a:uFillTx/>
                <a:latin typeface="Calibri"/>
                <a:ea typeface="+mn-ea"/>
                <a:cs typeface="+mn-cs"/>
              </a:rPr>
              <a:t>Responsabilidad Vicaria: </a:t>
            </a:r>
            <a:r>
              <a:rPr lang="es-MX" sz="2800" dirty="0">
                <a:solidFill>
                  <a:prstClr val="black"/>
                </a:solidFill>
                <a:latin typeface="Calibri"/>
              </a:rPr>
              <a:t>D</a:t>
            </a:r>
            <a:r>
              <a:rPr kumimoji="0" lang="es-MX" sz="2800" b="0" i="0" u="none" strike="noStrike" kern="1200" cap="none" spc="0" normalizeH="0" baseline="0" dirty="0">
                <a:ln>
                  <a:noFill/>
                </a:ln>
                <a:solidFill>
                  <a:prstClr val="black"/>
                </a:solidFill>
                <a:effectLst/>
                <a:uLnTx/>
                <a:uFillTx/>
                <a:latin typeface="Calibri"/>
                <a:ea typeface="+mn-ea"/>
                <a:cs typeface="+mn-cs"/>
              </a:rPr>
              <a:t>octrina</a:t>
            </a:r>
            <a:r>
              <a:rPr kumimoji="0" lang="es-ES" sz="2800" b="0" i="0" u="none" strike="noStrike" kern="1200" cap="none" spc="0" normalizeH="0" baseline="0" noProof="0" dirty="0">
                <a:ln>
                  <a:noFill/>
                </a:ln>
                <a:solidFill>
                  <a:prstClr val="black"/>
                </a:solidFill>
                <a:effectLst/>
                <a:uLnTx/>
                <a:uFillTx/>
                <a:latin typeface="Calibri"/>
                <a:ea typeface="+mn-ea"/>
                <a:cs typeface="+mn-cs"/>
              </a:rPr>
              <a:t> legal que potencialmente “pone la responsabilidad en una persona por el incumplimiento de otra, con quien la persona tiene una relación especial...</a:t>
            </a:r>
            <a:r>
              <a:rPr lang="en-US" sz="2800" dirty="0">
                <a:solidFill>
                  <a:prstClr val="black"/>
                </a:solidFill>
                <a:latin typeface="Calibri"/>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0" i="0" u="none" strike="noStrike" kern="1200" cap="none" spc="0" normalizeH="0" baseline="0" noProof="0" dirty="0">
                <a:ln>
                  <a:noFill/>
                </a:ln>
                <a:solidFill>
                  <a:prstClr val="black"/>
                </a:solidFill>
                <a:effectLst/>
                <a:uLnTx/>
                <a:uFillTx/>
                <a:latin typeface="Calibri"/>
                <a:ea typeface="+mn-ea"/>
                <a:cs typeface="+mn-cs"/>
              </a:rPr>
              <a:t>Incluso las defensas legales exitosas pueden ser extremadamente costosas.</a:t>
            </a:r>
            <a:endParaRPr lang="es-MX" dirty="0"/>
          </a:p>
        </p:txBody>
      </p:sp>
    </p:spTree>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Legislación Pendiente de los EUA</a:t>
            </a:r>
            <a:endParaRPr lang="en-US" dirty="0"/>
          </a:p>
        </p:txBody>
      </p:sp>
      <p:sp>
        <p:nvSpPr>
          <p:cNvPr id="3" name="Content Placeholder 2"/>
          <p:cNvSpPr>
            <a:spLocks noGrp="1"/>
          </p:cNvSpPr>
          <p:nvPr>
            <p:ph idx="1"/>
          </p:nvPr>
        </p:nvSpPr>
        <p:spPr>
          <a:xfrm>
            <a:off x="457200" y="1600200"/>
            <a:ext cx="5410200" cy="4525963"/>
          </a:xfrm>
        </p:spPr>
        <p:txBody>
          <a:bodyPr>
            <a:normAutofit fontScale="92500" lnSpcReduction="10000"/>
          </a:bodyPr>
          <a:lstStyle/>
          <a:p>
            <a:pPr marL="0" indent="0">
              <a:lnSpc>
                <a:spcPct val="90000"/>
              </a:lnSpc>
              <a:buNone/>
            </a:pPr>
            <a:r>
              <a:rPr lang="es-ES" sz="2800" dirty="0"/>
              <a:t>H.R. 756, presentada en la Cámara de Representantes el 17 de febrero de 2011, ordena al Secretario de Transporte</a:t>
            </a:r>
            <a:r>
              <a:rPr lang="en-US" sz="2800" dirty="0"/>
              <a:t>:</a:t>
            </a:r>
          </a:p>
          <a:p>
            <a:r>
              <a:rPr lang="es-ES" sz="2800" dirty="0"/>
              <a:t>Estudiar la detención de conductores de autotransporte por parte de expedidores y destinatarios</a:t>
            </a:r>
            <a:endParaRPr lang="en-US" sz="2800" dirty="0"/>
          </a:p>
          <a:p>
            <a:r>
              <a:rPr lang="es-ES" sz="2800" dirty="0"/>
              <a:t>Prescribir las horas máximas que un conductor puede estar detenido sin compensación</a:t>
            </a:r>
            <a:endParaRPr lang="en-US" sz="2800" dirty="0"/>
          </a:p>
          <a:p>
            <a:r>
              <a:rPr lang="es-MX" sz="2800" dirty="0"/>
              <a:t>Prescribir sanciones por infracciones</a:t>
            </a:r>
          </a:p>
        </p:txBody>
      </p:sp>
      <p:pic>
        <p:nvPicPr>
          <p:cNvPr id="23554" name="Picture 2" title="National Capi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0100" y="1600200"/>
            <a:ext cx="2747962" cy="1832875"/>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title="5 trucks lined up in shipper l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0100" y="3886200"/>
            <a:ext cx="2892425" cy="17974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t>Horarios</a:t>
            </a:r>
            <a:r>
              <a:rPr lang="en-US" dirty="0"/>
              <a:t> de </a:t>
            </a:r>
            <a:r>
              <a:rPr lang="en-US" dirty="0" err="1"/>
              <a:t>Viaje</a:t>
            </a:r>
            <a:r>
              <a:rPr lang="en-US" dirty="0"/>
              <a:t> </a:t>
            </a:r>
            <a:r>
              <a:rPr lang="en-US" dirty="0" err="1"/>
              <a:t>Realistas</a:t>
            </a:r>
            <a:endParaRPr lang="en-US" dirty="0"/>
          </a:p>
        </p:txBody>
      </p:sp>
      <p:sp>
        <p:nvSpPr>
          <p:cNvPr id="3" name="Content Placeholder 2"/>
          <p:cNvSpPr>
            <a:spLocks noGrp="1"/>
          </p:cNvSpPr>
          <p:nvPr>
            <p:ph idx="1"/>
          </p:nvPr>
        </p:nvSpPr>
        <p:spPr>
          <a:xfrm>
            <a:off x="457200" y="1600200"/>
            <a:ext cx="5126716" cy="4800600"/>
          </a:xfrm>
        </p:spPr>
        <p:txBody>
          <a:bodyPr>
            <a:normAutofit fontScale="77500" lnSpcReduction="20000"/>
          </a:bodyPr>
          <a:lstStyle/>
          <a:p>
            <a:r>
              <a:rPr lang="es-ES" dirty="0"/>
              <a:t>Comience con una mejor comunicación entre todas las partes</a:t>
            </a:r>
            <a:endParaRPr lang="en-US" dirty="0"/>
          </a:p>
          <a:p>
            <a:r>
              <a:rPr lang="es-ES" dirty="0"/>
              <a:t>Plazos de entrega estándar y aceptables preestablecidos cuando sea posible</a:t>
            </a:r>
            <a:endParaRPr lang="en-US" dirty="0"/>
          </a:p>
          <a:p>
            <a:r>
              <a:rPr lang="es-ES" dirty="0"/>
              <a:t>¡Corte un poco de holgura! ¡Deben esperarse retrasos inesperados!</a:t>
            </a:r>
            <a:endParaRPr lang="en-US" dirty="0"/>
          </a:p>
          <a:p>
            <a:r>
              <a:rPr lang="es-ES" dirty="0"/>
              <a:t>Si se retrasa la carga del camión, es probable que se retrase la entrega; quizás por &gt;10 horas</a:t>
            </a:r>
            <a:endParaRPr lang="en-US" dirty="0"/>
          </a:p>
          <a:p>
            <a:r>
              <a:rPr lang="es-ES" dirty="0"/>
              <a:t>Las rutas de viaje deben maximizar el uso de las autopistas interestatales y otras autopistas</a:t>
            </a:r>
            <a:r>
              <a:rPr lang="en-US" dirty="0"/>
              <a:t>  </a:t>
            </a:r>
          </a:p>
          <a:p>
            <a:endParaRPr lang="en-US" dirty="0"/>
          </a:p>
        </p:txBody>
      </p:sp>
      <p:pic>
        <p:nvPicPr>
          <p:cNvPr id="6" name="Picture 5" descr="6-52 traffic jam w trucks 14130985.jpg"/>
          <p:cNvPicPr>
            <a:picLocks noChangeAspect="1"/>
          </p:cNvPicPr>
          <p:nvPr/>
        </p:nvPicPr>
        <p:blipFill>
          <a:blip r:embed="rId3" cstate="print"/>
          <a:stretch>
            <a:fillRect/>
          </a:stretch>
        </p:blipFill>
        <p:spPr>
          <a:xfrm>
            <a:off x="4555180" y="3417837"/>
            <a:ext cx="33640" cy="22325"/>
          </a:xfrm>
          <a:prstGeom prst="rect">
            <a:avLst/>
          </a:prstGeom>
        </p:spPr>
      </p:pic>
      <p:pic>
        <p:nvPicPr>
          <p:cNvPr id="24578" name="Picture 2" title="Traffic Pattern change sig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250" y="1778000"/>
            <a:ext cx="2901950" cy="1935823"/>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title="trucks in traff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1199" y="4419600"/>
            <a:ext cx="2562378" cy="1700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Descripción General del Programa de Capacitación del PAFAN</a:t>
            </a:r>
            <a:r>
              <a:rPr lang="en-US"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0041815"/>
              </p:ext>
            </p:extLst>
          </p:nvPr>
        </p:nvGraphicFramePr>
        <p:xfrm>
          <a:off x="457200" y="1371600"/>
          <a:ext cx="8229600" cy="5115769"/>
        </p:xfrm>
        <a:graphic>
          <a:graphicData uri="http://schemas.openxmlformats.org/drawingml/2006/table">
            <a:tbl>
              <a:tblPr/>
              <a:tblGrid>
                <a:gridCol w="5334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297585">
                <a:tc>
                  <a:txBody>
                    <a:bodyPr/>
                    <a:lstStyle/>
                    <a:p>
                      <a:pPr marL="0" marR="0" algn="ctr">
                        <a:spcBef>
                          <a:spcPts val="0"/>
                        </a:spcBef>
                        <a:spcAft>
                          <a:spcPts val="0"/>
                        </a:spcAft>
                      </a:pPr>
                      <a:r>
                        <a:rPr lang="en-US" sz="1400" b="1" i="1" dirty="0">
                          <a:latin typeface="Arial"/>
                          <a:ea typeface="Times New Roman"/>
                          <a:cs typeface="Times New Roman"/>
                        </a:rPr>
                        <a:t>Module</a:t>
                      </a:r>
                      <a:endParaRPr lang="en-US" sz="1400" dirty="0">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400" b="1" i="1" dirty="0">
                          <a:latin typeface="Arial"/>
                          <a:ea typeface="Times New Roman"/>
                          <a:cs typeface="Times New Roman"/>
                        </a:rPr>
                        <a:t>Audience</a:t>
                      </a:r>
                      <a:endParaRPr lang="en-US" sz="1400" dirty="0">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476137">
                <a:tc>
                  <a:txBody>
                    <a:bodyPr/>
                    <a:lstStyle/>
                    <a:p>
                      <a:pPr marL="0" marR="0">
                        <a:spcBef>
                          <a:spcPts val="0"/>
                        </a:spcBef>
                        <a:spcAft>
                          <a:spcPts val="0"/>
                        </a:spcAft>
                      </a:pPr>
                      <a:r>
                        <a:rPr lang="es-MX" sz="1600" b="1" i="1" noProof="0" dirty="0">
                          <a:solidFill>
                            <a:srgbClr val="002060"/>
                          </a:solidFill>
                          <a:latin typeface="Arial"/>
                          <a:ea typeface="Times New Roman"/>
                          <a:cs typeface="Times New Roman"/>
                        </a:rPr>
                        <a:t>Módulo 1: Introducción y descripción general del PAF</a:t>
                      </a:r>
                      <a:endParaRPr lang="es-MX" sz="1600" b="1" noProof="0"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MX" sz="1600" b="1" i="1" noProof="0" dirty="0">
                          <a:solidFill>
                            <a:srgbClr val="002060"/>
                          </a:solidFill>
                          <a:latin typeface="Arial"/>
                          <a:ea typeface="Times New Roman"/>
                          <a:cs typeface="Times New Roman"/>
                        </a:rPr>
                        <a:t>Ejecutivos y Gerentes de Transportistas</a:t>
                      </a:r>
                      <a:endParaRPr lang="es-MX" sz="1600" b="1" noProof="0"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6137">
                <a:tc>
                  <a:txBody>
                    <a:bodyPr/>
                    <a:lstStyle/>
                    <a:p>
                      <a:pPr marL="0" marR="0">
                        <a:spcBef>
                          <a:spcPts val="0"/>
                        </a:spcBef>
                        <a:spcAft>
                          <a:spcPts val="0"/>
                        </a:spcAft>
                      </a:pPr>
                      <a:r>
                        <a:rPr lang="es-MX" sz="1600" b="1" i="1" noProof="0" dirty="0">
                          <a:solidFill>
                            <a:srgbClr val="002060"/>
                          </a:solidFill>
                          <a:latin typeface="Arial"/>
                          <a:ea typeface="Times New Roman"/>
                          <a:cs typeface="Times New Roman"/>
                        </a:rPr>
                        <a:t>Módulo 2: Cultura de Seguridad y Prácticas Gerenciales</a:t>
                      </a:r>
                      <a:endParaRPr lang="es-MX" sz="1600" b="1" noProof="0"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MX" sz="1600" b="1" i="1" noProof="0" dirty="0">
                          <a:solidFill>
                            <a:srgbClr val="002060"/>
                          </a:solidFill>
                          <a:latin typeface="Arial"/>
                          <a:ea typeface="Times New Roman"/>
                          <a:cs typeface="Times New Roman"/>
                        </a:rPr>
                        <a:t>Ejecutivos y Gerentes de Transportistas</a:t>
                      </a:r>
                      <a:endParaRPr lang="es-MX" sz="1600" b="1" noProof="0"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1982">
                <a:tc>
                  <a:txBody>
                    <a:bodyPr/>
                    <a:lstStyle/>
                    <a:p>
                      <a:pPr marL="0" marR="0">
                        <a:spcBef>
                          <a:spcPts val="0"/>
                        </a:spcBef>
                        <a:spcAft>
                          <a:spcPts val="0"/>
                        </a:spcAft>
                      </a:pPr>
                      <a:r>
                        <a:rPr lang="es-MX" sz="1600" b="1" i="1" kern="1200" noProof="0" dirty="0">
                          <a:solidFill>
                            <a:srgbClr val="002060"/>
                          </a:solidFill>
                          <a:latin typeface="Arial"/>
                          <a:ea typeface="Times New Roman"/>
                          <a:cs typeface="Times New Roman"/>
                        </a:rPr>
                        <a:t>Módulo 3: Educación del Conductor</a:t>
                      </a: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MX" sz="1600" b="1" i="1" kern="1200" noProof="0" dirty="0">
                          <a:solidFill>
                            <a:srgbClr val="002060"/>
                          </a:solidFill>
                          <a:latin typeface="Arial"/>
                          <a:ea typeface="Times New Roman"/>
                          <a:cs typeface="Times New Roman"/>
                        </a:rPr>
                        <a:t>Conductores</a:t>
                      </a: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1982">
                <a:tc>
                  <a:txBody>
                    <a:bodyPr/>
                    <a:lstStyle/>
                    <a:p>
                      <a:pPr marL="0" marR="0">
                        <a:spcBef>
                          <a:spcPts val="0"/>
                        </a:spcBef>
                        <a:spcAft>
                          <a:spcPts val="0"/>
                        </a:spcAft>
                      </a:pPr>
                      <a:r>
                        <a:rPr lang="es-MX" sz="1600" b="1" i="1" noProof="0" dirty="0">
                          <a:solidFill>
                            <a:srgbClr val="002060"/>
                          </a:solidFill>
                          <a:latin typeface="Arial"/>
                          <a:ea typeface="Times New Roman"/>
                          <a:cs typeface="Times New Roman"/>
                        </a:rPr>
                        <a:t>Módulo 4: Educación para la Familia del Conductor</a:t>
                      </a:r>
                      <a:endParaRPr lang="es-MX" sz="1600" b="1" noProof="0"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MX" sz="1600" b="1" i="1" noProof="0" dirty="0">
                          <a:solidFill>
                            <a:srgbClr val="002060"/>
                          </a:solidFill>
                          <a:latin typeface="Arial"/>
                          <a:ea typeface="Times New Roman"/>
                          <a:cs typeface="Times New Roman"/>
                        </a:rPr>
                        <a:t>Familia de Conductores</a:t>
                      </a:r>
                      <a:endParaRPr lang="es-MX" sz="1600" b="1" noProof="0"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6137">
                <a:tc>
                  <a:txBody>
                    <a:bodyPr/>
                    <a:lstStyle/>
                    <a:p>
                      <a:pPr marL="0" marR="0">
                        <a:spcBef>
                          <a:spcPts val="0"/>
                        </a:spcBef>
                        <a:spcAft>
                          <a:spcPts val="0"/>
                        </a:spcAft>
                      </a:pPr>
                      <a:r>
                        <a:rPr lang="es-MX" sz="1600" b="1" i="1" noProof="0" dirty="0">
                          <a:solidFill>
                            <a:srgbClr val="002060"/>
                          </a:solidFill>
                          <a:latin typeface="Arial"/>
                          <a:ea typeface="Times New Roman"/>
                          <a:cs typeface="Times New Roman"/>
                        </a:rPr>
                        <a:t>Módulo 5: Foro de Capacitar al Capacitador para la Educación del Conductor y su Familia</a:t>
                      </a:r>
                      <a:endParaRPr lang="es-MX" sz="1600" b="1" noProof="0"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MX" sz="1600" b="1" i="1" noProof="0" dirty="0">
                          <a:solidFill>
                            <a:srgbClr val="002060"/>
                          </a:solidFill>
                          <a:latin typeface="Arial"/>
                          <a:ea typeface="Times New Roman"/>
                          <a:cs typeface="Times New Roman"/>
                        </a:rPr>
                        <a:t>Gerentes y otros Capacitadores</a:t>
                      </a:r>
                      <a:endParaRPr lang="es-MX" sz="1600" b="1" noProof="0"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6620">
                <a:tc>
                  <a:txBody>
                    <a:bodyPr/>
                    <a:lstStyle/>
                    <a:p>
                      <a:pPr marL="0" marR="0">
                        <a:spcBef>
                          <a:spcPts val="0"/>
                        </a:spcBef>
                        <a:spcAft>
                          <a:spcPts val="0"/>
                        </a:spcAft>
                      </a:pPr>
                      <a:r>
                        <a:rPr lang="es-MX" sz="1600" b="1" i="1" noProof="0" dirty="0">
                          <a:solidFill>
                            <a:srgbClr val="002060"/>
                          </a:solidFill>
                          <a:latin typeface="Arial"/>
                          <a:ea typeface="Times New Roman"/>
                          <a:cs typeface="Times New Roman"/>
                        </a:rPr>
                        <a:t>Módulo 6: Expedidores y Destinatarios</a:t>
                      </a:r>
                      <a:endParaRPr lang="es-MX" sz="1600" b="1" noProof="0"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MX" sz="1600" b="1" i="1" noProof="0" dirty="0">
                          <a:solidFill>
                            <a:srgbClr val="002060"/>
                          </a:solidFill>
                          <a:latin typeface="Arial"/>
                          <a:ea typeface="Times New Roman"/>
                          <a:cs typeface="Times New Roman"/>
                        </a:rPr>
                        <a:t>Expedidores y Destinatarios</a:t>
                      </a:r>
                      <a:endParaRPr lang="es-MX" sz="1600" b="1" noProof="0"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14206">
                <a:tc>
                  <a:txBody>
                    <a:bodyPr/>
                    <a:lstStyle/>
                    <a:p>
                      <a:pPr marL="0" marR="0">
                        <a:spcBef>
                          <a:spcPts val="0"/>
                        </a:spcBef>
                        <a:spcAft>
                          <a:spcPts val="0"/>
                        </a:spcAft>
                      </a:pPr>
                      <a:r>
                        <a:rPr lang="es-MX" sz="1600" b="1" i="1" noProof="0" dirty="0">
                          <a:solidFill>
                            <a:srgbClr val="002060"/>
                          </a:solidFill>
                          <a:latin typeface="Arial"/>
                          <a:ea typeface="Times New Roman"/>
                          <a:cs typeface="Times New Roman"/>
                        </a:rPr>
                        <a:t>Módulo 7: Administración de los Autotransportistas para la Detección y Tratamiento de Enfermedades del Sueño</a:t>
                      </a:r>
                      <a:endParaRPr lang="es-MX" sz="1600" b="1" noProof="0"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600" b="1" i="1" noProof="0" dirty="0">
                        <a:solidFill>
                          <a:srgbClr val="002060"/>
                        </a:solidFill>
                        <a:latin typeface="Arial"/>
                        <a:ea typeface="Times New Roman"/>
                        <a:cs typeface="Times New Roman"/>
                      </a:endParaRPr>
                    </a:p>
                    <a:p>
                      <a:pPr marL="0" marR="0" algn="ctr">
                        <a:spcBef>
                          <a:spcPts val="0"/>
                        </a:spcBef>
                        <a:spcAft>
                          <a:spcPts val="0"/>
                        </a:spcAft>
                      </a:pPr>
                      <a:r>
                        <a:rPr lang="es-MX" sz="1600" b="1" i="1" noProof="0" dirty="0">
                          <a:solidFill>
                            <a:srgbClr val="002060"/>
                          </a:solidFill>
                          <a:latin typeface="Arial"/>
                          <a:ea typeface="Times New Roman"/>
                          <a:cs typeface="Times New Roman"/>
                        </a:rPr>
                        <a:t>Ejecutivos y Gerentes de Transportistas</a:t>
                      </a:r>
                      <a:endParaRPr lang="es-MX" sz="1600" b="1" noProof="0"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6137">
                <a:tc>
                  <a:txBody>
                    <a:bodyPr/>
                    <a:lstStyle/>
                    <a:p>
                      <a:pPr marL="0" marR="0">
                        <a:spcBef>
                          <a:spcPts val="0"/>
                        </a:spcBef>
                        <a:spcAft>
                          <a:spcPts val="0"/>
                        </a:spcAft>
                      </a:pPr>
                      <a:r>
                        <a:rPr lang="es-MX" sz="1600" b="1" i="1" noProof="0" dirty="0">
                          <a:solidFill>
                            <a:srgbClr val="002060"/>
                          </a:solidFill>
                          <a:latin typeface="Arial"/>
                          <a:ea typeface="Times New Roman"/>
                          <a:cs typeface="Times New Roman"/>
                        </a:rPr>
                        <a:t>Módulo 8: Detección y Tratamiento de las Enfermedades del Sueño del Conductor</a:t>
                      </a:r>
                      <a:endParaRPr lang="es-MX" sz="1600" b="1" noProof="0"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1" i="1" noProof="0" dirty="0">
                          <a:solidFill>
                            <a:srgbClr val="002060"/>
                          </a:solidFill>
                          <a:latin typeface="Arial"/>
                          <a:ea typeface="Times New Roman"/>
                          <a:cs typeface="Times New Roman"/>
                        </a:rPr>
                        <a:t>Conductores</a:t>
                      </a:r>
                      <a:endParaRPr lang="es-MX" sz="1600" b="1" noProof="0"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76137">
                <a:tc>
                  <a:txBody>
                    <a:bodyPr/>
                    <a:lstStyle/>
                    <a:p>
                      <a:pPr marL="0" marR="0">
                        <a:spcBef>
                          <a:spcPts val="0"/>
                        </a:spcBef>
                        <a:spcAft>
                          <a:spcPts val="0"/>
                        </a:spcAft>
                      </a:pPr>
                      <a:r>
                        <a:rPr lang="es-MX" sz="1600" b="1" i="1" noProof="0" dirty="0">
                          <a:solidFill>
                            <a:srgbClr val="002060"/>
                          </a:solidFill>
                          <a:latin typeface="Arial"/>
                          <a:ea typeface="Times New Roman"/>
                          <a:cs typeface="Times New Roman"/>
                        </a:rPr>
                        <a:t>Módulo 9: Programación de Horarios y Herramientas del Conductor</a:t>
                      </a:r>
                      <a:endParaRPr lang="es-MX" sz="1600" b="1" noProof="0"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MX" sz="1600" b="1" i="1" noProof="0" dirty="0">
                          <a:solidFill>
                            <a:srgbClr val="002060"/>
                          </a:solidFill>
                          <a:latin typeface="Arial"/>
                          <a:ea typeface="Times New Roman"/>
                          <a:cs typeface="Times New Roman"/>
                        </a:rPr>
                        <a:t>Despachadores y Gerentes</a:t>
                      </a:r>
                      <a:endParaRPr lang="es-MX" sz="1600" b="1" noProof="0"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76137">
                <a:tc>
                  <a:txBody>
                    <a:bodyPr/>
                    <a:lstStyle/>
                    <a:p>
                      <a:pPr marL="0" marR="0">
                        <a:spcBef>
                          <a:spcPts val="0"/>
                        </a:spcBef>
                        <a:spcAft>
                          <a:spcPts val="0"/>
                        </a:spcAft>
                      </a:pPr>
                      <a:r>
                        <a:rPr lang="es-MX" sz="1600" b="1" i="1" noProof="0" dirty="0">
                          <a:solidFill>
                            <a:srgbClr val="002060"/>
                          </a:solidFill>
                          <a:latin typeface="Arial"/>
                          <a:ea typeface="Times New Roman"/>
                          <a:cs typeface="Times New Roman"/>
                        </a:rPr>
                        <a:t>Módulo 10: Tecnologías de Administración de la fatiga</a:t>
                      </a:r>
                      <a:endParaRPr lang="es-MX" sz="1600" b="1" noProof="0"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MX" sz="1600" b="1" i="1" noProof="0" dirty="0">
                          <a:solidFill>
                            <a:srgbClr val="002060"/>
                          </a:solidFill>
                          <a:latin typeface="Arial"/>
                          <a:ea typeface="Times New Roman"/>
                          <a:cs typeface="Times New Roman"/>
                        </a:rPr>
                        <a:t>Ejecutivos y Gerentes de Transportistas</a:t>
                      </a:r>
                      <a:endParaRPr lang="es-MX" sz="1600" b="1" noProof="0"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Reduzca los Retrasos en la Carga/Descarga</a:t>
            </a:r>
            <a:endParaRPr lang="en-US" dirty="0"/>
          </a:p>
        </p:txBody>
      </p:sp>
      <p:sp>
        <p:nvSpPr>
          <p:cNvPr id="3" name="Content Placeholder 2"/>
          <p:cNvSpPr>
            <a:spLocks noGrp="1"/>
          </p:cNvSpPr>
          <p:nvPr>
            <p:ph idx="1"/>
          </p:nvPr>
        </p:nvSpPr>
        <p:spPr>
          <a:xfrm>
            <a:off x="457200" y="1600200"/>
            <a:ext cx="5791200" cy="4724400"/>
          </a:xfrm>
        </p:spPr>
        <p:txBody>
          <a:bodyPr>
            <a:normAutofit fontScale="70000" lnSpcReduction="20000"/>
          </a:bodyPr>
          <a:lstStyle/>
          <a:p>
            <a:pPr>
              <a:lnSpc>
                <a:spcPct val="110000"/>
              </a:lnSpc>
            </a:pPr>
            <a:r>
              <a:rPr lang="es-ES" dirty="0"/>
              <a:t>Encuesta a gerentes de transportistas</a:t>
            </a:r>
            <a:r>
              <a:rPr lang="es-ES" i="1" dirty="0"/>
              <a:t>: la reducción de los retrasos en la carga/descarga</a:t>
            </a:r>
            <a:r>
              <a:rPr lang="es-ES" dirty="0"/>
              <a:t> es calificada como la más importante de 17 prácticas operativas relacionadas con la seguridad</a:t>
            </a:r>
            <a:endParaRPr lang="en-US" dirty="0"/>
          </a:p>
          <a:p>
            <a:pPr>
              <a:lnSpc>
                <a:spcPct val="110000"/>
              </a:lnSpc>
            </a:pPr>
            <a:r>
              <a:rPr lang="es-ES" dirty="0"/>
              <a:t>Ambas partes deben respetar los horarios de las citas y planificar en consecuencia.</a:t>
            </a:r>
            <a:endParaRPr lang="en-US" dirty="0"/>
          </a:p>
          <a:p>
            <a:pPr>
              <a:lnSpc>
                <a:spcPct val="110000"/>
              </a:lnSpc>
            </a:pPr>
            <a:r>
              <a:rPr lang="es-ES" dirty="0"/>
              <a:t>Considere </a:t>
            </a:r>
            <a:r>
              <a:rPr lang="es-ES" b="1" dirty="0"/>
              <a:t>dos horas </a:t>
            </a:r>
            <a:r>
              <a:rPr lang="es-ES" dirty="0"/>
              <a:t>como el tiempo esperado de carga/descarga</a:t>
            </a:r>
            <a:endParaRPr lang="en-US" dirty="0"/>
          </a:p>
          <a:p>
            <a:pPr>
              <a:lnSpc>
                <a:spcPct val="110000"/>
              </a:lnSpc>
            </a:pPr>
            <a:r>
              <a:rPr lang="es-ES" dirty="0"/>
              <a:t>Las tarifas de detención por esperar de más de dos horas se están convirtiendo en una práctica estándar</a:t>
            </a:r>
            <a:endParaRPr lang="en-US" dirty="0"/>
          </a:p>
          <a:p>
            <a:pPr>
              <a:lnSpc>
                <a:spcPct val="110000"/>
              </a:lnSpc>
            </a:pPr>
            <a:r>
              <a:rPr lang="es-ES" dirty="0"/>
              <a:t>Considere mejoras físicas a las instalaciones</a:t>
            </a:r>
            <a:endParaRPr lang="en-US" dirty="0"/>
          </a:p>
        </p:txBody>
      </p:sp>
      <p:pic>
        <p:nvPicPr>
          <p:cNvPr id="25602" name="Picture 2" title="2 trucks with loads of lumb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191000"/>
            <a:ext cx="2649341" cy="1657350"/>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title="man unloading tru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1676400"/>
            <a:ext cx="2561813" cy="1697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Prácticas de Filas “Amigables para los Conductores”</a:t>
            </a:r>
            <a:endParaRPr lang="en-US" dirty="0"/>
          </a:p>
        </p:txBody>
      </p:sp>
      <p:sp>
        <p:nvSpPr>
          <p:cNvPr id="3" name="Content Placeholder 2"/>
          <p:cNvSpPr>
            <a:spLocks noGrp="1"/>
          </p:cNvSpPr>
          <p:nvPr>
            <p:ph idx="1"/>
          </p:nvPr>
        </p:nvSpPr>
        <p:spPr>
          <a:xfrm>
            <a:off x="457200" y="1600200"/>
            <a:ext cx="8305800" cy="4525963"/>
          </a:xfrm>
        </p:spPr>
        <p:txBody>
          <a:bodyPr>
            <a:noAutofit/>
          </a:bodyPr>
          <a:lstStyle/>
          <a:p>
            <a:pPr>
              <a:lnSpc>
                <a:spcPct val="90000"/>
              </a:lnSpc>
            </a:pPr>
            <a:r>
              <a:rPr lang="es-ES" sz="2400" dirty="0"/>
              <a:t>Lo más desmoralizador: señales físicas en las que se indica que los conductores deben estar continuamente listos, pero sin saber cuándo les toca</a:t>
            </a:r>
            <a:endParaRPr lang="en-US" sz="2400" dirty="0"/>
          </a:p>
          <a:p>
            <a:pPr>
              <a:lnSpc>
                <a:spcPct val="90000"/>
              </a:lnSpc>
            </a:pPr>
            <a:r>
              <a:rPr lang="es-ES" sz="2400" dirty="0"/>
              <a:t>Cuando sea posible, asignar intervalos                                         de tiempo a los conductores que                                                      esperan para que los conductores                                                   puedan tomar períodos de camarote,                                                  siestas o simplemente descansar</a:t>
            </a:r>
            <a:endParaRPr lang="en-US" sz="2400" dirty="0"/>
          </a:p>
          <a:p>
            <a:pPr>
              <a:lnSpc>
                <a:spcPct val="90000"/>
              </a:lnSpc>
            </a:pPr>
            <a:r>
              <a:rPr lang="es-ES" sz="2400" dirty="0"/>
              <a:t>No molestar a los conductores que están tomando períodos obligatorios fuera de servicio o en camarote para dormir</a:t>
            </a:r>
          </a:p>
          <a:p>
            <a:pPr>
              <a:lnSpc>
                <a:spcPct val="90000"/>
              </a:lnSpc>
            </a:pPr>
            <a:r>
              <a:rPr lang="es-ES" sz="2400" dirty="0"/>
              <a:t>Permitir el acceso a los conductores a las instalaciones de confort</a:t>
            </a:r>
            <a:endParaRPr lang="en-US" sz="2400" dirty="0"/>
          </a:p>
          <a:p>
            <a:pPr>
              <a:lnSpc>
                <a:spcPct val="90000"/>
              </a:lnSpc>
            </a:pPr>
            <a:r>
              <a:rPr lang="es-ES" sz="2400" dirty="0"/>
              <a:t>Establecer y mantener estándares de carga/descarga</a:t>
            </a:r>
            <a:r>
              <a:rPr lang="en-US" sz="2400" dirty="0"/>
              <a:t>  </a:t>
            </a:r>
          </a:p>
        </p:txBody>
      </p:sp>
      <p:pic>
        <p:nvPicPr>
          <p:cNvPr id="26626" name="Picture 2" title="2 trucks parked directly behind each ot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1051" y="2470944"/>
            <a:ext cx="2887757" cy="1916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dirty="0"/>
              <a:t>Acceso al Estacionamiento Fuera de Horario</a:t>
            </a:r>
            <a:endParaRPr lang="en-US" dirty="0"/>
          </a:p>
        </p:txBody>
      </p:sp>
      <p:sp>
        <p:nvSpPr>
          <p:cNvPr id="3" name="Content Placeholder 2"/>
          <p:cNvSpPr>
            <a:spLocks noGrp="1"/>
          </p:cNvSpPr>
          <p:nvPr>
            <p:ph idx="1"/>
          </p:nvPr>
        </p:nvSpPr>
        <p:spPr>
          <a:xfrm>
            <a:off x="457200" y="1600200"/>
            <a:ext cx="5410200" cy="4038600"/>
          </a:xfrm>
        </p:spPr>
        <p:txBody>
          <a:bodyPr>
            <a:normAutofit fontScale="92500" lnSpcReduction="20000"/>
          </a:bodyPr>
          <a:lstStyle/>
          <a:p>
            <a:r>
              <a:rPr lang="es-ES" dirty="0"/>
              <a:t>Aprecie las dificultades que enfrentan los conductores para encontrar lugares para estacionarse y dormir.</a:t>
            </a:r>
            <a:endParaRPr lang="en-US" dirty="0"/>
          </a:p>
          <a:p>
            <a:r>
              <a:rPr lang="es-ES" dirty="0"/>
              <a:t>Considere permitir el acceso de estacionamiento fuera del horario de atención a las áreas de patio</a:t>
            </a:r>
            <a:endParaRPr lang="en-US" dirty="0"/>
          </a:p>
          <a:p>
            <a:r>
              <a:rPr lang="es-ES" dirty="0"/>
              <a:t>Puede requerir cambios de seguridad</a:t>
            </a:r>
            <a:endParaRPr lang="en-US" dirty="0"/>
          </a:p>
        </p:txBody>
      </p:sp>
      <p:pic>
        <p:nvPicPr>
          <p:cNvPr id="27650" name="Picture 2" title="5 trucks parked next to each ot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4809" y="2514600"/>
            <a:ext cx="3189191" cy="211612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8CAFF670-B019-10A8-2C4D-54DBD43D1B36}"/>
              </a:ext>
            </a:extLst>
          </p:cNvPr>
          <p:cNvSpPr txBox="1"/>
          <p:nvPr/>
        </p:nvSpPr>
        <p:spPr>
          <a:xfrm>
            <a:off x="457200" y="5486400"/>
            <a:ext cx="7010400" cy="830997"/>
          </a:xfrm>
          <a:prstGeom prst="rect">
            <a:avLst/>
          </a:prstGeom>
          <a:noFill/>
        </p:spPr>
        <p:txBody>
          <a:bodyPr wrap="square">
            <a:spAutoFit/>
          </a:bodyPr>
          <a:lstStyle/>
          <a:p>
            <a:pPr marL="742950" lvl="1" indent="-285750">
              <a:buFont typeface="Arial" panose="020B0604020202020204" pitchFamily="34" charset="0"/>
              <a:buChar char="•"/>
            </a:pPr>
            <a:r>
              <a:rPr lang="es-ES" sz="2400" dirty="0"/>
              <a:t>Cerradura de puerta operada por combinación</a:t>
            </a:r>
            <a:endParaRPr lang="en-US" sz="2400" dirty="0"/>
          </a:p>
          <a:p>
            <a:pPr marL="742950" lvl="1" indent="-285750">
              <a:buFont typeface="Arial" panose="020B0604020202020204" pitchFamily="34" charset="0"/>
              <a:buChar char="•"/>
            </a:pPr>
            <a:r>
              <a:rPr lang="en-US" sz="2400" dirty="0" err="1"/>
              <a:t>Seguridad</a:t>
            </a:r>
            <a:r>
              <a:rPr lang="en-US" sz="2400" dirty="0"/>
              <a:t> del </a:t>
            </a:r>
            <a:r>
              <a:rPr lang="en-US" sz="2400" dirty="0" err="1"/>
              <a:t>edificio</a:t>
            </a:r>
            <a:r>
              <a:rPr lang="en-US" sz="2400" dirty="0"/>
              <a:t> </a:t>
            </a:r>
            <a:r>
              <a:rPr lang="en-US" sz="2400" dirty="0" err="1"/>
              <a:t>mejorada</a:t>
            </a:r>
            <a:endParaRPr lang="en-US" sz="2400" dirty="0"/>
          </a:p>
        </p:txBody>
      </p:sp>
    </p:spTree>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sz="4000" i="1" dirty="0">
                <a:solidFill>
                  <a:srgbClr val="002060"/>
                </a:solidFill>
              </a:rPr>
            </a:br>
            <a:r>
              <a:rPr lang="en-US" sz="5300" dirty="0" err="1"/>
              <a:t>Conclusión</a:t>
            </a:r>
            <a:br>
              <a:rPr lang="en-US" dirty="0"/>
            </a:br>
            <a:endParaRPr lang="en-US" dirty="0"/>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z="4900" dirty="0"/>
              <a:t>Descripción General del Módulo 6</a:t>
            </a:r>
            <a:endParaRPr lang="en-US" sz="2700" dirty="0"/>
          </a:p>
        </p:txBody>
      </p:sp>
      <p:sp>
        <p:nvSpPr>
          <p:cNvPr id="7" name="Content Placeholder 6"/>
          <p:cNvSpPr>
            <a:spLocks noGrp="1"/>
          </p:cNvSpPr>
          <p:nvPr>
            <p:ph idx="1"/>
          </p:nvPr>
        </p:nvSpPr>
        <p:spPr>
          <a:xfrm>
            <a:off x="457200" y="1600200"/>
            <a:ext cx="8229600" cy="4724400"/>
          </a:xfrm>
        </p:spPr>
        <p:txBody>
          <a:bodyPr>
            <a:normAutofit fontScale="77500" lnSpcReduction="20000"/>
          </a:bodyPr>
          <a:lstStyle/>
          <a:p>
            <a:pPr marL="514350" indent="-514350">
              <a:buNone/>
            </a:pPr>
            <a:r>
              <a:rPr lang="en-US" sz="3000" b="1" dirty="0" err="1"/>
              <a:t>Conceptos</a:t>
            </a:r>
            <a:r>
              <a:rPr lang="en-US" sz="3000" b="1" dirty="0"/>
              <a:t> Básicos de la </a:t>
            </a:r>
            <a:r>
              <a:rPr lang="en-US" sz="3000" b="1" dirty="0" err="1"/>
              <a:t>Fatiga</a:t>
            </a:r>
            <a:endParaRPr lang="en-US" sz="3000" b="1" dirty="0"/>
          </a:p>
          <a:p>
            <a:pPr marL="179388" indent="-179388"/>
            <a:r>
              <a:rPr lang="es-ES" sz="3100" dirty="0"/>
              <a:t>Estado de alerta, sueño, bienestar y seguridad</a:t>
            </a:r>
          </a:p>
          <a:p>
            <a:pPr marL="179388" indent="-179388"/>
            <a:r>
              <a:rPr lang="es-ES" sz="3100" dirty="0"/>
              <a:t>Choques relacionados con la fatiga</a:t>
            </a:r>
          </a:p>
          <a:p>
            <a:pPr marL="179388" indent="-179388"/>
            <a:r>
              <a:rPr lang="es-ES" sz="3100" dirty="0"/>
              <a:t>Factores que afectan el estado de alerta y la                              fatiga</a:t>
            </a:r>
            <a:endParaRPr lang="en-US" sz="3100" dirty="0"/>
          </a:p>
          <a:p>
            <a:pPr marL="514350" indent="-514350">
              <a:buNone/>
            </a:pPr>
            <a:r>
              <a:rPr lang="es-ES" sz="3000" b="1" dirty="0"/>
              <a:t>Reglas y Desafíos del Conductor</a:t>
            </a:r>
            <a:endParaRPr lang="en-US" sz="3000" b="1" dirty="0"/>
          </a:p>
          <a:p>
            <a:pPr marL="179388" indent="-179388"/>
            <a:r>
              <a:rPr lang="en-US" sz="3100" dirty="0"/>
              <a:t>Reglas de horas de </a:t>
            </a:r>
            <a:r>
              <a:rPr lang="en-US" sz="3100" dirty="0" err="1"/>
              <a:t>servicio</a:t>
            </a:r>
            <a:r>
              <a:rPr lang="en-US" sz="3100" dirty="0"/>
              <a:t> (HDS)</a:t>
            </a:r>
          </a:p>
          <a:p>
            <a:pPr marL="179388" indent="-179388"/>
            <a:r>
              <a:rPr lang="es-ES" sz="3100" dirty="0"/>
              <a:t>Desafíos de la administración de la fatiga de los conductores</a:t>
            </a:r>
            <a:endParaRPr lang="en-US" sz="3100" dirty="0"/>
          </a:p>
          <a:p>
            <a:pPr marL="514350" indent="-514350">
              <a:buNone/>
            </a:pPr>
            <a:r>
              <a:rPr lang="es-ES" sz="3000" b="1" dirty="0"/>
              <a:t>Soluciones de Administración de la Fatiga</a:t>
            </a:r>
            <a:endParaRPr lang="en-US" sz="3000" b="1" dirty="0"/>
          </a:p>
          <a:p>
            <a:pPr marL="179388" indent="-179388"/>
            <a:r>
              <a:rPr lang="es-ES" sz="3100" dirty="0"/>
              <a:t>Concepto de equipo de seguridad en                                              el transporte</a:t>
            </a:r>
            <a:endParaRPr lang="en-US" sz="3100" dirty="0"/>
          </a:p>
          <a:p>
            <a:pPr marL="179388" indent="-179388"/>
            <a:r>
              <a:rPr lang="es-ES" sz="3100" dirty="0"/>
              <a:t>Pautas y estándares de la industria</a:t>
            </a:r>
            <a:endParaRPr lang="en-US" sz="3100" dirty="0"/>
          </a:p>
          <a:p>
            <a:pPr marL="179388" indent="-179388"/>
            <a:r>
              <a:rPr lang="en-US" sz="3100" dirty="0" err="1"/>
              <a:t>Mejores</a:t>
            </a:r>
            <a:r>
              <a:rPr lang="en-US" sz="3100" dirty="0"/>
              <a:t> </a:t>
            </a:r>
            <a:r>
              <a:rPr lang="en-US" sz="3100" dirty="0" err="1"/>
              <a:t>prácticas</a:t>
            </a:r>
            <a:r>
              <a:rPr lang="en-US" sz="3100" dirty="0"/>
              <a:t> </a:t>
            </a:r>
            <a:r>
              <a:rPr lang="en-US" sz="3100" dirty="0" err="1"/>
              <a:t>específicas</a:t>
            </a:r>
            <a:endParaRPr lang="en-US" sz="3100" dirty="0"/>
          </a:p>
          <a:p>
            <a:pPr marL="179388" indent="-179388"/>
            <a:endParaRPr lang="en-US" sz="3100" dirty="0"/>
          </a:p>
        </p:txBody>
      </p:sp>
      <p:pic>
        <p:nvPicPr>
          <p:cNvPr id="2050" name="Picture 2" title="2 truck drivers talk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7595" y="1764646"/>
            <a:ext cx="2962153" cy="1965475"/>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upo 21">
            <a:extLst>
              <a:ext uri="{FF2B5EF4-FFF2-40B4-BE49-F238E27FC236}">
                <a16:creationId xmlns:a16="http://schemas.microsoft.com/office/drawing/2014/main" id="{0BD3D636-9F77-09A1-C3DC-F68439DE87BE}"/>
              </a:ext>
            </a:extLst>
          </p:cNvPr>
          <p:cNvGrpSpPr/>
          <p:nvPr/>
        </p:nvGrpSpPr>
        <p:grpSpPr>
          <a:xfrm>
            <a:off x="5410200" y="4267200"/>
            <a:ext cx="3545174" cy="2239962"/>
            <a:chOff x="5445580" y="3429000"/>
            <a:chExt cx="3546020" cy="2799464"/>
          </a:xfrm>
        </p:grpSpPr>
        <p:sp>
          <p:nvSpPr>
            <p:cNvPr id="23" name="Oval 9">
              <a:extLst>
                <a:ext uri="{FF2B5EF4-FFF2-40B4-BE49-F238E27FC236}">
                  <a16:creationId xmlns:a16="http://schemas.microsoft.com/office/drawing/2014/main" id="{F145DB08-8858-B2B8-74B8-C7005890C1FA}"/>
                </a:ext>
              </a:extLst>
            </p:cNvPr>
            <p:cNvSpPr/>
            <p:nvPr/>
          </p:nvSpPr>
          <p:spPr>
            <a:xfrm rot="2700000">
              <a:off x="5847906" y="3548431"/>
              <a:ext cx="1703168" cy="2507819"/>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11">
              <a:extLst>
                <a:ext uri="{FF2B5EF4-FFF2-40B4-BE49-F238E27FC236}">
                  <a16:creationId xmlns:a16="http://schemas.microsoft.com/office/drawing/2014/main" id="{BDA9C689-F5AC-9F35-2F9D-2DA2F1D50EAA}"/>
                </a:ext>
              </a:extLst>
            </p:cNvPr>
            <p:cNvSpPr/>
            <p:nvPr/>
          </p:nvSpPr>
          <p:spPr>
            <a:xfrm rot="8100000">
              <a:off x="6856158" y="3429000"/>
              <a:ext cx="1494900" cy="2799464"/>
            </a:xfrm>
            <a:prstGeom prst="ellipse">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upo 24">
              <a:extLst>
                <a:ext uri="{FF2B5EF4-FFF2-40B4-BE49-F238E27FC236}">
                  <a16:creationId xmlns:a16="http://schemas.microsoft.com/office/drawing/2014/main" id="{2728CEB5-F1CE-8DAA-9591-3FC312D02EEF}"/>
                </a:ext>
              </a:extLst>
            </p:cNvPr>
            <p:cNvGrpSpPr/>
            <p:nvPr/>
          </p:nvGrpSpPr>
          <p:grpSpPr>
            <a:xfrm>
              <a:off x="5499117" y="3618367"/>
              <a:ext cx="3492483" cy="2089978"/>
              <a:chOff x="5499117" y="3518044"/>
              <a:chExt cx="3340083" cy="2191197"/>
            </a:xfrm>
          </p:grpSpPr>
          <p:sp>
            <p:nvSpPr>
              <p:cNvPr id="26" name="Oval 4">
                <a:extLst>
                  <a:ext uri="{FF2B5EF4-FFF2-40B4-BE49-F238E27FC236}">
                    <a16:creationId xmlns:a16="http://schemas.microsoft.com/office/drawing/2014/main" id="{DE88FC1B-276F-C6A9-4D26-EA5F00D5D96E}"/>
                  </a:ext>
                </a:extLst>
              </p:cNvPr>
              <p:cNvSpPr/>
              <p:nvPr/>
            </p:nvSpPr>
            <p:spPr>
              <a:xfrm>
                <a:off x="5499117" y="3518044"/>
                <a:ext cx="2286318" cy="165226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5">
                <a:extLst>
                  <a:ext uri="{FF2B5EF4-FFF2-40B4-BE49-F238E27FC236}">
                    <a16:creationId xmlns:a16="http://schemas.microsoft.com/office/drawing/2014/main" id="{EC425C2A-BE6A-BCBA-BAF1-612BF7527DE5}"/>
                  </a:ext>
                </a:extLst>
              </p:cNvPr>
              <p:cNvSpPr/>
              <p:nvPr/>
            </p:nvSpPr>
            <p:spPr>
              <a:xfrm>
                <a:off x="6494258" y="3518044"/>
                <a:ext cx="2344942" cy="1652262"/>
              </a:xfrm>
              <a:prstGeom prst="ellipse">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6">
                <a:extLst>
                  <a:ext uri="{FF2B5EF4-FFF2-40B4-BE49-F238E27FC236}">
                    <a16:creationId xmlns:a16="http://schemas.microsoft.com/office/drawing/2014/main" id="{D72E4AE0-6C2D-3D8E-2E6A-62EC75E8BACA}"/>
                  </a:ext>
                </a:extLst>
              </p:cNvPr>
              <p:cNvSpPr txBox="1"/>
              <p:nvPr/>
            </p:nvSpPr>
            <p:spPr>
              <a:xfrm rot="19068673">
                <a:off x="5521773" y="3817151"/>
                <a:ext cx="894231" cy="253916"/>
              </a:xfrm>
              <a:prstGeom prst="rect">
                <a:avLst/>
              </a:prstGeom>
              <a:noFill/>
            </p:spPr>
            <p:txBody>
              <a:bodyPr wrap="square" rtlCol="0">
                <a:spAutoFit/>
              </a:bodyPr>
              <a:lstStyle/>
              <a:p>
                <a:r>
                  <a:rPr lang="en-US" sz="1050" b="1" dirty="0" err="1"/>
                  <a:t>Conductores</a:t>
                </a:r>
                <a:endParaRPr lang="en-US" sz="1050" b="1" dirty="0"/>
              </a:p>
            </p:txBody>
          </p:sp>
          <p:sp>
            <p:nvSpPr>
              <p:cNvPr id="29" name="TextBox 7">
                <a:extLst>
                  <a:ext uri="{FF2B5EF4-FFF2-40B4-BE49-F238E27FC236}">
                    <a16:creationId xmlns:a16="http://schemas.microsoft.com/office/drawing/2014/main" id="{85AC02DF-3CA9-F2D0-CEDE-2A056BCD1FFA}"/>
                  </a:ext>
                </a:extLst>
              </p:cNvPr>
              <p:cNvSpPr txBox="1"/>
              <p:nvPr/>
            </p:nvSpPr>
            <p:spPr>
              <a:xfrm rot="2817729">
                <a:off x="7632423" y="4105903"/>
                <a:ext cx="1402474" cy="251085"/>
              </a:xfrm>
              <a:prstGeom prst="rect">
                <a:avLst/>
              </a:prstGeom>
              <a:noFill/>
            </p:spPr>
            <p:txBody>
              <a:bodyPr wrap="square" rtlCol="0">
                <a:spAutoFit/>
              </a:bodyPr>
              <a:lstStyle/>
              <a:p>
                <a:r>
                  <a:rPr lang="en-US" sz="1050" b="1" dirty="0" err="1">
                    <a:solidFill>
                      <a:srgbClr val="800000"/>
                    </a:solidFill>
                  </a:rPr>
                  <a:t>Transportistas</a:t>
                </a:r>
                <a:endParaRPr lang="en-US" sz="900" b="1" dirty="0">
                  <a:solidFill>
                    <a:srgbClr val="800000"/>
                  </a:solidFill>
                </a:endParaRPr>
              </a:p>
            </p:txBody>
          </p:sp>
          <p:sp>
            <p:nvSpPr>
              <p:cNvPr id="30" name="TextBox 8">
                <a:extLst>
                  <a:ext uri="{FF2B5EF4-FFF2-40B4-BE49-F238E27FC236}">
                    <a16:creationId xmlns:a16="http://schemas.microsoft.com/office/drawing/2014/main" id="{0BEC3CF1-BF1A-001E-9CB2-50869F58AD06}"/>
                  </a:ext>
                </a:extLst>
              </p:cNvPr>
              <p:cNvSpPr txBox="1"/>
              <p:nvPr/>
            </p:nvSpPr>
            <p:spPr>
              <a:xfrm>
                <a:off x="6482521" y="4191000"/>
                <a:ext cx="1211821" cy="435621"/>
              </a:xfrm>
              <a:prstGeom prst="rect">
                <a:avLst/>
              </a:prstGeom>
              <a:noFill/>
            </p:spPr>
            <p:txBody>
              <a:bodyPr wrap="square" rtlCol="0">
                <a:spAutoFit/>
              </a:bodyPr>
              <a:lstStyle/>
              <a:p>
                <a:pPr algn="ctr"/>
                <a:r>
                  <a:rPr lang="en-US" sz="1050" b="1" dirty="0" err="1">
                    <a:solidFill>
                      <a:srgbClr val="0033CC"/>
                    </a:solidFill>
                  </a:rPr>
                  <a:t>Administración</a:t>
                </a:r>
                <a:endParaRPr lang="en-US" sz="1050" b="1" dirty="0">
                  <a:solidFill>
                    <a:srgbClr val="0033CC"/>
                  </a:solidFill>
                </a:endParaRPr>
              </a:p>
              <a:p>
                <a:pPr algn="ctr"/>
                <a:r>
                  <a:rPr lang="en-US" sz="1050" b="1" dirty="0">
                    <a:solidFill>
                      <a:srgbClr val="0033CC"/>
                    </a:solidFill>
                  </a:rPr>
                  <a:t> de la </a:t>
                </a:r>
                <a:r>
                  <a:rPr lang="en-US" sz="1050" b="1" dirty="0" err="1">
                    <a:solidFill>
                      <a:srgbClr val="0033CC"/>
                    </a:solidFill>
                  </a:rPr>
                  <a:t>Fatiga</a:t>
                </a:r>
                <a:endParaRPr lang="en-US" sz="1050" b="1" dirty="0">
                  <a:solidFill>
                    <a:srgbClr val="0033CC"/>
                  </a:solidFill>
                </a:endParaRPr>
              </a:p>
            </p:txBody>
          </p:sp>
          <p:sp>
            <p:nvSpPr>
              <p:cNvPr id="31" name="TextBox 10">
                <a:extLst>
                  <a:ext uri="{FF2B5EF4-FFF2-40B4-BE49-F238E27FC236}">
                    <a16:creationId xmlns:a16="http://schemas.microsoft.com/office/drawing/2014/main" id="{97C36671-DD0A-4636-1385-5B12F9BC830C}"/>
                  </a:ext>
                </a:extLst>
              </p:cNvPr>
              <p:cNvSpPr txBox="1"/>
              <p:nvPr/>
            </p:nvSpPr>
            <p:spPr>
              <a:xfrm>
                <a:off x="6003726" y="5289754"/>
                <a:ext cx="832318" cy="369332"/>
              </a:xfrm>
              <a:prstGeom prst="rect">
                <a:avLst/>
              </a:prstGeom>
              <a:noFill/>
            </p:spPr>
            <p:txBody>
              <a:bodyPr wrap="square" rtlCol="0">
                <a:spAutoFit/>
              </a:bodyPr>
              <a:lstStyle/>
              <a:p>
                <a:r>
                  <a:rPr lang="en-US" sz="900" b="1" dirty="0">
                    <a:solidFill>
                      <a:schemeClr val="accent1">
                        <a:lumMod val="75000"/>
                      </a:schemeClr>
                    </a:solidFill>
                  </a:rPr>
                  <a:t>Familia del Conductor</a:t>
                </a:r>
              </a:p>
            </p:txBody>
          </p:sp>
          <p:sp>
            <p:nvSpPr>
              <p:cNvPr id="2048" name="TextBox 12">
                <a:extLst>
                  <a:ext uri="{FF2B5EF4-FFF2-40B4-BE49-F238E27FC236}">
                    <a16:creationId xmlns:a16="http://schemas.microsoft.com/office/drawing/2014/main" id="{749442F9-BFE9-B0DA-D14F-4F470E0C61A4}"/>
                  </a:ext>
                </a:extLst>
              </p:cNvPr>
              <p:cNvSpPr txBox="1"/>
              <p:nvPr/>
            </p:nvSpPr>
            <p:spPr>
              <a:xfrm>
                <a:off x="7382732" y="5289753"/>
                <a:ext cx="907983" cy="419488"/>
              </a:xfrm>
              <a:prstGeom prst="rect">
                <a:avLst/>
              </a:prstGeom>
              <a:noFill/>
            </p:spPr>
            <p:txBody>
              <a:bodyPr wrap="square" rtlCol="0">
                <a:spAutoFit/>
              </a:bodyPr>
              <a:lstStyle/>
              <a:p>
                <a:r>
                  <a:rPr lang="en-US" sz="1000" b="1" dirty="0">
                    <a:solidFill>
                      <a:srgbClr val="006600"/>
                    </a:solidFill>
                  </a:rPr>
                  <a:t>Expedidores y </a:t>
                </a:r>
                <a:r>
                  <a:rPr lang="en-US" sz="1000" b="1" dirty="0" err="1">
                    <a:solidFill>
                      <a:srgbClr val="006600"/>
                    </a:solidFill>
                  </a:rPr>
                  <a:t>Destinatarios</a:t>
                </a:r>
                <a:endParaRPr lang="en-US" sz="1000" b="1" dirty="0">
                  <a:solidFill>
                    <a:srgbClr val="006600"/>
                  </a:solidFill>
                </a:endParaRPr>
              </a:p>
            </p:txBody>
          </p:sp>
        </p:grpSp>
      </p:gr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err="1"/>
              <a:t>Conceptos</a:t>
            </a:r>
            <a:r>
              <a:rPr lang="en-US" dirty="0"/>
              <a:t> Básicos de la </a:t>
            </a:r>
            <a:r>
              <a:rPr lang="en-US" dirty="0" err="1"/>
              <a:t>Fatiga</a:t>
            </a:r>
            <a:endParaRPr lang="en-US" dirty="0"/>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r>
              <a:rPr lang="es-MX" dirty="0"/>
              <a:t>Estado de Alerta</a:t>
            </a:r>
            <a:r>
              <a:rPr lang="en-US" dirty="0"/>
              <a:t>, </a:t>
            </a:r>
            <a:r>
              <a:rPr lang="en-US" dirty="0" err="1"/>
              <a:t>Fatiga</a:t>
            </a:r>
            <a:r>
              <a:rPr lang="en-US" dirty="0"/>
              <a:t> y </a:t>
            </a:r>
            <a:r>
              <a:rPr lang="en-US" dirty="0" err="1"/>
              <a:t>Bienestar</a:t>
            </a:r>
            <a:r>
              <a:rPr lang="en-US" dirty="0"/>
              <a:t> </a:t>
            </a:r>
            <a:br>
              <a:rPr lang="en-US" dirty="0"/>
            </a:br>
            <a:endParaRPr lang="en-US" dirty="0"/>
          </a:p>
        </p:txBody>
      </p:sp>
      <p:sp>
        <p:nvSpPr>
          <p:cNvPr id="3" name="Content Placeholder 2"/>
          <p:cNvSpPr>
            <a:spLocks noGrp="1"/>
          </p:cNvSpPr>
          <p:nvPr>
            <p:ph idx="1"/>
          </p:nvPr>
        </p:nvSpPr>
        <p:spPr>
          <a:xfrm>
            <a:off x="457200" y="1600200"/>
            <a:ext cx="6019800" cy="4525963"/>
          </a:xfrm>
        </p:spPr>
        <p:txBody>
          <a:bodyPr>
            <a:normAutofit fontScale="77500" lnSpcReduction="20000"/>
          </a:bodyPr>
          <a:lstStyle/>
          <a:p>
            <a:r>
              <a:rPr lang="es-MX" dirty="0"/>
              <a:t>¿Qué es el estado de Alerta? </a:t>
            </a:r>
          </a:p>
          <a:p>
            <a:pPr marL="0" indent="0">
              <a:buNone/>
            </a:pPr>
            <a:r>
              <a:rPr lang="es-MX" b="1" dirty="0"/>
              <a:t>      Alerta = despierto + atento </a:t>
            </a:r>
          </a:p>
          <a:p>
            <a:endParaRPr lang="en-US" sz="2800" b="1" dirty="0"/>
          </a:p>
          <a:p>
            <a:r>
              <a:rPr lang="es-ES" dirty="0"/>
              <a:t>¿Qué es la fatiga del conductor?</a:t>
            </a:r>
            <a:endParaRPr lang="en-US" dirty="0"/>
          </a:p>
          <a:p>
            <a:pPr lvl="1"/>
            <a:r>
              <a:rPr lang="es-MX" sz="3300" b="1" dirty="0"/>
              <a:t>Disminución del estado de alerta, atención y capacidad para rendir</a:t>
            </a:r>
          </a:p>
          <a:p>
            <a:pPr lvl="1"/>
            <a:r>
              <a:rPr lang="es-MX" sz="3300" b="1" dirty="0"/>
              <a:t>Modorra o somnolencia</a:t>
            </a:r>
            <a:endParaRPr lang="es-MX" sz="3300" b="1" dirty="0">
              <a:cs typeface="Arial"/>
            </a:endParaRPr>
          </a:p>
          <a:p>
            <a:pPr lvl="1"/>
            <a:r>
              <a:rPr lang="es-MX" sz="3300" b="1" dirty="0">
                <a:cs typeface="Arial"/>
              </a:rPr>
              <a:t>No es lo mismo que agotamiento </a:t>
            </a:r>
            <a:r>
              <a:rPr lang="es-MX" sz="3300" b="1" i="1" dirty="0">
                <a:cs typeface="Arial"/>
              </a:rPr>
              <a:t>físico</a:t>
            </a:r>
            <a:endParaRPr lang="es-MX" sz="3300" b="1" i="1" dirty="0"/>
          </a:p>
          <a:p>
            <a:r>
              <a:rPr lang="es-MX" dirty="0"/>
              <a:t>¿Qué es Bienestar? </a:t>
            </a:r>
          </a:p>
          <a:p>
            <a:pPr marL="0" indent="0">
              <a:buNone/>
            </a:pPr>
            <a:r>
              <a:rPr lang="es-MX" b="1" dirty="0"/>
              <a:t>   Bienestar = salud física, mental,  </a:t>
            </a:r>
          </a:p>
          <a:p>
            <a:pPr marL="0" indent="0">
              <a:buNone/>
            </a:pPr>
            <a:r>
              <a:rPr lang="es-MX" b="1" dirty="0"/>
              <a:t>    emocional y conductual</a:t>
            </a:r>
            <a:endParaRPr lang="en-US" sz="2800" b="1" dirty="0"/>
          </a:p>
        </p:txBody>
      </p:sp>
      <p:pic>
        <p:nvPicPr>
          <p:cNvPr id="3074" name="Picture 2" title="driver signing “thumbs up” in front of tru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362200"/>
            <a:ext cx="2122342" cy="3179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000" dirty="0"/>
              <a:t>Importancia de Dormir, el Estado de Alerta y el Bienestar para la Seguridad</a:t>
            </a:r>
            <a:endParaRPr lang="en-US" sz="3600" dirty="0"/>
          </a:p>
        </p:txBody>
      </p:sp>
      <p:sp>
        <p:nvSpPr>
          <p:cNvPr id="3" name="Content Placeholder 2"/>
          <p:cNvSpPr>
            <a:spLocks noGrp="1"/>
          </p:cNvSpPr>
          <p:nvPr>
            <p:ph idx="1"/>
          </p:nvPr>
        </p:nvSpPr>
        <p:spPr>
          <a:xfrm>
            <a:off x="457201" y="1600200"/>
            <a:ext cx="5562600" cy="4525963"/>
          </a:xfrm>
        </p:spPr>
        <p:txBody>
          <a:bodyPr>
            <a:normAutofit fontScale="92500" lnSpcReduction="20000"/>
          </a:bodyPr>
          <a:lstStyle/>
          <a:p>
            <a:r>
              <a:rPr lang="es-ES" sz="3000" dirty="0"/>
              <a:t>Dormirse al volante es una de las principales causas de muerte por choques entre los conductores de VDA</a:t>
            </a:r>
            <a:endParaRPr lang="en-US" sz="3000" dirty="0"/>
          </a:p>
          <a:p>
            <a:r>
              <a:rPr lang="es-ES" sz="3000" dirty="0"/>
              <a:t>Un choque grave por su culpa puede acabar con la carrera de un conductor</a:t>
            </a:r>
            <a:endParaRPr lang="en-US" sz="3000" dirty="0"/>
          </a:p>
          <a:p>
            <a:r>
              <a:rPr lang="es-ES" sz="3000" dirty="0"/>
              <a:t>Puede poner a un transportista fuera del negocio</a:t>
            </a:r>
            <a:endParaRPr lang="en-US" sz="3000" dirty="0"/>
          </a:p>
          <a:p>
            <a:r>
              <a:rPr lang="es-ES" sz="3000" dirty="0"/>
              <a:t>Los litigios pueden dirigirse a todas las partes de la cadena de suministro</a:t>
            </a:r>
            <a:endParaRPr lang="en-US" sz="3000" dirty="0"/>
          </a:p>
          <a:p>
            <a:endParaRPr lang="en-US" dirty="0"/>
          </a:p>
        </p:txBody>
      </p:sp>
      <p:pic>
        <p:nvPicPr>
          <p:cNvPr id="5" name="Picture 4" title="Skid marks leading off ro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3017520"/>
            <a:ext cx="3017520" cy="2011680"/>
          </a:xfrm>
          <a:prstGeom prst="rect">
            <a:avLst/>
          </a:prstGeom>
        </p:spPr>
      </p:pic>
    </p:spTree>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d7edb7c-2aa0-4872-9062-ea8fed2ded76" xsi:nil="true"/>
    <lcf76f155ced4ddcb4097134ff3c332f xmlns="fccb8565-6977-422c-9899-ed0c196b9eef">
      <Terms xmlns="http://schemas.microsoft.com/office/infopath/2007/PartnerControls"/>
    </lcf76f155ced4ddcb4097134ff3c332f>
    <_ip_UnifiedCompliancePolicyUIAction xmlns="http://schemas.microsoft.com/sharepoint/v3" xsi:nil="true"/>
    <Date xmlns="fccb8565-6977-422c-9899-ed0c196b9eef" xsi:nil="true"/>
    <_ip_UnifiedCompliancePolicyProperties xmlns="http://schemas.microsoft.com/sharepoint/v3" xsi:nil="true"/>
    <_Flow_SignoffStatus xmlns="fccb8565-6977-422c-9899-ed0c196b9eef" xsi:nil="true"/>
    <SharedWithUsers xmlns="6d7edb7c-2aa0-4872-9062-ea8fed2ded76">
      <UserInfo>
        <DisplayName/>
        <AccountId xsi:nil="true"/>
        <AccountType/>
      </UserInfo>
    </SharedWithUsers>
    <MediaLengthInSeconds xmlns="fccb8565-6977-422c-9899-ed0c196b9ee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9087D98170674D86C797BC8D2687D8" ma:contentTypeVersion="26" ma:contentTypeDescription="Create a new document." ma:contentTypeScope="" ma:versionID="ab7031676d244530c51392347f00a5ef">
  <xsd:schema xmlns:xsd="http://www.w3.org/2001/XMLSchema" xmlns:xs="http://www.w3.org/2001/XMLSchema" xmlns:p="http://schemas.microsoft.com/office/2006/metadata/properties" xmlns:ns1="http://schemas.microsoft.com/sharepoint/v3" xmlns:ns2="6d7edb7c-2aa0-4872-9062-ea8fed2ded76" xmlns:ns3="fccb8565-6977-422c-9899-ed0c196b9eef" targetNamespace="http://schemas.microsoft.com/office/2006/metadata/properties" ma:root="true" ma:fieldsID="84c86ecbc62e987fec7715f3e16cc00c" ns1:_="" ns2:_="" ns3:_="">
    <xsd:import namespace="http://schemas.microsoft.com/sharepoint/v3"/>
    <xsd:import namespace="6d7edb7c-2aa0-4872-9062-ea8fed2ded76"/>
    <xsd:import namespace="fccb8565-6977-422c-9899-ed0c196b9eef"/>
    <xsd:element name="properties">
      <xsd:complexType>
        <xsd:sequence>
          <xsd:element name="documentManagement">
            <xsd:complexType>
              <xsd:all>
                <xsd:element ref="ns2:SharedWithUsers" minOccurs="0"/>
                <xsd:element ref="ns2:SharedWithDetails" minOccurs="0"/>
                <xsd:element ref="ns2:LastSharedByTime" minOccurs="0"/>
                <xsd:element ref="ns2:LastSharedByUser" minOccurs="0"/>
                <xsd:element ref="ns3:MediaServiceMetadata" minOccurs="0"/>
                <xsd:element ref="ns3:MediaServiceFastMetadata" minOccurs="0"/>
                <xsd:element ref="ns3:MediaServiceDateTaken" minOccurs="0"/>
                <xsd:element ref="ns3:MediaServiceAutoTags" minOccurs="0"/>
                <xsd:element ref="ns3:MediaServiceLocation" minOccurs="0"/>
                <xsd:element ref="ns3:Date"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_Flow_SignoffStatus"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7edb7c-2aa0-4872-9062-ea8fed2ded7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Time" ma:index="10" nillable="true" ma:displayName="Last Shared By Time" ma:description="" ma:internalName="LastSharedByTime" ma:readOnly="true">
      <xsd:simpleType>
        <xsd:restriction base="dms:DateTime"/>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TaxCatchAll" ma:index="27" nillable="true" ma:displayName="Taxonomy Catch All Column" ma:hidden="true" ma:list="{8b7e68f4-7830-4368-bc19-6e5d4434ed2e}" ma:internalName="TaxCatchAll" ma:showField="CatchAllData" ma:web="6d7edb7c-2aa0-4872-9062-ea8fed2ded7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ccb8565-6977-422c-9899-ed0c196b9ee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Date" ma:index="17" nillable="true" ma:displayName="Date" ma:format="DateOnly" ma:internalName="Date">
      <xsd:simpleType>
        <xsd:restriction base="dms:DateTime"/>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_Flow_SignoffStatus" ma:index="24" nillable="true" ma:displayName="Sign-off status" ma:internalName="Sign_x002d_off_x0020_status">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5d2c2c43-07a7-44cc-95bb-614938b62a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E292E3-EBF0-415A-B2C6-B000B7E9AD2F}">
  <ds:schemaRefs>
    <ds:schemaRef ds:uri="http://schemas.microsoft.com/office/2006/documentManagement/types"/>
    <ds:schemaRef ds:uri="6d7edb7c-2aa0-4872-9062-ea8fed2ded76"/>
    <ds:schemaRef ds:uri="http://purl.org/dc/elements/1.1/"/>
    <ds:schemaRef ds:uri="http://www.w3.org/XML/1998/namespace"/>
    <ds:schemaRef ds:uri="http://purl.org/dc/dcmitype/"/>
    <ds:schemaRef ds:uri="http://schemas.microsoft.com/office/infopath/2007/PartnerControls"/>
    <ds:schemaRef ds:uri="fccb8565-6977-422c-9899-ed0c196b9eef"/>
    <ds:schemaRef ds:uri="http://schemas.openxmlformats.org/package/2006/metadata/core-properties"/>
    <ds:schemaRef ds:uri="http://schemas.microsoft.com/sharepoint/v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D550442C-3FF2-4A29-BA68-588F5111AA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7edb7c-2aa0-4872-9062-ea8fed2ded76"/>
    <ds:schemaRef ds:uri="fccb8565-6977-422c-9899-ed0c196b9e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FF32B4-096F-4128-8D83-64FE04BBE1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28832</TotalTime>
  <Words>11721</Words>
  <Application>Microsoft Office PowerPoint</Application>
  <PresentationFormat>On-screen Show (4:3)</PresentationFormat>
  <Paragraphs>703</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Módulo 6: Seguridad y Cumplimiento de los Conductores de Camiones: el Papel de los Expedidores  y los Destinatarios</vt:lpstr>
      <vt:lpstr>¡Gracias por ver esta presentación!</vt:lpstr>
      <vt:lpstr>Problemas</vt:lpstr>
      <vt:lpstr>Metas del Programa de Administración de la Fatiga de América del Norte (PAFAN) </vt:lpstr>
      <vt:lpstr>Descripción General del Programa de Capacitación del PAFAN </vt:lpstr>
      <vt:lpstr>Descripción General del Módulo 6</vt:lpstr>
      <vt:lpstr>Conceptos Básicos de la Fatiga</vt:lpstr>
      <vt:lpstr> Estado de Alerta, Fatiga y Bienestar  </vt:lpstr>
      <vt:lpstr>Importancia de Dormir, el Estado de Alerta y el Bienestar para la Seguridad</vt:lpstr>
      <vt:lpstr>Choques Relacionados con la Fatiga</vt:lpstr>
      <vt:lpstr>Amenaza a los Conductores </vt:lpstr>
      <vt:lpstr>Costos de los Choques por Fatiga</vt:lpstr>
      <vt:lpstr>Litigios por Choques</vt:lpstr>
      <vt:lpstr>Factor de Fatiga: Cantidad de Sueño</vt:lpstr>
      <vt:lpstr>Efectos Acumulativos y Progresivos de Diferentes Cantidades de Sueño sobre el Desempeño </vt:lpstr>
      <vt:lpstr>Siestas </vt:lpstr>
      <vt:lpstr>Ritmo Circadiano Diario </vt:lpstr>
      <vt:lpstr>Ritmo Circadiano Diario </vt:lpstr>
      <vt:lpstr>Tiempo Despierto</vt:lpstr>
      <vt:lpstr>Tiempo de Trabajo y Conducción</vt:lpstr>
      <vt:lpstr>Otros Factores que Afectan el Estado de Alerta </vt:lpstr>
      <vt:lpstr>Reglas y Desafíos del Conductor</vt:lpstr>
      <vt:lpstr>Reglas Clave de HDS de los EUA para Conductores de Camiones</vt:lpstr>
      <vt:lpstr>Reglas Clave de HDS Canadienses</vt:lpstr>
      <vt:lpstr>HDS Como una Medida Contra la Fatiga</vt:lpstr>
      <vt:lpstr>Desafíos de Administración de la Fatiga del Conductor (1 de 2) </vt:lpstr>
      <vt:lpstr>Desafíos de Administración de la Fatiga del Conductor (2 de 2)  </vt:lpstr>
      <vt:lpstr>Paradores para Camiones: Disponibilidad y Calidad</vt:lpstr>
      <vt:lpstr>Desafíos en la Administración de la Fatiga Relacionada con el Cliente</vt:lpstr>
      <vt:lpstr>Acceso Limitado a las Instalaciones de Estacionamiento y de Confort</vt:lpstr>
      <vt:lpstr>Presión en los Horarios (1 de 2)</vt:lpstr>
      <vt:lpstr>Presión en los Horarios (2 de 2)</vt:lpstr>
      <vt:lpstr>Retrasos Excesivos de Carga/Descarga (1 de 2)</vt:lpstr>
      <vt:lpstr>Retrasos Excesivos de Carga/Descarga (2 de 2)</vt:lpstr>
      <vt:lpstr>Fuentes de Retrasos en la Carga/Descarga</vt:lpstr>
      <vt:lpstr>¡Incluso los Pequeños Retrasos Pueden Tener Grandes Consecuencias!</vt:lpstr>
      <vt:lpstr>Más Vulnerables: Transportistas Pequeños e Independientes</vt:lpstr>
      <vt:lpstr>Soluciones de Administración de la Fatiga</vt:lpstr>
      <vt:lpstr>Equipo de Seguridad en el Transporte</vt:lpstr>
      <vt:lpstr>Equipo de Seguridad en el Transporte</vt:lpstr>
      <vt:lpstr>Equipo de Seguridad en el Transporte</vt:lpstr>
      <vt:lpstr>Código de Ética TCA/NITL</vt:lpstr>
      <vt:lpstr>Pautas Seleccionadas de TCA/NITL para Expedidores y Destinatarios</vt:lpstr>
      <vt:lpstr>Pautas Seleccionadas de TCA/NITL para Transportistas y Conductores</vt:lpstr>
      <vt:lpstr>¿Cadena de Responsabilidad?</vt:lpstr>
      <vt:lpstr>Reglamentación Canadiense sobre las Responsabilidades del Expedidor/Destinatario</vt:lpstr>
      <vt:lpstr>Responsabilidad Vicaria: Preocupación Potencial para Expedidores e Intermediarios</vt:lpstr>
      <vt:lpstr>Legislación Pendiente de los EUA</vt:lpstr>
      <vt:lpstr>Horarios de Viaje Realistas</vt:lpstr>
      <vt:lpstr>Reduzca los Retrasos en la Carga/Descarga</vt:lpstr>
      <vt:lpstr>Prácticas de Filas “Amigables para los Conductores”</vt:lpstr>
      <vt:lpstr>Acceso al Estacionamiento Fuera de Horario</vt:lpstr>
      <vt:lpstr> Conclusión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rodolfo.giacoman@cvsa.org</dc:creator>
  <cp:lastModifiedBy>Marco T</cp:lastModifiedBy>
  <cp:revision>721</cp:revision>
  <cp:lastPrinted>2012-01-26T20:06:11Z</cp:lastPrinted>
  <dcterms:created xsi:type="dcterms:W3CDTF">2011-09-07T19:34:03Z</dcterms:created>
  <dcterms:modified xsi:type="dcterms:W3CDTF">2025-04-10T20:41:30Z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0x0101004F9087D98170674D86C797BC8D2687D8</vt:lpwstr>
  </property>
  <property fmtid="{D5CDD505-2E9C-101B-9397-08002B2CF9AE}" pid="3" name="Order">
    <vt:r8>751300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y fmtid="{D5CDD505-2E9C-101B-9397-08002B2CF9AE}" pid="8" name="_SourceUrl">
    <vt:lpwstr/>
  </property>
  <property fmtid="{D5CDD505-2E9C-101B-9397-08002B2CF9AE}" pid="9" name="_SharedFileIndex">
    <vt:lpwstr/>
  </property>
</Properties>
</file>