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0.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3.xml" ContentType="application/vnd.openxmlformats-officedocument.drawingml.chart+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5.xml" ContentType="application/vnd.openxmlformats-officedocument.drawingml.chart+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harts/chart6.xml" ContentType="application/vnd.openxmlformats-officedocument.drawingml.chart+xml"/>
  <Override PartName="/ppt/notesSlides/notesSlide109.xml" ContentType="application/vnd.openxmlformats-officedocument.presentationml.notesSlide+xml"/>
  <Override PartName="/ppt/charts/chart7.xml" ContentType="application/vnd.openxmlformats-officedocument.drawingml.chart+xml"/>
  <Override PartName="/ppt/drawings/drawing4.xml" ContentType="application/vnd.openxmlformats-officedocument.drawingml.chartshape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2"/>
  </p:notesMasterIdLst>
  <p:handoutMasterIdLst>
    <p:handoutMasterId r:id="rId233"/>
  </p:handoutMasterIdLst>
  <p:sldIdLst>
    <p:sldId id="256" r:id="rId5"/>
    <p:sldId id="488" r:id="rId6"/>
    <p:sldId id="577" r:id="rId7"/>
    <p:sldId id="465" r:id="rId8"/>
    <p:sldId id="561" r:id="rId9"/>
    <p:sldId id="562" r:id="rId10"/>
    <p:sldId id="575" r:id="rId11"/>
    <p:sldId id="583" r:id="rId12"/>
    <p:sldId id="496" r:id="rId13"/>
    <p:sldId id="792" r:id="rId14"/>
    <p:sldId id="793" r:id="rId15"/>
    <p:sldId id="499" r:id="rId16"/>
    <p:sldId id="584" r:id="rId17"/>
    <p:sldId id="501" r:id="rId18"/>
    <p:sldId id="563" r:id="rId19"/>
    <p:sldId id="518" r:id="rId20"/>
    <p:sldId id="519" r:id="rId21"/>
    <p:sldId id="585" r:id="rId22"/>
    <p:sldId id="503" r:id="rId23"/>
    <p:sldId id="637" r:id="rId24"/>
    <p:sldId id="506" r:id="rId25"/>
    <p:sldId id="638" r:id="rId26"/>
    <p:sldId id="586" r:id="rId27"/>
    <p:sldId id="546" r:id="rId28"/>
    <p:sldId id="510" r:id="rId29"/>
    <p:sldId id="511" r:id="rId30"/>
    <p:sldId id="535" r:id="rId31"/>
    <p:sldId id="540" r:id="rId32"/>
    <p:sldId id="534" r:id="rId33"/>
    <p:sldId id="603" r:id="rId34"/>
    <p:sldId id="604" r:id="rId35"/>
    <p:sldId id="560" r:id="rId36"/>
    <p:sldId id="539" r:id="rId37"/>
    <p:sldId id="613" r:id="rId38"/>
    <p:sldId id="618" r:id="rId39"/>
    <p:sldId id="627" r:id="rId40"/>
    <p:sldId id="626" r:id="rId41"/>
    <p:sldId id="619" r:id="rId42"/>
    <p:sldId id="521" r:id="rId43"/>
    <p:sldId id="531" r:id="rId44"/>
    <p:sldId id="532" r:id="rId45"/>
    <p:sldId id="794" r:id="rId46"/>
    <p:sldId id="529" r:id="rId47"/>
    <p:sldId id="815" r:id="rId48"/>
    <p:sldId id="641" r:id="rId49"/>
    <p:sldId id="525" r:id="rId50"/>
    <p:sldId id="816" r:id="rId51"/>
    <p:sldId id="817" r:id="rId52"/>
    <p:sldId id="818" r:id="rId53"/>
    <p:sldId id="819" r:id="rId54"/>
    <p:sldId id="526" r:id="rId55"/>
    <p:sldId id="820" r:id="rId56"/>
    <p:sldId id="867" r:id="rId57"/>
    <p:sldId id="868" r:id="rId58"/>
    <p:sldId id="869" r:id="rId59"/>
    <p:sldId id="870" r:id="rId60"/>
    <p:sldId id="871" r:id="rId61"/>
    <p:sldId id="872" r:id="rId62"/>
    <p:sldId id="873" r:id="rId63"/>
    <p:sldId id="874" r:id="rId64"/>
    <p:sldId id="875" r:id="rId65"/>
    <p:sldId id="876" r:id="rId66"/>
    <p:sldId id="822" r:id="rId67"/>
    <p:sldId id="877" r:id="rId68"/>
    <p:sldId id="824" r:id="rId69"/>
    <p:sldId id="825" r:id="rId70"/>
    <p:sldId id="293" r:id="rId71"/>
    <p:sldId id="826" r:id="rId72"/>
    <p:sldId id="827" r:id="rId73"/>
    <p:sldId id="828" r:id="rId74"/>
    <p:sldId id="829" r:id="rId75"/>
    <p:sldId id="878" r:id="rId76"/>
    <p:sldId id="950" r:id="rId77"/>
    <p:sldId id="951" r:id="rId78"/>
    <p:sldId id="952" r:id="rId79"/>
    <p:sldId id="953" r:id="rId80"/>
    <p:sldId id="833" r:id="rId81"/>
    <p:sldId id="834" r:id="rId82"/>
    <p:sldId id="835" r:id="rId83"/>
    <p:sldId id="836" r:id="rId84"/>
    <p:sldId id="954" r:id="rId85"/>
    <p:sldId id="838" r:id="rId86"/>
    <p:sldId id="299" r:id="rId87"/>
    <p:sldId id="669" r:id="rId88"/>
    <p:sldId id="839" r:id="rId89"/>
    <p:sldId id="840" r:id="rId90"/>
    <p:sldId id="841" r:id="rId91"/>
    <p:sldId id="955" r:id="rId92"/>
    <p:sldId id="956" r:id="rId93"/>
    <p:sldId id="957" r:id="rId94"/>
    <p:sldId id="958" r:id="rId95"/>
    <p:sldId id="959" r:id="rId96"/>
    <p:sldId id="960" r:id="rId97"/>
    <p:sldId id="847" r:id="rId98"/>
    <p:sldId id="961" r:id="rId99"/>
    <p:sldId id="962" r:id="rId100"/>
    <p:sldId id="963" r:id="rId101"/>
    <p:sldId id="964" r:id="rId102"/>
    <p:sldId id="965" r:id="rId103"/>
    <p:sldId id="966" r:id="rId104"/>
    <p:sldId id="967" r:id="rId105"/>
    <p:sldId id="854" r:id="rId106"/>
    <p:sldId id="968" r:id="rId107"/>
    <p:sldId id="969" r:id="rId108"/>
    <p:sldId id="970" r:id="rId109"/>
    <p:sldId id="858" r:id="rId110"/>
    <p:sldId id="859" r:id="rId111"/>
    <p:sldId id="971" r:id="rId112"/>
    <p:sldId id="972" r:id="rId113"/>
    <p:sldId id="973" r:id="rId114"/>
    <p:sldId id="974" r:id="rId115"/>
    <p:sldId id="863" r:id="rId116"/>
    <p:sldId id="864" r:id="rId117"/>
    <p:sldId id="975" r:id="rId118"/>
    <p:sldId id="993" r:id="rId119"/>
    <p:sldId id="994" r:id="rId120"/>
    <p:sldId id="866" r:id="rId121"/>
    <p:sldId id="995" r:id="rId122"/>
    <p:sldId id="614" r:id="rId123"/>
    <p:sldId id="629" r:id="rId124"/>
    <p:sldId id="628" r:id="rId125"/>
    <p:sldId id="622" r:id="rId126"/>
    <p:sldId id="623" r:id="rId127"/>
    <p:sldId id="523" r:id="rId128"/>
    <p:sldId id="996" r:id="rId129"/>
    <p:sldId id="580" r:id="rId130"/>
    <p:sldId id="997" r:id="rId131"/>
    <p:sldId id="998" r:id="rId132"/>
    <p:sldId id="745" r:id="rId133"/>
    <p:sldId id="897" r:id="rId134"/>
    <p:sldId id="898" r:id="rId135"/>
    <p:sldId id="899" r:id="rId136"/>
    <p:sldId id="900" r:id="rId137"/>
    <p:sldId id="901" r:id="rId138"/>
    <p:sldId id="902" r:id="rId139"/>
    <p:sldId id="903" r:id="rId140"/>
    <p:sldId id="904" r:id="rId141"/>
    <p:sldId id="905" r:id="rId142"/>
    <p:sldId id="906" r:id="rId143"/>
    <p:sldId id="907" r:id="rId144"/>
    <p:sldId id="999" r:id="rId145"/>
    <p:sldId id="909" r:id="rId146"/>
    <p:sldId id="910" r:id="rId147"/>
    <p:sldId id="911" r:id="rId148"/>
    <p:sldId id="912" r:id="rId149"/>
    <p:sldId id="913" r:id="rId150"/>
    <p:sldId id="914" r:id="rId151"/>
    <p:sldId id="915" r:id="rId152"/>
    <p:sldId id="916" r:id="rId153"/>
    <p:sldId id="917" r:id="rId154"/>
    <p:sldId id="923" r:id="rId155"/>
    <p:sldId id="979" r:id="rId156"/>
    <p:sldId id="925" r:id="rId157"/>
    <p:sldId id="926" r:id="rId158"/>
    <p:sldId id="927" r:id="rId159"/>
    <p:sldId id="928" r:id="rId160"/>
    <p:sldId id="929" r:id="rId161"/>
    <p:sldId id="930" r:id="rId162"/>
    <p:sldId id="931" r:id="rId163"/>
    <p:sldId id="980" r:id="rId164"/>
    <p:sldId id="933" r:id="rId165"/>
    <p:sldId id="981" r:id="rId166"/>
    <p:sldId id="982" r:id="rId167"/>
    <p:sldId id="983" r:id="rId168"/>
    <p:sldId id="984" r:id="rId169"/>
    <p:sldId id="985" r:id="rId170"/>
    <p:sldId id="986" r:id="rId171"/>
    <p:sldId id="987" r:id="rId172"/>
    <p:sldId id="941" r:id="rId173"/>
    <p:sldId id="988" r:id="rId174"/>
    <p:sldId id="989" r:id="rId175"/>
    <p:sldId id="944" r:id="rId176"/>
    <p:sldId id="945" r:id="rId177"/>
    <p:sldId id="796" r:id="rId178"/>
    <p:sldId id="797" r:id="rId179"/>
    <p:sldId id="948" r:id="rId180"/>
    <p:sldId id="949" r:id="rId181"/>
    <p:sldId id="805" r:id="rId182"/>
    <p:sldId id="806" r:id="rId183"/>
    <p:sldId id="992" r:id="rId184"/>
    <p:sldId id="808" r:id="rId185"/>
    <p:sldId id="809" r:id="rId186"/>
    <p:sldId id="810" r:id="rId187"/>
    <p:sldId id="811" r:id="rId188"/>
    <p:sldId id="812" r:id="rId189"/>
    <p:sldId id="813" r:id="rId190"/>
    <p:sldId id="615" r:id="rId191"/>
    <p:sldId id="620" r:id="rId192"/>
    <p:sldId id="621" r:id="rId193"/>
    <p:sldId id="632" r:id="rId194"/>
    <p:sldId id="633" r:id="rId195"/>
    <p:sldId id="490" r:id="rId196"/>
    <p:sldId id="587" r:id="rId197"/>
    <p:sldId id="543" r:id="rId198"/>
    <p:sldId id="639" r:id="rId199"/>
    <p:sldId id="617" r:id="rId200"/>
    <p:sldId id="545" r:id="rId201"/>
    <p:sldId id="588" r:id="rId202"/>
    <p:sldId id="513" r:id="rId203"/>
    <p:sldId id="514" r:id="rId204"/>
    <p:sldId id="1000" r:id="rId205"/>
    <p:sldId id="549" r:id="rId206"/>
    <p:sldId id="591" r:id="rId207"/>
    <p:sldId id="595" r:id="rId208"/>
    <p:sldId id="594" r:id="rId209"/>
    <p:sldId id="593" r:id="rId210"/>
    <p:sldId id="592" r:id="rId211"/>
    <p:sldId id="602" r:id="rId212"/>
    <p:sldId id="596" r:id="rId213"/>
    <p:sldId id="606" r:id="rId214"/>
    <p:sldId id="607" r:id="rId215"/>
    <p:sldId id="608" r:id="rId216"/>
    <p:sldId id="609" r:id="rId217"/>
    <p:sldId id="610" r:id="rId218"/>
    <p:sldId id="550" r:id="rId219"/>
    <p:sldId id="547" r:id="rId220"/>
    <p:sldId id="616" r:id="rId221"/>
    <p:sldId id="631" r:id="rId222"/>
    <p:sldId id="630" r:id="rId223"/>
    <p:sldId id="625" r:id="rId224"/>
    <p:sldId id="624" r:id="rId225"/>
    <p:sldId id="582" r:id="rId226"/>
    <p:sldId id="558" r:id="rId227"/>
    <p:sldId id="570" r:id="rId228"/>
    <p:sldId id="517" r:id="rId229"/>
    <p:sldId id="1001" r:id="rId230"/>
    <p:sldId id="611" r:id="rId23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EFC"/>
    <a:srgbClr val="EAF5F7"/>
    <a:srgbClr val="0033CC"/>
    <a:srgbClr val="800000"/>
    <a:srgbClr val="A50021"/>
    <a:srgbClr val="6600CC"/>
    <a:srgbClr val="006600"/>
    <a:srgbClr val="FF99CC"/>
    <a:srgbClr val="FFFF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831D7B-7CAF-44EA-986D-7A16F7F9466B}" v="38" dt="2024-02-29T21:40:13.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43" autoAdjust="0"/>
    <p:restoredTop sz="76256" autoAdjust="0"/>
  </p:normalViewPr>
  <p:slideViewPr>
    <p:cSldViewPr>
      <p:cViewPr>
        <p:scale>
          <a:sx n="60" d="100"/>
          <a:sy n="60" d="100"/>
        </p:scale>
        <p:origin x="1469" y="86"/>
      </p:cViewPr>
      <p:guideLst>
        <p:guide orient="horz" pos="2160"/>
        <p:guide pos="2880"/>
      </p:guideLst>
    </p:cSldViewPr>
  </p:slideViewPr>
  <p:outlineViewPr>
    <p:cViewPr>
      <p:scale>
        <a:sx n="33" d="100"/>
        <a:sy n="33" d="100"/>
      </p:scale>
      <p:origin x="0" y="-190690"/>
    </p:cViewPr>
  </p:outlineViewPr>
  <p:notesTextViewPr>
    <p:cViewPr>
      <p:scale>
        <a:sx n="100" d="100"/>
        <a:sy n="100" d="100"/>
      </p:scale>
      <p:origin x="0" y="0"/>
    </p:cViewPr>
  </p:notesTextViewPr>
  <p:sorterViewPr>
    <p:cViewPr>
      <p:scale>
        <a:sx n="100" d="100"/>
        <a:sy n="100" d="100"/>
      </p:scale>
      <p:origin x="0" y="25302"/>
    </p:cViewPr>
  </p:sorterViewPr>
  <p:notesViewPr>
    <p:cSldViewPr>
      <p:cViewPr varScale="1">
        <p:scale>
          <a:sx n="83" d="100"/>
          <a:sy n="83" d="100"/>
        </p:scale>
        <p:origin x="-204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microsoft.com/office/2015/10/relationships/revisionInfo" Target="revisionInfo.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theme" Target="theme/theme1.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handoutMaster" Target="handoutMasters/handout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viewProps" Target="viewProps.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Leslie\Documents\a%20TBSAFETY\a%202011%20New%20Projects\a%20FMP\Module%203%20-%20Driver%20Ed\Mod%203%20Data%20&amp;%20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21345734908136668"/>
          <c:y val="0.10666344772941183"/>
          <c:w val="0.5564187992125984"/>
          <c:h val="0.83987743277373761"/>
        </c:manualLayout>
      </c:layout>
      <c:pieChart>
        <c:varyColors val="1"/>
        <c:ser>
          <c:idx val="0"/>
          <c:order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'UNS Survey'!$B$5:$B$9</c:f>
              <c:strCache>
                <c:ptCount val="5"/>
                <c:pt idx="0">
                  <c:v>Not at all</c:v>
                </c:pt>
                <c:pt idx="1">
                  <c:v>Slightly</c:v>
                </c:pt>
                <c:pt idx="2">
                  <c:v>Moderately</c:v>
                </c:pt>
                <c:pt idx="3">
                  <c:v>Very</c:v>
                </c:pt>
                <c:pt idx="4">
                  <c:v>Don't Know</c:v>
                </c:pt>
              </c:strCache>
            </c:strRef>
          </c:cat>
          <c:val>
            <c:numRef>
              <c:f>'UNS Survey'!$C$5:$C$9</c:f>
              <c:numCache>
                <c:formatCode>0%</c:formatCode>
                <c:ptCount val="5"/>
                <c:pt idx="0">
                  <c:v>0.23</c:v>
                </c:pt>
                <c:pt idx="1">
                  <c:v>0.21000000000000021</c:v>
                </c:pt>
                <c:pt idx="2">
                  <c:v>0.16000000000000147</c:v>
                </c:pt>
                <c:pt idx="3">
                  <c:v>0.37000000000000038</c:v>
                </c:pt>
                <c:pt idx="4">
                  <c:v>3.0000000000000533E-2</c:v>
                </c:pt>
              </c:numCache>
            </c:numRef>
          </c:val>
          <c:extLst>
            <c:ext xmlns:c16="http://schemas.microsoft.com/office/drawing/2014/chart" uri="{C3380CC4-5D6E-409C-BE32-E72D297353CC}">
              <c16:uniqueId val="{00000000-8A54-4421-8CBF-041837519A8B}"/>
            </c:ext>
          </c:extLst>
        </c:ser>
        <c:dLbls>
          <c:showLegendKey val="0"/>
          <c:showVal val="1"/>
          <c:showCatName val="0"/>
          <c:showSerName val="0"/>
          <c:showPercent val="0"/>
          <c:showBubbleSize val="0"/>
          <c:showLeaderLines val="1"/>
        </c:dLbls>
        <c:firstSliceAng val="0"/>
      </c:pieChart>
    </c:plotArea>
    <c:legend>
      <c:legendPos val="t"/>
      <c:layout>
        <c:manualLayout>
          <c:xMode val="edge"/>
          <c:yMode val="edge"/>
          <c:x val="0"/>
          <c:y val="1.8518518518518517E-2"/>
          <c:w val="0.97684783304525957"/>
          <c:h val="7.0737581413434433E-2"/>
        </c:manualLayout>
      </c:layout>
      <c:overlay val="0"/>
      <c:txPr>
        <a:bodyPr/>
        <a:lstStyle/>
        <a:p>
          <a:pPr>
            <a:defRPr sz="1400"/>
          </a:pPr>
          <a:endParaRPr lang="es-MX"/>
        </a:p>
      </c:txPr>
    </c:legend>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pieChart>
        <c:varyColors val="1"/>
        <c:ser>
          <c:idx val="0"/>
          <c:order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'UNS Survey'!$B$26:$B$30</c:f>
              <c:strCache>
                <c:ptCount val="5"/>
                <c:pt idx="0">
                  <c:v>8+ Hours</c:v>
                </c:pt>
                <c:pt idx="1">
                  <c:v>6 to 7.9</c:v>
                </c:pt>
                <c:pt idx="2">
                  <c:v>4 to 5.9</c:v>
                </c:pt>
                <c:pt idx="3">
                  <c:v>&lt; 4</c:v>
                </c:pt>
                <c:pt idx="4">
                  <c:v>Don't Know</c:v>
                </c:pt>
              </c:strCache>
            </c:strRef>
          </c:cat>
          <c:val>
            <c:numRef>
              <c:f>'UNS Survey'!$C$26:$C$30</c:f>
              <c:numCache>
                <c:formatCode>0%</c:formatCode>
                <c:ptCount val="5"/>
                <c:pt idx="0">
                  <c:v>0.11</c:v>
                </c:pt>
                <c:pt idx="1">
                  <c:v>0.28000000000000008</c:v>
                </c:pt>
                <c:pt idx="2">
                  <c:v>0.32000000000000683</c:v>
                </c:pt>
                <c:pt idx="3">
                  <c:v>0.22</c:v>
                </c:pt>
                <c:pt idx="4">
                  <c:v>7.0000000000000021E-2</c:v>
                </c:pt>
              </c:numCache>
            </c:numRef>
          </c:val>
          <c:extLst>
            <c:ext xmlns:c16="http://schemas.microsoft.com/office/drawing/2014/chart" uri="{C3380CC4-5D6E-409C-BE32-E72D297353CC}">
              <c16:uniqueId val="{00000000-74DC-42C5-9FCA-0DAFECD45159}"/>
            </c:ext>
          </c:extLst>
        </c:ser>
        <c:dLbls>
          <c:showLegendKey val="0"/>
          <c:showVal val="1"/>
          <c:showCatName val="0"/>
          <c:showSerName val="0"/>
          <c:showPercent val="0"/>
          <c:showBubbleSize val="0"/>
          <c:showLeaderLines val="1"/>
        </c:dLbls>
        <c:firstSliceAng val="0"/>
      </c:pieChart>
    </c:plotArea>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s-MX"/>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50800">
              <a:solidFill>
                <a:srgbClr val="C00000"/>
              </a:solidFill>
            </a:ln>
          </c:spPr>
          <c:marker>
            <c:symbol val="none"/>
          </c:marker>
          <c:cat>
            <c:strRef>
              <c:f>Sheet1!$N$36:$N$59</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Sheet1!$O$36:$O$59</c:f>
              <c:numCache>
                <c:formatCode>0.0</c:formatCode>
                <c:ptCount val="24"/>
                <c:pt idx="0">
                  <c:v>1.2</c:v>
                </c:pt>
                <c:pt idx="1">
                  <c:v>1.7000000000000046</c:v>
                </c:pt>
                <c:pt idx="2">
                  <c:v>2.2999999999999998</c:v>
                </c:pt>
                <c:pt idx="3">
                  <c:v>3.5</c:v>
                </c:pt>
                <c:pt idx="4">
                  <c:v>3.9</c:v>
                </c:pt>
                <c:pt idx="5">
                  <c:v>4</c:v>
                </c:pt>
                <c:pt idx="6">
                  <c:v>2.8</c:v>
                </c:pt>
                <c:pt idx="7">
                  <c:v>1.4</c:v>
                </c:pt>
                <c:pt idx="8">
                  <c:v>0.5</c:v>
                </c:pt>
                <c:pt idx="9">
                  <c:v>0.30000000000000032</c:v>
                </c:pt>
                <c:pt idx="10">
                  <c:v>0.30000000000000032</c:v>
                </c:pt>
                <c:pt idx="11">
                  <c:v>0.4</c:v>
                </c:pt>
                <c:pt idx="12">
                  <c:v>0.4</c:v>
                </c:pt>
                <c:pt idx="13">
                  <c:v>0.30000000000000032</c:v>
                </c:pt>
                <c:pt idx="14">
                  <c:v>0.4</c:v>
                </c:pt>
                <c:pt idx="15">
                  <c:v>0.60000000000000064</c:v>
                </c:pt>
                <c:pt idx="16">
                  <c:v>0.8</c:v>
                </c:pt>
                <c:pt idx="17">
                  <c:v>0.70000000000000062</c:v>
                </c:pt>
                <c:pt idx="18">
                  <c:v>0.4</c:v>
                </c:pt>
                <c:pt idx="19">
                  <c:v>0.30000000000000032</c:v>
                </c:pt>
                <c:pt idx="20">
                  <c:v>0.2</c:v>
                </c:pt>
                <c:pt idx="21">
                  <c:v>0.5</c:v>
                </c:pt>
                <c:pt idx="22">
                  <c:v>0.8</c:v>
                </c:pt>
                <c:pt idx="23">
                  <c:v>0.5</c:v>
                </c:pt>
              </c:numCache>
            </c:numRef>
          </c:val>
          <c:smooth val="0"/>
          <c:extLst>
            <c:ext xmlns:c16="http://schemas.microsoft.com/office/drawing/2014/chart" uri="{C3380CC4-5D6E-409C-BE32-E72D297353CC}">
              <c16:uniqueId val="{00000000-C2DF-4038-A824-9EAD67C1CE22}"/>
            </c:ext>
          </c:extLst>
        </c:ser>
        <c:dLbls>
          <c:showLegendKey val="0"/>
          <c:showVal val="0"/>
          <c:showCatName val="0"/>
          <c:showSerName val="0"/>
          <c:showPercent val="0"/>
          <c:showBubbleSize val="0"/>
        </c:dLbls>
        <c:smooth val="0"/>
        <c:axId val="51712768"/>
        <c:axId val="51714688"/>
      </c:lineChart>
      <c:catAx>
        <c:axId val="51712768"/>
        <c:scaling>
          <c:orientation val="minMax"/>
        </c:scaling>
        <c:delete val="0"/>
        <c:axPos val="b"/>
        <c:title>
          <c:tx>
            <c:rich>
              <a:bodyPr/>
              <a:lstStyle/>
              <a:p>
                <a:pPr>
                  <a:defRPr lang="es-MX" sz="2000" noProof="0"/>
                </a:pPr>
                <a:r>
                  <a:rPr lang="es-MX" sz="2000" noProof="0" dirty="0"/>
                  <a:t>Hora del día</a:t>
                </a:r>
              </a:p>
            </c:rich>
          </c:tx>
          <c:overlay val="0"/>
        </c:title>
        <c:numFmt formatCode="General" sourceLinked="0"/>
        <c:majorTickMark val="out"/>
        <c:minorTickMark val="none"/>
        <c:tickLblPos val="nextTo"/>
        <c:txPr>
          <a:bodyPr/>
          <a:lstStyle/>
          <a:p>
            <a:pPr>
              <a:defRPr sz="1600" b="1"/>
            </a:pPr>
            <a:endParaRPr lang="es-MX"/>
          </a:p>
        </c:txPr>
        <c:crossAx val="51714688"/>
        <c:crosses val="autoZero"/>
        <c:auto val="1"/>
        <c:lblAlgn val="ctr"/>
        <c:lblOffset val="100"/>
        <c:noMultiLvlLbl val="0"/>
      </c:catAx>
      <c:valAx>
        <c:axId val="51714688"/>
        <c:scaling>
          <c:orientation val="minMax"/>
        </c:scaling>
        <c:delete val="0"/>
        <c:axPos val="l"/>
        <c:majorGridlines/>
        <c:title>
          <c:tx>
            <c:rich>
              <a:bodyPr rot="-5400000" vert="horz"/>
              <a:lstStyle/>
              <a:p>
                <a:pPr>
                  <a:defRPr lang="es-MX" sz="1800" noProof="0"/>
                </a:pPr>
                <a:r>
                  <a:rPr lang="es-MX" sz="1800" noProof="0" dirty="0"/>
                  <a:t>Tasa</a:t>
                </a:r>
                <a:r>
                  <a:rPr lang="es-MX" sz="1800" baseline="0" noProof="0" dirty="0"/>
                  <a:t> Relativa de Choques Fatales </a:t>
                </a:r>
                <a:endParaRPr lang="es-MX" sz="1800" noProof="0" dirty="0"/>
              </a:p>
            </c:rich>
          </c:tx>
          <c:overlay val="0"/>
        </c:title>
        <c:numFmt formatCode="0.0" sourceLinked="1"/>
        <c:majorTickMark val="out"/>
        <c:minorTickMark val="none"/>
        <c:tickLblPos val="nextTo"/>
        <c:txPr>
          <a:bodyPr/>
          <a:lstStyle/>
          <a:p>
            <a:pPr>
              <a:defRPr sz="1200" b="1"/>
            </a:pPr>
            <a:endParaRPr lang="es-MX"/>
          </a:p>
        </c:txPr>
        <c:crossAx val="5171276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97111913359123E-2"/>
          <c:y val="0.17665615141955837"/>
          <c:w val="0.69314079422384989"/>
          <c:h val="0.60567823343855021"/>
        </c:manualLayout>
      </c:layout>
      <c:lineChart>
        <c:grouping val="standard"/>
        <c:varyColors val="0"/>
        <c:ser>
          <c:idx val="0"/>
          <c:order val="0"/>
          <c:tx>
            <c:strRef>
              <c:f>'[2]Fig 5-12 + 5-14'!$B$127</c:f>
              <c:strCache>
                <c:ptCount val="1"/>
                <c:pt idx="0">
                  <c:v>9 Hrs in Bed</c:v>
                </c:pt>
              </c:strCache>
            </c:strRef>
          </c:tx>
          <c:spPr>
            <a:ln w="254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extLst>
            <c:ext xmlns:c16="http://schemas.microsoft.com/office/drawing/2014/chart" uri="{C3380CC4-5D6E-409C-BE32-E72D297353CC}">
              <c16:uniqueId val="{00000000-3557-43BC-AA0D-14524B43FBA0}"/>
            </c:ext>
          </c:extLst>
        </c:ser>
        <c:ser>
          <c:idx val="1"/>
          <c:order val="1"/>
          <c:tx>
            <c:strRef>
              <c:f>'[2]Fig 5-12 + 5-14'!$C$127</c:f>
              <c:strCache>
                <c:ptCount val="1"/>
                <c:pt idx="0">
                  <c:v>7 Hrs in Bed</c:v>
                </c:pt>
              </c:strCache>
            </c:strRef>
          </c:tx>
          <c:spPr>
            <a:ln w="254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extLst>
            <c:ext xmlns:c16="http://schemas.microsoft.com/office/drawing/2014/chart" uri="{C3380CC4-5D6E-409C-BE32-E72D297353CC}">
              <c16:uniqueId val="{00000001-3557-43BC-AA0D-14524B43FBA0}"/>
            </c:ext>
          </c:extLst>
        </c:ser>
        <c:ser>
          <c:idx val="2"/>
          <c:order val="2"/>
          <c:tx>
            <c:strRef>
              <c:f>'[2]Fig 5-12 + 5-14'!$D$127</c:f>
              <c:strCache>
                <c:ptCount val="1"/>
                <c:pt idx="0">
                  <c:v>5 Hrs in Bed</c:v>
                </c:pt>
              </c:strCache>
            </c:strRef>
          </c:tx>
          <c:spPr>
            <a:ln w="254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extLst>
            <c:ext xmlns:c16="http://schemas.microsoft.com/office/drawing/2014/chart" uri="{C3380CC4-5D6E-409C-BE32-E72D297353CC}">
              <c16:uniqueId val="{00000002-3557-43BC-AA0D-14524B43FBA0}"/>
            </c:ext>
          </c:extLst>
        </c:ser>
        <c:ser>
          <c:idx val="3"/>
          <c:order val="3"/>
          <c:tx>
            <c:strRef>
              <c:f>'[2]Fig 5-12 + 5-14'!$E$127</c:f>
              <c:strCache>
                <c:ptCount val="1"/>
                <c:pt idx="0">
                  <c:v>3 Hrs in Bed</c:v>
                </c:pt>
              </c:strCache>
            </c:strRef>
          </c:tx>
          <c:spPr>
            <a:ln w="254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extLst>
            <c:ext xmlns:c16="http://schemas.microsoft.com/office/drawing/2014/chart" uri="{C3380CC4-5D6E-409C-BE32-E72D297353CC}">
              <c16:uniqueId val="{00000003-3557-43BC-AA0D-14524B43FBA0}"/>
            </c:ext>
          </c:extLst>
        </c:ser>
        <c:dLbls>
          <c:showLegendKey val="0"/>
          <c:showVal val="0"/>
          <c:showCatName val="0"/>
          <c:showSerName val="0"/>
          <c:showPercent val="0"/>
          <c:showBubbleSize val="0"/>
        </c:dLbls>
        <c:marker val="1"/>
        <c:smooth val="0"/>
        <c:axId val="51799936"/>
        <c:axId val="51818496"/>
      </c:lineChart>
      <c:catAx>
        <c:axId val="51799936"/>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sz="1400" dirty="0"/>
                  <a:t>Days of Restricted Sleep</a:t>
                </a:r>
              </a:p>
            </c:rich>
          </c:tx>
          <c:layout>
            <c:manualLayout>
              <c:xMode val="edge"/>
              <c:yMode val="edge"/>
              <c:x val="0.27436823104693142"/>
              <c:y val="0.8801261829652825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s-MX"/>
          </a:p>
        </c:txPr>
        <c:crossAx val="51818496"/>
        <c:crosses val="autoZero"/>
        <c:auto val="1"/>
        <c:lblAlgn val="ctr"/>
        <c:lblOffset val="100"/>
        <c:tickLblSkip val="1"/>
        <c:tickMarkSkip val="1"/>
        <c:noMultiLvlLbl val="0"/>
      </c:catAx>
      <c:valAx>
        <c:axId val="51818496"/>
        <c:scaling>
          <c:orientation val="minMax"/>
        </c:scaling>
        <c:delete val="1"/>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dirty="0"/>
                  <a:t>Relative Performance</a:t>
                </a:r>
              </a:p>
            </c:rich>
          </c:tx>
          <c:layout>
            <c:manualLayout>
              <c:xMode val="edge"/>
              <c:yMode val="edge"/>
              <c:x val="2.8880866425992802E-2"/>
              <c:y val="0.29022082018928891"/>
            </c:manualLayout>
          </c:layout>
          <c:overlay val="0"/>
          <c:spPr>
            <a:noFill/>
            <a:ln w="25400">
              <a:noFill/>
            </a:ln>
          </c:spPr>
        </c:title>
        <c:numFmt formatCode="General" sourceLinked="1"/>
        <c:majorTickMark val="out"/>
        <c:minorTickMark val="none"/>
        <c:tickLblPos val="none"/>
        <c:crossAx val="51799936"/>
        <c:crosses val="autoZero"/>
        <c:crossBetween val="between"/>
      </c:valAx>
      <c:spPr>
        <a:solidFill>
          <a:srgbClr val="FFFFFF"/>
        </a:solidFill>
        <a:ln w="12700">
          <a:solidFill>
            <a:srgbClr val="808080"/>
          </a:solidFill>
          <a:prstDash val="solid"/>
        </a:ln>
      </c:spPr>
    </c:plotArea>
    <c:legend>
      <c:legendPos val="r"/>
      <c:layout>
        <c:manualLayout>
          <c:xMode val="edge"/>
          <c:yMode val="edge"/>
          <c:x val="0.78339350180502987"/>
          <c:y val="0.34700315457412823"/>
          <c:w val="0.20216606498194942"/>
          <c:h val="0.2681388012618298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s-MX"/>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s-MX"/>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MX" noProof="0"/>
            </a:pPr>
            <a:r>
              <a:rPr lang="es-MX" noProof="0" dirty="0"/>
              <a:t>Ritmo Circadiano</a:t>
            </a:r>
            <a:r>
              <a:rPr lang="es-MX" baseline="0" noProof="0" dirty="0"/>
              <a:t> del Estado de Alerta</a:t>
            </a:r>
            <a:endParaRPr lang="es-MX" noProof="0" dirty="0"/>
          </a:p>
        </c:rich>
      </c:tx>
      <c:overlay val="0"/>
    </c:title>
    <c:autoTitleDeleted val="0"/>
    <c:plotArea>
      <c:layout/>
      <c:lineChart>
        <c:grouping val="standard"/>
        <c:varyColors val="0"/>
        <c:ser>
          <c:idx val="0"/>
          <c:order val="0"/>
          <c:spPr>
            <a:ln w="381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17.933333333332421</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0"/>
          <c:extLst>
            <c:ext xmlns:c16="http://schemas.microsoft.com/office/drawing/2014/chart" uri="{C3380CC4-5D6E-409C-BE32-E72D297353CC}">
              <c16:uniqueId val="{00000000-876F-4E04-A62A-C209C83539B9}"/>
            </c:ext>
          </c:extLst>
        </c:ser>
        <c:dLbls>
          <c:showLegendKey val="0"/>
          <c:showVal val="0"/>
          <c:showCatName val="0"/>
          <c:showSerName val="0"/>
          <c:showPercent val="0"/>
          <c:showBubbleSize val="0"/>
        </c:dLbls>
        <c:smooth val="0"/>
        <c:axId val="51982720"/>
        <c:axId val="51984640"/>
      </c:lineChart>
      <c:catAx>
        <c:axId val="51982720"/>
        <c:scaling>
          <c:orientation val="minMax"/>
        </c:scaling>
        <c:delete val="0"/>
        <c:axPos val="b"/>
        <c:title>
          <c:tx>
            <c:rich>
              <a:bodyPr/>
              <a:lstStyle/>
              <a:p>
                <a:pPr>
                  <a:defRPr lang="es-MX" sz="1400" noProof="0"/>
                </a:pPr>
                <a:r>
                  <a:rPr lang="es-MX" sz="1400" noProof="0" dirty="0"/>
                  <a:t>Hora del día</a:t>
                </a:r>
              </a:p>
            </c:rich>
          </c:tx>
          <c:overlay val="0"/>
        </c:title>
        <c:numFmt formatCode="General" sourceLinked="0"/>
        <c:majorTickMark val="out"/>
        <c:minorTickMark val="none"/>
        <c:tickLblPos val="nextTo"/>
        <c:txPr>
          <a:bodyPr/>
          <a:lstStyle/>
          <a:p>
            <a:pPr>
              <a:defRPr sz="1800"/>
            </a:pPr>
            <a:endParaRPr lang="es-MX"/>
          </a:p>
        </c:txPr>
        <c:crossAx val="51984640"/>
        <c:crosses val="autoZero"/>
        <c:auto val="1"/>
        <c:lblAlgn val="ctr"/>
        <c:lblOffset val="100"/>
        <c:noMultiLvlLbl val="0"/>
      </c:catAx>
      <c:valAx>
        <c:axId val="51984640"/>
        <c:scaling>
          <c:orientation val="minMax"/>
        </c:scaling>
        <c:delete val="1"/>
        <c:axPos val="l"/>
        <c:title>
          <c:tx>
            <c:rich>
              <a:bodyPr rot="-5400000" vert="horz"/>
              <a:lstStyle/>
              <a:p>
                <a:pPr>
                  <a:defRPr lang="es-MX" sz="2000" noProof="0"/>
                </a:pPr>
                <a:r>
                  <a:rPr lang="es-MX" sz="2000" noProof="0" dirty="0"/>
                  <a:t>Estado de Alerta Relativo y Vigilia</a:t>
                </a:r>
              </a:p>
            </c:rich>
          </c:tx>
          <c:overlay val="0"/>
        </c:title>
        <c:numFmt formatCode="0.0" sourceLinked="1"/>
        <c:majorTickMark val="out"/>
        <c:minorTickMark val="none"/>
        <c:tickLblPos val="none"/>
        <c:crossAx val="5198272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s-MX" sz="2800" noProof="0" dirty="0"/>
              <a:t>Incidentes  al</a:t>
            </a:r>
            <a:r>
              <a:rPr lang="es-MX" sz="2800" baseline="0" noProof="0" dirty="0"/>
              <a:t> Conducir</a:t>
            </a:r>
            <a:endParaRPr lang="es-MX" sz="2800" noProof="0" dirty="0"/>
          </a:p>
          <a:p>
            <a:pPr>
              <a:defRPr sz="2800"/>
            </a:pPr>
            <a:r>
              <a:rPr lang="es-MX" sz="2800" dirty="0"/>
              <a:t>Con alta </a:t>
            </a:r>
            <a:r>
              <a:rPr lang="es-MX" sz="2800" i="1" baseline="0" dirty="0"/>
              <a:t>somnolencia</a:t>
            </a:r>
            <a:endParaRPr lang="es-MX" sz="2800" i="1" dirty="0"/>
          </a:p>
        </c:rich>
      </c:tx>
      <c:layout>
        <c:manualLayout>
          <c:xMode val="edge"/>
          <c:yMode val="edge"/>
          <c:x val="0.37604154048051674"/>
          <c:y val="9.7222222222222224E-2"/>
        </c:manualLayout>
      </c:layout>
      <c:overlay val="1"/>
    </c:title>
    <c:autoTitleDeleted val="0"/>
    <c:plotArea>
      <c:layout>
        <c:manualLayout>
          <c:layoutTarget val="inner"/>
          <c:xMode val="edge"/>
          <c:yMode val="edge"/>
          <c:x val="0.11564657783161823"/>
          <c:y val="6.1706453359997124E-2"/>
          <c:w val="0.8619175247324854"/>
          <c:h val="0.77988959713370021"/>
        </c:manualLayout>
      </c:layout>
      <c:barChart>
        <c:barDir val="col"/>
        <c:grouping val="clustered"/>
        <c:varyColors val="0"/>
        <c:ser>
          <c:idx val="0"/>
          <c:order val="0"/>
          <c:spPr>
            <a:solidFill>
              <a:srgbClr val="C00000"/>
            </a:solidFill>
          </c:spPr>
          <c:invertIfNegative val="0"/>
          <c:cat>
            <c:strRef>
              <c:f>'Ind Dif 10 Drivers'!$A$4:$A$13</c:f>
              <c:strCache>
                <c:ptCount val="10"/>
                <c:pt idx="0">
                  <c:v>A</c:v>
                </c:pt>
                <c:pt idx="1">
                  <c:v>B</c:v>
                </c:pt>
                <c:pt idx="2">
                  <c:v>C</c:v>
                </c:pt>
                <c:pt idx="3">
                  <c:v>D</c:v>
                </c:pt>
                <c:pt idx="4">
                  <c:v>E</c:v>
                </c:pt>
                <c:pt idx="5">
                  <c:v>F</c:v>
                </c:pt>
                <c:pt idx="6">
                  <c:v>G</c:v>
                </c:pt>
                <c:pt idx="7">
                  <c:v>H</c:v>
                </c:pt>
                <c:pt idx="8">
                  <c:v>I</c:v>
                </c:pt>
                <c:pt idx="9">
                  <c:v>J</c:v>
                </c:pt>
              </c:strCache>
            </c:strRef>
          </c:cat>
          <c:val>
            <c:numRef>
              <c:f>'Ind Dif 10 Drivers'!$B$4:$B$13</c:f>
              <c:numCache>
                <c:formatCode>0.0%</c:formatCode>
                <c:ptCount val="10"/>
                <c:pt idx="0">
                  <c:v>2.6000000000000082E-2</c:v>
                </c:pt>
                <c:pt idx="1">
                  <c:v>1.2999999999999998E-2</c:v>
                </c:pt>
                <c:pt idx="2">
                  <c:v>6.0000000000000114E-3</c:v>
                </c:pt>
                <c:pt idx="3">
                  <c:v>3.0000000000000092E-3</c:v>
                </c:pt>
                <c:pt idx="4">
                  <c:v>2.0000000000000052E-3</c:v>
                </c:pt>
                <c:pt idx="5">
                  <c:v>1.0000000000000041E-3</c:v>
                </c:pt>
                <c:pt idx="6">
                  <c:v>0</c:v>
                </c:pt>
                <c:pt idx="7">
                  <c:v>0</c:v>
                </c:pt>
                <c:pt idx="8">
                  <c:v>0</c:v>
                </c:pt>
                <c:pt idx="9">
                  <c:v>0</c:v>
                </c:pt>
              </c:numCache>
            </c:numRef>
          </c:val>
          <c:extLst>
            <c:ext xmlns:c16="http://schemas.microsoft.com/office/drawing/2014/chart" uri="{C3380CC4-5D6E-409C-BE32-E72D297353CC}">
              <c16:uniqueId val="{00000000-964B-415D-AB7A-7C1778609439}"/>
            </c:ext>
          </c:extLst>
        </c:ser>
        <c:dLbls>
          <c:showLegendKey val="0"/>
          <c:showVal val="0"/>
          <c:showCatName val="0"/>
          <c:showSerName val="0"/>
          <c:showPercent val="0"/>
          <c:showBubbleSize val="0"/>
        </c:dLbls>
        <c:gapWidth val="150"/>
        <c:axId val="52014080"/>
        <c:axId val="51876992"/>
      </c:barChart>
      <c:catAx>
        <c:axId val="52014080"/>
        <c:scaling>
          <c:orientation val="minMax"/>
        </c:scaling>
        <c:delete val="0"/>
        <c:axPos val="b"/>
        <c:title>
          <c:tx>
            <c:rich>
              <a:bodyPr/>
              <a:lstStyle/>
              <a:p>
                <a:pPr>
                  <a:defRPr sz="1800"/>
                </a:pPr>
                <a:r>
                  <a:rPr lang="en-US" sz="1800" dirty="0"/>
                  <a:t>10 </a:t>
                </a:r>
                <a:r>
                  <a:rPr lang="es-MX" sz="1800" noProof="0" dirty="0"/>
                  <a:t>Conductores</a:t>
                </a:r>
              </a:p>
            </c:rich>
          </c:tx>
          <c:overlay val="0"/>
        </c:title>
        <c:numFmt formatCode="General" sourceLinked="0"/>
        <c:majorTickMark val="out"/>
        <c:minorTickMark val="none"/>
        <c:tickLblPos val="nextTo"/>
        <c:txPr>
          <a:bodyPr/>
          <a:lstStyle/>
          <a:p>
            <a:pPr>
              <a:defRPr sz="1800" b="1"/>
            </a:pPr>
            <a:endParaRPr lang="es-MX"/>
          </a:p>
        </c:txPr>
        <c:crossAx val="51876992"/>
        <c:crosses val="autoZero"/>
        <c:auto val="1"/>
        <c:lblAlgn val="ctr"/>
        <c:lblOffset val="100"/>
        <c:noMultiLvlLbl val="0"/>
      </c:catAx>
      <c:valAx>
        <c:axId val="51876992"/>
        <c:scaling>
          <c:orientation val="minMax"/>
        </c:scaling>
        <c:delete val="0"/>
        <c:axPos val="l"/>
        <c:majorGridlines/>
        <c:title>
          <c:tx>
            <c:rich>
              <a:bodyPr rot="-5400000" vert="horz"/>
              <a:lstStyle/>
              <a:p>
                <a:pPr>
                  <a:defRPr sz="2000"/>
                </a:pPr>
                <a:r>
                  <a:rPr lang="es-MX" sz="2000" baseline="0" noProof="0" dirty="0"/>
                  <a:t>Índice</a:t>
                </a:r>
                <a:r>
                  <a:rPr lang="es-MX" sz="2000" baseline="0" dirty="0"/>
                  <a:t> por Hora</a:t>
                </a:r>
                <a:endParaRPr lang="es-MX" sz="2000" dirty="0"/>
              </a:p>
            </c:rich>
          </c:tx>
          <c:layout>
            <c:manualLayout>
              <c:xMode val="edge"/>
              <c:yMode val="edge"/>
              <c:x val="1.6025641025641025E-3"/>
              <c:y val="0.29098987626547179"/>
            </c:manualLayout>
          </c:layout>
          <c:overlay val="0"/>
        </c:title>
        <c:numFmt formatCode="0.0%" sourceLinked="1"/>
        <c:majorTickMark val="out"/>
        <c:minorTickMark val="none"/>
        <c:tickLblPos val="nextTo"/>
        <c:txPr>
          <a:bodyPr/>
          <a:lstStyle/>
          <a:p>
            <a:pPr>
              <a:defRPr sz="1200" b="1"/>
            </a:pPr>
            <a:endParaRPr lang="es-MX"/>
          </a:p>
        </c:txPr>
        <c:crossAx val="5201408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28205128205128E-2"/>
          <c:y val="1.4925373134328361E-2"/>
          <c:w val="0.96474358974359065"/>
          <c:h val="0.86414991969288424"/>
        </c:manualLayout>
      </c:layout>
      <c:barChart>
        <c:barDir val="col"/>
        <c:grouping val="stacked"/>
        <c:varyColors val="0"/>
        <c:ser>
          <c:idx val="0"/>
          <c:order val="0"/>
          <c:invertIfNegative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extLst>
            <c:ext xmlns:c16="http://schemas.microsoft.com/office/drawing/2014/chart" uri="{C3380CC4-5D6E-409C-BE32-E72D297353CC}">
              <c16:uniqueId val="{00000000-89C9-4BF8-ABAA-B84410D056F8}"/>
            </c:ext>
          </c:extLst>
        </c:ser>
        <c:ser>
          <c:idx val="1"/>
          <c:order val="1"/>
          <c:invertIfNegative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extLst>
            <c:ext xmlns:c16="http://schemas.microsoft.com/office/drawing/2014/chart" uri="{C3380CC4-5D6E-409C-BE32-E72D297353CC}">
              <c16:uniqueId val="{00000001-89C9-4BF8-ABAA-B84410D056F8}"/>
            </c:ext>
          </c:extLst>
        </c:ser>
        <c:dLbls>
          <c:showLegendKey val="0"/>
          <c:showVal val="1"/>
          <c:showCatName val="0"/>
          <c:showSerName val="0"/>
          <c:showPercent val="0"/>
          <c:showBubbleSize val="0"/>
        </c:dLbls>
        <c:gapWidth val="150"/>
        <c:overlap val="100"/>
        <c:axId val="52178304"/>
        <c:axId val="52188288"/>
      </c:barChart>
      <c:catAx>
        <c:axId val="52178304"/>
        <c:scaling>
          <c:orientation val="minMax"/>
        </c:scaling>
        <c:delete val="0"/>
        <c:axPos val="b"/>
        <c:numFmt formatCode="General" sourceLinked="0"/>
        <c:majorTickMark val="out"/>
        <c:minorTickMark val="none"/>
        <c:tickLblPos val="nextTo"/>
        <c:txPr>
          <a:bodyPr/>
          <a:lstStyle/>
          <a:p>
            <a:pPr>
              <a:defRPr sz="2000" b="1"/>
            </a:pPr>
            <a:endParaRPr lang="es-MX"/>
          </a:p>
        </c:txPr>
        <c:crossAx val="52188288"/>
        <c:crosses val="autoZero"/>
        <c:auto val="1"/>
        <c:lblAlgn val="ctr"/>
        <c:lblOffset val="100"/>
        <c:noMultiLvlLbl val="0"/>
      </c:catAx>
      <c:valAx>
        <c:axId val="52188288"/>
        <c:scaling>
          <c:orientation val="minMax"/>
        </c:scaling>
        <c:delete val="1"/>
        <c:axPos val="l"/>
        <c:numFmt formatCode="0%" sourceLinked="1"/>
        <c:majorTickMark val="out"/>
        <c:minorTickMark val="none"/>
        <c:tickLblPos val="none"/>
        <c:crossAx val="52178304"/>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s-MX" sz="2400" noProof="0" dirty="0">
              <a:solidFill>
                <a:srgbClr val="6600CC"/>
              </a:solidFill>
            </a:rPr>
            <a:t>Consciente, piensa en el cambio</a:t>
          </a:r>
        </a:p>
      </dgm:t>
    </dgm:pt>
    <dgm:pt modelId="{E73DAB9A-DDC3-4D3C-B93F-1C89191F8719}" type="parTrans" cxnId="{A563CB89-EDA8-47F6-99C2-D9AF25E55A48}">
      <dgm:prSet/>
      <dgm:spPr/>
      <dgm:t>
        <a:bodyPr/>
        <a:lstStyle/>
        <a:p>
          <a:endParaRPr lang="es-MX" noProof="0" dirty="0"/>
        </a:p>
      </dgm:t>
    </dgm:pt>
    <dgm:pt modelId="{942E58B0-7A0E-4AD0-9A0C-0B94E6B444AB}" type="sibTrans" cxnId="{A563CB89-EDA8-47F6-99C2-D9AF25E55A48}">
      <dgm:prSet/>
      <dgm:spPr/>
      <dgm:t>
        <a:bodyPr/>
        <a:lstStyle/>
        <a:p>
          <a:endParaRPr lang="es-MX" noProof="0" dirty="0"/>
        </a:p>
      </dgm:t>
    </dgm:pt>
    <dgm:pt modelId="{4BDB5B61-75E8-40A3-8356-31D461AFD864}">
      <dgm:prSet phldrT="[Text]" custT="1"/>
      <dgm:spPr/>
      <dgm:t>
        <a:bodyPr/>
        <a:lstStyle/>
        <a:p>
          <a:pPr>
            <a:spcAft>
              <a:spcPts val="0"/>
            </a:spcAft>
          </a:pPr>
          <a:endParaRPr lang="es-MX" sz="2400" noProof="0" dirty="0"/>
        </a:p>
      </dgm:t>
    </dgm:pt>
    <dgm:pt modelId="{21284C6C-7D16-4178-9C74-34F042488907}" type="sibTrans" cxnId="{8C8CD135-D16F-4915-89CF-C2F4E936E3B0}">
      <dgm:prSet/>
      <dgm:spPr/>
      <dgm:t>
        <a:bodyPr/>
        <a:lstStyle/>
        <a:p>
          <a:endParaRPr lang="es-MX" noProof="0" dirty="0"/>
        </a:p>
      </dgm:t>
    </dgm:pt>
    <dgm:pt modelId="{69F51D62-C0A5-4911-BB70-520FDA597A8D}" type="parTrans" cxnId="{8C8CD135-D16F-4915-89CF-C2F4E936E3B0}">
      <dgm:prSet/>
      <dgm:spPr/>
      <dgm:t>
        <a:bodyPr/>
        <a:lstStyle/>
        <a:p>
          <a:endParaRPr lang="es-MX" noProof="0" dirty="0"/>
        </a:p>
      </dgm:t>
    </dgm:pt>
    <dgm:pt modelId="{CAD5AB99-D94D-455D-A3DF-BCDFE36281C4}">
      <dgm:prSet phldrT="[Text]" custT="1"/>
      <dgm:spPr/>
      <dgm:t>
        <a:bodyPr/>
        <a:lstStyle/>
        <a:p>
          <a:pPr>
            <a:spcAft>
              <a:spcPts val="0"/>
            </a:spcAft>
          </a:pPr>
          <a:endParaRPr lang="es-MX" sz="2400" noProof="0" dirty="0"/>
        </a:p>
        <a:p>
          <a:pPr>
            <a:spcAft>
              <a:spcPts val="0"/>
            </a:spcAft>
          </a:pPr>
          <a:r>
            <a:rPr lang="es-MX" sz="2400" noProof="0" dirty="0">
              <a:solidFill>
                <a:srgbClr val="A50021"/>
              </a:solidFill>
            </a:rPr>
            <a:t>Ignora el</a:t>
          </a:r>
        </a:p>
        <a:p>
          <a:pPr>
            <a:spcAft>
              <a:spcPts val="0"/>
            </a:spcAft>
          </a:pPr>
          <a:r>
            <a:rPr lang="es-MX" sz="2400" noProof="0" dirty="0">
              <a:solidFill>
                <a:srgbClr val="A50021"/>
              </a:solidFill>
            </a:rPr>
            <a:t>problema</a:t>
          </a:r>
        </a:p>
      </dgm:t>
    </dgm:pt>
    <dgm:pt modelId="{B2F14077-A0B1-459D-83D3-3D2DF01EDC08}" type="sibTrans" cxnId="{556D355C-F282-468A-B68E-D3A6F421C451}">
      <dgm:prSet/>
      <dgm:spPr/>
      <dgm:t>
        <a:bodyPr/>
        <a:lstStyle/>
        <a:p>
          <a:endParaRPr lang="es-MX" noProof="0" dirty="0"/>
        </a:p>
      </dgm:t>
    </dgm:pt>
    <dgm:pt modelId="{E11D0695-17A3-413B-B4AE-517DC4F26BFF}" type="parTrans" cxnId="{556D355C-F282-468A-B68E-D3A6F421C451}">
      <dgm:prSet/>
      <dgm:spPr/>
      <dgm:t>
        <a:bodyPr/>
        <a:lstStyle/>
        <a:p>
          <a:endParaRPr lang="es-MX" noProof="0" dirty="0"/>
        </a:p>
      </dgm:t>
    </dgm:pt>
    <dgm:pt modelId="{36C7DB34-AA08-43FC-B754-88AA15F82DC4}" type="pres">
      <dgm:prSet presAssocID="{FD883505-4552-4565-BA43-7D937D22C097}" presName="rootnode" presStyleCnt="0">
        <dgm:presLayoutVars>
          <dgm:chMax/>
          <dgm:chPref/>
          <dgm:dir/>
          <dgm:animLvl val="lvl"/>
        </dgm:presLayoutVars>
      </dgm:prSet>
      <dgm:spPr/>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pt>
  </dgm:ptLst>
  <dgm:cxnLst>
    <dgm:cxn modelId="{14E7EB11-1E0B-450C-9188-CB4B4BECB33F}" type="presOf" srcId="{4BDB5B61-75E8-40A3-8356-31D461AFD864}" destId="{638765B9-27A4-4E6E-904E-48C72A9116D3}" srcOrd="0" destOrd="0" presId="urn:microsoft.com/office/officeart/2009/3/layout/StepUpProcess"/>
    <dgm:cxn modelId="{8C8CD135-D16F-4915-89CF-C2F4E936E3B0}" srcId="{FD883505-4552-4565-BA43-7D937D22C097}" destId="{4BDB5B61-75E8-40A3-8356-31D461AFD864}" srcOrd="2" destOrd="0" parTransId="{69F51D62-C0A5-4911-BB70-520FDA597A8D}" sibTransId="{21284C6C-7D16-4178-9C74-34F042488907}"/>
    <dgm:cxn modelId="{DF02F239-973B-4800-BA6C-CC4D9A1F3CBA}" type="presOf" srcId="{207E8484-9A58-4C0A-B467-67FD0193EFDF}" destId="{2D1F94D3-0763-4FCB-BCAD-30C3ED446C47}" srcOrd="0" destOrd="0" presId="urn:microsoft.com/office/officeart/2009/3/layout/StepUpProcess"/>
    <dgm:cxn modelId="{556D355C-F282-468A-B68E-D3A6F421C451}" srcId="{FD883505-4552-4565-BA43-7D937D22C097}" destId="{CAD5AB99-D94D-455D-A3DF-BCDFE36281C4}" srcOrd="0" destOrd="0" parTransId="{E11D0695-17A3-413B-B4AE-517DC4F26BFF}" sibTransId="{B2F14077-A0B1-459D-83D3-3D2DF01EDC08}"/>
    <dgm:cxn modelId="{78BE6466-4B82-4A48-A930-CA6F4F98D220}" type="presOf" srcId="{FD883505-4552-4565-BA43-7D937D22C097}" destId="{36C7DB34-AA08-43FC-B754-88AA15F82DC4}"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A2F001AB-2F36-4699-BC4B-44A70381A5B0}" type="presOf" srcId="{CAD5AB99-D94D-455D-A3DF-BCDFE36281C4}" destId="{7B28E0DB-13F6-4BDB-AA21-17F6A7E582EF}" srcOrd="0" destOrd="0" presId="urn:microsoft.com/office/officeart/2009/3/layout/StepUpProcess"/>
    <dgm:cxn modelId="{0AF5B9A9-DC98-4E43-9A51-9231F4CD31B1}" type="presParOf" srcId="{36C7DB34-AA08-43FC-B754-88AA15F82DC4}" destId="{5FC8805C-F3CF-4906-AE60-F6BA2640E83D}" srcOrd="0" destOrd="0" presId="urn:microsoft.com/office/officeart/2009/3/layout/StepUpProcess"/>
    <dgm:cxn modelId="{A77581D2-57B8-4F47-993F-83D73BB4A2A7}" type="presParOf" srcId="{5FC8805C-F3CF-4906-AE60-F6BA2640E83D}" destId="{E86CF523-9DB0-4AF9-9B9B-88E95239C77B}" srcOrd="0" destOrd="0" presId="urn:microsoft.com/office/officeart/2009/3/layout/StepUpProcess"/>
    <dgm:cxn modelId="{9182176E-E126-413C-8A0D-A0235A9543AD}" type="presParOf" srcId="{5FC8805C-F3CF-4906-AE60-F6BA2640E83D}" destId="{7B28E0DB-13F6-4BDB-AA21-17F6A7E582EF}" srcOrd="1" destOrd="0" presId="urn:microsoft.com/office/officeart/2009/3/layout/StepUpProcess"/>
    <dgm:cxn modelId="{7EA27AB8-4651-420E-A165-C6DC6F5789B1}" type="presParOf" srcId="{5FC8805C-F3CF-4906-AE60-F6BA2640E83D}" destId="{3C468210-F876-49C7-B17B-021ADFECBD2A}" srcOrd="2" destOrd="0" presId="urn:microsoft.com/office/officeart/2009/3/layout/StepUpProcess"/>
    <dgm:cxn modelId="{5F4208C9-E615-43E9-8FEC-AE52A460653D}" type="presParOf" srcId="{36C7DB34-AA08-43FC-B754-88AA15F82DC4}" destId="{89E3B890-E5AF-49C4-AACA-A85E08A7C395}" srcOrd="1" destOrd="0" presId="urn:microsoft.com/office/officeart/2009/3/layout/StepUpProcess"/>
    <dgm:cxn modelId="{A3B724E7-2575-4971-BD90-D327E14353F7}" type="presParOf" srcId="{89E3B890-E5AF-49C4-AACA-A85E08A7C395}" destId="{BB904247-C2A2-4A53-98D4-A633D82E06C0}" srcOrd="0" destOrd="0" presId="urn:microsoft.com/office/officeart/2009/3/layout/StepUpProcess"/>
    <dgm:cxn modelId="{8700061A-C5AE-4BFC-825B-8959681A20E3}" type="presParOf" srcId="{36C7DB34-AA08-43FC-B754-88AA15F82DC4}" destId="{7BA2142D-F716-4984-8A80-FF2C74BDF3B8}" srcOrd="2" destOrd="0" presId="urn:microsoft.com/office/officeart/2009/3/layout/StepUpProcess"/>
    <dgm:cxn modelId="{7682C911-3AC4-414F-9585-8809682444A3}" type="presParOf" srcId="{7BA2142D-F716-4984-8A80-FF2C74BDF3B8}" destId="{E0860E0B-C013-412D-B476-760497933CAF}" srcOrd="0" destOrd="0" presId="urn:microsoft.com/office/officeart/2009/3/layout/StepUpProcess"/>
    <dgm:cxn modelId="{4B387302-9212-4F90-A49B-A6E89999E7D5}" type="presParOf" srcId="{7BA2142D-F716-4984-8A80-FF2C74BDF3B8}" destId="{2D1F94D3-0763-4FCB-BCAD-30C3ED446C47}" srcOrd="1" destOrd="0" presId="urn:microsoft.com/office/officeart/2009/3/layout/StepUpProcess"/>
    <dgm:cxn modelId="{E10E6B8D-A543-4561-8A90-D829D003F7F1}" type="presParOf" srcId="{7BA2142D-F716-4984-8A80-FF2C74BDF3B8}" destId="{B1134024-9FB9-42E2-A2C3-6E57A63CAB64}" srcOrd="2" destOrd="0" presId="urn:microsoft.com/office/officeart/2009/3/layout/StepUpProcess"/>
    <dgm:cxn modelId="{F7F741F4-916A-429E-9D6D-F4CE17750335}" type="presParOf" srcId="{36C7DB34-AA08-43FC-B754-88AA15F82DC4}" destId="{C40836E3-EC8E-4AAC-9F41-6889A0BE8705}" srcOrd="3" destOrd="0" presId="urn:microsoft.com/office/officeart/2009/3/layout/StepUpProcess"/>
    <dgm:cxn modelId="{FDAAFAF9-5792-4BF0-8D4D-BF8276F0E804}" type="presParOf" srcId="{C40836E3-EC8E-4AAC-9F41-6889A0BE8705}" destId="{CE9A1701-3803-4F04-B86D-B0E98418BA1A}" srcOrd="0" destOrd="0" presId="urn:microsoft.com/office/officeart/2009/3/layout/StepUpProcess"/>
    <dgm:cxn modelId="{E6B78724-7A0B-4494-8661-82BF1765B481}" type="presParOf" srcId="{36C7DB34-AA08-43FC-B754-88AA15F82DC4}" destId="{00CB48FA-AB2D-4F1B-967C-E6BD69BB3613}" srcOrd="4" destOrd="0" presId="urn:microsoft.com/office/officeart/2009/3/layout/StepUpProcess"/>
    <dgm:cxn modelId="{D0A14C3A-0BAB-431C-ABC6-DE6AC733A63C}" type="presParOf" srcId="{00CB48FA-AB2D-4F1B-967C-E6BD69BB3613}" destId="{1F407FD4-8F37-4A2D-85DA-6F3107603417}" srcOrd="0" destOrd="0" presId="urn:microsoft.com/office/officeart/2009/3/layout/StepUpProcess"/>
    <dgm:cxn modelId="{7708BB7E-3C82-4F18-9337-407207E35D1A}"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400" dirty="0">
              <a:solidFill>
                <a:srgbClr val="6600CC"/>
              </a:solidFill>
            </a:rPr>
            <a:t>Consciente, piensa en el cambio</a:t>
          </a: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a:p>
        <a:p>
          <a:pPr>
            <a:spcAft>
              <a:spcPts val="0"/>
            </a:spcAft>
          </a:pPr>
          <a:r>
            <a:rPr lang="en-US" sz="2400" dirty="0">
              <a:solidFill>
                <a:srgbClr val="A50021"/>
              </a:solidFill>
            </a:rPr>
            <a:t>Ignora el</a:t>
          </a:r>
        </a:p>
        <a:p>
          <a:pPr>
            <a:spcAft>
              <a:spcPts val="0"/>
            </a:spcAft>
          </a:pPr>
          <a:r>
            <a:rPr lang="en-US" sz="2400" dirty="0">
              <a:solidFill>
                <a:srgbClr val="A50021"/>
              </a:solidFill>
            </a:rPr>
            <a:t>problema</a:t>
          </a: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pt>
  </dgm:ptLst>
  <dgm:cxnLst>
    <dgm:cxn modelId="{14E7EB11-1E0B-450C-9188-CB4B4BECB33F}" type="presOf" srcId="{4BDB5B61-75E8-40A3-8356-31D461AFD864}" destId="{638765B9-27A4-4E6E-904E-48C72A9116D3}" srcOrd="0" destOrd="0" presId="urn:microsoft.com/office/officeart/2009/3/layout/StepUpProcess"/>
    <dgm:cxn modelId="{8C8CD135-D16F-4915-89CF-C2F4E936E3B0}" srcId="{FD883505-4552-4565-BA43-7D937D22C097}" destId="{4BDB5B61-75E8-40A3-8356-31D461AFD864}" srcOrd="2" destOrd="0" parTransId="{69F51D62-C0A5-4911-BB70-520FDA597A8D}" sibTransId="{21284C6C-7D16-4178-9C74-34F042488907}"/>
    <dgm:cxn modelId="{DF02F239-973B-4800-BA6C-CC4D9A1F3CBA}" type="presOf" srcId="{207E8484-9A58-4C0A-B467-67FD0193EFDF}" destId="{2D1F94D3-0763-4FCB-BCAD-30C3ED446C47}" srcOrd="0" destOrd="0" presId="urn:microsoft.com/office/officeart/2009/3/layout/StepUpProcess"/>
    <dgm:cxn modelId="{556D355C-F282-468A-B68E-D3A6F421C451}" srcId="{FD883505-4552-4565-BA43-7D937D22C097}" destId="{CAD5AB99-D94D-455D-A3DF-BCDFE36281C4}" srcOrd="0" destOrd="0" parTransId="{E11D0695-17A3-413B-B4AE-517DC4F26BFF}" sibTransId="{B2F14077-A0B1-459D-83D3-3D2DF01EDC08}"/>
    <dgm:cxn modelId="{78BE6466-4B82-4A48-A930-CA6F4F98D220}" type="presOf" srcId="{FD883505-4552-4565-BA43-7D937D22C097}" destId="{36C7DB34-AA08-43FC-B754-88AA15F82DC4}"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A2F001AB-2F36-4699-BC4B-44A70381A5B0}" type="presOf" srcId="{CAD5AB99-D94D-455D-A3DF-BCDFE36281C4}" destId="{7B28E0DB-13F6-4BDB-AA21-17F6A7E582EF}" srcOrd="0" destOrd="0" presId="urn:microsoft.com/office/officeart/2009/3/layout/StepUpProcess"/>
    <dgm:cxn modelId="{0AF5B9A9-DC98-4E43-9A51-9231F4CD31B1}" type="presParOf" srcId="{36C7DB34-AA08-43FC-B754-88AA15F82DC4}" destId="{5FC8805C-F3CF-4906-AE60-F6BA2640E83D}" srcOrd="0" destOrd="0" presId="urn:microsoft.com/office/officeart/2009/3/layout/StepUpProcess"/>
    <dgm:cxn modelId="{A77581D2-57B8-4F47-993F-83D73BB4A2A7}" type="presParOf" srcId="{5FC8805C-F3CF-4906-AE60-F6BA2640E83D}" destId="{E86CF523-9DB0-4AF9-9B9B-88E95239C77B}" srcOrd="0" destOrd="0" presId="urn:microsoft.com/office/officeart/2009/3/layout/StepUpProcess"/>
    <dgm:cxn modelId="{9182176E-E126-413C-8A0D-A0235A9543AD}" type="presParOf" srcId="{5FC8805C-F3CF-4906-AE60-F6BA2640E83D}" destId="{7B28E0DB-13F6-4BDB-AA21-17F6A7E582EF}" srcOrd="1" destOrd="0" presId="urn:microsoft.com/office/officeart/2009/3/layout/StepUpProcess"/>
    <dgm:cxn modelId="{7EA27AB8-4651-420E-A165-C6DC6F5789B1}" type="presParOf" srcId="{5FC8805C-F3CF-4906-AE60-F6BA2640E83D}" destId="{3C468210-F876-49C7-B17B-021ADFECBD2A}" srcOrd="2" destOrd="0" presId="urn:microsoft.com/office/officeart/2009/3/layout/StepUpProcess"/>
    <dgm:cxn modelId="{5F4208C9-E615-43E9-8FEC-AE52A460653D}" type="presParOf" srcId="{36C7DB34-AA08-43FC-B754-88AA15F82DC4}" destId="{89E3B890-E5AF-49C4-AACA-A85E08A7C395}" srcOrd="1" destOrd="0" presId="urn:microsoft.com/office/officeart/2009/3/layout/StepUpProcess"/>
    <dgm:cxn modelId="{A3B724E7-2575-4971-BD90-D327E14353F7}" type="presParOf" srcId="{89E3B890-E5AF-49C4-AACA-A85E08A7C395}" destId="{BB904247-C2A2-4A53-98D4-A633D82E06C0}" srcOrd="0" destOrd="0" presId="urn:microsoft.com/office/officeart/2009/3/layout/StepUpProcess"/>
    <dgm:cxn modelId="{8700061A-C5AE-4BFC-825B-8959681A20E3}" type="presParOf" srcId="{36C7DB34-AA08-43FC-B754-88AA15F82DC4}" destId="{7BA2142D-F716-4984-8A80-FF2C74BDF3B8}" srcOrd="2" destOrd="0" presId="urn:microsoft.com/office/officeart/2009/3/layout/StepUpProcess"/>
    <dgm:cxn modelId="{7682C911-3AC4-414F-9585-8809682444A3}" type="presParOf" srcId="{7BA2142D-F716-4984-8A80-FF2C74BDF3B8}" destId="{E0860E0B-C013-412D-B476-760497933CAF}" srcOrd="0" destOrd="0" presId="urn:microsoft.com/office/officeart/2009/3/layout/StepUpProcess"/>
    <dgm:cxn modelId="{4B387302-9212-4F90-A49B-A6E89999E7D5}" type="presParOf" srcId="{7BA2142D-F716-4984-8A80-FF2C74BDF3B8}" destId="{2D1F94D3-0763-4FCB-BCAD-30C3ED446C47}" srcOrd="1" destOrd="0" presId="urn:microsoft.com/office/officeart/2009/3/layout/StepUpProcess"/>
    <dgm:cxn modelId="{E10E6B8D-A543-4561-8A90-D829D003F7F1}" type="presParOf" srcId="{7BA2142D-F716-4984-8A80-FF2C74BDF3B8}" destId="{B1134024-9FB9-42E2-A2C3-6E57A63CAB64}" srcOrd="2" destOrd="0" presId="urn:microsoft.com/office/officeart/2009/3/layout/StepUpProcess"/>
    <dgm:cxn modelId="{F7F741F4-916A-429E-9D6D-F4CE17750335}" type="presParOf" srcId="{36C7DB34-AA08-43FC-B754-88AA15F82DC4}" destId="{C40836E3-EC8E-4AAC-9F41-6889A0BE8705}" srcOrd="3" destOrd="0" presId="urn:microsoft.com/office/officeart/2009/3/layout/StepUpProcess"/>
    <dgm:cxn modelId="{FDAAFAF9-5792-4BF0-8D4D-BF8276F0E804}" type="presParOf" srcId="{C40836E3-EC8E-4AAC-9F41-6889A0BE8705}" destId="{CE9A1701-3803-4F04-B86D-B0E98418BA1A}" srcOrd="0" destOrd="0" presId="urn:microsoft.com/office/officeart/2009/3/layout/StepUpProcess"/>
    <dgm:cxn modelId="{E6B78724-7A0B-4494-8661-82BF1765B481}" type="presParOf" srcId="{36C7DB34-AA08-43FC-B754-88AA15F82DC4}" destId="{00CB48FA-AB2D-4F1B-967C-E6BD69BB3613}" srcOrd="4" destOrd="0" presId="urn:microsoft.com/office/officeart/2009/3/layout/StepUpProcess"/>
    <dgm:cxn modelId="{D0A14C3A-0BAB-431C-ABC6-DE6AC733A63C}" type="presParOf" srcId="{00CB48FA-AB2D-4F1B-967C-E6BD69BB3613}" destId="{1F407FD4-8F37-4A2D-85DA-6F3107603417}" srcOrd="0" destOrd="0" presId="urn:microsoft.com/office/officeart/2009/3/layout/StepUpProcess"/>
    <dgm:cxn modelId="{7708BB7E-3C82-4F18-9337-407207E35D1A}"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400" dirty="0">
              <a:solidFill>
                <a:srgbClr val="6600CC"/>
              </a:solidFill>
            </a:rPr>
            <a:t>Consciente, piensa en el cambio</a:t>
          </a: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a:p>
        <a:p>
          <a:pPr>
            <a:spcAft>
              <a:spcPts val="0"/>
            </a:spcAft>
          </a:pPr>
          <a:r>
            <a:rPr lang="en-US" sz="2400" dirty="0">
              <a:solidFill>
                <a:srgbClr val="A50021"/>
              </a:solidFill>
            </a:rPr>
            <a:t>Ignora el</a:t>
          </a:r>
        </a:p>
        <a:p>
          <a:pPr>
            <a:spcAft>
              <a:spcPts val="0"/>
            </a:spcAft>
          </a:pPr>
          <a:r>
            <a:rPr lang="en-US" sz="2400" dirty="0">
              <a:solidFill>
                <a:srgbClr val="A50021"/>
              </a:solidFill>
            </a:rPr>
            <a:t>problema</a:t>
          </a: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pt>
  </dgm:ptLst>
  <dgm:cxnLst>
    <dgm:cxn modelId="{14E7EB11-1E0B-450C-9188-CB4B4BECB33F}" type="presOf" srcId="{4BDB5B61-75E8-40A3-8356-31D461AFD864}" destId="{638765B9-27A4-4E6E-904E-48C72A9116D3}" srcOrd="0" destOrd="0" presId="urn:microsoft.com/office/officeart/2009/3/layout/StepUpProcess"/>
    <dgm:cxn modelId="{8C8CD135-D16F-4915-89CF-C2F4E936E3B0}" srcId="{FD883505-4552-4565-BA43-7D937D22C097}" destId="{4BDB5B61-75E8-40A3-8356-31D461AFD864}" srcOrd="2" destOrd="0" parTransId="{69F51D62-C0A5-4911-BB70-520FDA597A8D}" sibTransId="{21284C6C-7D16-4178-9C74-34F042488907}"/>
    <dgm:cxn modelId="{DF02F239-973B-4800-BA6C-CC4D9A1F3CBA}" type="presOf" srcId="{207E8484-9A58-4C0A-B467-67FD0193EFDF}" destId="{2D1F94D3-0763-4FCB-BCAD-30C3ED446C47}" srcOrd="0" destOrd="0" presId="urn:microsoft.com/office/officeart/2009/3/layout/StepUpProcess"/>
    <dgm:cxn modelId="{556D355C-F282-468A-B68E-D3A6F421C451}" srcId="{FD883505-4552-4565-BA43-7D937D22C097}" destId="{CAD5AB99-D94D-455D-A3DF-BCDFE36281C4}" srcOrd="0" destOrd="0" parTransId="{E11D0695-17A3-413B-B4AE-517DC4F26BFF}" sibTransId="{B2F14077-A0B1-459D-83D3-3D2DF01EDC08}"/>
    <dgm:cxn modelId="{78BE6466-4B82-4A48-A930-CA6F4F98D220}" type="presOf" srcId="{FD883505-4552-4565-BA43-7D937D22C097}" destId="{36C7DB34-AA08-43FC-B754-88AA15F82DC4}"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A2F001AB-2F36-4699-BC4B-44A70381A5B0}" type="presOf" srcId="{CAD5AB99-D94D-455D-A3DF-BCDFE36281C4}" destId="{7B28E0DB-13F6-4BDB-AA21-17F6A7E582EF}" srcOrd="0" destOrd="0" presId="urn:microsoft.com/office/officeart/2009/3/layout/StepUpProcess"/>
    <dgm:cxn modelId="{0AF5B9A9-DC98-4E43-9A51-9231F4CD31B1}" type="presParOf" srcId="{36C7DB34-AA08-43FC-B754-88AA15F82DC4}" destId="{5FC8805C-F3CF-4906-AE60-F6BA2640E83D}" srcOrd="0" destOrd="0" presId="urn:microsoft.com/office/officeart/2009/3/layout/StepUpProcess"/>
    <dgm:cxn modelId="{A77581D2-57B8-4F47-993F-83D73BB4A2A7}" type="presParOf" srcId="{5FC8805C-F3CF-4906-AE60-F6BA2640E83D}" destId="{E86CF523-9DB0-4AF9-9B9B-88E95239C77B}" srcOrd="0" destOrd="0" presId="urn:microsoft.com/office/officeart/2009/3/layout/StepUpProcess"/>
    <dgm:cxn modelId="{9182176E-E126-413C-8A0D-A0235A9543AD}" type="presParOf" srcId="{5FC8805C-F3CF-4906-AE60-F6BA2640E83D}" destId="{7B28E0DB-13F6-4BDB-AA21-17F6A7E582EF}" srcOrd="1" destOrd="0" presId="urn:microsoft.com/office/officeart/2009/3/layout/StepUpProcess"/>
    <dgm:cxn modelId="{7EA27AB8-4651-420E-A165-C6DC6F5789B1}" type="presParOf" srcId="{5FC8805C-F3CF-4906-AE60-F6BA2640E83D}" destId="{3C468210-F876-49C7-B17B-021ADFECBD2A}" srcOrd="2" destOrd="0" presId="urn:microsoft.com/office/officeart/2009/3/layout/StepUpProcess"/>
    <dgm:cxn modelId="{5F4208C9-E615-43E9-8FEC-AE52A460653D}" type="presParOf" srcId="{36C7DB34-AA08-43FC-B754-88AA15F82DC4}" destId="{89E3B890-E5AF-49C4-AACA-A85E08A7C395}" srcOrd="1" destOrd="0" presId="urn:microsoft.com/office/officeart/2009/3/layout/StepUpProcess"/>
    <dgm:cxn modelId="{A3B724E7-2575-4971-BD90-D327E14353F7}" type="presParOf" srcId="{89E3B890-E5AF-49C4-AACA-A85E08A7C395}" destId="{BB904247-C2A2-4A53-98D4-A633D82E06C0}" srcOrd="0" destOrd="0" presId="urn:microsoft.com/office/officeart/2009/3/layout/StepUpProcess"/>
    <dgm:cxn modelId="{8700061A-C5AE-4BFC-825B-8959681A20E3}" type="presParOf" srcId="{36C7DB34-AA08-43FC-B754-88AA15F82DC4}" destId="{7BA2142D-F716-4984-8A80-FF2C74BDF3B8}" srcOrd="2" destOrd="0" presId="urn:microsoft.com/office/officeart/2009/3/layout/StepUpProcess"/>
    <dgm:cxn modelId="{7682C911-3AC4-414F-9585-8809682444A3}" type="presParOf" srcId="{7BA2142D-F716-4984-8A80-FF2C74BDF3B8}" destId="{E0860E0B-C013-412D-B476-760497933CAF}" srcOrd="0" destOrd="0" presId="urn:microsoft.com/office/officeart/2009/3/layout/StepUpProcess"/>
    <dgm:cxn modelId="{4B387302-9212-4F90-A49B-A6E89999E7D5}" type="presParOf" srcId="{7BA2142D-F716-4984-8A80-FF2C74BDF3B8}" destId="{2D1F94D3-0763-4FCB-BCAD-30C3ED446C47}" srcOrd="1" destOrd="0" presId="urn:microsoft.com/office/officeart/2009/3/layout/StepUpProcess"/>
    <dgm:cxn modelId="{E10E6B8D-A543-4561-8A90-D829D003F7F1}" type="presParOf" srcId="{7BA2142D-F716-4984-8A80-FF2C74BDF3B8}" destId="{B1134024-9FB9-42E2-A2C3-6E57A63CAB64}" srcOrd="2" destOrd="0" presId="urn:microsoft.com/office/officeart/2009/3/layout/StepUpProcess"/>
    <dgm:cxn modelId="{F7F741F4-916A-429E-9D6D-F4CE17750335}" type="presParOf" srcId="{36C7DB34-AA08-43FC-B754-88AA15F82DC4}" destId="{C40836E3-EC8E-4AAC-9F41-6889A0BE8705}" srcOrd="3" destOrd="0" presId="urn:microsoft.com/office/officeart/2009/3/layout/StepUpProcess"/>
    <dgm:cxn modelId="{FDAAFAF9-5792-4BF0-8D4D-BF8276F0E804}" type="presParOf" srcId="{C40836E3-EC8E-4AAC-9F41-6889A0BE8705}" destId="{CE9A1701-3803-4F04-B86D-B0E98418BA1A}" srcOrd="0" destOrd="0" presId="urn:microsoft.com/office/officeart/2009/3/layout/StepUpProcess"/>
    <dgm:cxn modelId="{E6B78724-7A0B-4494-8661-82BF1765B481}" type="presParOf" srcId="{36C7DB34-AA08-43FC-B754-88AA15F82DC4}" destId="{00CB48FA-AB2D-4F1B-967C-E6BD69BB3613}" srcOrd="4" destOrd="0" presId="urn:microsoft.com/office/officeart/2009/3/layout/StepUpProcess"/>
    <dgm:cxn modelId="{D0A14C3A-0BAB-431C-ABC6-DE6AC733A63C}" type="presParOf" srcId="{00CB48FA-AB2D-4F1B-967C-E6BD69BB3613}" destId="{1F407FD4-8F37-4A2D-85DA-6F3107603417}" srcOrd="0" destOrd="0" presId="urn:microsoft.com/office/officeart/2009/3/layout/StepUpProcess"/>
    <dgm:cxn modelId="{7708BB7E-3C82-4F18-9337-407207E35D1A}"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CF523-9DB0-4AF9-9B9B-88E95239C77B}">
      <dsp:nvSpPr>
        <dsp:cNvPr id="0" name=""/>
        <dsp:cNvSpPr/>
      </dsp:nvSpPr>
      <dsp:spPr>
        <a:xfrm rot="5400000">
          <a:off x="114158" y="2299443"/>
          <a:ext cx="1007054" cy="1675715"/>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8E0DB-13F6-4BDB-AA21-17F6A7E582EF}">
      <dsp:nvSpPr>
        <dsp:cNvPr id="0" name=""/>
        <dsp:cNvSpPr/>
      </dsp:nvSpPr>
      <dsp:spPr>
        <a:xfrm>
          <a:off x="0" y="2342197"/>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s-MX" sz="2400" kern="1200" noProof="0" dirty="0"/>
        </a:p>
        <a:p>
          <a:pPr marL="0" lvl="0" indent="0" algn="l" defTabSz="1066800">
            <a:lnSpc>
              <a:spcPct val="90000"/>
            </a:lnSpc>
            <a:spcBef>
              <a:spcPct val="0"/>
            </a:spcBef>
            <a:spcAft>
              <a:spcPts val="0"/>
            </a:spcAft>
            <a:buNone/>
          </a:pPr>
          <a:r>
            <a:rPr lang="es-MX" sz="2400" kern="1200" noProof="0" dirty="0">
              <a:solidFill>
                <a:srgbClr val="A50021"/>
              </a:solidFill>
            </a:rPr>
            <a:t>Ignora el</a:t>
          </a:r>
        </a:p>
        <a:p>
          <a:pPr marL="0" lvl="0" indent="0" algn="l" defTabSz="1066800">
            <a:lnSpc>
              <a:spcPct val="90000"/>
            </a:lnSpc>
            <a:spcBef>
              <a:spcPct val="0"/>
            </a:spcBef>
            <a:spcAft>
              <a:spcPts val="0"/>
            </a:spcAft>
            <a:buNone/>
          </a:pPr>
          <a:r>
            <a:rPr lang="es-MX" sz="2400" kern="1200" noProof="0" dirty="0">
              <a:solidFill>
                <a:srgbClr val="A50021"/>
              </a:solidFill>
            </a:rPr>
            <a:t>problema</a:t>
          </a:r>
        </a:p>
      </dsp:txBody>
      <dsp:txXfrm>
        <a:off x="0" y="2342197"/>
        <a:ext cx="1964275" cy="1721802"/>
      </dsp:txXfrm>
    </dsp:sp>
    <dsp:sp modelId="{3C468210-F876-49C7-B17B-021ADFECBD2A}">
      <dsp:nvSpPr>
        <dsp:cNvPr id="0" name=""/>
        <dsp:cNvSpPr/>
      </dsp:nvSpPr>
      <dsp:spPr>
        <a:xfrm>
          <a:off x="1009412" y="2166063"/>
          <a:ext cx="370617" cy="37061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60E0B-C013-412D-B476-760497933CAF}">
      <dsp:nvSpPr>
        <dsp:cNvPr id="0" name=""/>
        <dsp:cNvSpPr/>
      </dsp:nvSpPr>
      <dsp:spPr>
        <a:xfrm rot="5400000">
          <a:off x="1802779" y="1524767"/>
          <a:ext cx="1094608" cy="165321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F94D3-0763-4FCB-BCAD-30C3ED446C47}">
      <dsp:nvSpPr>
        <dsp:cNvPr id="0" name=""/>
        <dsp:cNvSpPr/>
      </dsp:nvSpPr>
      <dsp:spPr>
        <a:xfrm>
          <a:off x="1752064" y="1947958"/>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s-MX" sz="2400" kern="1200" noProof="0" dirty="0">
              <a:solidFill>
                <a:srgbClr val="6600CC"/>
              </a:solidFill>
            </a:rPr>
            <a:t>Consciente, piensa en el cambio</a:t>
          </a:r>
        </a:p>
      </dsp:txBody>
      <dsp:txXfrm>
        <a:off x="1752064" y="1947958"/>
        <a:ext cx="1964275" cy="1721802"/>
      </dsp:txXfrm>
    </dsp:sp>
    <dsp:sp modelId="{B1134024-9FB9-42E2-A2C3-6E57A63CAB64}">
      <dsp:nvSpPr>
        <dsp:cNvPr id="0" name=""/>
        <dsp:cNvSpPr/>
      </dsp:nvSpPr>
      <dsp:spPr>
        <a:xfrm>
          <a:off x="2818863" y="1255925"/>
          <a:ext cx="370617" cy="37061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7FD4-8F37-4A2D-85DA-6F3107603417}">
      <dsp:nvSpPr>
        <dsp:cNvPr id="0" name=""/>
        <dsp:cNvSpPr/>
      </dsp:nvSpPr>
      <dsp:spPr>
        <a:xfrm rot="5400000">
          <a:off x="3562122" y="583753"/>
          <a:ext cx="1141405" cy="1675628"/>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765B9-27A4-4E6E-904E-48C72A9116D3}">
      <dsp:nvSpPr>
        <dsp:cNvPr id="0" name=""/>
        <dsp:cNvSpPr/>
      </dsp:nvSpPr>
      <dsp:spPr>
        <a:xfrm>
          <a:off x="4570740" y="0"/>
          <a:ext cx="1525259"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s-MX" sz="2400" kern="1200" noProof="0" dirty="0"/>
        </a:p>
      </dsp:txBody>
      <dsp:txXfrm>
        <a:off x="4570740" y="0"/>
        <a:ext cx="1525259" cy="1721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CF523-9DB0-4AF9-9B9B-88E95239C77B}">
      <dsp:nvSpPr>
        <dsp:cNvPr id="0" name=""/>
        <dsp:cNvSpPr/>
      </dsp:nvSpPr>
      <dsp:spPr>
        <a:xfrm rot="5400000">
          <a:off x="114158" y="2299443"/>
          <a:ext cx="1007054" cy="1675715"/>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8E0DB-13F6-4BDB-AA21-17F6A7E582EF}">
      <dsp:nvSpPr>
        <dsp:cNvPr id="0" name=""/>
        <dsp:cNvSpPr/>
      </dsp:nvSpPr>
      <dsp:spPr>
        <a:xfrm>
          <a:off x="0" y="2342197"/>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a:p>
          <a:pPr marL="0" lvl="0" indent="0" algn="l" defTabSz="1066800">
            <a:lnSpc>
              <a:spcPct val="90000"/>
            </a:lnSpc>
            <a:spcBef>
              <a:spcPct val="0"/>
            </a:spcBef>
            <a:spcAft>
              <a:spcPts val="0"/>
            </a:spcAft>
            <a:buNone/>
          </a:pPr>
          <a:r>
            <a:rPr lang="en-US" sz="2400" kern="1200" dirty="0">
              <a:solidFill>
                <a:srgbClr val="A50021"/>
              </a:solidFill>
            </a:rPr>
            <a:t>Ignora el</a:t>
          </a:r>
        </a:p>
        <a:p>
          <a:pPr marL="0" lvl="0" indent="0" algn="l" defTabSz="1066800">
            <a:lnSpc>
              <a:spcPct val="90000"/>
            </a:lnSpc>
            <a:spcBef>
              <a:spcPct val="0"/>
            </a:spcBef>
            <a:spcAft>
              <a:spcPts val="0"/>
            </a:spcAft>
            <a:buNone/>
          </a:pPr>
          <a:r>
            <a:rPr lang="en-US" sz="2400" kern="1200" dirty="0">
              <a:solidFill>
                <a:srgbClr val="A50021"/>
              </a:solidFill>
            </a:rPr>
            <a:t>problema</a:t>
          </a:r>
        </a:p>
      </dsp:txBody>
      <dsp:txXfrm>
        <a:off x="0" y="2342197"/>
        <a:ext cx="1964275" cy="1721802"/>
      </dsp:txXfrm>
    </dsp:sp>
    <dsp:sp modelId="{3C468210-F876-49C7-B17B-021ADFECBD2A}">
      <dsp:nvSpPr>
        <dsp:cNvPr id="0" name=""/>
        <dsp:cNvSpPr/>
      </dsp:nvSpPr>
      <dsp:spPr>
        <a:xfrm>
          <a:off x="1009412" y="2166063"/>
          <a:ext cx="370617" cy="37061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60E0B-C013-412D-B476-760497933CAF}">
      <dsp:nvSpPr>
        <dsp:cNvPr id="0" name=""/>
        <dsp:cNvSpPr/>
      </dsp:nvSpPr>
      <dsp:spPr>
        <a:xfrm rot="5400000">
          <a:off x="1802779" y="1524767"/>
          <a:ext cx="1094608" cy="165321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F94D3-0763-4FCB-BCAD-30C3ED446C47}">
      <dsp:nvSpPr>
        <dsp:cNvPr id="0" name=""/>
        <dsp:cNvSpPr/>
      </dsp:nvSpPr>
      <dsp:spPr>
        <a:xfrm>
          <a:off x="1752064" y="1947958"/>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n-US" sz="2400" kern="1200" dirty="0">
              <a:solidFill>
                <a:srgbClr val="6600CC"/>
              </a:solidFill>
            </a:rPr>
            <a:t>Consciente, piensa en el cambio</a:t>
          </a:r>
        </a:p>
      </dsp:txBody>
      <dsp:txXfrm>
        <a:off x="1752064" y="1947958"/>
        <a:ext cx="1964275" cy="1721802"/>
      </dsp:txXfrm>
    </dsp:sp>
    <dsp:sp modelId="{B1134024-9FB9-42E2-A2C3-6E57A63CAB64}">
      <dsp:nvSpPr>
        <dsp:cNvPr id="0" name=""/>
        <dsp:cNvSpPr/>
      </dsp:nvSpPr>
      <dsp:spPr>
        <a:xfrm>
          <a:off x="2818863" y="1255925"/>
          <a:ext cx="370617" cy="37061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7FD4-8F37-4A2D-85DA-6F3107603417}">
      <dsp:nvSpPr>
        <dsp:cNvPr id="0" name=""/>
        <dsp:cNvSpPr/>
      </dsp:nvSpPr>
      <dsp:spPr>
        <a:xfrm rot="5400000">
          <a:off x="3562122" y="583753"/>
          <a:ext cx="1141405" cy="1675628"/>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765B9-27A4-4E6E-904E-48C72A9116D3}">
      <dsp:nvSpPr>
        <dsp:cNvPr id="0" name=""/>
        <dsp:cNvSpPr/>
      </dsp:nvSpPr>
      <dsp:spPr>
        <a:xfrm>
          <a:off x="4570740" y="0"/>
          <a:ext cx="1525259"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dsp:txBody>
      <dsp:txXfrm>
        <a:off x="4570740" y="0"/>
        <a:ext cx="1525259" cy="17218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CF523-9DB0-4AF9-9B9B-88E95239C77B}">
      <dsp:nvSpPr>
        <dsp:cNvPr id="0" name=""/>
        <dsp:cNvSpPr/>
      </dsp:nvSpPr>
      <dsp:spPr>
        <a:xfrm rot="5400000">
          <a:off x="114158" y="2299443"/>
          <a:ext cx="1007054" cy="1675715"/>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8E0DB-13F6-4BDB-AA21-17F6A7E582EF}">
      <dsp:nvSpPr>
        <dsp:cNvPr id="0" name=""/>
        <dsp:cNvSpPr/>
      </dsp:nvSpPr>
      <dsp:spPr>
        <a:xfrm>
          <a:off x="0" y="2342197"/>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a:p>
          <a:pPr marL="0" lvl="0" indent="0" algn="l" defTabSz="1066800">
            <a:lnSpc>
              <a:spcPct val="90000"/>
            </a:lnSpc>
            <a:spcBef>
              <a:spcPct val="0"/>
            </a:spcBef>
            <a:spcAft>
              <a:spcPts val="0"/>
            </a:spcAft>
            <a:buNone/>
          </a:pPr>
          <a:r>
            <a:rPr lang="en-US" sz="2400" kern="1200" dirty="0">
              <a:solidFill>
                <a:srgbClr val="A50021"/>
              </a:solidFill>
            </a:rPr>
            <a:t>Ignora el</a:t>
          </a:r>
        </a:p>
        <a:p>
          <a:pPr marL="0" lvl="0" indent="0" algn="l" defTabSz="1066800">
            <a:lnSpc>
              <a:spcPct val="90000"/>
            </a:lnSpc>
            <a:spcBef>
              <a:spcPct val="0"/>
            </a:spcBef>
            <a:spcAft>
              <a:spcPts val="0"/>
            </a:spcAft>
            <a:buNone/>
          </a:pPr>
          <a:r>
            <a:rPr lang="en-US" sz="2400" kern="1200" dirty="0">
              <a:solidFill>
                <a:srgbClr val="A50021"/>
              </a:solidFill>
            </a:rPr>
            <a:t>problema</a:t>
          </a:r>
        </a:p>
      </dsp:txBody>
      <dsp:txXfrm>
        <a:off x="0" y="2342197"/>
        <a:ext cx="1964275" cy="1721802"/>
      </dsp:txXfrm>
    </dsp:sp>
    <dsp:sp modelId="{3C468210-F876-49C7-B17B-021ADFECBD2A}">
      <dsp:nvSpPr>
        <dsp:cNvPr id="0" name=""/>
        <dsp:cNvSpPr/>
      </dsp:nvSpPr>
      <dsp:spPr>
        <a:xfrm>
          <a:off x="1009412" y="2166063"/>
          <a:ext cx="370617" cy="37061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60E0B-C013-412D-B476-760497933CAF}">
      <dsp:nvSpPr>
        <dsp:cNvPr id="0" name=""/>
        <dsp:cNvSpPr/>
      </dsp:nvSpPr>
      <dsp:spPr>
        <a:xfrm rot="5400000">
          <a:off x="1802779" y="1524767"/>
          <a:ext cx="1094608" cy="165321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F94D3-0763-4FCB-BCAD-30C3ED446C47}">
      <dsp:nvSpPr>
        <dsp:cNvPr id="0" name=""/>
        <dsp:cNvSpPr/>
      </dsp:nvSpPr>
      <dsp:spPr>
        <a:xfrm>
          <a:off x="1752064" y="1947958"/>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n-US" sz="2400" kern="1200" dirty="0">
              <a:solidFill>
                <a:srgbClr val="6600CC"/>
              </a:solidFill>
            </a:rPr>
            <a:t>Consciente, piensa en el cambio</a:t>
          </a:r>
        </a:p>
      </dsp:txBody>
      <dsp:txXfrm>
        <a:off x="1752064" y="1947958"/>
        <a:ext cx="1964275" cy="1721802"/>
      </dsp:txXfrm>
    </dsp:sp>
    <dsp:sp modelId="{B1134024-9FB9-42E2-A2C3-6E57A63CAB64}">
      <dsp:nvSpPr>
        <dsp:cNvPr id="0" name=""/>
        <dsp:cNvSpPr/>
      </dsp:nvSpPr>
      <dsp:spPr>
        <a:xfrm>
          <a:off x="2818863" y="1255925"/>
          <a:ext cx="370617" cy="37061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7FD4-8F37-4A2D-85DA-6F3107603417}">
      <dsp:nvSpPr>
        <dsp:cNvPr id="0" name=""/>
        <dsp:cNvSpPr/>
      </dsp:nvSpPr>
      <dsp:spPr>
        <a:xfrm rot="5400000">
          <a:off x="3562122" y="583753"/>
          <a:ext cx="1141405" cy="1675628"/>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765B9-27A4-4E6E-904E-48C72A9116D3}">
      <dsp:nvSpPr>
        <dsp:cNvPr id="0" name=""/>
        <dsp:cNvSpPr/>
      </dsp:nvSpPr>
      <dsp:spPr>
        <a:xfrm>
          <a:off x="4570740" y="0"/>
          <a:ext cx="1525259"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dsp:txBody>
      <dsp:txXfrm>
        <a:off x="4570740" y="0"/>
        <a:ext cx="1525259" cy="1721802"/>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0.67073</cdr:x>
      <cdr:y>0.16667</cdr:y>
    </cdr:from>
    <cdr:to>
      <cdr:x>0.95122</cdr:x>
      <cdr:y>0.26101</cdr:y>
    </cdr:to>
    <cdr:sp macro="" textlink="">
      <cdr:nvSpPr>
        <cdr:cNvPr id="2" name="TextBox 1"/>
        <cdr:cNvSpPr txBox="1"/>
      </cdr:nvSpPr>
      <cdr:spPr>
        <a:xfrm xmlns:a="http://schemas.openxmlformats.org/drawingml/2006/main">
          <a:off x="4191000" y="685800"/>
          <a:ext cx="1752600" cy="3881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solidFill>
                <a:srgbClr val="C00000"/>
              </a:solidFill>
            </a:rPr>
            <a:t>“Nada </a:t>
          </a:r>
          <a:r>
            <a:rPr lang="es-MX" sz="1600" b="1" dirty="0">
              <a:solidFill>
                <a:srgbClr val="C00000"/>
              </a:solidFill>
            </a:rPr>
            <a:t>somnoliento</a:t>
          </a:r>
          <a:r>
            <a:rPr lang="en-US" sz="1600" b="1" dirty="0">
              <a:solidFill>
                <a:srgbClr val="C00000"/>
              </a:solidFill>
            </a:rPr>
            <a:t>”</a:t>
          </a:r>
        </a:p>
      </cdr:txBody>
    </cdr:sp>
  </cdr:relSizeAnchor>
  <cdr:relSizeAnchor xmlns:cdr="http://schemas.openxmlformats.org/drawingml/2006/chartDrawing">
    <cdr:from>
      <cdr:x>0.7439</cdr:x>
      <cdr:y>0.68389</cdr:y>
    </cdr:from>
    <cdr:to>
      <cdr:x>0.94872</cdr:x>
      <cdr:y>0.77823</cdr:y>
    </cdr:to>
    <cdr:sp macro="" textlink="">
      <cdr:nvSpPr>
        <cdr:cNvPr id="3" name="TextBox 1"/>
        <cdr:cNvSpPr txBox="1"/>
      </cdr:nvSpPr>
      <cdr:spPr>
        <a:xfrm xmlns:a="http://schemas.openxmlformats.org/drawingml/2006/main">
          <a:off x="4648200" y="2814060"/>
          <a:ext cx="1279797" cy="38819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solidFill>
                <a:srgbClr val="C00000"/>
              </a:solidFill>
            </a:rPr>
            <a:t>"Ligeramente</a:t>
          </a:r>
        </a:p>
        <a:p xmlns:a="http://schemas.openxmlformats.org/drawingml/2006/main">
          <a:r>
            <a:rPr lang="en-US" sz="1600" b="1" dirty="0">
              <a:solidFill>
                <a:srgbClr val="C00000"/>
              </a:solidFill>
            </a:rPr>
            <a:t> </a:t>
          </a:r>
          <a:r>
            <a:rPr lang="es-MX" sz="1600" b="1" dirty="0">
              <a:solidFill>
                <a:srgbClr val="C00000"/>
              </a:solidFill>
            </a:rPr>
            <a:t>somnoliento</a:t>
          </a:r>
        </a:p>
      </cdr:txBody>
    </cdr:sp>
  </cdr:relSizeAnchor>
  <cdr:relSizeAnchor xmlns:cdr="http://schemas.openxmlformats.org/drawingml/2006/chartDrawing">
    <cdr:from>
      <cdr:x>0.08537</cdr:x>
      <cdr:y>0.01748</cdr:y>
    </cdr:from>
    <cdr:to>
      <cdr:x>0.94512</cdr:x>
      <cdr:y>0.09259</cdr:y>
    </cdr:to>
    <cdr:grpSp>
      <cdr:nvGrpSpPr>
        <cdr:cNvPr id="10" name="Grupo 9">
          <a:extLst xmlns:a="http://schemas.openxmlformats.org/drawingml/2006/main">
            <a:ext uri="{FF2B5EF4-FFF2-40B4-BE49-F238E27FC236}">
              <a16:creationId xmlns:a16="http://schemas.microsoft.com/office/drawing/2014/main" id="{8E3A6A5A-C707-C9C1-B11B-7969BDED7148}"/>
            </a:ext>
          </a:extLst>
        </cdr:cNvPr>
        <cdr:cNvGrpSpPr/>
      </cdr:nvGrpSpPr>
      <cdr:grpSpPr>
        <a:xfrm xmlns:a="http://schemas.openxmlformats.org/drawingml/2006/main">
          <a:off x="533426" y="71927"/>
          <a:ext cx="5372062" cy="309062"/>
          <a:chOff x="533400" y="71932"/>
          <a:chExt cx="5372100" cy="309068"/>
        </a:xfrm>
      </cdr:grpSpPr>
      <cdr:sp macro="" textlink="">
        <cdr:nvSpPr>
          <cdr:cNvPr id="4" name="CuadroTexto 3">
            <a:extLst xmlns:a="http://schemas.openxmlformats.org/drawingml/2006/main">
              <a:ext uri="{FF2B5EF4-FFF2-40B4-BE49-F238E27FC236}">
                <a16:creationId xmlns:a16="http://schemas.microsoft.com/office/drawing/2014/main" id="{708A9E4F-26DA-2D22-81F7-FE487EFC1865}"/>
              </a:ext>
            </a:extLst>
          </cdr:cNvPr>
          <cdr:cNvSpPr txBox="1"/>
        </cdr:nvSpPr>
        <cdr:spPr>
          <a:xfrm xmlns:a="http://schemas.openxmlformats.org/drawingml/2006/main">
            <a:off x="533400" y="71932"/>
            <a:ext cx="761995" cy="2233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s-MX" sz="1200" dirty="0"/>
              <a:t>Nada</a:t>
            </a:r>
          </a:p>
        </cdr:txBody>
      </cdr:sp>
      <cdr:sp macro="" textlink="">
        <cdr:nvSpPr>
          <cdr:cNvPr id="5"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1676419" y="91019"/>
            <a:ext cx="761995" cy="22333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Ligeramente</a:t>
            </a:r>
          </a:p>
        </cdr:txBody>
      </cdr:sp>
      <cdr:sp macro="" textlink="">
        <cdr:nvSpPr>
          <cdr:cNvPr id="6"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2743200" y="76909"/>
            <a:ext cx="1066793" cy="30409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Moderadamente</a:t>
            </a:r>
          </a:p>
        </cdr:txBody>
      </cdr:sp>
      <cdr:sp macro="" textlink="">
        <cdr:nvSpPr>
          <cdr:cNvPr id="7"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4114800" y="76200"/>
            <a:ext cx="609596" cy="28997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Muy</a:t>
            </a:r>
          </a:p>
        </cdr:txBody>
      </cdr:sp>
      <cdr:sp macro="" textlink="">
        <cdr:nvSpPr>
          <cdr:cNvPr id="8"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4955011" y="89514"/>
            <a:ext cx="950489" cy="20575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No Sabe</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0.77647</cdr:x>
      <cdr:y>0.22254</cdr:y>
    </cdr:from>
    <cdr:to>
      <cdr:x>1</cdr:x>
      <cdr:y>0.30875</cdr:y>
    </cdr:to>
    <cdr:sp macro="" textlink="">
      <cdr:nvSpPr>
        <cdr:cNvPr id="2" name="TextBox 1"/>
        <cdr:cNvSpPr txBox="1"/>
      </cdr:nvSpPr>
      <cdr:spPr>
        <a:xfrm xmlns:a="http://schemas.openxmlformats.org/drawingml/2006/main">
          <a:off x="5121497" y="1068324"/>
          <a:ext cx="1474375" cy="413859"/>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800" b="1" dirty="0">
              <a:solidFill>
                <a:srgbClr val="C00000"/>
              </a:solidFill>
            </a:rPr>
            <a:t>6 </a:t>
          </a:r>
          <a:r>
            <a:rPr lang="en-US" b="1" dirty="0">
              <a:solidFill>
                <a:srgbClr val="C00000"/>
              </a:solidFill>
            </a:rPr>
            <a:t>a</a:t>
          </a:r>
          <a:r>
            <a:rPr lang="en-US" sz="1800" b="1" dirty="0">
              <a:solidFill>
                <a:srgbClr val="C00000"/>
              </a:solidFill>
            </a:rPr>
            <a:t> 7.9 Horas</a:t>
          </a:r>
        </a:p>
      </cdr:txBody>
    </cdr:sp>
  </cdr:relSizeAnchor>
  <cdr:relSizeAnchor xmlns:cdr="http://schemas.openxmlformats.org/drawingml/2006/chartDrawing">
    <cdr:from>
      <cdr:x>0.31765</cdr:x>
      <cdr:y>0.7931</cdr:y>
    </cdr:from>
    <cdr:to>
      <cdr:x>0.54118</cdr:x>
      <cdr:y>0.87931</cdr:y>
    </cdr:to>
    <cdr:sp macro="" textlink="">
      <cdr:nvSpPr>
        <cdr:cNvPr id="3" name="TextBox 1"/>
        <cdr:cNvSpPr txBox="1"/>
      </cdr:nvSpPr>
      <cdr:spPr>
        <a:xfrm xmlns:a="http://schemas.openxmlformats.org/drawingml/2006/main">
          <a:off x="2057400" y="3505200"/>
          <a:ext cx="14478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rgbClr val="C00000"/>
              </a:solidFill>
            </a:rPr>
            <a:t>4 a 5.9 Horas</a:t>
          </a:r>
        </a:p>
      </cdr:txBody>
    </cdr:sp>
  </cdr:relSizeAnchor>
  <cdr:relSizeAnchor xmlns:cdr="http://schemas.openxmlformats.org/drawingml/2006/chartDrawing">
    <cdr:from>
      <cdr:x>0.21118</cdr:x>
      <cdr:y>0.44444</cdr:y>
    </cdr:from>
    <cdr:to>
      <cdr:x>0.43471</cdr:x>
      <cdr:y>0.53065</cdr:y>
    </cdr:to>
    <cdr:sp macro="" textlink="">
      <cdr:nvSpPr>
        <cdr:cNvPr id="4" name="TextBox 1"/>
        <cdr:cNvSpPr txBox="1"/>
      </cdr:nvSpPr>
      <cdr:spPr>
        <a:xfrm xmlns:a="http://schemas.openxmlformats.org/drawingml/2006/main">
          <a:off x="1392936" y="2133600"/>
          <a:ext cx="1474376" cy="4138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rgbClr val="FFFF00"/>
              </a:solidFill>
            </a:rPr>
            <a:t>&lt; 4 Horas</a:t>
          </a:r>
        </a:p>
      </cdr:txBody>
    </cdr:sp>
  </cdr:relSizeAnchor>
  <cdr:relSizeAnchor xmlns:cdr="http://schemas.openxmlformats.org/drawingml/2006/chartDrawing">
    <cdr:from>
      <cdr:x>0.39603</cdr:x>
      <cdr:y>0.06512</cdr:y>
    </cdr:from>
    <cdr:to>
      <cdr:x>0.52544</cdr:x>
      <cdr:y>0.20305</cdr:y>
    </cdr:to>
    <cdr:sp macro="" textlink="">
      <cdr:nvSpPr>
        <cdr:cNvPr id="5" name="TextBox 1"/>
        <cdr:cNvSpPr txBox="1"/>
      </cdr:nvSpPr>
      <cdr:spPr>
        <a:xfrm xmlns:a="http://schemas.openxmlformats.org/drawingml/2006/main">
          <a:off x="2612136" y="312615"/>
          <a:ext cx="853572" cy="6621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rgbClr val="C00000"/>
              </a:solidFill>
            </a:rPr>
            <a:t>No</a:t>
          </a:r>
        </a:p>
        <a:p xmlns:a="http://schemas.openxmlformats.org/drawingml/2006/main">
          <a:r>
            <a:rPr lang="en-US" sz="1800" b="1" dirty="0">
              <a:solidFill>
                <a:srgbClr val="C00000"/>
              </a:solidFill>
            </a:rPr>
            <a:t>Sabe</a:t>
          </a:r>
        </a:p>
      </cdr:txBody>
    </cdr:sp>
  </cdr:relSizeAnchor>
</c:userShapes>
</file>

<file path=ppt/drawings/drawing3.xml><?xml version="1.0" encoding="utf-8"?>
<c:userShapes xmlns:c="http://schemas.openxmlformats.org/drawingml/2006/chart">
  <cdr:relSizeAnchor xmlns:cdr="http://schemas.openxmlformats.org/drawingml/2006/chartDrawing">
    <cdr:from>
      <cdr:x>0.78431</cdr:x>
      <cdr:y>0.27419</cdr:y>
    </cdr:from>
    <cdr:to>
      <cdr:x>0.98039</cdr:x>
      <cdr:y>0.59677</cdr:y>
    </cdr:to>
    <cdr:grpSp>
      <cdr:nvGrpSpPr>
        <cdr:cNvPr id="4" name="3 Grupo">
          <a:extLst xmlns:a="http://schemas.openxmlformats.org/drawingml/2006/main">
            <a:ext uri="{FF2B5EF4-FFF2-40B4-BE49-F238E27FC236}">
              <a16:creationId xmlns:a16="http://schemas.microsoft.com/office/drawing/2014/main" id="{53D8BE4E-34A8-9F5B-D2A8-B4839F20CCD7}"/>
            </a:ext>
          </a:extLst>
        </cdr:cNvPr>
        <cdr:cNvGrpSpPr/>
      </cdr:nvGrpSpPr>
      <cdr:grpSpPr>
        <a:xfrm xmlns:a="http://schemas.openxmlformats.org/drawingml/2006/main">
          <a:off x="6095971" y="1295383"/>
          <a:ext cx="1524012" cy="1523997"/>
          <a:chOff x="6096000" y="1295400"/>
          <a:chExt cx="1524000" cy="1524000"/>
        </a:xfrm>
      </cdr:grpSpPr>
      <cdr:sp macro="" textlink="">
        <cdr:nvSpPr>
          <cdr:cNvPr id="2" name="3 CuadroTexto"/>
          <cdr:cNvSpPr txBox="1"/>
        </cdr:nvSpPr>
        <cdr:spPr>
          <a:xfrm xmlns:a="http://schemas.openxmlformats.org/drawingml/2006/main">
            <a:off x="6096000" y="1295400"/>
            <a:ext cx="1524000" cy="27699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s-MX" sz="1200" dirty="0"/>
              <a:t>Horas en cama:</a:t>
            </a:r>
          </a:p>
        </cdr:txBody>
      </cdr:sp>
      <cdr:sp macro="" textlink="">
        <cdr:nvSpPr>
          <cdr:cNvPr id="3" name="2 CuadroTexto"/>
          <cdr:cNvSpPr txBox="1"/>
        </cdr:nvSpPr>
        <cdr:spPr>
          <a:xfrm xmlns:a="http://schemas.openxmlformats.org/drawingml/2006/main">
            <a:off x="7010400" y="1676400"/>
            <a:ext cx="457200" cy="11430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endParaRPr lang="es-MX" sz="1100" dirty="0"/>
          </a:p>
        </cdr:txBody>
      </cdr:sp>
    </cdr:grpSp>
  </cdr:relSizeAnchor>
</c:userShapes>
</file>

<file path=ppt/drawings/drawing4.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a:extLst xmlns:a="http://schemas.openxmlformats.org/drawingml/2006/main">
            <a:ext uri="{FF2B5EF4-FFF2-40B4-BE49-F238E27FC236}">
              <a16:creationId xmlns:a16="http://schemas.microsoft.com/office/drawing/2014/main" id="{3DE0E80C-223F-B06F-7F9B-49E8B244F282}"/>
            </a:ext>
          </a:extLst>
        </cdr:cNvPr>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0.00962</cdr:x>
      <cdr:y>0.16418</cdr:y>
    </cdr:from>
    <cdr:to>
      <cdr:x>0.13462</cdr:x>
      <cdr:y>0.26866</cdr:y>
    </cdr:to>
    <cdr:sp macro="" textlink="">
      <cdr:nvSpPr>
        <cdr:cNvPr id="3" name="TextBox 2"/>
        <cdr:cNvSpPr txBox="1"/>
      </cdr:nvSpPr>
      <cdr:spPr>
        <a:xfrm xmlns:a="http://schemas.openxmlformats.org/drawingml/2006/main">
          <a:off x="76200" y="838205"/>
          <a:ext cx="990600" cy="5334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Conductores</a:t>
          </a:r>
        </a:p>
        <a:p xmlns:a="http://schemas.openxmlformats.org/drawingml/2006/main">
          <a:r>
            <a:rPr lang="en-US" sz="1400" b="1" dirty="0"/>
            <a:t>de alto Riesgo</a:t>
          </a:r>
        </a:p>
      </cdr:txBody>
    </cdr:sp>
  </cdr:relSizeAnchor>
  <cdr:relSizeAnchor xmlns:cdr="http://schemas.openxmlformats.org/drawingml/2006/chartDrawing">
    <cdr:from>
      <cdr:x>0.01923</cdr:x>
      <cdr:y>0.49254</cdr:y>
    </cdr:from>
    <cdr:to>
      <cdr:x>0.13462</cdr:x>
      <cdr:y>0.61194</cdr:y>
    </cdr:to>
    <cdr:sp macro="" textlink="">
      <cdr:nvSpPr>
        <cdr:cNvPr id="4" name="TextBox 1"/>
        <cdr:cNvSpPr txBox="1"/>
      </cdr:nvSpPr>
      <cdr:spPr>
        <a:xfrm xmlns:a="http://schemas.openxmlformats.org/drawingml/2006/main">
          <a:off x="152400" y="2514600"/>
          <a:ext cx="914400" cy="6096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t>Todos los </a:t>
          </a:r>
        </a:p>
        <a:p xmlns:a="http://schemas.openxmlformats.org/drawingml/2006/main">
          <a:r>
            <a:rPr lang="en-US" sz="1400" b="1" dirty="0"/>
            <a:t>demás</a:t>
          </a:r>
        </a:p>
        <a:p xmlns:a="http://schemas.openxmlformats.org/drawingml/2006/main">
          <a:r>
            <a:rPr lang="en-US" sz="1400" b="1" dirty="0"/>
            <a:t>conductores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517F533C-A5F4-4B01-9649-B2199F90709A}" type="datetimeFigureOut">
              <a:rPr lang="en-US"/>
              <a:pPr>
                <a:defRPr/>
              </a:pPr>
              <a:t>4/10/2025</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dirty="0"/>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7F651CA0-7ED9-4CAB-80BB-EB6B9A1DC23E}" type="slidenum">
              <a:rPr lang="en-US"/>
              <a:pPr>
                <a:defRPr/>
              </a:pPr>
              <a:t>‹#›</a:t>
            </a:fld>
            <a:endParaRPr lang="en-US" dirty="0"/>
          </a:p>
        </p:txBody>
      </p:sp>
    </p:spTree>
    <p:extLst>
      <p:ext uri="{BB962C8B-B14F-4D97-AF65-F5344CB8AC3E}">
        <p14:creationId xmlns:p14="http://schemas.microsoft.com/office/powerpoint/2010/main" val="425523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CD1A1DB3-5736-4F91-8C90-CF3CE7605F13}" type="datetimeFigureOut">
              <a:rPr lang="en-US"/>
              <a:pPr>
                <a:defRPr/>
              </a:pPr>
              <a:t>4/10/2025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3270A2FC-3B71-4CFB-BB38-27988946AD86}" type="slidenum">
              <a:rPr lang="en-US"/>
              <a:pPr>
                <a:defRPr/>
              </a:pPr>
              <a:t>‹#›</a:t>
            </a:fld>
            <a:endParaRPr lang="en-US" dirty="0"/>
          </a:p>
        </p:txBody>
      </p:sp>
    </p:spTree>
    <p:extLst>
      <p:ext uri="{BB962C8B-B14F-4D97-AF65-F5344CB8AC3E}">
        <p14:creationId xmlns:p14="http://schemas.microsoft.com/office/powerpoint/2010/main" val="13595142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es-ES" dirty="0">
                <a:solidFill>
                  <a:srgbClr val="000000"/>
                </a:solidFill>
                <a:effectLst/>
              </a:rPr>
              <a:t>Narración Completa: “Este es el Módulo 5 del Programa de Administración de la Fatiga de América del Norte, Capacitar al Capacitador. En este módulo, aprenderá a llevar a cabo la capacitación en el aula y le ayudará a la capacitación basada en la web del Módulo 3, Educación del Conductor, y el Módulo 4, Educación de la Familia”</a:t>
            </a:r>
          </a:p>
          <a:p>
            <a:pPr eaLnBrk="1" hangingPunct="1">
              <a:spcBef>
                <a:spcPct val="0"/>
              </a:spcBef>
            </a:pPr>
            <a:endParaRPr lang="en-US" dirty="0"/>
          </a:p>
          <a:p>
            <a:pPr eaLnBrk="1" hangingPunct="1">
              <a:spcBef>
                <a:spcPct val="0"/>
              </a:spcBef>
            </a:pPr>
            <a:endParaRPr lang="en-US" dirty="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72606C-CB4B-4A0D-AE68-90E8B4FA74E9}" type="slidenum">
              <a:rPr lang="en-US" smtClean="0"/>
              <a:pPr fontAlgn="base">
                <a:spcBef>
                  <a:spcPct val="0"/>
                </a:spcBef>
                <a:spcAft>
                  <a:spcPct val="0"/>
                </a:spcAft>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Narración Completa: “Aquí vemos las lecciones y temas del Módulo 3, Educación del Conductor. Consta de una introducción, cuatro lecciones principales y una conclusión. Previo a la terminación del Módulo 3 es un prerrequisito tomar este módulo de Capacitar al Capacitador”.</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TtT Narración: “La hora del día como factor de alerta es otro tema interesante. ¿Los estudiantes considera que tienen sueño a la misma hora todos los días? ¿Cuándo es eso?“</a:t>
            </a:r>
          </a:p>
          <a:p>
            <a:pPr marL="0" marR="0" indent="0" algn="l" defTabSz="914400" rtl="0" eaLnBrk="1" fontAlgn="auto" latinLnBrk="0" hangingPunct="1">
              <a:lnSpc>
                <a:spcPct val="100000"/>
              </a:lnSpc>
              <a:spcBef>
                <a:spcPts val="0"/>
              </a:spcBef>
              <a:spcAft>
                <a:spcPts val="0"/>
              </a:spcAft>
              <a:buClrTx/>
              <a:buSzTx/>
              <a:buFontTx/>
              <a:buNone/>
              <a:tabLst/>
              <a:defRPr/>
            </a:pPr>
            <a:endParaRPr lang="es-E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3CC"/>
                </a:solidFill>
              </a:rPr>
              <a:t>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s-E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Información adicional: Los ritmos circadianos se ven afectados por la luz y la oscuridad, pero los estudios de aislamiento muestran que durarán indefinidamente incluso sin cambios diarios de luz y oscuridad. Sin embargo, tienden a prolongarse un poco más de 24 horas.</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100</a:t>
            </a:fld>
            <a:endParaRPr lang="en-US" dirty="0"/>
          </a:p>
        </p:txBody>
      </p:sp>
    </p:spTree>
    <p:extLst>
      <p:ext uri="{BB962C8B-B14F-4D97-AF65-F5344CB8AC3E}">
        <p14:creationId xmlns:p14="http://schemas.microsoft.com/office/powerpoint/2010/main" val="24058198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TtT Narración : “Este es un esquema del estado de alerta y activación diarios debido a los ritmos circadianos. Pregunte si alguien puede describir sus propios cambios de alerta diarios típicos”.</a:t>
            </a:r>
            <a:endParaRPr lang="es-MX" baseline="0" noProof="0" dirty="0"/>
          </a:p>
          <a:p>
            <a:r>
              <a:rPr lang="es-MX" noProof="0" dirty="0"/>
              <a:t>____________________</a:t>
            </a:r>
          </a:p>
          <a:p>
            <a:endParaRPr lang="es-MX" noProof="0" dirty="0"/>
          </a:p>
          <a:p>
            <a:r>
              <a:rPr lang="es-ES" noProof="0" dirty="0"/>
              <a:t>Fuente: Knipling, 2009. Diferentes mediciones fisiológicas y de desempeño siguen patrones ligeramente diferentes, pero esto muestra el patrón general.</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101</a:t>
            </a:fld>
            <a:endParaRPr lang="en-US" dirty="0"/>
          </a:p>
        </p:txBody>
      </p:sp>
    </p:spTree>
    <p:extLst>
      <p:ext uri="{BB962C8B-B14F-4D97-AF65-F5344CB8AC3E}">
        <p14:creationId xmlns:p14="http://schemas.microsoft.com/office/powerpoint/2010/main" val="6378510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b="0" i="0" dirty="0">
                <a:solidFill>
                  <a:srgbClr val="000000"/>
                </a:solidFill>
                <a:effectLst/>
                <a:latin typeface="Roboto"/>
              </a:rPr>
              <a:t>TtT Narración : “Estas diapositivas refuerzan el esquema y brindan información adicional”.</a:t>
            </a:r>
            <a:endParaRPr lang="en-US" dirty="0">
              <a:solidFill>
                <a:srgbClr val="0033CC"/>
              </a:solidFill>
            </a:endParaRPr>
          </a:p>
          <a:p>
            <a:pPr>
              <a:spcBef>
                <a:spcPct val="0"/>
              </a:spcBef>
            </a:pPr>
            <a:r>
              <a:rPr lang="en-US" dirty="0">
                <a:solidFill>
                  <a:srgbClr val="0033CC"/>
                </a:solidFill>
              </a:rPr>
              <a:t>_______________</a:t>
            </a:r>
          </a:p>
          <a:p>
            <a:pPr>
              <a:spcBef>
                <a:spcPct val="0"/>
              </a:spcBef>
            </a:pPr>
            <a:endParaRPr lang="en-US" dirty="0">
              <a:solidFill>
                <a:srgbClr val="0033CC"/>
              </a:solidFill>
            </a:endParaRPr>
          </a:p>
          <a:p>
            <a:pPr>
              <a:spcBef>
                <a:spcPct val="0"/>
              </a:spcBef>
            </a:pPr>
            <a:r>
              <a:rPr lang="es-ES" dirty="0"/>
              <a:t>Nota adicional para el instructor: En las discusiones, algunas personas pueden afirmar que se desempeñan mejor durante la noche que durante el día. Sólo en raras ocasiones esto es cierto. Las medidas objetivas casi siempre muestran las mismas variaciones predecibles en el desempeño durante las 24 horas del día, aunque los detalles pueden variar entre las personas.</a:t>
            </a:r>
            <a:endParaRPr lang="en-US" dirty="0"/>
          </a:p>
          <a:p>
            <a:r>
              <a:rPr lang="en-US" dirty="0">
                <a:solidFill>
                  <a:srgbClr val="002060"/>
                </a:solidFill>
              </a:rPr>
              <a:t> </a:t>
            </a:r>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TtT Narración: “El tiempo despierto es otro tema en el que las personas pueden comparar sus propias vidas con “el libro de texto” ¿Encuentran los estudiantes que realmente tienen sueño o están somnolientos todos los días después de unas 16 horas despiertos?”</a:t>
            </a:r>
            <a:endParaRPr lang="es-MX" b="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002060"/>
                </a:solidFill>
              </a:rPr>
              <a:t>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Estudio citado: Dawson y Reid, 1997. Tenga en cuenta que considerando todo, el alcohol sigue siendo generalmente más riesgoso que la somnolencia, incluso si los niveles del estado de alerta/desempeño son los mismos. A diferencia de la fatiga, el alcohol aumenta el tomar riesgos y afecta la coordinación motora además de afectar el estado de alerta.</a:t>
            </a:r>
            <a:endParaRPr lang="es-MX" dirty="0"/>
          </a:p>
          <a:p>
            <a:pPr marL="0" marR="0" indent="0" algn="l" defTabSz="914400" rtl="0" eaLnBrk="1" fontAlgn="auto" latinLnBrk="0" hangingPunct="1">
              <a:lnSpc>
                <a:spcPct val="100000"/>
              </a:lnSpc>
              <a:spcBef>
                <a:spcPts val="0"/>
              </a:spcBef>
              <a:spcAft>
                <a:spcPts val="0"/>
              </a:spcAft>
              <a:buClrTx/>
              <a:buSzTx/>
              <a:buFontTx/>
              <a:buNone/>
              <a:tabLst/>
              <a:defRPr/>
            </a:pPr>
            <a:r>
              <a:rPr lang="es-MX"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103</a:t>
            </a:fld>
            <a:endParaRPr lang="en-US" dirty="0"/>
          </a:p>
        </p:txBody>
      </p:sp>
    </p:spTree>
    <p:extLst>
      <p:ext uri="{BB962C8B-B14F-4D97-AF65-F5344CB8AC3E}">
        <p14:creationId xmlns:p14="http://schemas.microsoft.com/office/powerpoint/2010/main" val="6181854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t>TtT Narración: “Factores relacionados con la tarea y ambientales. Puede preguntar a los estudiantes qué factores les afectan más”.</a:t>
            </a:r>
            <a:endParaRPr lang="en-US" dirty="0"/>
          </a:p>
          <a:p>
            <a:endParaRPr lang="en-US" b="1"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104</a:t>
            </a:fld>
            <a:endParaRPr lang="en-US" dirty="0"/>
          </a:p>
        </p:txBody>
      </p:sp>
    </p:spTree>
    <p:extLst>
      <p:ext uri="{BB962C8B-B14F-4D97-AF65-F5344CB8AC3E}">
        <p14:creationId xmlns:p14="http://schemas.microsoft.com/office/powerpoint/2010/main" val="39483842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1" baseline="0" dirty="0"/>
              <a:t>[La </a:t>
            </a:r>
            <a:r>
              <a:rPr lang="es-MX" b="1" baseline="0" noProof="0" dirty="0"/>
              <a:t>aparición</a:t>
            </a:r>
            <a:r>
              <a:rPr lang="es-MX" b="1" baseline="0" dirty="0"/>
              <a:t> de la Estrella y su movimiento se coordinarán con la Narración]</a:t>
            </a:r>
            <a:r>
              <a:rPr lang="es-MX" b="1" dirty="0"/>
              <a:t>:</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s-ES" b="0" baseline="0" dirty="0"/>
              <a:t>Sin la estrella – “La naturaleza de la tarea que Ud. está realizando afecta a su desempeño. Este gráfico muestra el </a:t>
            </a:r>
            <a:r>
              <a:rPr lang="es-ES" b="0" i="1" baseline="0" dirty="0"/>
              <a:t>desempeño </a:t>
            </a:r>
            <a:r>
              <a:rPr lang="es-ES" b="0" baseline="0" dirty="0"/>
              <a:t>en función de </a:t>
            </a:r>
            <a:r>
              <a:rPr lang="es-ES" b="0" i="1" baseline="0" dirty="0"/>
              <a:t>las demandas de la tarea</a:t>
            </a:r>
            <a:r>
              <a:rPr lang="es-ES" b="0" baseline="0" dirty="0"/>
              <a:t>.</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baseline="0" dirty="0"/>
              <a:t>Estrella de Monotonía - “Exploremos esta relación general con algunos ejemplos. Si una tarea es muy poco demandante, es </a:t>
            </a:r>
            <a:r>
              <a:rPr lang="es-ES" b="0" i="1" baseline="0" dirty="0"/>
              <a:t>aburrida</a:t>
            </a:r>
            <a:r>
              <a:rPr lang="es-ES" b="0" baseline="0" dirty="0"/>
              <a:t>. La monotonía se apodera. Ud. puede experimentar somnolencia y el desempeño puede ser bajo. ¿Cuándo podría suceder esto en la conducción? Un ejemplo sería un largo viaje a través de terreno monótono, como un desierto".</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baseline="0" dirty="0"/>
              <a:t>Estrella de sobrecarga de trabajo - "En el otro extremo, cuando una tarea es </a:t>
            </a:r>
            <a:r>
              <a:rPr lang="es-ES" b="0" i="1" baseline="0" dirty="0"/>
              <a:t>demasiado demandante</a:t>
            </a:r>
            <a:r>
              <a:rPr lang="es-ES" b="0" baseline="0" dirty="0"/>
              <a:t>, como conducir en el tráfico muy pesado durante varias horas, es posible que se estrese y su desempeño puede ser bajo también. Como puede ver, las dos situaciones opuestas pueden dar lugar a un pobre desempeño”.</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baseline="0" dirty="0"/>
              <a:t>Estrella feliz en medio - "Su desempeño es probable que sea el mejor cuando la tarea es </a:t>
            </a:r>
            <a:r>
              <a:rPr lang="es-ES" b="0" i="1" baseline="0" dirty="0"/>
              <a:t>moderadamente</a:t>
            </a:r>
            <a:r>
              <a:rPr lang="es-ES" b="0" baseline="0" dirty="0"/>
              <a:t> exigente. La actividad le mantiene despierto pero no lo estresa. La estrella amarilla aquí muestra un alto rendimiento en una tarea moderadamente exigente”</a:t>
            </a:r>
            <a:endParaRPr lang="en-US" b="0"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105</a:t>
            </a:fld>
            <a:endParaRPr lang="en-US" dirty="0"/>
          </a:p>
        </p:txBody>
      </p:sp>
    </p:spTree>
    <p:extLst>
      <p:ext uri="{BB962C8B-B14F-4D97-AF65-F5344CB8AC3E}">
        <p14:creationId xmlns:p14="http://schemas.microsoft.com/office/powerpoint/2010/main" val="22715860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solidFill>
                  <a:srgbClr val="0033CC"/>
                </a:solidFill>
              </a:rPr>
              <a:t>TtT Narración: “Aquí hay varios factores ambientales que afectan el estado de alerta”.</a:t>
            </a:r>
            <a:br>
              <a:rPr lang="en-US" dirty="0">
                <a:solidFill>
                  <a:srgbClr val="0033CC"/>
                </a:solidFill>
              </a:rPr>
            </a:br>
            <a:endParaRPr lang="en-US" dirty="0"/>
          </a:p>
          <a:p>
            <a:pPr>
              <a:spcBef>
                <a:spcPct val="0"/>
              </a:spcBef>
            </a:pPr>
            <a:r>
              <a:rPr lang="en-US" dirty="0"/>
              <a:t>________________________</a:t>
            </a:r>
          </a:p>
          <a:p>
            <a:pPr eaLnBrk="1" hangingPunct="1">
              <a:spcBef>
                <a:spcPct val="0"/>
              </a:spcBef>
            </a:pPr>
            <a:r>
              <a:rPr lang="es-ES" dirty="0"/>
              <a:t>Información adicional: El campo de la ergonomía aborda factores de diseño del vehículo relacionados con el estado de alerta, el desempeño y la comodidad del conductor. Esto incluye la comodidad de los asientos (p. ej., cojín de aire vs uno convencional), cinturones de seguridad, visibilidad de los espejos, iluminación interior y exterior, etc.</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solidFill>
                  <a:srgbClr val="002060"/>
                </a:solidFill>
              </a:rPr>
              <a:t>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spcBef>
                <a:spcPct val="0"/>
              </a:spcBef>
            </a:pPr>
            <a:r>
              <a:rPr lang="es-ES" dirty="0">
                <a:solidFill>
                  <a:srgbClr val="0033CC"/>
                </a:solidFill>
              </a:rPr>
              <a:t>TtT Narración : “Estos son los temas dentro de las diferencias individuales en la susceptibilidad a la fatiga”.</a:t>
            </a:r>
            <a:endParaRPr lang="en-US" dirty="0">
              <a:solidFill>
                <a:srgbClr val="0033CC"/>
              </a:solidFill>
            </a:endParaRPr>
          </a:p>
          <a:p>
            <a:pPr>
              <a:spcBef>
                <a:spcPct val="0"/>
              </a:spcBef>
            </a:pPr>
            <a:r>
              <a:rPr lang="en-US" dirty="0">
                <a:solidFill>
                  <a:srgbClr val="0033CC"/>
                </a:solidFill>
              </a:rPr>
              <a:t>__________________</a:t>
            </a:r>
          </a:p>
          <a:p>
            <a:pPr>
              <a:spcBef>
                <a:spcPct val="0"/>
              </a:spcBef>
            </a:pPr>
            <a:endParaRPr lang="en-US" dirty="0">
              <a:solidFill>
                <a:srgbClr val="0033CC"/>
              </a:solidFill>
            </a:endParaRPr>
          </a:p>
          <a:p>
            <a:r>
              <a:rPr lang="es-ES" dirty="0"/>
              <a:t>Nota adicional para el instructor:</a:t>
            </a:r>
          </a:p>
          <a:p>
            <a:r>
              <a:rPr lang="es-ES" dirty="0"/>
              <a:t>Los objetivos de aprendizaje para esta sección incluyen:</a:t>
            </a:r>
          </a:p>
          <a:p>
            <a:r>
              <a:rPr lang="es-ES" dirty="0"/>
              <a:t>(K) Reconocer el hecho y la importancia de las grandes diferencias individuales en la susceptibilidad a la fatiga.</a:t>
            </a:r>
          </a:p>
          <a:p>
            <a:r>
              <a:rPr lang="es-ES" dirty="0"/>
              <a:t>(K) Reconocer las principales causas de las diferencias individuales</a:t>
            </a:r>
          </a:p>
          <a:p>
            <a:r>
              <a:rPr lang="es-ES" dirty="0"/>
              <a:t>(K) Reconocer la definición y las características de la apnea obstructiva del sueño (AOS).</a:t>
            </a:r>
          </a:p>
          <a:p>
            <a:r>
              <a:rPr lang="es-ES" dirty="0"/>
              <a:t>(K) Identificar los factores de riesgo de AOS y su asociación negativa con el bienestar y la conducción segura.</a:t>
            </a:r>
          </a:p>
          <a:p>
            <a:r>
              <a:rPr lang="es-ES" dirty="0"/>
              <a:t>(K) Identificar los métodos y tratamientos típicos de detección de OSA (es decir, CPAP).</a:t>
            </a:r>
          </a:p>
          <a:p>
            <a:r>
              <a:rPr lang="es-ES" dirty="0"/>
              <a:t>(K) Reconocer la incidencia aproximada de AOS en conductores de vehículos de autotransporte.</a:t>
            </a:r>
          </a:p>
          <a:p>
            <a:pPr marL="228600" indent="-228600">
              <a:buAutoNum type="alphaUcParenBoth"/>
            </a:pPr>
            <a:r>
              <a:rPr lang="es-ES" dirty="0"/>
              <a:t>Apreciar el valor de la detección de AOS para sí mismo y para los conductores en general.</a:t>
            </a:r>
          </a:p>
          <a:p>
            <a:pPr marL="0" indent="0">
              <a:buNone/>
            </a:pPr>
            <a:r>
              <a:rPr lang="es-ES" dirty="0"/>
              <a:t>(K) Reconocer la definición, características y tratamientos para el insomnio.</a:t>
            </a:r>
          </a:p>
          <a:p>
            <a:pPr marL="0" indent="0">
              <a:buNone/>
            </a:pPr>
            <a:r>
              <a:rPr lang="es-ES" dirty="0"/>
              <a:t>(K) Reconocer las definiciones y características clave de otras enfermedades del sueño; por ejemplo, narcolepsia, síndrome de piernas inquietas.</a:t>
            </a:r>
          </a:p>
          <a:p>
            <a:pPr marL="0" indent="0">
              <a:buNone/>
            </a:pPr>
            <a:r>
              <a:rPr lang="es-ES" dirty="0"/>
              <a:t>(K) Reconocer las razones por las que las personas pueden no saber si son altamente susceptibles.</a:t>
            </a:r>
          </a:p>
          <a:p>
            <a:pPr marL="0" indent="0">
              <a:buNone/>
            </a:pPr>
            <a:r>
              <a:rPr lang="es-ES" dirty="0"/>
              <a:t>(S, A) Autoevaluar honestamente la susceptibilidad a la fatiga y apreciar su importancia y valor.</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solidFill>
                  <a:srgbClr val="0033CC"/>
                </a:solidFill>
              </a:rPr>
              <a:t>TtT Narración : “Esta gráfica de barras ilustra grandes diferencias entre diez conductores. Señala que los conductores G, H, I y J no tuvieron altos incidentes de somnolencia”.</a:t>
            </a:r>
            <a:endParaRPr lang="en-US" dirty="0">
              <a:solidFill>
                <a:srgbClr val="0033CC"/>
              </a:solidFill>
            </a:endParaRPr>
          </a:p>
          <a:p>
            <a:pPr>
              <a:spcBef>
                <a:spcPct val="0"/>
              </a:spcBef>
            </a:pPr>
            <a:r>
              <a:rPr lang="en-US" dirty="0">
                <a:solidFill>
                  <a:srgbClr val="0033CC"/>
                </a:solidFill>
              </a:rPr>
              <a:t>___________________________</a:t>
            </a:r>
          </a:p>
          <a:p>
            <a:pPr>
              <a:spcBef>
                <a:spcPct val="0"/>
              </a:spcBef>
            </a:pPr>
            <a:endParaRPr lang="en-US" dirty="0">
              <a:solidFill>
                <a:srgbClr val="0033CC"/>
              </a:solidFill>
            </a:endParaRPr>
          </a:p>
          <a:p>
            <a:pPr eaLnBrk="1" hangingPunct="1">
              <a:spcBef>
                <a:spcPct val="0"/>
              </a:spcBef>
            </a:pPr>
            <a:r>
              <a:rPr lang="es-ES" dirty="0"/>
              <a:t>Datos de Hickman et al., en prensa. También basado en Knipling, 2009. Muchos estudios diferentes han mostrado variaciones similares entre los conductores en su frecuencia de somnolencia.</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108</a:t>
            </a:fld>
            <a:endParaRPr lang="en-US" dirty="0"/>
          </a:p>
        </p:txBody>
      </p:sp>
    </p:spTree>
    <p:extLst>
      <p:ext uri="{BB962C8B-B14F-4D97-AF65-F5344CB8AC3E}">
        <p14:creationId xmlns:p14="http://schemas.microsoft.com/office/powerpoint/2010/main" val="17433468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solidFill>
                  <a:srgbClr val="0033CC"/>
                </a:solidFill>
              </a:rPr>
              <a:t>Narración TtT: “Esta gráfica, tomada de un estudio diferente, ilustra el mismo punto de una manera diferente. Al igual que con otras gráficas, es posible que algunos estudiantes no lo capten de inmediato. Trate de guiarlos hasta que esté claro”.</a:t>
            </a:r>
            <a:endParaRPr lang="en-US" baseline="0" dirty="0">
              <a:solidFill>
                <a:srgbClr val="0033CC"/>
              </a:solidFill>
            </a:endParaRPr>
          </a:p>
          <a:p>
            <a:r>
              <a:rPr lang="en-US" baseline="0" dirty="0"/>
              <a:t>_____________________</a:t>
            </a:r>
          </a:p>
          <a:p>
            <a:r>
              <a:rPr lang="en-US" dirty="0"/>
              <a:t>Fuente:  Wylie</a:t>
            </a:r>
            <a:r>
              <a:rPr lang="en-US" baseline="0" dirty="0"/>
              <a:t> et al., 1996.</a:t>
            </a:r>
          </a:p>
          <a:p>
            <a:endParaRPr lang="en-US" b="1" baseline="0" dirty="0"/>
          </a:p>
          <a:p>
            <a:endParaRPr lang="en-US" baseline="0" dirty="0"/>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109</a:t>
            </a:fld>
            <a:endParaRPr lang="en-US" dirty="0"/>
          </a:p>
        </p:txBody>
      </p:sp>
    </p:spTree>
    <p:extLst>
      <p:ext uri="{BB962C8B-B14F-4D97-AF65-F5344CB8AC3E}">
        <p14:creationId xmlns:p14="http://schemas.microsoft.com/office/powerpoint/2010/main" val="205680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“Aquí están las lecciones y temas del Módulo 4, Educación de la Familia. Usted ya debería haber completado este módulo también. Los temas del Módulo 4 son un subconjunto de los del Módulo 3. Se incluyen los temas más relevantes para la vida en el hogar y de interés para las familias de los conductores. El Módulo 4 intenta llegar a las familias para aumentar su apreciación de las necesidades de sueño del conductor. Solicita su apoyo para hábitos más saludables. Es probable que los </a:t>
            </a:r>
            <a:r>
              <a:rPr lang="es-MX" noProof="0" dirty="0"/>
              <a:t>mismos</a:t>
            </a:r>
            <a:r>
              <a:rPr lang="es-ES" dirty="0"/>
              <a:t> hábitos que benefician a los conductores beneficien también a los miembros de su familia”.</a:t>
            </a:r>
            <a:endParaRPr lang="en-US" dirty="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2C3E6A-055C-4200-B960-EFF92DB2390C}" type="slidenum">
              <a:rPr lang="en-US" smtClean="0"/>
              <a:pPr fontAlgn="base">
                <a:spcBef>
                  <a:spcPct val="0"/>
                </a:spcBef>
                <a:spcAft>
                  <a:spcPct val="0"/>
                </a:spcAft>
                <a:defRPr/>
              </a:pPr>
              <a:t>11</a:t>
            </a:fld>
            <a:endParaRPr lang="en-US" dirty="0"/>
          </a:p>
        </p:txBody>
      </p:sp>
    </p:spTree>
    <p:extLst>
      <p:ext uri="{BB962C8B-B14F-4D97-AF65-F5344CB8AC3E}">
        <p14:creationId xmlns:p14="http://schemas.microsoft.com/office/powerpoint/2010/main" val="21831715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solidFill>
                  <a:srgbClr val="0033CC"/>
                </a:solidFill>
              </a:rPr>
              <a:t>TtT Narración: “Cinco tipos de causas de las diferencias individuales en la susceptibilidad a la fatiga”.</a:t>
            </a:r>
          </a:p>
          <a:p>
            <a:pPr>
              <a:spcBef>
                <a:spcPct val="0"/>
              </a:spcBef>
            </a:pPr>
            <a:endParaRPr lang="en-US" dirty="0">
              <a:solidFill>
                <a:srgbClr val="0033CC"/>
              </a:solidFill>
            </a:endParaRPr>
          </a:p>
          <a:p>
            <a:pPr>
              <a:spcBef>
                <a:spcPct val="0"/>
              </a:spcBef>
            </a:pPr>
            <a:r>
              <a:rPr lang="en-US" dirty="0">
                <a:solidFill>
                  <a:srgbClr val="0033CC"/>
                </a:solidFill>
              </a:rPr>
              <a:t>_____________</a:t>
            </a:r>
          </a:p>
          <a:p>
            <a:pPr>
              <a:spcBef>
                <a:spcPct val="0"/>
              </a:spcBef>
            </a:pPr>
            <a:r>
              <a:rPr lang="es-ES" dirty="0"/>
              <a:t>Nota: Una referencia general relacionada con la aptitud médica del conductor, incluida la AOS, es el Manual del examinador médico de la FMCSA.</a:t>
            </a:r>
            <a:endParaRPr lang="en-US" dirty="0"/>
          </a:p>
          <a:p>
            <a:pPr>
              <a:spcBef>
                <a:spcPct val="0"/>
              </a:spcBef>
            </a:pPr>
            <a:r>
              <a:rPr lang="en-US" sz="1200" kern="1200" dirty="0">
                <a:solidFill>
                  <a:schemeClr val="tx1"/>
                </a:solidFill>
                <a:latin typeface="+mn-lt"/>
                <a:ea typeface="+mn-ea"/>
                <a:cs typeface="+mn-cs"/>
              </a:rPr>
              <a:t> </a:t>
            </a:r>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110</a:t>
            </a:fld>
            <a:endParaRPr lang="en-US" dirty="0"/>
          </a:p>
        </p:txBody>
      </p:sp>
    </p:spTree>
    <p:extLst>
      <p:ext uri="{BB962C8B-B14F-4D97-AF65-F5344CB8AC3E}">
        <p14:creationId xmlns:p14="http://schemas.microsoft.com/office/powerpoint/2010/main" val="14428485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s-ES" dirty="0">
                <a:solidFill>
                  <a:srgbClr val="0033CC"/>
                </a:solidFill>
              </a:rPr>
              <a:t>TtT Narración : “La AOS es una gran preocupación para la industria y para muchos conductores. Aquí la AOS se define y se describe brevemente.”</a:t>
            </a:r>
            <a:endParaRPr lang="en-US" dirty="0">
              <a:solidFill>
                <a:srgbClr val="0033CC"/>
              </a:solidFill>
            </a:endParaRPr>
          </a:p>
          <a:p>
            <a:pPr fontAlgn="auto">
              <a:spcBef>
                <a:spcPts val="0"/>
              </a:spcBef>
              <a:spcAft>
                <a:spcPts val="0"/>
              </a:spcAft>
              <a:defRPr/>
            </a:pPr>
            <a:r>
              <a:rPr lang="en-US" dirty="0">
                <a:solidFill>
                  <a:srgbClr val="0033CC"/>
                </a:solidFill>
              </a:rPr>
              <a:t>_____________</a:t>
            </a:r>
          </a:p>
          <a:p>
            <a:pPr fontAlgn="auto">
              <a:spcBef>
                <a:spcPts val="0"/>
              </a:spcBef>
              <a:spcAft>
                <a:spcPts val="0"/>
              </a:spcAft>
              <a:defRPr/>
            </a:pPr>
            <a:endParaRPr lang="en-US" dirty="0">
              <a:solidFill>
                <a:srgbClr val="0033CC"/>
              </a:solidFill>
            </a:endParaRPr>
          </a:p>
          <a:p>
            <a:pPr fontAlgn="auto">
              <a:spcBef>
                <a:spcPts val="0"/>
              </a:spcBef>
              <a:spcAft>
                <a:spcPts val="0"/>
              </a:spcAft>
              <a:defRPr/>
            </a:pPr>
            <a:r>
              <a:rPr lang="es-ES" dirty="0"/>
              <a:t>Nota adicional para el instructor: los Módulos 7 y 8 contienen información detallada sobre la AOS, incluidas ilustraciones en video.</a:t>
            </a:r>
            <a:endParaRPr lang="en-US" dirty="0"/>
          </a:p>
        </p:txBody>
      </p:sp>
      <p:sp>
        <p:nvSpPr>
          <p:cNvPr id="166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7484B5-CB29-43D3-83B9-2CE4655AAE42}" type="slidenum">
              <a:rPr lang="en-US"/>
              <a:pPr fontAlgn="base">
                <a:spcBef>
                  <a:spcPct val="0"/>
                </a:spcBef>
                <a:spcAft>
                  <a:spcPct val="0"/>
                </a:spcAft>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solidFill>
                  <a:srgbClr val="0033CC"/>
                </a:solidFill>
              </a:rPr>
              <a:t>TtT Narración : “Factores de riesgo de AOS, efectos físicos y señales de advertencia. Los instructores no deben entrometerse en las condiciones médicas de los estudiantes, pero a menudo los estudiantes querrán hablar sobre ellas. Podría preguntar si a alguien en la clase le gustaría hablar sobre experiencias con la AOS. Esto podría incluir síntomas, diagnóstico y tratamiento”.</a:t>
            </a:r>
            <a:endParaRPr lang="en-US" dirty="0">
              <a:solidFill>
                <a:srgbClr val="0033CC"/>
              </a:solidFill>
            </a:endParaRPr>
          </a:p>
          <a:p>
            <a:pPr>
              <a:spcBef>
                <a:spcPct val="0"/>
              </a:spcBef>
            </a:pPr>
            <a:endParaRPr lang="en-US" dirty="0">
              <a:solidFill>
                <a:srgbClr val="0033CC"/>
              </a:solidFill>
            </a:endParaRPr>
          </a:p>
          <a:p>
            <a:pPr>
              <a:spcBef>
                <a:spcPct val="0"/>
              </a:spcBef>
            </a:pPr>
            <a:r>
              <a:rPr lang="en-US" dirty="0">
                <a:solidFill>
                  <a:srgbClr val="0033CC"/>
                </a:solidFill>
              </a:rPr>
              <a:t>____________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Un estudio (Xie et al., 2011) encontró que las personas obesas (IMC &gt; 30) tenían un riesgo de AOS 29 veces mayor en comparación con las personas no obesas. No obstante, algunas personas con pesos normales pueden tener AOS. El riesgo de la AOS se correlaciona fuertemente con la obesidad y otras señales de advertencia, pero la AOS debe confirmarse mediante un estudio de laboratorio del sueño, que se analiza en las siguientes diapositivas.</a:t>
            </a:r>
            <a:endParaRPr lang="en-US" dirty="0"/>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solidFill>
                  <a:srgbClr val="0033CC"/>
                </a:solidFill>
              </a:rPr>
              <a:t>TtT Narración : “Aquí hay algunos datos sobre la AOS y la conducción. Aunque la estimación del riesgo de 2 a 7 veces se basa en conductores que no son de vehículos de autotransporte, el riesgo elevado también se aplica a los conductores de autotransporte”.</a:t>
            </a:r>
            <a:endParaRPr lang="en-US" dirty="0">
              <a:solidFill>
                <a:srgbClr val="0033CC"/>
              </a:solidFill>
            </a:endParaRPr>
          </a:p>
          <a:p>
            <a:pPr>
              <a:spcBef>
                <a:spcPct val="0"/>
              </a:spcBef>
            </a:pPr>
            <a:r>
              <a:rPr lang="en-US" dirty="0">
                <a:solidFill>
                  <a:srgbClr val="0033CC"/>
                </a:solidFill>
              </a:rPr>
              <a:t>___________</a:t>
            </a:r>
          </a:p>
          <a:p>
            <a:pPr>
              <a:spcBef>
                <a:spcPct val="0"/>
              </a:spcBef>
            </a:pPr>
            <a:endParaRPr lang="en-US" dirty="0">
              <a:solidFill>
                <a:srgbClr val="0033CC"/>
              </a:solidFill>
            </a:endParaRPr>
          </a:p>
          <a:p>
            <a:pPr eaLnBrk="1" hangingPunct="1">
              <a:spcBef>
                <a:spcPct val="0"/>
              </a:spcBef>
            </a:pPr>
            <a:r>
              <a:rPr lang="es-ES" dirty="0"/>
              <a:t>Información adicional: La Estimación de riesgo de choque de 2 a 7 veces de Sassani et al. (2004). Los estudios de riesgo relativo de choques que involucran a conductores de autotransporte no han sido definitivos y por lo tanto, no se citan aquí. La estadística de incidencia del 28% es de Pack et al., 2002.</a:t>
            </a:r>
            <a:endParaRPr lang="en-US" dirty="0"/>
          </a:p>
          <a:p>
            <a:pPr lvl="0"/>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noFill/>
          <a:ln>
            <a:solidFill>
              <a:srgbClr val="000000"/>
            </a:solidFill>
            <a:miter lim="800000"/>
            <a:headEnd/>
            <a:tailEnd/>
          </a:ln>
        </p:spPr>
      </p:sp>
      <p:sp>
        <p:nvSpPr>
          <p:cNvPr id="173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“Detección y tratamientos de AOS. Los tratamientos deben seguirse para que sean efectivos. Sugiera que los conductores también tomen el Módulo 8 para obtener información adicional sobre la AOS”.</a:t>
            </a:r>
          </a:p>
          <a:p>
            <a:pPr>
              <a:spcBef>
                <a:spcPct val="0"/>
              </a:spcBef>
            </a:pPr>
            <a:endParaRPr lang="en-US" dirty="0"/>
          </a:p>
          <a:p>
            <a:pPr>
              <a:spcBef>
                <a:spcPct val="0"/>
              </a:spcBef>
            </a:pPr>
            <a:r>
              <a:rPr lang="en-US" dirty="0">
                <a:solidFill>
                  <a:srgbClr val="002060"/>
                </a:solidFill>
              </a:rPr>
              <a:t>_________________</a:t>
            </a:r>
            <a:endParaRPr lang="en-US" dirty="0">
              <a:solidFill>
                <a:srgbClr val="0033CC"/>
              </a:solidFill>
            </a:endParaRPr>
          </a:p>
          <a:p>
            <a:pPr>
              <a:spcBef>
                <a:spcPct val="0"/>
              </a:spcBef>
            </a:pPr>
            <a:endParaRPr lang="en-US" dirty="0">
              <a:solidFill>
                <a:srgbClr val="0033CC"/>
              </a:solidFill>
            </a:endParaRPr>
          </a:p>
          <a:p>
            <a:pPr>
              <a:spcBef>
                <a:spcPct val="0"/>
              </a:spcBef>
            </a:pPr>
            <a:r>
              <a:rPr lang="es-ES" dirty="0"/>
              <a:t>Nota adicional para el instructor: Los tratamientos son ejemplos. Hay otros. La CPAP es efectiva, pero solo si el tratamiento se sigue fielmente. Una noche de no uso resulta en somnolencia al día siguiente. Como tema de discusión, puede preguntar si algún estudiante usa CPAP ¿Funcionan? ¿Cuáles son los desafíos al usarlos? Mucha gente dirá que su salud y calidad de vida han mejorado mucho con el uso de CPAP, incluso si es difícil.</a:t>
            </a:r>
          </a:p>
          <a:p>
            <a:pPr>
              <a:spcBef>
                <a:spcPct val="0"/>
              </a:spcBef>
            </a:pPr>
            <a:endParaRPr lang="es-ES" dirty="0"/>
          </a:p>
          <a:p>
            <a:pPr>
              <a:spcBef>
                <a:spcPct val="0"/>
              </a:spcBef>
            </a:pPr>
            <a:endParaRPr lang="en-US" dirty="0"/>
          </a:p>
          <a:p>
            <a:pPr>
              <a:spcBef>
                <a:spcPct val="0"/>
              </a:spcBef>
            </a:pPr>
            <a:endParaRPr lang="en-US" dirty="0"/>
          </a:p>
          <a:p>
            <a:pPr>
              <a:spcBef>
                <a:spcPct val="0"/>
              </a:spcBef>
            </a:pPr>
            <a:endParaRPr lang="en-US" dirty="0"/>
          </a:p>
        </p:txBody>
      </p:sp>
      <p:sp>
        <p:nvSpPr>
          <p:cNvPr id="173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FACB0E-D6E2-4036-94AC-81B611330737}" type="slidenum">
              <a:rPr lang="en-US"/>
              <a:pPr fontAlgn="base">
                <a:spcBef>
                  <a:spcPct val="0"/>
                </a:spcBef>
                <a:spcAft>
                  <a:spcPct val="0"/>
                </a:spcAft>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s-ES" dirty="0">
                <a:solidFill>
                  <a:srgbClr val="0033CC"/>
                </a:solidFill>
              </a:rPr>
              <a:t>TtT Narración: “Insomnio. Este es otro tema en el que los estudiantes pueden querer hablar sobre sus experiencias. La pregunta más importante es: "¿Qué funciona para reducirlo?"</a:t>
            </a:r>
            <a:endParaRPr lang="en-US" dirty="0">
              <a:solidFill>
                <a:srgbClr val="0033CC"/>
              </a:solidFill>
            </a:endParaRPr>
          </a:p>
          <a:p>
            <a:pPr>
              <a:spcBef>
                <a:spcPct val="0"/>
              </a:spcBef>
            </a:pPr>
            <a:r>
              <a:rPr lang="en-US" dirty="0">
                <a:solidFill>
                  <a:srgbClr val="0033CC"/>
                </a:solidFill>
              </a:rPr>
              <a:t>__________________</a:t>
            </a:r>
          </a:p>
          <a:p>
            <a:pPr>
              <a:spcBef>
                <a:spcPct val="0"/>
              </a:spcBef>
            </a:pPr>
            <a:endParaRPr lang="en-US" dirty="0">
              <a:solidFill>
                <a:srgbClr val="0033CC"/>
              </a:solidFill>
            </a:endParaRPr>
          </a:p>
          <a:p>
            <a:pPr>
              <a:spcBef>
                <a:spcPct val="0"/>
              </a:spcBef>
            </a:pPr>
            <a:r>
              <a:rPr lang="es-ES" dirty="0">
                <a:solidFill>
                  <a:srgbClr val="002060"/>
                </a:solidFill>
              </a:rPr>
              <a:t>Información adicional: La pregunta más importante sobre el insomnio es “¿Qué funciona para reducirlo? Los hábitos relacionados con el sueño, como el consumo de cafeína, son los más importantes. Sin embargo, las personas con insomnio crónico deben consultar a sus médicos.</a:t>
            </a:r>
            <a:endParaRPr lang="en-US" dirty="0">
              <a:solidFill>
                <a:srgbClr val="002060"/>
              </a:solidFill>
            </a:endParaRPr>
          </a:p>
          <a:p>
            <a:endParaRPr lang="en-US" dirty="0">
              <a:solidFill>
                <a:srgbClr val="002060"/>
              </a:solidFill>
            </a:endParaRPr>
          </a:p>
          <a:p>
            <a:pPr lvl="0"/>
            <a:r>
              <a:rPr lang="en-US" dirty="0">
                <a:solidFill>
                  <a:srgbClr val="002060"/>
                </a:solidFill>
              </a:rPr>
              <a:t> </a:t>
            </a:r>
            <a:endParaRPr lang="en-US" b="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115</a:t>
            </a:fld>
            <a:endParaRPr lang="en-US" dirty="0"/>
          </a:p>
        </p:txBody>
      </p:sp>
    </p:spTree>
    <p:extLst>
      <p:ext uri="{BB962C8B-B14F-4D97-AF65-F5344CB8AC3E}">
        <p14:creationId xmlns:p14="http://schemas.microsoft.com/office/powerpoint/2010/main" val="21721799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“Otras enfermedades del sueño incluyen SPI y narcolepsia”.</a:t>
            </a:r>
            <a:endParaRPr lang="en-US" dirty="0">
              <a:solidFill>
                <a:srgbClr val="0033CC"/>
              </a:solidFill>
            </a:endParaRPr>
          </a:p>
          <a:p>
            <a:pPr>
              <a:spcBef>
                <a:spcPct val="0"/>
              </a:spcBef>
            </a:pPr>
            <a:r>
              <a:rPr lang="en-US" dirty="0">
                <a:solidFill>
                  <a:srgbClr val="0033CC"/>
                </a:solidFill>
              </a:rPr>
              <a:t>___________</a:t>
            </a:r>
          </a:p>
          <a:p>
            <a:pPr eaLnBrk="1" hangingPunct="1">
              <a:spcBef>
                <a:spcPct val="0"/>
              </a:spcBef>
            </a:pPr>
            <a:endParaRPr lang="en-US" dirty="0">
              <a:solidFill>
                <a:srgbClr val="002060"/>
              </a:solidFill>
            </a:endParaRPr>
          </a:p>
          <a:p>
            <a:pPr eaLnBrk="1" hangingPunct="1">
              <a:spcBef>
                <a:spcPct val="0"/>
              </a:spcBef>
            </a:pPr>
            <a:r>
              <a:rPr lang="es-ES" dirty="0">
                <a:solidFill>
                  <a:srgbClr val="002060"/>
                </a:solidFill>
              </a:rPr>
              <a:t>Información adicional: Tanto el síndrome de piernas inquietas como la narcolepsia son tratables con medicamentos. Las personas con narcolepsia probablemente no sean conductores comerciales. Es una condición neurológica, no una enfermedad respiratoria como la AOS.</a:t>
            </a:r>
            <a:endParaRPr lang="en-US" dirty="0">
              <a:solidFill>
                <a:srgbClr val="002060"/>
              </a:solidFill>
            </a:endParaRPr>
          </a:p>
          <a:p>
            <a:pPr>
              <a:spcBef>
                <a:spcPct val="0"/>
              </a:spcBef>
            </a:pPr>
            <a:endParaRPr lang="en-US" dirty="0">
              <a:solidFill>
                <a:srgbClr val="002060"/>
              </a:solidFill>
            </a:endParaRPr>
          </a:p>
        </p:txBody>
      </p:sp>
      <p:sp>
        <p:nvSpPr>
          <p:cNvPr id="177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342F9D-920F-4C4D-8C58-782DDDF525C6}" type="slidenum">
              <a:rPr lang="en-US"/>
              <a:pPr fontAlgn="base">
                <a:spcBef>
                  <a:spcPct val="0"/>
                </a:spcBef>
                <a:spcAft>
                  <a:spcPct val="0"/>
                </a:spcAft>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“Síntomas generales de las enfermedades del sueño. La mayoría de estos se aplican especialmente a la AOS”.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solidFill>
                  <a:srgbClr val="0033CC"/>
                </a:solidFill>
              </a:rPr>
              <a:t>TtT Narración : “La diapositiva final de esta sección alienta a los estudiantes a tratar de evaluar su propia susceptibilidad a la fatiga. No hay una manera sencilla. Para empezar, la gente tiene que ser honesta consigo misma”.</a:t>
            </a:r>
            <a:endParaRPr lang="en-US" dirty="0">
              <a:solidFill>
                <a:srgbClr val="0033CC"/>
              </a:solidFill>
            </a:endParaRPr>
          </a:p>
          <a:p>
            <a:pPr>
              <a:spcBef>
                <a:spcPct val="0"/>
              </a:spcBef>
            </a:pPr>
            <a:endParaRPr lang="en-US" dirty="0">
              <a:solidFill>
                <a:srgbClr val="002060"/>
              </a:solidFill>
            </a:endParaRPr>
          </a:p>
          <a:p>
            <a:pPr>
              <a:spcBef>
                <a:spcPct val="0"/>
              </a:spcBef>
            </a:pPr>
            <a:r>
              <a:rPr lang="en-US" dirty="0">
                <a:solidFill>
                  <a:srgbClr val="002060"/>
                </a:solidFill>
              </a:rPr>
              <a:t>____________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baseline="0" dirty="0"/>
              <a:t>Nota  Adicional del Instructor : A partir de los LTCCS (por ejemplo, Starnes, 2006) y otros estudios, la tasa de participación de la fatiga en los choques de un solo vehículo es al menos diez veces mayor que la de los choques de múltiples vehículos. Todo conductor implicado en un choque de un solo vehículo debe preguntarse cuidadosamente si la fatiga fue un factor.</a:t>
            </a:r>
            <a:endParaRPr lang="en-US" baseline="0" dirty="0"/>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Comprobación Opcional en el aprendizaje: P: En esta sección enlistamos cinco causas en la susceptibilidad individual a la fatiga ¿Puede usted recordar tres de ellos? R: Diferencias en los hábitos relacionados con el sueño, diferencias en la salud y estado físico, uso de medicamentos, las variaciones genéticas naturales, y enfermedades del sueño. "</a:t>
            </a:r>
            <a:endParaRPr lang="en-US"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solidFill>
                <a:srgbClr val="002060"/>
              </a:solidFill>
            </a:endParaRPr>
          </a:p>
          <a:p>
            <a:pPr>
              <a:spcBef>
                <a:spcPct val="0"/>
              </a:spcBef>
            </a:pPr>
            <a:endParaRPr lang="en-US" dirty="0"/>
          </a:p>
        </p:txBody>
      </p:sp>
      <p:sp>
        <p:nvSpPr>
          <p:cNvPr id="181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D469E0-B9E3-4300-AF66-036EEE5C710B}" type="slidenum">
              <a:rPr lang="en-US"/>
              <a:pPr fontAlgn="base">
                <a:spcBef>
                  <a:spcPct val="0"/>
                </a:spcBef>
                <a:spcAft>
                  <a:spcPct val="0"/>
                </a:spcAft>
              </a:pPr>
              <a:t>118</a:t>
            </a:fld>
            <a:endParaRPr lang="en-US" dirty="0"/>
          </a:p>
        </p:txBody>
      </p:sp>
    </p:spTree>
    <p:extLst>
      <p:ext uri="{BB962C8B-B14F-4D97-AF65-F5344CB8AC3E}">
        <p14:creationId xmlns:p14="http://schemas.microsoft.com/office/powerpoint/2010/main" val="390417674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 D</a:t>
            </a:r>
          </a:p>
        </p:txBody>
      </p:sp>
      <p:sp>
        <p:nvSpPr>
          <p:cNvPr id="120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55F026-9663-4E29-A10B-597D3C2F5686}" type="slidenum">
              <a:rPr lang="en-US" smtClean="0"/>
              <a:pPr fontAlgn="base">
                <a:spcBef>
                  <a:spcPct val="0"/>
                </a:spcBef>
                <a:spcAft>
                  <a:spcPct val="0"/>
                </a:spcAft>
                <a:defRPr/>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“Hay dos métodos de instrucción del PAF principales. Las diapositivas de PowerPoint están diseñadas para uso en el aula y para el rol del instructor tradicional. Como parte de esto, dirigirá debates grupales y aplicará cuestionarios y exámenes. La instrucción basada en la web es tomada por estudiantes individuales en línea. Pueden estar trabajando solos o en grupo con varias computadoras. Aquí, el instructor es un facilitador, entrenador y solucionador de problemas. Más adelante, analizaremos brevemente un tercer método de instrucción, los </a:t>
            </a:r>
            <a:r>
              <a:rPr lang="es-ES" i="1" dirty="0"/>
              <a:t>seminarios web</a:t>
            </a:r>
            <a:r>
              <a:rPr lang="es-ES" dirty="0"/>
              <a:t>, que combinan algunas características de la instrucción en el aula y en la web”.</a:t>
            </a:r>
            <a:endParaRPr lang="en-US" dirty="0"/>
          </a:p>
          <a:p>
            <a:pPr eaLnBrk="1" hangingPunct="1">
              <a:spcBef>
                <a:spcPct val="0"/>
              </a:spcBef>
            </a:pPr>
            <a:endParaRPr lang="en-US" dirty="0"/>
          </a:p>
          <a:p>
            <a:pPr eaLnBrk="1" hangingPunct="1">
              <a:spcBef>
                <a:spcPct val="0"/>
              </a:spcBef>
            </a:pPr>
            <a:r>
              <a:rPr lang="en-US" dirty="0"/>
              <a:t>___________</a:t>
            </a:r>
          </a:p>
          <a:p>
            <a:pPr eaLnBrk="1" hangingPunct="1">
              <a:spcBef>
                <a:spcPct val="0"/>
              </a:spcBef>
            </a:pPr>
            <a:endParaRPr lang="en-US" dirty="0"/>
          </a:p>
          <a:p>
            <a:pPr eaLnBrk="1" hangingPunct="1">
              <a:spcBef>
                <a:spcPct val="0"/>
              </a:spcBef>
            </a:pPr>
            <a:r>
              <a:rPr lang="es-ES" dirty="0"/>
              <a:t>Nota adicional para el instructor: Asegúrese de que los alumnos no confundan la capacitación basada en la web con los seminarios web (webinars). Son dos modos distintos de instrucción. Desde la perspectiva de la capacitación, los seminarios web se parecen más a la capacitación en el aula que a la capacitación basada en la web.</a:t>
            </a:r>
            <a:endParaRPr lang="en-US" dirty="0"/>
          </a:p>
          <a:p>
            <a:pPr eaLnBrk="1" hangingPunct="1">
              <a:spcBef>
                <a:spcPct val="0"/>
              </a:spcBef>
            </a:pPr>
            <a:endParaRPr lang="en-US" dirty="0"/>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10B558-A8FA-4294-AE10-3AC478D7C7A6}" type="slidenum">
              <a:rPr lang="en-US" smtClean="0"/>
              <a:pPr fontAlgn="base">
                <a:spcBef>
                  <a:spcPct val="0"/>
                </a:spcBef>
                <a:spcAft>
                  <a:spcPct val="0"/>
                </a:spcAft>
                <a:defRPr/>
              </a:pPr>
              <a:t>12</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correcta: B</a:t>
            </a:r>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246195-EB50-41F5-A0C2-8D8E7D56A127}" type="slidenum">
              <a:rPr lang="en-US" smtClean="0"/>
              <a:pPr fontAlgn="base">
                <a:spcBef>
                  <a:spcPct val="0"/>
                </a:spcBef>
                <a:spcAft>
                  <a:spcPct val="0"/>
                </a:spcAft>
                <a:defRPr/>
              </a:pPr>
              <a:t>120</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 C</a:t>
            </a:r>
          </a:p>
        </p:txBody>
      </p:sp>
      <p:sp>
        <p:nvSpPr>
          <p:cNvPr id="124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A4851A-EDDC-4841-AC96-11B125467DA9}" type="slidenum">
              <a:rPr lang="en-US" smtClean="0"/>
              <a:pPr fontAlgn="base">
                <a:spcBef>
                  <a:spcPct val="0"/>
                </a:spcBef>
                <a:spcAft>
                  <a:spcPct val="0"/>
                </a:spcAft>
                <a:defRPr/>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 A</a:t>
            </a:r>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AD0FAC-A424-4735-899C-42840A54F5C8}" type="slidenum">
              <a:rPr lang="en-US" smtClean="0"/>
              <a:pPr fontAlgn="base">
                <a:spcBef>
                  <a:spcPct val="0"/>
                </a:spcBef>
                <a:spcAft>
                  <a:spcPct val="0"/>
                </a:spcAft>
                <a:defRPr/>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 C</a:t>
            </a:r>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D2A253-B54C-41D7-B375-147065E2D3EB}" type="slidenum">
              <a:rPr lang="en-US" smtClean="0"/>
              <a:pPr fontAlgn="base">
                <a:spcBef>
                  <a:spcPct val="0"/>
                </a:spcBef>
                <a:spcAft>
                  <a:spcPct val="0"/>
                </a:spcAft>
                <a:defRPr/>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"Esta lección repasa la </a:t>
            </a:r>
            <a:r>
              <a:rPr lang="es-ES" i="1" dirty="0"/>
              <a:t>segunda</a:t>
            </a:r>
            <a:r>
              <a:rPr lang="es-ES" dirty="0"/>
              <a:t> mitad del módulo de Educación del Conductor".</a:t>
            </a:r>
            <a:endParaRPr lang="en-US" dirty="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44B097-55AD-4DC5-BCFD-DC83F35B94CC}" type="slidenum">
              <a:rPr lang="en-US" smtClean="0"/>
              <a:pPr fontAlgn="base">
                <a:spcBef>
                  <a:spcPct val="0"/>
                </a:spcBef>
                <a:spcAft>
                  <a:spcPct val="0"/>
                </a:spcAft>
                <a:defRPr/>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Narración Completa: “Aquí vemos las lecciones y temas del Módulo 3, Educación del Conductor. Consta de una introducción, cuatro lecciones principales y una conclusión. Previo a la terminación del Módulo 3 es un prerrequisito tomar este módulo de Capacitar al Capacitador”.</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125</a:t>
            </a:fld>
            <a:endParaRPr lang="en-US" dirty="0"/>
          </a:p>
        </p:txBody>
      </p:sp>
    </p:spTree>
    <p:extLst>
      <p:ext uri="{BB962C8B-B14F-4D97-AF65-F5344CB8AC3E}">
        <p14:creationId xmlns:p14="http://schemas.microsoft.com/office/powerpoint/2010/main" val="16687390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“Ahora reanudaremos nuestra revisión acelerada del módulo de Educación del Conductor. La siguiente parte de esta lección presenta todas las diapositivas del contenido de la Lección 3, la Lección 4 y la Conclusión de Educación del Conductor. La narración será abreviada en comparación con la narración original del Módulo 3. Proporcionará comentarios de alto nivel sobre el contenido de instrucción, así como consejos para una enseñanza eficaz. Habrá un cuestionario de 5 preguntas al final de esta lección del Módulo 5 y el examen del Módulo 5 incluirá contenido relacionado con la fatiga del Módulo 3”.</a:t>
            </a:r>
            <a:endParaRPr lang="en-US" dirty="0"/>
          </a:p>
          <a:p>
            <a:pPr eaLnBrk="1" hangingPunct="1">
              <a:spcBef>
                <a:spcPct val="0"/>
              </a:spcBef>
            </a:pPr>
            <a:endParaRPr lang="en-US" dirty="0"/>
          </a:p>
        </p:txBody>
      </p:sp>
      <p:sp>
        <p:nvSpPr>
          <p:cNvPr id="135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195365-C88D-47B2-A53C-66E7BCED10E2}" type="slidenum">
              <a:rPr lang="en-US" smtClean="0"/>
              <a:pPr fontAlgn="base">
                <a:spcBef>
                  <a:spcPct val="0"/>
                </a:spcBef>
                <a:spcAft>
                  <a:spcPct val="0"/>
                </a:spcAft>
                <a:defRPr/>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p:spPr>
      </p:sp>
      <p:sp>
        <p:nvSpPr>
          <p:cNvPr id="19353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33CC"/>
                </a:solidFill>
              </a:rPr>
              <a:t>TtT </a:t>
            </a:r>
            <a:r>
              <a:rPr lang="es-ES" dirty="0"/>
              <a:t>Narración: “La Lección 3 de la Educación del Conductor, aborda la Salud, Bienestar, Drogas y Medicamentos.“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a:spcBef>
                <a:spcPct val="0"/>
              </a:spcBef>
            </a:pPr>
            <a:endParaRPr lang="en-US" dirty="0"/>
          </a:p>
        </p:txBody>
      </p:sp>
      <p:sp>
        <p:nvSpPr>
          <p:cNvPr id="193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CC374-80AA-4172-ACF6-4927991F4D82}" type="slidenum">
              <a:rPr lang="en-US"/>
              <a:pPr fontAlgn="base">
                <a:spcBef>
                  <a:spcPct val="0"/>
                </a:spcBef>
                <a:spcAft>
                  <a:spcPct val="0"/>
                </a:spcAft>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p:spPr>
      </p:sp>
      <p:sp>
        <p:nvSpPr>
          <p:cNvPr id="195586"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dirty="0">
                <a:solidFill>
                  <a:srgbClr val="0033CC"/>
                </a:solidFill>
              </a:rPr>
              <a:t>TtT </a:t>
            </a:r>
            <a:r>
              <a:rPr lang="es-ES" dirty="0">
                <a:solidFill>
                  <a:srgbClr val="0033CC"/>
                </a:solidFill>
              </a:rPr>
              <a:t>Narración: “Estos son los temas dentro de “Salud y bienestar”.</a:t>
            </a:r>
            <a:endParaRPr lang="en-US" dirty="0">
              <a:solidFill>
                <a:srgbClr val="0033CC"/>
              </a:solidFill>
            </a:endParaRPr>
          </a:p>
          <a:p>
            <a:pPr>
              <a:spcBef>
                <a:spcPct val="0"/>
              </a:spcBef>
            </a:pPr>
            <a:r>
              <a:rPr lang="en-US" dirty="0">
                <a:solidFill>
                  <a:srgbClr val="0033CC"/>
                </a:solidFill>
              </a:rPr>
              <a:t>_____________________</a:t>
            </a:r>
          </a:p>
          <a:p>
            <a:pPr marL="0" lvl="0" indent="0">
              <a:buNone/>
            </a:pPr>
            <a:endParaRPr lang="en-US" sz="1200" kern="1200" dirty="0">
              <a:solidFill>
                <a:schemeClr val="tx1"/>
              </a:solidFill>
              <a:latin typeface="+mn-lt"/>
              <a:ea typeface="+mn-ea"/>
              <a:cs typeface="+mn-cs"/>
            </a:endParaRPr>
          </a:p>
          <a:p>
            <a:pPr marL="0" lvl="0" indent="0">
              <a:buNone/>
            </a:pPr>
            <a:r>
              <a:rPr lang="es-ES" sz="1200" kern="1200" dirty="0">
                <a:solidFill>
                  <a:schemeClr val="tx1"/>
                </a:solidFill>
                <a:latin typeface="+mn-lt"/>
                <a:ea typeface="+mn-ea"/>
                <a:cs typeface="+mn-cs"/>
              </a:rPr>
              <a:t>Nota adicional para el instructor:</a:t>
            </a:r>
          </a:p>
          <a:p>
            <a:pPr marL="0" lvl="0" indent="0">
              <a:buNone/>
            </a:pPr>
            <a:r>
              <a:rPr lang="es-ES" sz="1200" kern="1200" dirty="0">
                <a:solidFill>
                  <a:schemeClr val="tx1"/>
                </a:solidFill>
                <a:latin typeface="+mn-lt"/>
                <a:ea typeface="+mn-ea"/>
                <a:cs typeface="+mn-cs"/>
              </a:rPr>
              <a:t>Los objetivos de aprendizaje para esta sección incluyen:</a:t>
            </a:r>
          </a:p>
          <a:p>
            <a:pPr marL="0" lvl="0" indent="0">
              <a:buNone/>
            </a:pPr>
            <a:r>
              <a:rPr lang="es-ES" sz="1200" kern="1200" dirty="0">
                <a:solidFill>
                  <a:schemeClr val="tx1"/>
                </a:solidFill>
                <a:latin typeface="+mn-lt"/>
                <a:ea typeface="+mn-ea"/>
                <a:cs typeface="+mn-cs"/>
              </a:rPr>
              <a:t>(K) Reconocer los beneficios personales de la salud y el bienestar</a:t>
            </a:r>
          </a:p>
          <a:p>
            <a:pPr marL="0" lvl="0" indent="0">
              <a:buNone/>
            </a:pPr>
            <a:r>
              <a:rPr lang="es-ES" sz="1200" kern="1200" dirty="0">
                <a:solidFill>
                  <a:schemeClr val="tx1"/>
                </a:solidFill>
                <a:latin typeface="+mn-lt"/>
                <a:ea typeface="+mn-ea"/>
                <a:cs typeface="+mn-cs"/>
              </a:rPr>
              <a:t>(K, A) Reconocer y valorar cinco claves personales para el bienestar</a:t>
            </a:r>
          </a:p>
          <a:p>
            <a:pPr marL="0" lvl="0" indent="0">
              <a:buNone/>
            </a:pPr>
            <a:r>
              <a:rPr lang="es-ES" sz="1200" kern="1200" dirty="0">
                <a:solidFill>
                  <a:schemeClr val="tx1"/>
                </a:solidFill>
                <a:latin typeface="+mn-lt"/>
                <a:ea typeface="+mn-ea"/>
                <a:cs typeface="+mn-cs"/>
              </a:rPr>
              <a:t>(K) Reconocer la incidencia aproximada de las principales amenazas para la salud (p. ej., tener sobrepeso, fumar) entre los conductores de autotransporte</a:t>
            </a:r>
          </a:p>
          <a:p>
            <a:pPr marL="0" lvl="0" indent="0">
              <a:buNone/>
            </a:pPr>
            <a:r>
              <a:rPr lang="es-ES" sz="1200" kern="1200" dirty="0">
                <a:solidFill>
                  <a:schemeClr val="tx1"/>
                </a:solidFill>
                <a:latin typeface="+mn-lt"/>
                <a:ea typeface="+mn-ea"/>
                <a:cs typeface="+mn-cs"/>
              </a:rPr>
              <a:t>(K) Reconocer los efectos sociales e individuales de los malos hábitos de salud (p. ej., mala alimentación, falta de ejercicio, sobrepeso, tabaquismo, estrés, malas relaciones personales)</a:t>
            </a:r>
          </a:p>
          <a:p>
            <a:pPr marL="0" lvl="0" indent="0">
              <a:buNone/>
            </a:pPr>
            <a:r>
              <a:rPr lang="es-ES" sz="1200" kern="1200" dirty="0">
                <a:solidFill>
                  <a:schemeClr val="tx1"/>
                </a:solidFill>
                <a:latin typeface="+mn-lt"/>
                <a:ea typeface="+mn-ea"/>
                <a:cs typeface="+mn-cs"/>
              </a:rPr>
              <a:t>(K) Reconocer los comportamientos que apoyan el bienestar; es decir, buena alimentación, actividad física, peso normal, no fumar, manejo del estrés, relaciones positivas</a:t>
            </a:r>
          </a:p>
          <a:p>
            <a:pPr marL="0" lvl="0" indent="0">
              <a:buNone/>
            </a:pPr>
            <a:r>
              <a:rPr lang="es-ES" sz="1200" kern="1200" dirty="0">
                <a:solidFill>
                  <a:schemeClr val="tx1"/>
                </a:solidFill>
                <a:latin typeface="+mn-lt"/>
                <a:ea typeface="+mn-ea"/>
                <a:cs typeface="+mn-cs"/>
              </a:rPr>
              <a:t>(K) Reconocer cinco pasos para el cambio de comportamiento o hábitos</a:t>
            </a:r>
          </a:p>
          <a:p>
            <a:pPr marL="0" lvl="0" indent="0">
              <a:buNone/>
            </a:pPr>
            <a:r>
              <a:rPr lang="es-ES" sz="1200" kern="1200" dirty="0">
                <a:solidFill>
                  <a:schemeClr val="tx1"/>
                </a:solidFill>
                <a:latin typeface="+mn-lt"/>
                <a:ea typeface="+mn-ea"/>
                <a:cs typeface="+mn-cs"/>
              </a:rPr>
              <a:t>(S) Aplicar los conocimientos sobre salud y bienestar a la autoadministración personal</a:t>
            </a:r>
          </a:p>
          <a:p>
            <a:pPr marL="228600" lvl="0" indent="-228600">
              <a:buAutoNum type="alphaUcParenBoth"/>
            </a:pPr>
            <a:r>
              <a:rPr lang="es-ES" sz="1200" kern="1200" dirty="0">
                <a:solidFill>
                  <a:schemeClr val="tx1"/>
                </a:solidFill>
                <a:latin typeface="+mn-lt"/>
                <a:ea typeface="+mn-ea"/>
                <a:cs typeface="+mn-cs"/>
              </a:rPr>
              <a:t>Valorar el bienestar y los hábitos que facilitan el bienestar</a:t>
            </a: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dirty="0">
              <a:solidFill>
                <a:srgbClr val="002060"/>
              </a:solidFill>
            </a:endParaRPr>
          </a:p>
        </p:txBody>
      </p:sp>
      <p:sp>
        <p:nvSpPr>
          <p:cNvPr id="195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8D76D0-FCC0-43B3-B547-FA6B1EEA49C7}" type="slidenum">
              <a:rPr lang="en-US"/>
              <a:pPr fontAlgn="base">
                <a:spcBef>
                  <a:spcPct val="0"/>
                </a:spcBef>
                <a:spcAft>
                  <a:spcPct val="0"/>
                </a:spcAft>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noFill/>
          <a:ln>
            <a:solidFill>
              <a:srgbClr val="000000"/>
            </a:solidFill>
            <a:miter lim="800000"/>
            <a:headEnd/>
            <a:tailEnd/>
          </a:ln>
        </p:spPr>
      </p:sp>
      <p:sp>
        <p:nvSpPr>
          <p:cNvPr id="197634"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t>TtT Narración: “Salud y bienestar: ¿qué hay para ti? Queremos que los conductores se sientan dueños tanto del problema como de los beneficios de la mejora”.</a:t>
            </a:r>
          </a:p>
          <a:p>
            <a:pPr>
              <a:spcBef>
                <a:spcPct val="0"/>
              </a:spcBef>
            </a:pPr>
            <a:endParaRPr lang="es-ES" dirty="0">
              <a:solidFill>
                <a:srgbClr val="002060"/>
              </a:solidFill>
            </a:endParaRPr>
          </a:p>
          <a:p>
            <a:pPr>
              <a:spcBef>
                <a:spcPct val="0"/>
              </a:spcBef>
            </a:pPr>
            <a:r>
              <a:rPr lang="en-US" dirty="0">
                <a:solidFill>
                  <a:srgbClr val="002060"/>
                </a:solidFill>
              </a:rPr>
              <a:t>_______</a:t>
            </a:r>
          </a:p>
          <a:p>
            <a:pPr>
              <a:spcBef>
                <a:spcPct val="0"/>
              </a:spcBef>
            </a:pPr>
            <a:endParaRPr lang="en-US" dirty="0"/>
          </a:p>
          <a:p>
            <a:pPr>
              <a:spcBef>
                <a:spcPct val="0"/>
              </a:spcBef>
            </a:pPr>
            <a:r>
              <a:rPr lang="es-ES" dirty="0"/>
              <a:t>Información Adicional:</a:t>
            </a:r>
          </a:p>
          <a:p>
            <a:pPr>
              <a:spcBef>
                <a:spcPct val="0"/>
              </a:spcBef>
            </a:pPr>
            <a:r>
              <a:rPr lang="es-ES" dirty="0"/>
              <a:t>Estudio citado: Roberts &amp; York (2000), estudio patrocinado por el U.S. DOT y realizado por el National Private Truck Council (NPTC). Ejemplos de porcentajes citados en el informe:</a:t>
            </a:r>
          </a:p>
          <a:p>
            <a:pPr>
              <a:spcBef>
                <a:spcPct val="0"/>
              </a:spcBef>
            </a:pPr>
            <a:r>
              <a:rPr lang="es-ES" dirty="0"/>
              <a:t>Tabaquismo: ~50 % de los camioneros frente a ~25 % de la población general.</a:t>
            </a:r>
          </a:p>
          <a:p>
            <a:pPr>
              <a:spcBef>
                <a:spcPct val="0"/>
              </a:spcBef>
            </a:pPr>
            <a:r>
              <a:rPr lang="es-ES" dirty="0"/>
              <a:t>Sobrepeso: &gt;70% de los camioneros frente a ~32% de la población general [en 1994; mayor hoy]</a:t>
            </a:r>
          </a:p>
          <a:p>
            <a:pPr>
              <a:spcBef>
                <a:spcPct val="0"/>
              </a:spcBef>
            </a:pPr>
            <a:r>
              <a:rPr lang="es-ES" dirty="0"/>
              <a:t>Presión arterial alta: ~44 % de los conductores de camiones frente a ~26 % de la población general.</a:t>
            </a:r>
            <a:endParaRPr lang="en-US" dirty="0"/>
          </a:p>
          <a:p>
            <a:pPr>
              <a:spcBef>
                <a:spcPct val="0"/>
              </a:spcBef>
            </a:pPr>
            <a:endParaRPr lang="en-US" dirty="0"/>
          </a:p>
          <a:p>
            <a:pPr>
              <a:spcBef>
                <a:spcPct val="0"/>
              </a:spcBef>
            </a:pPr>
            <a:r>
              <a:rPr lang="es-ES" dirty="0"/>
              <a:t>Datos preliminares de una encuesta del Instituto Nacional de Seguridad y Salud Ocupacional (NIOSH) de 2011:</a:t>
            </a:r>
          </a:p>
          <a:p>
            <a:pPr>
              <a:spcBef>
                <a:spcPct val="0"/>
              </a:spcBef>
            </a:pPr>
            <a:r>
              <a:rPr lang="es-ES" dirty="0"/>
              <a:t>Tabaquismo: 46 % de los camioneros frente al 21 % de la población de los EUA</a:t>
            </a:r>
          </a:p>
          <a:p>
            <a:pPr>
              <a:spcBef>
                <a:spcPct val="0"/>
              </a:spcBef>
            </a:pPr>
            <a:r>
              <a:rPr lang="es-ES" dirty="0"/>
              <a:t>Obesos: 65% frente a 34%</a:t>
            </a:r>
          </a:p>
          <a:p>
            <a:pPr>
              <a:spcBef>
                <a:spcPct val="0"/>
              </a:spcBef>
            </a:pPr>
            <a:r>
              <a:rPr lang="es-ES" dirty="0"/>
              <a:t>Salud “regular” o “mala” (autoevaluada): 18 % frente a 10 %</a:t>
            </a:r>
          </a:p>
          <a:p>
            <a:pPr>
              <a:spcBef>
                <a:spcPct val="0"/>
              </a:spcBef>
            </a:pPr>
            <a:r>
              <a:rPr lang="es-ES" dirty="0"/>
              <a:t>Diabetes: 14% frente a 8%.</a:t>
            </a:r>
            <a:endParaRPr lang="en-US" dirty="0"/>
          </a:p>
          <a:p>
            <a:pPr>
              <a:spcBef>
                <a:spcPct val="0"/>
              </a:spcBef>
            </a:pPr>
            <a:endParaRPr lang="en-US" dirty="0"/>
          </a:p>
          <a:p>
            <a:pPr>
              <a:spcBef>
                <a:spcPct val="0"/>
              </a:spcBef>
            </a:pPr>
            <a:endParaRPr lang="en-US" dirty="0"/>
          </a:p>
        </p:txBody>
      </p:sp>
      <p:sp>
        <p:nvSpPr>
          <p:cNvPr id="197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BF11A3-75A7-4895-8719-CB00EACAB46C}" type="slidenum">
              <a:rPr lang="en-US"/>
              <a:pPr fontAlgn="base">
                <a:spcBef>
                  <a:spcPct val="0"/>
                </a:spcBef>
                <a:spcAft>
                  <a:spcPct val="0"/>
                </a:spcAft>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s-ES" dirty="0"/>
              <a:t>Narración completa: “Esta sección cubre los requisitos y responsabilidades del capacitador. Para ser eficaz como capacitador, necesita una serie de cualificaciones y habilidades generales. Además, existen requisitos específicos relacionados con los módulos del PAF. Una vez que esté cualificado/capacitado y listo para comenzar, tendrá varias áreas de responsabilidad”.</a:t>
            </a:r>
            <a:endParaRPr lang="en-US" dirty="0"/>
          </a:p>
          <a:p>
            <a:pPr eaLnBrk="1" hangingPunct="1">
              <a:spcBef>
                <a:spcPct val="0"/>
              </a:spcBef>
              <a:defRPr/>
            </a:pPr>
            <a:r>
              <a:rPr lang="en-US" dirty="0"/>
              <a:t>____________</a:t>
            </a:r>
          </a:p>
          <a:p>
            <a:pPr eaLnBrk="1" hangingPunct="1">
              <a:spcBef>
                <a:spcPct val="0"/>
              </a:spcBef>
              <a:defRPr/>
            </a:pPr>
            <a:endParaRPr lang="en-US" dirty="0"/>
          </a:p>
          <a:p>
            <a:pPr marL="0" indent="0">
              <a:buNone/>
              <a:defRPr/>
            </a:pPr>
            <a:r>
              <a:rPr lang="es-ES" dirty="0"/>
              <a:t>Nota adicional para el instructor:</a:t>
            </a:r>
          </a:p>
          <a:p>
            <a:pPr marL="0" indent="0">
              <a:buNone/>
              <a:defRPr/>
            </a:pPr>
            <a:endParaRPr lang="es-ES" dirty="0"/>
          </a:p>
          <a:p>
            <a:pPr marL="0" indent="0">
              <a:buNone/>
              <a:defRPr/>
            </a:pPr>
            <a:r>
              <a:rPr lang="es-ES" dirty="0"/>
              <a:t>Objetivos de aprendizaje de la sección:</a:t>
            </a:r>
          </a:p>
          <a:p>
            <a:pPr marL="0" indent="0">
              <a:buNone/>
              <a:defRPr/>
            </a:pPr>
            <a:r>
              <a:rPr lang="es-ES" dirty="0"/>
              <a:t>(K) Reconocer las cualificaciones y habilidades generales del capacitador necesarias para la efectividad.</a:t>
            </a:r>
          </a:p>
          <a:p>
            <a:pPr marL="0" indent="0">
              <a:buNone/>
              <a:defRPr/>
            </a:pPr>
            <a:r>
              <a:rPr lang="es-ES" dirty="0"/>
              <a:t>(K) Reconocer los requisitos específicos del capacitador de PAFAN.</a:t>
            </a:r>
          </a:p>
          <a:p>
            <a:pPr marL="0" indent="0">
              <a:buNone/>
              <a:defRPr/>
            </a:pPr>
            <a:r>
              <a:rPr lang="es-ES" dirty="0"/>
              <a:t>(K) Reconocer los roles y responsabilidades del capacitador para la capacitación basada en la web tanto grupal como individual.</a:t>
            </a:r>
          </a:p>
          <a:p>
            <a:pPr marL="228600" indent="-228600">
              <a:buAutoNum type="alphaUcParenBoth"/>
              <a:defRPr/>
            </a:pPr>
            <a:r>
              <a:rPr lang="es-ES" dirty="0"/>
              <a:t>Acepte la necesidad de convertirse en un experto en el tema de la fatiga.</a:t>
            </a:r>
          </a:p>
          <a:p>
            <a:pPr marL="228600" indent="-228600">
              <a:buAutoNum type="alphaUcParenBoth"/>
              <a:defRPr/>
            </a:pPr>
            <a:r>
              <a:rPr lang="es-ES" dirty="0"/>
              <a:t>Acepte la necesidad de desarrollar y emplear activamente las habilidades del instructor.</a:t>
            </a:r>
          </a:p>
          <a:p>
            <a:pPr marL="0" indent="0">
              <a:buNone/>
              <a:defRPr/>
            </a:pPr>
            <a:endParaRPr lang="es-ES" dirty="0"/>
          </a:p>
          <a:p>
            <a:pPr marL="0" indent="0">
              <a:buNone/>
              <a:defRPr/>
            </a:pPr>
            <a:endParaRPr lang="en-US" dirty="0"/>
          </a:p>
          <a:p>
            <a:pPr eaLnBrk="1" hangingPunct="1">
              <a:spcBef>
                <a:spcPct val="0"/>
              </a:spcBef>
              <a:defRPr/>
            </a:pPr>
            <a:endParaRPr lang="en-US" dirty="0"/>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765E66-2C2F-428C-9D79-87B71AD6A5C6}" type="slidenum">
              <a:rPr lang="en-US" smtClean="0"/>
              <a:pPr fontAlgn="base">
                <a:spcBef>
                  <a:spcPct val="0"/>
                </a:spcBef>
                <a:spcAft>
                  <a:spcPct val="0"/>
                </a:spcAft>
                <a:defRPr/>
              </a:pPr>
              <a:t>13</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“Estas cinco claves personales para el bienestar se abordan individualmente en las siguientes diapositivas”.</a:t>
            </a:r>
            <a:endParaRPr lang="en-US" dirty="0"/>
          </a:p>
        </p:txBody>
      </p:sp>
      <p:sp>
        <p:nvSpPr>
          <p:cNvPr id="199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F7487E-A190-4C71-A27F-A71DDCA84B69}" type="slidenum">
              <a:rPr lang="en-US"/>
              <a:pPr fontAlgn="base">
                <a:spcBef>
                  <a:spcPct val="0"/>
                </a:spcBef>
                <a:spcAft>
                  <a:spcPct val="0"/>
                </a:spcAft>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“Dieta y nutrición. Esta y otras claves del bienestar se abordan con algunos puntos sobre el problema y algunas estrategias para mejorar”.</a:t>
            </a:r>
            <a:endParaRPr lang="en-US" dirty="0"/>
          </a:p>
          <a:p>
            <a:pPr>
              <a:spcBef>
                <a:spcPct val="0"/>
              </a:spcBef>
            </a:pPr>
            <a:r>
              <a:rPr lang="en-US" dirty="0">
                <a:solidFill>
                  <a:srgbClr val="002060"/>
                </a:solidFill>
              </a:rPr>
              <a:t>_______</a:t>
            </a:r>
          </a:p>
          <a:p>
            <a:pPr>
              <a:spcBef>
                <a:spcPct val="0"/>
              </a:spcBef>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s-MX" noProof="0" dirty="0"/>
              <a:t>Encuesta citada:  Holmes et al. (1996), in Krueger et al., (2007)</a:t>
            </a:r>
          </a:p>
          <a:p>
            <a:pPr>
              <a:spcBef>
                <a:spcPct val="0"/>
              </a:spcBef>
            </a:pPr>
            <a:endParaRPr lang="en-US" dirty="0"/>
          </a:p>
          <a:p>
            <a:pPr>
              <a:spcBef>
                <a:spcPct val="0"/>
              </a:spcBef>
            </a:pPr>
            <a:endParaRPr lang="en-US" dirty="0"/>
          </a:p>
        </p:txBody>
      </p:sp>
      <p:sp>
        <p:nvSpPr>
          <p:cNvPr id="201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6F7DA6-E664-4A0F-85CB-D9D315A860D6}" type="slidenum">
              <a:rPr lang="en-US"/>
              <a:pPr fontAlgn="base">
                <a:spcBef>
                  <a:spcPct val="0"/>
                </a:spcBef>
                <a:spcAft>
                  <a:spcPct val="0"/>
                </a:spcAft>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“Algunas metas conductuales simples y específicas. Pregunte a los conductores si se esfuerzan por comer más frutas y verduras. ¿Funciona?"</a:t>
            </a:r>
            <a:endParaRPr lang="en-US" dirty="0"/>
          </a:p>
          <a:p>
            <a:pPr>
              <a:spcBef>
                <a:spcPct val="0"/>
              </a:spcBef>
            </a:pPr>
            <a:endParaRPr lang="en-US" dirty="0"/>
          </a:p>
        </p:txBody>
      </p:sp>
      <p:sp>
        <p:nvSpPr>
          <p:cNvPr id="203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A55EA-9CCF-495E-9A3B-AF6F6E6760DE}" type="slidenum">
              <a:rPr lang="en-US"/>
              <a:pPr fontAlgn="base">
                <a:spcBef>
                  <a:spcPct val="0"/>
                </a:spcBef>
                <a:spcAft>
                  <a:spcPct val="0"/>
                </a:spcAft>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bwMode="auto">
          <a:noFill/>
          <a:ln>
            <a:solidFill>
              <a:srgbClr val="000000"/>
            </a:solidFill>
            <a:miter lim="800000"/>
            <a:headEnd/>
            <a:tailEnd/>
          </a:ln>
        </p:spPr>
      </p:sp>
      <p:sp>
        <p:nvSpPr>
          <p:cNvPr id="205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solidFill>
                  <a:srgbClr val="0033CC"/>
                </a:solidFill>
              </a:rPr>
              <a:t>TtT </a:t>
            </a:r>
            <a:r>
              <a:rPr lang="es-ES" dirty="0">
                <a:solidFill>
                  <a:srgbClr val="002060"/>
                </a:solidFill>
              </a:rPr>
              <a:t>Narración: “La conducción en el autotransporte suele ser sedentaria y la falta de ejercicio es una de las principales preocupaciones expresadas por los conductores. El ejercicio aeróbico es lo más importante, pero los adultos también necesitan ejercicios para fortalecer los músculos”.</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Recomendaciones del Ejercicio de los Centros para el Control y la Prevención de Enfermedades de los EUA</a:t>
            </a:r>
            <a:endParaRPr lang="en-US" dirty="0"/>
          </a:p>
        </p:txBody>
      </p:sp>
      <p:sp>
        <p:nvSpPr>
          <p:cNvPr id="205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4B1141-F0B4-4084-B979-6C0466A67435}" type="slidenum">
              <a:rPr lang="en-US"/>
              <a:pPr fontAlgn="base">
                <a:spcBef>
                  <a:spcPct val="0"/>
                </a:spcBef>
                <a:spcAft>
                  <a:spcPct val="0"/>
                </a:spcAft>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“Estrategias para hacer más ejercicio. ¿Alguno de los estudiantes lleva un registro de su ejercicio? Llevar un registro es un importante hábito de "inicio".</a:t>
            </a: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b="1"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MX" noProof="0" dirty="0">
                <a:solidFill>
                  <a:srgbClr val="002060"/>
                </a:solidFill>
              </a:rPr>
              <a:t>Información adicional: Caminata</a:t>
            </a:r>
            <a:r>
              <a:rPr lang="es-MX" baseline="0" noProof="0" dirty="0">
                <a:solidFill>
                  <a:srgbClr val="002060"/>
                </a:solidFill>
              </a:rPr>
              <a:t> alrededor de un tractor con semirremolque 50 veces = 3.2 Km!</a:t>
            </a:r>
            <a:endParaRPr lang="es-MX" noProof="0" dirty="0"/>
          </a:p>
          <a:p>
            <a:pPr>
              <a:spcBef>
                <a:spcPct val="0"/>
              </a:spcBef>
            </a:pPr>
            <a:endParaRPr lang="en-US" b="1" dirty="0">
              <a:solidFill>
                <a:srgbClr val="002060"/>
              </a:solidFill>
            </a:endParaRPr>
          </a:p>
          <a:p>
            <a:pPr>
              <a:spcBef>
                <a:spcPct val="0"/>
              </a:spcBef>
            </a:pPr>
            <a:endParaRPr lang="en-US" dirty="0"/>
          </a:p>
        </p:txBody>
      </p:sp>
      <p:sp>
        <p:nvSpPr>
          <p:cNvPr id="207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B97EC6-CA2F-439B-8074-8C7BD2F80507}" type="slidenum">
              <a:rPr lang="en-US"/>
              <a:pPr fontAlgn="base">
                <a:spcBef>
                  <a:spcPct val="0"/>
                </a:spcBef>
                <a:spcAft>
                  <a:spcPct val="0"/>
                </a:spcAft>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lvl="2"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TtT Narración: “Aquí hay algunas estadísticas y efectos del peso del conductor. Si los estudiantes quieren calcular su propio IMC, es posible que deba ayudarlos con las matemáticas”. " .</a:t>
            </a: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endParaRPr>
          </a:p>
          <a:p>
            <a:pPr>
              <a:spcBef>
                <a:spcPct val="0"/>
              </a:spcBef>
            </a:pPr>
            <a:r>
              <a:rPr lang="es-MX" noProof="0" dirty="0"/>
              <a:t>Estudios sobre el Peso:  Korelitz et al. (1993), Hickman et al. (in press).</a:t>
            </a:r>
          </a:p>
          <a:p>
            <a:pPr>
              <a:spcBef>
                <a:spcPct val="0"/>
              </a:spcBef>
            </a:pPr>
            <a:endParaRPr lang="en-US" dirty="0"/>
          </a:p>
          <a:p>
            <a:pPr>
              <a:spcBef>
                <a:spcPct val="0"/>
              </a:spcBef>
            </a:pPr>
            <a:endParaRPr lang="en-US" dirty="0"/>
          </a:p>
          <a:p>
            <a:pPr>
              <a:spcBef>
                <a:spcPct val="0"/>
              </a:spcBef>
            </a:pPr>
            <a:r>
              <a:rPr lang="es-ES" dirty="0"/>
              <a:t>Información adicional: Datos preliminares de una encuesta en el 2011 del Instituto Nacional de Seguridad y Salud Ocupacional (NIOSH) muestran porcentajes aún más altos de sobrepeso y obesidad para conductores de vehículos de autotransporte : 89% con sobrepeso frente a 68% de los adultos en Estados Unidos,  y el 65% son obesos frente al 34% de adultos en los EUA.</a:t>
            </a:r>
            <a:endParaRPr lang="en-US" dirty="0"/>
          </a:p>
          <a:p>
            <a:pPr>
              <a:spcBef>
                <a:spcPct val="0"/>
              </a:spcBef>
            </a:pPr>
            <a:endParaRPr lang="en-US" dirty="0"/>
          </a:p>
          <a:p>
            <a:pPr>
              <a:spcBef>
                <a:spcPct val="0"/>
              </a:spcBef>
            </a:pPr>
            <a:r>
              <a:rPr lang="es-ES" dirty="0"/>
              <a:t>Para determinar el índice de masa corporal (IMC) en unidades inglesas, se multiplica 703 veces su peso en kilogramos dividido por su altura en pulgadas al cuadrado.</a:t>
            </a:r>
            <a:endParaRPr lang="en-US" dirty="0"/>
          </a:p>
          <a:p>
            <a:pPr>
              <a:spcBef>
                <a:spcPct val="0"/>
              </a:spcBef>
            </a:pPr>
            <a:endParaRPr lang="en-US" dirty="0"/>
          </a:p>
          <a:p>
            <a:pPr>
              <a:spcBef>
                <a:spcPct val="0"/>
              </a:spcBef>
            </a:pPr>
            <a:r>
              <a:rPr lang="es-ES" dirty="0"/>
              <a:t>Conductores obesos son menos proclives a usar los cinturones de seguridad, tal vez porque los cinturones son incómodos para ellos. Esto los pone en un riesgo aún mayor. Fuente: Wiegand et al, 2008.</a:t>
            </a:r>
            <a:endParaRPr lang="en-US" dirty="0"/>
          </a:p>
        </p:txBody>
      </p:sp>
      <p:sp>
        <p:nvSpPr>
          <p:cNvPr id="209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CBF279-43D4-4457-BC0A-C88D27C47B12}" type="slidenum">
              <a:rPr lang="en-US"/>
              <a:pPr fontAlgn="base">
                <a:spcBef>
                  <a:spcPct val="0"/>
                </a:spcBef>
                <a:spcAft>
                  <a:spcPct val="0"/>
                </a:spcAft>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dirty="0">
                <a:solidFill>
                  <a:srgbClr val="0033CC"/>
                </a:solidFill>
              </a:rPr>
              <a:t>TtT </a:t>
            </a:r>
            <a:r>
              <a:rPr lang="es-ES" dirty="0">
                <a:solidFill>
                  <a:srgbClr val="0033CC"/>
                </a:solidFill>
              </a:rPr>
              <a:t>Narración: “Fumar y otros usos del tabaco. Si una persona fuma, dejar de fumar debe ser su prioridad de salud número uno”.</a:t>
            </a:r>
            <a:endParaRPr lang="en-US" dirty="0">
              <a:solidFill>
                <a:srgbClr val="0033CC"/>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Información adicional:</a:t>
            </a:r>
          </a:p>
          <a:p>
            <a:pPr>
              <a:spcBef>
                <a:spcPct val="0"/>
              </a:spcBef>
            </a:pPr>
            <a:endParaRPr lang="es-ES" dirty="0"/>
          </a:p>
          <a:p>
            <a:pPr>
              <a:spcBef>
                <a:spcPct val="0"/>
              </a:spcBef>
            </a:pPr>
            <a:r>
              <a:rPr lang="es-ES" dirty="0"/>
              <a:t>Estadísticas de fumadores: Datos preliminares de una encuesta del 2011 del Instituto Nacional de Seguridad y Salud Ocupacional (NIOSH): 46% de los conductores de vehículos de autotransporte</a:t>
            </a:r>
            <a:r>
              <a:rPr lang="es-ES" baseline="0" dirty="0"/>
              <a:t> </a:t>
            </a:r>
            <a:r>
              <a:rPr lang="es-ES" dirty="0"/>
              <a:t>encuestados fumaban, frente al 21% de los adultos estadounidenses y 16% de mexicanos. En una encuesta de casi 3,000 conductores de camiones, Korelitz et al. (1993) encontraron que el 54% fumaba, comparado con el 28% de todos los varones en los EUA y el 25% de las mujeres en ese momento. </a:t>
            </a:r>
          </a:p>
          <a:p>
            <a:pPr>
              <a:spcBef>
                <a:spcPct val="0"/>
              </a:spcBef>
            </a:pPr>
            <a:r>
              <a:rPr lang="es-MX" noProof="0" dirty="0"/>
              <a:t>También puede llamar al </a:t>
            </a:r>
            <a:r>
              <a:rPr lang="es-MX" sz="1200" noProof="0" dirty="0"/>
              <a:t>01 800 911 2000 (México).  </a:t>
            </a:r>
            <a:r>
              <a:rPr lang="es-ES" dirty="0"/>
              <a:t>Datos sobre los costos médicos de American Lung Association.</a:t>
            </a:r>
          </a:p>
          <a:p>
            <a:pPr>
              <a:spcBef>
                <a:spcPct val="0"/>
              </a:spcBef>
            </a:pPr>
            <a:endParaRPr lang="es-ES" dirty="0"/>
          </a:p>
          <a:p>
            <a:pPr marL="0" marR="0" lvl="0" indent="0" algn="l" defTabSz="914400" rtl="0" eaLnBrk="0" fontAlgn="base" latinLnBrk="0" hangingPunct="0">
              <a:lnSpc>
                <a:spcPct val="100000"/>
              </a:lnSpc>
              <a:spcBef>
                <a:spcPct val="0"/>
              </a:spcBef>
              <a:spcAft>
                <a:spcPct val="0"/>
              </a:spcAft>
              <a:buClrTx/>
              <a:buSzTx/>
              <a:buFontTx/>
              <a:buNone/>
              <a:tabLst/>
              <a:defRPr/>
            </a:pPr>
            <a:r>
              <a:rPr lang="es-ES" dirty="0"/>
              <a:t>EPOC = Enfermedad Pulmonar Obstructiva Crónica. </a:t>
            </a:r>
          </a:p>
          <a:p>
            <a:pPr>
              <a:spcBef>
                <a:spcPct val="0"/>
              </a:spcBef>
            </a:pPr>
            <a:endParaRPr lang="es-ES" dirty="0"/>
          </a:p>
        </p:txBody>
      </p:sp>
      <p:sp>
        <p:nvSpPr>
          <p:cNvPr id="211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86858E-765D-4207-981C-18EBBF676311}" type="slidenum">
              <a:rPr lang="en-US"/>
              <a:pPr fontAlgn="base">
                <a:spcBef>
                  <a:spcPct val="0"/>
                </a:spcBef>
                <a:spcAft>
                  <a:spcPct val="0"/>
                </a:spcAft>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solidFill>
                  <a:srgbClr val="0033CC"/>
                </a:solidFill>
              </a:rPr>
              <a:t>TtT </a:t>
            </a:r>
            <a:r>
              <a:rPr lang="es-ES" dirty="0">
                <a:solidFill>
                  <a:srgbClr val="0033CC"/>
                </a:solidFill>
              </a:rPr>
              <a:t>Narración: “¡La conducción comercial puede ser estresante! Un estudio encontró que el estrés de los conductores de camiones es superior al 90% de la población. Aquí hay algunos síntomas”.</a:t>
            </a: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t>Estudio citado en la narración:  Orris et al, 1997.  </a:t>
            </a:r>
          </a:p>
          <a:p>
            <a:pPr>
              <a:spcBef>
                <a:spcPct val="0"/>
              </a:spcBef>
            </a:pPr>
            <a:endParaRPr lang="en-US" dirty="0">
              <a:solidFill>
                <a:srgbClr val="002060"/>
              </a:solidFill>
            </a:endParaRPr>
          </a:p>
          <a:p>
            <a:pPr>
              <a:spcBef>
                <a:spcPct val="0"/>
              </a:spcBef>
            </a:pPr>
            <a:endParaRPr lang="en-US" dirty="0"/>
          </a:p>
        </p:txBody>
      </p:sp>
      <p:sp>
        <p:nvSpPr>
          <p:cNvPr id="214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5E6137-8366-4A41-A9F5-94AF8E8F93CB}" type="slidenum">
              <a:rPr lang="en-US"/>
              <a:pPr fontAlgn="base">
                <a:spcBef>
                  <a:spcPct val="0"/>
                </a:spcBef>
                <a:spcAft>
                  <a:spcPct val="0"/>
                </a:spcAft>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“Existen estrategias efectivas para lidiar con el estrés. Muchos también mejoran la salud y el bienestar general”.</a:t>
            </a:r>
            <a:endParaRPr lang="en-US" dirty="0">
              <a:solidFill>
                <a:srgbClr val="002060"/>
              </a:solidFill>
            </a:endParaRPr>
          </a:p>
        </p:txBody>
      </p:sp>
      <p:sp>
        <p:nvSpPr>
          <p:cNvPr id="216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E1A45F-5E36-4ED3-B224-8D9B4C15CF32}" type="slidenum">
              <a:rPr lang="en-US"/>
              <a:pPr fontAlgn="base">
                <a:spcBef>
                  <a:spcPct val="0"/>
                </a:spcBef>
                <a:spcAft>
                  <a:spcPct val="0"/>
                </a:spcAft>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“Las relaciones personales es la última de las cinco claves del bienestar. La familia y otros problemas personales afectan a muchos conductores. Esta diapositiva ofrece algunas estrategias”.</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Información adicional. Encuesta: Roberts &amp; York, 2000. Las diez principales preocupaciones en la salud del conductor basado en una encuesta de 448 choferes de vehículos de autotransporte</a:t>
            </a:r>
            <a:r>
              <a:rPr lang="es-ES" baseline="0" dirty="0"/>
              <a:t> </a:t>
            </a:r>
            <a:r>
              <a:rPr lang="es-ES" dirty="0"/>
              <a:t>(en orden): la falta de tiempo para la familia, la falta de ejercicio, el peso,  fatiga, mala alimentación, el estrés, la falta de sueño, enfermedades del corazón, cáncer, presión arterial alta. Por supuesto, las respuestas de la encuesta son subjetivas.</a:t>
            </a:r>
            <a:endParaRPr lang="en-US" dirty="0"/>
          </a:p>
          <a:p>
            <a:pPr>
              <a:spcBef>
                <a:spcPct val="0"/>
              </a:spcBef>
            </a:pPr>
            <a:r>
              <a:rPr lang="en-US" dirty="0"/>
              <a:t> </a:t>
            </a:r>
          </a:p>
          <a:p>
            <a:pPr>
              <a:spcBef>
                <a:spcPct val="0"/>
              </a:spcBef>
            </a:pPr>
            <a:r>
              <a:rPr lang="en-US" dirty="0"/>
              <a:t> </a:t>
            </a:r>
          </a:p>
        </p:txBody>
      </p:sp>
      <p:sp>
        <p:nvSpPr>
          <p:cNvPr id="218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049C30-30AD-4425-80C5-373C8B7DBC3D}" type="slidenum">
              <a:rPr lang="en-US"/>
              <a:pPr fontAlgn="base">
                <a:spcBef>
                  <a:spcPct val="0"/>
                </a:spcBef>
                <a:spcAft>
                  <a:spcPct val="0"/>
                </a:spcAft>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“En casi cualquier área de capacitación ocupacional, los capacitadores deben tener ciertas cualificaciones y habilidades. Estos incluyen el conocimiento y la experiencia del trabajo, experiencia en capacitación, un comportamiento modelo, capacidad de relacionarse bien con las personas, entusiasmo, lealtad a la empresa y ética.”</a:t>
            </a:r>
            <a:endParaRPr lang="en-US" dirty="0">
              <a:solidFill>
                <a:srgbClr val="002060"/>
              </a:solidFill>
            </a:endParaRPr>
          </a:p>
          <a:p>
            <a:pPr eaLnBrk="1" hangingPunct="1">
              <a:spcBef>
                <a:spcPct val="0"/>
              </a:spcBef>
            </a:pPr>
            <a:endParaRPr lang="en-US" b="1" dirty="0">
              <a:solidFill>
                <a:srgbClr val="002060"/>
              </a:solidFill>
            </a:endParaRPr>
          </a:p>
          <a:p>
            <a:pPr eaLnBrk="1" hangingPunct="1">
              <a:spcBef>
                <a:spcPct val="0"/>
              </a:spcBef>
            </a:pPr>
            <a:r>
              <a:rPr lang="en-US" dirty="0">
                <a:solidFill>
                  <a:srgbClr val="002060"/>
                </a:solidFill>
              </a:rPr>
              <a:t>__________</a:t>
            </a:r>
          </a:p>
          <a:p>
            <a:pPr eaLnBrk="1" hangingPunct="1">
              <a:spcBef>
                <a:spcPct val="0"/>
              </a:spcBef>
            </a:pPr>
            <a:endParaRPr lang="en-US" dirty="0"/>
          </a:p>
          <a:p>
            <a:pPr eaLnBrk="1" hangingPunct="1">
              <a:spcBef>
                <a:spcPct val="0"/>
              </a:spcBef>
            </a:pPr>
            <a:r>
              <a:rPr lang="es-ES" dirty="0"/>
              <a:t>Nota adicional para el instructor: además de las que se muestran, otras cualidades necesarias son habilidades de liderazgo, voluntad de trabajar en horarios irregulares, la habilidad de enfatizar los problemas de los estudiantes y flexibilidad. Fuente principal: Birnbrauer y Tyson, 1985.</a:t>
            </a:r>
            <a:endParaRPr lang="en-US" dirty="0"/>
          </a:p>
        </p:txBody>
      </p:sp>
      <p:sp>
        <p:nvSpPr>
          <p:cNvPr id="57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4C1683-662D-4F1A-B025-6DBD58DD3782}" type="slidenum">
              <a:rPr lang="en-US" smtClean="0"/>
              <a:pPr fontAlgn="base">
                <a:spcBef>
                  <a:spcPct val="0"/>
                </a:spcBef>
                <a:spcAft>
                  <a:spcPct val="0"/>
                </a:spcAft>
                <a:defRPr/>
              </a:pPr>
              <a:t>14</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“Estos son los pasos para el cambio de comportamiento. Aunque se muestran cinco pasos específicos, el proceso real puede ser más gradual y continuo. Pregunte a los estudiantes si han cambiado alguno de sus comportamientos relacionados con la salud de manera similar”.</a:t>
            </a: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 adicional instructor: El módulo 5 contiene muchos más detalles sobre los cinco pasos para el cambio de comportamiento. Es posible que desee examinar algunos de los detalles en clase.</a:t>
            </a:r>
          </a:p>
          <a:p>
            <a:pPr>
              <a:spcBef>
                <a:spcPct val="0"/>
              </a:spcBef>
            </a:pPr>
            <a:endParaRPr lang="es-ES" dirty="0"/>
          </a:p>
          <a:p>
            <a:pPr>
              <a:spcBef>
                <a:spcPct val="0"/>
              </a:spcBef>
            </a:pPr>
            <a:r>
              <a:rPr lang="es-ES" dirty="0"/>
              <a:t>Comprobación sobre el aprendizaje, opcional: P: Antes, hablamos de dos tipos diferentes de ejercicios que usted debería realizar ¿Cuáles eran?</a:t>
            </a:r>
          </a:p>
          <a:p>
            <a:pPr>
              <a:spcBef>
                <a:spcPct val="0"/>
              </a:spcBef>
            </a:pPr>
            <a:r>
              <a:rPr lang="es-ES" dirty="0"/>
              <a:t>R: Aeróbico y de fortalecimiento muscular. Nota: Una meta semanal para el ejercicio aeróbico es de 2.5 horas.</a:t>
            </a:r>
            <a:endParaRPr lang="en-US" dirty="0"/>
          </a:p>
        </p:txBody>
      </p:sp>
      <p:sp>
        <p:nvSpPr>
          <p:cNvPr id="220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312701-1C89-4F4E-BEC4-B7C523C545D5}" type="slidenum">
              <a:rPr lang="en-US"/>
              <a:pPr fontAlgn="base">
                <a:spcBef>
                  <a:spcPct val="0"/>
                </a:spcBef>
                <a:spcAft>
                  <a:spcPct val="0"/>
                </a:spcAft>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bwMode="auto">
          <a:noFill/>
          <a:ln>
            <a:solidFill>
              <a:srgbClr val="000000"/>
            </a:solidFill>
            <a:miter lim="800000"/>
            <a:headEnd/>
            <a:tailEnd/>
          </a:ln>
        </p:spPr>
      </p:sp>
      <p:sp>
        <p:nvSpPr>
          <p:cNvPr id="22221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t>TtT Narración: “Aquí están los temas en “Drogas y medicamentos”.</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Nota adicional para el instructor:</a:t>
            </a:r>
            <a:r>
              <a:rPr lang="en-US"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Los objetivos de aprendizaje para esta sección incluyen:</a:t>
            </a:r>
            <a:endParaRPr lang="en-US" baseline="0" dirty="0">
              <a:solidFill>
                <a:srgbClr val="002060"/>
              </a:solidFill>
            </a:endParaRPr>
          </a:p>
          <a:p>
            <a:pPr lvl="0"/>
            <a:r>
              <a:rPr lang="en-US" sz="1200" kern="1200" dirty="0">
                <a:solidFill>
                  <a:schemeClr val="tx1"/>
                </a:solidFill>
                <a:latin typeface="+mn-lt"/>
                <a:ea typeface="+mn-ea"/>
                <a:cs typeface="+mn-cs"/>
              </a:rPr>
              <a:t>(K)</a:t>
            </a:r>
            <a:r>
              <a:rPr lang="es-ES" sz="1200" kern="1200" dirty="0">
                <a:solidFill>
                  <a:schemeClr val="tx1"/>
                </a:solidFill>
                <a:latin typeface="+mn-lt"/>
                <a:ea typeface="+mn-ea"/>
                <a:cs typeface="+mn-cs"/>
              </a:rPr>
              <a:t> Reconocer los efectos de la cafeína</a:t>
            </a:r>
          </a:p>
          <a:p>
            <a:pPr lvl="0"/>
            <a:r>
              <a:rPr lang="es-ES" sz="1200" kern="1200" dirty="0">
                <a:solidFill>
                  <a:schemeClr val="tx1"/>
                </a:solidFill>
                <a:latin typeface="+mn-lt"/>
                <a:ea typeface="+mn-ea"/>
                <a:cs typeface="+mn-cs"/>
              </a:rPr>
              <a:t>	Efectos negativos sobre el sueño.</a:t>
            </a:r>
          </a:p>
          <a:p>
            <a:pPr lvl="0"/>
            <a:r>
              <a:rPr lang="es-ES" sz="1200" kern="1200" dirty="0">
                <a:solidFill>
                  <a:schemeClr val="tx1"/>
                </a:solidFill>
                <a:latin typeface="+mn-lt"/>
                <a:ea typeface="+mn-ea"/>
                <a:cs typeface="+mn-cs"/>
              </a:rPr>
              <a:t>	Uso correcto de la cafeína para apoyar el estado de alerta.</a:t>
            </a:r>
            <a:endParaRPr lang="en-US" sz="1200" kern="1200" dirty="0">
              <a:solidFill>
                <a:schemeClr val="tx1"/>
              </a:solidFill>
              <a:latin typeface="+mn-lt"/>
              <a:ea typeface="+mn-ea"/>
              <a:cs typeface="+mn-cs"/>
            </a:endParaRPr>
          </a:p>
          <a:p>
            <a:pPr lvl="0"/>
            <a:r>
              <a:rPr lang="es-ES" sz="1050" kern="1200" dirty="0">
                <a:solidFill>
                  <a:schemeClr val="tx1"/>
                </a:solidFill>
                <a:latin typeface="+mn-lt"/>
                <a:ea typeface="+mn-ea"/>
                <a:cs typeface="+mn-cs"/>
              </a:rPr>
              <a:t>(K) Reconocer los efectos negativos de los estimulantes (p. ej., Dexedrine)</a:t>
            </a:r>
            <a:endParaRPr lang="en-US" sz="1050" kern="1200" dirty="0">
              <a:solidFill>
                <a:schemeClr val="tx1"/>
              </a:solidFill>
              <a:latin typeface="+mn-lt"/>
              <a:ea typeface="+mn-ea"/>
              <a:cs typeface="+mn-cs"/>
            </a:endParaRPr>
          </a:p>
          <a:p>
            <a:pPr lvl="0"/>
            <a:r>
              <a:rPr lang="es-ES" sz="1100" kern="1200" dirty="0">
                <a:solidFill>
                  <a:schemeClr val="tx1"/>
                </a:solidFill>
                <a:latin typeface="+mn-lt"/>
                <a:ea typeface="+mn-ea"/>
                <a:cs typeface="+mn-cs"/>
              </a:rPr>
              <a:t>(K) Reconocer las principales categorías de pastillas para dormir (hipnóticos)</a:t>
            </a:r>
            <a:endParaRPr lang="en-US" sz="1100" kern="1200" dirty="0">
              <a:solidFill>
                <a:schemeClr val="tx1"/>
              </a:solidFill>
              <a:latin typeface="+mn-lt"/>
              <a:ea typeface="+mn-ea"/>
              <a:cs typeface="+mn-cs"/>
            </a:endParaRPr>
          </a:p>
          <a:p>
            <a:pPr lvl="0"/>
            <a:r>
              <a:rPr lang="es-ES" sz="1100" kern="1200" dirty="0">
                <a:solidFill>
                  <a:schemeClr val="tx1"/>
                </a:solidFill>
                <a:latin typeface="+mn-lt"/>
                <a:ea typeface="+mn-ea"/>
                <a:cs typeface="+mn-cs"/>
              </a:rPr>
              <a:t>(K) Reconocer los suplementos y los tés de hierbas utilizados como somníferos.</a:t>
            </a:r>
            <a:endParaRPr lang="en-US" sz="1100" kern="1200" dirty="0">
              <a:solidFill>
                <a:schemeClr val="tx1"/>
              </a:solidFill>
              <a:latin typeface="+mn-lt"/>
              <a:ea typeface="+mn-ea"/>
              <a:cs typeface="+mn-cs"/>
            </a:endParaRPr>
          </a:p>
          <a:p>
            <a:pPr lvl="0"/>
            <a:r>
              <a:rPr lang="es-ES" sz="1200" kern="1200" dirty="0">
                <a:solidFill>
                  <a:schemeClr val="tx1"/>
                </a:solidFill>
                <a:latin typeface="+mn-lt"/>
                <a:ea typeface="+mn-ea"/>
                <a:cs typeface="+mn-cs"/>
              </a:rPr>
              <a:t>(K) Reconocer el uso correcto de las pastillas para dormir.</a:t>
            </a:r>
            <a:endParaRPr lang="en-US" sz="1200" kern="1200" dirty="0">
              <a:solidFill>
                <a:schemeClr val="tx1"/>
              </a:solidFill>
              <a:latin typeface="+mn-lt"/>
              <a:ea typeface="+mn-ea"/>
              <a:cs typeface="+mn-cs"/>
            </a:endParaRPr>
          </a:p>
          <a:p>
            <a:pPr lvl="0"/>
            <a:r>
              <a:rPr lang="es-ES" sz="1100" kern="1200" dirty="0">
                <a:solidFill>
                  <a:schemeClr val="tx1"/>
                </a:solidFill>
                <a:latin typeface="+mn-lt"/>
                <a:ea typeface="+mn-ea"/>
                <a:cs typeface="+mn-cs"/>
              </a:rPr>
              <a:t>(K) Reconocer los efectos negativos del alcohol en el sueño.</a:t>
            </a:r>
            <a:endParaRPr lang="en-US" sz="1100" kern="1200" dirty="0">
              <a:solidFill>
                <a:schemeClr val="tx1"/>
              </a:solidFill>
              <a:latin typeface="+mn-lt"/>
              <a:ea typeface="+mn-ea"/>
              <a:cs typeface="+mn-cs"/>
            </a:endParaRPr>
          </a:p>
          <a:p>
            <a:pPr marL="0" lvl="0" indent="0">
              <a:buNone/>
            </a:pPr>
            <a:r>
              <a:rPr lang="es-ES" sz="1100" kern="1200" dirty="0">
                <a:solidFill>
                  <a:schemeClr val="tx1"/>
                </a:solidFill>
                <a:latin typeface="+mn-lt"/>
                <a:ea typeface="+mn-ea"/>
                <a:cs typeface="+mn-cs"/>
              </a:rPr>
              <a:t>(A) Valorar la moderación en el uso de alcohol, somníferos y cafeína</a:t>
            </a:r>
            <a:endParaRPr lang="en-US" sz="1100" kern="1200" dirty="0">
              <a:solidFill>
                <a:schemeClr val="tx1"/>
              </a:solidFill>
              <a:latin typeface="+mn-lt"/>
              <a:ea typeface="+mn-ea"/>
              <a:cs typeface="+mn-cs"/>
            </a:endParaRPr>
          </a:p>
          <a:p>
            <a:pPr>
              <a:spcBef>
                <a:spcPct val="0"/>
              </a:spcBef>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Krueger et al. (2011) es una buena fuente general de información sobre los efectos de las drogas y los medicamentos en la salud y el desempeño de los conductores de autotransporte.</a:t>
            </a:r>
            <a:endParaRPr lang="en-US" dirty="0"/>
          </a:p>
          <a:p>
            <a:pPr>
              <a:spcBef>
                <a:spcPct val="0"/>
              </a:spcBef>
            </a:pPr>
            <a:endParaRPr lang="en-US" dirty="0"/>
          </a:p>
          <a:p>
            <a:pPr>
              <a:spcBef>
                <a:spcPct val="0"/>
              </a:spcBef>
            </a:pPr>
            <a:endParaRPr lang="en-US" dirty="0"/>
          </a:p>
          <a:p>
            <a:pPr>
              <a:spcBef>
                <a:spcPct val="0"/>
              </a:spcBef>
            </a:pPr>
            <a:endParaRPr lang="en-US" dirty="0"/>
          </a:p>
        </p:txBody>
      </p:sp>
      <p:sp>
        <p:nvSpPr>
          <p:cNvPr id="222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DCD531-994E-44B1-95AF-65A6F2EC98C4}" type="slidenum">
              <a:rPr lang="en-US"/>
              <a:pPr fontAlgn="base">
                <a:spcBef>
                  <a:spcPct val="0"/>
                </a:spcBef>
                <a:spcAft>
                  <a:spcPct val="0"/>
                </a:spcAft>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bwMode="auto">
          <a:noFill/>
          <a:ln>
            <a:solidFill>
              <a:srgbClr val="000000"/>
            </a:solidFill>
            <a:miter lim="800000"/>
            <a:headEnd/>
            <a:tailEnd/>
          </a:ln>
        </p:spPr>
      </p:sp>
      <p:sp>
        <p:nvSpPr>
          <p:cNvPr id="22425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Narración: “Conceptos básicos de la cafeína. Los estudiantes pueden sorprenderse al saber que la cafeína no es perjudicial para la salud si se usa con moderación”..</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rPr>
              <a:t>Para obtener información adicional acerca de los efectos en el comportamiento por la cafeína y otras drogas, véase Krueger et al. (2011).</a:t>
            </a:r>
            <a:endParaRPr lang="en-US" dirty="0">
              <a:solidFill>
                <a:srgbClr val="002060"/>
              </a:solidFill>
            </a:endParaRPr>
          </a:p>
        </p:txBody>
      </p:sp>
      <p:sp>
        <p:nvSpPr>
          <p:cNvPr id="224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4DCA21-B3C8-4981-98BE-E071FD7413F5}" type="slidenum">
              <a:rPr lang="en-US"/>
              <a:pPr fontAlgn="base">
                <a:spcBef>
                  <a:spcPct val="0"/>
                </a:spcBef>
                <a:spcAft>
                  <a:spcPct val="0"/>
                </a:spcAft>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p:cNvSpPr>
          <p:nvPr>
            <p:ph type="sldImg"/>
          </p:nvPr>
        </p:nvSpPr>
        <p:spPr bwMode="auto">
          <a:noFill/>
          <a:ln>
            <a:solidFill>
              <a:srgbClr val="000000"/>
            </a:solidFill>
            <a:miter lim="800000"/>
            <a:headEnd/>
            <a:tailEnd/>
          </a:ln>
        </p:spPr>
      </p:sp>
      <p:sp>
        <p:nvSpPr>
          <p:cNvPr id="226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“Uso de la cafeína. Una vez más hay grandes diferencias individuales. La mayor parte de la discusión se relaciona con el café, pero podría mencionar el chicle con cafeína. Pone la cafeína en el torrente sanguíneo más rápido que beber café, té o refrescos de cola”.</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t>Fuente Pricipal:  Krueger et al. (2011).</a:t>
            </a:r>
          </a:p>
          <a:p>
            <a:pPr>
              <a:spcBef>
                <a:spcPct val="0"/>
              </a:spcBef>
            </a:pPr>
            <a:endParaRPr lang="en-US" dirty="0">
              <a:solidFill>
                <a:srgbClr val="002060"/>
              </a:solidFill>
            </a:endParaRPr>
          </a:p>
          <a:p>
            <a:pPr>
              <a:spcBef>
                <a:spcPct val="0"/>
              </a:spcBef>
            </a:pPr>
            <a:endParaRPr lang="en-US" dirty="0"/>
          </a:p>
        </p:txBody>
      </p:sp>
      <p:sp>
        <p:nvSpPr>
          <p:cNvPr id="226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A571AE-1680-4738-BBBC-9993E711D167}" type="slidenum">
              <a:rPr lang="en-US"/>
              <a:pPr fontAlgn="base">
                <a:spcBef>
                  <a:spcPct val="0"/>
                </a:spcBef>
                <a:spcAft>
                  <a:spcPct val="0"/>
                </a:spcAft>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spcBef>
                <a:spcPct val="0"/>
              </a:spcBef>
            </a:pPr>
            <a:r>
              <a:rPr lang="en-US" sz="1000" dirty="0">
                <a:solidFill>
                  <a:srgbClr val="0033CC"/>
                </a:solidFill>
              </a:rPr>
              <a:t>TtT </a:t>
            </a:r>
            <a:r>
              <a:rPr lang="es-ES" sz="1000" dirty="0">
                <a:solidFill>
                  <a:srgbClr val="002060"/>
                </a:solidFill>
              </a:rPr>
              <a:t>Narración: “Cafeína y el sueño. Cualquier persona que use cafeína necesita encontrar la cantidad y el patrón de uso que le brinde beneficios de alerta sin interrumpir su sueño”</a:t>
            </a:r>
            <a:endParaRPr lang="en-US" sz="1000" dirty="0">
              <a:solidFill>
                <a:srgbClr val="002060"/>
              </a:solidFill>
            </a:endParaRPr>
          </a:p>
          <a:p>
            <a:pPr>
              <a:lnSpc>
                <a:spcPct val="90000"/>
              </a:lnSpc>
              <a:spcBef>
                <a:spcPct val="0"/>
              </a:spcBef>
            </a:pPr>
            <a:r>
              <a:rPr lang="en-US" sz="1000" dirty="0">
                <a:solidFill>
                  <a:srgbClr val="002060"/>
                </a:solidFill>
              </a:rPr>
              <a:t>_______</a:t>
            </a:r>
          </a:p>
          <a:p>
            <a:pPr>
              <a:lnSpc>
                <a:spcPct val="90000"/>
              </a:lnSpc>
              <a:spcBef>
                <a:spcPct val="0"/>
              </a:spcBef>
            </a:pPr>
            <a:endParaRPr lang="en-US" sz="1000" dirty="0">
              <a:solidFill>
                <a:srgbClr val="0033CC"/>
              </a:solidFill>
            </a:endParaRPr>
          </a:p>
          <a:p>
            <a:pPr>
              <a:lnSpc>
                <a:spcPct val="90000"/>
              </a:lnSpc>
              <a:spcBef>
                <a:spcPct val="0"/>
              </a:spcBef>
            </a:pPr>
            <a:r>
              <a:rPr lang="en-US" sz="1000" dirty="0"/>
              <a:t>Fuente principal:  Krueger et al. (2011).</a:t>
            </a:r>
          </a:p>
          <a:p>
            <a:pPr>
              <a:lnSpc>
                <a:spcPct val="90000"/>
              </a:lnSpc>
              <a:spcBef>
                <a:spcPct val="0"/>
              </a:spcBef>
            </a:pPr>
            <a:endParaRPr lang="en-US" sz="1000" dirty="0"/>
          </a:p>
          <a:p>
            <a:pPr>
              <a:lnSpc>
                <a:spcPct val="90000"/>
              </a:lnSpc>
              <a:spcBef>
                <a:spcPct val="0"/>
              </a:spcBef>
            </a:pPr>
            <a:r>
              <a:rPr lang="es-ES" sz="1000" dirty="0"/>
              <a:t>Información adicional: Algunos estudios han sugerido que es posible tomar un café inmediatamente antes de una siesta. La cafeína se tarda unos 20-30 minutos para que sea efectiva, por lo que uno puede dormir una siesta durante ese corto período. Los conductores podrían querer experimentar con este enfoque.</a:t>
            </a:r>
            <a:endParaRPr lang="en-US" sz="1000" dirty="0"/>
          </a:p>
          <a:p>
            <a:pPr>
              <a:lnSpc>
                <a:spcPct val="90000"/>
              </a:lnSpc>
              <a:spcBef>
                <a:spcPct val="0"/>
              </a:spcBef>
            </a:pPr>
            <a:endParaRPr lang="en-US" sz="1000" dirty="0">
              <a:solidFill>
                <a:srgbClr val="0033CC"/>
              </a:solidFill>
            </a:endParaRPr>
          </a:p>
          <a:p>
            <a:pPr>
              <a:lnSpc>
                <a:spcPct val="90000"/>
              </a:lnSpc>
              <a:spcBef>
                <a:spcPct val="0"/>
              </a:spcBef>
            </a:pPr>
            <a:endParaRPr lang="en-US" sz="1000" dirty="0">
              <a:solidFill>
                <a:srgbClr val="002060"/>
              </a:solidFill>
            </a:endParaRPr>
          </a:p>
          <a:p>
            <a:pPr>
              <a:lnSpc>
                <a:spcPct val="90000"/>
              </a:lnSpc>
              <a:spcBef>
                <a:spcPct val="0"/>
              </a:spcBef>
            </a:pPr>
            <a:endParaRPr lang="en-US" sz="1000" dirty="0"/>
          </a:p>
          <a:p>
            <a:pPr>
              <a:lnSpc>
                <a:spcPct val="90000"/>
              </a:lnSpc>
              <a:spcBef>
                <a:spcPct val="0"/>
              </a:spcBef>
            </a:pPr>
            <a:endParaRPr lang="en-US" sz="1000" dirty="0"/>
          </a:p>
        </p:txBody>
      </p:sp>
      <p:sp>
        <p:nvSpPr>
          <p:cNvPr id="228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FE429D-C323-4470-83A6-00FCE6E554A8}" type="slidenum">
              <a:rPr lang="en-US"/>
              <a:pPr fontAlgn="base">
                <a:spcBef>
                  <a:spcPct val="0"/>
                </a:spcBef>
                <a:spcAft>
                  <a:spcPct val="0"/>
                </a:spcAft>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“Dos estimulantes nocivos: anfetaminas y nicotina".</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Comentario adicional: El uso de drogas ilegales como las anfetaminas es baja entre los conductores de vehículos de autotransporte, en parte debido a las pruebas de drogas. Sin embargo, las tasas de tabaquismo son muy altas, como se explicó anteriormente.</a:t>
            </a:r>
            <a:endParaRPr lang="en-US" dirty="0"/>
          </a:p>
        </p:txBody>
      </p:sp>
      <p:sp>
        <p:nvSpPr>
          <p:cNvPr id="230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0F22C8-20F1-4264-9906-E3601E8C6A43}" type="slidenum">
              <a:rPr lang="en-US"/>
              <a:pPr fontAlgn="base">
                <a:spcBef>
                  <a:spcPct val="0"/>
                </a:spcBef>
                <a:spcAft>
                  <a:spcPct val="0"/>
                </a:spcAft>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bwMode="auto">
          <a:noFill/>
          <a:ln>
            <a:solidFill>
              <a:srgbClr val="000000"/>
            </a:solidFill>
            <a:miter lim="800000"/>
            <a:headEnd/>
            <a:tailEnd/>
          </a:ln>
        </p:spPr>
      </p:sp>
      <p:sp>
        <p:nvSpPr>
          <p:cNvPr id="23245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ES" dirty="0">
                <a:solidFill>
                  <a:srgbClr val="0033CC"/>
                </a:solidFill>
              </a:rPr>
              <a:t>Narración: “La melatonina y la raíz de valeriana son dos suplementos herbales que algunas personas usan con éxito. Sin embargo, tales suplementos no están probados ni regulados por el gobierno”.</a:t>
            </a:r>
            <a:r>
              <a:rPr lang="es-ES" dirty="0"/>
              <a:t> </a:t>
            </a:r>
            <a:endParaRPr lang="en-US" dirty="0"/>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t>Fuente:  Krueger et al. (2011).</a:t>
            </a: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Ramelteon (también llamado Rozerem) es un medicamento recetado que reproduce la acción de la melatonina. Algunos estudios sugieren que es más seguro para uso a largo plazo que las pastillas hipnóticas para dormir. Varios otros suplementos y tés de hierbas (ej. manzanilla, Kava Kava, flor de la pasión) sus beneficios y seguridad no se ha documentado.</a:t>
            </a:r>
            <a:endParaRPr lang="en-US" dirty="0"/>
          </a:p>
        </p:txBody>
      </p:sp>
      <p:sp>
        <p:nvSpPr>
          <p:cNvPr id="232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39DE55-9CF5-4493-ADFF-BA9DCD2B5ADA}" type="slidenum">
              <a:rPr lang="en-US"/>
              <a:pPr fontAlgn="base">
                <a:spcBef>
                  <a:spcPct val="0"/>
                </a:spcBef>
                <a:spcAft>
                  <a:spcPct val="0"/>
                </a:spcAft>
              </a:pPr>
              <a:t>146</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bwMode="auto">
          <a:noFill/>
          <a:ln>
            <a:solidFill>
              <a:srgbClr val="000000"/>
            </a:solidFill>
            <a:miter lim="800000"/>
            <a:headEnd/>
            <a:tailEnd/>
          </a:ln>
        </p:spPr>
      </p:sp>
      <p:sp>
        <p:nvSpPr>
          <p:cNvPr id="234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“Las pastillas para dormir de venta libre y recetadas pueden ser útiles para dormir, pero también pueden ser dañinas si se usan incorrectamente. Seguir las instrucciones de dosificación es fundamental”.</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rPr>
              <a:t>Información adicional: Unas nuevas píldoras para dormir sin benzodiacepán llamada </a:t>
            </a:r>
            <a:r>
              <a:rPr lang="es-ES" i="1" dirty="0">
                <a:solidFill>
                  <a:srgbClr val="002060"/>
                </a:solidFill>
              </a:rPr>
              <a:t>Intermezzo</a:t>
            </a:r>
            <a:r>
              <a:rPr lang="es-ES" dirty="0">
                <a:solidFill>
                  <a:srgbClr val="002060"/>
                </a:solidFill>
              </a:rPr>
              <a:t> están diseñadas para aquellos que se despiertan en medio de la noche y no puede volver a dormir. Sus efectos duran alrededor de 4 horas. Se deben aplicar las mismas</a:t>
            </a:r>
            <a:r>
              <a:rPr lang="es-ES" baseline="0" dirty="0">
                <a:solidFill>
                  <a:srgbClr val="002060"/>
                </a:solidFill>
              </a:rPr>
              <a:t> precauciones que </a:t>
            </a:r>
            <a:r>
              <a:rPr lang="es-ES" dirty="0">
                <a:solidFill>
                  <a:srgbClr val="002060"/>
                </a:solidFill>
              </a:rPr>
              <a:t>otros medicamentos para dormir.</a:t>
            </a:r>
            <a:endParaRPr lang="en-US" dirty="0">
              <a:solidFill>
                <a:srgbClr val="002060"/>
              </a:solidFill>
            </a:endParaRPr>
          </a:p>
        </p:txBody>
      </p:sp>
      <p:sp>
        <p:nvSpPr>
          <p:cNvPr id="234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C6FCA1-5085-40F7-8A3C-36E6CE631181}" type="slidenum">
              <a:rPr lang="en-US"/>
              <a:pPr fontAlgn="base">
                <a:spcBef>
                  <a:spcPct val="0"/>
                </a:spcBef>
                <a:spcAft>
                  <a:spcPct val="0"/>
                </a:spcAft>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bwMode="auto">
          <a:noFill/>
          <a:ln>
            <a:solidFill>
              <a:srgbClr val="000000"/>
            </a:solidFill>
            <a:miter lim="800000"/>
            <a:headEnd/>
            <a:tailEnd/>
          </a:ln>
        </p:spPr>
      </p:sp>
      <p:sp>
        <p:nvSpPr>
          <p:cNvPr id="236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"Aquí hay precauciones al usar pastillas para dormir".</a:t>
            </a:r>
            <a:endParaRPr lang="en-US" dirty="0">
              <a:solidFill>
                <a:srgbClr val="002060"/>
              </a:solidFill>
            </a:endParaRPr>
          </a:p>
          <a:p>
            <a:pPr>
              <a:spcBef>
                <a:spcPct val="0"/>
              </a:spcBef>
            </a:pPr>
            <a:r>
              <a:rPr lang="en-US" dirty="0">
                <a:solidFill>
                  <a:srgbClr val="002060"/>
                </a:solidFill>
              </a:rPr>
              <a:t>_______</a:t>
            </a:r>
          </a:p>
          <a:p>
            <a:pPr>
              <a:spcBef>
                <a:spcPct val="0"/>
              </a:spcBef>
            </a:pPr>
            <a:endParaRPr lang="es-ES" baseline="0" dirty="0">
              <a:solidFill>
                <a:srgbClr val="0033CC"/>
              </a:solidFill>
            </a:endParaRPr>
          </a:p>
          <a:p>
            <a:pPr>
              <a:spcBef>
                <a:spcPct val="0"/>
              </a:spcBef>
            </a:pPr>
            <a:r>
              <a:rPr lang="es-ES" baseline="0" dirty="0">
                <a:solidFill>
                  <a:srgbClr val="0033CC"/>
                </a:solidFill>
              </a:rPr>
              <a:t>Información adicional: Investigaciones recientes han sugerido que el uso de pastillas para dormir puede reducir la longevidad. Los conductores deben considerar consultar con sus médicos y hacer esfuerzos para reducir o dejar el uso de pastillas para dormir.</a:t>
            </a:r>
            <a:endParaRPr lang="en-US" baseline="0" dirty="0">
              <a:solidFill>
                <a:srgbClr val="0033CC"/>
              </a:solidFill>
            </a:endParaRPr>
          </a:p>
        </p:txBody>
      </p:sp>
      <p:sp>
        <p:nvSpPr>
          <p:cNvPr id="236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482B60-EFD7-40F9-8146-672D85217015}" type="slidenum">
              <a:rPr lang="en-US"/>
              <a:pPr fontAlgn="base">
                <a:spcBef>
                  <a:spcPct val="0"/>
                </a:spcBef>
                <a:spcAft>
                  <a:spcPct val="0"/>
                </a:spcAft>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sym typeface="Wingdings" pitchFamily="2" charset="2"/>
              </a:rPr>
              <a:t>Narración: “Efectos secundarios de fatiga de otros medicamentos. Es posible que desee promover debates sobre las reglamentaciones de EUA y/o Canadá sobre el uso de medicamentos, así como sobre las políticas relevantes de la empresa”.</a:t>
            </a:r>
            <a:endParaRPr lang="en-US" dirty="0">
              <a:solidFill>
                <a:srgbClr val="002060"/>
              </a:solidFill>
              <a:sym typeface="Wingdings" pitchFamily="2" charset="2"/>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2060"/>
              </a:solidFill>
            </a:endParaRPr>
          </a:p>
          <a:p>
            <a:pPr>
              <a:spcBef>
                <a:spcPct val="0"/>
              </a:spcBef>
            </a:pPr>
            <a:r>
              <a:rPr lang="es-ES" dirty="0"/>
              <a:t>Información adicional: Afortunadamente, el uso de medicación </a:t>
            </a:r>
            <a:r>
              <a:rPr lang="es-ES" i="1" dirty="0"/>
              <a:t>por sí sola </a:t>
            </a:r>
            <a:r>
              <a:rPr lang="es-ES" dirty="0"/>
              <a:t>no es conocido por ser una causa directa importante de choques, pero puede contribuir a ellos. Por ejemplo, la mayoría de las benzodiazepinas causan somnolencia, especialmente si se combinan con alcohol.</a:t>
            </a:r>
            <a:endParaRPr lang="en-US" dirty="0"/>
          </a:p>
        </p:txBody>
      </p:sp>
      <p:sp>
        <p:nvSpPr>
          <p:cNvPr id="238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C46591-97D8-4F05-A974-1C983378A05F}" type="slidenum">
              <a:rPr lang="en-US"/>
              <a:pPr fontAlgn="base">
                <a:spcBef>
                  <a:spcPct val="0"/>
                </a:spcBef>
                <a:spcAft>
                  <a:spcPct val="0"/>
                </a:spcAft>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800000"/>
                </a:solidFill>
              </a:rPr>
              <a:t>Narración Completa: “Además, debe tener, o poder desarrollar, habilidades de presentación, habilidades informáticas, comprensión del aprendizaje y la motivación de adultos, capacidad para crear un entorno de aprendizaje, habilidades de escucha y refuerzo positivo, conocimiento de las políticas de la empresa ( tanto operativos como relacionados con el personal), y una comprensión del cambio de comportamiento. Recuerde, la meta final es cambiar el comportamiento del conductor de manera positiva.</a:t>
            </a:r>
            <a:endParaRPr lang="en-US" dirty="0">
              <a:solidFill>
                <a:srgbClr val="800000"/>
              </a:solidFill>
            </a:endParaRPr>
          </a:p>
          <a:p>
            <a:pPr eaLnBrk="1" hangingPunct="1">
              <a:spcBef>
                <a:spcPct val="0"/>
              </a:spcBef>
            </a:pPr>
            <a:endParaRPr lang="en-US" dirty="0"/>
          </a:p>
          <a:p>
            <a:pPr eaLnBrk="1" hangingPunct="1">
              <a:spcBef>
                <a:spcPct val="0"/>
              </a:spcBef>
            </a:pPr>
            <a:r>
              <a:rPr lang="en-US" dirty="0"/>
              <a:t>______________________</a:t>
            </a:r>
          </a:p>
          <a:p>
            <a:pPr eaLnBrk="1" hangingPunct="1">
              <a:spcBef>
                <a:spcPct val="0"/>
              </a:spcBef>
            </a:pPr>
            <a:r>
              <a:rPr lang="es-ES" dirty="0"/>
              <a:t>Nota adicional para el instructor:</a:t>
            </a:r>
            <a:r>
              <a:rPr lang="en-US" dirty="0"/>
              <a:t>:</a:t>
            </a:r>
          </a:p>
          <a:p>
            <a:pPr eaLnBrk="1" hangingPunct="1">
              <a:spcBef>
                <a:spcPct val="0"/>
              </a:spcBef>
            </a:pPr>
            <a:r>
              <a:rPr lang="en-US" dirty="0"/>
              <a:t>Fuente principal:  Birnbrauer and Tyson, 1985.</a:t>
            </a:r>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BE1495-45A3-480F-9FD1-F802E7BE2F34}" type="slidenum">
              <a:rPr lang="en-US" smtClean="0"/>
              <a:pPr fontAlgn="base">
                <a:spcBef>
                  <a:spcPct val="0"/>
                </a:spcBef>
                <a:spcAft>
                  <a:spcPct val="0"/>
                </a:spcAft>
                <a:defRPr/>
              </a:pPr>
              <a:t>15</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solidFill>
                  <a:srgbClr val="0033CC"/>
                </a:solidFill>
              </a:rPr>
              <a:t>TtT </a:t>
            </a:r>
            <a:r>
              <a:rPr lang="es-ES" dirty="0">
                <a:solidFill>
                  <a:srgbClr val="0033CC"/>
                </a:solidFill>
              </a:rPr>
              <a:t>Narración: “El alcohol afecta a las personas de manera diferente. Su uso en las horas previas a la hora de acostarse suele ser disruptivo para el sueño”.</a:t>
            </a:r>
            <a:endParaRPr lang="en-US" dirty="0">
              <a:solidFill>
                <a:srgbClr val="0033CC"/>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El consumo de alcohol por los conductores de autotransporte en los Estados Unidos es rara como causa principal de los choques.</a:t>
            </a:r>
          </a:p>
          <a:p>
            <a:pPr marL="0" marR="0" indent="0" algn="l" defTabSz="914400" rtl="0" eaLnBrk="1" fontAlgn="auto" latinLnBrk="0" hangingPunct="1">
              <a:lnSpc>
                <a:spcPct val="100000"/>
              </a:lnSpc>
              <a:spcBef>
                <a:spcPct val="0"/>
              </a:spcBef>
              <a:spcAft>
                <a:spcPts val="0"/>
              </a:spcAft>
              <a:buClrTx/>
              <a:buSzTx/>
              <a:buFontTx/>
              <a:buNone/>
              <a:tabLst/>
              <a:defRPr/>
            </a:pPr>
            <a:endParaRPr lang="es-ES"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Pregunta de repaso sobre las drogas y los medicamentos: P: ¿Cuánto tiempo después de beber una taza de café se producen los efectos máximos de la cafeína? R: 60 a 90 minutos ".</a:t>
            </a:r>
            <a:endParaRPr lang="en-US" dirty="0">
              <a:solidFill>
                <a:srgbClr val="002060"/>
              </a:solidFill>
            </a:endParaRPr>
          </a:p>
          <a:p>
            <a:pPr>
              <a:spcBef>
                <a:spcPct val="0"/>
              </a:spcBef>
            </a:pPr>
            <a:endParaRPr lang="en-US" dirty="0"/>
          </a:p>
        </p:txBody>
      </p:sp>
      <p:sp>
        <p:nvSpPr>
          <p:cNvPr id="240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12F0FB-9926-4874-A8D0-09BC382070E7}" type="slidenum">
              <a:rPr lang="en-US"/>
              <a:pPr fontAlgn="base">
                <a:spcBef>
                  <a:spcPct val="0"/>
                </a:spcBef>
                <a:spcAft>
                  <a:spcPct val="0"/>
                </a:spcAft>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solidFill>
                  <a:srgbClr val="0033CC"/>
                </a:solidFill>
              </a:rPr>
              <a:t>TtT </a:t>
            </a:r>
            <a:r>
              <a:rPr lang="es-ES" dirty="0"/>
              <a:t>Narración: “La Lección 4 es sobre el Estado de Alerta y Conducción de Vehículos de Autotransporte. Los temas incluyen mejorar la calidad del Sueño y el Estado de Alerta, programación de horarios y Horas de Servicios y Conducción en Equipo ".</a:t>
            </a:r>
            <a:endParaRPr lang="en-US" dirty="0"/>
          </a:p>
          <a:p>
            <a:pPr>
              <a:spcBef>
                <a:spcPct val="0"/>
              </a:spcBef>
            </a:pPr>
            <a:endParaRPr lang="en-US" dirty="0"/>
          </a:p>
        </p:txBody>
      </p:sp>
      <p:sp>
        <p:nvSpPr>
          <p:cNvPr id="252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EE1068-82EF-4106-9BEB-92677AA151E0}" type="slidenum">
              <a:rPr lang="en-US"/>
              <a:pPr fontAlgn="base">
                <a:spcBef>
                  <a:spcPct val="0"/>
                </a:spcBef>
                <a:spcAft>
                  <a:spcPct val="0"/>
                </a:spcAft>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“Estos son los temas incluidos en “Mejorar el Sueño y el Estado de Alerta”.</a:t>
            </a:r>
            <a:endParaRPr lang="en-US" dirty="0">
              <a:solidFill>
                <a:srgbClr val="002060"/>
              </a:solidFill>
            </a:endParaRPr>
          </a:p>
          <a:p>
            <a:pPr>
              <a:spcBef>
                <a:spcPct val="0"/>
              </a:spcBef>
            </a:pPr>
            <a:r>
              <a:rPr lang="en-US" dirty="0">
                <a:solidFill>
                  <a:srgbClr val="002060"/>
                </a:solidFill>
              </a:rPr>
              <a:t>_____________</a:t>
            </a:r>
          </a:p>
          <a:p>
            <a:pPr>
              <a:spcBef>
                <a:spcPct val="0"/>
              </a:spcBef>
            </a:pPr>
            <a:endParaRPr lang="en-US" dirty="0">
              <a:solidFill>
                <a:srgbClr val="002060"/>
              </a:solidFill>
            </a:endParaRPr>
          </a:p>
          <a:p>
            <a:pPr marL="0" indent="0">
              <a:buNone/>
            </a:pPr>
            <a:r>
              <a:rPr lang="es-ES" dirty="0"/>
              <a:t>Nota adicional para el instructor:</a:t>
            </a:r>
          </a:p>
          <a:p>
            <a:pPr marL="0" indent="0">
              <a:buNone/>
            </a:pPr>
            <a:r>
              <a:rPr lang="es-ES" dirty="0"/>
              <a:t>Los objetivos de aprendizaje para esta sección incluyen:</a:t>
            </a:r>
          </a:p>
          <a:p>
            <a:pPr marL="0" indent="0">
              <a:buNone/>
            </a:pPr>
            <a:r>
              <a:rPr lang="es-ES" dirty="0"/>
              <a:t>(K) Reconocer los diversos desafíos de gestión de la fatiga que enfrentan los conductores de vehículos de Autotransporte (VDA)</a:t>
            </a:r>
          </a:p>
          <a:p>
            <a:pPr marL="0" indent="0">
              <a:buNone/>
            </a:pPr>
            <a:r>
              <a:rPr lang="es-ES" dirty="0"/>
              <a:t>(K) Reconocer estrategias y prácticas positivas (generales, en el hogar, en la carretera).</a:t>
            </a:r>
          </a:p>
          <a:p>
            <a:pPr marL="0" indent="0">
              <a:buNone/>
            </a:pPr>
            <a:r>
              <a:rPr lang="es-ES" dirty="0"/>
              <a:t>(K) Reconocer comportamientos específicos dentro del vehículo que promueven o no el estado de alerta.</a:t>
            </a:r>
          </a:p>
          <a:p>
            <a:pPr marL="0" indent="0">
              <a:buNone/>
            </a:pPr>
            <a:r>
              <a:rPr lang="es-ES" dirty="0"/>
              <a:t>(K) Reconocer las preocupaciones relacionadas con la fatiga sobre la conducción nocturna y los cambios de turno.</a:t>
            </a:r>
          </a:p>
          <a:p>
            <a:pPr marL="0" indent="0">
              <a:buNone/>
            </a:pPr>
            <a:r>
              <a:rPr lang="es-ES" dirty="0"/>
              <a:t>(S) Aplicar los conocimientos de la administración de la fatiga para conducir de noche y/o cambiar de turno con éxito.</a:t>
            </a:r>
          </a:p>
          <a:p>
            <a:pPr marL="0" indent="0">
              <a:buNone/>
            </a:pPr>
            <a:r>
              <a:rPr lang="es-ES" dirty="0"/>
              <a:t>(A) Valorar el uso del cinturón de seguridad (en parte por su importancia en los choques de salida de la carretera).</a:t>
            </a:r>
            <a:endParaRPr lang="en-US" dirty="0"/>
          </a:p>
          <a:p>
            <a:pPr>
              <a:spcBef>
                <a:spcPct val="0"/>
              </a:spcBef>
            </a:pPr>
            <a:endParaRPr lang="en-US" dirty="0">
              <a:solidFill>
                <a:srgbClr val="002060"/>
              </a:solidFill>
            </a:endParaRPr>
          </a:p>
        </p:txBody>
      </p:sp>
      <p:sp>
        <p:nvSpPr>
          <p:cNvPr id="254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766D83-C8F0-480B-925E-6D2054F76525}" type="slidenum">
              <a:rPr lang="en-US"/>
              <a:pPr fontAlgn="base">
                <a:spcBef>
                  <a:spcPct val="0"/>
                </a:spcBef>
                <a:spcAft>
                  <a:spcPct val="0"/>
                </a:spcAft>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 “Esta diapositiva y la siguiente enumeran diez desafíos diferentes de administración de la fatiga que los conductores de vehículos de autotransporte pueden enfrentar. No todos los elementos se aplican a todos los conductores, pero muchos conductores enfrentan la mayoría de estos desafíos en sus trabajos”.</a:t>
            </a:r>
            <a:endParaRPr lang="en-US" dirty="0"/>
          </a:p>
          <a:p>
            <a:pPr>
              <a:spcBef>
                <a:spcPct val="0"/>
              </a:spcBef>
            </a:pPr>
            <a:endParaRPr lang="en-US" dirty="0">
              <a:solidFill>
                <a:srgbClr val="002060"/>
              </a:solidFill>
            </a:endParaRPr>
          </a:p>
        </p:txBody>
      </p:sp>
      <p:sp>
        <p:nvSpPr>
          <p:cNvPr id="257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60E19D-A3D7-4755-AFB2-00B6959DAF8A}" type="slidenum">
              <a:rPr lang="en-US"/>
              <a:pPr fontAlgn="base">
                <a:spcBef>
                  <a:spcPct val="0"/>
                </a:spcBef>
                <a:spcAft>
                  <a:spcPct val="0"/>
                </a:spcAft>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“El tema de los desafíos de la administración de la fatiga del conductor es excelente para discutir en grupo. Puede preguntar a los conductores cuáles de los desafíos son el mayores o si hay otros que no se enumeran aquí”.</a:t>
            </a:r>
            <a:endParaRPr lang="en-US" dirty="0">
              <a:solidFill>
                <a:srgbClr val="0033CC"/>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t>Nota adicional al instructor: Una pregunta de seguimiento podría centrarse en soluciones efectivas a los desafíos más grandes.</a:t>
            </a:r>
            <a:endParaRPr lang="en-US" dirty="0"/>
          </a:p>
        </p:txBody>
      </p:sp>
      <p:sp>
        <p:nvSpPr>
          <p:cNvPr id="259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142259-856F-4A0B-A601-BF876532E542}" type="slidenum">
              <a:rPr lang="en-US"/>
              <a:pPr fontAlgn="base">
                <a:spcBef>
                  <a:spcPct val="0"/>
                </a:spcBef>
                <a:spcAft>
                  <a:spcPct val="0"/>
                </a:spcAft>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“Aquí hay seis estrategias generales. La mayoría ya se han discutido en diapositivas anteriores”.</a:t>
            </a:r>
            <a:endParaRPr lang="en-US" dirty="0"/>
          </a:p>
        </p:txBody>
      </p:sp>
      <p:sp>
        <p:nvSpPr>
          <p:cNvPr id="261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36F12D-2838-4B74-A0CE-08FD720A44F4}" type="slidenum">
              <a:rPr lang="en-US"/>
              <a:pPr fontAlgn="base">
                <a:spcBef>
                  <a:spcPct val="0"/>
                </a:spcBef>
                <a:spcAft>
                  <a:spcPct val="0"/>
                </a:spcAft>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“La higiene del sueño comienza en casa. Estos son algunos de los conceptos básicos”.</a:t>
            </a:r>
            <a:endParaRPr lang="en-US" dirty="0">
              <a:solidFill>
                <a:srgbClr val="002060"/>
              </a:solidFill>
            </a:endParaRPr>
          </a:p>
        </p:txBody>
      </p:sp>
      <p:sp>
        <p:nvSpPr>
          <p:cNvPr id="263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8D0097-6DEA-4B24-9A2E-29E4E391CBE7}" type="slidenum">
              <a:rPr lang="en-US"/>
              <a:pPr fontAlgn="base">
                <a:spcBef>
                  <a:spcPct val="0"/>
                </a:spcBef>
                <a:spcAft>
                  <a:spcPct val="0"/>
                </a:spcAft>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 “Y los conductores deben llevar sus prácticas de higiene del sueño a la carretera, donde los desafíos son mucho mayores. La higiene del sueño en la carretera y la administración de la fatiga es otro tema que los estudiantes pudieran querer discutir en clase. Pregúnteles qué funciona para ellos. Un tema relacionado que no se aborda en el módulo es la relación entre el diseño de la cabina y sus características (p. ej., el ruido) con la fatiga. Podría discutir este tema también.”</a:t>
            </a: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solidFill>
                  <a:srgbClr val="002060"/>
                </a:solidFill>
              </a:rPr>
              <a:t>Información adicional sobre el uso del cinturón de seguridad: Muchos choques relacionados con la fatiga son volcaduras debido a que los vehículos automotores salen de la carretera y ruedan por terraplenes. Entre los principales tipos de colisiones, las volcaduras generalmente causan las lesiones más severas para los conductores de vehículos de autotransporte. Los cinturones de seguridad tienen sus mayores beneficios en choques</a:t>
            </a:r>
            <a:r>
              <a:rPr lang="es-ES" baseline="0" dirty="0">
                <a:solidFill>
                  <a:srgbClr val="002060"/>
                </a:solidFill>
              </a:rPr>
              <a:t> con volcadura </a:t>
            </a:r>
            <a:r>
              <a:rPr lang="es-ES" dirty="0">
                <a:solidFill>
                  <a:srgbClr val="002060"/>
                </a:solidFill>
              </a:rPr>
              <a:t>de los vehículos de autotransporte. De ahí la importancia del uso del cinturón de seguridad! Fuente: Knipling, 2009.</a:t>
            </a:r>
            <a:endParaRPr lang="en-US" dirty="0">
              <a:solidFill>
                <a:srgbClr val="002060"/>
              </a:solidFill>
            </a:endParaRPr>
          </a:p>
        </p:txBody>
      </p:sp>
      <p:sp>
        <p:nvSpPr>
          <p:cNvPr id="265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1BDF96-1F0D-4F72-A1CF-14F520655DDC}" type="slidenum">
              <a:rPr lang="en-US"/>
              <a:pPr fontAlgn="base">
                <a:spcBef>
                  <a:spcPct val="0"/>
                </a:spcBef>
                <a:spcAft>
                  <a:spcPct val="0"/>
                </a:spcAft>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p:cNvSpPr>
          <p:nvPr>
            <p:ph type="sldImg"/>
          </p:nvPr>
        </p:nvSpPr>
        <p:spPr bwMode="auto">
          <a:noFill/>
          <a:ln>
            <a:solidFill>
              <a:srgbClr val="000000"/>
            </a:solidFill>
            <a:miter lim="800000"/>
            <a:headEnd/>
            <a:tailEnd/>
          </a:ln>
        </p:spPr>
      </p:sp>
      <p:sp>
        <p:nvSpPr>
          <p:cNvPr id="267266"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solidFill>
                  <a:srgbClr val="0033CC"/>
                </a:solidFill>
              </a:rPr>
              <a:t>TtT Narración : “La conducción nocturna es difícil desde la perspectiva de la administración de la fatiga. Los conductores deberían apreciar tanto la ventaja de conducir de noche (menos tráfico) como las desventajas relacionadas con la fatiga y otros factores. En particular, los conductores deben desarrollar estrategias para lidiar con las horas previas al amanecer de alto riesgo. Como tema de discusión, puede pedir a los conductores que compartan sus formas de lidiar con la fatiga durante la conducción nocturna. Algunos transportistas tienen políticas específicas relacionadas con la conducción nocturna; si su transportista tiene éstas, debe discutirlas aquí ".</a:t>
            </a:r>
            <a:endParaRPr lang="en-US" dirty="0">
              <a:solidFill>
                <a:srgbClr val="0033CC"/>
              </a:solidFill>
            </a:endParaRPr>
          </a:p>
          <a:p>
            <a:pPr>
              <a:spcBef>
                <a:spcPct val="0"/>
              </a:spcBef>
            </a:pPr>
            <a:endParaRPr lang="en-US" dirty="0">
              <a:solidFill>
                <a:srgbClr val="0033CC"/>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solidFill>
                  <a:srgbClr val="002060"/>
                </a:solidFill>
              </a:rPr>
              <a:t>Información adicional: Las opiniones difieren en cuanto a la seguridad </a:t>
            </a:r>
            <a:r>
              <a:rPr lang="es-ES" i="1" dirty="0">
                <a:solidFill>
                  <a:srgbClr val="002060"/>
                </a:solidFill>
              </a:rPr>
              <a:t>general</a:t>
            </a:r>
            <a:r>
              <a:rPr lang="es-ES" dirty="0">
                <a:solidFill>
                  <a:srgbClr val="002060"/>
                </a:solidFill>
              </a:rPr>
              <a:t> de la conducción nocturna en comparación con el día. En lo que se refiere a la fatiga, sin embargo, no hay duda de que el riesgo es mayor durante las horas de la noche. En lo que respecta al uso de la luz para simular el amanecer, uno debe darse cuenta de que los efectos beneficiosos no son suficientes para recuperarse de la pérdida significativa de dormir. Las luces brillantes ayudan a mantenerse despierto, pero no se puede engañar a su cuerpo por completo. La oscuridad, sin embargo, es casi siempre beneficiosa para mejorar el sueño. Los que duermen durante el día deberán</a:t>
            </a:r>
            <a:r>
              <a:rPr lang="es-ES" baseline="0" dirty="0">
                <a:solidFill>
                  <a:srgbClr val="002060"/>
                </a:solidFill>
              </a:rPr>
              <a:t> asegurarse</a:t>
            </a:r>
            <a:r>
              <a:rPr lang="es-ES" dirty="0">
                <a:solidFill>
                  <a:srgbClr val="002060"/>
                </a:solidFill>
              </a:rPr>
              <a:t> que sus dormitorios esté completamente oscuros.</a:t>
            </a:r>
            <a:endParaRPr lang="en-US" dirty="0">
              <a:solidFill>
                <a:srgbClr val="002060"/>
              </a:solidFill>
            </a:endParaRPr>
          </a:p>
          <a:p>
            <a:pPr>
              <a:spcBef>
                <a:spcPct val="0"/>
              </a:spcBef>
            </a:pPr>
            <a:endParaRPr lang="en-US" dirty="0"/>
          </a:p>
          <a:p>
            <a:pPr>
              <a:spcBef>
                <a:spcPct val="0"/>
              </a:spcBef>
            </a:pPr>
            <a:endParaRPr lang="en-US" dirty="0"/>
          </a:p>
        </p:txBody>
      </p:sp>
      <p:sp>
        <p:nvSpPr>
          <p:cNvPr id="267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45C9FB-4476-490E-A957-D473080E8CDB}" type="slidenum">
              <a:rPr lang="en-US"/>
              <a:pPr fontAlgn="base">
                <a:spcBef>
                  <a:spcPct val="0"/>
                </a:spcBef>
                <a:spcAft>
                  <a:spcPct val="0"/>
                </a:spcAft>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 “El tema de los ritmos circadianos se cubrió anteriormente en Factores que Afectan el Estado de Alerta y el Desempeño. Los cambios de turno y cambios en las zonas horarias implican ajustes circadianos. Este es otro tema en el que los conductores pueden querer compartir sus experiencias personales y estrategias de administración de la fatiga. Más adelante se presenta más información en el módulo sobre rotaciones de horarios”.</a:t>
            </a: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2060"/>
              </a:solidFill>
            </a:endParaRPr>
          </a:p>
          <a:p>
            <a:pPr>
              <a:spcBef>
                <a:spcPct val="0"/>
              </a:spcBef>
            </a:pPr>
            <a:endParaRPr lang="en-US" dirty="0">
              <a:solidFill>
                <a:srgbClr val="002060"/>
              </a:solidFill>
            </a:endParaRPr>
          </a:p>
          <a:p>
            <a:pPr>
              <a:spcBef>
                <a:spcPct val="0"/>
              </a:spcBef>
            </a:pPr>
            <a:r>
              <a:rPr lang="es-ES" dirty="0">
                <a:solidFill>
                  <a:srgbClr val="002060"/>
                </a:solidFill>
              </a:rPr>
              <a:t>Comprobación opcional sobre el aprendizaje: P: Describa una buena rutina para antes de dormir.</a:t>
            </a:r>
          </a:p>
          <a:p>
            <a:pPr>
              <a:spcBef>
                <a:spcPct val="0"/>
              </a:spcBef>
            </a:pPr>
            <a:r>
              <a:rPr lang="es-ES" dirty="0">
                <a:solidFill>
                  <a:srgbClr val="002060"/>
                </a:solidFill>
              </a:rPr>
              <a:t>R: Desconectarse, relajarse y a lo mejor bajar las luces.</a:t>
            </a:r>
            <a:endParaRPr lang="en-US" dirty="0">
              <a:solidFill>
                <a:srgbClr val="002060"/>
              </a:solidFill>
            </a:endParaRPr>
          </a:p>
        </p:txBody>
      </p:sp>
      <p:sp>
        <p:nvSpPr>
          <p:cNvPr id="269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B7D1A8-BF84-434F-879C-9E1DD6243C04}" type="slidenum">
              <a:rPr lang="en-US"/>
              <a:pPr fontAlgn="base">
                <a:spcBef>
                  <a:spcPct val="0"/>
                </a:spcBef>
                <a:spcAft>
                  <a:spcPct val="0"/>
                </a:spcAft>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“También hay requisitos específicos para el capacitador, incluyendo prerrequisitos. Debe haber completado con éxito los Módulos 1, 3 y 4 con puntajes de examen del 80% o más. Debe haber completado con éxito un módulo de capacitación (preferiblemente el Módulo 3) en el modo basado en la web para que esté familiarizado con ese proceso. Finalmente, debe completar este módulo con un puntaje de examen de 80% o más”.</a:t>
            </a:r>
            <a:endParaRPr lang="en-US" dirty="0"/>
          </a:p>
          <a:p>
            <a:pPr eaLnBrk="1" hangingPunct="1">
              <a:spcBef>
                <a:spcPct val="0"/>
              </a:spcBef>
            </a:pPr>
            <a:endParaRPr lang="en-US" b="1" dirty="0"/>
          </a:p>
          <a:p>
            <a:pPr eaLnBrk="1" hangingPunct="1">
              <a:spcBef>
                <a:spcPct val="0"/>
              </a:spcBef>
            </a:pPr>
            <a:endParaRPr lang="en-US" dirty="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EE1C31-D9C6-46C6-AB12-13F4E7E96020}" type="slidenum">
              <a:rPr lang="en-US" smtClean="0"/>
              <a:pPr fontAlgn="base">
                <a:spcBef>
                  <a:spcPct val="0"/>
                </a:spcBef>
                <a:spcAft>
                  <a:spcPct val="0"/>
                </a:spcAft>
                <a:defRPr/>
              </a:pPr>
              <a:t>16</a:t>
            </a:fld>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p:cNvSpPr>
          <p:nvPr>
            <p:ph type="sldImg"/>
          </p:nvPr>
        </p:nvSpPr>
        <p:spPr bwMode="auto">
          <a:noFill/>
          <a:ln>
            <a:solidFill>
              <a:srgbClr val="000000"/>
            </a:solidFill>
            <a:miter lim="800000"/>
            <a:headEnd/>
            <a:tailEnd/>
          </a:ln>
        </p:spPr>
      </p:sp>
      <p:sp>
        <p:nvSpPr>
          <p:cNvPr id="27136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a:spcBef>
                <a:spcPct val="0"/>
              </a:spcBef>
            </a:pPr>
            <a:r>
              <a:rPr lang="es-ES" dirty="0">
                <a:solidFill>
                  <a:srgbClr val="002060"/>
                </a:solidFill>
              </a:rPr>
              <a:t>TtT Narración: “Estos son los temas incluidos en “Programación de Horarios y Horas de Servicio”.</a:t>
            </a:r>
          </a:p>
          <a:p>
            <a:pPr>
              <a:spcBef>
                <a:spcPct val="0"/>
              </a:spcBef>
            </a:pPr>
            <a:r>
              <a:rPr lang="en-US" dirty="0">
                <a:solidFill>
                  <a:srgbClr val="002060"/>
                </a:solidFill>
              </a:rPr>
              <a:t>_______</a:t>
            </a:r>
          </a:p>
          <a:p>
            <a:pPr>
              <a:spcBef>
                <a:spcPct val="0"/>
              </a:spcBef>
            </a:pPr>
            <a:endParaRPr lang="en-US" dirty="0">
              <a:solidFill>
                <a:srgbClr val="0033CC"/>
              </a:solidFill>
            </a:endParaRPr>
          </a:p>
          <a:p>
            <a:pPr marL="0" lvl="0" indent="0">
              <a:buNone/>
            </a:pPr>
            <a:r>
              <a:rPr lang="es-ES" sz="1200" kern="1200" dirty="0">
                <a:solidFill>
                  <a:schemeClr val="tx1"/>
                </a:solidFill>
                <a:latin typeface="+mn-lt"/>
                <a:ea typeface="+mn-ea"/>
                <a:cs typeface="+mn-cs"/>
              </a:rPr>
              <a:t>Nota adicional para el instructor:</a:t>
            </a:r>
          </a:p>
          <a:p>
            <a:pPr marL="0" lvl="0" indent="0">
              <a:buNone/>
            </a:pPr>
            <a:r>
              <a:rPr lang="es-ES" sz="1200" kern="1200" dirty="0">
                <a:solidFill>
                  <a:schemeClr val="tx1"/>
                </a:solidFill>
                <a:latin typeface="+mn-lt"/>
                <a:ea typeface="+mn-ea"/>
                <a:cs typeface="+mn-cs"/>
              </a:rPr>
              <a:t>Los objetivos de aprendizaje para esta sección incluyen:</a:t>
            </a:r>
          </a:p>
          <a:p>
            <a:pPr marL="0" lvl="0" indent="0">
              <a:buNone/>
            </a:pPr>
            <a:r>
              <a:rPr lang="es-ES" sz="1200" kern="1200" dirty="0">
                <a:solidFill>
                  <a:schemeClr val="tx1"/>
                </a:solidFill>
                <a:latin typeface="+mn-lt"/>
                <a:ea typeface="+mn-ea"/>
                <a:cs typeface="+mn-cs"/>
              </a:rPr>
              <a:t>(K) Reconocer los principios de una buena programación de horarios; por ejemplo, la regularidad del horario.</a:t>
            </a:r>
          </a:p>
          <a:p>
            <a:pPr marL="0" lvl="0" indent="0">
              <a:buNone/>
            </a:pPr>
            <a:r>
              <a:rPr lang="es-ES" sz="1200" kern="1200" dirty="0">
                <a:solidFill>
                  <a:schemeClr val="tx1"/>
                </a:solidFill>
                <a:latin typeface="+mn-lt"/>
                <a:ea typeface="+mn-ea"/>
                <a:cs typeface="+mn-cs"/>
              </a:rPr>
              <a:t>(K) Distinguir la rotación hacia adelante de la rotación hacia atrás y su relación con la administración de la fatiga.</a:t>
            </a:r>
          </a:p>
          <a:p>
            <a:pPr marL="0" lvl="0" indent="0">
              <a:buNone/>
            </a:pPr>
            <a:r>
              <a:rPr lang="es-ES" sz="1200" kern="1200" dirty="0">
                <a:solidFill>
                  <a:schemeClr val="tx1"/>
                </a:solidFill>
                <a:latin typeface="+mn-lt"/>
                <a:ea typeface="+mn-ea"/>
                <a:cs typeface="+mn-cs"/>
              </a:rPr>
              <a:t>(K) Identificar las reglas clave de las HDS y su relación con la higiene del sueño.</a:t>
            </a:r>
          </a:p>
          <a:p>
            <a:pPr marL="0" lvl="0" indent="0">
              <a:buNone/>
            </a:pPr>
            <a:r>
              <a:rPr lang="es-ES" sz="1200" kern="1200" dirty="0">
                <a:solidFill>
                  <a:schemeClr val="tx1"/>
                </a:solidFill>
                <a:latin typeface="+mn-lt"/>
                <a:ea typeface="+mn-ea"/>
                <a:cs typeface="+mn-cs"/>
              </a:rPr>
              <a:t>(K) Reconocer buenos y malos horarios o programas de trabajo para la administración de la fatiga (por ejemplo, irregulares, rotativos hacia atrás).</a:t>
            </a:r>
          </a:p>
          <a:p>
            <a:pPr marL="0" lvl="0" indent="0">
              <a:buNone/>
            </a:pPr>
            <a:r>
              <a:rPr lang="es-ES" sz="1200" kern="1200" dirty="0">
                <a:solidFill>
                  <a:schemeClr val="tx1"/>
                </a:solidFill>
                <a:latin typeface="+mn-lt"/>
                <a:ea typeface="+mn-ea"/>
                <a:cs typeface="+mn-cs"/>
              </a:rPr>
              <a:t>(K) Reconocer las principales ventajas y limitaciones de las reglas de las HDS.</a:t>
            </a:r>
          </a:p>
          <a:p>
            <a:pPr marL="0" lvl="0" indent="0">
              <a:buNone/>
            </a:pPr>
            <a:r>
              <a:rPr lang="es-ES" sz="1200" kern="1200" dirty="0">
                <a:solidFill>
                  <a:schemeClr val="tx1"/>
                </a:solidFill>
                <a:latin typeface="+mn-lt"/>
                <a:ea typeface="+mn-ea"/>
                <a:cs typeface="+mn-cs"/>
              </a:rPr>
              <a:t>(K) Reconocer los factores que afectan el estado de alerta del conductor [incluido el cumplimiento de las HDS].</a:t>
            </a:r>
          </a:p>
          <a:p>
            <a:pPr marL="0" lvl="0" indent="0">
              <a:buNone/>
            </a:pPr>
            <a:r>
              <a:rPr lang="es-ES" sz="1200" kern="1200" dirty="0">
                <a:solidFill>
                  <a:schemeClr val="tx1"/>
                </a:solidFill>
                <a:latin typeface="+mn-lt"/>
                <a:ea typeface="+mn-ea"/>
                <a:cs typeface="+mn-cs"/>
              </a:rPr>
              <a:t>(A) Aceptar dos obligaciones del conductor: cumplimiento de las HDS y autoadministración "más allá del cumplimiento".</a:t>
            </a:r>
            <a:endParaRPr lang="en-US" sz="1200" kern="1200" dirty="0">
              <a:solidFill>
                <a:schemeClr val="tx1"/>
              </a:solidFill>
              <a:latin typeface="+mn-lt"/>
              <a:ea typeface="+mn-ea"/>
              <a:cs typeface="+mn-cs"/>
            </a:endParaRPr>
          </a:p>
          <a:p>
            <a:pPr marL="228600" lvl="0" indent="-228600">
              <a:buAutoNum type="alphaUcParenBoth"/>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s-E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Esta instrucción no cubre los detalles de las reglas de las HDS y no se evalúa a los estudiantes sobre su conocimiento de reglas específicas (p. ej., la regla de las 10 horas, la regla de las 14 horas, etc.). Los instructores deben evitar entrar en discusiones detalladas sobre las reglas de HDS específicas; en su lugar, concéntrese en los principios de la administración de la fatiga.</a:t>
            </a:r>
            <a:endParaRPr lang="en-US" dirty="0"/>
          </a:p>
        </p:txBody>
      </p:sp>
      <p:sp>
        <p:nvSpPr>
          <p:cNvPr id="271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D8CF46-9A6D-4D82-A50A-28FC0824AA3D}" type="slidenum">
              <a:rPr lang="en-US"/>
              <a:pPr fontAlgn="base">
                <a:spcBef>
                  <a:spcPct val="0"/>
                </a:spcBef>
                <a:spcAft>
                  <a:spcPct val="0"/>
                </a:spcAft>
              </a:pPr>
              <a:t>160</a:t>
            </a:fld>
            <a:endParaRPr lang="en-US" dirty="0"/>
          </a:p>
        </p:txBody>
      </p:sp>
    </p:spTree>
    <p:extLst>
      <p:ext uri="{BB962C8B-B14F-4D97-AF65-F5344CB8AC3E}">
        <p14:creationId xmlns:p14="http://schemas.microsoft.com/office/powerpoint/2010/main" val="22321494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p:cNvSpPr>
          <p:nvPr>
            <p:ph type="sldImg"/>
          </p:nvPr>
        </p:nvSpPr>
        <p:spPr bwMode="auto">
          <a:noFill/>
          <a:ln>
            <a:solidFill>
              <a:srgbClr val="000000"/>
            </a:solidFill>
            <a:miter lim="800000"/>
            <a:headEnd/>
            <a:tailEnd/>
          </a:ln>
        </p:spPr>
      </p:sp>
      <p:sp>
        <p:nvSpPr>
          <p:cNvPr id="273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 “Esta instrucción no se enfoca en los detalles de las reglas de las HDS, y en el salón de clases debe evitar desviarse discutiéndolas. En cambio, el énfasis está en las prácticas básicas de programación de horarios, como las que se muestran aquí”.</a:t>
            </a:r>
            <a:endParaRPr lang="en-US" dirty="0">
              <a:solidFill>
                <a:srgbClr val="002060"/>
              </a:solidFill>
            </a:endParaRPr>
          </a:p>
        </p:txBody>
      </p:sp>
      <p:sp>
        <p:nvSpPr>
          <p:cNvPr id="273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297C7C-4BB5-4F34-A119-B05E3AAB2FD2}" type="slidenum">
              <a:rPr lang="en-US"/>
              <a:pPr fontAlgn="base">
                <a:spcBef>
                  <a:spcPct val="0"/>
                </a:spcBef>
                <a:spcAft>
                  <a:spcPct val="0"/>
                </a:spcAft>
              </a:pPr>
              <a:t>161</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"En la medida en que sea posible, trate tener una regularidad en su horario. Horarios estables y regulares son los mejores para su desempeño, higiene del sueño, digestión, salud del corazón y bienestar general. Si usted tiene que rotar su horario, cambios pequeños y graduales son mejores que los abruptos. Además, la rotación hacia delante o adelantada es mejor que las rotaciones hacia atrás. En los registros mostrados, el conductor está trabajando en los límites máximos diarios de los Estados Unidos, pero es un horario regular que proporciona 10 horas fuera cada noche.“</a:t>
            </a:r>
            <a:endParaRPr lang="en-US" dirty="0">
              <a:solidFill>
                <a:srgbClr val="002060"/>
              </a:solidFill>
            </a:endParaRPr>
          </a:p>
        </p:txBody>
      </p:sp>
      <p:sp>
        <p:nvSpPr>
          <p:cNvPr id="275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6D5733-0F17-487E-A6E0-DF6BF24195D3}" type="slidenum">
              <a:rPr lang="en-US"/>
              <a:pPr fontAlgn="base">
                <a:spcBef>
                  <a:spcPct val="0"/>
                </a:spcBef>
                <a:spcAft>
                  <a:spcPct val="0"/>
                </a:spcAft>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p:cNvSpPr>
          <p:nvPr>
            <p:ph type="sldImg"/>
          </p:nvPr>
        </p:nvSpPr>
        <p:spPr bwMode="auto">
          <a:noFill/>
          <a:ln>
            <a:solidFill>
              <a:srgbClr val="000000"/>
            </a:solidFill>
            <a:miter lim="800000"/>
            <a:headEnd/>
            <a:tailEnd/>
          </a:ln>
        </p:spPr>
      </p:sp>
      <p:sp>
        <p:nvSpPr>
          <p:cNvPr id="277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“Rotación de horario hacia adelante. Si su empresa tiene políticas o prácticas relacionadas con la rotación de horarios, ahora sería un buen momento para discutirlas”.</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2060"/>
              </a:solidFill>
            </a:endParaRPr>
          </a:p>
          <a:p>
            <a:pPr>
              <a:spcBef>
                <a:spcPct val="0"/>
              </a:spcBef>
            </a:pPr>
            <a:r>
              <a:rPr lang="es-ES" dirty="0">
                <a:solidFill>
                  <a:srgbClr val="002060"/>
                </a:solidFill>
              </a:rPr>
              <a:t>Información adicional: Viajar del este al oeste da como resultado una rotación hacia adelante de las horas diurnas y nocturnas y, por lo tanto, es como una rotación de horario hacia adelante. La mayoría de la gente encuentra esto más fácil que ir del oeste al este.</a:t>
            </a:r>
            <a:endParaRPr lang="en-US" dirty="0">
              <a:solidFill>
                <a:srgbClr val="002060"/>
              </a:solidFill>
            </a:endParaRPr>
          </a:p>
          <a:p>
            <a:pPr>
              <a:spcBef>
                <a:spcPct val="0"/>
              </a:spcBef>
            </a:pPr>
            <a:endParaRPr lang="en-US" dirty="0"/>
          </a:p>
          <a:p>
            <a:pPr>
              <a:spcBef>
                <a:spcPct val="0"/>
              </a:spcBef>
            </a:pPr>
            <a:endParaRPr lang="en-US" dirty="0"/>
          </a:p>
        </p:txBody>
      </p:sp>
      <p:sp>
        <p:nvSpPr>
          <p:cNvPr id="277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019FF6-2130-4827-9E09-B1AB1C94C343}" type="slidenum">
              <a:rPr lang="en-US"/>
              <a:pPr fontAlgn="base">
                <a:spcBef>
                  <a:spcPct val="0"/>
                </a:spcBef>
                <a:spcAft>
                  <a:spcPct val="0"/>
                </a:spcAft>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p:cNvSpPr>
          <p:nvPr>
            <p:ph type="sldImg"/>
          </p:nvPr>
        </p:nvSpPr>
        <p:spPr bwMode="auto">
          <a:noFill/>
          <a:ln>
            <a:solidFill>
              <a:srgbClr val="000000"/>
            </a:solidFill>
            <a:miter lim="800000"/>
            <a:headEnd/>
            <a:tailEnd/>
          </a:ln>
        </p:spPr>
      </p:sp>
      <p:sp>
        <p:nvSpPr>
          <p:cNvPr id="279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“Rotación de horario hacia atrás. Puede haber efectos negativos sobre la capacidad para dormir y la capacidad para permanecer despierto mientras se conduce”.</a:t>
            </a:r>
            <a:endParaRPr lang="en-US" dirty="0">
              <a:solidFill>
                <a:srgbClr val="0033CC"/>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b="0" dirty="0"/>
              <a:t>Información adicional: Viajando del oeste al este resulta en una rotación hacia atrás y es como una rotación de horario hacia atrás.  Esto menudo, lo </a:t>
            </a:r>
            <a:r>
              <a:rPr lang="es-ES" b="0" i="1" dirty="0"/>
              <a:t>empuja</a:t>
            </a:r>
            <a:r>
              <a:rPr lang="es-ES" b="0" dirty="0"/>
              <a:t> al día siguiente, antes de que haya dormido suficiente  y mientras se encuentra en un valle circadiano.</a:t>
            </a:r>
            <a:endParaRPr lang="en-US" b="0" dirty="0"/>
          </a:p>
        </p:txBody>
      </p:sp>
      <p:sp>
        <p:nvSpPr>
          <p:cNvPr id="279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6A96E1-C173-4DCD-9203-DC8720E2A45E}" type="slidenum">
              <a:rPr lang="en-US"/>
              <a:pPr fontAlgn="base">
                <a:spcBef>
                  <a:spcPct val="0"/>
                </a:spcBef>
                <a:spcAft>
                  <a:spcPct val="0"/>
                </a:spcAft>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p:cNvSpPr>
          <p:nvPr>
            <p:ph type="sldImg"/>
          </p:nvPr>
        </p:nvSpPr>
        <p:spPr bwMode="auto">
          <a:noFill/>
          <a:ln>
            <a:solidFill>
              <a:srgbClr val="000000"/>
            </a:solidFill>
            <a:miter lim="800000"/>
            <a:headEnd/>
            <a:tailEnd/>
          </a:ln>
        </p:spPr>
      </p:sp>
      <p:sp>
        <p:nvSpPr>
          <p:cNvPr id="281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de TtT: “Estas son las reglas de las Horas de Servicio (HDS) para conductores de </a:t>
            </a:r>
            <a:r>
              <a:rPr lang="es-ES" i="1" dirty="0"/>
              <a:t>camiones</a:t>
            </a:r>
            <a:r>
              <a:rPr lang="es-ES" dirty="0"/>
              <a:t> de los EUA, la tabla proporciona muchos detalles, pero la mayoría de los detalles no se abordan de otra manera en la instrucción.”</a:t>
            </a:r>
            <a:endParaRPr lang="en-US" dirty="0"/>
          </a:p>
          <a:p>
            <a:pPr>
              <a:spcBef>
                <a:spcPct val="0"/>
              </a:spcBef>
            </a:pP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Comentario adicional: En la medida en que las reglas de horas de servicio específicas se traten en la clase, trate de relacionarlas con los principios de administración de la fatiga y no a cuestiones de cumplimiento.</a:t>
            </a:r>
            <a:endParaRPr lang="en-US" dirty="0"/>
          </a:p>
        </p:txBody>
      </p:sp>
      <p:sp>
        <p:nvSpPr>
          <p:cNvPr id="281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BE3600-2BFE-48AE-AE96-FB3D78D71C3F}" type="slidenum">
              <a:rPr lang="en-US"/>
              <a:pPr fontAlgn="base">
                <a:spcBef>
                  <a:spcPct val="0"/>
                </a:spcBef>
                <a:spcAft>
                  <a:spcPct val="0"/>
                </a:spcAft>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p:cNvSpPr>
          <p:nvPr>
            <p:ph type="sldImg"/>
          </p:nvPr>
        </p:nvSpPr>
        <p:spPr bwMode="auto">
          <a:noFill/>
          <a:ln>
            <a:solidFill>
              <a:srgbClr val="000000"/>
            </a:solidFill>
            <a:miter lim="800000"/>
            <a:headEnd/>
            <a:tailEnd/>
          </a:ln>
        </p:spPr>
      </p:sp>
      <p:sp>
        <p:nvSpPr>
          <p:cNvPr id="283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Aquí están las reglas de los EUA para los conductores de </a:t>
            </a:r>
            <a:r>
              <a:rPr lang="es-ES" i="1" dirty="0">
                <a:solidFill>
                  <a:srgbClr val="002060"/>
                </a:solidFill>
              </a:rPr>
              <a:t>autobús</a:t>
            </a:r>
            <a:r>
              <a:rPr lang="es-ES" dirty="0">
                <a:solidFill>
                  <a:srgbClr val="002060"/>
                </a:solidFill>
              </a:rPr>
              <a:t>.“</a:t>
            </a:r>
            <a:endParaRPr lang="en-US" dirty="0">
              <a:solidFill>
                <a:srgbClr val="002060"/>
              </a:solidFill>
            </a:endParaRPr>
          </a:p>
        </p:txBody>
      </p:sp>
      <p:sp>
        <p:nvSpPr>
          <p:cNvPr id="283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F4B8F5-BF4E-44B4-BBD3-A404178385C6}" type="slidenum">
              <a:rPr lang="en-US"/>
              <a:pPr fontAlgn="base">
                <a:spcBef>
                  <a:spcPct val="0"/>
                </a:spcBef>
                <a:spcAft>
                  <a:spcPct val="0"/>
                </a:spcAft>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bwMode="auto">
          <a:noFill/>
          <a:ln>
            <a:solidFill>
              <a:srgbClr val="000000"/>
            </a:solidFill>
            <a:miter lim="800000"/>
            <a:headEnd/>
            <a:tailEnd/>
          </a:ln>
        </p:spPr>
      </p:sp>
      <p:sp>
        <p:nvSpPr>
          <p:cNvPr id="285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"Las reglas canadienses, que se muestran aquí, son las mismas para los conductores de camiones y autobuses"</a:t>
            </a:r>
            <a:endParaRPr lang="en-US" dirty="0"/>
          </a:p>
        </p:txBody>
      </p:sp>
      <p:sp>
        <p:nvSpPr>
          <p:cNvPr id="285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DD413D-8085-4479-AA86-442B01840FE3}" type="slidenum">
              <a:rPr lang="en-US"/>
              <a:pPr fontAlgn="base">
                <a:spcBef>
                  <a:spcPct val="0"/>
                </a:spcBef>
                <a:spcAft>
                  <a:spcPct val="0"/>
                </a:spcAft>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bwMode="auto">
          <a:noFill/>
          <a:ln>
            <a:solidFill>
              <a:srgbClr val="000000"/>
            </a:solidFill>
            <a:miter lim="800000"/>
            <a:headEnd/>
            <a:tailEnd/>
          </a:ln>
        </p:spPr>
      </p:sp>
      <p:sp>
        <p:nvSpPr>
          <p:cNvPr id="287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“Esta diapositiva resume las ventajas de las reglas de las HDS en relación con la administración de la fatiga. La intención no es evaluar reglas específicas, sino mostrar que las reglas de HDS son necesarias”.</a:t>
            </a:r>
            <a:endParaRPr lang="en-US" dirty="0">
              <a:solidFill>
                <a:srgbClr val="002060"/>
              </a:solidFill>
            </a:endParaRPr>
          </a:p>
        </p:txBody>
      </p:sp>
      <p:sp>
        <p:nvSpPr>
          <p:cNvPr id="287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605244-5374-4A63-A09A-2D48AE46BEA5}" type="slidenum">
              <a:rPr lang="en-US"/>
              <a:pPr fontAlgn="base">
                <a:spcBef>
                  <a:spcPct val="0"/>
                </a:spcBef>
                <a:spcAft>
                  <a:spcPct val="0"/>
                </a:spcAft>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p:cNvSpPr>
          <p:nvPr>
            <p:ph type="sldImg"/>
          </p:nvPr>
        </p:nvSpPr>
        <p:spPr bwMode="auto">
          <a:noFill/>
          <a:ln>
            <a:solidFill>
              <a:srgbClr val="000000"/>
            </a:solidFill>
            <a:miter lim="800000"/>
            <a:headEnd/>
            <a:tailEnd/>
          </a:ln>
        </p:spPr>
      </p:sp>
      <p:sp>
        <p:nvSpPr>
          <p:cNvPr id="291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 </a:t>
            </a:r>
            <a:r>
              <a:rPr lang="es-ES" dirty="0"/>
              <a:t>TtT Narración : "Esta diapositiva resume los muchos factores que afectan el estado de alerta, comenzando con el cumplimiento de las horas de servicio".</a:t>
            </a:r>
          </a:p>
          <a:p>
            <a:pPr>
              <a:spcBef>
                <a:spcPct val="0"/>
              </a:spcBef>
            </a:pPr>
            <a:endParaRPr lang="es-ES" dirty="0"/>
          </a:p>
          <a:p>
            <a:pPr>
              <a:spcBef>
                <a:spcPct val="0"/>
              </a:spcBef>
            </a:pPr>
            <a:r>
              <a:rPr lang="es-ES" dirty="0"/>
              <a:t>____________</a:t>
            </a:r>
          </a:p>
          <a:p>
            <a:pPr>
              <a:spcBef>
                <a:spcPct val="0"/>
              </a:spcBef>
            </a:pPr>
            <a:r>
              <a:rPr lang="es-ES" dirty="0"/>
              <a:t>Nota adicional para el instructor: la "autoconciencia" es diferente de otros factores en que no afecta su nivel de fatiga, sino su capacidad para responder adecuadamente a la fatiga. La mayoría de las personas no tienen una conciencia precisa de su nivel de fatiga y probabilidad de conciliar el sueño.</a:t>
            </a:r>
            <a:endParaRPr lang="en-US" dirty="0"/>
          </a:p>
        </p:txBody>
      </p:sp>
      <p:sp>
        <p:nvSpPr>
          <p:cNvPr id="291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4F565-E9D9-4797-A1C6-A6C229D56B6B}" type="slidenum">
              <a:rPr lang="en-US"/>
              <a:pPr fontAlgn="base">
                <a:spcBef>
                  <a:spcPct val="0"/>
                </a:spcBef>
                <a:spcAft>
                  <a:spcPct val="0"/>
                </a:spcAft>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“Como capacitador, tendrá estas responsabilidades. Primero, debe continuar adquiriendo conocimientos adicionales sobre la fatiga del conductor y temas relacionados. Sus actividades principales serán llevar a cabo la capacitación en el aula de los Módulos 3 y 4, y supervisar y facilitar el aprendizaje basado en la web. Además, es probable que sea responsable de mantener los registros de la capacitación de PAF para su empresa transportista”.</a:t>
            </a:r>
            <a:endParaRPr lang="en-US" dirty="0"/>
          </a:p>
          <a:p>
            <a:pPr eaLnBrk="1" hangingPunct="1">
              <a:spcBef>
                <a:spcPct val="0"/>
              </a:spcBef>
            </a:pPr>
            <a:endParaRPr lang="en-US" dirty="0"/>
          </a:p>
          <a:p>
            <a:pPr eaLnBrk="1" hangingPunct="1">
              <a:spcBef>
                <a:spcPct val="0"/>
              </a:spcBef>
            </a:pPr>
            <a:r>
              <a:rPr lang="en-US" dirty="0"/>
              <a:t>____________</a:t>
            </a:r>
          </a:p>
          <a:p>
            <a:pPr eaLnBrk="1" hangingPunct="1">
              <a:spcBef>
                <a:spcPct val="0"/>
              </a:spcBef>
            </a:pPr>
            <a:r>
              <a:rPr lang="es-ES" dirty="0"/>
              <a:t>Nota adicional para el instructor: Posible verificación del aprendizaje: P: El examen de este módulo tendrá 30 preguntas. ¿Cuántas debes responder correctamente para aprobar? R: 24 de 30, o 80%.</a:t>
            </a:r>
            <a:endParaRPr lang="en-US" dirty="0"/>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709C57-74C9-4051-8067-C6104E67EEA0}" type="slidenum">
              <a:rPr lang="en-US" smtClean="0"/>
              <a:pPr fontAlgn="base">
                <a:spcBef>
                  <a:spcPct val="0"/>
                </a:spcBef>
                <a:spcAft>
                  <a:spcPct val="0"/>
                </a:spcAft>
                <a:defRPr/>
              </a:pPr>
              <a:t>17</a:t>
            </a:fld>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p:cNvSpPr>
          <p:nvPr>
            <p:ph type="sldImg"/>
          </p:nvPr>
        </p:nvSpPr>
        <p:spPr bwMode="auto">
          <a:noFill/>
          <a:ln>
            <a:solidFill>
              <a:srgbClr val="000000"/>
            </a:solidFill>
            <a:miter lim="800000"/>
            <a:headEnd/>
            <a:tailEnd/>
          </a:ln>
        </p:spPr>
      </p:sp>
      <p:sp>
        <p:nvSpPr>
          <p:cNvPr id="293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 “Las mismas dos obligaciones del conductor se aplican a todos los aspectos de la seguridad: (1) cumplir con las reglas; y (2) ejercer un buen juicio más allá del cumplimiento de las reglas”..</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rPr>
              <a:t>Nota para el Instructor: Verifique el aprendizaje: P: ¿Qué es generalmente mejor: un horario regular, un horario de rotación hacia adelante o un horario de rotación hacia atrás? R: horario habitual.; P: ¿Qué es generalmente peor? R: Un horario de rotación hacia atrás”.</a:t>
            </a:r>
            <a:endParaRPr lang="en-US" dirty="0">
              <a:solidFill>
                <a:srgbClr val="002060"/>
              </a:solidFill>
            </a:endParaRPr>
          </a:p>
          <a:p>
            <a:pPr>
              <a:spcBef>
                <a:spcPct val="0"/>
              </a:spcBef>
            </a:pPr>
            <a:r>
              <a:rPr lang="en-US" dirty="0">
                <a:solidFill>
                  <a:srgbClr val="002060"/>
                </a:solidFill>
              </a:rPr>
              <a:t> </a:t>
            </a:r>
          </a:p>
          <a:p>
            <a:pPr>
              <a:spcBef>
                <a:spcPct val="0"/>
              </a:spcBef>
            </a:pPr>
            <a:endParaRPr lang="en-US" dirty="0"/>
          </a:p>
        </p:txBody>
      </p:sp>
      <p:sp>
        <p:nvSpPr>
          <p:cNvPr id="293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F3B455-4F28-4A3D-A2E5-3914E9BCB9AF}" type="slidenum">
              <a:rPr lang="en-US"/>
              <a:pPr fontAlgn="base">
                <a:spcBef>
                  <a:spcPct val="0"/>
                </a:spcBef>
                <a:spcAft>
                  <a:spcPct val="0"/>
                </a:spcAft>
              </a:pPr>
              <a:t>170</a:t>
            </a:fld>
            <a:endParaRPr lang="en-US" dirty="0"/>
          </a:p>
        </p:txBody>
      </p:sp>
    </p:spTree>
    <p:extLst>
      <p:ext uri="{BB962C8B-B14F-4D97-AF65-F5344CB8AC3E}">
        <p14:creationId xmlns:p14="http://schemas.microsoft.com/office/powerpoint/2010/main" val="213780411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bwMode="auto">
          <a:noFill/>
          <a:ln>
            <a:solidFill>
              <a:srgbClr val="000000"/>
            </a:solidFill>
            <a:miter lim="800000"/>
            <a:headEnd/>
            <a:tailEnd/>
          </a:ln>
        </p:spPr>
      </p:sp>
      <p:sp>
        <p:nvSpPr>
          <p:cNvPr id="295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“Aquí están los temas incluidos en “Conducción en Equipo”.</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lvl="0"/>
            <a:endParaRPr lang="en-US" sz="1200" kern="1200" dirty="0">
              <a:solidFill>
                <a:schemeClr val="tx1"/>
              </a:solidFill>
              <a:latin typeface="+mn-lt"/>
              <a:ea typeface="+mn-ea"/>
              <a:cs typeface="+mn-cs"/>
            </a:endParaRPr>
          </a:p>
          <a:p>
            <a:pPr lvl="0"/>
            <a:r>
              <a:rPr lang="es-ES" sz="1200" kern="1200" dirty="0">
                <a:solidFill>
                  <a:schemeClr val="tx1"/>
                </a:solidFill>
                <a:latin typeface="+mn-lt"/>
                <a:ea typeface="+mn-ea"/>
                <a:cs typeface="+mn-cs"/>
              </a:rPr>
              <a:t>Nota adicional para el instructor:</a:t>
            </a:r>
          </a:p>
          <a:p>
            <a:pPr lvl="0"/>
            <a:r>
              <a:rPr lang="es-ES" sz="1200" kern="1200" dirty="0">
                <a:solidFill>
                  <a:schemeClr val="tx1"/>
                </a:solidFill>
                <a:latin typeface="+mn-lt"/>
                <a:ea typeface="+mn-ea"/>
                <a:cs typeface="+mn-cs"/>
              </a:rPr>
              <a:t>Los objetivos de aprendizaje para esta sección incluyen:</a:t>
            </a:r>
          </a:p>
          <a:p>
            <a:pPr lvl="0"/>
            <a:r>
              <a:rPr lang="es-ES" sz="1200" kern="1200" dirty="0">
                <a:solidFill>
                  <a:schemeClr val="tx1"/>
                </a:solidFill>
                <a:latin typeface="+mn-lt"/>
                <a:ea typeface="+mn-ea"/>
                <a:cs typeface="+mn-cs"/>
              </a:rPr>
              <a:t>(K) Identificar las principales ventajas y desventajas de la conducción en equipo.</a:t>
            </a:r>
          </a:p>
          <a:p>
            <a:pPr lvl="0"/>
            <a:r>
              <a:rPr lang="es-ES" sz="1200" kern="1200" dirty="0">
                <a:solidFill>
                  <a:schemeClr val="tx1"/>
                </a:solidFill>
                <a:latin typeface="+mn-lt"/>
                <a:ea typeface="+mn-ea"/>
                <a:cs typeface="+mn-cs"/>
              </a:rPr>
              <a:t>(K) Reconocer el cumplimiento y seguridad de los horarios de camarote para dormir.</a:t>
            </a:r>
          </a:p>
          <a:p>
            <a:pPr lvl="0"/>
            <a:r>
              <a:rPr lang="es-ES" sz="1200" kern="1200" dirty="0">
                <a:solidFill>
                  <a:schemeClr val="tx1"/>
                </a:solidFill>
                <a:latin typeface="+mn-lt"/>
                <a:ea typeface="+mn-ea"/>
                <a:cs typeface="+mn-cs"/>
              </a:rPr>
              <a:t>(K) Identificar formas generales de mejorar la conducción en equipo.</a:t>
            </a:r>
            <a:endParaRPr lang="en-US" sz="1200" kern="1200" dirty="0">
              <a:solidFill>
                <a:schemeClr val="tx1"/>
              </a:solidFill>
              <a:latin typeface="+mn-lt"/>
              <a:ea typeface="+mn-ea"/>
              <a:cs typeface="+mn-cs"/>
            </a:endParaRPr>
          </a:p>
          <a:p>
            <a:pPr>
              <a:spcBef>
                <a:spcPct val="0"/>
              </a:spcBef>
            </a:pPr>
            <a:endParaRPr lang="en-US" dirty="0">
              <a:solidFill>
                <a:srgbClr val="002060"/>
              </a:solidFill>
            </a:endParaRPr>
          </a:p>
        </p:txBody>
      </p:sp>
      <p:sp>
        <p:nvSpPr>
          <p:cNvPr id="295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D7B0F8-3862-4782-A343-FEE9BA4924CE}" type="slidenum">
              <a:rPr lang="en-US"/>
              <a:pPr fontAlgn="base">
                <a:spcBef>
                  <a:spcPct val="0"/>
                </a:spcBef>
                <a:spcAft>
                  <a:spcPct val="0"/>
                </a:spcAft>
              </a:pPr>
              <a:t>171</a:t>
            </a:fld>
            <a:endParaRPr lang="en-US" dirty="0"/>
          </a:p>
        </p:txBody>
      </p:sp>
    </p:spTree>
    <p:extLst>
      <p:ext uri="{BB962C8B-B14F-4D97-AF65-F5344CB8AC3E}">
        <p14:creationId xmlns:p14="http://schemas.microsoft.com/office/powerpoint/2010/main" val="324431953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bwMode="auto">
          <a:noFill/>
          <a:ln>
            <a:solidFill>
              <a:srgbClr val="000000"/>
            </a:solidFill>
            <a:miter lim="800000"/>
            <a:headEnd/>
            <a:tailEnd/>
          </a:ln>
        </p:spPr>
      </p:sp>
      <p:sp>
        <p:nvSpPr>
          <p:cNvPr id="297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TtT: “Ventajas de conducción en equipo. . .”</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Información adicional: Ventajas y desventajas basadas principalmente en el estudio de conducción natural de conductores</a:t>
            </a:r>
            <a:r>
              <a:rPr lang="es-ES" baseline="0" dirty="0"/>
              <a:t> </a:t>
            </a:r>
            <a:r>
              <a:rPr lang="es-ES" dirty="0"/>
              <a:t>en equipo y en solitario (Dingus et al, 2002.). También se examinó en Knipling (2006) y Knipling (2009).</a:t>
            </a:r>
            <a:endParaRPr lang="en-US" dirty="0"/>
          </a:p>
        </p:txBody>
      </p:sp>
      <p:sp>
        <p:nvSpPr>
          <p:cNvPr id="297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B34BC6-D771-47E6-86E2-448F5FAA9515}" type="slidenum">
              <a:rPr lang="en-US"/>
              <a:pPr fontAlgn="base">
                <a:spcBef>
                  <a:spcPct val="0"/>
                </a:spcBef>
                <a:spcAft>
                  <a:spcPct val="0"/>
                </a:spcAft>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bwMode="auto">
          <a:noFill/>
          <a:ln>
            <a:solidFill>
              <a:srgbClr val="000000"/>
            </a:solidFill>
            <a:miter lim="800000"/>
            <a:headEnd/>
            <a:tailEnd/>
          </a:ln>
        </p:spPr>
      </p:sp>
      <p:sp>
        <p:nvSpPr>
          <p:cNvPr id="300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“y algunas desventajas, ambas basadas en investigaciones de seguridad”.</a:t>
            </a:r>
            <a:r>
              <a:rPr lang="en-US" dirty="0">
                <a:solidFill>
                  <a:srgbClr val="0033CC"/>
                </a:solidFill>
              </a:rPr>
              <a:t>.” </a:t>
            </a: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Ventajas y desventajas basadas principalmente en el estudio de conducción natural de conductores</a:t>
            </a:r>
            <a:r>
              <a:rPr lang="es-ES" baseline="0" dirty="0"/>
              <a:t> </a:t>
            </a:r>
            <a:r>
              <a:rPr lang="es-ES" dirty="0"/>
              <a:t>en equipo y en solitario (Dingus et al, 2002.). También se examinó en Knipling (2006) y Knipling (2009).</a:t>
            </a:r>
            <a:endParaRPr lang="en-US" dirty="0"/>
          </a:p>
        </p:txBody>
      </p:sp>
      <p:sp>
        <p:nvSpPr>
          <p:cNvPr id="300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0D9F40-4E07-42A9-A093-12D2052EE13A}" type="slidenum">
              <a:rPr lang="en-US"/>
              <a:pPr fontAlgn="base">
                <a:spcBef>
                  <a:spcPct val="0"/>
                </a:spcBef>
                <a:spcAft>
                  <a:spcPct val="0"/>
                </a:spcAft>
              </a:pPr>
              <a:t>173</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bwMode="auto">
          <a:noFill/>
          <a:ln>
            <a:solidFill>
              <a:srgbClr val="000000"/>
            </a:solidFill>
            <a:miter lim="800000"/>
            <a:headEnd/>
            <a:tailEnd/>
          </a:ln>
        </p:spPr>
      </p:sp>
      <p:sp>
        <p:nvSpPr>
          <p:cNvPr id="302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 “Estas son las reglas clave de los EUA para los conductores de camiones y autobuses respecto a los camarotes para dormir”.</a:t>
            </a:r>
            <a:endParaRPr lang="en-US" dirty="0">
              <a:solidFill>
                <a:srgbClr val="002060"/>
              </a:solidFill>
            </a:endParaRPr>
          </a:p>
        </p:txBody>
      </p:sp>
      <p:sp>
        <p:nvSpPr>
          <p:cNvPr id="302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312013-A878-4BF0-97CA-50967F2B01A7}" type="slidenum">
              <a:rPr lang="en-US"/>
              <a:pPr fontAlgn="base">
                <a:spcBef>
                  <a:spcPct val="0"/>
                </a:spcBef>
                <a:spcAft>
                  <a:spcPct val="0"/>
                </a:spcAft>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“En Canadá, las reglas son las mismas para los conductores de camiones y autobuses, pero diferentes para los conductores individuales y en equipo”.</a:t>
            </a:r>
            <a:endParaRPr lang="en-US" dirty="0"/>
          </a:p>
          <a:p>
            <a:pPr>
              <a:spcBef>
                <a:spcPct val="0"/>
              </a:spcBef>
            </a:pPr>
            <a:endParaRPr lang="en-US" dirty="0"/>
          </a:p>
        </p:txBody>
      </p:sp>
      <p:sp>
        <p:nvSpPr>
          <p:cNvPr id="304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C36843-3ABD-4096-8A11-9ED9B0855C04}" type="slidenum">
              <a:rPr lang="en-US"/>
              <a:pPr fontAlgn="base">
                <a:spcBef>
                  <a:spcPct val="0"/>
                </a:spcBef>
                <a:spcAft>
                  <a:spcPct val="0"/>
                </a:spcAft>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p:spPr>
      </p:sp>
      <p:sp>
        <p:nvSpPr>
          <p:cNvPr id="306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 “Aquí hay cinco consejos para el uso seguro y en cumplimiento del camarote para dormir”.</a:t>
            </a: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Algunos conductores les gusta usar un equipo de sonido o un ventilador en el camarote para enmascarar el ruido del</a:t>
            </a:r>
            <a:r>
              <a:rPr lang="es-ES" baseline="0" dirty="0">
                <a:solidFill>
                  <a:srgbClr val="002060"/>
                </a:solidFill>
              </a:rPr>
              <a:t> camino</a:t>
            </a:r>
            <a:r>
              <a:rPr lang="es-ES" dirty="0">
                <a:solidFill>
                  <a:srgbClr val="002060"/>
                </a:solidFill>
              </a:rPr>
              <a:t>. En lo que se refiere a los valles circadianos: Por lo general los dos conductores no podrán dormir durante estos períodos. Sin embargo, el equipo debe trabajar para asegurar que un conductor se beneficie de estos períodos. Si se planea una parada donde ambos pilotos puedan dormir, los valles circadianos son los mejores momentos (especialmente de las 2 a las 7 </a:t>
            </a:r>
            <a:r>
              <a:rPr lang="es-ES" dirty="0" err="1">
                <a:solidFill>
                  <a:srgbClr val="002060"/>
                </a:solidFill>
              </a:rPr>
              <a:t>a.m</a:t>
            </a:r>
            <a:r>
              <a:rPr lang="es-ES" dirty="0">
                <a:solidFill>
                  <a:srgbClr val="002060"/>
                </a:solidFill>
              </a:rPr>
              <a:t>).</a:t>
            </a:r>
            <a:endParaRPr lang="en-US" dirty="0">
              <a:solidFill>
                <a:srgbClr val="002060"/>
              </a:solidFill>
            </a:endParaRPr>
          </a:p>
          <a:p>
            <a:pPr>
              <a:spcBef>
                <a:spcPct val="0"/>
              </a:spcBef>
            </a:pPr>
            <a:endParaRPr lang="en-US" dirty="0"/>
          </a:p>
        </p:txBody>
      </p:sp>
      <p:sp>
        <p:nvSpPr>
          <p:cNvPr id="306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903F3B-ADDD-4DFF-ACFC-F09747FF3F7F}" type="slidenum">
              <a:rPr lang="en-US"/>
              <a:pPr fontAlgn="base">
                <a:spcBef>
                  <a:spcPct val="0"/>
                </a:spcBef>
                <a:spcAft>
                  <a:spcPct val="0"/>
                </a:spcAft>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bwMode="auto">
          <a:noFill/>
          <a:ln>
            <a:solidFill>
              <a:srgbClr val="000000"/>
            </a:solidFill>
            <a:miter lim="800000"/>
            <a:headEnd/>
            <a:tailEnd/>
          </a:ln>
        </p:spPr>
      </p:sp>
      <p:sp>
        <p:nvSpPr>
          <p:cNvPr id="308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“Y, finalmente, aquí hay algunas sugerencias más generales para mejorar la conducción en equipo”.</a:t>
            </a: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 para el instructor: Pregunta de repaso sobre la conducción en equipo. P: Citamos cinco </a:t>
            </a:r>
            <a:r>
              <a:rPr lang="es-ES" i="1" dirty="0"/>
              <a:t>ventajas</a:t>
            </a:r>
            <a:r>
              <a:rPr lang="es-ES" dirty="0"/>
              <a:t> de la conducción en equipo para el estado de alerta. ¿Puede indicar tres?</a:t>
            </a:r>
          </a:p>
          <a:p>
            <a:pPr>
              <a:spcBef>
                <a:spcPct val="0"/>
              </a:spcBef>
            </a:pPr>
            <a:r>
              <a:rPr lang="es-ES" dirty="0"/>
              <a:t>R: Cualquiera de estas tres:</a:t>
            </a:r>
          </a:p>
          <a:p>
            <a:pPr>
              <a:spcBef>
                <a:spcPct val="0"/>
              </a:spcBef>
            </a:pPr>
            <a:r>
              <a:rPr lang="es-ES" dirty="0"/>
              <a:t>Los conductores se ayudan mutuamente a mantenerse despierto.</a:t>
            </a:r>
          </a:p>
          <a:p>
            <a:pPr>
              <a:spcBef>
                <a:spcPct val="0"/>
              </a:spcBef>
            </a:pPr>
            <a:r>
              <a:rPr lang="es-ES" dirty="0"/>
              <a:t>Los conductores tienen más horas de sueño</a:t>
            </a:r>
          </a:p>
          <a:p>
            <a:pPr>
              <a:spcBef>
                <a:spcPct val="0"/>
              </a:spcBef>
            </a:pPr>
            <a:r>
              <a:rPr lang="es-ES" dirty="0"/>
              <a:t>Los conductores pueden descansar cuando están cansados</a:t>
            </a:r>
          </a:p>
          <a:p>
            <a:pPr>
              <a:spcBef>
                <a:spcPct val="0"/>
              </a:spcBef>
            </a:pPr>
            <a:r>
              <a:rPr lang="es-ES" dirty="0"/>
              <a:t>Reduce el tiempo dedicado a la tarea</a:t>
            </a:r>
          </a:p>
          <a:p>
            <a:pPr>
              <a:spcBef>
                <a:spcPct val="0"/>
              </a:spcBef>
            </a:pPr>
            <a:r>
              <a:rPr lang="es-ES" dirty="0"/>
              <a:t>Los conductores en equipo son menos propensos</a:t>
            </a:r>
            <a:r>
              <a:rPr lang="es-ES" baseline="0" dirty="0"/>
              <a:t> a</a:t>
            </a:r>
            <a:r>
              <a:rPr lang="es-ES" dirty="0"/>
              <a:t> forzarse hasta el límite ".</a:t>
            </a:r>
            <a:endParaRPr lang="en-US" dirty="0"/>
          </a:p>
          <a:p>
            <a:pPr>
              <a:spcBef>
                <a:spcPct val="0"/>
              </a:spcBef>
            </a:pPr>
            <a:endParaRPr lang="en-US" dirty="0"/>
          </a:p>
          <a:p>
            <a:pPr>
              <a:spcBef>
                <a:spcPct val="0"/>
              </a:spcBef>
            </a:pPr>
            <a:endParaRPr lang="en-US" dirty="0"/>
          </a:p>
          <a:p>
            <a:pPr>
              <a:spcBef>
                <a:spcPct val="0"/>
              </a:spcBef>
            </a:pPr>
            <a:endParaRPr lang="en-US" dirty="0"/>
          </a:p>
          <a:p>
            <a:pPr>
              <a:spcBef>
                <a:spcPct val="0"/>
              </a:spcBef>
            </a:pPr>
            <a:endParaRPr lang="en-US" dirty="0"/>
          </a:p>
        </p:txBody>
      </p:sp>
      <p:sp>
        <p:nvSpPr>
          <p:cNvPr id="308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6EB11-E1E0-4B51-9474-B2A5519FD7BA}" type="slidenum">
              <a:rPr lang="en-US"/>
              <a:pPr fontAlgn="base">
                <a:spcBef>
                  <a:spcPct val="0"/>
                </a:spcBef>
                <a:spcAft>
                  <a:spcPct val="0"/>
                </a:spcAft>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bwMode="auto">
          <a:noFill/>
          <a:ln>
            <a:solidFill>
              <a:srgbClr val="000000"/>
            </a:solidFill>
            <a:miter lim="800000"/>
            <a:headEnd/>
            <a:tailEnd/>
          </a:ln>
        </p:spPr>
      </p:sp>
      <p:sp>
        <p:nvSpPr>
          <p:cNvPr id="320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 “Esta es la conclusión del módulo, que incluye una revisión y un resumen de los puntos clave”.</a:t>
            </a:r>
            <a:endParaRPr lang="en-US" dirty="0"/>
          </a:p>
          <a:p>
            <a:pPr>
              <a:spcBef>
                <a:spcPct val="0"/>
              </a:spcBef>
            </a:pPr>
            <a:endParaRPr lang="en-US" dirty="0"/>
          </a:p>
          <a:p>
            <a:pPr>
              <a:spcBef>
                <a:spcPct val="0"/>
              </a:spcBef>
            </a:pPr>
            <a:endParaRPr lang="en-US" dirty="0">
              <a:solidFill>
                <a:srgbClr val="002060"/>
              </a:solidFill>
            </a:endParaRPr>
          </a:p>
        </p:txBody>
      </p:sp>
      <p:sp>
        <p:nvSpPr>
          <p:cNvPr id="320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E39110-40B3-4EC2-840B-1939C0AA3491}" type="slidenum">
              <a:rPr lang="en-US"/>
              <a:pPr fontAlgn="base">
                <a:spcBef>
                  <a:spcPct val="0"/>
                </a:spcBef>
                <a:spcAft>
                  <a:spcPct val="0"/>
                </a:spcAft>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bwMode="auto">
          <a:noFill/>
          <a:ln>
            <a:solidFill>
              <a:srgbClr val="000000"/>
            </a:solidFill>
            <a:miter lim="800000"/>
            <a:headEnd/>
            <a:tailEnd/>
          </a:ln>
        </p:spPr>
      </p:sp>
      <p:sp>
        <p:nvSpPr>
          <p:cNvPr id="322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TtT: “Esto es lo que se revisará”.</a:t>
            </a:r>
            <a:endParaRPr lang="en-US" dirty="0">
              <a:solidFill>
                <a:srgbClr val="002060"/>
              </a:solidFill>
            </a:endParaRPr>
          </a:p>
        </p:txBody>
      </p:sp>
      <p:sp>
        <p:nvSpPr>
          <p:cNvPr id="322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FE942B-6181-4B3B-8B87-BDD8B3BCBF59}" type="slidenum">
              <a:rPr lang="en-US"/>
              <a:pPr fontAlgn="base">
                <a:spcBef>
                  <a:spcPct val="0"/>
                </a:spcBef>
                <a:spcAft>
                  <a:spcPct val="0"/>
                </a:spcAft>
              </a:pPr>
              <a:t>179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t>Narración Completa: “Esta sección cubre la capacitación del PAF basada en la web. La capacitación basada en la web tiene el mismo contenido que la capacitación presencial, pero el modo de impartición es bastante diferente. Discutiremos sus ventajas, el sitio web del PAF, los Sistemas de Administración del Aprendizaje, la supervisión y apoyo a los alumnos, y los exámenes y el mantenimiento de registros”.</a:t>
            </a: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solidFill>
                  <a:srgbClr val="002060"/>
                </a:solidFill>
              </a:rPr>
              <a:t>___________</a:t>
            </a:r>
          </a:p>
          <a:p>
            <a:pPr eaLnBrk="1" hangingPunct="1">
              <a:spcBef>
                <a:spcPct val="0"/>
              </a:spcBef>
            </a:pPr>
            <a:r>
              <a:rPr lang="es-ES" dirty="0">
                <a:solidFill>
                  <a:srgbClr val="002060"/>
                </a:solidFill>
              </a:rPr>
              <a:t>Nota adicional para el instructor: La capacitación basada en la web se aprende mejor realizándola, en lugar de hablar sobre ella. Esta sección es relativamente breve y tiene como objetivo establecer las responsabilidades de los capacitadores del PAFAN en relación con la capacitación basada en la web. Deben experimentarse y practicarse completamente los módulos basados en la web antes de ayudar a los estudiantes a usarlos.</a:t>
            </a:r>
            <a:endParaRPr lang="en-US" dirty="0">
              <a:solidFill>
                <a:srgbClr val="002060"/>
              </a:solidFill>
            </a:endParaRPr>
          </a:p>
          <a:p>
            <a:endParaRPr lang="en-US" dirty="0"/>
          </a:p>
          <a:p>
            <a:r>
              <a:rPr lang="es-ES" dirty="0"/>
              <a:t>Objetivos de aprendizaje de la sección:</a:t>
            </a:r>
            <a:endParaRPr lang="en-US" dirty="0"/>
          </a:p>
          <a:p>
            <a:r>
              <a:rPr lang="es-ES" dirty="0"/>
              <a:t>(K) Identificar las ventajas y aplicaciones de la capacitación basada en la web.</a:t>
            </a:r>
          </a:p>
          <a:p>
            <a:r>
              <a:rPr lang="es-ES" dirty="0"/>
              <a:t>(K) Identificar las características del sitio web del PAF y su uso en la capacitación.</a:t>
            </a:r>
          </a:p>
          <a:p>
            <a:r>
              <a:rPr lang="es-ES" dirty="0"/>
              <a:t>(K) Reconocer las tareas y responsabilidades específicas del capacitador.</a:t>
            </a:r>
          </a:p>
          <a:p>
            <a:r>
              <a:rPr lang="es-ES" dirty="0"/>
              <a:t>(S) Ser capaz de coordinar y facilitar de manera efectiva la capacitación basada en la web del PAFAN a nivel de empresa.</a:t>
            </a:r>
            <a:endParaRPr lang="en-US" dirty="0"/>
          </a:p>
          <a:p>
            <a:endParaRPr lang="en-US" dirty="0"/>
          </a:p>
          <a:p>
            <a:pPr eaLnBrk="1" hangingPunct="1">
              <a:spcBef>
                <a:spcPct val="0"/>
              </a:spcBef>
            </a:pPr>
            <a:endParaRPr lang="en-US" dirty="0"/>
          </a:p>
          <a:p>
            <a:pPr eaLnBrk="1" hangingPunct="1">
              <a:spcBef>
                <a:spcPct val="0"/>
              </a:spcBef>
            </a:pPr>
            <a:endParaRPr lang="en-US" dirty="0"/>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AC8A9A-C1F9-43FC-B68E-1A65A8BBBBF5}" type="slidenum">
              <a:rPr lang="en-US" smtClean="0"/>
              <a:pPr fontAlgn="base">
                <a:spcBef>
                  <a:spcPct val="0"/>
                </a:spcBef>
                <a:spcAft>
                  <a:spcPct val="0"/>
                </a:spcAft>
                <a:defRPr/>
              </a:pPr>
              <a:t>18</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bwMode="auto">
          <a:noFill/>
          <a:ln>
            <a:solidFill>
              <a:srgbClr val="000000"/>
            </a:solidFill>
            <a:miter lim="800000"/>
            <a:headEnd/>
            <a:tailEnd/>
          </a:ln>
        </p:spPr>
      </p:sp>
      <p:sp>
        <p:nvSpPr>
          <p:cNvPr id="324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“Esta es la primera de dos diapositivas que revisan la terminología y los conceptos clave del módulo”.</a:t>
            </a:r>
            <a:endParaRPr lang="en-US" dirty="0">
              <a:solidFill>
                <a:srgbClr val="0033CC"/>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sym typeface="Wingdings" pitchFamily="2" charset="2"/>
            </a:endParaRPr>
          </a:p>
          <a:p>
            <a:pPr>
              <a:spcBef>
                <a:spcPct val="0"/>
              </a:spcBef>
            </a:pPr>
            <a:r>
              <a:rPr lang="es-ES" dirty="0">
                <a:solidFill>
                  <a:srgbClr val="0033CC"/>
                </a:solidFill>
                <a:sym typeface="Wingdings" pitchFamily="2" charset="2"/>
              </a:rPr>
              <a:t>Nota adicional para el instructor: Considere revisar la lista y pregunte quién puede definir el término y/o explicarlo. La mayoría se pueden describir breve y concisamente. Como instructor, debe estar preparado para explicar cualquier tema o corregir cualquier malentendido.</a:t>
            </a:r>
            <a:endParaRPr lang="en-US" dirty="0"/>
          </a:p>
        </p:txBody>
      </p:sp>
      <p:sp>
        <p:nvSpPr>
          <p:cNvPr id="324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3C4239-3D1E-486A-8967-A2E6051C89B6}" type="slidenum">
              <a:rPr lang="en-US"/>
              <a:pPr fontAlgn="base">
                <a:spcBef>
                  <a:spcPct val="0"/>
                </a:spcBef>
                <a:spcAft>
                  <a:spcPct val="0"/>
                </a:spcAft>
              </a:pPr>
              <a:t>180</a:t>
            </a:fld>
            <a:endParaRPr lang="en-US" dirty="0"/>
          </a:p>
        </p:txBody>
      </p:sp>
    </p:spTree>
    <p:extLst>
      <p:ext uri="{BB962C8B-B14F-4D97-AF65-F5344CB8AC3E}">
        <p14:creationId xmlns:p14="http://schemas.microsoft.com/office/powerpoint/2010/main" val="127863174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bwMode="auto">
          <a:noFill/>
          <a:ln>
            <a:solidFill>
              <a:srgbClr val="000000"/>
            </a:solidFill>
            <a:miter lim="800000"/>
            <a:headEnd/>
            <a:tailEnd/>
          </a:ln>
        </p:spPr>
      </p:sp>
      <p:sp>
        <p:nvSpPr>
          <p:cNvPr id="32665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ES" dirty="0">
                <a:solidFill>
                  <a:srgbClr val="0033CC"/>
                </a:solidFill>
              </a:rPr>
              <a:t>TtT Narración : “Aquí está la segunda de dos diapositivas de revisión”.</a:t>
            </a:r>
            <a:endParaRPr lang="en-US" dirty="0">
              <a:solidFill>
                <a:srgbClr val="0033CC"/>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sym typeface="Wingdings" pitchFamily="2" charset="2"/>
              </a:rPr>
              <a:t>Nota adicional para el instructor: Considere revisar la lista y pregunte quién puede definir el término y/o explicarlo. La mayoría se pueden describir breve y concisamente. Como instructor, debe estar preparado para explicar cualquier tema o corregir cualquier malentendido.</a:t>
            </a:r>
            <a:endParaRPr lang="en-US" dirty="0">
              <a:solidFill>
                <a:srgbClr val="002060"/>
              </a:solidFill>
              <a:sym typeface="Wingdings" pitchFamily="2" charset="2"/>
            </a:endParaRPr>
          </a:p>
          <a:p>
            <a:pPr>
              <a:spcBef>
                <a:spcPct val="0"/>
              </a:spcBef>
            </a:pPr>
            <a:endParaRPr lang="en-US" dirty="0">
              <a:solidFill>
                <a:srgbClr val="800000"/>
              </a:solidFill>
              <a:sym typeface="Wingdings" pitchFamily="2" charset="2"/>
            </a:endParaRPr>
          </a:p>
          <a:p>
            <a:pPr>
              <a:spcBef>
                <a:spcPct val="0"/>
              </a:spcBef>
            </a:pPr>
            <a:endParaRPr lang="en-US" dirty="0">
              <a:solidFill>
                <a:srgbClr val="800000"/>
              </a:solidFill>
              <a:sym typeface="Wingdings" pitchFamily="2" charset="2"/>
            </a:endParaRPr>
          </a:p>
          <a:p>
            <a:pPr>
              <a:spcBef>
                <a:spcPct val="0"/>
              </a:spcBef>
            </a:pPr>
            <a:endParaRPr lang="en-US" dirty="0"/>
          </a:p>
        </p:txBody>
      </p:sp>
      <p:sp>
        <p:nvSpPr>
          <p:cNvPr id="326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E240A7-6D59-4304-B713-52BD3E7B7C6A}" type="slidenum">
              <a:rPr lang="en-US"/>
              <a:pPr fontAlgn="base">
                <a:spcBef>
                  <a:spcPct val="0"/>
                </a:spcBef>
                <a:spcAft>
                  <a:spcPct val="0"/>
                </a:spcAft>
              </a:pPr>
              <a:t>181</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p:cNvSpPr>
          <p:nvPr>
            <p:ph type="sldImg"/>
          </p:nvPr>
        </p:nvSpPr>
        <p:spPr bwMode="auto">
          <a:noFill/>
          <a:ln>
            <a:solidFill>
              <a:srgbClr val="000000"/>
            </a:solidFill>
            <a:miter lim="800000"/>
            <a:headEnd/>
            <a:tailEnd/>
          </a:ln>
        </p:spPr>
      </p:sp>
      <p:sp>
        <p:nvSpPr>
          <p:cNvPr id="328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TtT Narración : “Aquí está la primera de dos diapositivas que presentan los mitos sobre la fatiga. La narración de la diapositiva explica por qué estas declaraciones son incorrectas. ¿Puede explicarlos?</a:t>
            </a: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sym typeface="Wingdings" pitchFamily="2" charset="2"/>
              </a:rPr>
              <a:t>Nota adicional para el instructor: Como instructor, debe estar preparado para explicar cualquier tema o corregir cualquier malentendido.</a:t>
            </a:r>
            <a:endParaRPr lang="en-US" dirty="0">
              <a:solidFill>
                <a:srgbClr val="002060"/>
              </a:solidFill>
              <a:sym typeface="Wingdings" pitchFamily="2" charset="2"/>
            </a:endParaRPr>
          </a:p>
          <a:p>
            <a:pPr>
              <a:spcBef>
                <a:spcPct val="0"/>
              </a:spcBef>
            </a:pPr>
            <a:endParaRPr lang="en-US" dirty="0"/>
          </a:p>
          <a:p>
            <a:pPr>
              <a:spcBef>
                <a:spcPct val="0"/>
              </a:spcBef>
            </a:pPr>
            <a:endParaRPr lang="en-US" dirty="0"/>
          </a:p>
          <a:p>
            <a:pPr>
              <a:spcBef>
                <a:spcPct val="0"/>
              </a:spcBef>
            </a:pPr>
            <a:endParaRPr lang="en-US" dirty="0"/>
          </a:p>
        </p:txBody>
      </p:sp>
      <p:sp>
        <p:nvSpPr>
          <p:cNvPr id="328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5728B9-0878-4FA5-85F8-3329893D79BB}" type="slidenum">
              <a:rPr lang="en-US"/>
              <a:pPr fontAlgn="base">
                <a:spcBef>
                  <a:spcPct val="0"/>
                </a:spcBef>
                <a:spcAft>
                  <a:spcPct val="0"/>
                </a:spcAft>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bwMode="auto">
          <a:noFill/>
          <a:ln>
            <a:solidFill>
              <a:srgbClr val="000000"/>
            </a:solidFill>
            <a:miter lim="800000"/>
            <a:headEnd/>
            <a:tailEnd/>
          </a:ln>
        </p:spPr>
      </p:sp>
      <p:sp>
        <p:nvSpPr>
          <p:cNvPr id="330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33CC"/>
                </a:solidFill>
              </a:rPr>
              <a:t>TtT Narración : “Esta es la segunda de dos diapositivas sobre los mitos de la fatiga”.</a:t>
            </a:r>
            <a:endParaRPr lang="en-US" dirty="0">
              <a:solidFill>
                <a:srgbClr val="0033CC"/>
              </a:solidFill>
            </a:endParaRPr>
          </a:p>
          <a:p>
            <a:pPr>
              <a:spcBef>
                <a:spcPct val="0"/>
              </a:spcBef>
            </a:pP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Como instructor, debe estar preparado para explicar cualquier tema o corregir cualquier malentendido.</a:t>
            </a:r>
            <a:endParaRPr lang="en-US" dirty="0">
              <a:solidFill>
                <a:srgbClr val="002060"/>
              </a:solidFill>
              <a:sym typeface="Wingdings" pitchFamily="2" charset="2"/>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solidFill>
                <a:srgbClr val="002060"/>
              </a:solidFill>
              <a:sym typeface="Wingdings" pitchFamily="2" charset="2"/>
            </a:endParaRPr>
          </a:p>
          <a:p>
            <a:pPr>
              <a:spcBef>
                <a:spcPct val="0"/>
              </a:spcBef>
            </a:pPr>
            <a:endParaRPr lang="en-US" dirty="0"/>
          </a:p>
          <a:p>
            <a:pPr>
              <a:spcBef>
                <a:spcPct val="0"/>
              </a:spcBef>
            </a:pPr>
            <a:endParaRPr lang="en-US" dirty="0"/>
          </a:p>
          <a:p>
            <a:pPr>
              <a:spcBef>
                <a:spcPct val="0"/>
              </a:spcBef>
            </a:pPr>
            <a:endParaRPr lang="en-US" dirty="0"/>
          </a:p>
          <a:p>
            <a:pPr>
              <a:spcBef>
                <a:spcPct val="0"/>
              </a:spcBef>
            </a:pPr>
            <a:endParaRPr lang="en-US" dirty="0"/>
          </a:p>
        </p:txBody>
      </p:sp>
      <p:sp>
        <p:nvSpPr>
          <p:cNvPr id="330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1E2087-9F4E-441B-AF9B-074857F71DA2}" type="slidenum">
              <a:rPr lang="en-US"/>
              <a:pPr fontAlgn="base">
                <a:spcBef>
                  <a:spcPct val="0"/>
                </a:spcBef>
                <a:spcAft>
                  <a:spcPct val="0"/>
                </a:spcAft>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bwMode="auto">
          <a:noFill/>
          <a:ln>
            <a:solidFill>
              <a:srgbClr val="000000"/>
            </a:solidFill>
            <a:miter lim="800000"/>
            <a:headEnd/>
            <a:tailEnd/>
          </a:ln>
        </p:spPr>
      </p:sp>
      <p:sp>
        <p:nvSpPr>
          <p:cNvPr id="332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 “Finalmente, hay dos diapositivas sobre lo que se debe </a:t>
            </a:r>
            <a:r>
              <a:rPr lang="es-ES" i="1" dirty="0">
                <a:solidFill>
                  <a:srgbClr val="002060"/>
                </a:solidFill>
              </a:rPr>
              <a:t>hacer</a:t>
            </a:r>
            <a:r>
              <a:rPr lang="es-ES" dirty="0">
                <a:solidFill>
                  <a:srgbClr val="002060"/>
                </a:solidFill>
              </a:rPr>
              <a:t> en la administración de la fatiga y una sobre lo que no se debe hacer. ¿Puede explicarlos?</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Al igual que con las diapositivas anteriores, considere repasar la lista y pregunte a los estudiantes si pueden explicar cada elemento. O puede seleccionar algunos de ellos para discutirlos. Como instructor, debe estar preparado para explicar cualquier elemento o corregir cualquier malentendido. Ejemplos: ¿Cuáles son los factores de fatiga que le afectan en cualquier momento? ¿Cómo se puede utilizar la oscuridad como ayuda para la administración de la fatiga? ¿Cómo puedes usar la luz?</a:t>
            </a:r>
            <a:endParaRPr lang="en-US" dirty="0">
              <a:solidFill>
                <a:srgbClr val="002060"/>
              </a:solidFill>
              <a:sym typeface="Wingdings" pitchFamily="2" charset="2"/>
            </a:endParaRPr>
          </a:p>
          <a:p>
            <a:pPr>
              <a:spcBef>
                <a:spcPct val="0"/>
              </a:spcBef>
            </a:pPr>
            <a:endParaRPr lang="en-US" dirty="0">
              <a:solidFill>
                <a:srgbClr val="002060"/>
              </a:solidFill>
            </a:endParaRPr>
          </a:p>
          <a:p>
            <a:pPr>
              <a:spcBef>
                <a:spcPct val="0"/>
              </a:spcBef>
            </a:pPr>
            <a:endParaRPr lang="en-US" dirty="0">
              <a:solidFill>
                <a:srgbClr val="002060"/>
              </a:solidFill>
            </a:endParaRPr>
          </a:p>
        </p:txBody>
      </p:sp>
      <p:sp>
        <p:nvSpPr>
          <p:cNvPr id="332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8EE881-BCB5-4EEB-9EF2-264CE07527CE}" type="slidenum">
              <a:rPr lang="en-US"/>
              <a:pPr fontAlgn="base">
                <a:spcBef>
                  <a:spcPct val="0"/>
                </a:spcBef>
                <a:spcAft>
                  <a:spcPct val="0"/>
                </a:spcAft>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bwMode="auto">
          <a:noFill/>
          <a:ln>
            <a:solidFill>
              <a:srgbClr val="000000"/>
            </a:solidFill>
            <a:miter lim="800000"/>
            <a:headEnd/>
            <a:tailEnd/>
          </a:ln>
        </p:spPr>
      </p:sp>
      <p:sp>
        <p:nvSpPr>
          <p:cNvPr id="334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“Aquí está la segunda diapositiva sobre lo que se debe hacer. ¿Por qué el uso del cinturón de seguridad es parte del manejo de la fatiga? Debido a que los choques relacionados con la fatiga son por lo general salidas fuera de la carretera o volcaduras, los choques en los que más necesita su cinturón de seguridad”.</a:t>
            </a:r>
            <a:endParaRPr lang="en-US" dirty="0">
              <a:solidFill>
                <a:srgbClr val="002060"/>
              </a:solidFill>
            </a:endParaRPr>
          </a:p>
          <a:p>
            <a:pPr>
              <a:spcBef>
                <a:spcPct val="0"/>
              </a:spcBef>
            </a:pPr>
            <a:r>
              <a:rPr lang="en-US" dirty="0">
                <a:solidFill>
                  <a:srgbClr val="002060"/>
                </a:solidFill>
              </a:rPr>
              <a:t>_______</a:t>
            </a:r>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a:solidFill>
                <a:srgbClr val="0033CC"/>
              </a:solidFill>
              <a:sym typeface="Wingdings" pitchFamily="2" charset="2"/>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Al igual que con las diapositivas anteriores, considere repasar la lista y pregunte a los estudiantes si pueden explicar cada elemento. O puede seleccionar algunos de ellos para discutirlos. Como instructor, debe estar preparado para explicar cualquier elemento o corregir cualquier malentendido. Ejemplos: ¿Puede nombrar las cinco claves para el bienestar (pista opcional: la primera fue la nutrición)? ¿Por qué una siesta es mejor que un descanso sin siesta?</a:t>
            </a:r>
            <a:endParaRPr lang="en-US" dirty="0">
              <a:solidFill>
                <a:srgbClr val="002060"/>
              </a:solidFill>
              <a:sym typeface="Wingdings" pitchFamily="2" charset="2"/>
            </a:endParaRPr>
          </a:p>
          <a:p>
            <a:pPr>
              <a:spcBef>
                <a:spcPct val="0"/>
              </a:spcBef>
            </a:pPr>
            <a:endParaRPr lang="en-US" dirty="0"/>
          </a:p>
        </p:txBody>
      </p:sp>
      <p:sp>
        <p:nvSpPr>
          <p:cNvPr id="334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84441B-4E83-4A9B-B1A2-1642F06DB506}" type="slidenum">
              <a:rPr lang="en-US"/>
              <a:pPr fontAlgn="base">
                <a:spcBef>
                  <a:spcPct val="0"/>
                </a:spcBef>
                <a:spcAft>
                  <a:spcPct val="0"/>
                </a:spcAft>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bwMode="auto">
          <a:noFill/>
          <a:ln>
            <a:solidFill>
              <a:srgbClr val="000000"/>
            </a:solidFill>
            <a:miter lim="800000"/>
            <a:headEnd/>
            <a:tailEnd/>
          </a:ln>
        </p:spPr>
      </p:sp>
      <p:sp>
        <p:nvSpPr>
          <p:cNvPr id="336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TtT Narración: “Aquí hay algunas cosas que no se deben hacer en la administración de la fatiga. No siempre podemos manejar nuestras vidas a la perfección, ¡pero podemos intentar hacerlo mejor!”.</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Al igual que con las diapositivas anteriores, considere repasar la lista y pregunte a los estudiantes si pueden explicar cada elemento. O puede seleccionar algunos de ellos para discutirlos. Como instructor, debe estar preparado para explicar cualquier elemento o corregir cualquier malentendido. Ejemplos: ¿Por qué el alcohol es malo para dormir? ¿Por qué es mejor no poner la alarma los fines de semana?</a:t>
            </a:r>
            <a:endParaRPr lang="en-US" dirty="0">
              <a:solidFill>
                <a:srgbClr val="002060"/>
              </a:solidFill>
              <a:sym typeface="Wingdings" pitchFamily="2" charset="2"/>
            </a:endParaRPr>
          </a:p>
          <a:p>
            <a:pPr>
              <a:spcBef>
                <a:spcPct val="0"/>
              </a:spcBef>
            </a:pPr>
            <a:endParaRPr lang="en-US" dirty="0">
              <a:solidFill>
                <a:srgbClr val="002060"/>
              </a:solidFill>
            </a:endParaRPr>
          </a:p>
          <a:p>
            <a:pPr>
              <a:spcBef>
                <a:spcPct val="0"/>
              </a:spcBef>
            </a:pPr>
            <a:endParaRPr lang="en-US" dirty="0">
              <a:solidFill>
                <a:srgbClr val="002060"/>
              </a:solidFill>
            </a:endParaRPr>
          </a:p>
          <a:p>
            <a:pPr>
              <a:spcBef>
                <a:spcPct val="0"/>
              </a:spcBef>
            </a:pPr>
            <a:endParaRPr lang="en-US" dirty="0"/>
          </a:p>
        </p:txBody>
      </p:sp>
      <p:sp>
        <p:nvSpPr>
          <p:cNvPr id="336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BB4CB5-006B-4ADC-A383-54E6593A6DFE}" type="slidenum">
              <a:rPr lang="en-US"/>
              <a:pPr fontAlgn="base">
                <a:spcBef>
                  <a:spcPct val="0"/>
                </a:spcBef>
                <a:spcAft>
                  <a:spcPct val="0"/>
                </a:spcAft>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 D</a:t>
            </a:r>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07AF15-344D-4B82-8F20-F075FA952149}" type="slidenum">
              <a:rPr lang="en-US" smtClean="0"/>
              <a:pPr fontAlgn="base">
                <a:spcBef>
                  <a:spcPct val="0"/>
                </a:spcBef>
                <a:spcAft>
                  <a:spcPct val="0"/>
                </a:spcAft>
                <a:defRPr/>
              </a:pPr>
              <a:t>187</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8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a:t>
            </a:r>
            <a:r>
              <a:rPr lang="en-US" baseline="0" dirty="0"/>
              <a:t>: C</a:t>
            </a:r>
            <a:endParaRPr lang="en-US" dirty="0"/>
          </a:p>
        </p:txBody>
      </p:sp>
      <p:sp>
        <p:nvSpPr>
          <p:cNvPr id="141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6E8BC2-1103-4F0D-ABC2-9EB3E32EA7D7}" type="slidenum">
              <a:rPr lang="en-US" smtClean="0"/>
              <a:pPr fontAlgn="base">
                <a:spcBef>
                  <a:spcPct val="0"/>
                </a:spcBef>
                <a:spcAft>
                  <a:spcPct val="0"/>
                </a:spcAft>
                <a:defRPr/>
              </a:pPr>
              <a:t>188</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correcta: D</a:t>
            </a:r>
          </a:p>
        </p:txBody>
      </p:sp>
      <p:sp>
        <p:nvSpPr>
          <p:cNvPr id="143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726F46-8C0C-4E6E-9E19-CAB5E3781A25}" type="slidenum">
              <a:rPr lang="en-US" smtClean="0"/>
              <a:pPr fontAlgn="base">
                <a:spcBef>
                  <a:spcPct val="0"/>
                </a:spcBef>
                <a:spcAft>
                  <a:spcPct val="0"/>
                </a:spcAft>
                <a:defRPr/>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“La capacitación basada en la web tiene una serie de ventajas sobre la capacitación en el aula convencional. El acceso a la capacitación es más fácil y con tiempos y gastos de viaje muy reducidos. La capacitación basada en la web es conveniente y flexible para los estudiantes. Una buena capacitación basada en la web es interactiva y atractiva, y por lo general reduce el tiempo de capacitación porque cada alumno puede avanzar a su propio ritmo. La capacitación basada en la web brinda capacitación estandarizada y economías de escala. También proporciona un seguimiento más sencillo del desempeño de los alumnos y un mantenimiento de registros más sencillo para la organización”.</a:t>
            </a:r>
            <a:endParaRPr lang="en-US" dirty="0"/>
          </a:p>
          <a:p>
            <a:pPr eaLnBrk="1" hangingPunct="1">
              <a:spcBef>
                <a:spcPct val="0"/>
              </a:spcBef>
            </a:pPr>
            <a:endParaRPr lang="en-US" dirty="0"/>
          </a:p>
          <a:p>
            <a:pPr eaLnBrk="1" hangingPunct="1">
              <a:spcBef>
                <a:spcPct val="0"/>
              </a:spcBef>
            </a:pPr>
            <a:r>
              <a:rPr lang="en-US" dirty="0"/>
              <a:t>______________</a:t>
            </a:r>
          </a:p>
          <a:p>
            <a:pPr eaLnBrk="1" hangingPunct="1">
              <a:spcBef>
                <a:spcPct val="0"/>
              </a:spcBef>
            </a:pPr>
            <a:r>
              <a:rPr lang="es-ES" dirty="0"/>
              <a:t>Nota adicional para el instructor: Fuente: Brock et al., 2011. La capacitación basada en la web (WBT, por sus siglas en inglés) se puede aplicar a casi todas las áreas temáticas, en particular aquellas con muchos términos y conceptos como la capacitación de la fatiga. WBT da como resultado un aprendizaje superior a la capacitación en el aula para muchas áreas temáticas, aunque no en todas. Un área en la que la capacitación basada en la web no funciona bien es la capacitación en procedimientos, en la que los alumnos deben aprender realizando la tarea (p. ej., procedimientos de reparación de automóviles).</a:t>
            </a:r>
            <a:endParaRPr lang="en-US" dirty="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5DD244-7275-4556-84BC-6B26FE9D984B}" type="slidenum">
              <a:rPr lang="en-US" smtClean="0"/>
              <a:pPr fontAlgn="base">
                <a:spcBef>
                  <a:spcPct val="0"/>
                </a:spcBef>
                <a:spcAft>
                  <a:spcPct val="0"/>
                </a:spcAft>
                <a:defRPr/>
              </a:pPr>
              <a:t>19</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Respuesta correcta: D</a:t>
            </a:r>
          </a:p>
        </p:txBody>
      </p:sp>
      <p:sp>
        <p:nvSpPr>
          <p:cNvPr id="145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0DA26B-547A-40A9-B2A1-68C639B32614}" type="slidenum">
              <a:rPr lang="en-US" smtClean="0"/>
              <a:pPr fontAlgn="base">
                <a:spcBef>
                  <a:spcPct val="0"/>
                </a:spcBef>
                <a:spcAft>
                  <a:spcPct val="0"/>
                </a:spcAft>
                <a:defRPr/>
              </a:pPr>
              <a:t>190</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correcta: A</a:t>
            </a:r>
          </a:p>
          <a:p>
            <a:pPr eaLnBrk="1" hangingPunct="1">
              <a:spcBef>
                <a:spcPct val="0"/>
              </a:spcBef>
            </a:pPr>
            <a:r>
              <a:rPr lang="en-US" dirty="0"/>
              <a:t>   </a:t>
            </a:r>
          </a:p>
        </p:txBody>
      </p:sp>
      <p:sp>
        <p:nvSpPr>
          <p:cNvPr id="147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DC02BD-ED56-4FF7-AE75-730D3177FF0B}" type="slidenum">
              <a:rPr lang="en-US" smtClean="0"/>
              <a:pPr fontAlgn="base">
                <a:spcBef>
                  <a:spcPct val="0"/>
                </a:spcBef>
                <a:spcAft>
                  <a:spcPct val="0"/>
                </a:spcAft>
                <a:defRPr/>
              </a:pPr>
              <a:t>191</a:t>
            </a:fld>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“Esta lección de Capacitar al Capacitador cubre el Módulo 4, Capacitación de Educación de la Familia, así como el tema del Cambio del Comportamiento en la administración de la fatiga”.</a:t>
            </a:r>
            <a:endParaRPr lang="en-US" dirty="0"/>
          </a:p>
        </p:txBody>
      </p:sp>
      <p:sp>
        <p:nvSpPr>
          <p:cNvPr id="149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804289-9C60-48A1-B396-A3DB6ECF2CA4}" type="slidenum">
              <a:rPr lang="en-US" smtClean="0"/>
              <a:pPr fontAlgn="base">
                <a:spcBef>
                  <a:spcPct val="0"/>
                </a:spcBef>
                <a:spcAft>
                  <a:spcPct val="0"/>
                </a:spcAft>
                <a:defRPr/>
              </a:pPr>
              <a:t>192</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spcBef>
                <a:spcPct val="0"/>
              </a:spcBef>
            </a:pPr>
            <a:r>
              <a:rPr lang="es-ES" dirty="0">
                <a:solidFill>
                  <a:srgbClr val="002060"/>
                </a:solidFill>
              </a:rPr>
              <a:t>Narración Completa: “En nuestra revisión de la capacitación en la educación de la familia, revisaremos el propósito y las características del Módulo 4, sus metas y objetivos de aprendizaje y la realización de la capacitación del Módulo 4. Dado que el Módulo 4 es en gran parte un subconjunto del Módulo 3, no revisaremos las diapositivas individuales. Debe revisarlos usted mismo si no está seguro del material”.</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a:t>
            </a:r>
          </a:p>
          <a:p>
            <a:pPr eaLnBrk="1" hangingPunct="1">
              <a:spcBef>
                <a:spcPct val="0"/>
              </a:spcBef>
            </a:pPr>
            <a:r>
              <a:rPr lang="es-ES" dirty="0">
                <a:solidFill>
                  <a:srgbClr val="002060"/>
                </a:solidFill>
              </a:rPr>
              <a:t>Nota adicional para el instructor:</a:t>
            </a:r>
            <a:r>
              <a:rPr lang="en-US" dirty="0">
                <a:solidFill>
                  <a:srgbClr val="002060"/>
                </a:solidFill>
              </a:rPr>
              <a:t> </a:t>
            </a:r>
          </a:p>
          <a:p>
            <a:endParaRPr lang="en-US" dirty="0"/>
          </a:p>
          <a:p>
            <a:r>
              <a:rPr lang="es-ES" dirty="0"/>
              <a:t>Objetivos de aprendizaje de la sección (Nota: algunos de estos se adquieren a través del aprendizaje y la revisión del Módulo 3, que cubre casi todo el material del Módulo 4, a menudo con mayor profundidad)</a:t>
            </a:r>
            <a:r>
              <a:rPr lang="en-US" dirty="0"/>
              <a:t>:</a:t>
            </a:r>
          </a:p>
          <a:p>
            <a:r>
              <a:rPr lang="es-ES" dirty="0"/>
              <a:t>(K) Reconocer las características clave del módulo de Educación de la Familia.</a:t>
            </a:r>
          </a:p>
          <a:p>
            <a:r>
              <a:rPr lang="en-US" dirty="0"/>
              <a:t>(K) </a:t>
            </a:r>
            <a:r>
              <a:rPr lang="es-ES" dirty="0"/>
              <a:t>Identificar las instalaciones de capacitación, el equipo y los materiales necesarios.</a:t>
            </a:r>
            <a:endParaRPr lang="en-US" dirty="0"/>
          </a:p>
          <a:p>
            <a:r>
              <a:rPr lang="es-ES" dirty="0"/>
              <a:t>(K) Identificar los requisitos de mantenimiento de registros (menos que en el Módulo 3)</a:t>
            </a:r>
            <a:r>
              <a:rPr lang="en-US" dirty="0"/>
              <a:t>.</a:t>
            </a:r>
          </a:p>
          <a:p>
            <a:r>
              <a:rPr lang="es-ES" dirty="0"/>
              <a:t>(K/S/A) Lograr todos los objetivos de aprendizaje del Módulo 4 a un nivel más alto que en la instrucción original (es decir, la presentación será a un nivel más alto y las preguntas de las pruebas serán más desafiantes).</a:t>
            </a:r>
            <a:endParaRPr lang="en-US" dirty="0"/>
          </a:p>
          <a:p>
            <a:r>
              <a:rPr lang="es-ES" dirty="0"/>
              <a:t>(K) Identificar temas de discusión apropiados y otros métodos de capacitación aplicables a las secciones del Módulo 4</a:t>
            </a:r>
            <a:r>
              <a:rPr lang="en-US" dirty="0"/>
              <a:t>.</a:t>
            </a:r>
          </a:p>
          <a:p>
            <a:r>
              <a:rPr lang="es-ES" dirty="0"/>
              <a:t>(K) </a:t>
            </a:r>
            <a:r>
              <a:rPr lang="es-MX" dirty="0"/>
              <a:t>Identificar métodos para organizar eventos de la empresa para incluir la presentación del módulo de Educación de la Familia.</a:t>
            </a:r>
          </a:p>
          <a:p>
            <a:r>
              <a:rPr lang="es-MX" dirty="0"/>
              <a:t>(S) Ser </a:t>
            </a:r>
            <a:r>
              <a:rPr lang="es-MX" noProof="0" dirty="0"/>
              <a:t>capaz</a:t>
            </a:r>
            <a:r>
              <a:rPr lang="es-MX" dirty="0"/>
              <a:t> de enseñar efectivamente el Módulo 4 en entornos de grupos familiares. </a:t>
            </a:r>
          </a:p>
          <a:p>
            <a:pPr eaLnBrk="1" hangingPunct="1">
              <a:spcBef>
                <a:spcPct val="0"/>
              </a:spcBef>
            </a:pP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p>
        </p:txBody>
      </p:sp>
      <p:sp>
        <p:nvSpPr>
          <p:cNvPr id="151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B4626B-DFFF-4A3A-A6E4-D2BFD2D9D8E2}" type="slidenum">
              <a:rPr lang="en-US" smtClean="0"/>
              <a:pPr fontAlgn="base">
                <a:spcBef>
                  <a:spcPct val="0"/>
                </a:spcBef>
                <a:spcAft>
                  <a:spcPct val="0"/>
                </a:spcAft>
                <a:defRPr/>
              </a:pPr>
              <a:t>193</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“El público objetivo del Módulo 4 son los cónyuges y los familiares de los conductores. Los familiares de los conductores pueden desempeñar un papel importante y positivo en la salud y la seguridad de los conductores. El módulo 4 dura unos 45 minutos. Consta de una Introducción, tres lecciones breves y una Conclusión. Al igual que otros módulos, puede ser dirigido por un instructor con diapositivas de PowerPoint o puede tomarse en línea. Las pruebas del Módulo 4 son informales y es simplemente para reforzar el aprendizaje. Hay comprobaciones de aprendizaje al final de la mayoría de las secciones y hay un examen opcional de 10 preguntas al final”.</a:t>
            </a:r>
            <a:endParaRPr lang="en-US" dirty="0">
              <a:solidFill>
                <a:srgbClr val="002060"/>
              </a:solidFill>
            </a:endParaRPr>
          </a:p>
        </p:txBody>
      </p:sp>
      <p:sp>
        <p:nvSpPr>
          <p:cNvPr id="153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1F081B-4A72-4A33-AA2A-1B9830C10AC8}" type="slidenum">
              <a:rPr lang="en-US" smtClean="0"/>
              <a:pPr fontAlgn="base">
                <a:spcBef>
                  <a:spcPct val="0"/>
                </a:spcBef>
                <a:spcAft>
                  <a:spcPct val="0"/>
                </a:spcAft>
                <a:defRPr/>
              </a:pPr>
              <a:t>194</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“Los KSAs del Módulo 4 son un subconjunto de los del Módulo 3, pero con énfasis en el hogar y la familia. Es más probable que los cambios en el estilo de vida sean significativos y duraderos si se involucra a toda la familia, no solo al conductor”.</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a:t>
            </a:r>
          </a:p>
          <a:p>
            <a:pPr eaLnBrk="1" hangingPunct="1">
              <a:spcBef>
                <a:spcPct val="0"/>
              </a:spcBef>
            </a:pPr>
            <a:endParaRPr lang="en-US" dirty="0">
              <a:solidFill>
                <a:srgbClr val="002060"/>
              </a:solidFill>
            </a:endParaRPr>
          </a:p>
          <a:p>
            <a:pPr eaLnBrk="1" hangingPunct="1">
              <a:spcBef>
                <a:spcPct val="0"/>
              </a:spcBef>
            </a:pPr>
            <a:r>
              <a:rPr lang="es-ES" sz="1200" kern="1200" dirty="0">
                <a:solidFill>
                  <a:srgbClr val="002060"/>
                </a:solidFill>
                <a:latin typeface="+mn-lt"/>
                <a:ea typeface="+mn-ea"/>
                <a:cs typeface="+mn-cs"/>
              </a:rPr>
              <a:t>Nota adicional para el instructor: Al igual que en el Módulo 3, la mayor parte de la capacitación del Módulo 4 está dirigida a metas de conocimiento, con la presunción de que un mayor conocimiento se reflejará en un cambio de actitud y comportamiento.</a:t>
            </a:r>
            <a:endParaRPr lang="en-US" sz="1200" kern="1200" dirty="0">
              <a:solidFill>
                <a:srgbClr val="002060"/>
              </a:solidFill>
              <a:latin typeface="+mn-lt"/>
              <a:ea typeface="+mn-ea"/>
              <a:cs typeface="+mn-cs"/>
            </a:endParaRPr>
          </a:p>
          <a:p>
            <a:pPr eaLnBrk="1" hangingPunct="1">
              <a:spcBef>
                <a:spcPct val="0"/>
              </a:spcBef>
            </a:pPr>
            <a:endParaRPr lang="en-US" dirty="0">
              <a:solidFill>
                <a:srgbClr val="002060"/>
              </a:solidFill>
            </a:endParaRPr>
          </a:p>
          <a:p>
            <a:pPr eaLnBrk="1" hangingPunct="1">
              <a:spcBef>
                <a:spcPct val="0"/>
              </a:spcBef>
            </a:pPr>
            <a:endParaRPr lang="en-US" dirty="0"/>
          </a:p>
        </p:txBody>
      </p:sp>
      <p:sp>
        <p:nvSpPr>
          <p:cNvPr id="112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F60BC1-97EA-40CC-A78E-E9116327A072}" type="slidenum">
              <a:rPr lang="en-US" smtClean="0"/>
              <a:pPr fontAlgn="base">
                <a:spcBef>
                  <a:spcPct val="0"/>
                </a:spcBef>
                <a:spcAft>
                  <a:spcPct val="0"/>
                </a:spcAft>
                <a:defRPr/>
              </a:pPr>
              <a:t>195</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6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“Como recordatorio, aquí están las lecciones y los temas del Módulo 4, Educación de la Familia. También son un subconjunto de los del Módulo 3. Tómese un momento para revisarlos. . .”</a:t>
            </a:r>
            <a:endParaRPr lang="en-US" dirty="0"/>
          </a:p>
          <a:p>
            <a:pPr eaLnBrk="1" hangingPunct="1">
              <a:spcBef>
                <a:spcPct val="0"/>
              </a:spcBef>
            </a:pPr>
            <a:endParaRPr lang="en-US" dirty="0"/>
          </a:p>
        </p:txBody>
      </p:sp>
      <p:sp>
        <p:nvSpPr>
          <p:cNvPr id="155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E730B7-C772-473D-B77A-9C40965B9D15}" type="slidenum">
              <a:rPr lang="en-US" smtClean="0"/>
              <a:pPr fontAlgn="base">
                <a:spcBef>
                  <a:spcPct val="0"/>
                </a:spcBef>
                <a:spcAft>
                  <a:spcPct val="0"/>
                </a:spcAft>
                <a:defRPr/>
              </a:pPr>
              <a:t>196</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“La manera para llevar a cabo el Módulo 4 es bastante diferente al del Módulo 3. Los cónyuges y las familias deben ser invitados, no obligados, a tomar la capacitación. Considere realizar un evento orientado a la familia (como una cena o una comida al aire libre) cuando se presente el PowerPoint. Las familias de conductores también pueden iniciar una sesión en el módulo basado en la web desde las computadoras de sus hogares. Debe proporcionar a los conductores información sobre cómo pueden acceder a la capacitación basada en la web desde sus hogares y ayudarlos con cualquier problema de acceso. La comprobación del aprendizaje sobre la Educación de la Familia y el examen están destinados a ser fáciles y divertidos, no amenazantes”.</a:t>
            </a:r>
            <a:endParaRPr lang="en-US" dirty="0">
              <a:solidFill>
                <a:srgbClr val="002060"/>
              </a:solidFill>
            </a:endParaRPr>
          </a:p>
          <a:p>
            <a:pPr eaLnBrk="1" hangingPunct="1">
              <a:spcBef>
                <a:spcPct val="0"/>
              </a:spcBef>
            </a:pPr>
            <a:r>
              <a:rPr lang="en-US" dirty="0">
                <a:solidFill>
                  <a:srgbClr val="002060"/>
                </a:solidFill>
              </a:rPr>
              <a:t>_________________________</a:t>
            </a:r>
          </a:p>
          <a:p>
            <a:pPr eaLnBrk="1" hangingPunct="1">
              <a:spcBef>
                <a:spcPct val="0"/>
              </a:spcBef>
            </a:pP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s-ES" dirty="0">
                <a:solidFill>
                  <a:srgbClr val="002060"/>
                </a:solidFill>
              </a:rPr>
              <a:t>Nota adicional para el instructor: Los enfoques para brindar la capacitación del Módulo 4 variarán de una compañía a otra. Sin embargo, cada PAFAN de la empresa debe tener un plan específico para ello. Como alternativa, una combinación efectiva pudiera ser un evento orientado a la familia con capacitación en el aula más el otorgamiento de acceso en el hogar a la versión basada en la web.</a:t>
            </a:r>
            <a:r>
              <a:rPr lang="en-US" dirty="0">
                <a:solidFill>
                  <a:srgbClr val="002060"/>
                </a:solidFill>
              </a:rPr>
              <a:t> </a:t>
            </a:r>
          </a:p>
          <a:p>
            <a:pPr eaLnBrk="1" hangingPunct="1">
              <a:spcBef>
                <a:spcPct val="0"/>
              </a:spcBef>
            </a:pPr>
            <a:endParaRPr lang="en-US" dirty="0"/>
          </a:p>
          <a:p>
            <a:pPr eaLnBrk="1" hangingPunct="1">
              <a:spcBef>
                <a:spcPct val="0"/>
              </a:spcBef>
            </a:pPr>
            <a:endParaRPr lang="en-US" dirty="0"/>
          </a:p>
        </p:txBody>
      </p:sp>
      <p:sp>
        <p:nvSpPr>
          <p:cNvPr id="157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3EE000-0B1F-47A4-A703-4A5A7C57E30E}" type="slidenum">
              <a:rPr lang="en-US" smtClean="0"/>
              <a:pPr fontAlgn="base">
                <a:spcBef>
                  <a:spcPct val="0"/>
                </a:spcBef>
                <a:spcAft>
                  <a:spcPct val="0"/>
                </a:spcAft>
                <a:defRPr/>
              </a:pPr>
              <a:t>197</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8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solidFill>
                  <a:srgbClr val="002060"/>
                </a:solidFill>
              </a:rPr>
              <a:t>Narración Completa: “Nuestro tema final es facilitar el cambio de comportamiento. En última instancia, ese es su papel más importante como capacitador de PAF. Hablaremos sobre el papel de la gerencia del transportista en el cambio de comportamiento del conductor, las claves para mejorar la higiene del sueño del conductor, el proceso de cambio de comportamiento, la autoadministración conductual o del comportamiento y el establecimiento de objetivos "SMART".</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a:t>
            </a:r>
          </a:p>
          <a:p>
            <a:pPr eaLnBrk="1" hangingPunct="1">
              <a:spcBef>
                <a:spcPct val="0"/>
              </a:spcBef>
            </a:pPr>
            <a:r>
              <a:rPr lang="es-ES" dirty="0">
                <a:solidFill>
                  <a:srgbClr val="002060"/>
                </a:solidFill>
              </a:rPr>
              <a:t>Nota adicional para el instructor:</a:t>
            </a:r>
            <a:r>
              <a:rPr lang="en-US" dirty="0">
                <a:solidFill>
                  <a:srgbClr val="002060"/>
                </a:solidFill>
              </a:rPr>
              <a:t> </a:t>
            </a:r>
          </a:p>
          <a:p>
            <a:endParaRPr lang="en-US" dirty="0"/>
          </a:p>
          <a:p>
            <a:r>
              <a:rPr lang="es-ES" dirty="0"/>
              <a:t>Objetivos de aprendizaje de la sección:</a:t>
            </a:r>
            <a:r>
              <a:rPr lang="en-US" dirty="0"/>
              <a:t>:</a:t>
            </a:r>
          </a:p>
          <a:p>
            <a:r>
              <a:rPr lang="es-ES" dirty="0"/>
              <a:t>(K/A) Conocer y aceptar el papel del transportista y el capacitador para facilitar el cambio de comportamiento del conductor (y de la familia)</a:t>
            </a:r>
            <a:r>
              <a:rPr lang="en-US" dirty="0"/>
              <a:t>.</a:t>
            </a:r>
          </a:p>
          <a:p>
            <a:r>
              <a:rPr lang="es-ES" dirty="0"/>
              <a:t>(K) Identificar claves para mejorar la higiene del sueño del conductor</a:t>
            </a:r>
            <a:endParaRPr lang="en-US" dirty="0"/>
          </a:p>
          <a:p>
            <a:r>
              <a:rPr lang="en-US" dirty="0"/>
              <a:t>(K) </a:t>
            </a:r>
            <a:r>
              <a:rPr lang="es-ES" dirty="0"/>
              <a:t>Reconocer las cinco etapas en el proceso de cambio de comportamiento, su secuencia y las metas y estrategias asociadas para cada etapa.</a:t>
            </a:r>
            <a:endParaRPr lang="en-US" dirty="0"/>
          </a:p>
          <a:p>
            <a:r>
              <a:rPr lang="es-ES" dirty="0"/>
              <a:t>(K) Reconocer cuatro elementos en la autoadministración conductual</a:t>
            </a:r>
            <a:r>
              <a:rPr lang="en-US" dirty="0"/>
              <a:t>.</a:t>
            </a:r>
          </a:p>
          <a:p>
            <a:r>
              <a:rPr lang="es-ES" dirty="0"/>
              <a:t>(K) Reconocer los cinco elementos del establecimiento de metas SMART</a:t>
            </a:r>
            <a:r>
              <a:rPr lang="en-US" dirty="0"/>
              <a:t>.</a:t>
            </a:r>
          </a:p>
          <a:p>
            <a:endParaRPr lang="en-US" dirty="0"/>
          </a:p>
          <a:p>
            <a:pPr eaLnBrk="1" hangingPunct="1">
              <a:spcBef>
                <a:spcPct val="0"/>
              </a:spcBef>
            </a:pPr>
            <a:endParaRPr lang="en-US" dirty="0">
              <a:solidFill>
                <a:srgbClr val="002060"/>
              </a:solidFill>
            </a:endParaRPr>
          </a:p>
          <a:p>
            <a:pPr eaLnBrk="1" hangingPunct="1">
              <a:spcBef>
                <a:spcPct val="0"/>
              </a:spcBef>
            </a:pPr>
            <a:endParaRPr lang="en-US" dirty="0"/>
          </a:p>
        </p:txBody>
      </p:sp>
      <p:sp>
        <p:nvSpPr>
          <p:cNvPr id="159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34E6D7-2CCB-4906-B0D9-7B1FFDD43DE5}" type="slidenum">
              <a:rPr lang="en-US" smtClean="0"/>
              <a:pPr fontAlgn="base">
                <a:spcBef>
                  <a:spcPct val="0"/>
                </a:spcBef>
                <a:spcAft>
                  <a:spcPct val="0"/>
                </a:spcAft>
                <a:defRPr/>
              </a:pPr>
              <a:t>198</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“Cuando un transportista elige adoptar un PAF, también acepta ciertos roles o papel para facilitar el cambio de comportamiento del conductor y la familia. La gerencia del transportista debe establecer una cultura de seguridad y dar un buen ejemplo a los conductores. La gerencia del transportista debe evaluar las necesidades y desarrollar un plan para reducir la fatiga del conductor y mejorar la salud. Debe implementar el programa en un ambiente de apoyo, que incluya tanto el entorno operativo como el social de la empresa. Los elementos clave de PAF incluyen capacitación, exámenes médicos, la programación de horarios y el despacho "amigables con el estado de alerta" y apoyo individualizado para los conductores. Finalmente, un transportista debe evaluar y mejorar continuamente el programa”.</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a:t>
            </a:r>
          </a:p>
          <a:p>
            <a:pPr eaLnBrk="1" hangingPunct="1">
              <a:spcBef>
                <a:spcPct val="0"/>
              </a:spcBef>
            </a:pPr>
            <a:endParaRPr lang="en-US" dirty="0">
              <a:solidFill>
                <a:srgbClr val="002060"/>
              </a:solidFill>
            </a:endParaRPr>
          </a:p>
          <a:p>
            <a:pPr eaLnBrk="1" hangingPunct="1">
              <a:spcBef>
                <a:spcPct val="0"/>
              </a:spcBef>
            </a:pPr>
            <a:r>
              <a:rPr lang="es-ES" dirty="0">
                <a:solidFill>
                  <a:srgbClr val="002060"/>
                </a:solidFill>
              </a:rPr>
              <a:t>Nota adicional para el instructor: Consulte la Guía de implementación del PAFAN para obtener más información y recursos relacionados con el rol del transportista en el PAFAN.</a:t>
            </a:r>
            <a:endParaRPr lang="en-US" dirty="0">
              <a:solidFill>
                <a:srgbClr val="002060"/>
              </a:solidFill>
            </a:endParaRPr>
          </a:p>
          <a:p>
            <a:pPr eaLnBrk="1" hangingPunct="1">
              <a:spcBef>
                <a:spcPct val="0"/>
              </a:spcBef>
            </a:pPr>
            <a:r>
              <a:rPr lang="en-US" dirty="0"/>
              <a:t> </a:t>
            </a:r>
          </a:p>
        </p:txBody>
      </p:sp>
      <p:sp>
        <p:nvSpPr>
          <p:cNvPr id="161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D4BFB1-10D9-46A8-890F-B78061B17E70}" type="slidenum">
              <a:rPr lang="en-US" smtClean="0"/>
              <a:pPr fontAlgn="base">
                <a:spcBef>
                  <a:spcPct val="0"/>
                </a:spcBef>
                <a:spcAft>
                  <a:spcPct val="0"/>
                </a:spcAft>
                <a:defRPr/>
              </a:pPr>
              <a:t>199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“Aquí hay una descripción general de este módulo. A esta introducción le seguirá una descripción general de la Capacitación a Capacitadores. Esto incluirá el programa general de capacitación del PAF, los requisitos y las responsabilidades del capacitador, una discusión sobre la capacitación basada en la web y consejos para una instrucción efectiva. En las próximas dos lecciones se revisarán el módulo de educación del Conductor, tanto en lo que respecta a su contenido como a los métodos de instrucción. Después de eso, la siguiente lección abordará la capacitación en la educación familiar y también se discutirá el proceso de cambio de comportamiento y su papel como agente de cambio positivo. Este módulo concluirá con un repaso y un examen de 30 ítems.”</a:t>
            </a:r>
            <a:endParaRPr lang="en-US" dirty="0">
              <a:solidFill>
                <a:srgbClr val="002060"/>
              </a:solidFill>
            </a:endParaRPr>
          </a:p>
          <a:p>
            <a:pPr eaLnBrk="1" hangingPunct="1">
              <a:spcBef>
                <a:spcPct val="0"/>
              </a:spcBef>
            </a:pPr>
            <a:endParaRPr lang="en-US" dirty="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DFA7EF-D647-44AE-9FEB-C4A93357D8D3}" type="slidenum">
              <a:rPr lang="en-US" smtClean="0"/>
              <a:pPr fontAlgn="base">
                <a:spcBef>
                  <a:spcPct val="0"/>
                </a:spcBef>
                <a:spcAft>
                  <a:spcPct val="0"/>
                </a:spcAft>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“El sitio web del PAFAN (NAFMP por sus siglas en inglés) es la ubicación central de información, materiales y servicios. Los usuarios pueden acceder a los módulos de capacitación basados en la web desde el sitio web. Si un transportista tiene su propio Sistema de Administración del Aprendizaje (o SAA), puede descargar los módulos en formato HTML y usar su SAA para administrar la capacitación. Los SAA realizan un seguimiento de las actividades de los estudiantes, incluida la entrada a un módulo, el progreso, los puntajes de los exámenes y el estado de finalización del módulo”.</a:t>
            </a:r>
            <a:endParaRPr lang="en-US" dirty="0"/>
          </a:p>
          <a:p>
            <a:pPr eaLnBrk="1" hangingPunct="1">
              <a:spcBef>
                <a:spcPct val="0"/>
              </a:spcBef>
            </a:pPr>
            <a:r>
              <a:rPr lang="en-US" dirty="0"/>
              <a:t>_____________</a:t>
            </a:r>
          </a:p>
          <a:p>
            <a:pPr eaLnBrk="1" hangingPunct="1">
              <a:spcBef>
                <a:spcPct val="0"/>
              </a:spcBef>
            </a:pPr>
            <a:endParaRPr lang="en-US" dirty="0"/>
          </a:p>
          <a:p>
            <a:pPr eaLnBrk="1" hangingPunct="1">
              <a:spcBef>
                <a:spcPct val="0"/>
              </a:spcBef>
            </a:pPr>
            <a:r>
              <a:rPr lang="es-ES" dirty="0"/>
              <a:t>Nota adicional para el instructor: si su transportista tiene su propio SAA como apoyo a la capacitación del PAFAN (NAFMP, por sus siglas en inglés), o ha adquirido acceso a un SAA, debe estar completamente familiarizado con él y proporcionar a los alumnos información adicional específica sobre él.</a:t>
            </a:r>
            <a:endParaRPr lang="en-US" dirty="0"/>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A10CAA-60C2-43C6-BC55-9E7A45818825}" type="slidenum">
              <a:rPr lang="en-US" smtClean="0"/>
              <a:pPr fontAlgn="base">
                <a:spcBef>
                  <a:spcPct val="0"/>
                </a:spcBef>
                <a:spcAft>
                  <a:spcPct val="0"/>
                </a:spcAft>
                <a:defRPr/>
              </a:pPr>
              <a:t>20</a:t>
            </a:fld>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“Aquí hay algunas claves para mejorar la higiene del sueño del conductor. El primero es el conocimiento y tomar conciencia, tanto de los efectos negativos de los comportamientos actuales como de los efectos positivos del cambio. A continuación, los conductores deben superar la </a:t>
            </a:r>
            <a:r>
              <a:rPr lang="es-ES" i="1" dirty="0"/>
              <a:t>ambivalencia</a:t>
            </a:r>
            <a:r>
              <a:rPr lang="es-ES" dirty="0"/>
              <a:t>: salirse de su zona de confort y comprometerse con el cambio. Deben enfocarse en comportamientos saludables específicos. Los comportamientos saludables </a:t>
            </a:r>
            <a:r>
              <a:rPr lang="es-ES" i="1" dirty="0"/>
              <a:t>básicos</a:t>
            </a:r>
            <a:r>
              <a:rPr lang="es-ES" dirty="0"/>
              <a:t> son aquellos que ayudan a conducir a </a:t>
            </a:r>
            <a:r>
              <a:rPr lang="es-ES" i="1" dirty="0"/>
              <a:t>otras</a:t>
            </a:r>
            <a:r>
              <a:rPr lang="es-ES" dirty="0"/>
              <a:t> mejoras conductuales. Hacer ejercicio, comer más frutas y verduras y dormir tomar siesta son tres de esos comportamientos básicos. A medida que los conductores comienzan a cambiar, se deben establecer objetivos específicos. El apoyo social de la familia y los compañeros de trabajo ayudan a reforzar las mejoras”</a:t>
            </a:r>
            <a:endParaRPr lang="en-US" dirty="0"/>
          </a:p>
          <a:p>
            <a:pPr eaLnBrk="1" hangingPunct="1">
              <a:spcBef>
                <a:spcPct val="0"/>
              </a:spcBef>
            </a:pPr>
            <a:endParaRPr lang="en-US" dirty="0"/>
          </a:p>
          <a:p>
            <a:pPr eaLnBrk="1" hangingPunct="1">
              <a:spcBef>
                <a:spcPct val="0"/>
              </a:spcBef>
            </a:pPr>
            <a:r>
              <a:rPr lang="en-US" dirty="0"/>
              <a:t>_________________</a:t>
            </a:r>
          </a:p>
          <a:p>
            <a:pPr eaLnBrk="1" hangingPunct="1">
              <a:spcBef>
                <a:spcPct val="0"/>
              </a:spcBef>
            </a:pPr>
            <a:endParaRPr lang="en-US" dirty="0"/>
          </a:p>
          <a:p>
            <a:pPr eaLnBrk="1" hangingPunct="1">
              <a:spcBef>
                <a:spcPct val="0"/>
              </a:spcBef>
            </a:pPr>
            <a:r>
              <a:rPr lang="es-ES" dirty="0"/>
              <a:t>Nota adicional para el instructor: Como se señaló en el Módulo 3 y en otros lugares, los términos "higiene del sueño" y “administración de la fatiga" son en gran medida sinónimos. La próxima diapositiva comenzará con una serie de pasos en el cambio de comportamiento. Antes de comenzar, considere preguntar a sus alumnos si han cambiado algún comportamiento específico relacionado con la salud o la seguridad en los últimos años, y si les gustaría hablar sobre su proceso y experiencia para realizar el cambio. Aumentar el ejercicio y mejorar la dieta son siempre buenos ejemplos. Si el ejemplo es la pérdida de peso, el enfoque de la discusión debe estar en los comportamientos, no en la pérdida de peso </a:t>
            </a:r>
            <a:r>
              <a:rPr lang="es-ES" i="1" dirty="0"/>
              <a:t>per se</a:t>
            </a:r>
            <a:r>
              <a:rPr lang="es-ES" dirty="0"/>
              <a:t>.</a:t>
            </a:r>
            <a:endParaRPr lang="en-US" dirty="0"/>
          </a:p>
          <a:p>
            <a:pPr eaLnBrk="1" hangingPunct="1">
              <a:spcBef>
                <a:spcPct val="0"/>
              </a:spcBef>
            </a:pPr>
            <a:endParaRPr lang="en-US" dirty="0"/>
          </a:p>
        </p:txBody>
      </p:sp>
      <p:sp>
        <p:nvSpPr>
          <p:cNvPr id="163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090379-44CC-41C4-8767-2DCCECFCB984}" type="slidenum">
              <a:rPr lang="en-US" smtClean="0"/>
              <a:pPr fontAlgn="base">
                <a:spcBef>
                  <a:spcPct val="0"/>
                </a:spcBef>
                <a:spcAft>
                  <a:spcPct val="0"/>
                </a:spcAft>
                <a:defRPr/>
              </a:pPr>
              <a:t>200</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“La investigación sobre el cambio de comportamiento ha sugerido que las personas pasan por cinco pasos o etapas en el camino hacia una mejor salud conductual. Los detalles del proceso variarán para diferentes personas y diferentes comportamientos. Pero por lo general hay cinco pasos. Al principio, una persona no es consciente de su problema (¡o tal vez simplemente no está dispuesta a pensar en ello!). Antes de que el cambio pueda comenzar, deben tomar conciencia del problema y comenzar a pensar en cambiar. El pensamiento se convierte en planificación, y luego se convierte en acción. Simplemente actuar no es suficiente, ya que siempre es fácil retroceder. El paso final es mantener la acción y disfrutar de los beneficios. Los beneficios incluyen la salud, el bienestar, el estado de alerta y un mejor desempeño”.</a:t>
            </a:r>
          </a:p>
          <a:p>
            <a:pPr>
              <a:spcBef>
                <a:spcPct val="0"/>
              </a:spcBef>
            </a:pP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 adicional para el instructor: Pregunta de revisión: P: ¿Por qué les llamamos a ciertos tipos de comportamientos saludables como el ejercicio, “</a:t>
            </a:r>
            <a:r>
              <a:rPr lang="es-ES" i="1" dirty="0"/>
              <a:t>comportamientos básicos</a:t>
            </a:r>
            <a:r>
              <a:rPr lang="es-ES" dirty="0"/>
              <a:t>”? R: Porque las personas que hacen ejercicio también tienden a adoptar </a:t>
            </a:r>
            <a:r>
              <a:rPr lang="es-ES" i="1" dirty="0"/>
              <a:t>otros</a:t>
            </a:r>
            <a:r>
              <a:rPr lang="es-ES" dirty="0"/>
              <a:t> comportamientos saludables.</a:t>
            </a:r>
            <a:endParaRPr lang="en-US" dirty="0"/>
          </a:p>
        </p:txBody>
      </p:sp>
      <p:sp>
        <p:nvSpPr>
          <p:cNvPr id="220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312701-1C89-4F4E-BEC4-B7C523C545D5}" type="slidenum">
              <a:rPr lang="en-US"/>
              <a:pPr fontAlgn="base">
                <a:spcBef>
                  <a:spcPct val="0"/>
                </a:spcBef>
                <a:spcAft>
                  <a:spcPct val="0"/>
                </a:spcAft>
              </a:pPr>
              <a:t>201</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t" hangingPunct="1">
              <a:spcBef>
                <a:spcPct val="0"/>
              </a:spcBef>
            </a:pPr>
            <a:r>
              <a:rPr lang="es-ES" dirty="0"/>
              <a:t>Narración Completa: “Los investigadores han definido y analizado los cinco pasos que acabamos de ver. Aquí están los mismos cinco pasos, descritos con más detalle como </a:t>
            </a:r>
            <a:r>
              <a:rPr lang="es-ES" i="1" u="none" dirty="0"/>
              <a:t>etapas</a:t>
            </a:r>
            <a:r>
              <a:rPr lang="es-ES" dirty="0"/>
              <a:t> de cambio de comportamiento. Durante la primera etapa o etapa de Pre-Contemplación, una persona no es consciente de su problema o no lo acepta, y no tiene pensamientos de cambio. Un gran avance ocurre en la etapa de Contemplación cuando una persona se da cuenta del problema y piensa en el cambio. Luego, en la etapa de Preparación, una persona </a:t>
            </a:r>
            <a:r>
              <a:rPr lang="es-ES" i="1" dirty="0"/>
              <a:t>planea</a:t>
            </a:r>
            <a:r>
              <a:rPr lang="es-ES" dirty="0"/>
              <a:t> cambiar. En la etapa de Acción, una persona realiza cambios de comportamiento específicos; por ejemplo, en realidad hace ejercicio aeróbico durante dos horas y media durante una semana, como lo sugieren los expertos en salud. En la etapa final, de Mantenimiento, se </a:t>
            </a:r>
            <a:r>
              <a:rPr lang="es-ES" i="1" dirty="0"/>
              <a:t>mantienen</a:t>
            </a:r>
            <a:r>
              <a:rPr lang="es-ES" dirty="0"/>
              <a:t> las acciones. La persona hace ejercicio durante dos horas y media cada semana, o al menos la mayoría de las semanas”.</a:t>
            </a:r>
            <a:endParaRPr lang="en-US" dirty="0"/>
          </a:p>
          <a:p>
            <a:pPr eaLnBrk="1" fontAlgn="t" hangingPunct="1">
              <a:spcBef>
                <a:spcPct val="0"/>
              </a:spcBef>
            </a:pPr>
            <a:endParaRPr lang="en-US" dirty="0"/>
          </a:p>
          <a:p>
            <a:pPr eaLnBrk="1" fontAlgn="t" hangingPunct="1">
              <a:spcBef>
                <a:spcPct val="0"/>
              </a:spcBef>
            </a:pPr>
            <a:r>
              <a:rPr lang="en-US" dirty="0"/>
              <a:t>____________</a:t>
            </a:r>
          </a:p>
          <a:p>
            <a:pPr eaLnBrk="1" fontAlgn="t" hangingPunct="1">
              <a:spcBef>
                <a:spcPct val="0"/>
              </a:spcBef>
            </a:pPr>
            <a:endParaRPr lang="en-US" dirty="0"/>
          </a:p>
          <a:p>
            <a:pPr eaLnBrk="1" fontAlgn="t" hangingPunct="1">
              <a:spcBef>
                <a:spcPct val="0"/>
              </a:spcBef>
            </a:pPr>
            <a:r>
              <a:rPr lang="es-ES" dirty="0"/>
              <a:t>Nota adicional para el instructor: Estas cinco etapas de cambio de comportamiento son del Modelo Transteórico desarrollado por Prochaska et al. (1992). Los resúmenes se encuentran en Roberts y York (2000) y Simons-Morton et al. (2012). Ambas publicaciones también presentan otras teorías, modelos y conceptos de cambio de comportamiento. Dado que se supone que los capacitadores también son mentores para el cambio de comportamiento, deben conocer esta secuencia de cambio de comportamiento y las características clave de cada etapa.</a:t>
            </a:r>
            <a:endParaRPr lang="en-US" dirty="0"/>
          </a:p>
          <a:p>
            <a:pPr eaLnBrk="1" fontAlgn="t" hangingPunct="1">
              <a:spcBef>
                <a:spcPct val="0"/>
              </a:spcBef>
            </a:pPr>
            <a:endParaRPr lang="en-US" dirty="0"/>
          </a:p>
          <a:p>
            <a:pPr eaLnBrk="1" fontAlgn="t" hangingPunct="1">
              <a:spcBef>
                <a:spcPct val="0"/>
              </a:spcBef>
            </a:pPr>
            <a:endParaRPr lang="en-US" dirty="0"/>
          </a:p>
          <a:p>
            <a:pPr eaLnBrk="1" fontAlgn="t" hangingPunct="1">
              <a:spcBef>
                <a:spcPct val="0"/>
              </a:spcBef>
            </a:pPr>
            <a:endParaRPr lang="en-US" dirty="0"/>
          </a:p>
          <a:p>
            <a:pPr eaLnBrk="1" fontAlgn="t" hangingPunct="1">
              <a:spcBef>
                <a:spcPct val="0"/>
              </a:spcBef>
            </a:pPr>
            <a:endParaRPr lang="en-US" dirty="0"/>
          </a:p>
          <a:p>
            <a:pPr eaLnBrk="1" fontAlgn="t" hangingPunct="1">
              <a:spcBef>
                <a:spcPct val="0"/>
              </a:spcBef>
            </a:pPr>
            <a:endParaRPr lang="en-US" dirty="0"/>
          </a:p>
          <a:p>
            <a:pPr eaLnBrk="1" fontAlgn="t" hangingPunct="1">
              <a:spcBef>
                <a:spcPct val="0"/>
              </a:spcBef>
            </a:pPr>
            <a:endParaRPr lang="en-US" dirty="0"/>
          </a:p>
        </p:txBody>
      </p:sp>
      <p:sp>
        <p:nvSpPr>
          <p:cNvPr id="167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4E97B-5998-41FD-81A6-9E604E812FAB}" type="slidenum">
              <a:rPr lang="en-US" smtClean="0"/>
              <a:pPr fontAlgn="base">
                <a:spcBef>
                  <a:spcPct val="0"/>
                </a:spcBef>
                <a:spcAft>
                  <a:spcPct val="0"/>
                </a:spcAft>
                <a:defRPr/>
              </a:pPr>
              <a:t>202</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“El </a:t>
            </a:r>
            <a:r>
              <a:rPr lang="es-ES" i="1" dirty="0"/>
              <a:t>pensamiento</a:t>
            </a:r>
            <a:r>
              <a:rPr lang="es-ES" dirty="0"/>
              <a:t> de una persona también cambia a medida que pasa por las etapas de cambio de comportamiento. Consideremos los pensamientos de uno sobre la reducción del consumo de grasas. Durante la etapa </a:t>
            </a:r>
            <a:r>
              <a:rPr lang="es-ES" i="1" dirty="0"/>
              <a:t>previa a la contemplación</a:t>
            </a:r>
            <a:r>
              <a:rPr lang="es-ES" dirty="0"/>
              <a:t>, una persona no está pensando en el problema. Podrían decirse a sí mismos: "Disfruto de las hamburguesas dobles con queso y papas fritas. No tengo intención de comer alimentos bajos en grasas”.</a:t>
            </a:r>
            <a:endParaRPr lang="en-US" dirty="0"/>
          </a:p>
          <a:p>
            <a:pPr eaLnBrk="1" hangingPunct="1">
              <a:spcBef>
                <a:spcPct val="0"/>
              </a:spcBef>
            </a:pPr>
            <a:r>
              <a:rPr lang="en-US" dirty="0"/>
              <a:t>_______________</a:t>
            </a:r>
          </a:p>
          <a:p>
            <a:pPr eaLnBrk="1" hangingPunct="1">
              <a:spcBef>
                <a:spcPct val="0"/>
              </a:spcBef>
            </a:pPr>
            <a:endParaRPr lang="en-US" dirty="0"/>
          </a:p>
          <a:p>
            <a:pPr eaLnBrk="1" hangingPunct="1">
              <a:spcBef>
                <a:spcPct val="0"/>
              </a:spcBef>
            </a:pPr>
            <a:r>
              <a:rPr lang="es-ES" dirty="0"/>
              <a:t>Nota adicional para el instructor: Adaptada de la presentación de Roberts y York (2000), basada en Greene et al. (1994). Ejercicio equivalente: “El ejercicio se parece demasiado al trabajo. Quiero relajarme y disfrutar de la vida”.</a:t>
            </a:r>
            <a:endParaRPr lang="en-US" dirty="0"/>
          </a:p>
        </p:txBody>
      </p:sp>
      <p:sp>
        <p:nvSpPr>
          <p:cNvPr id="169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9D8AC-5E86-4214-A404-4583BF7A1411}" type="slidenum">
              <a:rPr lang="en-US" smtClean="0"/>
              <a:pPr fontAlgn="base">
                <a:spcBef>
                  <a:spcPct val="0"/>
                </a:spcBef>
                <a:spcAft>
                  <a:spcPct val="0"/>
                </a:spcAft>
                <a:defRPr/>
              </a:pPr>
              <a:t>203</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“Pero, a partir de la etapa de </a:t>
            </a:r>
            <a:r>
              <a:rPr lang="es-ES" i="1" dirty="0"/>
              <a:t>Contemplación</a:t>
            </a:r>
            <a:r>
              <a:rPr lang="es-ES" dirty="0"/>
              <a:t>, empiezan a pensar en el problema. "Tal vez podría probar un sándwich de pollo en su lugar, si sabe bien y no cuesta demasiado".</a:t>
            </a:r>
            <a:endParaRPr lang="en-US" dirty="0"/>
          </a:p>
          <a:p>
            <a:pPr eaLnBrk="1" hangingPunct="1">
              <a:spcBef>
                <a:spcPct val="0"/>
              </a:spcBef>
            </a:pPr>
            <a:endParaRPr lang="en-US" dirty="0"/>
          </a:p>
          <a:p>
            <a:pPr eaLnBrk="1" hangingPunct="1">
              <a:spcBef>
                <a:spcPct val="0"/>
              </a:spcBef>
            </a:pPr>
            <a:r>
              <a:rPr lang="en-US" dirty="0"/>
              <a:t>_______________</a:t>
            </a:r>
          </a:p>
          <a:p>
            <a:pPr eaLnBrk="1" hangingPunct="1">
              <a:spcBef>
                <a:spcPct val="0"/>
              </a:spcBef>
            </a:pPr>
            <a:r>
              <a:rPr lang="es-ES" dirty="0"/>
              <a:t>Nota adicional para el instructor: Adaptada de la presentación de Roberts y York (2000), basada en Greene et al. (1994). Ejercicio equivalente: “Tal vez debería hacer más ejercicio, pero no sé por dónde empezar”.</a:t>
            </a:r>
            <a:endParaRPr lang="en-US" dirty="0"/>
          </a:p>
          <a:p>
            <a:pPr eaLnBrk="1" hangingPunct="1">
              <a:spcBef>
                <a:spcPct val="0"/>
              </a:spcBef>
            </a:pPr>
            <a:r>
              <a:rPr lang="en-US" dirty="0"/>
              <a:t> </a:t>
            </a:r>
          </a:p>
        </p:txBody>
      </p:sp>
      <p:sp>
        <p:nvSpPr>
          <p:cNvPr id="172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80992D-44FD-465A-97F8-76E21081EC37}" type="slidenum">
              <a:rPr lang="en-US" smtClean="0"/>
              <a:pPr fontAlgn="base">
                <a:spcBef>
                  <a:spcPct val="0"/>
                </a:spcBef>
                <a:spcAft>
                  <a:spcPct val="0"/>
                </a:spcAft>
                <a:defRPr/>
              </a:pPr>
              <a:t>204</a:t>
            </a:fld>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“Durante la etapa de </a:t>
            </a:r>
            <a:r>
              <a:rPr lang="es-ES" i="1" dirty="0"/>
              <a:t>preparación</a:t>
            </a:r>
            <a:r>
              <a:rPr lang="es-ES" dirty="0"/>
              <a:t> comienzan a planificar el cambio. Es posible que se digan a sí mismos y a los demás: "Trataré de comer alimentos bajos en grasas cuando pueda". Me gustaría hacer más, pero no estoy seguro de cómo”.</a:t>
            </a:r>
            <a:endParaRPr lang="en-US" dirty="0"/>
          </a:p>
          <a:p>
            <a:pPr eaLnBrk="1" hangingPunct="1">
              <a:spcBef>
                <a:spcPct val="0"/>
              </a:spcBef>
            </a:pPr>
            <a:r>
              <a:rPr lang="en-US" dirty="0"/>
              <a:t> </a:t>
            </a:r>
          </a:p>
          <a:p>
            <a:pPr eaLnBrk="1" hangingPunct="1">
              <a:spcBef>
                <a:spcPct val="0"/>
              </a:spcBef>
            </a:pPr>
            <a:r>
              <a:rPr lang="en-US" dirty="0"/>
              <a:t>____________________</a:t>
            </a:r>
          </a:p>
          <a:p>
            <a:pPr eaLnBrk="1" hangingPunct="1">
              <a:spcBef>
                <a:spcPct val="0"/>
              </a:spcBef>
            </a:pPr>
            <a:r>
              <a:rPr lang="es-ES" dirty="0"/>
              <a:t>Nota adicional para el instructor: Adaptada de la presentación de Roberts y York (2000), basada en Greene et al. (1994). Ejercicio equivalente: “Al menos intentaré caminar más. Tal vez solo 10 minutos cada mañana antes de empezar a conducir”.</a:t>
            </a:r>
            <a:endParaRPr lang="en-US" dirty="0"/>
          </a:p>
          <a:p>
            <a:pPr eaLnBrk="1" hangingPunct="1">
              <a:spcBef>
                <a:spcPct val="0"/>
              </a:spcBef>
            </a:pPr>
            <a:endParaRPr lang="en-US" dirty="0"/>
          </a:p>
        </p:txBody>
      </p:sp>
      <p:sp>
        <p:nvSpPr>
          <p:cNvPr id="174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597B95-CD85-4476-B362-927E8720EDA5}" type="slidenum">
              <a:rPr lang="en-US" smtClean="0"/>
              <a:pPr fontAlgn="base">
                <a:spcBef>
                  <a:spcPct val="0"/>
                </a:spcBef>
                <a:spcAft>
                  <a:spcPct val="0"/>
                </a:spcAft>
                <a:defRPr/>
              </a:pPr>
              <a:t>205</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7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“En la etapa de </a:t>
            </a:r>
            <a:r>
              <a:rPr lang="es-ES" i="1" dirty="0"/>
              <a:t>Acción</a:t>
            </a:r>
            <a:r>
              <a:rPr lang="es-ES" dirty="0"/>
              <a:t>, el comportamiento </a:t>
            </a:r>
            <a:r>
              <a:rPr lang="es-ES" i="1" dirty="0"/>
              <a:t>ha</a:t>
            </a:r>
            <a:r>
              <a:rPr lang="es-ES" dirty="0"/>
              <a:t> cambiado. Con respecto al consumo de grasas, pueden decir: "Estoy comiendo alimentos bajos en grasas al no detenerme en los restaurantes de comida rápida y elegir mejores alimentos". Pero a veces es difícil cuando estoy de viaje’”.</a:t>
            </a:r>
            <a:endParaRPr lang="en-US" dirty="0"/>
          </a:p>
          <a:p>
            <a:pPr eaLnBrk="1" hangingPunct="1">
              <a:spcBef>
                <a:spcPct val="0"/>
              </a:spcBef>
            </a:pPr>
            <a:r>
              <a:rPr lang="en-US" dirty="0"/>
              <a:t>_______________</a:t>
            </a:r>
          </a:p>
          <a:p>
            <a:pPr eaLnBrk="1" hangingPunct="1">
              <a:spcBef>
                <a:spcPct val="0"/>
              </a:spcBef>
            </a:pPr>
            <a:r>
              <a:rPr lang="es-ES" dirty="0"/>
              <a:t>Nota adicional para el instructor: Adaptada de la presentación de Roberts y York (2000), basada en Greene et al. (1994). Ejercicio equivalente: “Doy un paseo la mayoría de las mañanas antes de conducir, pero es difícil hacer mucho más ejercicio que eso”.</a:t>
            </a:r>
            <a:endParaRPr lang="en-US" dirty="0"/>
          </a:p>
          <a:p>
            <a:pPr eaLnBrk="1" hangingPunct="1">
              <a:spcBef>
                <a:spcPct val="0"/>
              </a:spcBef>
            </a:pPr>
            <a:r>
              <a:rPr lang="en-US" dirty="0"/>
              <a:t>  </a:t>
            </a:r>
          </a:p>
        </p:txBody>
      </p:sp>
      <p:sp>
        <p:nvSpPr>
          <p:cNvPr id="176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D9E1B6-B8E1-42AE-B304-4A27A8F03D8A}" type="slidenum">
              <a:rPr lang="en-US" smtClean="0"/>
              <a:pPr fontAlgn="base">
                <a:spcBef>
                  <a:spcPct val="0"/>
                </a:spcBef>
                <a:spcAft>
                  <a:spcPct val="0"/>
                </a:spcAft>
                <a:defRPr/>
              </a:pPr>
              <a:t>206</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“En la etapa de </a:t>
            </a:r>
            <a:r>
              <a:rPr lang="es-ES" i="1" dirty="0"/>
              <a:t>mantenimiento</a:t>
            </a:r>
            <a:r>
              <a:rPr lang="es-ES" dirty="0"/>
              <a:t>, las personas están orgullosas pero también decididas a retener sus ganancias. Es posible que los escuche decir: "Sigo mi plan de alimentación bajo en grasas y me siento genial". Estoy orgulloso de mi pérdida de peso y de saber que he mejorado mi salud’”.</a:t>
            </a:r>
            <a:endParaRPr lang="en-US" dirty="0"/>
          </a:p>
          <a:p>
            <a:pPr eaLnBrk="1" hangingPunct="1">
              <a:spcBef>
                <a:spcPct val="0"/>
              </a:spcBef>
            </a:pPr>
            <a:endParaRPr lang="en-US" dirty="0"/>
          </a:p>
          <a:p>
            <a:pPr eaLnBrk="1" hangingPunct="1">
              <a:spcBef>
                <a:spcPct val="0"/>
              </a:spcBef>
            </a:pPr>
            <a:r>
              <a:rPr lang="en-US" dirty="0"/>
              <a:t>__________</a:t>
            </a:r>
          </a:p>
          <a:p>
            <a:pPr eaLnBrk="1" hangingPunct="1">
              <a:spcBef>
                <a:spcPct val="0"/>
              </a:spcBef>
            </a:pPr>
            <a:r>
              <a:rPr lang="es-ES" dirty="0"/>
              <a:t>Nota adicional para el instructor: Adaptada de la presentación de Roberts y York (2000), basada en Greene et al. (1994). Ejercicio equivalente: “Casi siempre doy dos paseos al día, y los fines de semana levanto pesas y doy un paseo más largo con mi esposa/esposo y nuestros perros”.</a:t>
            </a:r>
            <a:endParaRPr lang="en-US" dirty="0"/>
          </a:p>
          <a:p>
            <a:pPr eaLnBrk="1" hangingPunct="1">
              <a:spcBef>
                <a:spcPct val="0"/>
              </a:spcBef>
            </a:pPr>
            <a:endParaRPr lang="en-US" dirty="0"/>
          </a:p>
          <a:p>
            <a:pPr eaLnBrk="1" hangingPunct="1">
              <a:spcBef>
                <a:spcPct val="0"/>
              </a:spcBef>
            </a:pPr>
            <a:r>
              <a:rPr lang="en-US" dirty="0"/>
              <a:t>  </a:t>
            </a:r>
          </a:p>
        </p:txBody>
      </p:sp>
      <p:sp>
        <p:nvSpPr>
          <p:cNvPr id="178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CD4182-0BA7-4F18-AD7C-1DB651047070}" type="slidenum">
              <a:rPr lang="en-US" smtClean="0"/>
              <a:pPr fontAlgn="base">
                <a:spcBef>
                  <a:spcPct val="0"/>
                </a:spcBef>
                <a:spcAft>
                  <a:spcPct val="0"/>
                </a:spcAft>
                <a:defRPr/>
              </a:pPr>
              <a:t>207</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“Tome un momento para revisar las cinco etapas y los pensamientos típicos durante cada una ¿Puedes ver algún paralelo con sus propios pensamientos sobre un comportamiento </a:t>
            </a:r>
            <a:r>
              <a:rPr lang="es-ES" i="1" dirty="0"/>
              <a:t>que haya </a:t>
            </a:r>
            <a:r>
              <a:rPr lang="es-ES" dirty="0"/>
              <a:t>cambiado? ¿Qué pasa con sus compañeros de trabajo y miembros de la familia? A continuación, hablaremos sobre las metas y estrategias para ayudar a las personas a superar estas etapas”.</a:t>
            </a:r>
            <a:endParaRPr lang="en-US" dirty="0"/>
          </a:p>
          <a:p>
            <a:pPr eaLnBrk="1" hangingPunct="1">
              <a:spcBef>
                <a:spcPct val="0"/>
              </a:spcBef>
            </a:pPr>
            <a:r>
              <a:rPr lang="en-US" dirty="0"/>
              <a:t>_________________</a:t>
            </a:r>
          </a:p>
          <a:p>
            <a:pPr eaLnBrk="1" hangingPunct="1">
              <a:spcBef>
                <a:spcPct val="0"/>
              </a:spcBef>
            </a:pPr>
            <a:endParaRPr lang="en-US" dirty="0"/>
          </a:p>
          <a:p>
            <a:pPr eaLnBrk="1" hangingPunct="1">
              <a:spcBef>
                <a:spcPct val="0"/>
              </a:spcBef>
            </a:pPr>
            <a:r>
              <a:rPr lang="es-ES" dirty="0"/>
              <a:t>Nota adicional para el instructor: Adaptada de la presentación de Roberts y York (2000), basada en Greene et al. (1994). Las afirmaciones equivalentes sobre el ejercicio en las páginas de notas anteriores podrían usarse para preguntar a los alumnos sobre su comprensión.</a:t>
            </a:r>
            <a:endParaRPr lang="en-US" dirty="0"/>
          </a:p>
          <a:p>
            <a:pPr eaLnBrk="1" hangingPunct="1">
              <a:spcBef>
                <a:spcPct val="0"/>
              </a:spcBef>
            </a:pPr>
            <a:endParaRPr lang="en-US" dirty="0"/>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53C47C-DC7E-435A-AED3-3C8C71F58429}" type="slidenum">
              <a:rPr lang="en-US" smtClean="0"/>
              <a:pPr fontAlgn="base">
                <a:spcBef>
                  <a:spcPct val="0"/>
                </a:spcBef>
                <a:spcAft>
                  <a:spcPct val="0"/>
                </a:spcAft>
                <a:defRPr/>
              </a:pPr>
              <a:t>208</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“Repasemos la misma secuencia, pero esta vez observando </a:t>
            </a:r>
            <a:r>
              <a:rPr lang="es-ES" i="1" dirty="0"/>
              <a:t>las metas y estrategias </a:t>
            </a:r>
            <a:r>
              <a:rPr lang="es-ES" dirty="0"/>
              <a:t>para el cambio de comportamiento durante cada etapa. Durante la Etapa de </a:t>
            </a:r>
            <a:r>
              <a:rPr lang="es-ES" i="1" dirty="0"/>
              <a:t>Pre-Contemplación</a:t>
            </a:r>
            <a:r>
              <a:rPr lang="es-ES" dirty="0"/>
              <a:t>, una persona no es consciente (o quizás no </a:t>
            </a:r>
            <a:r>
              <a:rPr lang="es-ES" i="1" dirty="0"/>
              <a:t>quiere</a:t>
            </a:r>
            <a:r>
              <a:rPr lang="es-ES" dirty="0"/>
              <a:t> ser consciente) del problema. Una meta de comunicación es personalizar los riesgos para que el conductor vea el problema desde una perspectiva personal. Las estrategias específicas incluyen:</a:t>
            </a:r>
            <a:endParaRPr lang="en-US" dirty="0"/>
          </a:p>
          <a:p>
            <a:pPr eaLnBrk="1" hangingPunct="1">
              <a:spcBef>
                <a:spcPct val="0"/>
              </a:spcBef>
            </a:pPr>
            <a:endParaRPr lang="en-US" dirty="0"/>
          </a:p>
          <a:p>
            <a:pPr eaLnBrk="1" hangingPunct="1">
              <a:spcBef>
                <a:spcPct val="0"/>
              </a:spcBef>
              <a:buFontTx/>
              <a:buChar char="•"/>
            </a:pPr>
            <a:r>
              <a:rPr lang="en-US" dirty="0"/>
              <a:t>  </a:t>
            </a:r>
            <a:r>
              <a:rPr lang="es-ES" dirty="0"/>
              <a:t>Aumentar el conocimiento y la conciencia de los resultados negativos</a:t>
            </a:r>
            <a:r>
              <a:rPr lang="en-US" dirty="0"/>
              <a:t>.</a:t>
            </a:r>
          </a:p>
          <a:p>
            <a:pPr eaLnBrk="1" hangingPunct="1">
              <a:spcBef>
                <a:spcPct val="0"/>
              </a:spcBef>
              <a:buFontTx/>
              <a:buChar char="•"/>
            </a:pPr>
            <a:r>
              <a:rPr lang="en-US" dirty="0"/>
              <a:t>  </a:t>
            </a:r>
            <a:r>
              <a:rPr lang="es-ES" dirty="0"/>
              <a:t>Discutir los efectos personales del comportamiento actual del conductor, y</a:t>
            </a:r>
            <a:endParaRPr lang="en-US" dirty="0"/>
          </a:p>
          <a:p>
            <a:pPr eaLnBrk="1" hangingPunct="1">
              <a:spcBef>
                <a:spcPct val="0"/>
              </a:spcBef>
              <a:buFontTx/>
              <a:buChar char="•"/>
            </a:pPr>
            <a:r>
              <a:rPr lang="en-US" dirty="0"/>
              <a:t>  </a:t>
            </a:r>
            <a:r>
              <a:rPr lang="es-ES" dirty="0"/>
              <a:t>Crear un entorno de apoyo para la mejora</a:t>
            </a:r>
            <a:r>
              <a:rPr lang="en-US" dirty="0"/>
              <a:t>.”</a:t>
            </a:r>
          </a:p>
          <a:p>
            <a:pPr eaLnBrk="1" hangingPunct="1">
              <a:spcBef>
                <a:spcPct val="0"/>
              </a:spcBef>
              <a:buFontTx/>
              <a:buChar char="•"/>
            </a:pPr>
            <a:endParaRPr lang="en-US" dirty="0"/>
          </a:p>
          <a:p>
            <a:pPr eaLnBrk="1" hangingPunct="1">
              <a:spcBef>
                <a:spcPct val="0"/>
              </a:spcBef>
            </a:pPr>
            <a:r>
              <a:rPr lang="en-US" dirty="0"/>
              <a:t>_______________</a:t>
            </a:r>
          </a:p>
          <a:p>
            <a:pPr eaLnBrk="1" hangingPunct="1">
              <a:spcBef>
                <a:spcPct val="0"/>
              </a:spcBef>
            </a:pPr>
            <a:r>
              <a:rPr lang="es-ES" dirty="0"/>
              <a:t>Nota adicional para el instructor: Adaptado de la presentación en Roberts y York (2000). Las metas y estrategias en cada una de las primeras cuatro etapas son para ayudar a la persona a pasar a la siguiente etapa. Gran parte de la información presentada en las secciones de Salud y Bienestar de los Módulos 3 y 4 está destinada a "personalizar los riesgos" relacionados con la mala nutrición, la falta de ejercicio, el tabaquismo y otros comportamientos o hábitos negativo</a:t>
            </a:r>
            <a:r>
              <a:rPr lang="en-US" dirty="0"/>
              <a:t>s.</a:t>
            </a:r>
          </a:p>
          <a:p>
            <a:pPr eaLnBrk="1" hangingPunct="1">
              <a:spcBef>
                <a:spcPct val="0"/>
              </a:spcBef>
            </a:pPr>
            <a:r>
              <a:rPr lang="en-US" dirty="0"/>
              <a:t> </a:t>
            </a:r>
          </a:p>
          <a:p>
            <a:pPr eaLnBrk="1" hangingPunct="1">
              <a:spcBef>
                <a:spcPct val="0"/>
              </a:spcBef>
            </a:pPr>
            <a:r>
              <a:rPr lang="en-US" dirty="0"/>
              <a:t>   </a:t>
            </a:r>
          </a:p>
        </p:txBody>
      </p:sp>
      <p:sp>
        <p:nvSpPr>
          <p:cNvPr id="182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D3414A-5816-480B-94E1-E591C785C0D1}" type="slidenum">
              <a:rPr lang="en-US" smtClean="0"/>
              <a:pPr fontAlgn="base">
                <a:spcBef>
                  <a:spcPct val="0"/>
                </a:spcBef>
                <a:spcAft>
                  <a:spcPct val="0"/>
                </a:spcAft>
                <a:defRPr/>
              </a:pPr>
              <a:t>209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“Su función será supervisar y ayudar a los alumnos que toman la capacitación basada en la web. Identificará a los conductores (y otros) que recibirán la capacitación, orientará a los estudiantes sobre el contenido y los requisitos del módulo y se asegurará de que los estudiantes tengan acceso adecuado a la computadora e información de inicio de sesión. Ayudará a los estudiantes, ya sea que la asistencia se brinde en persona o de forma remota a través de una computadora o teléfono. Responderá preguntas, monitoreará el progreso y solucionará cualquier problema técnico o de aprendizaje”.</a:t>
            </a:r>
            <a:endParaRPr lang="en-US" dirty="0">
              <a:solidFill>
                <a:srgbClr val="002060"/>
              </a:solidFill>
            </a:endParaRPr>
          </a:p>
          <a:p>
            <a:pPr eaLnBrk="1" hangingPunct="1">
              <a:spcBef>
                <a:spcPct val="0"/>
              </a:spcBef>
            </a:pPr>
            <a:r>
              <a:rPr lang="en-US" dirty="0">
                <a:solidFill>
                  <a:srgbClr val="002060"/>
                </a:solidFill>
              </a:rPr>
              <a:t>___________________</a:t>
            </a:r>
          </a:p>
          <a:p>
            <a:pPr eaLnBrk="1" hangingPunct="1">
              <a:spcBef>
                <a:spcPct val="0"/>
              </a:spcBef>
            </a:pPr>
            <a:r>
              <a:rPr lang="es-ES" dirty="0"/>
              <a:t>Nota adicional para el instructor: Es probable que la efectividad de un capacitador para brindar la asistencia anterior esté estrechamente relacionada con su propia experiencia y facilidad para usar los módulos basados en la web.</a:t>
            </a:r>
            <a:endParaRPr lang="en-US" dirty="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E6CDF0-B7DC-4053-996D-C70762EFD147}" type="slidenum">
              <a:rPr lang="en-US" smtClean="0"/>
              <a:pPr fontAlgn="base">
                <a:spcBef>
                  <a:spcPct val="0"/>
                </a:spcBef>
                <a:spcAft>
                  <a:spcPct val="0"/>
                </a:spcAft>
                <a:defRPr/>
              </a:pPr>
              <a:t>21</a:t>
            </a:fld>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“Ahora que la persona está pensando en su problema, tenemos que aumentar su confianza en sí misma para cambiar. Intente</a:t>
            </a:r>
            <a:r>
              <a:rPr lang="en-US" dirty="0"/>
              <a:t>:</a:t>
            </a:r>
          </a:p>
          <a:p>
            <a:pPr eaLnBrk="1" hangingPunct="1">
              <a:spcBef>
                <a:spcPct val="0"/>
              </a:spcBef>
              <a:buFontTx/>
              <a:buChar char="•"/>
            </a:pPr>
            <a:r>
              <a:rPr lang="en-US" dirty="0"/>
              <a:t> </a:t>
            </a:r>
            <a:r>
              <a:rPr lang="es-ES" dirty="0"/>
              <a:t>Ayudarles a identificar sus comportamientos problemáticos y las barreras para el cambio.</a:t>
            </a:r>
            <a:endParaRPr lang="en-US" dirty="0"/>
          </a:p>
          <a:p>
            <a:pPr eaLnBrk="1" hangingPunct="1">
              <a:spcBef>
                <a:spcPct val="0"/>
              </a:spcBef>
              <a:buFontTx/>
              <a:buChar char="•"/>
            </a:pPr>
            <a:r>
              <a:rPr lang="en-US" dirty="0"/>
              <a:t> </a:t>
            </a:r>
            <a:r>
              <a:rPr lang="es-MX" noProof="0" dirty="0"/>
              <a:t>Ayudarles</a:t>
            </a:r>
            <a:r>
              <a:rPr lang="es-MX" dirty="0"/>
              <a:t> a priorizar comportamientos. </a:t>
            </a:r>
          </a:p>
          <a:p>
            <a:pPr eaLnBrk="1" hangingPunct="1">
              <a:spcBef>
                <a:spcPct val="0"/>
              </a:spcBef>
              <a:buFontTx/>
              <a:buChar char="•"/>
            </a:pPr>
            <a:r>
              <a:rPr lang="en-US" dirty="0"/>
              <a:t> </a:t>
            </a:r>
            <a:r>
              <a:rPr lang="es-ES" dirty="0"/>
              <a:t>Alentarlos a desarrollar un plan y metas, y</a:t>
            </a:r>
            <a:endParaRPr lang="en-US" dirty="0"/>
          </a:p>
          <a:p>
            <a:pPr eaLnBrk="1" hangingPunct="1">
              <a:spcBef>
                <a:spcPct val="0"/>
              </a:spcBef>
              <a:buFontTx/>
              <a:buChar char="•"/>
            </a:pPr>
            <a:r>
              <a:rPr lang="en-US" dirty="0"/>
              <a:t> </a:t>
            </a:r>
            <a:r>
              <a:rPr lang="es-ES" dirty="0"/>
              <a:t>Obtener el apoyo de familiares y amigos.</a:t>
            </a:r>
          </a:p>
          <a:p>
            <a:pPr eaLnBrk="1" hangingPunct="1">
              <a:spcBef>
                <a:spcPct val="0"/>
              </a:spcBef>
              <a:buFontTx/>
              <a:buNone/>
            </a:pPr>
            <a:endParaRPr lang="en-US" dirty="0"/>
          </a:p>
          <a:p>
            <a:pPr eaLnBrk="1" hangingPunct="1">
              <a:spcBef>
                <a:spcPct val="0"/>
              </a:spcBef>
            </a:pPr>
            <a:r>
              <a:rPr lang="es-ES" dirty="0"/>
              <a:t>Un objetivo principal del Módulo 4 es obtener este apoyo”.</a:t>
            </a:r>
            <a:endParaRPr lang="en-US" dirty="0"/>
          </a:p>
          <a:p>
            <a:pPr eaLnBrk="1" hangingPunct="1">
              <a:spcBef>
                <a:spcPct val="0"/>
              </a:spcBef>
            </a:pPr>
            <a:r>
              <a:rPr lang="en-US" dirty="0"/>
              <a:t>_______________</a:t>
            </a:r>
          </a:p>
          <a:p>
            <a:pPr eaLnBrk="1" hangingPunct="1">
              <a:spcBef>
                <a:spcPct val="0"/>
              </a:spcBef>
            </a:pPr>
            <a:endParaRPr lang="en-US" dirty="0"/>
          </a:p>
          <a:p>
            <a:pPr eaLnBrk="1" hangingPunct="1">
              <a:spcBef>
                <a:spcPct val="0"/>
              </a:spcBef>
            </a:pPr>
            <a:r>
              <a:rPr lang="es-ES" dirty="0"/>
              <a:t>Nota adicional para el instructor: Adaptado de la presentación en Roberts y York (2000). Las metas y estrategias en cada una de las primeras cuatro etapas son para ayudar a la persona a pasar a la siguiente etapa. Pregunta de discusión: ¿Cuál sería su comportamiento prioritario para el cambio? ¿Qué cree que dirían los conductores de su empresa? ¿Hacer más ejercicio? ¿Deja de fumar? Nota: Para esta y otras preguntas relacionadas con el comportamiento personal y las condiciones médicas, no se entrometa en la situación personal de ninguna persona. A muchas personas les gusta hablar de estas cosas, pero a muchas otras no.</a:t>
            </a:r>
            <a:endParaRPr lang="en-US" dirty="0"/>
          </a:p>
        </p:txBody>
      </p:sp>
      <p:sp>
        <p:nvSpPr>
          <p:cNvPr id="184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2DCEF6-B17D-41AA-8278-DC25FDB8E710}" type="slidenum">
              <a:rPr lang="en-US" smtClean="0"/>
              <a:pPr fontAlgn="base">
                <a:spcBef>
                  <a:spcPct val="0"/>
                </a:spcBef>
                <a:spcAft>
                  <a:spcPct val="0"/>
                </a:spcAft>
                <a:defRPr/>
              </a:pPr>
              <a:t>210</a:t>
            </a:fld>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“Ahora nuestro conductor se está preparando para cambiar. Tenemos que ayudar a que esto suceda. </a:t>
            </a:r>
          </a:p>
          <a:p>
            <a:pPr marL="171450" indent="-171450" eaLnBrk="1" hangingPunct="1">
              <a:spcBef>
                <a:spcPct val="0"/>
              </a:spcBef>
              <a:buFont typeface="Arial" panose="020B0604020202020204" pitchFamily="34" charset="0"/>
              <a:buChar char="•"/>
            </a:pPr>
            <a:r>
              <a:rPr lang="es-ES" dirty="0"/>
              <a:t>Fomentar pequeños pasos iniciales y metas graduales.</a:t>
            </a:r>
          </a:p>
          <a:p>
            <a:pPr marL="171450" indent="-171450" eaLnBrk="1" hangingPunct="1">
              <a:spcBef>
                <a:spcPct val="0"/>
              </a:spcBef>
              <a:buFont typeface="Arial" panose="020B0604020202020204" pitchFamily="34" charset="0"/>
              <a:buChar char="•"/>
            </a:pPr>
            <a:r>
              <a:rPr lang="es-ES" dirty="0"/>
              <a:t>Discutir los intentos anteriores y las formas de tener éxito esta vez. </a:t>
            </a:r>
          </a:p>
          <a:p>
            <a:pPr marL="171450" indent="-171450" eaLnBrk="1" hangingPunct="1">
              <a:spcBef>
                <a:spcPct val="0"/>
              </a:spcBef>
              <a:buFont typeface="Arial" panose="020B0604020202020204" pitchFamily="34" charset="0"/>
              <a:buChar char="•"/>
            </a:pPr>
            <a:r>
              <a:rPr lang="es-ES" dirty="0"/>
              <a:t>Ayudarlos a desarrollar planes de acción concretos”.</a:t>
            </a:r>
            <a:endParaRPr lang="en-US" dirty="0"/>
          </a:p>
          <a:p>
            <a:pPr eaLnBrk="1" hangingPunct="1">
              <a:spcBef>
                <a:spcPct val="0"/>
              </a:spcBef>
            </a:pPr>
            <a:endParaRPr lang="en-US" dirty="0"/>
          </a:p>
          <a:p>
            <a:pPr eaLnBrk="1" hangingPunct="1">
              <a:spcBef>
                <a:spcPct val="0"/>
              </a:spcBef>
            </a:pPr>
            <a:r>
              <a:rPr lang="en-US" dirty="0"/>
              <a:t>___________</a:t>
            </a:r>
          </a:p>
          <a:p>
            <a:pPr eaLnBrk="1" hangingPunct="1">
              <a:spcBef>
                <a:spcPct val="0"/>
              </a:spcBef>
            </a:pPr>
            <a:r>
              <a:rPr lang="es-ES" dirty="0"/>
              <a:t>Nota adicional para el instructor: Adaptado de la presentación en Roberts y York (2000). Las metas y estrategias en cada una de las primeras cuatro etapas son para ayudar a la persona a pasar a la siguiente etapa. Pregunta de discusión: Seleccione un área de conducta de salud (nutrición, ejercicio, etc.) y discuta los “pequeños pasos iniciales y metas graduales” apropiados.</a:t>
            </a:r>
            <a:endParaRPr lang="en-US" dirty="0"/>
          </a:p>
          <a:p>
            <a:pPr eaLnBrk="1" hangingPunct="1">
              <a:spcBef>
                <a:spcPct val="0"/>
              </a:spcBef>
            </a:pPr>
            <a:r>
              <a:rPr lang="en-US" dirty="0"/>
              <a:t>   </a:t>
            </a:r>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F7B230-13BF-41FD-8E28-619BD938234D}" type="slidenum">
              <a:rPr lang="en-US" smtClean="0"/>
              <a:pPr fontAlgn="base">
                <a:spcBef>
                  <a:spcPct val="0"/>
                </a:spcBef>
                <a:spcAft>
                  <a:spcPct val="0"/>
                </a:spcAft>
                <a:defRPr/>
              </a:pPr>
              <a:t>211</a:t>
            </a:fld>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“En la Etapa de Acción, el comportamiento de una persona </a:t>
            </a:r>
            <a:r>
              <a:rPr lang="es-ES" i="1" dirty="0"/>
              <a:t>ha</a:t>
            </a:r>
            <a:r>
              <a:rPr lang="es-ES" dirty="0"/>
              <a:t> cambiado, pero necesita </a:t>
            </a:r>
            <a:r>
              <a:rPr lang="es-ES" i="1" dirty="0"/>
              <a:t>ejecutar </a:t>
            </a:r>
            <a:r>
              <a:rPr lang="es-ES" dirty="0"/>
              <a:t>ese cambio.</a:t>
            </a:r>
            <a:endParaRPr lang="en-US" dirty="0"/>
          </a:p>
          <a:p>
            <a:pPr eaLnBrk="1" hangingPunct="1">
              <a:spcBef>
                <a:spcPct val="0"/>
              </a:spcBef>
            </a:pPr>
            <a:endParaRPr lang="en-US" dirty="0"/>
          </a:p>
          <a:p>
            <a:pPr eaLnBrk="1" hangingPunct="1">
              <a:spcBef>
                <a:spcPct val="0"/>
              </a:spcBef>
              <a:buFontTx/>
              <a:buChar char="•"/>
            </a:pPr>
            <a:r>
              <a:rPr lang="en-US" dirty="0"/>
              <a:t> </a:t>
            </a:r>
            <a:r>
              <a:rPr lang="es-ES" dirty="0"/>
              <a:t>Proporcionar retroalimentación y reforzar los cambios positivos.</a:t>
            </a:r>
            <a:endParaRPr lang="en-US" dirty="0"/>
          </a:p>
          <a:p>
            <a:pPr eaLnBrk="1" hangingPunct="1">
              <a:spcBef>
                <a:spcPct val="0"/>
              </a:spcBef>
              <a:buFontTx/>
              <a:buChar char="•"/>
            </a:pPr>
            <a:r>
              <a:rPr lang="en-US" dirty="0"/>
              <a:t> </a:t>
            </a:r>
            <a:r>
              <a:rPr lang="es-ES" dirty="0"/>
              <a:t>Proporcionar consejos para la resolución de problemas</a:t>
            </a:r>
            <a:r>
              <a:rPr lang="en-US" dirty="0"/>
              <a:t>.</a:t>
            </a:r>
          </a:p>
          <a:p>
            <a:pPr eaLnBrk="1" hangingPunct="1">
              <a:spcBef>
                <a:spcPct val="0"/>
              </a:spcBef>
              <a:buFontTx/>
              <a:buChar char="•"/>
            </a:pPr>
            <a:r>
              <a:rPr lang="en-US" dirty="0"/>
              <a:t> </a:t>
            </a:r>
            <a:r>
              <a:rPr lang="es-ES" dirty="0"/>
              <a:t>Fomentar las recompensas personales y las celebraciones del éxito</a:t>
            </a:r>
            <a:r>
              <a:rPr lang="en-US" dirty="0"/>
              <a:t>.”</a:t>
            </a:r>
          </a:p>
          <a:p>
            <a:pPr eaLnBrk="1" hangingPunct="1">
              <a:spcBef>
                <a:spcPct val="0"/>
              </a:spcBef>
              <a:buFontTx/>
              <a:buChar char="•"/>
            </a:pPr>
            <a:endParaRPr lang="en-US" dirty="0"/>
          </a:p>
          <a:p>
            <a:pPr eaLnBrk="1" hangingPunct="1">
              <a:spcBef>
                <a:spcPct val="0"/>
              </a:spcBef>
            </a:pPr>
            <a:r>
              <a:rPr lang="en-US" dirty="0"/>
              <a:t>____________</a:t>
            </a:r>
          </a:p>
          <a:p>
            <a:pPr eaLnBrk="1" hangingPunct="1">
              <a:spcBef>
                <a:spcPct val="0"/>
              </a:spcBef>
            </a:pPr>
            <a:r>
              <a:rPr lang="es-ES" dirty="0"/>
              <a:t>Nota adicional para el instructor: Adaptado de la presentación en Roberts y York (2000). Las metas y estrategias en cada una de las primeras cuatro etapas son para ayudar a la persona a pasar a la siguiente etapa. Pregunta de discusión: ¿Cuáles son las recompensas más importantes del cambio de comportamiento positivo? En otras palabras, ¿cuáles son los reforzadores más fuertes? ¿Sentirse mejor? ¿Verse mejor? ¿Sensación de triunfo?</a:t>
            </a:r>
            <a:endParaRPr lang="en-US" dirty="0"/>
          </a:p>
          <a:p>
            <a:pPr eaLnBrk="1" hangingPunct="1">
              <a:spcBef>
                <a:spcPct val="0"/>
              </a:spcBef>
            </a:pPr>
            <a:r>
              <a:rPr lang="en-US" dirty="0"/>
              <a:t>    </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8AC740-F3DB-4B32-A3F2-C11242821EB7}" type="slidenum">
              <a:rPr lang="en-US" smtClean="0"/>
              <a:pPr fontAlgn="base">
                <a:spcBef>
                  <a:spcPct val="0"/>
                </a:spcBef>
                <a:spcAft>
                  <a:spcPct val="0"/>
                </a:spcAft>
                <a:defRPr/>
              </a:pPr>
              <a:t>212</a:t>
            </a:fld>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“En las primeras cuatro etapas, estábamos tratando de ayudar al conductor a avanzar a la siguiente fase ¡Ahora él o ella ha llegado! Estamos tratando de ayudarlos a </a:t>
            </a:r>
            <a:r>
              <a:rPr lang="es-ES" i="1" dirty="0"/>
              <a:t>continuar</a:t>
            </a:r>
            <a:r>
              <a:rPr lang="es-ES" dirty="0"/>
              <a:t> con su compromiso y mantener sus logros. Como agente de cambio de comportamiento, debe”</a:t>
            </a:r>
            <a:endParaRPr lang="en-US" dirty="0"/>
          </a:p>
          <a:p>
            <a:pPr eaLnBrk="1" hangingPunct="1">
              <a:spcBef>
                <a:spcPct val="0"/>
              </a:spcBef>
            </a:pPr>
            <a:endParaRPr lang="en-US" dirty="0"/>
          </a:p>
          <a:p>
            <a:pPr marL="171450" indent="-171450" eaLnBrk="1" hangingPunct="1">
              <a:spcBef>
                <a:spcPct val="0"/>
              </a:spcBef>
              <a:buFont typeface="Arial" panose="020B0604020202020204" pitchFamily="34" charset="0"/>
              <a:buChar char="•"/>
            </a:pPr>
            <a:r>
              <a:rPr lang="es-ES" dirty="0"/>
              <a:t>Reforzar sus cambios de estilo de vida y sus beneficios.</a:t>
            </a:r>
          </a:p>
          <a:p>
            <a:pPr marL="171450" indent="-171450" eaLnBrk="1" hangingPunct="1">
              <a:spcBef>
                <a:spcPct val="0"/>
              </a:spcBef>
              <a:buFont typeface="Arial" panose="020B0604020202020204" pitchFamily="34" charset="0"/>
              <a:buChar char="•"/>
            </a:pPr>
            <a:r>
              <a:rPr lang="es-ES" dirty="0"/>
              <a:t>Discutir la importancia de mantener el cambio, y </a:t>
            </a:r>
          </a:p>
          <a:p>
            <a:pPr marL="171450" indent="-171450" eaLnBrk="1" hangingPunct="1">
              <a:spcBef>
                <a:spcPct val="0"/>
              </a:spcBef>
              <a:buFont typeface="Arial" panose="020B0604020202020204" pitchFamily="34" charset="0"/>
              <a:buChar char="•"/>
            </a:pPr>
            <a:r>
              <a:rPr lang="es-ES" dirty="0"/>
              <a:t> Discutir formas de lidiar con cualquier recaída”.</a:t>
            </a:r>
            <a:endParaRPr lang="en-US" dirty="0"/>
          </a:p>
          <a:p>
            <a:pPr eaLnBrk="1" hangingPunct="1">
              <a:spcBef>
                <a:spcPct val="0"/>
              </a:spcBef>
            </a:pPr>
            <a:endParaRPr lang="en-US" dirty="0"/>
          </a:p>
          <a:p>
            <a:pPr eaLnBrk="1" hangingPunct="1">
              <a:spcBef>
                <a:spcPct val="0"/>
              </a:spcBef>
            </a:pPr>
            <a:r>
              <a:rPr lang="en-US" b="1" dirty="0"/>
              <a:t>______________</a:t>
            </a:r>
          </a:p>
          <a:p>
            <a:pPr eaLnBrk="1" hangingPunct="1">
              <a:spcBef>
                <a:spcPct val="0"/>
              </a:spcBef>
            </a:pPr>
            <a:r>
              <a:rPr lang="es-ES" b="0" dirty="0"/>
              <a:t>Nota adicional para el instructor: Adaptado de la presentación en Roberts y York (2000). El “Mantenimiento” es la etapa final. Pregunta de discusión: Pensando en sus propios cambios de comportamiento positivos pasados, ¿cuáles ha podido mantener? ¿Cuáles no has mantenido? ¿Cuál ha sido la diferencia?</a:t>
            </a:r>
            <a:endParaRPr lang="en-US" b="0" dirty="0"/>
          </a:p>
          <a:p>
            <a:pPr eaLnBrk="1" hangingPunct="1">
              <a:spcBef>
                <a:spcPct val="0"/>
              </a:spcBef>
            </a:pPr>
            <a:endParaRPr lang="en-US" b="0" dirty="0"/>
          </a:p>
          <a:p>
            <a:pPr eaLnBrk="1" hangingPunct="1">
              <a:spcBef>
                <a:spcPct val="0"/>
              </a:spcBef>
            </a:pPr>
            <a:r>
              <a:rPr lang="en-US" b="0" dirty="0"/>
              <a:t> </a:t>
            </a:r>
          </a:p>
        </p:txBody>
      </p:sp>
      <p:sp>
        <p:nvSpPr>
          <p:cNvPr id="190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365682-CB3E-453F-B4F6-B16804C4185D}" type="slidenum">
              <a:rPr lang="en-US" smtClean="0"/>
              <a:pPr fontAlgn="base">
                <a:spcBef>
                  <a:spcPct val="0"/>
                </a:spcBef>
                <a:spcAft>
                  <a:spcPct val="0"/>
                </a:spcAft>
                <a:defRPr/>
              </a:pPr>
              <a:t>213</a:t>
            </a:fld>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“Tómese un minuto para revisar las etapas del cambio de comportamiento y sus metas. Trate de usarlas en sus interacciones con los conductores y otros estudiantes. Mientras habla con los estudiantes, trate de estar al tanto de su etapa de cambio de comportamiento y dirija sus sugerencias en consecuencia”.</a:t>
            </a:r>
            <a:endParaRPr lang="en-US" dirty="0"/>
          </a:p>
          <a:p>
            <a:pPr eaLnBrk="1" hangingPunct="1">
              <a:spcBef>
                <a:spcPct val="0"/>
              </a:spcBef>
            </a:pPr>
            <a:endParaRPr lang="en-US" dirty="0"/>
          </a:p>
          <a:p>
            <a:pPr eaLnBrk="1" hangingPunct="1">
              <a:spcBef>
                <a:spcPct val="0"/>
              </a:spcBef>
            </a:pPr>
            <a:r>
              <a:rPr lang="en-US" dirty="0"/>
              <a:t>_________________</a:t>
            </a:r>
          </a:p>
          <a:p>
            <a:pPr eaLnBrk="1" hangingPunct="1">
              <a:spcBef>
                <a:spcPct val="0"/>
              </a:spcBef>
            </a:pPr>
            <a:r>
              <a:rPr lang="es-ES" dirty="0"/>
              <a:t>Nota adicional para el instructor: Adaptado de la presentación en Roberts y York (2000). Las metas y estrategias en cada una de las primeras cuatro etapas son para ayudar a la persona a pasar a la siguiente etapa.</a:t>
            </a:r>
            <a:endParaRPr lang="en-US" dirty="0"/>
          </a:p>
          <a:p>
            <a:pPr eaLnBrk="1" hangingPunct="1">
              <a:spcBef>
                <a:spcPct val="0"/>
              </a:spcBef>
            </a:pPr>
            <a:endParaRPr lang="en-US" dirty="0"/>
          </a:p>
          <a:p>
            <a:pPr eaLnBrk="1" hangingPunct="1">
              <a:spcBef>
                <a:spcPct val="0"/>
              </a:spcBef>
            </a:pPr>
            <a:r>
              <a:rPr lang="en-US" dirty="0"/>
              <a:t>   </a:t>
            </a:r>
          </a:p>
        </p:txBody>
      </p:sp>
      <p:sp>
        <p:nvSpPr>
          <p:cNvPr id="192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293712-C43A-457F-BB0F-8F1DBAB76AB1}" type="slidenum">
              <a:rPr lang="en-US" smtClean="0"/>
              <a:pPr fontAlgn="base">
                <a:spcBef>
                  <a:spcPct val="0"/>
                </a:spcBef>
                <a:spcAft>
                  <a:spcPct val="0"/>
                </a:spcAft>
                <a:defRPr/>
              </a:pPr>
              <a:t>214</a:t>
            </a:fld>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t>Narración Completa: “Las personas en las etapas de “Acción” y “Mantenimiento” del cambio de comportamiento podrían adoptar la </a:t>
            </a:r>
            <a:r>
              <a:rPr lang="es-ES" i="1" dirty="0"/>
              <a:t>autoadministración conductual</a:t>
            </a:r>
            <a:r>
              <a:rPr lang="es-ES" dirty="0"/>
              <a:t>. Ayuda a los buenos actores o ejecutores a ser aún mejores. La figura presenta un ejemplo personal: aumentar el ejercicio. La autoadministración conductual comienza con la medición objetiva del desempeño. En nuestro ejemplo, el ejercicio se mide en minutos. A continuación, establezca metas sencillas diarias o semanales. Autosupervisar el progreso en el logro de esas metas. Las autorrecompensas tangibles por el éxito ayudan a reforzar el cambio de comportamiento, aunque muchos adultos consideran que la satisfacción personal del logro de metas es la principal recompensa”.</a:t>
            </a:r>
            <a:endParaRPr lang="en-US" dirty="0"/>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a:t>
            </a:r>
          </a:p>
          <a:p>
            <a:pPr eaLnBrk="1" hangingPunct="1">
              <a:spcBef>
                <a:spcPct val="0"/>
              </a:spcBef>
            </a:pPr>
            <a:endParaRPr lang="en-US" dirty="0">
              <a:solidFill>
                <a:srgbClr val="002060"/>
              </a:solidFill>
            </a:endParaRPr>
          </a:p>
          <a:p>
            <a:pPr eaLnBrk="1" hangingPunct="1">
              <a:spcBef>
                <a:spcPct val="0"/>
              </a:spcBef>
            </a:pPr>
            <a:r>
              <a:rPr lang="es-ES" dirty="0"/>
              <a:t>Nota adicional para el instructor: gráfico de </a:t>
            </a:r>
            <a:r>
              <a:rPr lang="en-US" i="1" dirty="0">
                <a:solidFill>
                  <a:srgbClr val="002060"/>
                </a:solidFill>
              </a:rPr>
              <a:t>Safety for the Long Haul; Large Truck Crash Risk, Causation, &amp; Prevention </a:t>
            </a:r>
            <a:r>
              <a:rPr lang="es-ES" dirty="0"/>
              <a:t>(Knipling, 2009). Usado con permiso. La autoadministración sistemática del comportamiento probablemente funcione mejor para las personas que ya tienen una buena base de comportamientos relacionados con la salud. Para aquellos que acaban de empezar, probablemente sea mejor centrarse en uno o dos elementos, como la automedición objetiva del desempeño (ejemplo: anotar los minutos diarios de ejercicio en un calendario).</a:t>
            </a:r>
            <a:endParaRPr lang="en-US" dirty="0"/>
          </a:p>
        </p:txBody>
      </p:sp>
      <p:sp>
        <p:nvSpPr>
          <p:cNvPr id="194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E6AACD-FA55-4808-8C7D-0BDB834CF688}" type="slidenum">
              <a:rPr lang="en-US" altLang="en-US" smtClean="0"/>
              <a:pPr fontAlgn="base">
                <a:spcBef>
                  <a:spcPct val="0"/>
                </a:spcBef>
                <a:spcAft>
                  <a:spcPct val="0"/>
                </a:spcAft>
                <a:defRPr/>
              </a:pPr>
              <a:t>215</a:t>
            </a:fld>
            <a:endParaRPr lang="en-US" alt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“Ya sea que estemos hablando de conductores, otras personas u organizaciones, el establecimiento de metas debe ser SMART (inteligente). “SMART” es un acrónimo en inglés que captura cinco elementos para establecer metas exitosas. En el establecimiento de metas SMART, se deben precisar comportamientos </a:t>
            </a:r>
            <a:r>
              <a:rPr lang="es-ES" i="1" dirty="0"/>
              <a:t>específicos</a:t>
            </a:r>
            <a:r>
              <a:rPr lang="es-ES" dirty="0"/>
              <a:t>. “Caminar” y “comer frutas y verduras” son dos buenos ejemplos. Luego, las metas deben ser </a:t>
            </a:r>
            <a:r>
              <a:rPr lang="es-ES" b="0" i="1" dirty="0"/>
              <a:t>motivacionalmente efectivas</a:t>
            </a:r>
            <a:r>
              <a:rPr lang="es-ES" dirty="0"/>
              <a:t>, en otras palabras, algo que sea importante para usted. Las metas deben </a:t>
            </a:r>
            <a:r>
              <a:rPr lang="es-ES"/>
              <a:t>ser </a:t>
            </a:r>
            <a:r>
              <a:rPr lang="es-ES" i="1"/>
              <a:t>alcanzables</a:t>
            </a:r>
            <a:r>
              <a:rPr lang="es-ES" dirty="0"/>
              <a:t>, especialmente en las primeras etapas. Es decir, deben ser desafiantes pero </a:t>
            </a:r>
            <a:r>
              <a:rPr lang="es-ES" i="1" dirty="0"/>
              <a:t>alcanzables</a:t>
            </a:r>
            <a:r>
              <a:rPr lang="es-ES" dirty="0"/>
              <a:t>. A continuación, los objetivos deben ser </a:t>
            </a:r>
            <a:r>
              <a:rPr lang="es-ES" i="1" dirty="0"/>
              <a:t>relevantes</a:t>
            </a:r>
            <a:r>
              <a:rPr lang="es-ES" dirty="0"/>
              <a:t> para la vida, el desempeño y la seguridad de los conductores. Objetivamente, la dieta, el ejercicio y el sueño son muy relevantes para la vida de un conductor, pero es importante que él o ella </a:t>
            </a:r>
            <a:r>
              <a:rPr lang="es-ES" i="1" dirty="0"/>
              <a:t>vea</a:t>
            </a:r>
            <a:r>
              <a:rPr lang="es-ES" dirty="0"/>
              <a:t> la relevancia. Finalmente, los objetivos deben ser </a:t>
            </a:r>
            <a:r>
              <a:rPr lang="es-ES" i="1" dirty="0"/>
              <a:t>rastreables</a:t>
            </a:r>
            <a:r>
              <a:rPr lang="es-ES" dirty="0"/>
              <a:t> o medibles. Caminar se puede medir de dos maneras diferentes: tiempo y distancia. “Minutos de caminata” es probablemente la medida más fácil. Todo lo que se mide se puede registrar. Si los conductores mantienen un calendario y registran los minutos que caminan todos los días, será mucho más probable que mantengan su cambio de comportamiento”.</a:t>
            </a: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t>__________</a:t>
            </a:r>
          </a:p>
          <a:p>
            <a:pPr eaLnBrk="1" hangingPunct="1">
              <a:spcBef>
                <a:spcPct val="0"/>
              </a:spcBef>
            </a:pPr>
            <a:r>
              <a:rPr lang="es-ES" dirty="0"/>
              <a:t>Nota adicional para el instructor: Fuente: Geller (2001). Pregunta de discusión: ¿Puede pensar en alguna meta personal u organizacional anterior que haya sido “SMART"? ¿Alguno que no fuera "SMART"? ¿Cuáles fueron los resultados?</a:t>
            </a:r>
            <a:endParaRPr lang="en-US" dirty="0"/>
          </a:p>
          <a:p>
            <a:pPr eaLnBrk="1" hangingPunct="1">
              <a:spcBef>
                <a:spcPct val="0"/>
              </a:spcBef>
            </a:pPr>
            <a:endParaRPr lang="en-US" dirty="0"/>
          </a:p>
        </p:txBody>
      </p:sp>
      <p:sp>
        <p:nvSpPr>
          <p:cNvPr id="196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FEE606-3907-437C-BBDA-736360A0A1FA}" type="slidenum">
              <a:rPr lang="en-US" smtClean="0"/>
              <a:pPr fontAlgn="base">
                <a:spcBef>
                  <a:spcPct val="0"/>
                </a:spcBef>
                <a:spcAft>
                  <a:spcPct val="0"/>
                </a:spcAft>
                <a:defRPr/>
              </a:pPr>
              <a:t>216</a:t>
            </a:fld>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a:t>
            </a:r>
          </a:p>
        </p:txBody>
      </p:sp>
      <p:sp>
        <p:nvSpPr>
          <p:cNvPr id="198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25C7CA-C430-403E-BBBA-0A6E531EE783}" type="slidenum">
              <a:rPr lang="en-US" smtClean="0"/>
              <a:pPr fontAlgn="base">
                <a:spcBef>
                  <a:spcPct val="0"/>
                </a:spcBef>
                <a:spcAft>
                  <a:spcPct val="0"/>
                </a:spcAft>
                <a:defRPr/>
              </a:pPr>
              <a:t>217</a:t>
            </a:fld>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a:t>
            </a:r>
          </a:p>
        </p:txBody>
      </p:sp>
      <p:sp>
        <p:nvSpPr>
          <p:cNvPr id="200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B33171-4B91-496C-821A-9D499256DEAC}" type="slidenum">
              <a:rPr lang="en-US" smtClean="0"/>
              <a:pPr fontAlgn="base">
                <a:spcBef>
                  <a:spcPct val="0"/>
                </a:spcBef>
                <a:spcAft>
                  <a:spcPct val="0"/>
                </a:spcAft>
                <a:defRPr/>
              </a:pPr>
              <a:t>218</a:t>
            </a:fld>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a:t>
            </a:r>
          </a:p>
        </p:txBody>
      </p:sp>
      <p:sp>
        <p:nvSpPr>
          <p:cNvPr id="202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5D0F72-CBA7-4717-811E-E1217BAE65EF}" type="slidenum">
              <a:rPr lang="en-US" smtClean="0"/>
              <a:pPr fontAlgn="base">
                <a:spcBef>
                  <a:spcPct val="0"/>
                </a:spcBef>
                <a:spcAft>
                  <a:spcPct val="0"/>
                </a:spcAft>
                <a:defRPr/>
              </a:pPr>
              <a:t>219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“Los exámenes y el mantenimiento de registros son parte del proceso de capacitación. Si un transportista tiene un SAA, hará un seguimiento de los puntajes de los exámenes en línea y la finalización de los módulos por parte de los estudiantes. Las puntuaciones de los cuestionarios de la lección no se registran, pero sí se registran las calificaciones de los exámenes. Se permiten tres intentos para cada examen, pero solo el puntaje más alto se conserva en el sistema”.</a:t>
            </a:r>
            <a:endParaRPr lang="en-US" dirty="0"/>
          </a:p>
          <a:p>
            <a:pPr eaLnBrk="1" hangingPunct="1">
              <a:spcBef>
                <a:spcPct val="0"/>
              </a:spcBef>
            </a:pPr>
            <a:endParaRPr lang="en-US" dirty="0"/>
          </a:p>
          <a:p>
            <a:pPr eaLnBrk="1" hangingPunct="1">
              <a:spcBef>
                <a:spcPct val="0"/>
              </a:spcBef>
            </a:pPr>
            <a:r>
              <a:rPr lang="en-US" dirty="0"/>
              <a:t>______________________</a:t>
            </a:r>
          </a:p>
          <a:p>
            <a:pPr eaLnBrk="1" hangingPunct="1">
              <a:spcBef>
                <a:spcPct val="0"/>
              </a:spcBef>
            </a:pPr>
            <a:r>
              <a:rPr lang="es-ES" dirty="0"/>
              <a:t>Nota adicional para el instructor. Verifique el aprendizaje: P: Enumeramos 8 ventajas diferentes de la capacitación basada en la web. ¿Puedes recordar cuatro de ellas? R: Cualesquiera 4 de estos 8: Mejor aprendizaje, acceso más fácil, conveniente y flexible, estandarizado, más rápido, economías de escala, seguimiento más fácil de los datos de desempeño de los alumnos, mantenimiento de registros más fácil”.</a:t>
            </a:r>
            <a:endParaRPr lang="en-US" dirty="0"/>
          </a:p>
          <a:p>
            <a:pPr eaLnBrk="1" hangingPunct="1">
              <a:spcBef>
                <a:spcPct val="0"/>
              </a:spcBef>
            </a:pPr>
            <a:r>
              <a:rPr lang="en-US" dirty="0"/>
              <a:t> </a:t>
            </a:r>
          </a:p>
          <a:p>
            <a:pPr eaLnBrk="1" hangingPunct="1">
              <a:spcBef>
                <a:spcPct val="0"/>
              </a:spcBef>
            </a:pPr>
            <a:endParaRPr lang="en-US" dirty="0"/>
          </a:p>
          <a:p>
            <a:pPr eaLnBrk="1" hangingPunct="1">
              <a:spcBef>
                <a:spcPct val="0"/>
              </a:spcBef>
            </a:pPr>
            <a:endParaRPr lang="en-US" dirty="0"/>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F76D6B-9229-41E6-8B17-8E84A6E4D8CD}" type="slidenum">
              <a:rPr lang="en-US" smtClean="0"/>
              <a:pPr fontAlgn="base">
                <a:spcBef>
                  <a:spcPct val="0"/>
                </a:spcBef>
                <a:spcAft>
                  <a:spcPct val="0"/>
                </a:spcAft>
                <a:defRPr/>
              </a:pPr>
              <a:t>22</a:t>
            </a:fld>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a:t>
            </a:r>
          </a:p>
        </p:txBody>
      </p:sp>
      <p:sp>
        <p:nvSpPr>
          <p:cNvPr id="204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0F6CAA-4B71-4455-9D73-F69022DEC062}" type="slidenum">
              <a:rPr lang="en-US" smtClean="0"/>
              <a:pPr fontAlgn="base">
                <a:spcBef>
                  <a:spcPct val="0"/>
                </a:spcBef>
                <a:spcAft>
                  <a:spcPct val="0"/>
                </a:spcAft>
                <a:defRPr/>
              </a:pPr>
              <a:t>220</a:t>
            </a:fld>
            <a:endParaRPr 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a:t>
            </a:r>
          </a:p>
          <a:p>
            <a:pPr eaLnBrk="1" hangingPunct="1">
              <a:spcBef>
                <a:spcPct val="0"/>
              </a:spcBef>
            </a:pPr>
            <a:r>
              <a:rPr lang="en-US" dirty="0"/>
              <a:t>   </a:t>
            </a:r>
          </a:p>
        </p:txBody>
      </p:sp>
      <p:sp>
        <p:nvSpPr>
          <p:cNvPr id="206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C06C78-5AD4-4F64-A04A-7281CFB24C07}" type="slidenum">
              <a:rPr lang="en-US" smtClean="0"/>
              <a:pPr fontAlgn="base">
                <a:spcBef>
                  <a:spcPct val="0"/>
                </a:spcBef>
                <a:spcAft>
                  <a:spcPct val="0"/>
                </a:spcAft>
                <a:defRPr/>
              </a:pPr>
              <a:t>221</a:t>
            </a:fld>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“¡Felicidades! Has recorrido un largo camino. Ha completado con éxito los Módulos 3 y 4, y está a punto de completar el Módulo 5, Capacitar al Capacitador. Revisaremos algunos conceptos clave y luego tomaremos el examen del módulo”.</a:t>
            </a:r>
            <a:endParaRPr lang="en-US" dirty="0"/>
          </a:p>
        </p:txBody>
      </p:sp>
      <p:sp>
        <p:nvSpPr>
          <p:cNvPr id="208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A81AD2-B728-4D3A-B55D-32A5884F6ACD}" type="slidenum">
              <a:rPr lang="en-US" smtClean="0"/>
              <a:pPr fontAlgn="base">
                <a:spcBef>
                  <a:spcPct val="0"/>
                </a:spcBef>
                <a:spcAft>
                  <a:spcPct val="0"/>
                </a:spcAft>
                <a:defRPr/>
              </a:pPr>
              <a:t>222</a:t>
            </a:fld>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pPr>
            <a:r>
              <a:rPr lang="es-ES" sz="2400" dirty="0">
                <a:solidFill>
                  <a:srgbClr val="002060"/>
                </a:solidFill>
              </a:rPr>
              <a:t>Narración Completa: “Como probablemente ya se haya dado cuenta, hay muchos desafíos para ser un capacitador exitoso del PAF. Existe el desafío de convertirse en un experto en la fatiga, el estado de alerta, el bienestar y el desempeño del conductor. Tienes que ser un modelo a seguir. Debe comprender la estructura y el propósito del PAF. También existe el desafío de desarrollar sus habilidades en el aula, incluidas las habilidades para las presentaciones, la interacción con los estudiantes y el mantenimiento de los estándares y la rendición de cuentas”.</a:t>
            </a:r>
            <a:endParaRPr lang="en-US" sz="2400" dirty="0">
              <a:solidFill>
                <a:srgbClr val="002060"/>
              </a:solidFill>
            </a:endParaRPr>
          </a:p>
          <a:p>
            <a:pPr eaLnBrk="1" hangingPunct="1">
              <a:spcBef>
                <a:spcPct val="0"/>
              </a:spcBef>
            </a:pPr>
            <a:endParaRPr lang="en-US" sz="2400" dirty="0">
              <a:solidFill>
                <a:srgbClr val="002060"/>
              </a:solidFill>
            </a:endParaRPr>
          </a:p>
          <a:p>
            <a:pPr eaLnBrk="1" hangingPunct="1">
              <a:spcBef>
                <a:spcPct val="0"/>
              </a:spcBef>
            </a:pPr>
            <a:r>
              <a:rPr lang="en-US" sz="2400" dirty="0">
                <a:solidFill>
                  <a:srgbClr val="002060"/>
                </a:solidFill>
              </a:rPr>
              <a:t>_____________</a:t>
            </a:r>
          </a:p>
          <a:p>
            <a:pPr eaLnBrk="1" hangingPunct="1">
              <a:spcBef>
                <a:spcPct val="0"/>
              </a:spcBef>
            </a:pPr>
            <a:r>
              <a:rPr lang="es-ES" sz="2400" dirty="0">
                <a:solidFill>
                  <a:srgbClr val="002060"/>
                </a:solidFill>
              </a:rPr>
              <a:t>Nota adicional para el instructor: La mayoría de estos elementos corresponden a los KSA del módulo presentados anteriormente.</a:t>
            </a:r>
            <a:endParaRPr lang="en-US" sz="2400" dirty="0">
              <a:solidFill>
                <a:srgbClr val="002060"/>
              </a:solidFill>
            </a:endParaRPr>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7B996D-A416-47D9-BE18-7FFF3B0F54C0}" type="slidenum">
              <a:rPr lang="en-US" smtClean="0"/>
              <a:pPr fontAlgn="base">
                <a:spcBef>
                  <a:spcPct val="0"/>
                </a:spcBef>
                <a:spcAft>
                  <a:spcPct val="0"/>
                </a:spcAft>
                <a:defRPr/>
              </a:pPr>
              <a:t>223</a:t>
            </a:fld>
            <a:endParaRPr 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spcBef>
                <a:spcPct val="0"/>
              </a:spcBef>
            </a:pPr>
            <a:r>
              <a:rPr lang="es-ES" sz="2800" dirty="0">
                <a:solidFill>
                  <a:srgbClr val="002060"/>
                </a:solidFill>
              </a:rPr>
              <a:t>Narración Completa: “Otros desafíos incluyen los de convertirse en un facilitador para la capacitación basada en la web. Esto incluye la coordinación y la planeación, habilidades informáticas, seguimiento del progreso de los estudiantes y la resolución de problemas. Finalmente, están los desafíos de ser un agente de cambio positivo en la vida de las personas y, en última instancia, ¡salvar vidas!”.</a:t>
            </a:r>
            <a:endParaRPr lang="en-US" sz="2800" dirty="0">
              <a:solidFill>
                <a:srgbClr val="002060"/>
              </a:solidFill>
            </a:endParaRPr>
          </a:p>
          <a:p>
            <a:pPr eaLnBrk="1" hangingPunct="1">
              <a:spcBef>
                <a:spcPct val="0"/>
              </a:spcBef>
            </a:pPr>
            <a:r>
              <a:rPr lang="en-US" sz="2800" dirty="0">
                <a:solidFill>
                  <a:srgbClr val="002060"/>
                </a:solidFill>
              </a:rPr>
              <a:t>___________</a:t>
            </a:r>
          </a:p>
          <a:p>
            <a:pPr eaLnBrk="1" hangingPunct="1">
              <a:spcBef>
                <a:spcPct val="0"/>
              </a:spcBef>
            </a:pPr>
            <a:r>
              <a:rPr lang="es-ES" sz="2800" dirty="0">
                <a:solidFill>
                  <a:srgbClr val="002060"/>
                </a:solidFill>
              </a:rPr>
              <a:t>Nota adicional para el instructor: Pregunta de discusión: ¿Qué aspecto(s) de ser un capacitador del PAFAN considera que son los más difíciles? ¿Cuál será probablemente el más fácil?</a:t>
            </a:r>
            <a:endParaRPr lang="en-US" sz="2800" dirty="0">
              <a:solidFill>
                <a:srgbClr val="002060"/>
              </a:solidFill>
            </a:endParaRPr>
          </a:p>
          <a:p>
            <a:pPr eaLnBrk="1" hangingPunct="1">
              <a:spcBef>
                <a:spcPct val="0"/>
              </a:spcBef>
            </a:pPr>
            <a:endParaRPr lang="en-US" sz="2800" dirty="0">
              <a:solidFill>
                <a:srgbClr val="002060"/>
              </a:solidFill>
            </a:endParaRPr>
          </a:p>
          <a:p>
            <a:pPr eaLnBrk="1" hangingPunct="1">
              <a:spcBef>
                <a:spcPct val="0"/>
              </a:spcBef>
            </a:pPr>
            <a:r>
              <a:rPr lang="en-US" dirty="0"/>
              <a:t>   </a:t>
            </a:r>
          </a:p>
        </p:txBody>
      </p:sp>
      <p:sp>
        <p:nvSpPr>
          <p:cNvPr id="212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8DCF7E-2BF8-40CC-9BF5-7134A30241C4}" type="slidenum">
              <a:rPr lang="en-US" smtClean="0"/>
              <a:pPr fontAlgn="base">
                <a:spcBef>
                  <a:spcPct val="0"/>
                </a:spcBef>
                <a:spcAft>
                  <a:spcPct val="0"/>
                </a:spcAft>
                <a:defRPr/>
              </a:pPr>
              <a:t>224</a:t>
            </a:fld>
            <a:endParaRPr 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spcBef>
                <a:spcPct val="0"/>
              </a:spcBef>
            </a:pPr>
            <a:r>
              <a:rPr lang="es-ES" sz="2400" dirty="0">
                <a:solidFill>
                  <a:srgbClr val="002060"/>
                </a:solidFill>
              </a:rPr>
              <a:t>Narración Completa: “Aquí hay algunos términos y conceptos clave relacionados con la capacitación que hemos cubierto. ¿Puedes definir o explicar cada uno? Los conceptos clave han incluido la capacitación en el aula, la capacitación basada en la web, metas y objetivos de aprendizaje, KSAs, características de los estudiantes adultos, el enfoque centrado en el estudiante, principios de aprendizaje (como contexto, resúmenes, fragmentación y espaciado), retroalimentación, autoadministración conductual y el establecimiento de metas “SMART”.</a:t>
            </a:r>
            <a:endParaRPr lang="en-US" sz="2400" dirty="0">
              <a:solidFill>
                <a:srgbClr val="002060"/>
              </a:solidFill>
            </a:endParaRPr>
          </a:p>
          <a:p>
            <a:pPr eaLnBrk="1" hangingPunct="1">
              <a:spcBef>
                <a:spcPct val="0"/>
              </a:spcBef>
            </a:pPr>
            <a:r>
              <a:rPr lang="en-US" sz="2400" dirty="0">
                <a:solidFill>
                  <a:srgbClr val="002060"/>
                </a:solidFill>
              </a:rPr>
              <a:t>_______________</a:t>
            </a:r>
          </a:p>
          <a:p>
            <a:pPr eaLnBrk="1" hangingPunct="1">
              <a:spcBef>
                <a:spcPct val="0"/>
              </a:spcBef>
            </a:pPr>
            <a:r>
              <a:rPr lang="es-ES" sz="2400" dirty="0">
                <a:solidFill>
                  <a:srgbClr val="002060"/>
                </a:solidFill>
              </a:rPr>
              <a:t>Nota adicional para el instructor: Debe estar preparado para hacerle a la clase una o dos preguntas de repaso o generar una discusión sobre cada uno de estos elementos. Ejemplo: P: Con respecto al establecimiento de objetivos SMART, ¿puede recordar qué significan 3 de las 5 letras en "SMART"? R: S, Dirigidos a comportamientos eSpecíficos; M, Motivacionalmente efectivo; A, Alcanzable, R, Relevante y T, RasTreable”.</a:t>
            </a:r>
            <a:endParaRPr lang="en-US" sz="2400" dirty="0">
              <a:solidFill>
                <a:srgbClr val="002060"/>
              </a:solidFill>
            </a:endParaRPr>
          </a:p>
          <a:p>
            <a:pPr eaLnBrk="1" hangingPunct="1">
              <a:spcBef>
                <a:spcPct val="0"/>
              </a:spcBef>
            </a:pPr>
            <a:endParaRPr lang="en-US" sz="2400" dirty="0">
              <a:solidFill>
                <a:srgbClr val="002060"/>
              </a:solidFill>
            </a:endParaRPr>
          </a:p>
          <a:p>
            <a:pPr eaLnBrk="1" hangingPunct="1">
              <a:spcBef>
                <a:spcPct val="0"/>
              </a:spcBef>
            </a:pPr>
            <a:endParaRPr lang="en-US" dirty="0"/>
          </a:p>
        </p:txBody>
      </p:sp>
      <p:sp>
        <p:nvSpPr>
          <p:cNvPr id="215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7B1463-2D2B-414E-9918-20D53DFD920B}" type="slidenum">
              <a:rPr lang="en-US" smtClean="0"/>
              <a:pPr fontAlgn="base">
                <a:spcBef>
                  <a:spcPct val="0"/>
                </a:spcBef>
                <a:spcAft>
                  <a:spcPct val="0"/>
                </a:spcAft>
                <a:defRPr/>
              </a:pPr>
              <a:t>225</a:t>
            </a:fld>
            <a:endParaRPr 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a:t>Narración Completa: “Finalmente, subamos los escalones o etapas del cambio de comportamiento. En el cambio de comportamiento, uno progresa a través de cinco etapas: precontemplación, contemplación, preparación, acción y mantenimiento ¿El premio? ¡Salud, bienestar, estado de alerta y alto desempeño!”</a:t>
            </a:r>
            <a:endParaRPr lang="en-US" dirty="0"/>
          </a:p>
          <a:p>
            <a:pPr eaLnBrk="1" hangingPunct="1">
              <a:spcBef>
                <a:spcPct val="0"/>
              </a:spcBef>
            </a:pPr>
            <a:endParaRPr lang="en-US" dirty="0"/>
          </a:p>
          <a:p>
            <a:pPr eaLnBrk="1" hangingPunct="1">
              <a:spcBef>
                <a:spcPct val="0"/>
              </a:spcBef>
            </a:pPr>
            <a:r>
              <a:rPr lang="en-US" dirty="0"/>
              <a:t>______________</a:t>
            </a:r>
          </a:p>
          <a:p>
            <a:pPr eaLnBrk="1" hangingPunct="1">
              <a:spcBef>
                <a:spcPct val="0"/>
              </a:spcBef>
            </a:pPr>
            <a:r>
              <a:rPr lang="es-ES" dirty="0"/>
              <a:t>Nota adicional para el instructor: Esta diapositiva concluye el programa revisando las etapas y volviendo a enfatizar que el rol del capacitador es facilitar el cambio de comportamiento al impartir conocimientos, habilidades y actitudes que apoyen una mejor administración del sueño y de la fatiga.</a:t>
            </a:r>
            <a:r>
              <a:rPr lang="en-US" dirty="0"/>
              <a:t>.</a:t>
            </a:r>
          </a:p>
        </p:txBody>
      </p:sp>
      <p:sp>
        <p:nvSpPr>
          <p:cNvPr id="220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312701-1C89-4F4E-BEC4-B7C523C545D5}" type="slidenum">
              <a:rPr lang="en-US"/>
              <a:pPr fontAlgn="base">
                <a:spcBef>
                  <a:spcPct val="0"/>
                </a:spcBef>
                <a:spcAft>
                  <a:spcPct val="0"/>
                </a:spcAft>
              </a:pPr>
              <a:t>226</a:t>
            </a:fld>
            <a:endParaRPr lang="en-US" dirty="0"/>
          </a:p>
        </p:txBody>
      </p:sp>
    </p:spTree>
    <p:extLst>
      <p:ext uri="{BB962C8B-B14F-4D97-AF65-F5344CB8AC3E}">
        <p14:creationId xmlns:p14="http://schemas.microsoft.com/office/powerpoint/2010/main" val="318904357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19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87F066-8979-4621-BE3C-DA5A30AFC5FE}" type="slidenum">
              <a:rPr lang="en-US" smtClean="0"/>
              <a:pPr fontAlgn="base">
                <a:spcBef>
                  <a:spcPct val="0"/>
                </a:spcBef>
                <a:spcAft>
                  <a:spcPct val="0"/>
                </a:spcAft>
                <a:defRPr/>
              </a:pPr>
              <a:t>227</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pPr>
            <a:r>
              <a:rPr lang="es-ES" dirty="0">
                <a:solidFill>
                  <a:srgbClr val="002060"/>
                </a:solidFill>
              </a:rPr>
              <a:t>Narración Completa: “Nuestro próximo tema es la instrucción efectiva. Los temas incluyen "¿Qué es aprender?", Características de los estudiantes adultos, instructores efectivos, principios de aprendizaje incorporados en la capacitación del PAF, dar y recibir comentarios de retroalimentación, crear una experiencia positiva en el aula, incorporar ejemplos de la empresa en la capacitación y mantener los estándares y la responsabilidad.</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____________________</a:t>
            </a:r>
          </a:p>
          <a:p>
            <a:r>
              <a:rPr lang="es-ES" dirty="0"/>
              <a:t>Nota adicional para el instructor: Esta es una sección bastante larga que cubre los principios y prácticas de una instrucción eficaz.</a:t>
            </a:r>
          </a:p>
          <a:p>
            <a:r>
              <a:rPr lang="es-ES" dirty="0"/>
              <a:t>Objetivos de aprendizaje de la sección:</a:t>
            </a:r>
            <a:endParaRPr lang="en-US" dirty="0"/>
          </a:p>
          <a:p>
            <a:r>
              <a:rPr lang="es-ES" dirty="0"/>
              <a:t>(K) Reconocer tres resultados del aprendizaje [“conocimientos”, habilidades y actitudes].</a:t>
            </a:r>
            <a:endParaRPr lang="en-US" dirty="0"/>
          </a:p>
          <a:p>
            <a:r>
              <a:rPr lang="es-ES" dirty="0"/>
              <a:t>(K) Reconocer la meta final del aprendizaje de administración de la fatiga [cambio de comportamiento].</a:t>
            </a:r>
          </a:p>
          <a:p>
            <a:r>
              <a:rPr lang="es-ES" dirty="0"/>
              <a:t>(K) Identificar las características clave de los estudiantes adultos.</a:t>
            </a:r>
          </a:p>
          <a:p>
            <a:r>
              <a:rPr lang="es-ES" dirty="0"/>
              <a:t>(K) Identificar las características clave de los capacitadores efectivos.</a:t>
            </a:r>
          </a:p>
          <a:p>
            <a:r>
              <a:rPr lang="es-ES" dirty="0"/>
              <a:t>(K) Reconocer los principios clave de aprendizaje/capacitación integrados en la capacitación del PAF.</a:t>
            </a:r>
          </a:p>
          <a:p>
            <a:r>
              <a:rPr lang="es-ES" dirty="0"/>
              <a:t>(K) Reconocer el principio de retroalimentación.</a:t>
            </a:r>
          </a:p>
          <a:p>
            <a:r>
              <a:rPr lang="es-ES" dirty="0"/>
              <a:t>(S) Ser capaz de proporcionar retroalimentación frecuente y positiva a los estudiantes en el salón de clases.</a:t>
            </a:r>
          </a:p>
          <a:p>
            <a:r>
              <a:rPr lang="es-ES" dirty="0"/>
              <a:t>(K, S) Identificar formas de crear y mantener un entorno de clase positivo y atractivo, y ser capaz de emplearlas.</a:t>
            </a:r>
          </a:p>
          <a:p>
            <a:r>
              <a:rPr lang="es-ES" dirty="0"/>
              <a:t>(K,S) Identificar técnicas para dirigir discusiones de grupo y estimular la interactividad, y ser capaz de emplearlas.</a:t>
            </a:r>
          </a:p>
          <a:p>
            <a:r>
              <a:rPr lang="es-ES" dirty="0"/>
              <a:t>(K) Reconocer el valor de incluir ejemplos, políticas y otros materiales complementarios de la empresa en la capacitación.</a:t>
            </a:r>
          </a:p>
          <a:p>
            <a:r>
              <a:rPr lang="es-ES" dirty="0"/>
              <a:t>(S) Ser capaz de aplicar principios para un aprendizaje eficaz en el aula.</a:t>
            </a:r>
          </a:p>
          <a:p>
            <a:pPr marL="0" indent="0">
              <a:buNone/>
            </a:pPr>
            <a:r>
              <a:rPr lang="es-ES" dirty="0"/>
              <a:t>(A) Aceptar y valorar el papel como capacitador del FMP, modelo a seguir y coordinador de capacitación de la empresa.</a:t>
            </a:r>
          </a:p>
          <a:p>
            <a:pPr marL="0" indent="0">
              <a:buNone/>
            </a:pPr>
            <a:r>
              <a:rPr lang="es-ES" dirty="0"/>
              <a:t>(S,A) A través de las prácticas en el aula, establecer un estándar alto para la eficacia de la instrucción y el desempeño de los estudiantes. Valore estos altos estándares como esenciales para una instrucción exitosa.</a:t>
            </a:r>
            <a:endParaRPr lang="en-US" dirty="0"/>
          </a:p>
        </p:txBody>
      </p:sp>
      <p:sp>
        <p:nvSpPr>
          <p:cNvPr id="75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D9DFD3-2D66-4D78-97F5-28541F858F02}" type="slidenum">
              <a:rPr lang="en-US" smtClean="0"/>
              <a:pPr fontAlgn="base">
                <a:spcBef>
                  <a:spcPct val="0"/>
                </a:spcBef>
                <a:spcAft>
                  <a:spcPct val="0"/>
                </a:spcAft>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“El aprendizaje es la adquisición de nuevos conocimientos, habilidades y actitudes. Estos a menudo se denominan KSA, por sus siglas en inglés: </a:t>
            </a:r>
            <a:r>
              <a:rPr lang="en-US" i="1" dirty="0">
                <a:solidFill>
                  <a:srgbClr val="002060"/>
                </a:solidFill>
              </a:rPr>
              <a:t>Knowledge, Skill, and Attitude</a:t>
            </a:r>
            <a:r>
              <a:rPr lang="es-ES" dirty="0">
                <a:solidFill>
                  <a:srgbClr val="002060"/>
                </a:solidFill>
              </a:rPr>
              <a:t>. A medida que las personas se vuelven más educadas, toman decisiones más informadas sobre su comportamiento. En la administración de la fatiga, el objetivo final es el </a:t>
            </a:r>
            <a:r>
              <a:rPr lang="es-ES" i="1" dirty="0">
                <a:solidFill>
                  <a:srgbClr val="002060"/>
                </a:solidFill>
              </a:rPr>
              <a:t>cambio de comportamiento</a:t>
            </a:r>
            <a:r>
              <a:rPr lang="es-ES" dirty="0">
                <a:solidFill>
                  <a:srgbClr val="002060"/>
                </a:solidFill>
              </a:rPr>
              <a:t>”.</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a:t>
            </a:r>
          </a:p>
          <a:p>
            <a:pPr eaLnBrk="1" hangingPunct="1">
              <a:spcBef>
                <a:spcPct val="0"/>
              </a:spcBef>
            </a:pPr>
            <a:r>
              <a:rPr lang="es-ES" b="0" dirty="0">
                <a:solidFill>
                  <a:srgbClr val="002060"/>
                </a:solidFill>
              </a:rPr>
              <a:t>Nota adicional para el instructor: En general, la mayor parte de la capacitación del PAFAN (NAFMP por sus siglas en inglés) está dirigida a metas de conocimiento. Especialmente para los Módulos 3 y 4, la estrategia de instrucción general podría resumirse como: </a:t>
            </a:r>
            <a:r>
              <a:rPr lang="es-ES" b="1" dirty="0">
                <a:solidFill>
                  <a:srgbClr val="002060"/>
                </a:solidFill>
              </a:rPr>
              <a:t>Aumentar el conocimiento </a:t>
            </a:r>
            <a:r>
              <a:rPr lang="en-US" b="1" dirty="0">
                <a:solidFill>
                  <a:srgbClr val="002060"/>
                </a:solidFill>
                <a:sym typeface="Wingdings" pitchFamily="2" charset="2"/>
              </a:rPr>
              <a:t></a:t>
            </a:r>
            <a:r>
              <a:rPr lang="es-ES" b="1" dirty="0">
                <a:solidFill>
                  <a:srgbClr val="002060"/>
                </a:solidFill>
              </a:rPr>
              <a:t> Cambiar las actitudes </a:t>
            </a:r>
            <a:r>
              <a:rPr lang="en-US" b="1" dirty="0">
                <a:solidFill>
                  <a:srgbClr val="002060"/>
                </a:solidFill>
                <a:sym typeface="Wingdings" pitchFamily="2" charset="2"/>
              </a:rPr>
              <a:t></a:t>
            </a:r>
            <a:r>
              <a:rPr lang="es-ES" b="1" dirty="0">
                <a:solidFill>
                  <a:srgbClr val="002060"/>
                </a:solidFill>
              </a:rPr>
              <a:t> Cambiar el comportamiento </a:t>
            </a:r>
            <a:r>
              <a:rPr lang="en-US" b="1" dirty="0">
                <a:solidFill>
                  <a:srgbClr val="002060"/>
                </a:solidFill>
                <a:sym typeface="Wingdings" pitchFamily="2" charset="2"/>
              </a:rPr>
              <a:t></a:t>
            </a:r>
            <a:r>
              <a:rPr lang="es-ES" b="1" dirty="0">
                <a:solidFill>
                  <a:srgbClr val="002060"/>
                </a:solidFill>
              </a:rPr>
              <a:t> Mejorar la salud y el desempeño.</a:t>
            </a:r>
            <a:endParaRPr lang="en-US" b="1"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p>
        </p:txBody>
      </p:sp>
      <p:sp>
        <p:nvSpPr>
          <p:cNvPr id="77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E2116E-160B-4CB0-B40B-CB13E48B428F}" type="slidenum">
              <a:rPr lang="en-US" smtClean="0"/>
              <a:pPr fontAlgn="base">
                <a:spcBef>
                  <a:spcPct val="0"/>
                </a:spcBef>
                <a:spcAft>
                  <a:spcPct val="0"/>
                </a:spcAft>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spcBef>
                <a:spcPct val="0"/>
              </a:spcBef>
              <a:buFont typeface="+mj-lt"/>
              <a:buNone/>
            </a:pPr>
            <a:r>
              <a:rPr lang="es-ES" dirty="0">
                <a:solidFill>
                  <a:srgbClr val="800000"/>
                </a:solidFill>
              </a:rPr>
              <a:t>Narración Completa: “Los adultos maduros son diferentes de los niños y adultos jóvenes en su enfoque del aprendizaje.</a:t>
            </a:r>
          </a:p>
          <a:p>
            <a:pPr marL="514350" indent="-514350" eaLnBrk="1" hangingPunct="1">
              <a:spcBef>
                <a:spcPct val="0"/>
              </a:spcBef>
              <a:buFont typeface="+mj-lt"/>
              <a:buNone/>
            </a:pPr>
            <a:r>
              <a:rPr lang="es-ES" dirty="0">
                <a:solidFill>
                  <a:srgbClr val="800000"/>
                </a:solidFill>
              </a:rPr>
              <a:t>Primero, los adultos </a:t>
            </a:r>
            <a:r>
              <a:rPr lang="es-ES" i="1" dirty="0">
                <a:solidFill>
                  <a:srgbClr val="800000"/>
                </a:solidFill>
              </a:rPr>
              <a:t>son autodidactas</a:t>
            </a:r>
            <a:r>
              <a:rPr lang="es-ES" dirty="0">
                <a:solidFill>
                  <a:srgbClr val="800000"/>
                </a:solidFill>
              </a:rPr>
              <a:t>. Aprenden porque quieren aprender.</a:t>
            </a:r>
          </a:p>
          <a:p>
            <a:pPr marL="514350" indent="-514350" eaLnBrk="1" hangingPunct="1">
              <a:spcBef>
                <a:spcPct val="0"/>
              </a:spcBef>
              <a:buFont typeface="+mj-lt"/>
              <a:buNone/>
            </a:pPr>
            <a:r>
              <a:rPr lang="es-ES" dirty="0">
                <a:solidFill>
                  <a:srgbClr val="800000"/>
                </a:solidFill>
              </a:rPr>
              <a:t>En segundo lugar, a los adultos les gusta saber </a:t>
            </a:r>
            <a:r>
              <a:rPr lang="es-ES" i="1" dirty="0">
                <a:solidFill>
                  <a:srgbClr val="800000"/>
                </a:solidFill>
              </a:rPr>
              <a:t>por qué </a:t>
            </a:r>
            <a:r>
              <a:rPr lang="es-ES" dirty="0">
                <a:solidFill>
                  <a:srgbClr val="800000"/>
                </a:solidFill>
              </a:rPr>
              <a:t>necesitan aprender algo. ¿Cuál es la relevancia para sus vidas?</a:t>
            </a:r>
          </a:p>
          <a:p>
            <a:pPr marL="514350" indent="-514350" eaLnBrk="1" hangingPunct="1">
              <a:spcBef>
                <a:spcPct val="0"/>
              </a:spcBef>
              <a:buFont typeface="+mj-lt"/>
              <a:buNone/>
            </a:pPr>
            <a:r>
              <a:rPr lang="es-ES" dirty="0">
                <a:solidFill>
                  <a:srgbClr val="800000"/>
                </a:solidFill>
              </a:rPr>
              <a:t>En tercer lugar, los adultos prefieren aprender en un entorno caracterizado por la </a:t>
            </a:r>
            <a:r>
              <a:rPr lang="es-ES" i="1" dirty="0">
                <a:solidFill>
                  <a:srgbClr val="800000"/>
                </a:solidFill>
              </a:rPr>
              <a:t>confianza y el respeto mutuos</a:t>
            </a:r>
            <a:r>
              <a:rPr lang="es-ES" dirty="0">
                <a:solidFill>
                  <a:srgbClr val="800000"/>
                </a:solidFill>
              </a:rPr>
              <a:t>.</a:t>
            </a:r>
          </a:p>
          <a:p>
            <a:pPr marL="514350" indent="-514350" eaLnBrk="1" hangingPunct="1">
              <a:spcBef>
                <a:spcPct val="0"/>
              </a:spcBef>
              <a:buFont typeface="+mj-lt"/>
              <a:buNone/>
            </a:pPr>
            <a:r>
              <a:rPr lang="es-ES" dirty="0">
                <a:solidFill>
                  <a:srgbClr val="800000"/>
                </a:solidFill>
              </a:rPr>
              <a:t>Cuarto, los adultos aprenden de sus </a:t>
            </a:r>
            <a:r>
              <a:rPr lang="es-ES" i="1" dirty="0">
                <a:solidFill>
                  <a:srgbClr val="800000"/>
                </a:solidFill>
              </a:rPr>
              <a:t>propias experiencias </a:t>
            </a:r>
            <a:r>
              <a:rPr lang="es-ES" dirty="0">
                <a:solidFill>
                  <a:srgbClr val="800000"/>
                </a:solidFill>
              </a:rPr>
              <a:t>y de las experiencias de los demás. El "conocimiento del libro" no es tan significativo.</a:t>
            </a:r>
          </a:p>
          <a:p>
            <a:pPr marL="514350" indent="-514350" eaLnBrk="1" hangingPunct="1">
              <a:spcBef>
                <a:spcPct val="0"/>
              </a:spcBef>
              <a:buFont typeface="+mj-lt"/>
              <a:buNone/>
            </a:pPr>
            <a:r>
              <a:rPr lang="es-ES" dirty="0">
                <a:solidFill>
                  <a:srgbClr val="800000"/>
                </a:solidFill>
              </a:rPr>
              <a:t>Quinto, los adultos prefieren conocimientos que puedan </a:t>
            </a:r>
            <a:r>
              <a:rPr lang="es-ES" i="1" dirty="0">
                <a:solidFill>
                  <a:srgbClr val="800000"/>
                </a:solidFill>
              </a:rPr>
              <a:t>aplicarse inmediatamente </a:t>
            </a:r>
            <a:r>
              <a:rPr lang="es-ES" dirty="0">
                <a:solidFill>
                  <a:srgbClr val="800000"/>
                </a:solidFill>
              </a:rPr>
              <a:t>a su trabajo ya sus vidas.</a:t>
            </a:r>
          </a:p>
          <a:p>
            <a:pPr marL="514350" indent="-514350" eaLnBrk="1" hangingPunct="1">
              <a:spcBef>
                <a:spcPct val="0"/>
              </a:spcBef>
              <a:buFont typeface="+mj-lt"/>
              <a:buNone/>
            </a:pPr>
            <a:r>
              <a:rPr lang="es-ES" dirty="0">
                <a:solidFill>
                  <a:srgbClr val="800000"/>
                </a:solidFill>
              </a:rPr>
              <a:t>Finalmente, los adultos aprenden mejor cuando </a:t>
            </a:r>
            <a:r>
              <a:rPr lang="es-ES" i="1" dirty="0">
                <a:solidFill>
                  <a:srgbClr val="800000"/>
                </a:solidFill>
              </a:rPr>
              <a:t>participan activamente </a:t>
            </a:r>
            <a:r>
              <a:rPr lang="es-ES" dirty="0">
                <a:solidFill>
                  <a:srgbClr val="800000"/>
                </a:solidFill>
              </a:rPr>
              <a:t>en el proceso de aprendizaje, no solo cuando reciben información.</a:t>
            </a:r>
          </a:p>
          <a:p>
            <a:pPr marL="514350" indent="-514350" eaLnBrk="1" hangingPunct="1">
              <a:spcBef>
                <a:spcPct val="0"/>
              </a:spcBef>
              <a:buFont typeface="+mj-lt"/>
              <a:buNone/>
            </a:pPr>
            <a:r>
              <a:rPr lang="es-ES" dirty="0">
                <a:solidFill>
                  <a:srgbClr val="800000"/>
                </a:solidFill>
              </a:rPr>
              <a:t>Para los adultos, lo que se necesita es un </a:t>
            </a:r>
            <a:r>
              <a:rPr lang="es-ES" i="1" dirty="0">
                <a:solidFill>
                  <a:srgbClr val="800000"/>
                </a:solidFill>
              </a:rPr>
              <a:t>enfoque centrado en el aprendiz</a:t>
            </a:r>
            <a:r>
              <a:rPr lang="es-ES" dirty="0">
                <a:solidFill>
                  <a:srgbClr val="800000"/>
                </a:solidFill>
              </a:rPr>
              <a:t>. En otras palabras, instrucción diseñada en torno a las necesidades del alumno”.</a:t>
            </a:r>
          </a:p>
          <a:p>
            <a:pPr marL="514350" indent="-514350" eaLnBrk="1" hangingPunct="1">
              <a:spcBef>
                <a:spcPct val="0"/>
              </a:spcBef>
              <a:buFont typeface="+mj-lt"/>
              <a:buNone/>
            </a:pPr>
            <a:endParaRPr lang="es-ES" dirty="0">
              <a:solidFill>
                <a:srgbClr val="800000"/>
              </a:solidFill>
            </a:endParaRPr>
          </a:p>
          <a:p>
            <a:pPr marL="514350" indent="-514350" eaLnBrk="1" hangingPunct="1">
              <a:spcBef>
                <a:spcPct val="0"/>
              </a:spcBef>
            </a:pPr>
            <a:r>
              <a:rPr lang="en-US" dirty="0"/>
              <a:t> </a:t>
            </a:r>
          </a:p>
          <a:p>
            <a:pPr marL="514350" indent="-514350" eaLnBrk="1" hangingPunct="1">
              <a:spcBef>
                <a:spcPct val="0"/>
              </a:spcBef>
            </a:pPr>
            <a:r>
              <a:rPr lang="en-US" dirty="0"/>
              <a:t>_____________</a:t>
            </a:r>
          </a:p>
          <a:p>
            <a:pPr marL="514350" indent="-514350" eaLnBrk="1" hangingPunct="1">
              <a:spcBef>
                <a:spcPct val="0"/>
              </a:spcBef>
            </a:pPr>
            <a:r>
              <a:rPr lang="es-ES" dirty="0"/>
              <a:t>Nota adicional para el instructor: Fuente</a:t>
            </a:r>
            <a:r>
              <a:rPr lang="en-US" dirty="0"/>
              <a:t>:  Knowles (1980).</a:t>
            </a:r>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78F234-8476-40A6-A932-59A63CC675C9}" type="slidenum">
              <a:rPr lang="en-US" smtClean="0"/>
              <a:pPr fontAlgn="base">
                <a:spcBef>
                  <a:spcPct val="0"/>
                </a:spcBef>
                <a:spcAft>
                  <a:spcPct val="0"/>
                </a:spcAft>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t>Narración Completa: “Los instructores efectivos tienen varias características y comportamientos comunes. Ellos:</a:t>
            </a:r>
          </a:p>
          <a:p>
            <a:pPr marL="171450" indent="-171450" eaLnBrk="1" hangingPunct="1">
              <a:spcBef>
                <a:spcPct val="0"/>
              </a:spcBef>
              <a:buFont typeface="Arial" panose="020B0604020202020204" pitchFamily="34" charset="0"/>
              <a:buChar char="•"/>
            </a:pPr>
            <a:r>
              <a:rPr lang="es-ES" dirty="0"/>
              <a:t>Tienen relaciones respetuosas y personales con los alumnos;</a:t>
            </a:r>
          </a:p>
          <a:p>
            <a:pPr marL="171450" indent="-171450" eaLnBrk="1" hangingPunct="1">
              <a:spcBef>
                <a:spcPct val="0"/>
              </a:spcBef>
              <a:buFont typeface="Arial" panose="020B0604020202020204" pitchFamily="34" charset="0"/>
              <a:buChar char="•"/>
            </a:pPr>
            <a:r>
              <a:rPr lang="es-ES" dirty="0"/>
              <a:t>Tienen expectativas altas pero realistas de los alumnos;</a:t>
            </a:r>
          </a:p>
          <a:p>
            <a:pPr marL="171450" indent="-171450" eaLnBrk="1" hangingPunct="1">
              <a:spcBef>
                <a:spcPct val="0"/>
              </a:spcBef>
              <a:buFont typeface="Arial" panose="020B0604020202020204" pitchFamily="34" charset="0"/>
              <a:buChar char="•"/>
            </a:pPr>
            <a:r>
              <a:rPr lang="es-ES" dirty="0"/>
              <a:t>Participan activamente y se aseguran de que los estudiantes participen activamente;</a:t>
            </a:r>
            <a:endParaRPr lang="en-US" dirty="0"/>
          </a:p>
          <a:p>
            <a:pPr marL="171450" indent="-171450" eaLnBrk="1" hangingPunct="1">
              <a:spcBef>
                <a:spcPct val="0"/>
              </a:spcBef>
              <a:buFont typeface="Arial" panose="020B0604020202020204" pitchFamily="34" charset="0"/>
              <a:buChar char="•"/>
            </a:pPr>
            <a:r>
              <a:rPr lang="es-ES" dirty="0"/>
              <a:t>Reconocen y refuerzan el aprendizaje exitoso; y</a:t>
            </a:r>
          </a:p>
          <a:p>
            <a:pPr marL="171450" indent="-171450" eaLnBrk="1" hangingPunct="1">
              <a:spcBef>
                <a:spcPct val="0"/>
              </a:spcBef>
              <a:buFont typeface="Arial" panose="020B0604020202020204" pitchFamily="34" charset="0"/>
              <a:buChar char="•"/>
            </a:pPr>
            <a:r>
              <a:rPr lang="es-ES" dirty="0"/>
              <a:t>Se ven a sí mismos como agentes de cambio.</a:t>
            </a:r>
          </a:p>
          <a:p>
            <a:pPr marL="0" indent="0" eaLnBrk="1" hangingPunct="1">
              <a:spcBef>
                <a:spcPct val="0"/>
              </a:spcBef>
              <a:buFont typeface="Arial" panose="020B0604020202020204" pitchFamily="34" charset="0"/>
              <a:buNone/>
            </a:pPr>
            <a:r>
              <a:rPr lang="es-ES" dirty="0"/>
              <a:t>Parte de ser un agente de cambio efectivo es darse cuenta de que la mayoría de las personas son </a:t>
            </a:r>
            <a:r>
              <a:rPr lang="es-ES" i="1" dirty="0"/>
              <a:t>ambivalentes</a:t>
            </a:r>
            <a:r>
              <a:rPr lang="es-ES" dirty="0"/>
              <a:t> respecto al cambio de comportamiento.</a:t>
            </a:r>
          </a:p>
          <a:p>
            <a:pPr marL="0" indent="0" eaLnBrk="1" hangingPunct="1">
              <a:spcBef>
                <a:spcPct val="0"/>
              </a:spcBef>
              <a:buFont typeface="Arial" panose="020B0604020202020204" pitchFamily="34" charset="0"/>
              <a:buNone/>
            </a:pPr>
            <a:r>
              <a:rPr lang="es-ES" dirty="0"/>
              <a:t>Por un lado, quieren verse, sentirse y desempeñarse mejor. Por otro lado, se necesita trabajo y compromiso para romper los malos hábitos y desarrollar buenos.</a:t>
            </a:r>
          </a:p>
          <a:p>
            <a:pPr marL="171450" indent="-171450" eaLnBrk="1" hangingPunct="1">
              <a:spcBef>
                <a:spcPct val="0"/>
              </a:spcBef>
              <a:buFont typeface="Arial" panose="020B0604020202020204" pitchFamily="34" charset="0"/>
              <a:buChar char="•"/>
            </a:pPr>
            <a:endParaRPr lang="es-ES" dirty="0"/>
          </a:p>
          <a:p>
            <a:pPr eaLnBrk="1" hangingPunct="1">
              <a:spcBef>
                <a:spcPct val="0"/>
              </a:spcBef>
            </a:pPr>
            <a:r>
              <a:rPr lang="en-US" dirty="0"/>
              <a:t>___________</a:t>
            </a:r>
          </a:p>
          <a:p>
            <a:pPr eaLnBrk="1" hangingPunct="1">
              <a:spcBef>
                <a:spcPct val="0"/>
              </a:spcBef>
            </a:pPr>
            <a:endParaRPr lang="en-US" dirty="0"/>
          </a:p>
          <a:p>
            <a:pPr eaLnBrk="1" hangingPunct="1">
              <a:spcBef>
                <a:spcPct val="0"/>
              </a:spcBef>
            </a:pPr>
            <a:r>
              <a:rPr lang="es-ES" dirty="0"/>
              <a:t>Nota adicional para el instructor: Fuente: Simons-Morton et al., 2012.</a:t>
            </a:r>
          </a:p>
          <a:p>
            <a:pPr eaLnBrk="1" hangingPunct="1">
              <a:spcBef>
                <a:spcPct val="0"/>
              </a:spcBef>
            </a:pPr>
            <a:endParaRPr lang="es-ES" dirty="0"/>
          </a:p>
          <a:p>
            <a:pPr eaLnBrk="1" hangingPunct="1">
              <a:spcBef>
                <a:spcPct val="0"/>
              </a:spcBef>
            </a:pPr>
            <a:r>
              <a:rPr lang="es-ES" dirty="0"/>
              <a:t>Pregunta de revisión: P: Hablamos sobre el aprendizaje y los KSA, pero dijimos que el objetivo final de la administración de la fatiga podría expresarse en dos palabras. ¿Cuáles eran? R: Cambio de comportamiento”.</a:t>
            </a:r>
            <a:endParaRPr lang="en-US" dirty="0"/>
          </a:p>
          <a:p>
            <a:pPr eaLnBrk="1" hangingPunct="1">
              <a:spcBef>
                <a:spcPct val="0"/>
              </a:spcBef>
            </a:pPr>
            <a:endParaRPr lang="en-US" dirty="0"/>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D0305B-998B-4367-90B5-89AEEE3FF273}" type="slidenum">
              <a:rPr lang="en-US" smtClean="0"/>
              <a:pPr fontAlgn="base">
                <a:spcBef>
                  <a:spcPct val="0"/>
                </a:spcBef>
                <a:spcAft>
                  <a:spcPct val="0"/>
                </a:spcAft>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“Se han incorporado principios de aprendizaje en los diez módulos del PAF. Como instructor, debe conocerlos y utilizar las mismas técnicas en su enseñanza. Aquí se mencionan brevemente nueve principios. Se establecen objetivos claros para cada unidad de instrucción. También se indica el contexto y la relevancia de cada tema. Se proporcionan descripciones generales, también conocidas como “pre-organizadores", para que los estudiantes vean el bosque y los árboles. “Fragmentar” significa dividir la información para que se presente en partes más pequeñas. “Espaciar” significa permitir descansos entre lecciones. El Módulo 3, por ejemplo, se puede presentar como cuatro lecciones separadas. Se proporcionan ilustraciones ya que gran parte del aprendizaje es visual. También se brindan oportunidades frecuentes para la práctica y retroalimentación sobre el desempeño. Cada módulo también incluye una revisión para mejorar la retención del estudiante”.</a:t>
            </a:r>
            <a:endParaRPr lang="en-US" dirty="0">
              <a:solidFill>
                <a:srgbClr val="002060"/>
              </a:solidFill>
            </a:endParaRPr>
          </a:p>
          <a:p>
            <a:pPr eaLnBrk="1" hangingPunct="1">
              <a:spcBef>
                <a:spcPct val="0"/>
              </a:spcBef>
            </a:pPr>
            <a:endParaRPr lang="en-US" b="1" dirty="0">
              <a:solidFill>
                <a:srgbClr val="002060"/>
              </a:solidFill>
            </a:endParaRPr>
          </a:p>
          <a:p>
            <a:pPr eaLnBrk="1" hangingPunct="1">
              <a:spcBef>
                <a:spcPct val="0"/>
              </a:spcBef>
            </a:pPr>
            <a:r>
              <a:rPr lang="en-US" dirty="0"/>
              <a:t>_________________</a:t>
            </a:r>
          </a:p>
          <a:p>
            <a:pPr eaLnBrk="1" hangingPunct="1">
              <a:spcBef>
                <a:spcPct val="0"/>
              </a:spcBef>
            </a:pPr>
            <a:endParaRPr lang="en-US" dirty="0"/>
          </a:p>
          <a:p>
            <a:pPr eaLnBrk="1" hangingPunct="1">
              <a:spcBef>
                <a:spcPct val="0"/>
              </a:spcBef>
            </a:pPr>
            <a:r>
              <a:rPr lang="es-ES" dirty="0"/>
              <a:t>Nota adicional para el instructor: Fuente: Silber &amp; Steinicki (1987). Si bien estos principios se han incorporado a los módulos del PAFAN (NAFMP, por sus siglas en inglés), los instructores de las aulas deben realizar la capacitación de manera coherente y con apoyo. Por ejemplo, los instructores deben estar preparados para explicar la relevancia laboral del material del curso con sus propias palabras. Deben estar preparados para proporcionar práctica adicional sobre los conceptos del curso si lo consideran necesario.</a:t>
            </a:r>
            <a:r>
              <a:rPr lang="en-US" dirty="0"/>
              <a:t> </a:t>
            </a:r>
          </a:p>
        </p:txBody>
      </p:sp>
      <p:sp>
        <p:nvSpPr>
          <p:cNvPr id="83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0EE1C7-FB56-4F1D-9236-EB0909A148EC}" type="slidenum">
              <a:rPr lang="en-US" smtClean="0"/>
              <a:pPr fontAlgn="base">
                <a:spcBef>
                  <a:spcPct val="0"/>
                </a:spcBef>
                <a:spcAft>
                  <a:spcPct val="0"/>
                </a:spcAft>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“La </a:t>
            </a:r>
            <a:r>
              <a:rPr lang="es-ES" i="1" dirty="0">
                <a:solidFill>
                  <a:srgbClr val="002060"/>
                </a:solidFill>
              </a:rPr>
              <a:t>retroalimentación</a:t>
            </a:r>
            <a:r>
              <a:rPr lang="es-ES" dirty="0">
                <a:solidFill>
                  <a:srgbClr val="002060"/>
                </a:solidFill>
              </a:rPr>
              <a:t>, o el conocimiento de los resultados, es esencial para un aprendizaje efectivo. La retroalimentación facilita el desempeño y el cambio de comportamiento. Identifica el estado actual del aprendizaje, destaca lo que se necesita aprender, supervisa el progreso, diagnostica problemas y proporciona un refuerzo positivo para el éxito. Aquí hay tres consejos para dar una buena retroalimentación. Más temprano es mejor que tarde. Enfatice lo positivo y considere la retroalimentación como un proceso bidireccional. Los estudiantes aprenden de sus comentarios y usted aprende de los suyos”.</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______________</a:t>
            </a:r>
          </a:p>
          <a:p>
            <a:pPr eaLnBrk="1" hangingPunct="1">
              <a:spcBef>
                <a:spcPct val="0"/>
              </a:spcBef>
            </a:pPr>
            <a:r>
              <a:rPr lang="es-ES" dirty="0"/>
              <a:t>Nota adicional para el instructor: Existe una gran relación entre la cantidad de interacción y retroalimentación en las aulas y el nivel de interés de los estudiantes en el material que se enseña.</a:t>
            </a:r>
            <a:endParaRPr lang="en-US" dirty="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637690-B88B-4AE3-A5E6-FEFD8E0C00FB}" type="slidenum">
              <a:rPr lang="en-US" smtClean="0"/>
              <a:pPr fontAlgn="base">
                <a:spcBef>
                  <a:spcPct val="0"/>
                </a:spcBef>
                <a:spcAft>
                  <a:spcPct val="0"/>
                </a:spcAft>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“Hay muchas maneras de crear una experiencia positiva en el aula para los estudiantes. En primer lugar, el entorno físico y el equipo del aula son importantes. Utilice las mejores instalaciones y equipos que tenga. A continuación, adopte un enfoque centrado en el alumno, como ya lo hemos discutido. Proyecte entusiasmo; se contagiará a los estudiantes. Haga preguntas y plantee puntos de discusión para que la instrucción sea interactiva”.</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a:t>
            </a:r>
          </a:p>
          <a:p>
            <a:pPr eaLnBrk="1" hangingPunct="1">
              <a:spcBef>
                <a:spcPct val="0"/>
              </a:spcBef>
            </a:pPr>
            <a:r>
              <a:rPr lang="es-ES" dirty="0">
                <a:solidFill>
                  <a:srgbClr val="002060"/>
                </a:solidFill>
              </a:rPr>
              <a:t>Nota adicional para el instructor: Las prácticas presentadas en esta diapositiva y en la siguiente se basan en gran medida en los principios de aprendizaje ya presentados.</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71BC72-71F1-4B5E-A1B4-D8BCB42B2315}" type="slidenum">
              <a:rPr lang="en-US" smtClean="0"/>
              <a:pPr fontAlgn="base">
                <a:spcBef>
                  <a:spcPct val="0"/>
                </a:spcBef>
                <a:spcAft>
                  <a:spcPct val="0"/>
                </a:spcAft>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solidFill>
                  <a:srgbClr val="002060"/>
                </a:solidFill>
              </a:rPr>
              <a:t>Narración Completa: “Los capacitadores del PAF realizan varias funciones. Coordinará y enseñará el Módulo 3 (Educación del Conductor) en el salón de clases y el Módulo 4 (Educación familiar) en eventos del transportistas para las familias . Facilitará el aprendizaje basado en la web del conductor y la familia. Desarrollará experiencia en el tema de la fatiga para que pueda convertirse en un experto en transporte y mentor. Es posible que tenga otras responsabilidades, como mantener los registros del PAF del transportista. Puede tomar y posiblemente enseñar otros módulos del PAF. Finalmente, muchos transportistas grandes y progresistas tienen la capacidad de realizar seminarios web. Un seminario web tiene un instructor en tiempo real como en la capacitación en el aula, pero los estudiantes acceden a la instrucción desde ubicaciones remotas a través de una computadora y/o teléfono.</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___________________</a:t>
            </a:r>
          </a:p>
          <a:p>
            <a:pPr eaLnBrk="1" hangingPunct="1">
              <a:spcBef>
                <a:spcPct val="0"/>
              </a:spcBef>
            </a:pPr>
            <a:endParaRPr lang="en-US" dirty="0">
              <a:solidFill>
                <a:srgbClr val="002060"/>
              </a:solidFill>
            </a:endParaRPr>
          </a:p>
          <a:p>
            <a:pPr eaLnBrk="1" hangingPunct="1">
              <a:spcBef>
                <a:spcPct val="0"/>
              </a:spcBef>
            </a:pPr>
            <a:r>
              <a:rPr lang="es-ES" dirty="0">
                <a:solidFill>
                  <a:srgbClr val="002060"/>
                </a:solidFill>
              </a:rPr>
              <a:t>Nota adicional para el instructor: Como parte de la planificación del PAFAN, su empresa debe identificar y especificar las funciones y responsabilidades del capacitador. Esto incluiría las enumeradas anteriormente, así como responsabilidades adicionales específicas.</a:t>
            </a:r>
            <a:endParaRPr lang="en-US" dirty="0">
              <a:solidFill>
                <a:srgbClr val="002060"/>
              </a:solidFill>
            </a:endParaRPr>
          </a:p>
          <a:p>
            <a:pPr eaLnBrk="1" hangingPunct="1">
              <a:spcBef>
                <a:spcPct val="0"/>
              </a:spcBef>
            </a:pPr>
            <a:endParaRPr lang="en-US" dirty="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F4F11E-BE3B-4BA8-B5B0-E494959FF879}" type="slidenum">
              <a:rPr lang="en-US" smtClean="0"/>
              <a:pPr fontAlgn="base">
                <a:spcBef>
                  <a:spcPct val="0"/>
                </a:spcBef>
                <a:spcAft>
                  <a:spcPct val="0"/>
                </a:spcAft>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“Aquí hay cuatro formas adicionales de crear una experiencia positiva en el salón de clases. Refuerce la participación de los estudiantes respondiendo positivamente a sus preguntas y comentarios. Trate de incorporar ejemplos de empresas en presentaciones y debates. Esto hará que la instrucción sea más relevante y significativa. Mantenga los estándares y la rendición de cuentas. Los estudiantes necesitan conocer el material, y hay cuestionarios y exámenes para asegurar eso. Utilice estas pruebas y otra retroalimentación para evaluar continuamente el progreso grupal e individual. Ajuste su instrucción en consecuencia.”</a:t>
            </a:r>
            <a:endParaRPr lang="en-US" dirty="0"/>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1EFCDD-6A2D-4F8B-A497-3D541864DB4C}" type="slidenum">
              <a:rPr lang="en-US" smtClean="0"/>
              <a:pPr fontAlgn="base">
                <a:spcBef>
                  <a:spcPct val="0"/>
                </a:spcBef>
                <a:spcAft>
                  <a:spcPct val="0"/>
                </a:spcAft>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“Los seminarios web son capacitaciones u otras reuniones realizadas en línea y en tiempo real. Los estudiantes inician sesión en el sitio web de una empresa o proveedor de servicios desde sus ubicaciones remotas. El papel del instructor en la capacitación en seminarios web es similar al de la capacitación en el aula, pero la comunicación se realiza a través de una computadora. Realizar capacitaciones del PAF mediante seminarios web podría funcionar para algunas empresas, pero existen desventajas. Requiere capacidades existentes para seminarios web y probablemente soporte de Tecnologías de</a:t>
            </a:r>
            <a:r>
              <a:rPr lang="es-ES" baseline="0" dirty="0">
                <a:solidFill>
                  <a:srgbClr val="002060"/>
                </a:solidFill>
              </a:rPr>
              <a:t> la Información y Comunicaciones (</a:t>
            </a:r>
            <a:r>
              <a:rPr lang="es-ES" dirty="0">
                <a:solidFill>
                  <a:srgbClr val="002060"/>
                </a:solidFill>
              </a:rPr>
              <a:t>TICs). El contacto instructor-alumno no es cara a cara. Y el papel del estudiante es relativamente pasivo en comparación con el aula regular y la capacitación interactiva basada en la web. Pero los seminarios web son una posible tercera opción de instrucción para algunas flotas”.</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__________________</a:t>
            </a:r>
          </a:p>
          <a:p>
            <a:pPr eaLnBrk="1" hangingPunct="1">
              <a:spcBef>
                <a:spcPct val="0"/>
              </a:spcBef>
            </a:pPr>
            <a:r>
              <a:rPr lang="es-ES" dirty="0"/>
              <a:t>Nota adicional para el instructor: Gráfico basado en Driscoll, 2002. Es posible que los seminarios web no sean una opción para muchas empresas, aunque más empresas adquirirán la capacidad en el futuro. Debido a las desventajas mencionadas, es probable que los seminarios web no sean tan efectivos desde el punto de vista educativo como la capacitación en el aula o basada en la web.</a:t>
            </a:r>
            <a:endParaRPr lang="en-US" dirty="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434067-018E-4477-9F57-B9AE054A3845}" type="slidenum">
              <a:rPr lang="en-US" smtClean="0"/>
              <a:pPr fontAlgn="base">
                <a:spcBef>
                  <a:spcPct val="0"/>
                </a:spcBef>
                <a:spcAft>
                  <a:spcPct val="0"/>
                </a:spcAft>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“Como se mencionó, puede y debe incorporar ejemplos de empresas en la instrucción. La incorporación de la información de la empresa es consistente con los principios de aprendizaje. Proporciona contexto y relevancia. Es más probable que se aplique el aprendizaje si los alumnos ven la relevancia para su trabajo. También ayuda a reforzar las políticas y prácticas de la empresa. Dos enfoques son usar ejemplos de empresas a lo largo de la instrucción o, alternativamente, agregar una lección centrada en ejemplos de empresas. Algunas precauciones. Recuerde las limitaciones de tiempo; si está agregando mucho material, espere que tome más tiempo. Su material debe reforzar el contenido principal del módulo, no contradecirlo. Si está citando ejemplos reales de empresas, asegúrese de respetar la privacidad y confidencialidad individuales de los involucrados”</a:t>
            </a:r>
            <a:endParaRPr lang="en-US" dirty="0"/>
          </a:p>
          <a:p>
            <a:pPr eaLnBrk="1" hangingPunct="1">
              <a:spcBef>
                <a:spcPct val="0"/>
              </a:spcBef>
            </a:pPr>
            <a:endParaRPr lang="en-US" dirty="0"/>
          </a:p>
          <a:p>
            <a:pPr eaLnBrk="1" hangingPunct="1">
              <a:spcBef>
                <a:spcPct val="0"/>
              </a:spcBef>
            </a:pPr>
            <a:r>
              <a:rPr lang="en-US" dirty="0"/>
              <a:t>___________</a:t>
            </a:r>
          </a:p>
          <a:p>
            <a:pPr eaLnBrk="1" hangingPunct="1">
              <a:spcBef>
                <a:spcPct val="0"/>
              </a:spcBef>
            </a:pPr>
            <a:r>
              <a:rPr lang="es-ES" dirty="0"/>
              <a:t>Nota adicional para el instructor: Al igual que en otras formas de capacitación, la capacitación sobre las políticas y prácticas de la empresa será más eficaz si se planifica y prepara. Esto incluiría la especificación de los objetivos de aprendizaje y el desarrollo específico de diapositivas, folletos u otro material didáctico. Los cuestionarios y/o exámenes complementarios pueden ser apropiados.</a:t>
            </a:r>
            <a:endParaRPr lang="en-US" dirty="0"/>
          </a:p>
        </p:txBody>
      </p:sp>
      <p:sp>
        <p:nvSpPr>
          <p:cNvPr id="94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629434-268F-4EC5-A694-22816CA70B7D}" type="slidenum">
              <a:rPr lang="en-US" smtClean="0"/>
              <a:pPr fontAlgn="base">
                <a:spcBef>
                  <a:spcPct val="0"/>
                </a:spcBef>
                <a:spcAft>
                  <a:spcPct val="0"/>
                </a:spcAft>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“Algunas formas de capacitación de conductores pueden tener un enfoque informal, pero la capacitación de conductores del PAF debe tener estándares y rendición de cuentas. Sea positivo pero riguroso. Establezca altas expectativas para el comportamiento y el aprendizaje en el aula. Proteger la integridad de los exámenes del módulo. Esto significa que los estudiantes tomen los exámenes individualmente y que no vean los exámenes con anticipación. También debe mantener registros precisos de la asistencia de los estudiantes y de las calificaciones de sus exámenes. En cambio, la Educación para la Familia es menos rigurosa. Debería ser más relajada y divertida. Es posible que desee registrar la asistencia para los registros de su empresa, pero normalmente no se registrarán los puntajes de los exámenes”.</a:t>
            </a:r>
            <a:endParaRPr lang="en-US" dirty="0"/>
          </a:p>
          <a:p>
            <a:pPr eaLnBrk="1" hangingPunct="1">
              <a:spcBef>
                <a:spcPct val="0"/>
              </a:spcBef>
            </a:pPr>
            <a:endParaRPr lang="en-US" dirty="0"/>
          </a:p>
          <a:p>
            <a:pPr eaLnBrk="1" hangingPunct="1">
              <a:spcBef>
                <a:spcPct val="0"/>
              </a:spcBef>
            </a:pPr>
            <a:r>
              <a:rPr lang="en-US" dirty="0"/>
              <a:t>_________________</a:t>
            </a:r>
          </a:p>
          <a:p>
            <a:pPr eaLnBrk="1" hangingPunct="1">
              <a:spcBef>
                <a:spcPct val="0"/>
              </a:spcBef>
            </a:pPr>
            <a:endParaRPr lang="en-US" dirty="0"/>
          </a:p>
          <a:p>
            <a:pPr eaLnBrk="1" hangingPunct="1">
              <a:spcBef>
                <a:spcPct val="0"/>
              </a:spcBef>
            </a:pPr>
            <a:r>
              <a:rPr lang="es-ES" dirty="0"/>
              <a:t>Nota adicional para el instructor: Mantener registros precisos y altos estándares para la capacitación no solo mejora el desempeño y los resultados de los empleados. También ayuda a proteger a las empresas contra litigios en caso de choques o disputas personales</a:t>
            </a:r>
            <a:endParaRPr lang="en-US" dirty="0"/>
          </a:p>
          <a:p>
            <a:pPr eaLnBrk="1" hangingPunct="1">
              <a:spcBef>
                <a:spcPct val="0"/>
              </a:spcBef>
            </a:pPr>
            <a:endParaRPr lang="en-US" dirty="0"/>
          </a:p>
        </p:txBody>
      </p:sp>
      <p:sp>
        <p:nvSpPr>
          <p:cNvPr id="96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A0A478-A705-4AFB-8E00-B2D9F36434BD}" type="slidenum">
              <a:rPr lang="en-US" smtClean="0"/>
              <a:pPr fontAlgn="base">
                <a:spcBef>
                  <a:spcPct val="0"/>
                </a:spcBef>
                <a:spcAft>
                  <a:spcPct val="0"/>
                </a:spcAft>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Respuesta </a:t>
            </a:r>
            <a:r>
              <a:rPr lang="es-MX" noProof="0" dirty="0"/>
              <a:t>correcta</a:t>
            </a:r>
            <a:r>
              <a:rPr lang="en-US" dirty="0"/>
              <a:t>: B</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E76485-143E-4C40-A516-B69D85E24F6B}" type="slidenum">
              <a:rPr lang="en-US" smtClean="0"/>
              <a:pPr fontAlgn="base">
                <a:spcBef>
                  <a:spcPct val="0"/>
                </a:spcBef>
                <a:spcAft>
                  <a:spcPct val="0"/>
                </a:spcAft>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a:t>
            </a:r>
            <a:r>
              <a:rPr lang="es-MX" noProof="0" dirty="0"/>
              <a:t>correcta</a:t>
            </a:r>
            <a:r>
              <a:rPr lang="en-US" dirty="0"/>
              <a:t>: D</a:t>
            </a:r>
          </a:p>
        </p:txBody>
      </p:sp>
      <p:sp>
        <p:nvSpPr>
          <p:cNvPr id="100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553E35-1293-451B-807B-DA451EF040DB}" type="slidenum">
              <a:rPr lang="en-US" smtClean="0"/>
              <a:pPr fontAlgn="base">
                <a:spcBef>
                  <a:spcPct val="0"/>
                </a:spcBef>
                <a:spcAft>
                  <a:spcPct val="0"/>
                </a:spcAft>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a:t>
            </a:r>
            <a:r>
              <a:rPr lang="es-MX" noProof="0" dirty="0"/>
              <a:t>correcta</a:t>
            </a:r>
            <a:r>
              <a:rPr lang="en-US" dirty="0"/>
              <a:t>: C</a:t>
            </a:r>
          </a:p>
        </p:txBody>
      </p:sp>
      <p:sp>
        <p:nvSpPr>
          <p:cNvPr id="102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4BFD3C-5F7D-48F7-8BFC-20DCBBB35B47}" type="slidenum">
              <a:rPr lang="en-US" smtClean="0"/>
              <a:pPr fontAlgn="base">
                <a:spcBef>
                  <a:spcPct val="0"/>
                </a:spcBef>
                <a:spcAft>
                  <a:spcPct val="0"/>
                </a:spcAft>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a:t>
            </a:r>
            <a:r>
              <a:rPr lang="es-MX" noProof="0" dirty="0"/>
              <a:t>correcta</a:t>
            </a:r>
            <a:r>
              <a:rPr lang="en-US" dirty="0"/>
              <a:t>: B</a:t>
            </a:r>
          </a:p>
        </p:txBody>
      </p:sp>
      <p:sp>
        <p:nvSpPr>
          <p:cNvPr id="104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17808E-A031-458C-98D2-216BE32A203E}" type="slidenum">
              <a:rPr lang="en-US" smtClean="0"/>
              <a:pPr fontAlgn="base">
                <a:spcBef>
                  <a:spcPct val="0"/>
                </a:spcBef>
                <a:spcAft>
                  <a:spcPct val="0"/>
                </a:spcAft>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Respuesta </a:t>
            </a:r>
            <a:r>
              <a:rPr lang="es-MX" noProof="0" dirty="0"/>
              <a:t>correcta</a:t>
            </a:r>
            <a:r>
              <a:rPr lang="en-US" dirty="0"/>
              <a:t>: A</a:t>
            </a:r>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B3D5A1-9B27-4AC9-9B17-5E7F0A74C996}" type="slidenum">
              <a:rPr lang="en-US" smtClean="0"/>
              <a:pPr fontAlgn="base">
                <a:spcBef>
                  <a:spcPct val="0"/>
                </a:spcBef>
                <a:spcAft>
                  <a:spcPct val="0"/>
                </a:spcAft>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"Esta lección resume el módulo de Educación del Conductor y revisa la primera mitad de su instrucción".</a:t>
            </a:r>
            <a:endParaRPr lang="en-US" dirty="0"/>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EE1F3A-1DE2-4F4A-9664-AAC8E7C310FD}" type="slidenum">
              <a:rPr lang="en-US" smtClean="0"/>
              <a:pPr fontAlgn="base">
                <a:spcBef>
                  <a:spcPct val="0"/>
                </a:spcBef>
                <a:spcAft>
                  <a:spcPct val="0"/>
                </a:spcAft>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s-ES" dirty="0"/>
              <a:t>Narración Completa: “Sus metas de aprendizaje para este módulo incluyen nuevos conocimientos, habilidades y actitudes. Sus metas de conocimiento serán</a:t>
            </a:r>
            <a:r>
              <a:rPr lang="en-US" dirty="0"/>
              <a:t>:</a:t>
            </a:r>
          </a:p>
          <a:p>
            <a:pPr marL="628650" lvl="1" indent="-171450" eaLnBrk="1" hangingPunct="1">
              <a:spcBef>
                <a:spcPct val="0"/>
              </a:spcBef>
              <a:buFont typeface="Arial" pitchFamily="34" charset="0"/>
              <a:buChar char="•"/>
              <a:defRPr/>
            </a:pPr>
            <a:r>
              <a:rPr lang="es-ES" dirty="0">
                <a:solidFill>
                  <a:srgbClr val="002060"/>
                </a:solidFill>
              </a:rPr>
              <a:t>Conocer la estructura y procedimientos del PAF y su programa de capacitación</a:t>
            </a:r>
            <a:r>
              <a:rPr lang="en-US" dirty="0">
                <a:solidFill>
                  <a:srgbClr val="002060"/>
                </a:solidFill>
              </a:rPr>
              <a:t>.</a:t>
            </a:r>
          </a:p>
          <a:p>
            <a:pPr marL="628650" lvl="1" indent="-171450" eaLnBrk="1" hangingPunct="1">
              <a:spcBef>
                <a:spcPct val="0"/>
              </a:spcBef>
              <a:buFont typeface="Arial" pitchFamily="34" charset="0"/>
              <a:buChar char="•"/>
              <a:defRPr/>
            </a:pPr>
            <a:r>
              <a:rPr lang="es-ES" dirty="0">
                <a:solidFill>
                  <a:srgbClr val="002060"/>
                </a:solidFill>
              </a:rPr>
              <a:t>Comprender los principios y métodos de la enseñanza eficaz, y</a:t>
            </a:r>
            <a:r>
              <a:rPr lang="en-US" dirty="0">
                <a:solidFill>
                  <a:srgbClr val="002060"/>
                </a:solidFill>
              </a:rPr>
              <a:t> </a:t>
            </a:r>
          </a:p>
          <a:p>
            <a:pPr marL="628650" lvl="1" indent="-171450" eaLnBrk="1" hangingPunct="1">
              <a:spcBef>
                <a:spcPct val="0"/>
              </a:spcBef>
              <a:buFont typeface="Arial" pitchFamily="34" charset="0"/>
              <a:buChar char="•"/>
              <a:defRPr/>
            </a:pPr>
            <a:r>
              <a:rPr lang="es-ES" dirty="0">
                <a:solidFill>
                  <a:srgbClr val="002060"/>
                </a:solidFill>
              </a:rPr>
              <a:t>Conocer los principales hechos y principios de la fatiga, el estado de alerta, el sueño y el bienestar del conductor con suficiente detalle para poder enseñarles</a:t>
            </a:r>
            <a:r>
              <a:rPr lang="en-US" dirty="0">
                <a:solidFill>
                  <a:srgbClr val="002060"/>
                </a:solidFill>
              </a:rPr>
              <a:t>.”</a:t>
            </a:r>
          </a:p>
          <a:p>
            <a:pPr lvl="1" eaLnBrk="1" hangingPunct="1">
              <a:spcBef>
                <a:spcPct val="0"/>
              </a:spcBef>
              <a:defRPr/>
            </a:pPr>
            <a:endParaRPr lang="en-US" dirty="0">
              <a:solidFill>
                <a:srgbClr val="002060"/>
              </a:solidFill>
            </a:endParaRPr>
          </a:p>
          <a:p>
            <a:pPr eaLnBrk="1" hangingPunct="1">
              <a:spcBef>
                <a:spcPct val="0"/>
              </a:spcBef>
              <a:defRPr/>
            </a:pPr>
            <a:r>
              <a:rPr lang="en-US" dirty="0">
                <a:solidFill>
                  <a:srgbClr val="002060"/>
                </a:solidFill>
              </a:rPr>
              <a:t>__________________</a:t>
            </a:r>
          </a:p>
          <a:p>
            <a:pPr eaLnBrk="1" hangingPunct="1">
              <a:spcBef>
                <a:spcPct val="0"/>
              </a:spcBef>
              <a:defRPr/>
            </a:pPr>
            <a:endParaRPr lang="en-US" b="1" dirty="0">
              <a:solidFill>
                <a:srgbClr val="002060"/>
              </a:solidFill>
            </a:endParaRPr>
          </a:p>
          <a:p>
            <a:pPr eaLnBrk="1" hangingPunct="1">
              <a:spcBef>
                <a:spcPct val="0"/>
              </a:spcBef>
              <a:defRPr/>
            </a:pPr>
            <a:r>
              <a:rPr lang="es-ES" b="0" dirty="0">
                <a:solidFill>
                  <a:srgbClr val="002060"/>
                </a:solidFill>
              </a:rPr>
              <a:t>Nota adicional para el instructor: Se proporcionan objetivos específicos de Conocimiento, Habilidades y Actitudes (</a:t>
            </a:r>
            <a:r>
              <a:rPr lang="es-ES" b="1" dirty="0">
                <a:solidFill>
                  <a:srgbClr val="002060"/>
                </a:solidFill>
              </a:rPr>
              <a:t>KSA</a:t>
            </a:r>
            <a:r>
              <a:rPr lang="es-ES" b="0" dirty="0">
                <a:solidFill>
                  <a:srgbClr val="002060"/>
                </a:solidFill>
              </a:rPr>
              <a:t>, por sus siglas en inglés de </a:t>
            </a:r>
            <a:r>
              <a:rPr lang="en-US" b="1" dirty="0">
                <a:solidFill>
                  <a:srgbClr val="002060"/>
                </a:solidFill>
              </a:rPr>
              <a:t>K</a:t>
            </a:r>
            <a:r>
              <a:rPr lang="en-US" dirty="0">
                <a:solidFill>
                  <a:srgbClr val="002060"/>
                </a:solidFill>
              </a:rPr>
              <a:t>nowledge, </a:t>
            </a:r>
            <a:r>
              <a:rPr lang="en-US" b="1" dirty="0">
                <a:solidFill>
                  <a:srgbClr val="002060"/>
                </a:solidFill>
              </a:rPr>
              <a:t>S</a:t>
            </a:r>
            <a:r>
              <a:rPr lang="en-US" dirty="0">
                <a:solidFill>
                  <a:srgbClr val="002060"/>
                </a:solidFill>
              </a:rPr>
              <a:t>kill, and </a:t>
            </a:r>
            <a:r>
              <a:rPr lang="en-US" b="1" dirty="0">
                <a:solidFill>
                  <a:srgbClr val="002060"/>
                </a:solidFill>
              </a:rPr>
              <a:t>A</a:t>
            </a:r>
            <a:r>
              <a:rPr lang="en-US" dirty="0">
                <a:solidFill>
                  <a:srgbClr val="002060"/>
                </a:solidFill>
              </a:rPr>
              <a:t>ttitude</a:t>
            </a:r>
            <a:r>
              <a:rPr lang="es-ES" b="0" dirty="0">
                <a:solidFill>
                  <a:srgbClr val="002060"/>
                </a:solidFill>
              </a:rPr>
              <a:t>) de aprendizaje para cada sección del módulo. Los capacitadores exitosos del PAFAN serán aquellos que sean fuertes en las tres áreas: conocimiento tanto de la fatiga del conductor como de los principios de capacitación, habilidad para realizar la capacitación en el aula y en ayudar con el aprendizaje de otra manera, y actitudes positivas sobre la administración de la fatiga (es decir, comportamientos relacionados con la salud y la seguridad).</a:t>
            </a:r>
            <a:endParaRPr lang="en-US" b="0" dirty="0">
              <a:solidFill>
                <a:srgbClr val="002060"/>
              </a:solidFill>
            </a:endParaRPr>
          </a:p>
          <a:p>
            <a:pPr eaLnBrk="1" hangingPunct="1">
              <a:spcBef>
                <a:spcPct val="0"/>
              </a:spcBef>
              <a:defRPr/>
            </a:pPr>
            <a:r>
              <a:rPr lang="en-US" dirty="0"/>
              <a:t> </a:t>
            </a:r>
            <a:endParaRPr lang="en-US" b="1" dirty="0">
              <a:solidFill>
                <a:srgbClr val="002060"/>
              </a:solidFill>
            </a:endParaRPr>
          </a:p>
          <a:p>
            <a:pPr eaLnBrk="1" hangingPunct="1">
              <a:spcBef>
                <a:spcPct val="0"/>
              </a:spcBef>
              <a:defRPr/>
            </a:pPr>
            <a:endParaRPr lang="en-US" dirty="0"/>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2DB5C7-8D86-4131-969C-E3E74625F6DC}" type="slidenum">
              <a:rPr lang="en-US" smtClean="0"/>
              <a:pPr fontAlgn="base">
                <a:spcBef>
                  <a:spcPct val="0"/>
                </a:spcBef>
                <a:spcAft>
                  <a:spcPct val="0"/>
                </a:spcAft>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“El módulo de Educación del Conductor toma aproximadamente 3 horas en completarse. Está organizado en una Introducción, cuatro lecciones principales y una Conclusión, que incluye una revisión y un examen del módulo. La instrucción debe estar espaciada; es decir, solo se deben tomar una o dos lecciones a la vez. Puede, por ejemplo, cubrir una o dos lecciones cada semana hasta que se complete la instrucción. Los modos de instrucción incluyen PowerPoint dirigidos por un instructor y módulos basados en la web. Las pruebas incluyen comprobaciones del aprendizaje al final de la mayoría de las secciones. También hay una prueba de 5 preguntas después de cada lección y un examen de 30 preguntas al final del módulo”.</a:t>
            </a:r>
            <a:endParaRPr lang="en-US" dirty="0"/>
          </a:p>
        </p:txBody>
      </p:sp>
      <p:sp>
        <p:nvSpPr>
          <p:cNvPr id="110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24DD1F-E528-440D-A325-C0D71281A8CB}" type="slidenum">
              <a:rPr lang="en-US" smtClean="0"/>
              <a:pPr fontAlgn="base">
                <a:spcBef>
                  <a:spcPct val="0"/>
                </a:spcBef>
                <a:spcAft>
                  <a:spcPct val="0"/>
                </a:spcAft>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solidFill>
                  <a:srgbClr val="002060"/>
                </a:solidFill>
              </a:rPr>
              <a:t>Narración Completa: “Las metas de aprendizaje del Módulo 3 incluyen conocimientos, habilidades y actitudes. Las metas de conocimiento son reconocer los principales hechos, conceptos, procedimientos y principios de la fatiga del conductor y temas relacionados. Las metas de habilidades son aplicar este conocimiento al estilo de vida y el comportamiento propio en el hogar, en el camino y al cumplimiento de horarios y de las horas de servicio (HDS). La meta </a:t>
            </a:r>
            <a:r>
              <a:rPr lang="es-ES" i="1" dirty="0">
                <a:solidFill>
                  <a:srgbClr val="002060"/>
                </a:solidFill>
              </a:rPr>
              <a:t>principal</a:t>
            </a:r>
            <a:r>
              <a:rPr lang="es-ES" dirty="0">
                <a:solidFill>
                  <a:srgbClr val="002060"/>
                </a:solidFill>
              </a:rPr>
              <a:t> de la </a:t>
            </a:r>
            <a:r>
              <a:rPr lang="es-ES" i="0" dirty="0">
                <a:solidFill>
                  <a:srgbClr val="002060"/>
                </a:solidFill>
              </a:rPr>
              <a:t>actitud</a:t>
            </a:r>
            <a:r>
              <a:rPr lang="es-ES" dirty="0">
                <a:solidFill>
                  <a:srgbClr val="002060"/>
                </a:solidFill>
              </a:rPr>
              <a:t> es valorar la higiene del sueño, el comportamiento relacionado con el bienestar y el estado de alerta. Los estudiantes también deben valorar el cumplimiento de las HDS por ser generalmente un apoyo a la higiene del sueño. Esperamos que interioricen la cultura de seguridad de la administración de la fatiga”.</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______________________</a:t>
            </a:r>
          </a:p>
          <a:p>
            <a:pPr eaLnBrk="1" hangingPunct="1">
              <a:spcBef>
                <a:spcPct val="0"/>
              </a:spcBef>
            </a:pPr>
            <a:r>
              <a:rPr lang="es-ES" dirty="0">
                <a:solidFill>
                  <a:srgbClr val="002060"/>
                </a:solidFill>
              </a:rPr>
              <a:t>Nota adicional para el instructor: Como ya se señaló, la mayor parte de la capacitación del Módulo 3 está dirigida a las metas de conocimiento. La estrategia de instrucción general podría resumirse como: </a:t>
            </a:r>
            <a:r>
              <a:rPr lang="es-ES" b="1" dirty="0">
                <a:solidFill>
                  <a:srgbClr val="002060"/>
                </a:solidFill>
              </a:rPr>
              <a:t>Aumentar el conocimiento </a:t>
            </a:r>
            <a:r>
              <a:rPr lang="en-US" b="1" dirty="0">
                <a:solidFill>
                  <a:srgbClr val="002060"/>
                </a:solidFill>
                <a:sym typeface="Wingdings" pitchFamily="2" charset="2"/>
              </a:rPr>
              <a:t></a:t>
            </a:r>
            <a:r>
              <a:rPr lang="es-ES" b="1" dirty="0">
                <a:solidFill>
                  <a:srgbClr val="002060"/>
                </a:solidFill>
              </a:rPr>
              <a:t> Cambiar las actitudes </a:t>
            </a:r>
            <a:r>
              <a:rPr lang="en-US" b="1" dirty="0">
                <a:solidFill>
                  <a:srgbClr val="002060"/>
                </a:solidFill>
                <a:sym typeface="Wingdings" pitchFamily="2" charset="2"/>
              </a:rPr>
              <a:t></a:t>
            </a:r>
            <a:r>
              <a:rPr lang="es-ES" b="1" dirty="0">
                <a:solidFill>
                  <a:srgbClr val="002060"/>
                </a:solidFill>
              </a:rPr>
              <a:t>Cambiar el comportamiento </a:t>
            </a:r>
            <a:r>
              <a:rPr lang="en-US" b="1" dirty="0">
                <a:solidFill>
                  <a:srgbClr val="002060"/>
                </a:solidFill>
                <a:sym typeface="Wingdings" pitchFamily="2" charset="2"/>
              </a:rPr>
              <a:t></a:t>
            </a:r>
            <a:r>
              <a:rPr lang="es-ES" b="1" dirty="0">
                <a:solidFill>
                  <a:srgbClr val="002060"/>
                </a:solidFill>
              </a:rPr>
              <a:t> Mejorar la salud y el desempeño</a:t>
            </a:r>
            <a:r>
              <a:rPr lang="es-ES" dirty="0">
                <a:solidFill>
                  <a:srgbClr val="002060"/>
                </a:solidFill>
              </a:rPr>
              <a:t>.</a:t>
            </a:r>
            <a:endParaRPr lang="en-US" dirty="0">
              <a:solidFill>
                <a:srgbClr val="002060"/>
              </a:solidFill>
            </a:endParaRPr>
          </a:p>
          <a:p>
            <a:pPr eaLnBrk="1" hangingPunct="1">
              <a:spcBef>
                <a:spcPct val="0"/>
              </a:spcBef>
            </a:pPr>
            <a:endParaRPr lang="en-US" dirty="0"/>
          </a:p>
        </p:txBody>
      </p:sp>
      <p:sp>
        <p:nvSpPr>
          <p:cNvPr id="112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A3667C-797B-45BB-8DCB-3D4FF2E88069}" type="slidenum">
              <a:rPr lang="en-US" smtClean="0"/>
              <a:pPr fontAlgn="base">
                <a:spcBef>
                  <a:spcPct val="0"/>
                </a:spcBef>
                <a:spcAft>
                  <a:spcPct val="0"/>
                </a:spcAft>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Narración Completa: “Aquí están las lecciones y los temas del Módulo 3. Los que se tratan en </a:t>
            </a:r>
            <a:r>
              <a:rPr lang="es-ES" i="1" dirty="0"/>
              <a:t>esta</a:t>
            </a:r>
            <a:r>
              <a:rPr lang="es-ES" dirty="0"/>
              <a:t> lección de Capacitar al Capacitador están resaltados. Tómese un momento para repasar las lecciones y los temas”.</a:t>
            </a:r>
            <a:endParaRPr lang="en-US" dirty="0"/>
          </a:p>
          <a:p>
            <a:pPr eaLnBrk="1" hangingPunct="1">
              <a:spcBef>
                <a:spcPct val="0"/>
              </a:spcBef>
            </a:pPr>
            <a:r>
              <a:rPr lang="en-US" dirty="0"/>
              <a:t>__________________</a:t>
            </a:r>
          </a:p>
          <a:p>
            <a:pPr eaLnBrk="1" hangingPunct="1">
              <a:spcBef>
                <a:spcPct val="0"/>
              </a:spcBef>
            </a:pPr>
            <a:endParaRPr lang="en-US" dirty="0"/>
          </a:p>
          <a:p>
            <a:pPr eaLnBrk="1" hangingPunct="1">
              <a:spcBef>
                <a:spcPct val="0"/>
              </a:spcBef>
            </a:pPr>
            <a:r>
              <a:rPr lang="es-ES" dirty="0"/>
              <a:t>Nota adicional para el instructor: Antes de comenzar la revisión del Módulo 3, puede preguntar a los participantes sobre sus recuerdos del módulo. ¿Qué lecciones y secciones fueron más informativas? ¿Cuáles fueron más difíciles? La Lección 2 probablemente tiene el material más relacionado con la fatiga y cubre los conceptos más fundamentales.</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t>Narración Completa: “A continuación, comenzaremos una revisión acelerada del módulo de Educación del Conductor. La siguiente parte de esta lección presenta todas las diapositivas de contenido de la Introducción, la Lección 1 y la Lección 2 de la  Educación del Conductor, La narración se abreviará en comparación con la narración original del Módulo 3. Proporcionará comentarios de alto nivel sobre el contenido de instrucción, así como consejos para una enseñanza eficaz. Habrá un cuestionario de 5 preguntas al final de esta lección del Módulo 5, y el examen del Módulo 5 incluirá contenido relacionado con la fatiga del Módulo 3”.</a:t>
            </a:r>
            <a:endParaRPr lang="en-US" dirty="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673271-DF60-4342-9013-19253182CD75}" type="slidenum">
              <a:rPr lang="en-US" smtClean="0"/>
              <a:pPr fontAlgn="base">
                <a:spcBef>
                  <a:spcPct val="0"/>
                </a:spcBef>
                <a:spcAft>
                  <a:spcPct val="0"/>
                </a:spcAft>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baseline="0" dirty="0"/>
              <a:t>Narración Completa: "Este es el Módulo 3 del Programa de Administración de la fatiga de América del Norte, Educación del Conductor".</a:t>
            </a:r>
            <a:endParaRPr lang="en-US" b="0" baseline="0" dirty="0"/>
          </a:p>
          <a:p>
            <a:endParaRPr lang="en-US" b="0" baseline="0" dirty="0"/>
          </a:p>
          <a:p>
            <a:r>
              <a:rPr lang="en-US" b="0" baseline="0" dirty="0"/>
              <a:t>_______________</a:t>
            </a:r>
          </a:p>
          <a:p>
            <a:r>
              <a:rPr lang="en-US" b="1" baseline="0" dirty="0"/>
              <a:t>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TtT: “La Introducción incluye información básica sobre el módulo y sobre el sueño, el estado de alerta, el bienestar y el desempeño”.</a:t>
            </a:r>
            <a:endParaRPr lang="en-US" dirty="0"/>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pPr>
              <a:defRPr/>
            </a:pPr>
            <a:fld id="{40051A8E-E9C5-4771-9136-4FD15F8A8892}"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TtT: Esta es la introducción al módulo.</a:t>
            </a:r>
            <a:endParaRPr lang="en-US" baseline="0" dirty="0"/>
          </a:p>
          <a:p>
            <a:pPr lvl="0"/>
            <a:r>
              <a:rPr lang="en-US"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Nota adicional del instructor: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Los objetivos de aprendizaje para esta sección incluyen: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el propósito del PAFAN.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este módulo como parte de un programa de capacitación del PAFAN de 10 módulos.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Comprender la organización general del módulo y las secciones principales.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las metas generales de aprendizaje del módulo (Conocimiento, Habilidad, Actitudes)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las siete siglas usadas en el módulo.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u="none" dirty="0">
                <a:solidFill>
                  <a:srgbClr val="002060"/>
                </a:solidFill>
              </a:rPr>
              <a:t>Narración TtT: El cumplimiento de las Horas de Servicio (HDS), tanto para los requisitos diarios como semanales, es esencial para descansar/dormir. Sin embargo, un enfoque más proactivo y completo ayudará a los conductores a administrar mejor otros factores de riesgo que contribuyen a la fatiga. Es por eso que se ha desarrollado el Programa de Administración de la Fatiga de América del Norte”.</a:t>
            </a:r>
            <a:endParaRPr lang="en-US" u="none" dirty="0">
              <a:solidFill>
                <a:srgbClr val="002060"/>
              </a:solidFill>
            </a:endParaRPr>
          </a:p>
          <a:p>
            <a:pPr eaLnBrk="1" hangingPunct="1">
              <a:spcBef>
                <a:spcPct val="0"/>
              </a:spcBef>
            </a:pPr>
            <a:r>
              <a:rPr lang="en-US" dirty="0">
                <a:solidFill>
                  <a:srgbClr val="002060"/>
                </a:solidFill>
              </a:rPr>
              <a:t>______________________</a:t>
            </a:r>
          </a:p>
          <a:p>
            <a:pPr eaLnBrk="1" hangingPunct="1">
              <a:spcBef>
                <a:spcPct val="0"/>
              </a:spcBef>
            </a:pPr>
            <a:endParaRPr lang="en-US" dirty="0">
              <a:solidFill>
                <a:srgbClr val="002060"/>
              </a:solidFill>
            </a:endParaRPr>
          </a:p>
          <a:p>
            <a:pPr eaLnBrk="1" hangingPunct="1">
              <a:spcBef>
                <a:spcPct val="0"/>
              </a:spcBef>
            </a:pPr>
            <a:r>
              <a:rPr lang="es-ES" b="1" dirty="0"/>
              <a:t>Comentario adicional</a:t>
            </a:r>
            <a:r>
              <a:rPr lang="es-ES" dirty="0"/>
              <a:t>: El PAFAN y este módulo son apoyos de las reglas de HDS y su importancia.</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Narración TtT: “Aquí hay una descripción general de las lecciones y los temas de este módulo. Hay esta introducción, cuatro lecciones y una conclusión. Cada lección finaliza con una breve autoevaluación y el módulo finaliza con un examen de 30 preguntas. Los estudiantes deben obtener una puntuación del 80 % o más en el examen para aprobar”.</a:t>
            </a:r>
            <a:endParaRPr lang="en-US" dirty="0"/>
          </a:p>
          <a:p>
            <a:pPr eaLnBrk="1" hangingPunct="1">
              <a:spcBef>
                <a:spcPct val="0"/>
              </a:spcBef>
            </a:pPr>
            <a:endParaRPr lang="en-US" dirty="0"/>
          </a:p>
          <a:p>
            <a:pPr eaLnBrk="1" hangingPunct="1">
              <a:spcBef>
                <a:spcPct val="0"/>
              </a:spcBef>
            </a:pPr>
            <a:r>
              <a:rPr lang="en-US" dirty="0"/>
              <a:t>_____________________</a:t>
            </a:r>
          </a:p>
          <a:p>
            <a:pPr eaLnBrk="1" hangingPunct="1">
              <a:spcBef>
                <a:spcPct val="0"/>
              </a:spcBef>
            </a:pPr>
            <a:endParaRPr lang="en-US" dirty="0"/>
          </a:p>
          <a:p>
            <a:pPr eaLnBrk="1" hangingPunct="1">
              <a:spcBef>
                <a:spcPct val="0"/>
              </a:spcBef>
            </a:pPr>
            <a:r>
              <a:rPr lang="es-ES" dirty="0"/>
              <a:t>Nota adicional para el instructor: se sugiere que "recorra" las lecciones y los temas para brindarles a los estudiantes una descripción general anticipada.</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48</a:t>
            </a:fld>
            <a:endParaRPr lang="en-US" dirty="0"/>
          </a:p>
        </p:txBody>
      </p:sp>
    </p:spTree>
    <p:extLst>
      <p:ext uri="{BB962C8B-B14F-4D97-AF65-F5344CB8AC3E}">
        <p14:creationId xmlns:p14="http://schemas.microsoft.com/office/powerpoint/2010/main" val="31863336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“Estas son las metas generales de aprendizaje del módulo, indicadas como “KSA” (</a:t>
            </a:r>
            <a:r>
              <a:rPr lang="en-US" b="1" dirty="0">
                <a:solidFill>
                  <a:srgbClr val="002060"/>
                </a:solidFill>
              </a:rPr>
              <a:t>K</a:t>
            </a:r>
            <a:r>
              <a:rPr lang="en-US" dirty="0">
                <a:solidFill>
                  <a:srgbClr val="002060"/>
                </a:solidFill>
              </a:rPr>
              <a:t>nowledge, </a:t>
            </a:r>
            <a:r>
              <a:rPr lang="en-US" b="1" dirty="0">
                <a:solidFill>
                  <a:srgbClr val="002060"/>
                </a:solidFill>
              </a:rPr>
              <a:t>S</a:t>
            </a:r>
            <a:r>
              <a:rPr lang="en-US" dirty="0">
                <a:solidFill>
                  <a:srgbClr val="002060"/>
                </a:solidFill>
              </a:rPr>
              <a:t>kill, and </a:t>
            </a:r>
            <a:r>
              <a:rPr lang="en-US" b="1" dirty="0">
                <a:solidFill>
                  <a:srgbClr val="002060"/>
                </a:solidFill>
              </a:rPr>
              <a:t>A</a:t>
            </a:r>
            <a:r>
              <a:rPr lang="en-US" dirty="0">
                <a:solidFill>
                  <a:srgbClr val="002060"/>
                </a:solidFill>
              </a:rPr>
              <a:t>ttitude)</a:t>
            </a:r>
            <a:r>
              <a:rPr lang="es-ES" dirty="0"/>
              <a:t>. La meta del conocimiento (K) es conocer los principales hechos y principios de la fatiga, el estado de alerta, el sueño y el bienestar del conductor. La meta de la habilidad (S) es aplicar este conocimiento para administrar mejor las demandas del trabajo y la vida. La meta de la actitud (A) es valorar el sueño, el estado de alerta y el bienestar como factores principales en el desempeño al conducir, la seguridad y la felicidad”.</a:t>
            </a:r>
            <a:endParaRPr lang="en-US" dirty="0"/>
          </a:p>
          <a:p>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s-ES" dirty="0">
                <a:solidFill>
                  <a:srgbClr val="002060"/>
                </a:solidFill>
              </a:rPr>
              <a:t>Narración Completa: “Adquirirá habilidades para la enseñanza en el aula, facilitando el aprendizaje basado en la web y sirviendo como modelo a seguir eficaz y agente de cambio de comportamiento”.</a:t>
            </a:r>
            <a:endParaRPr lang="en-US" dirty="0">
              <a:solidFill>
                <a:srgbClr val="002060"/>
              </a:solidFill>
            </a:endParaRPr>
          </a:p>
          <a:p>
            <a:pPr marL="0" lvl="1" eaLnBrk="1" hangingPunct="1">
              <a:spcBef>
                <a:spcPct val="0"/>
              </a:spcBef>
            </a:pPr>
            <a:endParaRPr lang="en-US" dirty="0">
              <a:solidFill>
                <a:srgbClr val="002060"/>
              </a:solidFill>
            </a:endParaRPr>
          </a:p>
          <a:p>
            <a:pPr eaLnBrk="1" hangingPunct="1">
              <a:spcBef>
                <a:spcPct val="0"/>
              </a:spcBef>
            </a:pPr>
            <a:endParaRPr lang="en-US" dirty="0"/>
          </a:p>
          <a:p>
            <a:pPr eaLnBrk="1" hangingPunct="1">
              <a:spcBef>
                <a:spcPct val="0"/>
              </a:spcBef>
            </a:pPr>
            <a:endParaRPr lang="en-US" dirty="0"/>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C87ADB-92F4-4E1F-9F17-AFFABBEEA890}" type="slidenum">
              <a:rPr lang="en-US" smtClean="0"/>
              <a:pPr fontAlgn="base">
                <a:spcBef>
                  <a:spcPct val="0"/>
                </a:spcBef>
                <a:spcAft>
                  <a:spcPct val="0"/>
                </a:spcAft>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“Aquí hay algunos acrónimos utilizados en este y otros módulos del PAFAN”.</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TLT Narración : “Nuestra introducción continúa con algunos conceptos básicos sobre el estado de alerta, el sueño, el bienestar y el desempeño de la conducción.</a:t>
            </a:r>
            <a:endParaRPr lang="en-US" baseline="0" dirty="0"/>
          </a:p>
          <a:p>
            <a:pPr lvl="0"/>
            <a:r>
              <a:rPr lang="en-US"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Nota adicional para el instructor: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Los objetivos de aprendizaje para esta sección incluyen: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(K) Reconocer hechos relacionados con la importancia del sueño, el estado de alerta y el bienestar para los conductores de VDA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(K) Reconocer las definiciones de </a:t>
            </a:r>
            <a:r>
              <a:rPr lang="es-ES" i="1" dirty="0">
                <a:solidFill>
                  <a:srgbClr val="002060"/>
                </a:solidFill>
              </a:rPr>
              <a:t>alerta, bienestar e higiene del sueño</a:t>
            </a:r>
            <a:r>
              <a:rPr lang="es-ES"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(K) Reconocer las relaciones entre el sueño, el estado de alerta, desempeño, bienestar y felicidad.</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s-ES" dirty="0">
                <a:solidFill>
                  <a:srgbClr val="002060"/>
                </a:solidFill>
              </a:rPr>
              <a:t>Valorar los beneficios personales y de seguridad del sueño, el estado de alerta y el bienestar.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(A) Aceptar la responsabilidad personal de autoadministrar el estado de alerta.</a:t>
            </a:r>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“Dormir una necesidad biológica y por tanto, el no dormir tiene consecuencias biológicas. En el lado positivo, dormir bien tiene beneficios biológicos y psicológicos”.</a:t>
            </a:r>
            <a:endParaRPr lang="en-US" dirty="0">
              <a:solidFill>
                <a:srgbClr val="0033CC"/>
              </a:solidFill>
            </a:endParaRPr>
          </a:p>
          <a:p>
            <a:pPr eaLnBrk="1" hangingPunct="1">
              <a:spcBef>
                <a:spcPct val="0"/>
              </a:spcBef>
            </a:pPr>
            <a:r>
              <a:rPr lang="en-US" dirty="0">
                <a:solidFill>
                  <a:srgbClr val="0033CC"/>
                </a:solidFill>
              </a:rPr>
              <a:t>_______________________</a:t>
            </a:r>
          </a:p>
          <a:p>
            <a:pPr eaLnBrk="1" hangingPunct="1">
              <a:spcBef>
                <a:spcPct val="0"/>
              </a:spcBef>
            </a:pPr>
            <a:endParaRPr lang="en-US" dirty="0">
              <a:solidFill>
                <a:srgbClr val="0033CC"/>
              </a:solidFill>
            </a:endParaRPr>
          </a:p>
          <a:p>
            <a:pPr eaLnBrk="1" hangingPunct="1">
              <a:spcBef>
                <a:spcPct val="0"/>
              </a:spcBef>
            </a:pPr>
            <a:r>
              <a:rPr lang="es-ES" dirty="0"/>
              <a:t>Comentario adicional: La investigación en los últimos años ha aumentado considerablemente nuestro conocimiento sobre la importancia de dormir bien para la salud. Las condiciones médicas enumeradas son solo algunas de las asociadas con dormir mal.</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noProof="0" dirty="0"/>
              <a:t>Narración de TtT: “Aquí destacamos la importancia del sueño, el estado de alerta y el bienestar para la seguridad. Las diapositivas posteriores elaborarán los dos primeros puntos”.</a:t>
            </a:r>
            <a:endParaRPr lang="es-MX" noProof="0" dirty="0"/>
          </a:p>
          <a:p>
            <a:r>
              <a:rPr lang="es-MX" baseline="0" noProof="0" dirty="0"/>
              <a:t> </a:t>
            </a:r>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solidFill>
                  <a:srgbClr val="0033CC"/>
                </a:solidFill>
              </a:rPr>
              <a:t>Información Adicional: La declaración sobre los choque </a:t>
            </a:r>
            <a:r>
              <a:rPr lang="es-MX" baseline="0" noProof="0" dirty="0"/>
              <a:t>por quedarse dormido al volante está basada en National Transportation Safety Board (NTSB), 1990 (a tratarse más adelante en este módulo).</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53</a:t>
            </a:fld>
            <a:endParaRPr lang="en-US" dirty="0"/>
          </a:p>
        </p:txBody>
      </p:sp>
    </p:spTree>
    <p:extLst>
      <p:ext uri="{BB962C8B-B14F-4D97-AF65-F5344CB8AC3E}">
        <p14:creationId xmlns:p14="http://schemas.microsoft.com/office/powerpoint/2010/main" val="34066959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TtT Narración: “Esta diapositiva define los términos “estado de alerta” y “bienestar” y muestra sus conexiones con dormir bien”.</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54</a:t>
            </a:fld>
            <a:endParaRPr lang="en-US" dirty="0"/>
          </a:p>
        </p:txBody>
      </p:sp>
    </p:spTree>
    <p:extLst>
      <p:ext uri="{BB962C8B-B14F-4D97-AF65-F5344CB8AC3E}">
        <p14:creationId xmlns:p14="http://schemas.microsoft.com/office/powerpoint/2010/main" val="1636711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s-ES" sz="1200" dirty="0">
                <a:solidFill>
                  <a:srgbClr val="0033CC"/>
                </a:solidFill>
              </a:rPr>
              <a:t>TtT Narración : “Este esquema presenta las dos razones generales para dormir bien. </a:t>
            </a:r>
          </a:p>
          <a:p>
            <a:pPr eaLnBrk="1" fontAlgn="auto" hangingPunct="1">
              <a:spcBef>
                <a:spcPts val="0"/>
              </a:spcBef>
              <a:spcAft>
                <a:spcPts val="0"/>
              </a:spcAft>
              <a:defRPr/>
            </a:pPr>
            <a:r>
              <a:rPr lang="es-ES" sz="1200" dirty="0">
                <a:solidFill>
                  <a:srgbClr val="0033CC"/>
                </a:solidFill>
              </a:rPr>
              <a:t>La primera razón general implica el estado de alerta y el desempeño.</a:t>
            </a:r>
          </a:p>
          <a:p>
            <a:pPr eaLnBrk="1" fontAlgn="auto" hangingPunct="1">
              <a:spcBef>
                <a:spcPts val="0"/>
              </a:spcBef>
              <a:spcAft>
                <a:spcPts val="0"/>
              </a:spcAft>
              <a:defRPr/>
            </a:pPr>
            <a:r>
              <a:rPr lang="es-ES" sz="1200" dirty="0">
                <a:solidFill>
                  <a:srgbClr val="0033CC"/>
                </a:solidFill>
              </a:rPr>
              <a:t>La segunda razón general involucra el bienestar y la felicidad”.</a:t>
            </a:r>
            <a:endParaRPr lang="en-US" sz="1200" dirty="0">
              <a:solidFill>
                <a:srgbClr val="0033CC"/>
              </a:solidFill>
            </a:endParaRPr>
          </a:p>
          <a:p>
            <a:pPr eaLnBrk="1" fontAlgn="auto" hangingPunct="1">
              <a:spcBef>
                <a:spcPts val="0"/>
              </a:spcBef>
              <a:spcAft>
                <a:spcPts val="0"/>
              </a:spcAft>
              <a:defRPr/>
            </a:pPr>
            <a:endParaRPr lang="en-US" sz="1200" dirty="0">
              <a:solidFill>
                <a:srgbClr val="0033CC"/>
              </a:solidFill>
            </a:endParaRPr>
          </a:p>
          <a:p>
            <a:pPr eaLnBrk="1" fontAlgn="auto" hangingPunct="1">
              <a:spcBef>
                <a:spcPts val="0"/>
              </a:spcBef>
              <a:spcAft>
                <a:spcPts val="0"/>
              </a:spcAft>
              <a:defRPr/>
            </a:pPr>
            <a:r>
              <a:rPr lang="en-US" sz="1200" dirty="0">
                <a:solidFill>
                  <a:srgbClr val="0033CC"/>
                </a:solidFill>
              </a:rPr>
              <a:t>___________________</a:t>
            </a:r>
          </a:p>
          <a:p>
            <a:pPr eaLnBrk="1" fontAlgn="auto" hangingPunct="1">
              <a:spcBef>
                <a:spcPts val="0"/>
              </a:spcBef>
              <a:spcAft>
                <a:spcPts val="0"/>
              </a:spcAft>
              <a:defRPr/>
            </a:pPr>
            <a:endParaRPr lang="en-US" sz="1200" dirty="0">
              <a:solidFill>
                <a:srgbClr val="00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Comentario adicional</a:t>
            </a:r>
            <a:r>
              <a:rPr lang="es-MX" baseline="0" noProof="0" dirty="0"/>
              <a:t>: Investigaciones han probado la relación entre dormir bien y el estado de alerta, el desempeño y el bienestar. La relación con la felicidad es más subjetivo, sin embargo, la mayoría de la gente estará de acuerdo que la felicidad es en parte el resultado de tener buena salud y ser capaz de desempeñarse bien.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55</a:t>
            </a:fld>
            <a:endParaRPr lang="en-US" dirty="0"/>
          </a:p>
        </p:txBody>
      </p:sp>
    </p:spTree>
    <p:extLst>
      <p:ext uri="{BB962C8B-B14F-4D97-AF65-F5344CB8AC3E}">
        <p14:creationId xmlns:p14="http://schemas.microsoft.com/office/powerpoint/2010/main" val="23382094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 “La última diapositiva de la Introducción reconoce los desafíos que enfrentan los conductores de vehículos de autotransporte. Cada conductor tiene una responsabilidad de enfrentar estos desafíos administrando sabiamente su sueño, salud y estilo de vida. Esto se denomina </a:t>
            </a:r>
            <a:r>
              <a:rPr lang="es-ES" i="1" dirty="0">
                <a:solidFill>
                  <a:srgbClr val="0033CC"/>
                </a:solidFill>
              </a:rPr>
              <a:t>higiene del sueño </a:t>
            </a:r>
            <a:r>
              <a:rPr lang="es-ES" dirty="0">
                <a:solidFill>
                  <a:srgbClr val="0033CC"/>
                </a:solidFill>
              </a:rPr>
              <a:t>y tiene que ver con la autoadministración”.</a:t>
            </a:r>
            <a:endParaRPr lang="es-MX" sz="1200" baseline="0" noProof="0" dirty="0">
              <a:solidFill>
                <a:srgbClr val="002060"/>
              </a:solidFill>
            </a:endParaRPr>
          </a:p>
          <a:p>
            <a:pPr lvl="0"/>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solidFill>
                  <a:srgbClr val="0033CC"/>
                </a:solidFill>
              </a:rPr>
              <a:t>Comentario adicional:</a:t>
            </a:r>
            <a:r>
              <a:rPr lang="es-MX" baseline="0" noProof="0" dirty="0">
                <a:solidFill>
                  <a:srgbClr val="0033CC"/>
                </a:solidFill>
              </a:rPr>
              <a:t> Los términos “</a:t>
            </a:r>
            <a:r>
              <a:rPr lang="es-MX" i="1" baseline="0" noProof="0" dirty="0"/>
              <a:t>higiene del sueño”</a:t>
            </a:r>
            <a:r>
              <a:rPr lang="es-MX" i="0" baseline="0" noProof="0" dirty="0"/>
              <a:t> y “</a:t>
            </a:r>
            <a:r>
              <a:rPr lang="es-MX" i="1" baseline="0" noProof="0" dirty="0"/>
              <a:t>Administración de la fatiga</a:t>
            </a:r>
            <a:r>
              <a:rPr lang="es-MX" i="0" baseline="0" noProof="0" dirty="0"/>
              <a:t>” son casi sinónimos. </a:t>
            </a:r>
            <a:r>
              <a:rPr lang="es-MX" baseline="0" noProof="0" dirty="0">
                <a:solidFill>
                  <a:srgbClr val="0033CC"/>
                </a:solidFill>
              </a:rPr>
              <a:t>“</a:t>
            </a:r>
            <a:r>
              <a:rPr lang="es-MX" i="1" baseline="0" noProof="0" dirty="0">
                <a:solidFill>
                  <a:srgbClr val="0033CC"/>
                </a:solidFill>
              </a:rPr>
              <a:t>H</a:t>
            </a:r>
            <a:r>
              <a:rPr lang="es-MX" i="1" baseline="0" noProof="0" dirty="0"/>
              <a:t>igiene del sueño” </a:t>
            </a:r>
            <a:r>
              <a:rPr lang="es-MX" i="0" baseline="0" noProof="0" dirty="0"/>
              <a:t>se utiliza más en el contexto del estilo de vida personal, mientras que “</a:t>
            </a:r>
            <a:r>
              <a:rPr lang="es-MX" i="1" baseline="0" noProof="0" dirty="0"/>
              <a:t>Administración de la fatiga</a:t>
            </a:r>
            <a:r>
              <a:rPr lang="es-MX" i="0" baseline="0" noProof="0" dirty="0"/>
              <a:t>” se utiliza más en el contexto de las operaciones de transporte.  Ambas involucran primordialmente una auto-administración conductual.</a:t>
            </a:r>
            <a:r>
              <a:rPr lang="es-MX" i="1" baseline="0" noProof="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i="1" baseline="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56</a:t>
            </a:fld>
            <a:endParaRPr lang="en-US" dirty="0"/>
          </a:p>
        </p:txBody>
      </p:sp>
    </p:spTree>
    <p:extLst>
      <p:ext uri="{BB962C8B-B14F-4D97-AF65-F5344CB8AC3E}">
        <p14:creationId xmlns:p14="http://schemas.microsoft.com/office/powerpoint/2010/main" val="15830707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TtT Narración: “La Lección 1 </a:t>
            </a:r>
            <a:r>
              <a:rPr lang="es-MX" baseline="0" noProof="0" dirty="0"/>
              <a:t>cubre las características de la fatiga y los choques por fatiga. Los temas incluyen “¿Qué es la Fatiga?”, “Características de la Fatiga”, y “Choques causados por Fatiga”.</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“Aquí están los temas incluidos en “¿Qué es la fatiga?”</a:t>
            </a:r>
            <a:endParaRPr lang="en-US" dirty="0">
              <a:solidFill>
                <a:srgbClr val="0033CC"/>
              </a:solidFill>
            </a:endParaRPr>
          </a:p>
          <a:p>
            <a:pPr eaLnBrk="1" hangingPunct="1">
              <a:spcBef>
                <a:spcPct val="0"/>
              </a:spcBef>
            </a:pPr>
            <a:r>
              <a:rPr lang="en-US" dirty="0">
                <a:solidFill>
                  <a:srgbClr val="0033CC"/>
                </a:solidFill>
              </a:rPr>
              <a:t>_____________________</a:t>
            </a:r>
          </a:p>
          <a:p>
            <a:pPr eaLnBrk="1" hangingPunct="1">
              <a:spcBef>
                <a:spcPct val="0"/>
              </a:spcBef>
            </a:pPr>
            <a:endParaRPr lang="en-US" dirty="0">
              <a:solidFill>
                <a:srgbClr val="0033CC"/>
              </a:solidFill>
            </a:endParaRPr>
          </a:p>
          <a:p>
            <a:pPr marL="0" indent="0">
              <a:buNone/>
            </a:pPr>
            <a:r>
              <a:rPr lang="es-ES" dirty="0"/>
              <a:t>Nota adicional para el instructor:</a:t>
            </a:r>
          </a:p>
          <a:p>
            <a:pPr marL="0" indent="0">
              <a:buNone/>
            </a:pPr>
            <a:r>
              <a:rPr lang="es-ES" dirty="0"/>
              <a:t>Los objetivos de aprendizaje para esta sección incluyen:</a:t>
            </a:r>
          </a:p>
          <a:p>
            <a:pPr marL="0" indent="0">
              <a:buNone/>
            </a:pPr>
            <a:r>
              <a:rPr lang="es-ES" dirty="0"/>
              <a:t>(K) Reconocer los elementos/aspectos de la fatiga (“La fatiga implica...”).</a:t>
            </a:r>
          </a:p>
          <a:p>
            <a:pPr marL="0" indent="0">
              <a:buNone/>
            </a:pPr>
            <a:r>
              <a:rPr lang="es-ES" dirty="0"/>
              <a:t>(K) Reconocer la distinción entre </a:t>
            </a:r>
            <a:r>
              <a:rPr lang="es-ES" i="1" dirty="0"/>
              <a:t>fatiga interna y relacionada con la tarea</a:t>
            </a:r>
          </a:p>
          <a:p>
            <a:pPr marL="0" indent="0">
              <a:buNone/>
            </a:pPr>
            <a:r>
              <a:rPr lang="es-ES" dirty="0"/>
              <a:t>(K) Reconocer ejemplos de factores internos y relacionados con la tarea que afectan la fatiga.</a:t>
            </a:r>
          </a:p>
          <a:p>
            <a:pPr marL="0" indent="0">
              <a:buNone/>
            </a:pPr>
            <a:r>
              <a:rPr lang="es-ES" dirty="0"/>
              <a:t>(A) Valore el sueño como el principal antídoto contra la fatiga.</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2060"/>
                </a:solidFill>
              </a:rPr>
              <a:t>TtT Narración: “La fatiga se manifiesta de varias maneras, como se ve en esta diapositiva. La disminución del estado de alerta y la atención al medio ambiente son las principales preocupaciones al conducir. La disminución de la atención al medio ambiente también se denomina disminución de la </a:t>
            </a:r>
            <a:r>
              <a:rPr lang="es-ES" i="1" dirty="0">
                <a:solidFill>
                  <a:srgbClr val="002060"/>
                </a:solidFill>
              </a:rPr>
              <a:t>vigilancia</a:t>
            </a:r>
            <a:r>
              <a:rPr lang="es-ES" dirty="0">
                <a:solidFill>
                  <a:srgbClr val="002060"/>
                </a:solidFill>
              </a:rPr>
              <a:t>”.</a:t>
            </a:r>
            <a:endParaRPr lang="en-US" dirty="0">
              <a:solidFill>
                <a:srgbClr val="002060"/>
              </a:solidFill>
            </a:endParaRPr>
          </a:p>
          <a:p>
            <a:r>
              <a:rPr lang="en-US" dirty="0">
                <a:solidFill>
                  <a:srgbClr val="002060"/>
                </a:solidFill>
              </a:rPr>
              <a:t>__________________</a:t>
            </a:r>
          </a:p>
          <a:p>
            <a:pPr eaLnBrk="1" hangingPunct="1">
              <a:spcBef>
                <a:spcPct val="0"/>
              </a:spcBef>
            </a:pPr>
            <a:r>
              <a:rPr lang="es-ES" dirty="0">
                <a:solidFill>
                  <a:srgbClr val="002060"/>
                </a:solidFill>
              </a:rPr>
              <a:t>Comentario adicional: Es difícil definir la fatiga exactamente debido a sus muchas fuentes y síntomas diferentes. Sin embargo, las características predominantes son la disminución del estado de alerta y la sensación de somnolencia, con el consiguiente riesgo de quedarse dormido.</a:t>
            </a: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59</a:t>
            </a:fld>
            <a:endParaRPr lang="en-US" dirty="0"/>
          </a:p>
        </p:txBody>
      </p:sp>
    </p:spTree>
    <p:extLst>
      <p:ext uri="{BB962C8B-B14F-4D97-AF65-F5344CB8AC3E}">
        <p14:creationId xmlns:p14="http://schemas.microsoft.com/office/powerpoint/2010/main" val="223937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“Las </a:t>
            </a:r>
            <a:r>
              <a:rPr lang="es-ES" i="1" dirty="0">
                <a:solidFill>
                  <a:srgbClr val="002060"/>
                </a:solidFill>
              </a:rPr>
              <a:t>actitudes</a:t>
            </a:r>
            <a:r>
              <a:rPr lang="es-ES" dirty="0">
                <a:solidFill>
                  <a:srgbClr val="002060"/>
                </a:solidFill>
              </a:rPr>
              <a:t> son los sentimientos que tenemos hacia las cosas. Pueden ser positivos o negativos. Tener una actitud positiva hacia la administración de la fatiga es probablemente tan importante como desarrollar conocimientos sobre el tema. Al completar este módulo, debe valorar el sueño, el estado de alerta y el bienestar como factores principales en el desempeño, la seguridad y la felicidad del conductor. Además, debe aceptar el compromiso de capacitar y administrar a los conductores de manera que respalden la salud y el estado de alerta”.</a:t>
            </a:r>
            <a:endParaRPr lang="en-US" dirty="0">
              <a:solidFill>
                <a:srgbClr val="002060"/>
              </a:solidFill>
            </a:endParaRPr>
          </a:p>
          <a:p>
            <a:pPr eaLnBrk="1" hangingPunct="1">
              <a:spcBef>
                <a:spcPct val="0"/>
              </a:spcBef>
            </a:pPr>
            <a:endParaRPr lang="en-US" dirty="0"/>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98BA75-0D49-4DB8-B1EC-9193A4A3F308}" type="slidenum">
              <a:rPr lang="en-US" smtClean="0"/>
              <a:pPr fontAlgn="base">
                <a:spcBef>
                  <a:spcPct val="0"/>
                </a:spcBef>
                <a:spcAft>
                  <a:spcPct val="0"/>
                </a:spcAft>
                <a:defRPr/>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2060"/>
                </a:solidFill>
              </a:rPr>
              <a:t>TtT Narración: “Así como la fatiga tiene muchos </a:t>
            </a:r>
            <a:r>
              <a:rPr lang="es-ES" i="1" dirty="0">
                <a:solidFill>
                  <a:srgbClr val="002060"/>
                </a:solidFill>
              </a:rPr>
              <a:t>síntomas</a:t>
            </a:r>
            <a:r>
              <a:rPr lang="es-ES" dirty="0">
                <a:solidFill>
                  <a:srgbClr val="002060"/>
                </a:solidFill>
              </a:rPr>
              <a:t>, también tiene muchas </a:t>
            </a:r>
            <a:r>
              <a:rPr lang="es-ES" i="1" dirty="0">
                <a:solidFill>
                  <a:srgbClr val="002060"/>
                </a:solidFill>
              </a:rPr>
              <a:t>causas</a:t>
            </a:r>
            <a:r>
              <a:rPr lang="es-ES" dirty="0">
                <a:solidFill>
                  <a:srgbClr val="002060"/>
                </a:solidFill>
              </a:rPr>
              <a:t>. Aquí se introduce la distinción entre </a:t>
            </a:r>
            <a:r>
              <a:rPr lang="es-ES" i="1" dirty="0">
                <a:solidFill>
                  <a:srgbClr val="002060"/>
                </a:solidFill>
              </a:rPr>
              <a:t>fatiga interna y relacionada con la tarea</a:t>
            </a:r>
            <a:r>
              <a:rPr lang="es-ES" dirty="0">
                <a:solidFill>
                  <a:srgbClr val="002060"/>
                </a:solidFill>
              </a:rPr>
              <a:t>. Esta distinción es útil para comprender los muchos factores que afectan la fatiga y el estado de alerta”.</a:t>
            </a:r>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60</a:t>
            </a:fld>
            <a:endParaRPr lang="en-US" dirty="0"/>
          </a:p>
        </p:txBody>
      </p:sp>
    </p:spTree>
    <p:extLst>
      <p:ext uri="{BB962C8B-B14F-4D97-AF65-F5344CB8AC3E}">
        <p14:creationId xmlns:p14="http://schemas.microsoft.com/office/powerpoint/2010/main" val="19419256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TtT Narración : “Esta diapositiva resume los factores internos y los relacionados con la tarea que afectan el estado de alerta. Los factores internos incluyen la susceptibilidad individual; cantidad de sueño; hora del día; tiempo despierto; estimulantes como la cafeína y otras drogas; salud en general y estado de ánimo. Los factores relacionados con la tarea incluyen el tiempo dedicado a la tarea (como las horas de conducción), la complejidad de la tarea y la monotonía de la tarea. Todos estos factores afectan el estado de alerta, que a su vez afecta la atención al medio ambiente y el desempeño en la conducción”.</a:t>
            </a:r>
            <a:endParaRPr lang="en-US" dirty="0"/>
          </a:p>
          <a:p>
            <a:pPr eaLnBrk="1" hangingPunct="1">
              <a:spcBef>
                <a:spcPct val="0"/>
              </a:spcBef>
            </a:pPr>
            <a:endParaRPr lang="en-US" dirty="0"/>
          </a:p>
          <a:p>
            <a:pPr eaLnBrk="1" hangingPunct="1">
              <a:spcBef>
                <a:spcPct val="0"/>
              </a:spcBef>
            </a:pPr>
            <a:r>
              <a:rPr lang="en-US" dirty="0"/>
              <a:t>______________________</a:t>
            </a:r>
          </a:p>
          <a:p>
            <a:pPr eaLnBrk="1" hangingPunct="1">
              <a:spcBef>
                <a:spcPct val="0"/>
              </a:spcBef>
            </a:pPr>
            <a:r>
              <a:rPr lang="es-ES" dirty="0"/>
              <a:t>Información adicional: Figura adaptada de Thiffault (2011). La mayoría de los factores enumerados se discutirán con más detalle en las siguientes diapositivas. Para estimular la discusión y el pensamiento, puede preguntar a los alumnos cuáles de los factores enumerados les afectan más. ¿Cuál menos?</a:t>
            </a:r>
            <a:endParaRPr lang="en-US" dirty="0"/>
          </a:p>
          <a:p>
            <a:pPr eaLnBrk="1" hangingPunct="1">
              <a:spcBef>
                <a:spcPct val="0"/>
              </a:spcBef>
            </a:pPr>
            <a:endParaRPr lang="en-US" dirty="0"/>
          </a:p>
          <a:p>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61</a:t>
            </a:fld>
            <a:endParaRPr lang="en-US" dirty="0"/>
          </a:p>
        </p:txBody>
      </p:sp>
    </p:spTree>
    <p:extLst>
      <p:ext uri="{BB962C8B-B14F-4D97-AF65-F5344CB8AC3E}">
        <p14:creationId xmlns:p14="http://schemas.microsoft.com/office/powerpoint/2010/main" val="2509540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TtT Narración: “Esta diapositiva refuerza la relación principal entre dormir y el estado de alerta y entre el estado de alerta y la conducción. Hay otros factores involucrados, pero dormir mejor es el antídoto más importante contra la fatiga”.</a:t>
            </a:r>
          </a:p>
          <a:p>
            <a:pPr eaLnBrk="1" hangingPunct="1">
              <a:spcBef>
                <a:spcPct val="0"/>
              </a:spcBef>
            </a:pPr>
            <a:r>
              <a:rPr lang="es-ES" dirty="0"/>
              <a:t>____________</a:t>
            </a:r>
          </a:p>
          <a:p>
            <a:pPr eaLnBrk="1" hangingPunct="1">
              <a:spcBef>
                <a:spcPct val="0"/>
              </a:spcBef>
            </a:pPr>
            <a:endParaRPr lang="es-ES" dirty="0"/>
          </a:p>
          <a:p>
            <a:pPr eaLnBrk="1" hangingPunct="1">
              <a:spcBef>
                <a:spcPct val="0"/>
              </a:spcBef>
            </a:pPr>
            <a:r>
              <a:rPr lang="es-ES" dirty="0"/>
              <a:t>Nota adicional para el instructor: Comprobación opcional del aprendizaje: P: ¿Cuáles son las dos categorías principales de fatiga? R: Interno o relacionado con el sueño/dormir y el relacionado con la tarea, también llamado relacionado con la actividad”.</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62</a:t>
            </a:fld>
            <a:endParaRPr lang="en-US" dirty="0"/>
          </a:p>
        </p:txBody>
      </p:sp>
    </p:spTree>
    <p:extLst>
      <p:ext uri="{BB962C8B-B14F-4D97-AF65-F5344CB8AC3E}">
        <p14:creationId xmlns:p14="http://schemas.microsoft.com/office/powerpoint/2010/main" val="22732485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spcBef>
                <a:spcPct val="0"/>
              </a:spcBef>
            </a:pPr>
            <a:r>
              <a:rPr lang="es-ES" dirty="0">
                <a:solidFill>
                  <a:srgbClr val="002060"/>
                </a:solidFill>
              </a:rPr>
              <a:t>TtT Narración: “Aquí están los temas dentro de las características de la fatiga”.</a:t>
            </a:r>
            <a:endParaRPr lang="en-US" dirty="0">
              <a:solidFill>
                <a:srgbClr val="002060"/>
              </a:solidFill>
            </a:endParaRPr>
          </a:p>
          <a:p>
            <a:pPr eaLnBrk="1" hangingPunct="1">
              <a:spcBef>
                <a:spcPct val="0"/>
              </a:spcBef>
            </a:pPr>
            <a:r>
              <a:rPr lang="en-US" dirty="0">
                <a:solidFill>
                  <a:srgbClr val="002060"/>
                </a:solidFill>
              </a:rPr>
              <a:t>___________</a:t>
            </a:r>
          </a:p>
          <a:p>
            <a:pPr eaLnBrk="1" hangingPunct="1">
              <a:spcBef>
                <a:spcPct val="0"/>
              </a:spcBef>
            </a:pPr>
            <a:endParaRPr lang="en-US" dirty="0">
              <a:solidFill>
                <a:srgbClr val="002060"/>
              </a:solidFill>
            </a:endParaRPr>
          </a:p>
          <a:p>
            <a:r>
              <a:rPr lang="es-ES" dirty="0"/>
              <a:t>Nota adicional para el instructor:</a:t>
            </a:r>
          </a:p>
          <a:p>
            <a:r>
              <a:rPr lang="es-ES" dirty="0"/>
              <a:t>Los objetivos de aprendizaje para esta sección incluyen:</a:t>
            </a:r>
          </a:p>
          <a:p>
            <a:r>
              <a:rPr lang="es-ES" dirty="0"/>
              <a:t>(K) Distinguir la fatiga aguda (de corto plazo, "cotidiana") de la fatiga crónica (de largo plazo)</a:t>
            </a:r>
          </a:p>
          <a:p>
            <a:r>
              <a:rPr lang="es-ES" dirty="0"/>
              <a:t>(K) Identificar las señales de advertencia y los síntomas generales mentales y físicos de fatiga.</a:t>
            </a:r>
          </a:p>
          <a:p>
            <a:r>
              <a:rPr lang="es-ES" dirty="0"/>
              <a:t>(K) Reconocer la falibilidad o posibilidad de engañarse de las autoevaluaciones subjetivas (p. ej., muchos conductores no se sienten somnolientos antes de quedarse dormidos y no pueden predecir que sucederá).</a:t>
            </a:r>
          </a:p>
          <a:p>
            <a:r>
              <a:rPr lang="es-ES" dirty="0"/>
              <a:t>(K) Reconocer las señales objetivas específicas de fatiga mientras conduce.</a:t>
            </a:r>
          </a:p>
          <a:p>
            <a:r>
              <a:rPr lang="es-ES" dirty="0"/>
              <a:t>(K) Reconocer los efectos sobre el desempeño, los efectos sobre la salud y las señales cotidianas de la falta de sueño (o deuda de sueño).</a:t>
            </a:r>
          </a:p>
          <a:p>
            <a:pPr marL="228600" indent="-228600">
              <a:buAutoNum type="alphaUcParenBoth"/>
            </a:pPr>
            <a:r>
              <a:rPr lang="es-ES" dirty="0"/>
              <a:t>Valorar la importancia para la salud y la seguridad de las señales de advertencia de fatiga.</a:t>
            </a:r>
          </a:p>
          <a:p>
            <a:pPr marL="0" indent="0">
              <a:buNone/>
            </a:pPr>
            <a:r>
              <a:rPr lang="es-ES" dirty="0"/>
              <a:t>(K) Reconocer las señales cotidianas de la privación crónica del sueño</a:t>
            </a:r>
          </a:p>
          <a:p>
            <a:pPr marL="0" indent="0">
              <a:buNone/>
            </a:pPr>
            <a:r>
              <a:rPr lang="es-ES" dirty="0"/>
              <a:t>(K) Reconocer las definiciones de </a:t>
            </a:r>
            <a:r>
              <a:rPr lang="es-ES" i="1" dirty="0"/>
              <a:t>privación de sueño</a:t>
            </a:r>
            <a:r>
              <a:rPr lang="es-ES" dirty="0"/>
              <a:t>, </a:t>
            </a:r>
            <a:r>
              <a:rPr lang="es-ES" i="1" dirty="0"/>
              <a:t>deuda de sueño y recuperación</a:t>
            </a:r>
            <a:r>
              <a:rPr lang="es-ES" dirty="0"/>
              <a:t>.</a:t>
            </a:r>
          </a:p>
          <a:p>
            <a:pPr marL="0" indent="0">
              <a:buNone/>
            </a:pPr>
            <a:r>
              <a:rPr lang="es-ES" dirty="0"/>
              <a:t>(K) Reconocer los beneficios incrementales de varias noches de sueño de recuperación.</a:t>
            </a:r>
          </a:p>
          <a:p>
            <a:pPr marL="0" indent="0">
              <a:buNone/>
            </a:pPr>
            <a:r>
              <a:rPr lang="es-ES" dirty="0"/>
              <a:t>(S) Aplicar el conocimiento de las características de la fatiga a la administración de la fatiga personal.</a:t>
            </a:r>
            <a:endParaRPr lang="en-US" dirty="0"/>
          </a:p>
          <a:p>
            <a:endParaRPr lang="en-US" dirty="0"/>
          </a:p>
          <a:p>
            <a:r>
              <a:rPr lang="en-US" sz="1200" kern="1200" dirty="0">
                <a:solidFill>
                  <a:srgbClr val="002060"/>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“La administración de la fatiga implica lidiar con la fatiga aguda, que es la fatiga diaria de corto plazo, y reducir la fatiga crónica o de largo plazo. Son nuestros comportamientos o hábitos cotidianos, buenos o malos, los que conducen a consecuencias a largo plazo, buenas o malas”.</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64</a:t>
            </a:fld>
            <a:endParaRPr lang="en-US" dirty="0"/>
          </a:p>
        </p:txBody>
      </p:sp>
    </p:spTree>
    <p:extLst>
      <p:ext uri="{BB962C8B-B14F-4D97-AF65-F5344CB8AC3E}">
        <p14:creationId xmlns:p14="http://schemas.microsoft.com/office/powerpoint/2010/main" val="2571140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TtT Narración : “Esta diapositiva y la siguiente brindan una lista más detallada de señales y síntomas de la fatiga. Incluyen pérdida del estado de alerta y atención, pensamientos errantes, mala respuesta con reacciones lentas, juicio distorsionado y pérdida de motivación”.</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TtT Narración : “Aquí hay cuatro señales y síntomas adicionales de fatiga. El campo de visión reducido significa que los conductores fatigados pasan menos tiempo mirando sus espejos que los conductores alerta. Con respecto al efecto de la fatiga en las tareas físicas, los estudios realizados por el ejército de los EUA han encontrado que los soldados privados de sueño aún pueden apuntar un rifle y dar en el blanco con precisión ¡pero podrían elegir el blanco </a:t>
            </a:r>
            <a:r>
              <a:rPr lang="es-ES" i="1" dirty="0"/>
              <a:t>equivocado</a:t>
            </a:r>
            <a:r>
              <a:rPr lang="es-ES" dirty="0"/>
              <a:t>! Muchos incidentes de “fuego amigo” en la guerra están relacionados con la fatiga de los soldados”.</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“Para aclarar la diferencia entre las evaluaciones subjetivas y objetivas de la fatiga, se presentan los resultados de tres estudios diferentes. Esta diapositiva presenta los hallazgos del Estudio conjunto sobre Alerta y Fatiga del Conductor de los EUA y Canadá. El estudio encontró poca correlación entre las autoevaluaciones de fatiga y las mediciones objetivas”.</a:t>
            </a:r>
            <a:endParaRPr lang="en-US" dirty="0">
              <a:solidFill>
                <a:srgbClr val="0033CC"/>
              </a:solidFill>
            </a:endParaRPr>
          </a:p>
          <a:p>
            <a:endParaRPr lang="en-US" sz="1200" kern="1200" dirty="0">
              <a:solidFill>
                <a:srgbClr val="002060"/>
              </a:solidFill>
              <a:latin typeface="+mn-lt"/>
              <a:ea typeface="+mn-ea"/>
              <a:cs typeface="+mn-cs"/>
            </a:endParaRPr>
          </a:p>
          <a:p>
            <a:pPr lvl="0"/>
            <a:r>
              <a:rPr lang="en-US"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Estudio</a:t>
            </a:r>
            <a:r>
              <a:rPr lang="en-US" dirty="0"/>
              <a:t> citado:  Driver Fatigue and</a:t>
            </a:r>
            <a:r>
              <a:rPr lang="en-US" baseline="0" dirty="0"/>
              <a:t> Alertness Study, Wylie et al., 1996.  Also see Wylie et al., 1997.</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Información adicional: El hecho de que los conductores tiendan a calificarse a sí mismos como más alertas de lo que realmente están es un ejemplo del </a:t>
            </a:r>
            <a:r>
              <a:rPr lang="es-ES" i="1" dirty="0"/>
              <a:t>sesgo de autoevaluación </a:t>
            </a:r>
            <a:r>
              <a:rPr lang="es-ES" dirty="0"/>
              <a:t>en la conducción ¡Un estudio mostró que aproximadamente la mitad de todos los conductores estadounidenses consideran estar en el 20% más alto!</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s-ES" sz="1100" dirty="0">
                <a:solidFill>
                  <a:srgbClr val="002060"/>
                </a:solidFill>
              </a:rPr>
              <a:t>TtT Narración: “El estudio de la Universidad de Stanford fue más complicado pero muestra mejor los peligros de las autoevaluaciones incorrectas de la fatiga. En el 22% de los casos en que los sujetos se quedaron dormidos, pensaron que podrían permanecer despiertos. Esto es como el conductor que cree que puede permanecer despierto durante otra hora mas de conducción. Además, hubo grandes diferencias individuales: muchos sujetos fueron incluso peores”.</a:t>
            </a:r>
          </a:p>
          <a:p>
            <a:pPr>
              <a:buNone/>
            </a:pPr>
            <a:endParaRPr lang="en-US" sz="1100" dirty="0">
              <a:solidFill>
                <a:srgbClr val="002060"/>
              </a:solidFill>
            </a:endParaRPr>
          </a:p>
          <a:p>
            <a:pPr>
              <a:buNone/>
            </a:pPr>
            <a:r>
              <a:rPr lang="en-US" sz="1100" dirty="0">
                <a:solidFill>
                  <a:srgbClr val="002060"/>
                </a:solidFill>
              </a:rPr>
              <a:t>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sz="1100" dirty="0"/>
              <a:t>Estudio de la Universidad de Stanford citado</a:t>
            </a:r>
            <a:r>
              <a:rPr lang="en-US" sz="1100" dirty="0"/>
              <a:t>:  Itoi et al., 1993.</a:t>
            </a:r>
          </a:p>
          <a:p>
            <a:pPr>
              <a:buNone/>
            </a:pPr>
            <a:endParaRPr lang="en-US" sz="1100" dirty="0">
              <a:solidFill>
                <a:srgbClr val="002060"/>
              </a:solidFill>
            </a:endParaRPr>
          </a:p>
          <a:p>
            <a:pPr>
              <a:buNone/>
            </a:pPr>
            <a:endParaRPr lang="en-US" sz="1100" dirty="0">
              <a:solidFill>
                <a:srgbClr val="002060"/>
              </a:solidFill>
            </a:endParaRPr>
          </a:p>
          <a:p>
            <a:pPr>
              <a:buNone/>
            </a:pPr>
            <a:endParaRPr lang="en-US" sz="1100" dirty="0">
              <a:solidFill>
                <a:srgbClr val="002060"/>
              </a:solidFill>
            </a:endParaRPr>
          </a:p>
          <a:p>
            <a:pPr>
              <a:buNone/>
            </a:pPr>
            <a:endParaRPr lang="en-US" sz="1100"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“En este estudio de la Universidad de Carolina del Norte, el 23 % de los conductores que se quedaron dormidos mientras conducían, dijeron después que no se sentían “nada somnolientos” antes del choque. Los conductores nunca deben considerar el “sentirse somnolientos” como un indicador confiable del riesgo de fatiga”.</a:t>
            </a:r>
          </a:p>
          <a:p>
            <a:endParaRPr lang="es-ES" dirty="0"/>
          </a:p>
          <a:p>
            <a:r>
              <a:rPr lang="es-ES" dirty="0"/>
              <a:t>_________</a:t>
            </a:r>
          </a:p>
          <a:p>
            <a:endParaRPr lang="es-ES" dirty="0"/>
          </a:p>
          <a:p>
            <a:r>
              <a:rPr lang="es-ES" dirty="0"/>
              <a:t>Estudio de la UNC citado: Stutts et al., 1999.</a:t>
            </a:r>
            <a:r>
              <a:rPr lang="en-US" baseline="0" dirty="0"/>
              <a:t> </a:t>
            </a:r>
            <a:endParaRPr lang="en-US" sz="1200" kern="1200" dirty="0">
              <a:solidFill>
                <a:srgbClr val="00206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"Nuestra primera lección principal incluirá una descripción general del programa de capacitación del PAF, los requisitos y las responsabilidades del capacitador, una discusión sobre la estructura y las características de la capacitación basada en la web y consejos para una instrucción efectiva“.</a:t>
            </a:r>
            <a:endParaRPr lang="en-US" dirty="0">
              <a:solidFill>
                <a:srgbClr val="002060"/>
              </a:solidFill>
            </a:endParaRPr>
          </a:p>
          <a:p>
            <a:pPr eaLnBrk="1" hangingPunct="1">
              <a:spcBef>
                <a:spcPct val="0"/>
              </a:spcBef>
            </a:pPr>
            <a:endParaRPr lang="en-US" dirty="0"/>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7ECF53-C863-410D-B122-0473FF1832FB}" type="slidenum">
              <a:rPr lang="en-US" smtClean="0"/>
              <a:pPr fontAlgn="base">
                <a:spcBef>
                  <a:spcPct val="0"/>
                </a:spcBef>
                <a:spcAft>
                  <a:spcPct val="0"/>
                </a:spcAft>
                <a:defRPr/>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TtT Narración : “El mismo estudio mostró que el sueño inadecuado </a:t>
            </a:r>
            <a:r>
              <a:rPr lang="es-ES" i="1" dirty="0">
                <a:solidFill>
                  <a:srgbClr val="002060"/>
                </a:solidFill>
              </a:rPr>
              <a:t>fue</a:t>
            </a:r>
            <a:r>
              <a:rPr lang="es-ES" dirty="0">
                <a:solidFill>
                  <a:srgbClr val="002060"/>
                </a:solidFill>
              </a:rPr>
              <a:t> un fuerte predictor de los choques de sueño. Solo el 11% de los conductores había dormido 8 horas y más de la mitad, el 54%, había dormido menos de 6 horas”.</a:t>
            </a:r>
          </a:p>
          <a:p>
            <a:endParaRPr lang="en-US" dirty="0"/>
          </a:p>
          <a:p>
            <a:r>
              <a:rPr lang="en-US" dirty="0"/>
              <a:t>_____________________________</a:t>
            </a:r>
          </a:p>
          <a:p>
            <a:endParaRPr lang="en-US" dirty="0"/>
          </a:p>
          <a:p>
            <a:r>
              <a:rPr lang="es-ES" sz="1200" dirty="0">
                <a:solidFill>
                  <a:srgbClr val="002060"/>
                </a:solidFill>
              </a:rPr>
              <a:t>Información adicional: Mencionado anteriormente, </a:t>
            </a:r>
            <a:r>
              <a:rPr lang="es-ES" sz="1200" u="sng" dirty="0">
                <a:solidFill>
                  <a:srgbClr val="002060"/>
                </a:solidFill>
              </a:rPr>
              <a:t>Estudio de la Universidad de Carolina del Norte</a:t>
            </a:r>
            <a:r>
              <a:rPr lang="es-ES" sz="1200" dirty="0">
                <a:solidFill>
                  <a:srgbClr val="002060"/>
                </a:solidFill>
              </a:rPr>
              <a:t>: Entrevistas con 312 automovilistas que chocaron después de quedarse dormidos al volante. </a:t>
            </a:r>
            <a:r>
              <a:rPr lang="en-US" dirty="0"/>
              <a:t>Fuente: Stutts et al., 1999.  </a:t>
            </a: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2400" dirty="0"/>
              <a:t>TtT Narración : “Los conductores deben aprender a prestar atención a las señales </a:t>
            </a:r>
            <a:r>
              <a:rPr lang="es-ES" sz="2400" i="1" dirty="0"/>
              <a:t>objetivas</a:t>
            </a:r>
            <a:r>
              <a:rPr lang="es-ES" sz="2400" dirty="0"/>
              <a:t> de su somnolencia. Estos incluyen párpados cansados; pérdida de enfoque; bostezos; divagaciones y pensamientos incoherentes; visiones dispersas y oníricas; </a:t>
            </a:r>
            <a:r>
              <a:rPr lang="es-MX" sz="2400" i="0" baseline="0" noProof="0" dirty="0"/>
              <a:t>cabeceos suaves o sobresaltos</a:t>
            </a:r>
            <a:r>
              <a:rPr lang="es-ES" sz="2400" dirty="0"/>
              <a:t>; y campo de visión reducido.”</a:t>
            </a:r>
            <a:endParaRPr lang="en-US" sz="240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800000"/>
                </a:solidFill>
              </a:rPr>
              <a:t>TtT Narración : “Otras señales objetivas y observables incluyen las relacionados con los movimientos corporales y el control del vehículo. Los conductores fatigados también pueden dar respuestas retrasadas o incorrectas, o tener microsueños”.</a:t>
            </a:r>
            <a:endParaRPr lang="en-US" dirty="0">
              <a:solidFill>
                <a:srgbClr val="800000"/>
              </a:solidFill>
            </a:endParaRPr>
          </a:p>
          <a:p>
            <a:endParaRPr lang="en-US" dirty="0">
              <a:solidFill>
                <a:srgbClr val="800000"/>
              </a:solidFill>
            </a:endParaRPr>
          </a:p>
          <a:p>
            <a:pPr lvl="0"/>
            <a:r>
              <a:rPr lang="es-MX" sz="2400" noProof="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400" noProof="0" dirty="0">
              <a:solidFill>
                <a:srgbClr val="00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Información adicional: En un microsueño</a:t>
            </a:r>
            <a:r>
              <a:rPr lang="es-ES" dirty="0">
                <a:effectLst/>
              </a:rPr>
              <a:t>, el cerebro pasa transitoriamente a un sueño ligero, a pesar de que los ojos pueden todavía estar abiertos. Es como una cámara sin película. La información está llegando pero no se está registrando.</a:t>
            </a:r>
            <a:endParaRPr lang="es-MX" sz="1200" b="0" kern="1200" noProof="0" dirty="0">
              <a:solidFill>
                <a:srgbClr val="80000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72</a:t>
            </a:fld>
            <a:endParaRPr lang="en-US" dirty="0"/>
          </a:p>
        </p:txBody>
      </p:sp>
    </p:spTree>
    <p:extLst>
      <p:ext uri="{BB962C8B-B14F-4D97-AF65-F5344CB8AC3E}">
        <p14:creationId xmlns:p14="http://schemas.microsoft.com/office/powerpoint/2010/main" val="13481783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TtT Narración : “Además de prestar atención a las señales de fatiga mientras conducen, los conductores de autotransporte necesitan conocer los efectos en la salud de la falta de sueño y evaluar su propia salud desde esa perspectiva. Muchos de los efectos sobre la salud enumerados aquí y en la siguiente diapositiva son comunes entre los conductores de autotransporte”.</a:t>
            </a:r>
          </a:p>
          <a:p>
            <a:pPr eaLnBrk="1" hangingPunct="1">
              <a:spcBef>
                <a:spcPct val="0"/>
              </a:spcBef>
            </a:pPr>
            <a:r>
              <a:rPr lang="es-ES" dirty="0"/>
              <a:t>________________</a:t>
            </a:r>
          </a:p>
          <a:p>
            <a:pPr eaLnBrk="1" hangingPunct="1">
              <a:spcBef>
                <a:spcPct val="0"/>
              </a:spcBef>
            </a:pPr>
            <a:endParaRPr lang="es-ES" dirty="0"/>
          </a:p>
          <a:p>
            <a:pPr eaLnBrk="1" hangingPunct="1">
              <a:spcBef>
                <a:spcPct val="0"/>
              </a:spcBef>
            </a:pPr>
            <a:r>
              <a:rPr lang="es-ES" dirty="0"/>
              <a:t>Fuente principal: Saltzman y Belzer, 2007.</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dirty="0">
                <a:solidFill>
                  <a:srgbClr val="800000"/>
                </a:solidFill>
              </a:rPr>
              <a:t>TtT Narración : “Aquí se enumeran los efectos adicionales sobre la salud de la privación del sueño”.</a:t>
            </a:r>
          </a:p>
          <a:p>
            <a:r>
              <a:rPr lang="en-US" dirty="0"/>
              <a:t>___________________</a:t>
            </a:r>
          </a:p>
          <a:p>
            <a:endParaRPr lang="en-US" dirty="0"/>
          </a:p>
          <a:p>
            <a:r>
              <a:rPr lang="en-US" dirty="0"/>
              <a:t>Fuente Principal:  Saltzman and Belzer, 2007.</a:t>
            </a:r>
          </a:p>
          <a:p>
            <a:endParaRPr lang="en-US" sz="1200" kern="1200" dirty="0">
              <a:solidFill>
                <a:srgbClr val="002060"/>
              </a:solidFill>
              <a:latin typeface="+mn-lt"/>
              <a:ea typeface="+mn-ea"/>
              <a:cs typeface="+mn-cs"/>
            </a:endParaRPr>
          </a:p>
          <a:p>
            <a:pPr lvl="0"/>
            <a:r>
              <a:rPr lang="en-US" sz="1200" dirty="0">
                <a:solidFill>
                  <a:srgbClr val="002060"/>
                </a:solidFill>
              </a:rPr>
              <a:t> </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 TtT: Narración: “Estas cinco preguntas se plantean para estimular la autoevaluación de los conductores. En la instrucción en el aula, puede pedirles a los estudiantes que escriban sus respuestas en privado. Si bien no hay puntaje para la autoevaluación, varias respuestas "sí" probablemente indican una privación crónica del sueño".</a:t>
            </a:r>
            <a:endParaRPr lang="es-MX" sz="1200" noProof="0"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75</a:t>
            </a:fld>
            <a:endParaRPr lang="en-US" dirty="0"/>
          </a:p>
        </p:txBody>
      </p:sp>
    </p:spTree>
    <p:extLst>
      <p:ext uri="{BB962C8B-B14F-4D97-AF65-F5344CB8AC3E}">
        <p14:creationId xmlns:p14="http://schemas.microsoft.com/office/powerpoint/2010/main" val="40028723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“Estar privado de sueño significa tener una deuda de sueño. Todo el mundo entiende lo que es una deuda financiera. Por lo tanto, la analogía es una buena manera de motivar a las personas a dormir más”.</a:t>
            </a:r>
          </a:p>
          <a:p>
            <a:pPr eaLnBrk="1" hangingPunct="1">
              <a:spcBef>
                <a:spcPct val="0"/>
              </a:spcBef>
            </a:pPr>
            <a:endParaRPr lang="es-ES" dirty="0">
              <a:solidFill>
                <a:srgbClr val="0033CC"/>
              </a:solidFill>
            </a:endParaRPr>
          </a:p>
          <a:p>
            <a:pPr eaLnBrk="1" hangingPunct="1">
              <a:spcBef>
                <a:spcPct val="0"/>
              </a:spcBef>
            </a:pPr>
            <a:r>
              <a:rPr lang="es-ES" dirty="0">
                <a:solidFill>
                  <a:srgbClr val="002060"/>
                </a:solidFill>
              </a:rPr>
              <a:t>Nota adicional para el instructor: El concepto de deuda de sueño no implica que las personas deban reponer todo el sueño que han perdido a lo largo de su vida. En la mayoría de los casos, dormir varias noches completas restaurará el desempeño completo, aunque no eliminará los efectos de largo plazo en la salud por la pérdida crónica de sueño anterior.</a:t>
            </a:r>
            <a:endParaRPr lang="en-US" dirty="0">
              <a:solidFill>
                <a:srgbClr val="002060"/>
              </a:solidFill>
            </a:endParaRPr>
          </a:p>
          <a:p>
            <a:pPr eaLnBrk="1" hangingPunct="1">
              <a:spcBef>
                <a:spcPct val="0"/>
              </a:spcBef>
            </a:pPr>
            <a:endParaRPr lang="en-US"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76</a:t>
            </a:fld>
            <a:endParaRPr lang="en-US" dirty="0"/>
          </a:p>
        </p:txBody>
      </p:sp>
    </p:spTree>
    <p:extLst>
      <p:ext uri="{BB962C8B-B14F-4D97-AF65-F5344CB8AC3E}">
        <p14:creationId xmlns:p14="http://schemas.microsoft.com/office/powerpoint/2010/main" val="25870305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spcBef>
                <a:spcPct val="0"/>
              </a:spcBef>
            </a:pPr>
            <a:r>
              <a:rPr lang="es-ES" dirty="0">
                <a:solidFill>
                  <a:srgbClr val="0033CC"/>
                </a:solidFill>
              </a:rPr>
              <a:t>Narración de TtT: “La recuperación de la privación del sueño comienza con una noche de buen sueño, pero puede tardar varias noches en completarse. Es mejor si los conductores duermen bien toda la semana y no necesiten recuperarse los fines de semana, pero deberían dormir las horas extra los fines de semana si lo necesitan. El punto sobre "acumular" sueño adicional se basa en un estudio del Ejército de los E. U.A. que muestra que a los sujetos que recibieron horas extra de sueño antes de la privación del sueño les fue mejor durante la privación del sueño que a aquellos que simplemente tuvieron un sueño normal antes de la privación".</a:t>
            </a:r>
            <a:endParaRPr lang="en-US" dirty="0">
              <a:solidFill>
                <a:srgbClr val="0033CC"/>
              </a:solidFill>
            </a:endParaRPr>
          </a:p>
          <a:p>
            <a:endParaRPr lang="en-US" b="0" baseline="0" dirty="0">
              <a:solidFill>
                <a:srgbClr val="002060"/>
              </a:solidFill>
              <a:sym typeface="Wingdings" pitchFamily="2" charset="2"/>
            </a:endParaRPr>
          </a:p>
          <a:p>
            <a:r>
              <a:rPr lang="en-US" dirty="0"/>
              <a:t>_______________________</a:t>
            </a:r>
          </a:p>
          <a:p>
            <a:endParaRPr lang="en-US" baseline="0" dirty="0"/>
          </a:p>
          <a:p>
            <a:r>
              <a:rPr lang="es-ES" sz="1200" dirty="0">
                <a:solidFill>
                  <a:srgbClr val="002060"/>
                </a:solidFill>
                <a:sym typeface="Wingdings" pitchFamily="2" charset="2"/>
              </a:rPr>
              <a:t>Nota para el instructor: Pregunta de revisión: P: ¿Qué sucede con los párpados de un conductor a medida que se siente cada vez más somnoliento? R: Se caen”.</a:t>
            </a:r>
            <a:endParaRPr lang="en-US" sz="1200" dirty="0">
              <a:solidFill>
                <a:srgbClr val="002060"/>
              </a:solidFill>
              <a:sym typeface="Wingdings" pitchFamily="2" charset="2"/>
            </a:endParaRPr>
          </a:p>
          <a:p>
            <a:endParaRPr lang="en-US" sz="1200" dirty="0">
              <a:solidFill>
                <a:srgbClr val="002060"/>
              </a:solidFill>
            </a:endParaRPr>
          </a:p>
          <a:p>
            <a:endParaRPr lang="en-US" baseline="0" dirty="0"/>
          </a:p>
          <a:p>
            <a:r>
              <a:rPr lang="es-ES" baseline="0" dirty="0"/>
              <a:t>Información adicional: Tema sobre “acumular" sueño adicional basado en un estudio de privación del sueño realizado por el Instituto de Investigación del Ejército Walter Reed (Balkin, 2011). Los sujetos que pasaban 10 horas por noche en la cama durante una semana antes del período de privación del sueño estaban más alertas que aquellos que simplemente seguían su rutina normal (7-8 horas en la cama) antes del período de privación del sueño.</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t>TtT Narración : “Estos son los temas de los choques relacionados con la fatiga”.</a:t>
            </a:r>
            <a:endParaRPr lang="en-US" dirty="0"/>
          </a:p>
          <a:p>
            <a:pPr eaLnBrk="1" hangingPunct="1">
              <a:spcBef>
                <a:spcPct val="0"/>
              </a:spcBef>
            </a:pPr>
            <a:endParaRPr lang="en-US" dirty="0"/>
          </a:p>
          <a:p>
            <a:pPr eaLnBrk="1" hangingPunct="1">
              <a:spcBef>
                <a:spcPct val="0"/>
              </a:spcBef>
            </a:pPr>
            <a:r>
              <a:rPr lang="en-US" dirty="0"/>
              <a:t>_________________</a:t>
            </a:r>
          </a:p>
          <a:p>
            <a:pPr marL="0" indent="0">
              <a:buNone/>
            </a:pPr>
            <a:endParaRPr lang="en-US" dirty="0"/>
          </a:p>
          <a:p>
            <a:pPr marL="0" indent="0">
              <a:buNone/>
            </a:pPr>
            <a:r>
              <a:rPr lang="es-ES" dirty="0"/>
              <a:t>Nota adicional para el instructor:</a:t>
            </a:r>
          </a:p>
          <a:p>
            <a:pPr marL="0" indent="0">
              <a:buNone/>
            </a:pPr>
            <a:r>
              <a:rPr lang="es-ES" dirty="0"/>
              <a:t>Los objetivos de aprendizaje para esta sección incluyen:</a:t>
            </a:r>
          </a:p>
          <a:p>
            <a:pPr marL="0" indent="0">
              <a:buNone/>
            </a:pPr>
            <a:r>
              <a:rPr lang="es-ES" dirty="0"/>
              <a:t>(K) Identificar las características típicas de los choques relacionados con la fatiga.</a:t>
            </a:r>
          </a:p>
          <a:p>
            <a:pPr marL="0" indent="0">
              <a:buNone/>
            </a:pPr>
            <a:r>
              <a:rPr lang="es-ES" dirty="0"/>
              <a:t>(K) Reconocer los principales factores de riesgo (es decir, dormir poco, conducir temprano en la mañana).</a:t>
            </a:r>
          </a:p>
          <a:p>
            <a:pPr marL="0" indent="0">
              <a:buNone/>
            </a:pPr>
            <a:r>
              <a:rPr lang="es-ES" dirty="0"/>
              <a:t>(K) Reconocer los porcentajes aproximados de choques relacionados con la fatiga para los principales tipos de choques (p. ej., choques fatales para el conductor).</a:t>
            </a:r>
          </a:p>
          <a:p>
            <a:pPr marL="0" indent="0">
              <a:buNone/>
            </a:pPr>
            <a:r>
              <a:rPr lang="es-ES" dirty="0"/>
              <a:t>(K) Reconocer los choques relacionados con la fatiga como una amenaza importante para los conductores de vehículos de autotransporte.</a:t>
            </a:r>
          </a:p>
          <a:p>
            <a:pPr marL="0" indent="0">
              <a:buNone/>
            </a:pPr>
            <a:r>
              <a:rPr lang="es-ES" dirty="0"/>
              <a:t>(K) Reconocer las complejidades involucradas en la determinación del número de choques relacionados con la fatiga.</a:t>
            </a:r>
          </a:p>
          <a:p>
            <a:pPr marL="0" indent="0">
              <a:buNone/>
            </a:pPr>
            <a:r>
              <a:rPr lang="es-ES" dirty="0"/>
              <a:t>(A) Sentir una preocupación personal con respecto al involucramiento en choques por fatiga, pero confianza para abordar la amenaza a través del conocimiento y el comportamiento inteligente.</a:t>
            </a:r>
            <a:endParaRPr lang="en-US" dirty="0"/>
          </a:p>
          <a:p>
            <a:endParaRPr lang="en-US" sz="1200" kern="1200" dirty="0">
              <a:solidFill>
                <a:srgbClr val="00206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 “Esta es la primera de dos diapositivas sobre las características típicas de los choques relacionados con la fatiga”.</a:t>
            </a:r>
            <a:endParaRPr lang="en-US" dirty="0">
              <a:solidFill>
                <a:srgbClr val="0033CC"/>
              </a:solidFill>
            </a:endParaRPr>
          </a:p>
          <a:p>
            <a:pPr eaLnBrk="1" hangingPunct="1">
              <a:spcBef>
                <a:spcPct val="0"/>
              </a:spcBef>
            </a:pPr>
            <a:r>
              <a:rPr lang="en-US" dirty="0">
                <a:solidFill>
                  <a:srgbClr val="0033CC"/>
                </a:solidFill>
              </a:rPr>
              <a:t>________________</a:t>
            </a:r>
          </a:p>
          <a:p>
            <a:endParaRPr lang="en-US" dirty="0"/>
          </a:p>
          <a:p>
            <a:r>
              <a:rPr lang="es-ES" dirty="0"/>
              <a:t>Nota adicional para el instructor: Estas son características típicas, aunque casi cualquier tipo de choque puede estar relacionado con la fatiga. Como tema de discusión, podría preguntarles a los estudiantes si alguna vez han “cabeceado” al volante ¿Fue un microsueño como se describe en esta instrucción? ¿Cruzaron una franja sonora? ¿Pudieron recuperar el control del vehículo a tiempo para evitar una salida de la carretera?</a:t>
            </a:r>
            <a:endParaRPr lang="en-US" dirty="0"/>
          </a:p>
          <a:p>
            <a:r>
              <a:rPr lang="en-US" dirty="0"/>
              <a:t>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“Revisemos el programa de capacitación del PAF. Esto incluirá su organización, una descripción general del Módulo 3 y una descripción general del Módulo 4. También analizaremos los métodos y procedimientos de instrucción para la enseñanza en el aula y para facilitar el aprendizaje basado en la web”.</a:t>
            </a:r>
            <a:endParaRPr lang="en-US" dirty="0">
              <a:solidFill>
                <a:srgbClr val="002060"/>
              </a:solidFill>
            </a:endParaRPr>
          </a:p>
          <a:p>
            <a:pPr eaLnBrk="1" hangingPunct="1">
              <a:spcBef>
                <a:spcPct val="0"/>
              </a:spcBef>
            </a:pPr>
            <a:r>
              <a:rPr lang="en-US" dirty="0">
                <a:solidFill>
                  <a:srgbClr val="002060"/>
                </a:solidFill>
              </a:rPr>
              <a:t>____________</a:t>
            </a:r>
          </a:p>
          <a:p>
            <a:pPr eaLnBrk="1" hangingPunct="1">
              <a:spcBef>
                <a:spcPct val="0"/>
              </a:spcBef>
            </a:pPr>
            <a:endParaRPr lang="en-US" dirty="0">
              <a:solidFill>
                <a:srgbClr val="002060"/>
              </a:solidFill>
            </a:endParaRPr>
          </a:p>
          <a:p>
            <a:pPr eaLnBrk="1" hangingPunct="1">
              <a:spcBef>
                <a:spcPct val="0"/>
              </a:spcBef>
            </a:pPr>
            <a:r>
              <a:rPr lang="es-ES" dirty="0">
                <a:solidFill>
                  <a:srgbClr val="002060"/>
                </a:solidFill>
              </a:rPr>
              <a:t>Nota adicional para el instructor:</a:t>
            </a:r>
          </a:p>
          <a:p>
            <a:pPr eaLnBrk="1" hangingPunct="1">
              <a:spcBef>
                <a:spcPct val="0"/>
              </a:spcBef>
            </a:pPr>
            <a:endParaRPr lang="en-US" dirty="0"/>
          </a:p>
          <a:p>
            <a:r>
              <a:rPr lang="es-ES" dirty="0"/>
              <a:t>Objetivos de aprendizaje de la sección</a:t>
            </a:r>
            <a:r>
              <a:rPr lang="en-US" dirty="0"/>
              <a:t>:</a:t>
            </a:r>
          </a:p>
          <a:p>
            <a:r>
              <a:rPr lang="en-US" dirty="0"/>
              <a:t>(</a:t>
            </a:r>
            <a:r>
              <a:rPr lang="es-ES" dirty="0"/>
              <a:t>K) Identificar todos los módulos del PAF</a:t>
            </a:r>
            <a:r>
              <a:rPr lang="en-US" dirty="0"/>
              <a:t>.</a:t>
            </a:r>
          </a:p>
          <a:p>
            <a:r>
              <a:rPr lang="en-US" dirty="0"/>
              <a:t>(K) </a:t>
            </a:r>
            <a:r>
              <a:rPr lang="es-ES" dirty="0"/>
              <a:t>Identificar las características clave de los Módulos 3 y 4 (p. ej., audiencia objetivo, tiempo requerido)</a:t>
            </a:r>
            <a:endParaRPr lang="en-US" dirty="0"/>
          </a:p>
          <a:p>
            <a:r>
              <a:rPr lang="en-US" dirty="0"/>
              <a:t>(K)</a:t>
            </a:r>
            <a:r>
              <a:rPr lang="es-ES" dirty="0"/>
              <a:t> Identificar métodos y procedimientos de instrucción para los Módulos 3 y 4.</a:t>
            </a:r>
            <a:endParaRPr lang="en-US" dirty="0"/>
          </a:p>
          <a:p>
            <a:pPr eaLnBrk="1" hangingPunct="1">
              <a:spcBef>
                <a:spcPct val="0"/>
              </a:spcBef>
            </a:pPr>
            <a:endParaRPr lang="en-US" dirty="0">
              <a:solidFill>
                <a:srgbClr val="002060"/>
              </a:solidFill>
            </a:endParaRPr>
          </a:p>
          <a:p>
            <a:pPr eaLnBrk="1" hangingPunct="1">
              <a:spcBef>
                <a:spcPct val="0"/>
              </a:spcBef>
            </a:pPr>
            <a:r>
              <a:rPr lang="en-US" dirty="0"/>
              <a:t> </a:t>
            </a:r>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FC783D-AB63-46C3-AC02-244DB28637AD}" type="slidenum">
              <a:rPr lang="en-US" smtClean="0"/>
              <a:pPr fontAlgn="base">
                <a:spcBef>
                  <a:spcPct val="0"/>
                </a:spcBef>
                <a:spcAft>
                  <a:spcPct val="0"/>
                </a:spcAft>
                <a:defRPr/>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effectLst/>
                <a:latin typeface="+mn-lt"/>
                <a:ea typeface="+mn-ea"/>
                <a:cs typeface="+mn-cs"/>
              </a:rPr>
              <a:t>TtT Narración : “Desde la perspectiva causal, la característica clave de los choques relacionados con la fatiga es el sueño previo insuficiente. Esta diapositiva refuerza la información ya presentada en diapositivas anteriores. Los reglamentos de las HDS brindan a los conductores la oportunidad de recibir un descanso/sueño adecuado. Como discusión, puede preguntarles a los estudiantes si han estado involucrados o si están familiarizados con un choque o incidente relacionado con la fatiga. ¿Cómo se compara la información presentada con su experiencia?”</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mn-ea"/>
              <a:cs typeface="+mn-cs"/>
            </a:endParaRPr>
          </a:p>
          <a:p>
            <a:r>
              <a:rPr lang="en-US" dirty="0"/>
              <a:t>_____________________</a:t>
            </a:r>
          </a:p>
          <a:p>
            <a:endParaRPr lang="en-US" dirty="0"/>
          </a:p>
          <a:p>
            <a:r>
              <a:rPr lang="en-US" baseline="0" dirty="0"/>
              <a:t>Estudio Australiano:  Arnold and Hartley, 1998.</a:t>
            </a:r>
          </a:p>
          <a:p>
            <a:endParaRPr lang="en-US" baseline="0" dirty="0"/>
          </a:p>
          <a:p>
            <a:r>
              <a:rPr lang="en-US" dirty="0"/>
              <a:t>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TtT Narración : “Esta gráfica muestra estimaciones de la </a:t>
            </a:r>
            <a:r>
              <a:rPr lang="es-ES" i="1" noProof="0" dirty="0"/>
              <a:t>tasa relativa</a:t>
            </a:r>
            <a:r>
              <a:rPr lang="es-ES" noProof="0" dirty="0"/>
              <a:t> de choques mortales relacionados con la fatiga durante las 24 horas del día. Todas las tasas por hora se dividen por el promedio de 24 horas, de modo que el promedio general en este gráfico es 1.0. Tenga en cuenta el fuerte aumento después de la medianoche y el riesgo relativo muy alto en el período de 3 a 5 am. Hay un pequeño bache a media tarde, pero la característica principal es el gran pico en las primeras horas de la mañana”.</a:t>
            </a:r>
          </a:p>
          <a:p>
            <a:endParaRPr lang="es-MX" noProof="0" dirty="0"/>
          </a:p>
          <a:p>
            <a:r>
              <a:rPr lang="es-MX" noProof="0" dirty="0"/>
              <a:t>__________________________</a:t>
            </a:r>
          </a:p>
          <a:p>
            <a:endParaRPr lang="es-MX" noProof="0" dirty="0"/>
          </a:p>
          <a:p>
            <a:r>
              <a:rPr lang="es-MX" noProof="0" dirty="0"/>
              <a:t>Información adicional: La</a:t>
            </a:r>
            <a:r>
              <a:rPr lang="es-MX" baseline="0" noProof="0" dirty="0"/>
              <a:t> gráfica muestra la tasa estimada de choques fatales relacionados con la fatiga en 24 horas para camiones pesados. Están combinados todos los días de la semana. Estas son solo cifras estimadas porque están basadas en parte en estimaciones de exposición de millaje de vehículos por hora del día. La información está normalizada de tal forma que la tasa de 24 horas = 1.0. Fuente: Knipling, 2009.  </a:t>
            </a:r>
          </a:p>
          <a:p>
            <a:endParaRPr lang="es-MX" baseline="0" noProof="0" dirty="0"/>
          </a:p>
          <a:p>
            <a:r>
              <a:rPr lang="es-MX" sz="1200" kern="1200" noProof="0" dirty="0">
                <a:solidFill>
                  <a:schemeClr val="tx1"/>
                </a:solidFill>
                <a:latin typeface="+mn-lt"/>
                <a:ea typeface="+mn-ea"/>
                <a:cs typeface="+mn-cs"/>
              </a:rPr>
              <a:t>En el LTCSS (</a:t>
            </a:r>
            <a:r>
              <a:rPr lang="en-US" dirty="0">
                <a:effectLst/>
              </a:rPr>
              <a:t>Large Truck </a:t>
            </a:r>
            <a:r>
              <a:rPr lang="en-US" b="0" i="0" dirty="0">
                <a:effectLst/>
              </a:rPr>
              <a:t>Crash </a:t>
            </a:r>
            <a:r>
              <a:rPr lang="en-US" dirty="0">
                <a:effectLst/>
              </a:rPr>
              <a:t>Causation Study – </a:t>
            </a:r>
            <a:r>
              <a:rPr lang="es-MX" noProof="0" dirty="0">
                <a:effectLst/>
              </a:rPr>
              <a:t>Estudio </a:t>
            </a:r>
            <a:r>
              <a:rPr lang="es-MX" baseline="0" noProof="0" dirty="0">
                <a:effectLst/>
              </a:rPr>
              <a:t>de la Causalidad de Choques de Camiones Pesados</a:t>
            </a:r>
            <a:r>
              <a:rPr lang="en-US" dirty="0">
                <a:effectLst/>
              </a:rPr>
              <a:t>) </a:t>
            </a:r>
            <a:r>
              <a:rPr lang="es-MX" sz="1200" kern="1200" noProof="0" dirty="0">
                <a:solidFill>
                  <a:schemeClr val="tx1"/>
                </a:solidFill>
                <a:latin typeface="+mn-lt"/>
                <a:ea typeface="+mn-ea"/>
                <a:cs typeface="+mn-cs"/>
              </a:rPr>
              <a:t>(un conjunto de datos</a:t>
            </a:r>
            <a:r>
              <a:rPr lang="es-MX" sz="1200" kern="1200" baseline="0" noProof="0" dirty="0">
                <a:solidFill>
                  <a:schemeClr val="tx1"/>
                </a:solidFill>
                <a:latin typeface="+mn-lt"/>
                <a:ea typeface="+mn-ea"/>
                <a:cs typeface="+mn-cs"/>
              </a:rPr>
              <a:t> distinto al presentado en esta lámina), el 62% de los choques cuyos conductores se durmieron al volante ocurrieron en el </a:t>
            </a:r>
            <a:r>
              <a:rPr lang="es-MX" sz="1200" i="1" kern="1200" baseline="0" noProof="0" dirty="0">
                <a:solidFill>
                  <a:schemeClr val="tx1"/>
                </a:solidFill>
                <a:latin typeface="+mn-lt"/>
                <a:ea typeface="+mn-ea"/>
                <a:cs typeface="+mn-cs"/>
              </a:rPr>
              <a:t>periodo</a:t>
            </a:r>
            <a:r>
              <a:rPr lang="es-MX" sz="1200" kern="1200" baseline="0" noProof="0" dirty="0">
                <a:solidFill>
                  <a:schemeClr val="tx1"/>
                </a:solidFill>
                <a:latin typeface="+mn-lt"/>
                <a:ea typeface="+mn-ea"/>
                <a:cs typeface="+mn-cs"/>
              </a:rPr>
              <a:t> </a:t>
            </a:r>
            <a:r>
              <a:rPr lang="es-MX" sz="1200" i="1" kern="1200" baseline="0" noProof="0" dirty="0">
                <a:solidFill>
                  <a:schemeClr val="tx1"/>
                </a:solidFill>
                <a:latin typeface="+mn-lt"/>
                <a:ea typeface="+mn-ea"/>
                <a:cs typeface="+mn-cs"/>
              </a:rPr>
              <a:t>de dos horas </a:t>
            </a:r>
            <a:r>
              <a:rPr lang="es-MX" sz="1200" kern="1200" baseline="0" noProof="0" dirty="0">
                <a:solidFill>
                  <a:schemeClr val="tx1"/>
                </a:solidFill>
                <a:latin typeface="+mn-lt"/>
                <a:ea typeface="+mn-ea"/>
                <a:cs typeface="+mn-cs"/>
              </a:rPr>
              <a:t>comprendido entre las 4:01 a.m. y las 6:00 a.m.</a:t>
            </a:r>
          </a:p>
        </p:txBody>
      </p:sp>
      <p:sp>
        <p:nvSpPr>
          <p:cNvPr id="4" name="Slide Number Placeholder 3"/>
          <p:cNvSpPr>
            <a:spLocks noGrp="1"/>
          </p:cNvSpPr>
          <p:nvPr>
            <p:ph type="sldNum" sz="quarter" idx="10"/>
          </p:nvPr>
        </p:nvSpPr>
        <p:spPr/>
        <p:txBody>
          <a:bodyPr/>
          <a:lstStyle/>
          <a:p>
            <a:fld id="{733A328A-D06A-4AC7-B4F7-8008382660D1}" type="slidenum">
              <a:rPr lang="en-US" smtClean="0"/>
              <a:pPr/>
              <a:t>81</a:t>
            </a:fld>
            <a:endParaRPr lang="en-US" dirty="0"/>
          </a:p>
        </p:txBody>
      </p:sp>
    </p:spTree>
    <p:extLst>
      <p:ext uri="{BB962C8B-B14F-4D97-AF65-F5344CB8AC3E}">
        <p14:creationId xmlns:p14="http://schemas.microsoft.com/office/powerpoint/2010/main" val="988075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“Esta línea de tiempo conceptual de choque ilustra dos formas generales en que la fatiga conduce a choques. Puede ser un factor de riesgo que prepara el escenario para un choque, o puede ser una causa directa e inmediata. El esquema tiene como objetivo ayudar a los estudiantes a comprender las complejidades de la causalidad de los choques. Pregunte a los estudiantes si tienen alguna pregunta sobre el esquema y prepárese para explicarlo con más detalle”.</a:t>
            </a:r>
          </a:p>
          <a:p>
            <a:r>
              <a:rPr lang="es-ES" dirty="0"/>
              <a:t>________________</a:t>
            </a:r>
          </a:p>
          <a:p>
            <a:endParaRPr lang="es-ES" dirty="0"/>
          </a:p>
          <a:p>
            <a:r>
              <a:rPr lang="es-ES" dirty="0"/>
              <a:t>Gráfico de </a:t>
            </a:r>
            <a:r>
              <a:rPr lang="es-ES" i="1" dirty="0"/>
              <a:t>Seguridad para el Largo Recorrido </a:t>
            </a:r>
            <a:r>
              <a:rPr lang="es-ES" dirty="0"/>
              <a:t>; </a:t>
            </a:r>
            <a:r>
              <a:rPr lang="es-ES" i="1" dirty="0"/>
              <a:t>Riesgo de choques de camiones grandes, causalidad y prevención </a:t>
            </a:r>
            <a:r>
              <a:rPr lang="es-ES" dirty="0"/>
              <a:t>(Knipling, 2009). Usado con permiso.</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“¿Cuántos choques de vehículos de autotransporte (VDA) están relacionados con la fatiga? No hay una respuesta única, pero el estudio LTCCS (por sus siglas en inglés) ha proporcionado estimaciones significativas. Se Investigaron choques de camiones grandes que resultaron en lesiones graves o muertes. El 4% fue causado directamente por el conductor del camión que se quedó dormido al volante. Pero un número mayor, el 13%, involucró la fatiga como factor asociado. Muchos otros choques podrían haber implicado fatiga no detectada, aunque, por definición, estos no se pueden documentar”.</a:t>
            </a:r>
            <a:endParaRPr lang="en-US" dirty="0"/>
          </a:p>
          <a:p>
            <a:endParaRPr lang="en-US" dirty="0"/>
          </a:p>
          <a:p>
            <a:r>
              <a:rPr lang="es-ES" dirty="0"/>
              <a:t>Información adicional: Las estadísticas reportadas por la policía (incluidas las bases de datos basadas en Informes de Accidentes Policiales como el Sistema de Estimaciones Generales (GES) y el Sistema de Informes de Análisis de Fatalidades (FARS))  generalmente se subestiman porque son investigaciones relativamente superficiales. Fuente, Knipling, 2009; Starnes, 2006 .</a:t>
            </a:r>
            <a:endParaRPr lang="en-US" dirty="0"/>
          </a:p>
          <a:p>
            <a:endParaRPr lang="es-ES" baseline="0" dirty="0"/>
          </a:p>
          <a:p>
            <a:endParaRPr lang="es-E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33CC"/>
                </a:solidFill>
              </a:rPr>
              <a:t>TtT Narración : “La estadística de choques más significativa para los conductores de VDA debería ser el hallazgo de 1990 de la NTSB de que el 31 % de los choques fatales para el conductor de camiones grandes tenían como causa principal la fatiga. La fatiga fue la principal causa individual identificada en el estudio. Los choques de VDA fatales para el conductor no son típicos de los choques de VDA en general, pero son los que golpean más cerca de casa”.</a:t>
            </a:r>
            <a:endParaRPr lang="en-US" dirty="0"/>
          </a:p>
          <a:p>
            <a:r>
              <a:rPr lang="en-US" dirty="0"/>
              <a:t> </a:t>
            </a:r>
            <a:endParaRPr lang="en-US" sz="1200" kern="1200" dirty="0">
              <a:solidFill>
                <a:srgbClr val="002060"/>
              </a:solidFill>
              <a:latin typeface="+mn-lt"/>
              <a:ea typeface="+mn-ea"/>
              <a:cs typeface="+mn-cs"/>
            </a:endParaRPr>
          </a:p>
          <a:p>
            <a:pPr lvl="0"/>
            <a:r>
              <a:rPr lang="en-US" sz="120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Fuente: NTSB, 1990. 56 de 182 choques (31%) tenían fatiga como factor principal.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Nota adicional para el instructor: la estadística del 31 % no debe generalizarse a poblaciones de choques más grandes, como "todos los choques fatales de camiones" o "todos los choques de camiones". No obstante, la estadística es importante porque muestra la importancia de los choques relacionados con la fatiga para los conductores de autotransporte.</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s-ES" dirty="0">
                <a:solidFill>
                  <a:srgbClr val="002060"/>
                </a:solidFill>
              </a:rPr>
              <a:t>TtT Narración : “Probablemente haya escuchado muchas estadísticas diferentes y de gran alcance sobre la cantidad de choques por fatiga. Esta diapositiva revisa algunas de las razones de las disparidades en las estimaciones. Con respecto al punto final, estos son algunos de los factores que afectan el porcentaje de choques por fatiga identificados en los estudios:</a:t>
            </a:r>
          </a:p>
          <a:p>
            <a:pPr marL="628650" lvl="1" indent="-171450">
              <a:buFont typeface="Arial" panose="020B0604020202020204" pitchFamily="34" charset="0"/>
              <a:buChar char="•"/>
              <a:defRPr/>
            </a:pPr>
            <a:r>
              <a:rPr lang="es-ES" sz="1200" kern="1200" dirty="0">
                <a:solidFill>
                  <a:srgbClr val="002060"/>
                </a:solidFill>
                <a:latin typeface="+mn-lt"/>
                <a:ea typeface="+mn-ea"/>
                <a:cs typeface="+mn-cs"/>
              </a:rPr>
              <a:t>Gravedad del choque;</a:t>
            </a:r>
          </a:p>
          <a:p>
            <a:pPr marL="628650" lvl="1" indent="-171450">
              <a:buFont typeface="Arial" panose="020B0604020202020204" pitchFamily="34" charset="0"/>
              <a:buChar char="•"/>
              <a:defRPr/>
            </a:pPr>
            <a:r>
              <a:rPr lang="es-ES" sz="1200" kern="1200" dirty="0">
                <a:solidFill>
                  <a:srgbClr val="002060"/>
                </a:solidFill>
                <a:latin typeface="+mn-lt"/>
                <a:ea typeface="+mn-ea"/>
                <a:cs typeface="+mn-cs"/>
              </a:rPr>
              <a:t>Categoría del choque (como un solo vehículo o varios vehículos);</a:t>
            </a:r>
          </a:p>
          <a:p>
            <a:pPr marL="628650" lvl="1" indent="-171450">
              <a:buFont typeface="Arial" panose="020B0604020202020204" pitchFamily="34" charset="0"/>
              <a:buChar char="•"/>
              <a:defRPr/>
            </a:pPr>
            <a:r>
              <a:rPr lang="es-ES" sz="1200" kern="1200" dirty="0">
                <a:solidFill>
                  <a:srgbClr val="002060"/>
                </a:solidFill>
                <a:latin typeface="+mn-lt"/>
                <a:ea typeface="+mn-ea"/>
                <a:cs typeface="+mn-cs"/>
              </a:rPr>
              <a:t>Tipo de carretera (como autopistas vs otras carreteras);</a:t>
            </a:r>
          </a:p>
          <a:p>
            <a:pPr marL="628650" lvl="1" indent="-171450">
              <a:buFont typeface="Arial" panose="020B0604020202020204" pitchFamily="34" charset="0"/>
              <a:buChar char="•"/>
              <a:defRPr/>
            </a:pPr>
            <a:r>
              <a:rPr lang="es-ES" sz="1200" kern="1200" dirty="0">
                <a:solidFill>
                  <a:srgbClr val="002060"/>
                </a:solidFill>
                <a:latin typeface="+mn-lt"/>
                <a:ea typeface="+mn-ea"/>
                <a:cs typeface="+mn-cs"/>
              </a:rPr>
              <a:t>Tipo de camión y operación;</a:t>
            </a:r>
          </a:p>
          <a:p>
            <a:pPr marL="628650" lvl="1" indent="-171450">
              <a:buFont typeface="Arial" panose="020B0604020202020204" pitchFamily="34" charset="0"/>
              <a:buChar char="•"/>
              <a:defRPr/>
            </a:pPr>
            <a:r>
              <a:rPr lang="es-ES" sz="1200" kern="1200" dirty="0">
                <a:solidFill>
                  <a:srgbClr val="002060"/>
                </a:solidFill>
                <a:latin typeface="+mn-lt"/>
                <a:ea typeface="+mn-ea"/>
                <a:cs typeface="+mn-cs"/>
              </a:rPr>
              <a:t>profundidad y tipo de investigación; y</a:t>
            </a:r>
          </a:p>
          <a:p>
            <a:pPr marL="628650" lvl="1" indent="-171450">
              <a:buFont typeface="Arial" panose="020B0604020202020204" pitchFamily="34" charset="0"/>
              <a:buChar char="•"/>
              <a:defRPr/>
            </a:pPr>
            <a:r>
              <a:rPr lang="es-ES" sz="1200" kern="1200" dirty="0">
                <a:solidFill>
                  <a:srgbClr val="002060"/>
                </a:solidFill>
                <a:latin typeface="+mn-lt"/>
                <a:ea typeface="+mn-ea"/>
                <a:cs typeface="+mn-cs"/>
              </a:rPr>
              <a:t>Criterio; por ejemplo, la fatiga como factor primario, contribuyente o asociado”.</a:t>
            </a:r>
          </a:p>
          <a:p>
            <a:pPr>
              <a:defRPr/>
            </a:pPr>
            <a:r>
              <a:rPr lang="es-ES" dirty="0">
                <a:solidFill>
                  <a:srgbClr val="002060"/>
                </a:solidFill>
              </a:rPr>
              <a:t>_____________________</a:t>
            </a:r>
          </a:p>
          <a:p>
            <a:pPr>
              <a:defRPr/>
            </a:pPr>
            <a:endParaRPr lang="es-ES" dirty="0">
              <a:solidFill>
                <a:srgbClr val="002060"/>
              </a:solidFill>
            </a:endParaRPr>
          </a:p>
          <a:p>
            <a:pPr>
              <a:defRPr/>
            </a:pPr>
            <a:r>
              <a:rPr lang="es-ES" dirty="0">
                <a:solidFill>
                  <a:srgbClr val="002060"/>
                </a:solidFill>
              </a:rPr>
              <a:t>Nota para el instructor: Verificación sugerida del aprendizaje: P: ¿Puede recordar la hora pico del día para los choques relacionados con la fatiga? R: Entre las 2 y las 7 de la mañana.</a:t>
            </a:r>
            <a:endParaRPr lang="en-US" dirty="0">
              <a:solidFill>
                <a:srgbClr val="002060"/>
              </a:solidFill>
            </a:endParaRPr>
          </a:p>
          <a:p>
            <a:endParaRPr lang="en-US" dirty="0">
              <a:solidFill>
                <a:srgbClr val="002060"/>
              </a:solidFill>
            </a:endParaRPr>
          </a:p>
          <a:p>
            <a:endParaRPr lang="en-US" sz="1200" kern="1200" dirty="0">
              <a:solidFill>
                <a:srgbClr val="00206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TtT Narración : "La lección 2 de Educación del Conductor cubre “¿Qué es el sueño/dormir?", Los factores que afectan el estado de alerta y el desempeño, y las diferencias individuales en la susceptibilidad a la fatiga".</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TtT Narración : Estos son los temas dentro del capítulo “¿Qué es el sueño?</a:t>
            </a:r>
          </a:p>
          <a:p>
            <a:endParaRPr lang="es-ES" baseline="0" dirty="0"/>
          </a:p>
          <a:p>
            <a:r>
              <a:rPr lang="es-ES" baseline="0" dirty="0"/>
              <a:t>___________</a:t>
            </a:r>
          </a:p>
          <a:p>
            <a:endParaRPr lang="es-ES" baseline="0" dirty="0"/>
          </a:p>
          <a:p>
            <a:r>
              <a:rPr lang="es-ES" baseline="0" dirty="0"/>
              <a:t>Nota adicional para el instructor:</a:t>
            </a:r>
          </a:p>
          <a:p>
            <a:r>
              <a:rPr lang="es-ES" baseline="0" dirty="0"/>
              <a:t>Los objetivos de aprendizaje para esta sección incluyen:</a:t>
            </a:r>
          </a:p>
          <a:p>
            <a:r>
              <a:rPr lang="es-ES" baseline="0" dirty="0"/>
              <a:t>(K) Identificar las características clave del sueño (p. ej., complejo, no igual al descanso).</a:t>
            </a:r>
          </a:p>
          <a:p>
            <a:r>
              <a:rPr lang="es-ES" baseline="0" dirty="0"/>
              <a:t>(K) Reconocer dos tipos de sueño ("Regular", MOR) y sus características clave.</a:t>
            </a:r>
          </a:p>
          <a:p>
            <a:r>
              <a:rPr lang="es-ES" baseline="0" dirty="0"/>
              <a:t>(K) Reconocer patrones de sueño típicos</a:t>
            </a:r>
          </a:p>
          <a:p>
            <a:r>
              <a:rPr lang="es-ES" baseline="0" dirty="0"/>
              <a:t>(K) Reconocer la definición y las características de la inercia del sueño.</a:t>
            </a:r>
          </a:p>
          <a:p>
            <a:r>
              <a:rPr lang="es-ES" baseline="0" dirty="0"/>
              <a:t>(K) Identificar las diferencias de edad en los patrones de sueño</a:t>
            </a:r>
          </a:p>
          <a:p>
            <a:r>
              <a:rPr lang="es-ES" baseline="0" dirty="0"/>
              <a:t>(K) Identificar los factores que afectan la calidad del sueño</a:t>
            </a:r>
          </a:p>
          <a:p>
            <a:r>
              <a:rPr lang="es-ES" baseline="0" dirty="0"/>
              <a:t>(A) Apreciar la complejidad e importancia del sueño como un proceso biológico esencial.</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solidFill>
                  <a:srgbClr val="002060"/>
                </a:solidFill>
              </a:rPr>
              <a:t>TtT Narración : “El tema comienza con algunas características básicas clave del sueño”.</a:t>
            </a:r>
            <a:endParaRPr lang="es-MX" noProof="0" dirty="0">
              <a:solidFill>
                <a:srgbClr val="002060"/>
              </a:solidFill>
            </a:endParaRPr>
          </a:p>
          <a:p>
            <a:endParaRPr lang="es-MX" noProof="0" dirty="0">
              <a:solidFill>
                <a:srgbClr val="002060"/>
              </a:solidFill>
            </a:endParaRPr>
          </a:p>
          <a:p>
            <a:r>
              <a:rPr lang="es-MX" noProof="0" dirty="0">
                <a:solidFill>
                  <a:srgbClr val="002060"/>
                </a:solidFill>
              </a:rPr>
              <a:t>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s-MX"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Información Adicional: El sueño es estudiado en laboratorios del sueño, donde se monitorea la actividad cerebral (se registran</a:t>
            </a:r>
            <a:r>
              <a:rPr lang="es-MX" baseline="0" noProof="0" dirty="0"/>
              <a:t> las “ondas cerebrales” </a:t>
            </a:r>
            <a:r>
              <a:rPr lang="es-MX" noProof="0" dirty="0"/>
              <a:t>con electroencefalogramas</a:t>
            </a:r>
            <a:r>
              <a:rPr lang="es-MX" baseline="0" noProof="0" dirty="0"/>
              <a:t>), latidos cardiacos y la respiración.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88</a:t>
            </a:fld>
            <a:endParaRPr lang="en-US" dirty="0"/>
          </a:p>
        </p:txBody>
      </p:sp>
    </p:spTree>
    <p:extLst>
      <p:ext uri="{BB962C8B-B14F-4D97-AF65-F5344CB8AC3E}">
        <p14:creationId xmlns:p14="http://schemas.microsoft.com/office/powerpoint/2010/main" val="3116165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noProof="0" dirty="0">
                <a:solidFill>
                  <a:srgbClr val="0033CC"/>
                </a:solidFill>
              </a:rPr>
              <a:t>TtT Narración : “Comprender la estructura del sueño no es esencial para una buena higiene del sueño, pero es interesante y probablemente motivador para los conductores. Saber más sobre el sueño probablemente motiva a una persona a dormir mejor”.</a:t>
            </a:r>
          </a:p>
          <a:p>
            <a:pPr lvl="0"/>
            <a:r>
              <a:rPr lang="es-MX" sz="1200" noProof="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baseline="0" noProof="0" dirty="0">
                <a:solidFill>
                  <a:srgbClr val="0033CC"/>
                </a:solidFill>
              </a:rPr>
              <a:t>Información adicional: “El sueño ‘Regular’ (no-</a:t>
            </a:r>
            <a:r>
              <a:rPr lang="es-MX" baseline="0" noProof="0" dirty="0"/>
              <a:t>MOR</a:t>
            </a:r>
            <a:r>
              <a:rPr lang="es-MX" sz="1200" b="0" baseline="0" noProof="0" dirty="0">
                <a:solidFill>
                  <a:srgbClr val="0033CC"/>
                </a:solidFill>
              </a:rPr>
              <a:t>) es conocido técnicamente como ‘Sueño de Onda Lenta’. Cada una de las cuatro etapas tiene un patrón distinto de encefalograma, pero son menos parecidos al estado de vigilia que lo que es el sueño </a:t>
            </a:r>
            <a:r>
              <a:rPr lang="es-MX" baseline="0" noProof="0" dirty="0"/>
              <a:t>MOR</a:t>
            </a:r>
            <a:r>
              <a:rPr lang="es-MX" sz="1200" b="0" baseline="0" noProof="0" dirty="0">
                <a:solidFill>
                  <a:srgbClr val="0033CC"/>
                </a:solidFill>
              </a:rPr>
              <a:t>. La pérdida del tono muscular ocurre en los grupos de los músculos principales, pero no en los músculos que mueven los ojos.”</a:t>
            </a:r>
          </a:p>
        </p:txBody>
      </p:sp>
      <p:sp>
        <p:nvSpPr>
          <p:cNvPr id="4" name="Slide Number Placeholder 3"/>
          <p:cNvSpPr>
            <a:spLocks noGrp="1"/>
          </p:cNvSpPr>
          <p:nvPr>
            <p:ph type="sldNum" sz="quarter" idx="10"/>
          </p:nvPr>
        </p:nvSpPr>
        <p:spPr/>
        <p:txBody>
          <a:bodyPr/>
          <a:lstStyle/>
          <a:p>
            <a:fld id="{733A328A-D06A-4AC7-B4F7-8008382660D1}" type="slidenum">
              <a:rPr lang="en-US" smtClean="0"/>
              <a:pPr/>
              <a:t>89</a:t>
            </a:fld>
            <a:endParaRPr lang="en-US" dirty="0"/>
          </a:p>
        </p:txBody>
      </p:sp>
    </p:spTree>
    <p:extLst>
      <p:ext uri="{BB962C8B-B14F-4D97-AF65-F5344CB8AC3E}">
        <p14:creationId xmlns:p14="http://schemas.microsoft.com/office/powerpoint/2010/main" val="2745488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“Aquí se muestran los diez módulos de instrucción del PAF. Probablemente ya esté familiarizado con varios de estos. Se destacan los dos que estará calificado para enseñar, Educación del Conductor y Educación de la Familia</a:t>
            </a:r>
            <a:endParaRPr lang="en-US" dirty="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501627-1244-4198-994C-2984F2D0605D}" type="slidenum">
              <a:rPr lang="en-US" smtClean="0"/>
              <a:pPr fontAlgn="base">
                <a:spcBef>
                  <a:spcPct val="0"/>
                </a:spcBef>
                <a:spcAft>
                  <a:spcPct val="0"/>
                </a:spcAft>
                <a:defRPr/>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noProof="0" dirty="0">
                <a:solidFill>
                  <a:srgbClr val="002060"/>
                </a:solidFill>
              </a:rPr>
              <a:t>TtT Narración : “Esta gráfica muestra las etapas del sueño nocturno de un adulto joven sano. Por supuesto, diferentes personas tienen patrones algo diferentes, y no todas las noches son exactamente iguales. Las personas mayores tienen más probabilidades de despertarse durante la noche. Los estudios de laboratorio del sueño nos brindan esta imagen del sueño, pero las personas tienen cierta conciencia de sus propios patrones de sueño. Puede preguntar a los alumnos si creen que su propio sueño coincide con este patrón ¿En qué momento de la noche sueñan más? ¿Cuándo es más probable que se despierten durante la noche?</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noProof="0" dirty="0">
                <a:solidFill>
                  <a:srgbClr val="002060"/>
                </a:solidFill>
              </a:rPr>
              <a:t>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noProof="0" dirty="0">
                <a:solidFill>
                  <a:srgbClr val="002060"/>
                </a:solidFill>
              </a:rPr>
              <a:t>Información adicional: Es más probable que las personas se despierten en la segunda mitad de la noche porque las etapas no MOR son más ligeras, como se muestra en la figura. Además, existen diferencias individuales en los patrones de sueño nocturno, en parte relacionadas con la edad.</a:t>
            </a:r>
            <a:endParaRPr lang="es-MX" sz="1200" noProof="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90</a:t>
            </a:fld>
            <a:endParaRPr lang="en-US" dirty="0"/>
          </a:p>
        </p:txBody>
      </p:sp>
    </p:spTree>
    <p:extLst>
      <p:ext uri="{BB962C8B-B14F-4D97-AF65-F5344CB8AC3E}">
        <p14:creationId xmlns:p14="http://schemas.microsoft.com/office/powerpoint/2010/main" val="11201000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noProof="0" dirty="0"/>
              <a:t>Narración de TtT: “La inercia del sueño es importante porque puede afectar la conducción. Los conductores no deben intentar conducir inmediatamente después de despertarse; deben esperar 20 minutos o más, preferiblemente con un poco de café o actividad física para ayudarlos a despertar por completo”.</a:t>
            </a:r>
          </a:p>
          <a:p>
            <a:r>
              <a:rPr lang="es-ES" baseline="0" noProof="0" dirty="0"/>
              <a:t>__________</a:t>
            </a:r>
          </a:p>
          <a:p>
            <a:endParaRPr lang="es-ES" baseline="0" noProof="0" dirty="0"/>
          </a:p>
          <a:p>
            <a:r>
              <a:rPr lang="es-ES" baseline="0" noProof="0" dirty="0"/>
              <a:t>Información adicional: Aunque la inercia del sueño puede durar 20 minutos o más, con mayor frecuencia es de unos 10 minutos. Tiende a ser más largo si una persona está privada de sueño y se despierta de un sueño profundo de recuperación. Algunas personas experimentan más inercia del sueño que otras. Levantarse antes del amanecer tiende a hacer que la inercia del sueño dure más porque estás en una parte baja del ritmo circadiano y/o te estás despertando de un sueño profundo.</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91</a:t>
            </a:fld>
            <a:endParaRPr lang="en-US" dirty="0"/>
          </a:p>
        </p:txBody>
      </p:sp>
    </p:spTree>
    <p:extLst>
      <p:ext uri="{BB962C8B-B14F-4D97-AF65-F5344CB8AC3E}">
        <p14:creationId xmlns:p14="http://schemas.microsoft.com/office/powerpoint/2010/main" val="1827424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TtT Narración : “La mayoría de los conductores de vehículos de autotransporte son de mediana edad, por lo que es importante que sepan algo sobre las diferencias de edad en el sueño. A medida que envejece, su sueño se vuelve más frágil, pero eso no parece aumentar los riesgos de choques. Si bien cualquiera puede tener el riesgo de sufrir un choque relacionado con la fatiga, los hombres jóvenes menores de 30 años parecen tener el mayor riesgo. Sin embargo, todos están en riesgo”.</a:t>
            </a:r>
            <a:endParaRPr lang="en-US" dirty="0"/>
          </a:p>
          <a:p>
            <a:endParaRPr lang="en-US" dirty="0"/>
          </a:p>
          <a:p>
            <a:r>
              <a:rPr lang="es-ES" dirty="0"/>
              <a:t>______________</a:t>
            </a:r>
          </a:p>
          <a:p>
            <a:r>
              <a:rPr lang="es-ES" dirty="0"/>
              <a:t>Información adicional: Las personas pueden sobrevivir durante períodos prolongados con un sueño inadecuado, pero no pueden mantener un desempeño óptimo. En cambio, tienden a acostumbrarse a desempeñarse en niveles subóptimos y lo consideran normal.</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92</a:t>
            </a:fld>
            <a:endParaRPr lang="en-US" dirty="0"/>
          </a:p>
        </p:txBody>
      </p:sp>
    </p:spTree>
    <p:extLst>
      <p:ext uri="{BB962C8B-B14F-4D97-AF65-F5344CB8AC3E}">
        <p14:creationId xmlns:p14="http://schemas.microsoft.com/office/powerpoint/2010/main" val="4215883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“Aquí hay algunos factores que afectan la calidad del sueño. La mayoría de ellos son de "sentido común", pero es posible que los conductores no aprecien completamente la importancia de algunos factores, como la oscuridad de la habitación y la hora del día".</a:t>
            </a:r>
          </a:p>
          <a:p>
            <a:pPr eaLnBrk="1" hangingPunct="1">
              <a:spcBef>
                <a:spcPct val="0"/>
              </a:spcBef>
            </a:pPr>
            <a:endParaRPr lang="es-ES" dirty="0">
              <a:solidFill>
                <a:srgbClr val="0033CC"/>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0033CC"/>
                </a:solidFill>
              </a:rPr>
              <a:t>_____________</a:t>
            </a:r>
          </a:p>
          <a:p>
            <a:pPr marL="0" marR="0" lvl="0" indent="0" algn="l" defTabSz="914400" rtl="0" eaLnBrk="1" fontAlgn="base" latinLnBrk="0" hangingPunct="1">
              <a:lnSpc>
                <a:spcPct val="100000"/>
              </a:lnSpc>
              <a:spcBef>
                <a:spcPct val="0"/>
              </a:spcBef>
              <a:spcAft>
                <a:spcPct val="0"/>
              </a:spcAft>
              <a:buClrTx/>
              <a:buSzTx/>
              <a:buFontTx/>
              <a:buNone/>
              <a:tabLst/>
              <a:defRPr/>
            </a:pPr>
            <a:r>
              <a:rPr lang="es-ES" dirty="0">
                <a:solidFill>
                  <a:srgbClr val="002060"/>
                </a:solidFill>
              </a:rPr>
              <a:t>Nota adicional para el instructor: Pregunta de revisión sugerida sobre el sueño: P: ¿</a:t>
            </a:r>
            <a:r>
              <a:rPr lang="es-ES" i="1" dirty="0">
                <a:solidFill>
                  <a:srgbClr val="002060"/>
                </a:solidFill>
              </a:rPr>
              <a:t>Qué es la inercia del sueño </a:t>
            </a:r>
            <a:r>
              <a:rPr lang="es-ES" dirty="0">
                <a:solidFill>
                  <a:srgbClr val="002060"/>
                </a:solidFill>
              </a:rPr>
              <a:t>y cuánto dura? R: La modorra que sientes al despertar. Puede durar 20 minutos o más.</a:t>
            </a:r>
            <a:endParaRPr lang="en-US" dirty="0">
              <a:solidFill>
                <a:srgbClr val="002060"/>
              </a:solidFill>
            </a:endParaRPr>
          </a:p>
          <a:p>
            <a:pPr eaLnBrk="1" hangingPunct="1">
              <a:spcBef>
                <a:spcPct val="0"/>
              </a:spcBef>
            </a:pPr>
            <a:endParaRPr lang="en-US"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93</a:t>
            </a:fld>
            <a:endParaRPr lang="en-US" dirty="0"/>
          </a:p>
        </p:txBody>
      </p:sp>
    </p:spTree>
    <p:extLst>
      <p:ext uri="{BB962C8B-B14F-4D97-AF65-F5344CB8AC3E}">
        <p14:creationId xmlns:p14="http://schemas.microsoft.com/office/powerpoint/2010/main" val="7498300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r>
              <a:rPr lang="es-ES" sz="1200" dirty="0">
                <a:solidFill>
                  <a:srgbClr val="002060"/>
                </a:solidFill>
              </a:rPr>
              <a:t>TtT Narración : “Aquí están los temas para los “Factores que afectan el estado de alerta y la fatiga”.</a:t>
            </a:r>
          </a:p>
          <a:p>
            <a:pPr lvl="0"/>
            <a:endParaRPr lang="es-ES" sz="1200" dirty="0">
              <a:solidFill>
                <a:srgbClr val="002060"/>
              </a:solidFill>
            </a:endParaRPr>
          </a:p>
          <a:p>
            <a:pPr lvl="0"/>
            <a:r>
              <a:rPr lang="es-ES" sz="1200" dirty="0">
                <a:solidFill>
                  <a:srgbClr val="002060"/>
                </a:solidFill>
              </a:rPr>
              <a:t>______________</a:t>
            </a:r>
          </a:p>
          <a:p>
            <a:pPr lvl="0"/>
            <a:endParaRPr lang="es-ES" sz="1200" dirty="0">
              <a:solidFill>
                <a:srgbClr val="002060"/>
              </a:solidFill>
            </a:endParaRPr>
          </a:p>
          <a:p>
            <a:pPr lvl="0"/>
            <a:r>
              <a:rPr lang="es-ES" sz="1200" dirty="0">
                <a:solidFill>
                  <a:srgbClr val="002060"/>
                </a:solidFill>
              </a:rPr>
              <a:t>Nota adicional para el instructor:</a:t>
            </a:r>
          </a:p>
          <a:p>
            <a:pPr lvl="0"/>
            <a:r>
              <a:rPr lang="es-ES" sz="1200" dirty="0">
                <a:solidFill>
                  <a:srgbClr val="002060"/>
                </a:solidFill>
              </a:rPr>
              <a:t>Los objetivos de aprendizaje para esta sección incluyen:</a:t>
            </a:r>
          </a:p>
          <a:p>
            <a:pPr lvl="0"/>
            <a:r>
              <a:rPr lang="es-ES" sz="1200" dirty="0">
                <a:solidFill>
                  <a:srgbClr val="002060"/>
                </a:solidFill>
              </a:rPr>
              <a:t>(K) Identificar los factores clave que afectan el estado de alerta y el desempeño [estos también son causas de la fatiga].</a:t>
            </a:r>
          </a:p>
          <a:p>
            <a:pPr marL="228600" lvl="0" indent="-228600">
              <a:buAutoNum type="alphaUcParenBoth"/>
            </a:pPr>
            <a:r>
              <a:rPr lang="es-ES" sz="1200" dirty="0">
                <a:solidFill>
                  <a:srgbClr val="002060"/>
                </a:solidFill>
              </a:rPr>
              <a:t>Apreciar la importancia y el valor de dormir lo suficiente y tomar siestas.</a:t>
            </a:r>
          </a:p>
          <a:p>
            <a:pPr marL="0" lvl="0" indent="0">
              <a:buNone/>
            </a:pPr>
            <a:r>
              <a:rPr lang="es-ES" sz="1200" dirty="0">
                <a:solidFill>
                  <a:srgbClr val="002060"/>
                </a:solidFill>
              </a:rPr>
              <a:t>(K) Identificar los puntos altos y bajos circadianos del día de 24 horas y el patrón circadiano general.</a:t>
            </a:r>
          </a:p>
          <a:p>
            <a:pPr lvl="0"/>
            <a:r>
              <a:rPr lang="es-ES" sz="1200" dirty="0">
                <a:solidFill>
                  <a:srgbClr val="002060"/>
                </a:solidFill>
              </a:rPr>
              <a:t>(K) Reconocer las características clave de los ritmos circadianos; patrones básicos, efectos de disrupción, interacciones con otros factores.</a:t>
            </a:r>
          </a:p>
          <a:p>
            <a:pPr lvl="0"/>
            <a:r>
              <a:rPr lang="es-ES" sz="1200" dirty="0">
                <a:solidFill>
                  <a:srgbClr val="002060"/>
                </a:solidFill>
              </a:rPr>
              <a:t>(K) Identificar los efectos de los factores relacionados con la tarea (p. ej., tiempo dedicado a la tarea, monotonía) en el estado de alerta.</a:t>
            </a:r>
          </a:p>
          <a:p>
            <a:pPr lvl="0"/>
            <a:r>
              <a:rPr lang="es-ES" sz="1200" dirty="0">
                <a:solidFill>
                  <a:srgbClr val="002060"/>
                </a:solidFill>
              </a:rPr>
              <a:t>(S) Aplicar la información sobre los factores que afectan el estado de alerta y el desempeño a las situaciones laborales.</a:t>
            </a:r>
          </a:p>
          <a:p>
            <a:pPr lvl="0"/>
            <a:r>
              <a:rPr lang="es-ES" sz="1200" dirty="0">
                <a:solidFill>
                  <a:srgbClr val="002060"/>
                </a:solidFill>
              </a:rPr>
              <a:t>(K) Reconocer la relación en forma de U invertida entre las exigencias de la tarea (estimulación ambiental) y el desempeño.</a:t>
            </a:r>
          </a:p>
          <a:p>
            <a:pPr marL="228600" lvl="0" indent="-228600">
              <a:buAutoNum type="alphaUcParenBoth"/>
            </a:pPr>
            <a:r>
              <a:rPr lang="es-ES" sz="1200" dirty="0">
                <a:solidFill>
                  <a:srgbClr val="002060"/>
                </a:solidFill>
              </a:rPr>
              <a:t>Aceptar el hecho de que la fatiga proviene de poderosos impulsos biológicos y no puede ser eliminada a “voluntad”.</a:t>
            </a:r>
          </a:p>
          <a:p>
            <a:pPr marL="0" lvl="0" indent="0">
              <a:buNone/>
            </a:pPr>
            <a:r>
              <a:rPr lang="es-ES" sz="1200" dirty="0">
                <a:solidFill>
                  <a:srgbClr val="002060"/>
                </a:solidFill>
              </a:rPr>
              <a:t>(A) Valorar estilos de vida y estilos de trabajo que promuevan el estado de alerta.</a:t>
            </a:r>
          </a:p>
          <a:p>
            <a:pPr lvl="0"/>
            <a:endParaRPr lang="es-ES" sz="1200" dirty="0">
              <a:solidFill>
                <a:srgbClr val="002060"/>
              </a:solidFill>
            </a:endParaRPr>
          </a:p>
          <a:p>
            <a:pPr lvl="0"/>
            <a:endParaRPr lang="es-ES" sz="1200" dirty="0">
              <a:solidFill>
                <a:srgbClr val="002060"/>
              </a:solidFill>
            </a:endParaRPr>
          </a:p>
          <a:p>
            <a:pPr lvl="0"/>
            <a:endParaRPr lang="es-ES" sz="1200" dirty="0">
              <a:solidFill>
                <a:srgbClr val="002060"/>
              </a:solidFill>
            </a:endParaRPr>
          </a:p>
          <a:p>
            <a:pPr lvl="0"/>
            <a:endParaRPr lang="es-ES" sz="1200" dirty="0">
              <a:solidFill>
                <a:srgbClr val="002060"/>
              </a:solidFill>
            </a:endParaRPr>
          </a:p>
          <a:p>
            <a:pPr lvl="0"/>
            <a:endParaRPr lang="en-US" sz="120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TtT Narración : “Esta tabla resume los múltiples factores que afectan el estado de alerta y la fatiga. Aquí el énfasis está en los factores internos”.</a:t>
            </a:r>
          </a:p>
          <a:p>
            <a:r>
              <a:rPr lang="es-MX" noProof="0" dirty="0"/>
              <a:t> </a:t>
            </a:r>
            <a:r>
              <a:rPr lang="es-MX" baseline="0" noProof="0" dirty="0"/>
              <a:t>______________________</a:t>
            </a:r>
          </a:p>
          <a:p>
            <a:endParaRPr lang="es-MX" baseline="0" noProof="0" dirty="0"/>
          </a:p>
          <a:p>
            <a:r>
              <a:rPr lang="es-ES" baseline="0" noProof="0" dirty="0"/>
              <a:t>Nota adicional para el instructor: Clasificar las fuentes de fatiga en estas dos categorías ayuda a los estudiantes a comprender los factores de fatiga, pero también deberían comprender que varias fuentes se combinan para afectar el estado de alerta y el desempeño general. En cuanto a los efectos, no hay dos tipos distintos de fatiga.</a:t>
            </a:r>
            <a:endParaRPr lang="es-MX" baseline="0"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95</a:t>
            </a:fld>
            <a:endParaRPr lang="en-US" dirty="0"/>
          </a:p>
        </p:txBody>
      </p:sp>
    </p:spTree>
    <p:extLst>
      <p:ext uri="{BB962C8B-B14F-4D97-AF65-F5344CB8AC3E}">
        <p14:creationId xmlns:p14="http://schemas.microsoft.com/office/powerpoint/2010/main" val="39572047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TtT Narración: “Aquí, se destacan los factores relacionados con la tarea”.</a:t>
            </a:r>
            <a:endParaRPr lang="en-US"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96</a:t>
            </a:fld>
            <a:endParaRPr lang="en-US" dirty="0"/>
          </a:p>
        </p:txBody>
      </p:sp>
    </p:spTree>
    <p:extLst>
      <p:ext uri="{BB962C8B-B14F-4D97-AF65-F5344CB8AC3E}">
        <p14:creationId xmlns:p14="http://schemas.microsoft.com/office/powerpoint/2010/main" val="32497773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Narración de TtT: "Lo primero y más importante es la cantidad de sueño".</a:t>
            </a:r>
          </a:p>
          <a:p>
            <a:endParaRPr lang="es-ES" baseline="0" noProof="0" dirty="0"/>
          </a:p>
          <a:p>
            <a:r>
              <a:rPr lang="es-ES" baseline="0" noProof="0" dirty="0"/>
              <a:t>_________</a:t>
            </a:r>
            <a:r>
              <a:rPr lang="es-MX" noProof="0" dirty="0">
                <a:solidFill>
                  <a:srgbClr val="002060"/>
                </a:solidFill>
              </a:rPr>
              <a:t>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a:p>
            <a:r>
              <a:rPr lang="es-ES" noProof="0" dirty="0"/>
              <a:t>Nota adicional para el instructor: Las diapositivas posteriores proporcionarán más detalles sobre la primera y la última viñeta. Con respecto a los períodos previos de sueño, recuerde lo que aprendimos anteriormente sobre las deudas de sueño y la recuperación.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97</a:t>
            </a:fld>
            <a:endParaRPr lang="en-US" dirty="0"/>
          </a:p>
        </p:txBody>
      </p:sp>
    </p:spTree>
    <p:extLst>
      <p:ext uri="{BB962C8B-B14F-4D97-AF65-F5344CB8AC3E}">
        <p14:creationId xmlns:p14="http://schemas.microsoft.com/office/powerpoint/2010/main" val="8426142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TtT Narración : “Esto muestra los efectos acumulativos y progresivos de diferentes cantidades de sueño. No todos están acostumbrados a interpretar gráficas, por lo que esta diapositiva puede ser difícil para algunos estudiantes. Asegúrese de que entiendan el punto principal: todos los días sin dormir lo suficiente disminuyen un poco más el estado de alerta y el desempeño”.</a:t>
            </a:r>
          </a:p>
          <a:p>
            <a:endParaRPr lang="es-ES" noProof="0" dirty="0">
              <a:solidFill>
                <a:srgbClr val="002060"/>
              </a:solidFill>
            </a:endParaRPr>
          </a:p>
          <a:p>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solidFill>
                  <a:srgbClr val="0033CC"/>
                </a:solidFill>
              </a:rPr>
              <a:t>Fuente citada: </a:t>
            </a:r>
            <a:r>
              <a:rPr lang="es-MX" noProof="0" dirty="0"/>
              <a:t>Balkin et al., 2000.  Este es un buen ejemplo de</a:t>
            </a:r>
            <a:r>
              <a:rPr lang="es-MX" baseline="0" noProof="0" dirty="0"/>
              <a:t> un estudio de privación parcial del sueño, donde todos los sujetos duermen pero algunos duermen menos de lo que necesitan. Otros estudios muestran que </a:t>
            </a:r>
            <a:r>
              <a:rPr lang="es-MX" i="1" baseline="0" noProof="0" dirty="0"/>
              <a:t>algo</a:t>
            </a:r>
            <a:r>
              <a:rPr lang="es-MX" i="0" baseline="0" noProof="0" dirty="0"/>
              <a:t> de sueño es mucho mejor que no dormir. La medición del desempeño fue la Prueba de Vigilancia Psicomotora (PVT, </a:t>
            </a:r>
            <a:r>
              <a:rPr lang="es-MX" i="1" noProof="0" dirty="0"/>
              <a:t>Psychomotor Vigilance Test</a:t>
            </a:r>
            <a:r>
              <a:rPr lang="es-MX" noProof="0" dirty="0"/>
              <a:t>), una medición de la atención visual que se</a:t>
            </a:r>
            <a:r>
              <a:rPr lang="es-MX" baseline="0" noProof="0" dirty="0"/>
              <a:t> usa frecuentemente en estudios del estado de alerta y la fatiga. Este trabajo fue dirigido en el </a:t>
            </a:r>
            <a:r>
              <a:rPr lang="es-MX" noProof="0" dirty="0"/>
              <a:t>Walter Reed Army Institute of Research</a:t>
            </a:r>
            <a:r>
              <a:rPr lang="es-MX" baseline="0" noProof="0" dirty="0"/>
              <a:t> con conductores de autotransporte como sujetos de investigación.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t>Nota adicional al instructor: No todos están acostumbrados a interpretar gráficas, así que esta diapositiva puede ser difícil para algunos participantes. Asegúrese de que entiendan sus implicaciones claves tocantes a los efectos progresivos de la pérdida de sueño repetida. Conforme continúe la privación del sueño (sea ligera o severa), las deudas de sueño continuarán creciendo y el desempeño empeorará.</a:t>
            </a:r>
          </a:p>
        </p:txBody>
      </p:sp>
      <p:sp>
        <p:nvSpPr>
          <p:cNvPr id="4" name="Slide Number Placeholder 3"/>
          <p:cNvSpPr>
            <a:spLocks noGrp="1"/>
          </p:cNvSpPr>
          <p:nvPr>
            <p:ph type="sldNum" sz="quarter" idx="10"/>
          </p:nvPr>
        </p:nvSpPr>
        <p:spPr/>
        <p:txBody>
          <a:bodyPr/>
          <a:lstStyle/>
          <a:p>
            <a:fld id="{733A328A-D06A-4AC7-B4F7-8008382660D1}" type="slidenum">
              <a:rPr lang="en-US" smtClean="0"/>
              <a:pPr/>
              <a:t>98</a:t>
            </a:fld>
            <a:endParaRPr lang="en-US" dirty="0"/>
          </a:p>
        </p:txBody>
      </p:sp>
    </p:spTree>
    <p:extLst>
      <p:ext uri="{BB962C8B-B14F-4D97-AF65-F5344CB8AC3E}">
        <p14:creationId xmlns:p14="http://schemas.microsoft.com/office/powerpoint/2010/main" val="21762612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s-ES" dirty="0">
                <a:solidFill>
                  <a:srgbClr val="0033CC"/>
                </a:solidFill>
              </a:rPr>
              <a:t>TtT Narración : “La siesta es un tema interesante para el debate. A muchas personas les encantan las siestas ¡pero no a todos! Pregunte a los participantes con qué frecuencia toman siestas y qué tan beneficiosas son”.</a:t>
            </a:r>
            <a:endParaRPr lang="en-US" dirty="0">
              <a:solidFill>
                <a:srgbClr val="0033CC"/>
              </a:solidFill>
            </a:endParaRPr>
          </a:p>
          <a:p>
            <a:pPr eaLnBrk="1" hangingPunct="1">
              <a:spcBef>
                <a:spcPct val="0"/>
              </a:spcBef>
            </a:pPr>
            <a:r>
              <a:rPr lang="en-US" dirty="0">
                <a:solidFill>
                  <a:srgbClr val="0033CC"/>
                </a:solidFill>
              </a:rPr>
              <a:t>______________</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Estudio de la NASA citado: Rosekind et al., 1994. En este estudio, a los pilotos se les permitió dormir una siesta de hasta 45 minutos; el promedio fue de 26 minutos. El máximo de 45 minutos fue para garantizar que los pilotos no cayeran en etapas más profundas de sueño (es decir, Etapas 3 y 4 no MOR), lo que habría aumentado la incidencia y la duración de la inercia del sueño al despertar.</a:t>
            </a:r>
            <a:endParaRPr lang="en-US" dirty="0"/>
          </a:p>
          <a:p>
            <a:endParaRPr lang="es-MX" baseline="0" noProof="0" dirty="0"/>
          </a:p>
          <a:p>
            <a:endParaRPr lang="es-MX" baseline="0" noProof="0" dirty="0"/>
          </a:p>
          <a:p>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99</a:t>
            </a:fld>
            <a:endParaRPr lang="en-US" dirty="0"/>
          </a:p>
        </p:txBody>
      </p:sp>
    </p:spTree>
    <p:extLst>
      <p:ext uri="{BB962C8B-B14F-4D97-AF65-F5344CB8AC3E}">
        <p14:creationId xmlns:p14="http://schemas.microsoft.com/office/powerpoint/2010/main" val="2096438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6"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dirty="0"/>
          </a:p>
        </p:txBody>
      </p:sp>
      <p:sp>
        <p:nvSpPr>
          <p:cNvPr id="7" name="Slide Number Placeholder 5"/>
          <p:cNvSpPr>
            <a:spLocks noGrp="1"/>
          </p:cNvSpPr>
          <p:nvPr>
            <p:ph type="sldNum" sz="quarter" idx="11"/>
          </p:nvPr>
        </p:nvSpPr>
        <p:spPr>
          <a:xfrm>
            <a:off x="6705600" y="6400800"/>
            <a:ext cx="2133600" cy="365125"/>
          </a:xfrm>
        </p:spPr>
        <p:txBody>
          <a:bodyPr/>
          <a:lstStyle>
            <a:lvl1pPr>
              <a:defRPr/>
            </a:lvl1pPr>
          </a:lstStyle>
          <a:p>
            <a:pPr>
              <a:defRPr/>
            </a:pPr>
            <a:fld id="{247FA190-86A3-48FF-A274-D7369DC59B1B}" type="slidenum">
              <a:rPr lang="en-US"/>
              <a:pPr>
                <a:defRPr/>
              </a:pPr>
              <a:t>‹#›</a:t>
            </a:fld>
            <a:endParaRPr lang="en-US" dirty="0"/>
          </a:p>
        </p:txBody>
      </p:sp>
    </p:spTree>
    <p:extLst>
      <p:ext uri="{BB962C8B-B14F-4D97-AF65-F5344CB8AC3E}">
        <p14:creationId xmlns:p14="http://schemas.microsoft.com/office/powerpoint/2010/main" val="17152024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6" name="Footer Placeholder 2"/>
          <p:cNvSpPr>
            <a:spLocks noGrp="1"/>
          </p:cNvSpPr>
          <p:nvPr>
            <p:ph type="ftr" sz="quarter" idx="10"/>
          </p:nvPr>
        </p:nvSpPr>
        <p:spPr/>
        <p:txBody>
          <a:bodyPr/>
          <a:lstStyle>
            <a:lvl1pPr>
              <a:defRPr/>
            </a:lvl1pPr>
          </a:lstStyle>
          <a:p>
            <a:pPr>
              <a:defRPr/>
            </a:pPr>
            <a:endParaRPr lang="en-US" dirty="0"/>
          </a:p>
        </p:txBody>
      </p:sp>
      <p:sp>
        <p:nvSpPr>
          <p:cNvPr id="7" name="Slide Number Placeholder 3"/>
          <p:cNvSpPr>
            <a:spLocks noGrp="1"/>
          </p:cNvSpPr>
          <p:nvPr>
            <p:ph type="sldNum" sz="quarter" idx="11"/>
          </p:nvPr>
        </p:nvSpPr>
        <p:spPr/>
        <p:txBody>
          <a:bodyPr/>
          <a:lstStyle>
            <a:lvl1pPr>
              <a:defRPr/>
            </a:lvl1pPr>
          </a:lstStyle>
          <a:p>
            <a:pPr>
              <a:defRPr/>
            </a:pPr>
            <a:fld id="{E614F089-FA6F-4D69-9E3F-EBC882105AA8}" type="slidenum">
              <a:rPr lang="en-US"/>
              <a:pPr>
                <a:defRPr/>
              </a:pPr>
              <a:t>‹#›</a:t>
            </a:fld>
            <a:endParaRPr lang="en-US" dirty="0"/>
          </a:p>
        </p:txBody>
      </p:sp>
    </p:spTree>
    <p:extLst>
      <p:ext uri="{BB962C8B-B14F-4D97-AF65-F5344CB8AC3E}">
        <p14:creationId xmlns:p14="http://schemas.microsoft.com/office/powerpoint/2010/main" val="240027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chemeClr val="bg1"/>
              </a:solidFill>
            </a:endParaRPr>
          </a:p>
        </p:txBody>
      </p:sp>
      <p:sp>
        <p:nvSpPr>
          <p:cNvPr id="5"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8AAD66E-A84A-4C5E-A9ED-0D973E5504A6}"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75659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chemeClr val="bg1"/>
              </a:solidFill>
            </a:endParaRPr>
          </a:p>
        </p:txBody>
      </p:sp>
      <p:sp>
        <p:nvSpPr>
          <p:cNvPr id="6"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1186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p:nvSpPr>
        <p:spPr bwMode="auto">
          <a:xfrm>
            <a:off x="457200" y="304800"/>
            <a:ext cx="8229600" cy="1143000"/>
          </a:xfrm>
          <a:prstGeom prst="rect">
            <a:avLst/>
          </a:prstGeom>
          <a:solidFill>
            <a:schemeClr val="accent1"/>
          </a:solid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Tree>
    <p:extLst>
      <p:ext uri="{BB962C8B-B14F-4D97-AF65-F5344CB8AC3E}">
        <p14:creationId xmlns:p14="http://schemas.microsoft.com/office/powerpoint/2010/main" val="42111388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40ECF30D-F617-4BFA-9C60-D371A436D41C}"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796BB7F-ABC7-4F38-87A8-A5E294807CB8}" type="slidenum">
              <a:rPr lang="en-US"/>
              <a:pPr>
                <a:defRPr/>
              </a:pPr>
              <a:t>‹#›</a:t>
            </a:fld>
            <a:endParaRPr lang="en-US" dirty="0"/>
          </a:p>
        </p:txBody>
      </p:sp>
    </p:spTree>
    <p:extLst>
      <p:ext uri="{BB962C8B-B14F-4D97-AF65-F5344CB8AC3E}">
        <p14:creationId xmlns:p14="http://schemas.microsoft.com/office/powerpoint/2010/main" val="30092870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CD40EB85-D2AB-4D29-BB08-E51E921C1F9A}"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9F624A2-CA24-4D54-B0AA-F5112F2DBA90}" type="slidenum">
              <a:rPr lang="en-US"/>
              <a:pPr>
                <a:defRPr/>
              </a:pPr>
              <a:t>‹#›</a:t>
            </a:fld>
            <a:endParaRPr lang="en-US" dirty="0"/>
          </a:p>
        </p:txBody>
      </p:sp>
    </p:spTree>
    <p:extLst>
      <p:ext uri="{BB962C8B-B14F-4D97-AF65-F5344CB8AC3E}">
        <p14:creationId xmlns:p14="http://schemas.microsoft.com/office/powerpoint/2010/main" val="310898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413015C-0FD0-49CC-A58C-3C860801B6D2}"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B82D3E1-26A6-4CC1-A789-95D2574BA680}" type="slidenum">
              <a:rPr lang="en-US"/>
              <a:pPr>
                <a:defRPr/>
              </a:pPr>
              <a:t>‹#›</a:t>
            </a:fld>
            <a:endParaRPr lang="en-US" dirty="0"/>
          </a:p>
        </p:txBody>
      </p:sp>
    </p:spTree>
    <p:extLst>
      <p:ext uri="{BB962C8B-B14F-4D97-AF65-F5344CB8AC3E}">
        <p14:creationId xmlns:p14="http://schemas.microsoft.com/office/powerpoint/2010/main" val="3338753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1F6508E-86DE-4407-B27B-C12B3AE738A5}"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2F85205-EB6D-4006-A780-AE07BCF5CF29}" type="slidenum">
              <a:rPr lang="en-US"/>
              <a:pPr>
                <a:defRPr/>
              </a:pPr>
              <a:t>‹#›</a:t>
            </a:fld>
            <a:endParaRPr lang="en-US" dirty="0"/>
          </a:p>
        </p:txBody>
      </p:sp>
    </p:spTree>
    <p:extLst>
      <p:ext uri="{BB962C8B-B14F-4D97-AF65-F5344CB8AC3E}">
        <p14:creationId xmlns:p14="http://schemas.microsoft.com/office/powerpoint/2010/main" val="1797152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E8B0BEE-EC4A-49CF-AAF9-ECF9CBBA12DE}" type="datetime1">
              <a:rPr lang="en-US"/>
              <a:pPr>
                <a:defRPr/>
              </a:pPr>
              <a:t>4/10/2025</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88F4A6A2-9B9C-46A5-BAC1-BE90FF693BFA}" type="slidenum">
              <a:rPr lang="en-US"/>
              <a:pPr>
                <a:defRPr/>
              </a:pPr>
              <a:t>‹#›</a:t>
            </a:fld>
            <a:endParaRPr lang="en-US" dirty="0"/>
          </a:p>
        </p:txBody>
      </p:sp>
    </p:spTree>
    <p:extLst>
      <p:ext uri="{BB962C8B-B14F-4D97-AF65-F5344CB8AC3E}">
        <p14:creationId xmlns:p14="http://schemas.microsoft.com/office/powerpoint/2010/main" val="971028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FD097A4-7253-44FC-82E2-92506EBA2705}" type="datetime1">
              <a:rPr lang="en-US"/>
              <a:pPr>
                <a:defRPr/>
              </a:pPr>
              <a:t>4/10/2025</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97CF7BB7-C278-41DF-80B6-AE61215AA35A}" type="slidenum">
              <a:rPr lang="en-US"/>
              <a:pPr>
                <a:defRPr/>
              </a:pPr>
              <a:t>‹#›</a:t>
            </a:fld>
            <a:endParaRPr lang="en-US" dirty="0"/>
          </a:p>
        </p:txBody>
      </p:sp>
    </p:spTree>
    <p:extLst>
      <p:ext uri="{BB962C8B-B14F-4D97-AF65-F5344CB8AC3E}">
        <p14:creationId xmlns:p14="http://schemas.microsoft.com/office/powerpoint/2010/main" val="254975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9" descr="NAMFP-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5" name="Slide Number Placeholder 5"/>
          <p:cNvSpPr>
            <a:spLocks noGrp="1"/>
          </p:cNvSpPr>
          <p:nvPr>
            <p:ph type="sldNum" sz="quarter" idx="10"/>
          </p:nvPr>
        </p:nvSpPr>
        <p:spPr>
          <a:xfrm>
            <a:off x="6705600" y="6400800"/>
            <a:ext cx="2133600" cy="365125"/>
          </a:xfrm>
        </p:spPr>
        <p:txBody>
          <a:bodyPr/>
          <a:lstStyle>
            <a:lvl1pPr>
              <a:defRPr/>
            </a:lvl1pPr>
          </a:lstStyle>
          <a:p>
            <a:pPr>
              <a:defRPr/>
            </a:pPr>
            <a:fld id="{D334AE83-B083-458C-B2D4-B08163EDF643}" type="slidenum">
              <a:rPr lang="en-US"/>
              <a:pPr>
                <a:defRPr/>
              </a:pPr>
              <a:t>‹#›</a:t>
            </a:fld>
            <a:endParaRPr lang="en-US" dirty="0"/>
          </a:p>
        </p:txBody>
      </p:sp>
    </p:spTree>
    <p:extLst>
      <p:ext uri="{BB962C8B-B14F-4D97-AF65-F5344CB8AC3E}">
        <p14:creationId xmlns:p14="http://schemas.microsoft.com/office/powerpoint/2010/main" val="2513746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53D0BA4-F8E1-41AE-B7AC-E70A67611BD8}" type="datetime1">
              <a:rPr lang="en-US"/>
              <a:pPr>
                <a:defRPr/>
              </a:pPr>
              <a:t>4/10/2025</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7E4E566D-E13A-4A31-A344-7B96D27E5D7B}" type="slidenum">
              <a:rPr lang="en-US"/>
              <a:pPr>
                <a:defRPr/>
              </a:pPr>
              <a:t>‹#›</a:t>
            </a:fld>
            <a:endParaRPr lang="en-US" dirty="0"/>
          </a:p>
        </p:txBody>
      </p:sp>
    </p:spTree>
    <p:extLst>
      <p:ext uri="{BB962C8B-B14F-4D97-AF65-F5344CB8AC3E}">
        <p14:creationId xmlns:p14="http://schemas.microsoft.com/office/powerpoint/2010/main" val="312105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956B99C-317A-4525-9FCF-C4FF677DB261}" type="datetime1">
              <a:rPr lang="en-US"/>
              <a:pPr>
                <a:defRPr/>
              </a:pPr>
              <a:t>4/10/2025</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E897E48D-4B95-4954-9C0C-B0547EBCE521}" type="slidenum">
              <a:rPr lang="en-US"/>
              <a:pPr>
                <a:defRPr/>
              </a:pPr>
              <a:t>‹#›</a:t>
            </a:fld>
            <a:endParaRPr lang="en-US" dirty="0"/>
          </a:p>
        </p:txBody>
      </p:sp>
    </p:spTree>
    <p:extLst>
      <p:ext uri="{BB962C8B-B14F-4D97-AF65-F5344CB8AC3E}">
        <p14:creationId xmlns:p14="http://schemas.microsoft.com/office/powerpoint/2010/main" val="2837313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80696D2-C1EE-43A7-8047-A3C3EB5A6426}" type="datetime1">
              <a:rPr lang="en-US"/>
              <a:pPr>
                <a:defRPr/>
              </a:pPr>
              <a:t>4/10/2025</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AC3A1DA5-277D-43AF-9F45-FEE17D1FC952}" type="slidenum">
              <a:rPr lang="en-US"/>
              <a:pPr>
                <a:defRPr/>
              </a:pPr>
              <a:t>‹#›</a:t>
            </a:fld>
            <a:endParaRPr lang="en-US" dirty="0"/>
          </a:p>
        </p:txBody>
      </p:sp>
    </p:spTree>
    <p:extLst>
      <p:ext uri="{BB962C8B-B14F-4D97-AF65-F5344CB8AC3E}">
        <p14:creationId xmlns:p14="http://schemas.microsoft.com/office/powerpoint/2010/main" val="3701841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9E2388F-3C32-43F3-920D-B17BAF5D82C8}" type="datetime1">
              <a:rPr lang="en-US"/>
              <a:pPr>
                <a:defRPr/>
              </a:pPr>
              <a:t>4/10/2025</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423CA9F7-5868-45E7-B9F5-4E24CB78E872}" type="slidenum">
              <a:rPr lang="en-US"/>
              <a:pPr>
                <a:defRPr/>
              </a:pPr>
              <a:t>‹#›</a:t>
            </a:fld>
            <a:endParaRPr lang="en-US" dirty="0"/>
          </a:p>
        </p:txBody>
      </p:sp>
    </p:spTree>
    <p:extLst>
      <p:ext uri="{BB962C8B-B14F-4D97-AF65-F5344CB8AC3E}">
        <p14:creationId xmlns:p14="http://schemas.microsoft.com/office/powerpoint/2010/main" val="631805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9B517C8-C43F-4901-A496-13C7F82DA79A}"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EEDF437-A95E-4DE4-A9CC-636B89341CF4}" type="slidenum">
              <a:rPr lang="en-US"/>
              <a:pPr>
                <a:defRPr/>
              </a:pPr>
              <a:t>‹#›</a:t>
            </a:fld>
            <a:endParaRPr lang="en-US" dirty="0"/>
          </a:p>
        </p:txBody>
      </p:sp>
    </p:spTree>
    <p:extLst>
      <p:ext uri="{BB962C8B-B14F-4D97-AF65-F5344CB8AC3E}">
        <p14:creationId xmlns:p14="http://schemas.microsoft.com/office/powerpoint/2010/main" val="49478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FC974822-CE0A-485F-A4DE-D4F7D05C37A7}"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9E2933-675F-41B7-9B07-BD2D6ACD79C3}" type="slidenum">
              <a:rPr lang="en-US"/>
              <a:pPr>
                <a:defRPr/>
              </a:pPr>
              <a:t>‹#›</a:t>
            </a:fld>
            <a:endParaRPr lang="en-US" dirty="0"/>
          </a:p>
        </p:txBody>
      </p:sp>
    </p:spTree>
    <p:extLst>
      <p:ext uri="{BB962C8B-B14F-4D97-AF65-F5344CB8AC3E}">
        <p14:creationId xmlns:p14="http://schemas.microsoft.com/office/powerpoint/2010/main" val="98954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7" name="Footer Placeholder 2"/>
          <p:cNvSpPr>
            <a:spLocks noGrp="1"/>
          </p:cNvSpPr>
          <p:nvPr>
            <p:ph type="ftr" sz="quarter" idx="10"/>
          </p:nvPr>
        </p:nvSpPr>
        <p:spPr/>
        <p:txBody>
          <a:bodyPr/>
          <a:lstStyle>
            <a:lvl1pPr>
              <a:defRPr/>
            </a:lvl1pPr>
          </a:lstStyle>
          <a:p>
            <a:pPr>
              <a:defRPr/>
            </a:pPr>
            <a:endParaRPr lang="en-US" dirty="0"/>
          </a:p>
        </p:txBody>
      </p:sp>
      <p:sp>
        <p:nvSpPr>
          <p:cNvPr id="8" name="Slide Number Placeholder 3"/>
          <p:cNvSpPr>
            <a:spLocks noGrp="1"/>
          </p:cNvSpPr>
          <p:nvPr>
            <p:ph type="sldNum" sz="quarter" idx="11"/>
          </p:nvPr>
        </p:nvSpPr>
        <p:spPr/>
        <p:txBody>
          <a:bodyPr/>
          <a:lstStyle>
            <a:lvl1pPr>
              <a:defRPr/>
            </a:lvl1pPr>
          </a:lstStyle>
          <a:p>
            <a:pPr>
              <a:defRPr/>
            </a:pPr>
            <a:fld id="{0D812B64-994A-4224-86A6-330C98ACA2BD}" type="slidenum">
              <a:rPr lang="en-US"/>
              <a:pPr>
                <a:defRPr/>
              </a:pPr>
              <a:t>‹#›</a:t>
            </a:fld>
            <a:endParaRPr lang="en-US" dirty="0"/>
          </a:p>
        </p:txBody>
      </p:sp>
    </p:spTree>
    <p:extLst>
      <p:ext uri="{BB962C8B-B14F-4D97-AF65-F5344CB8AC3E}">
        <p14:creationId xmlns:p14="http://schemas.microsoft.com/office/powerpoint/2010/main" val="3203280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Title 7"/>
          <p:cNvSpPr txBox="1">
            <a:spLocks/>
          </p:cNvSpPr>
          <p:nvPr/>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chemeClr val="bg1"/>
              </a:solidFill>
            </a:endParaRPr>
          </a:p>
        </p:txBody>
      </p:sp>
      <p:sp>
        <p:nvSpPr>
          <p:cNvPr id="5"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56535B8-5A83-4BBF-B2FD-B41767C2D8DC}"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79214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Title 7"/>
          <p:cNvSpPr txBox="1">
            <a:spLocks/>
          </p:cNvSpPr>
          <p:nvPr/>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chemeClr val="bg1"/>
              </a:solidFill>
            </a:endParaRPr>
          </a:p>
        </p:txBody>
      </p:sp>
      <p:sp>
        <p:nvSpPr>
          <p:cNvPr id="6"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491853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Title 7"/>
          <p:cNvSpPr txBox="1">
            <a:spLocks/>
          </p:cNvSpPr>
          <p:nvPr/>
        </p:nvSpPr>
        <p:spPr bwMode="auto">
          <a:xfrm>
            <a:off x="457200" y="304800"/>
            <a:ext cx="8229600" cy="1143000"/>
          </a:xfrm>
          <a:prstGeom prst="rect">
            <a:avLst/>
          </a:prstGeom>
          <a:solidFill>
            <a:schemeClr val="accent1"/>
          </a:solid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Tree>
    <p:extLst>
      <p:ext uri="{BB962C8B-B14F-4D97-AF65-F5344CB8AC3E}">
        <p14:creationId xmlns:p14="http://schemas.microsoft.com/office/powerpoint/2010/main" val="9942873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68017B02-1E53-48B8-982F-EBB1B80DD5CF}"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A71A7F-14FB-47D3-949A-D177448FCA52}" type="slidenum">
              <a:rPr lang="en-US"/>
              <a:pPr>
                <a:defRPr/>
              </a:pPr>
              <a:t>‹#›</a:t>
            </a:fld>
            <a:endParaRPr lang="en-US" dirty="0"/>
          </a:p>
        </p:txBody>
      </p:sp>
    </p:spTree>
    <p:extLst>
      <p:ext uri="{BB962C8B-B14F-4D97-AF65-F5344CB8AC3E}">
        <p14:creationId xmlns:p14="http://schemas.microsoft.com/office/powerpoint/2010/main" val="2064802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6"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dirty="0"/>
          </a:p>
        </p:txBody>
      </p:sp>
      <p:sp>
        <p:nvSpPr>
          <p:cNvPr id="7" name="Slide Number Placeholder 5"/>
          <p:cNvSpPr>
            <a:spLocks noGrp="1"/>
          </p:cNvSpPr>
          <p:nvPr>
            <p:ph type="sldNum" sz="quarter" idx="11"/>
          </p:nvPr>
        </p:nvSpPr>
        <p:spPr>
          <a:xfrm>
            <a:off x="6705600" y="6400800"/>
            <a:ext cx="2133600" cy="365125"/>
          </a:xfrm>
        </p:spPr>
        <p:txBody>
          <a:bodyPr/>
          <a:lstStyle>
            <a:lvl1pPr>
              <a:defRPr/>
            </a:lvl1pPr>
          </a:lstStyle>
          <a:p>
            <a:pPr>
              <a:defRPr/>
            </a:pPr>
            <a:fld id="{FB28BD6A-F96A-4120-9D76-966245AC1394}" type="slidenum">
              <a:rPr lang="en-US"/>
              <a:pPr>
                <a:defRPr/>
              </a:pPr>
              <a:t>‹#›</a:t>
            </a:fld>
            <a:endParaRPr lang="en-US" dirty="0"/>
          </a:p>
        </p:txBody>
      </p:sp>
    </p:spTree>
    <p:extLst>
      <p:ext uri="{BB962C8B-B14F-4D97-AF65-F5344CB8AC3E}">
        <p14:creationId xmlns:p14="http://schemas.microsoft.com/office/powerpoint/2010/main" val="304668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9" descr="NAMFP-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5" name="Slide Number Placeholder 5"/>
          <p:cNvSpPr>
            <a:spLocks noGrp="1"/>
          </p:cNvSpPr>
          <p:nvPr>
            <p:ph type="sldNum" sz="quarter" idx="10"/>
          </p:nvPr>
        </p:nvSpPr>
        <p:spPr>
          <a:xfrm>
            <a:off x="6705600" y="6400800"/>
            <a:ext cx="2133600" cy="365125"/>
          </a:xfrm>
        </p:spPr>
        <p:txBody>
          <a:bodyPr/>
          <a:lstStyle>
            <a:lvl1pPr>
              <a:defRPr/>
            </a:lvl1pPr>
          </a:lstStyle>
          <a:p>
            <a:pPr>
              <a:defRPr/>
            </a:pPr>
            <a:fld id="{FC075EBE-233A-4F1F-BEBC-ABE58BCCABE8}" type="slidenum">
              <a:rPr lang="en-US"/>
              <a:pPr>
                <a:defRPr/>
              </a:pPr>
              <a:t>‹#›</a:t>
            </a:fld>
            <a:endParaRPr lang="en-US" dirty="0"/>
          </a:p>
        </p:txBody>
      </p:sp>
    </p:spTree>
    <p:extLst>
      <p:ext uri="{BB962C8B-B14F-4D97-AF65-F5344CB8AC3E}">
        <p14:creationId xmlns:p14="http://schemas.microsoft.com/office/powerpoint/2010/main" val="97098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56C66F4-1880-488A-A62A-73855E6E1AA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4.xml"/><Relationship Id="rId1" Type="http://schemas.openxmlformats.org/officeDocument/2006/relationships/slideLayout" Target="../slideLayouts/slideLayout11.xml"/><Relationship Id="rId4" Type="http://schemas.openxmlformats.org/officeDocument/2006/relationships/image" Target="../media/image55.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1.xml"/><Relationship Id="rId1" Type="http://schemas.openxmlformats.org/officeDocument/2006/relationships/slideLayout" Target="../slideLayouts/slideLayout11.xml"/><Relationship Id="rId4" Type="http://schemas.openxmlformats.org/officeDocument/2006/relationships/image" Target="../media/image59.jpeg"/></Relationships>
</file>

<file path=ppt/slides/_rels/slide1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1.xml"/><Relationship Id="rId1" Type="http://schemas.openxmlformats.org/officeDocument/2006/relationships/slideLayout" Target="../slideLayouts/slideLayout11.xml"/><Relationship Id="rId4" Type="http://schemas.openxmlformats.org/officeDocument/2006/relationships/image" Target="../media/image69.jpeg"/></Relationships>
</file>

<file path=ppt/slides/_rels/slide1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4.xml"/><Relationship Id="rId1" Type="http://schemas.openxmlformats.org/officeDocument/2006/relationships/slideLayout" Target="../slideLayouts/slideLayout11.xml"/><Relationship Id="rId4" Type="http://schemas.openxmlformats.org/officeDocument/2006/relationships/image" Target="../media/image73.jpeg"/></Relationships>
</file>

<file path=ppt/slides/_rels/slide1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5.xml"/><Relationship Id="rId1" Type="http://schemas.openxmlformats.org/officeDocument/2006/relationships/slideLayout" Target="../slideLayouts/slideLayout11.xml"/><Relationship Id="rId4" Type="http://schemas.openxmlformats.org/officeDocument/2006/relationships/image" Target="../media/image75.jpeg"/></Relationships>
</file>

<file path=ppt/slides/_rels/slide136.xml.rels><?xml version="1.0" encoding="UTF-8" standalone="yes"?>
<Relationships xmlns="http://schemas.openxmlformats.org/package/2006/relationships"><Relationship Id="rId3" Type="http://schemas.openxmlformats.org/officeDocument/2006/relationships/hyperlink" Target="http://www.smokefree.gov/" TargetMode="External"/><Relationship Id="rId2" Type="http://schemas.openxmlformats.org/officeDocument/2006/relationships/notesSlide" Target="../notesSlides/notesSlide136.xml"/><Relationship Id="rId1" Type="http://schemas.openxmlformats.org/officeDocument/2006/relationships/slideLayout" Target="../slideLayouts/slideLayout11.xml"/><Relationship Id="rId5" Type="http://schemas.openxmlformats.org/officeDocument/2006/relationships/image" Target="../media/image76.png"/><Relationship Id="rId4" Type="http://schemas.openxmlformats.org/officeDocument/2006/relationships/hyperlink" Target="http://www.hc-sc.gc.ca/"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137.xml"/><Relationship Id="rId1" Type="http://schemas.openxmlformats.org/officeDocument/2006/relationships/slideLayout" Target="../slideLayouts/slideLayout11.xml"/><Relationship Id="rId4" Type="http://schemas.openxmlformats.org/officeDocument/2006/relationships/image" Target="../media/image78.jpeg"/></Relationships>
</file>

<file path=ppt/slides/_rels/slide1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8.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9.xml"/><Relationship Id="rId1" Type="http://schemas.openxmlformats.org/officeDocument/2006/relationships/slideLayout" Target="../slideLayouts/slideLayout11.xml"/><Relationship Id="rId4" Type="http://schemas.openxmlformats.org/officeDocument/2006/relationships/image" Target="../media/image81.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0.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3.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146.xml"/><Relationship Id="rId1" Type="http://schemas.openxmlformats.org/officeDocument/2006/relationships/slideLayout" Target="../slideLayouts/slideLayout11.xml"/><Relationship Id="rId4" Type="http://schemas.openxmlformats.org/officeDocument/2006/relationships/image" Target="../media/image87.jpeg"/></Relationships>
</file>

<file path=ppt/slides/_rels/slide1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7.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8.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0.xm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3.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54.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5.xml"/><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156.xml"/><Relationship Id="rId1" Type="http://schemas.openxmlformats.org/officeDocument/2006/relationships/slideLayout" Target="../slideLayouts/slideLayout11.xml"/><Relationship Id="rId4" Type="http://schemas.openxmlformats.org/officeDocument/2006/relationships/image" Target="../media/image95.jpeg"/></Relationships>
</file>

<file path=ppt/slides/_rels/slide1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7.xml"/><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8.xml"/><Relationship Id="rId1" Type="http://schemas.openxmlformats.org/officeDocument/2006/relationships/slideLayout" Target="../slideLayouts/slideLayout11.xml"/><Relationship Id="rId4" Type="http://schemas.openxmlformats.org/officeDocument/2006/relationships/image" Target="../media/image98.jpeg"/></Relationships>
</file>

<file path=ppt/slides/_rels/slide1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1.xml"/><Relationship Id="rId1" Type="http://schemas.openxmlformats.org/officeDocument/2006/relationships/slideLayout" Target="../slideLayouts/slideLayout11.xml"/></Relationships>
</file>

<file path=ppt/slides/_rels/slide1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62.xml"/><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63.xml"/><Relationship Id="rId1" Type="http://schemas.openxmlformats.org/officeDocument/2006/relationships/slideLayout" Target="../slideLayouts/slideLayout11.xml"/><Relationship Id="rId5" Type="http://schemas.openxmlformats.org/officeDocument/2006/relationships/image" Target="../media/image104.jpeg"/><Relationship Id="rId4" Type="http://schemas.openxmlformats.org/officeDocument/2006/relationships/image" Target="../media/image103.jpeg"/></Relationships>
</file>

<file path=ppt/slides/_rels/slide1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64.xml"/><Relationship Id="rId1" Type="http://schemas.openxmlformats.org/officeDocument/2006/relationships/slideLayout" Target="../slideLayouts/slideLayout11.xml"/><Relationship Id="rId5" Type="http://schemas.openxmlformats.org/officeDocument/2006/relationships/image" Target="../media/image107.jpeg"/><Relationship Id="rId4" Type="http://schemas.openxmlformats.org/officeDocument/2006/relationships/image" Target="../media/image106.jpe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1.xml"/></Relationships>
</file>

<file path=ppt/slides/_rels/slide1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68.xml"/><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9.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3.wmf"/></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72.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73.xml"/><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77.xml"/><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80.xml"/><Relationship Id="rId1"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1.xml"/><Relationship Id="rId1" Type="http://schemas.openxmlformats.org/officeDocument/2006/relationships/slideLayout" Target="../slideLayouts/slideLayout11.xml"/></Relationships>
</file>

<file path=ppt/slides/_rels/slide1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2.xml"/><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3.xml"/><Relationship Id="rId1"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4.xml"/><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5.xml"/><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86.xml"/><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6.xml"/><Relationship Id="rId1" Type="http://schemas.openxmlformats.org/officeDocument/2006/relationships/slideLayout" Target="../slideLayouts/slideLayout11.xml"/></Relationships>
</file>

<file path=ppt/slides/_rels/slide19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9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9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1.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15.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23.xml"/><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24.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25.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6.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24.jpe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37.jpeg"/></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37.jpeg"/></Relationships>
</file>

<file path=ppt/slides/_rels/slide7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2.xml"/><Relationship Id="rId1" Type="http://schemas.openxmlformats.org/officeDocument/2006/relationships/slideLayout" Target="../slideLayouts/slideLayout11.xml"/><Relationship Id="rId4" Type="http://schemas.openxmlformats.org/officeDocument/2006/relationships/image" Target="../media/image49.jpeg"/></Relationships>
</file>

<file path=ppt/slides/_rels/slide9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93.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CC">
            <a:alpha val="79999"/>
          </a:srgbClr>
        </a:solidFill>
        <a:effectLst/>
      </p:bgPr>
    </p:bg>
    <p:spTree>
      <p:nvGrpSpPr>
        <p:cNvPr id="1" name=""/>
        <p:cNvGrpSpPr/>
        <p:nvPr/>
      </p:nvGrpSpPr>
      <p:grpSpPr>
        <a:xfrm>
          <a:off x="0" y="0"/>
          <a:ext cx="0" cy="0"/>
          <a:chOff x="0" y="0"/>
          <a:chExt cx="0" cy="0"/>
        </a:xfrm>
      </p:grpSpPr>
      <p:sp>
        <p:nvSpPr>
          <p:cNvPr id="27650" name="Title 1"/>
          <p:cNvSpPr>
            <a:spLocks noGrp="1"/>
          </p:cNvSpPr>
          <p:nvPr>
            <p:ph type="ctrTitle"/>
          </p:nvPr>
        </p:nvSpPr>
        <p:spPr>
          <a:xfrm>
            <a:off x="688975" y="554038"/>
            <a:ext cx="7772400" cy="1470025"/>
          </a:xfrm>
        </p:spPr>
        <p:txBody>
          <a:bodyPr/>
          <a:lstStyle/>
          <a:p>
            <a:pPr eaLnBrk="1" hangingPunct="1"/>
            <a:r>
              <a:rPr lang="en-US" dirty="0"/>
              <a:t>Módulo 5: </a:t>
            </a:r>
            <a:r>
              <a:rPr lang="es-MX" dirty="0"/>
              <a:t>Capacitar</a:t>
            </a:r>
            <a:r>
              <a:rPr lang="en-US" dirty="0"/>
              <a:t> al </a:t>
            </a:r>
            <a:r>
              <a:rPr lang="es-MX" noProof="0" dirty="0"/>
              <a:t>Capacitador</a:t>
            </a:r>
            <a:r>
              <a:rPr lang="en-US"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971315402"/>
              </p:ext>
            </p:extLst>
          </p:nvPr>
        </p:nvGraphicFramePr>
        <p:xfrm>
          <a:off x="0" y="1600200"/>
          <a:ext cx="9144000" cy="472440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724400">
                <a:tc>
                  <a:txBody>
                    <a:bodyPr/>
                    <a:lstStyle/>
                    <a:p>
                      <a:r>
                        <a:rPr lang="es-MX" sz="2000" u="none" noProof="0" dirty="0">
                          <a:solidFill>
                            <a:srgbClr val="006600"/>
                          </a:solidFill>
                        </a:rPr>
                        <a:t>Intro</a:t>
                      </a:r>
                      <a:r>
                        <a:rPr lang="es-MX" sz="2000" u="none" baseline="0" noProof="0" dirty="0">
                          <a:solidFill>
                            <a:srgbClr val="006600"/>
                          </a:solidFill>
                        </a:rPr>
                        <a:t>ducción </a:t>
                      </a:r>
                      <a:endParaRPr lang="es-MX" sz="2000" u="none" noProof="0" dirty="0">
                        <a:solidFill>
                          <a:srgbClr val="006600"/>
                        </a:solidFill>
                      </a:endParaRPr>
                    </a:p>
                    <a:p>
                      <a:pPr>
                        <a:buFont typeface="Arial" pitchFamily="34" charset="0"/>
                        <a:buChar char="•"/>
                      </a:pPr>
                      <a:r>
                        <a:rPr lang="es-MX" sz="2000" u="none" noProof="0" dirty="0">
                          <a:solidFill>
                            <a:srgbClr val="002060"/>
                          </a:solidFill>
                        </a:rPr>
                        <a:t> Introducción al Módulo</a:t>
                      </a:r>
                    </a:p>
                    <a:p>
                      <a:pPr>
                        <a:buFont typeface="Arial" pitchFamily="34" charset="0"/>
                        <a:buChar char="•"/>
                      </a:pPr>
                      <a:r>
                        <a:rPr lang="es-MX" sz="2000" u="none" noProof="0" dirty="0">
                          <a:solidFill>
                            <a:srgbClr val="002060"/>
                          </a:solidFill>
                        </a:rPr>
                        <a:t>  Sueño, Estado de Alerta, Bienestar y Desempeño</a:t>
                      </a:r>
                    </a:p>
                    <a:p>
                      <a:pPr>
                        <a:buFont typeface="Arial" pitchFamily="34" charset="0"/>
                        <a:buNone/>
                      </a:pPr>
                      <a:endParaRPr lang="es-MX" sz="2000" u="none" noProof="0" dirty="0"/>
                    </a:p>
                    <a:p>
                      <a:pPr>
                        <a:buFont typeface="Arial" pitchFamily="34" charset="0"/>
                        <a:buNone/>
                      </a:pPr>
                      <a:r>
                        <a:rPr lang="es-MX" sz="2000" u="none" noProof="0" dirty="0">
                          <a:solidFill>
                            <a:srgbClr val="006600"/>
                          </a:solidFill>
                        </a:rPr>
                        <a:t>Lección 1: Características de la fatiga y choques por fatiga</a:t>
                      </a:r>
                    </a:p>
                    <a:p>
                      <a:pPr>
                        <a:buFont typeface="Arial" pitchFamily="34" charset="0"/>
                        <a:buChar char="•"/>
                      </a:pPr>
                      <a:r>
                        <a:rPr lang="es-MX" sz="2000" u="none" noProof="0" dirty="0"/>
                        <a:t> </a:t>
                      </a:r>
                      <a:r>
                        <a:rPr lang="es-MX" sz="2000" u="none" noProof="0" dirty="0">
                          <a:solidFill>
                            <a:srgbClr val="002060"/>
                          </a:solidFill>
                        </a:rPr>
                        <a:t>¿Qué es la fatiga?</a:t>
                      </a:r>
                    </a:p>
                    <a:p>
                      <a:pPr>
                        <a:buFont typeface="Arial" pitchFamily="34" charset="0"/>
                        <a:buChar char="•"/>
                      </a:pPr>
                      <a:r>
                        <a:rPr lang="es-MX" sz="2000" u="none" noProof="0" dirty="0">
                          <a:solidFill>
                            <a:srgbClr val="002060"/>
                          </a:solidFill>
                        </a:rPr>
                        <a:t>  Características de la fatiga </a:t>
                      </a:r>
                    </a:p>
                    <a:p>
                      <a:pPr>
                        <a:buFont typeface="Arial" pitchFamily="34" charset="0"/>
                        <a:buChar char="•"/>
                      </a:pPr>
                      <a:r>
                        <a:rPr lang="es-MX" sz="2000" u="none" noProof="0" dirty="0">
                          <a:solidFill>
                            <a:srgbClr val="002060"/>
                          </a:solidFill>
                        </a:rPr>
                        <a:t> Choques relacionados con la fatiga</a:t>
                      </a:r>
                      <a:endParaRPr lang="es-MX" sz="2000" u="none" noProof="0" dirty="0"/>
                    </a:p>
                  </a:txBody>
                  <a:tcPr marL="85134" marR="85134"/>
                </a:tc>
                <a:tc>
                  <a:txBody>
                    <a:bodyPr/>
                    <a:lstStyle/>
                    <a:p>
                      <a:r>
                        <a:rPr lang="es-MX" sz="2000" u="none" noProof="0" dirty="0">
                          <a:solidFill>
                            <a:srgbClr val="006600"/>
                          </a:solidFill>
                        </a:rPr>
                        <a:t>Lección 2: Sueño y otros Factores que Afectan el Estado de Alerta</a:t>
                      </a:r>
                      <a:endParaRPr lang="es-MX" sz="2000" u="none" noProof="0" dirty="0"/>
                    </a:p>
                    <a:p>
                      <a:pPr>
                        <a:buFont typeface="Arial" pitchFamily="34" charset="0"/>
                        <a:buChar char="•"/>
                      </a:pPr>
                      <a:r>
                        <a:rPr lang="es-MX" sz="2000" u="none" noProof="0" dirty="0"/>
                        <a:t> </a:t>
                      </a:r>
                      <a:r>
                        <a:rPr lang="es-MX" sz="2000" u="none" noProof="0" dirty="0">
                          <a:solidFill>
                            <a:srgbClr val="002060"/>
                          </a:solidFill>
                        </a:rPr>
                        <a:t>¿Que es dormir?</a:t>
                      </a:r>
                    </a:p>
                    <a:p>
                      <a:pPr>
                        <a:buFont typeface="Arial" pitchFamily="34" charset="0"/>
                        <a:buChar char="•"/>
                      </a:pPr>
                      <a:r>
                        <a:rPr lang="es-MX" sz="2000" u="none" noProof="0" dirty="0">
                          <a:solidFill>
                            <a:srgbClr val="002060"/>
                          </a:solidFill>
                        </a:rPr>
                        <a:t> Factores que Afectan el Estado de Alerta y el Desempeño</a:t>
                      </a:r>
                    </a:p>
                    <a:p>
                      <a:pPr>
                        <a:buFont typeface="Arial" pitchFamily="34" charset="0"/>
                        <a:buChar char="•"/>
                      </a:pPr>
                      <a:r>
                        <a:rPr lang="es-MX" sz="2000" u="none" noProof="0" dirty="0">
                          <a:solidFill>
                            <a:srgbClr val="002060"/>
                          </a:solidFill>
                        </a:rPr>
                        <a:t>Diferencias individuales en la Susceptibilidad a la Fatiga</a:t>
                      </a:r>
                    </a:p>
                    <a:p>
                      <a:pPr>
                        <a:buFont typeface="Arial" pitchFamily="34" charset="0"/>
                        <a:buChar char="•"/>
                      </a:pPr>
                      <a:endParaRPr lang="es-MX" sz="2000" u="none" noProof="0" dirty="0"/>
                    </a:p>
                    <a:p>
                      <a:r>
                        <a:rPr lang="es-MX" sz="2000" u="none" noProof="0" dirty="0">
                          <a:solidFill>
                            <a:srgbClr val="006600"/>
                          </a:solidFill>
                        </a:rPr>
                        <a:t>Lección 3: Salud, Bienestar, Drogas y Medicamentos</a:t>
                      </a:r>
                    </a:p>
                    <a:p>
                      <a:pPr>
                        <a:buFont typeface="Arial" pitchFamily="34" charset="0"/>
                        <a:buChar char="•"/>
                      </a:pPr>
                      <a:r>
                        <a:rPr lang="es-MX" sz="2000" u="none" noProof="0" dirty="0"/>
                        <a:t> </a:t>
                      </a:r>
                      <a:r>
                        <a:rPr lang="es-MX" sz="2000" u="none" noProof="0" dirty="0">
                          <a:solidFill>
                            <a:srgbClr val="002060"/>
                          </a:solidFill>
                        </a:rPr>
                        <a:t>Salud y Bienestar </a:t>
                      </a:r>
                    </a:p>
                    <a:p>
                      <a:pPr>
                        <a:buFont typeface="Arial" pitchFamily="34" charset="0"/>
                        <a:buChar char="•"/>
                      </a:pPr>
                      <a:r>
                        <a:rPr lang="es-MX" sz="2000" u="none" noProof="0" dirty="0">
                          <a:solidFill>
                            <a:srgbClr val="002060"/>
                          </a:solidFill>
                        </a:rPr>
                        <a:t> Fármacos y Medicamentos</a:t>
                      </a:r>
                      <a:endParaRPr lang="es-MX" sz="2000" u="none" noProof="0" dirty="0"/>
                    </a:p>
                  </a:txBody>
                  <a:tcPr marL="85134" marR="85134"/>
                </a:tc>
                <a:tc>
                  <a:txBody>
                    <a:bodyPr/>
                    <a:lstStyle/>
                    <a:p>
                      <a:r>
                        <a:rPr lang="es-MX" sz="2000" u="none" noProof="0" dirty="0">
                          <a:solidFill>
                            <a:srgbClr val="006600"/>
                          </a:solidFill>
                        </a:rPr>
                        <a:t>Lección 4: Estado de Alerta y Conducción de un vehículo de autotransporte</a:t>
                      </a:r>
                    </a:p>
                    <a:p>
                      <a:pPr>
                        <a:buFont typeface="Arial" pitchFamily="34" charset="0"/>
                        <a:buChar char="•"/>
                      </a:pPr>
                      <a:r>
                        <a:rPr lang="es-MX" sz="2000" u="none" noProof="0" dirty="0"/>
                        <a:t> </a:t>
                      </a:r>
                      <a:r>
                        <a:rPr lang="es-MX" sz="2000" u="none" noProof="0" dirty="0">
                          <a:solidFill>
                            <a:srgbClr val="002060"/>
                          </a:solidFill>
                        </a:rPr>
                        <a:t>Mejorar el Sueño y el Estado de Alerta</a:t>
                      </a:r>
                    </a:p>
                    <a:p>
                      <a:pPr>
                        <a:buFont typeface="Arial" pitchFamily="34" charset="0"/>
                        <a:buChar char="•"/>
                      </a:pPr>
                      <a:r>
                        <a:rPr lang="es-MX" sz="2000" u="none" noProof="0" dirty="0">
                          <a:solidFill>
                            <a:srgbClr val="002060"/>
                          </a:solidFill>
                        </a:rPr>
                        <a:t> Programación de Horarios y HDS</a:t>
                      </a:r>
                    </a:p>
                    <a:p>
                      <a:pPr>
                        <a:buFont typeface="Arial" pitchFamily="34" charset="0"/>
                        <a:buChar char="•"/>
                      </a:pPr>
                      <a:r>
                        <a:rPr lang="es-MX" sz="2000" u="none" noProof="0" dirty="0">
                          <a:solidFill>
                            <a:srgbClr val="002060"/>
                          </a:solidFill>
                        </a:rPr>
                        <a:t> Conducción en equipo</a:t>
                      </a:r>
                    </a:p>
                    <a:p>
                      <a:pPr>
                        <a:buFont typeface="Arial" pitchFamily="34" charset="0"/>
                        <a:buNone/>
                      </a:pPr>
                      <a:endParaRPr lang="es-MX" sz="2000" u="none" noProof="0" dirty="0"/>
                    </a:p>
                    <a:p>
                      <a:r>
                        <a:rPr lang="es-MX" sz="2000" u="none" baseline="0" noProof="0" dirty="0">
                          <a:solidFill>
                            <a:srgbClr val="006600"/>
                          </a:solidFill>
                        </a:rPr>
                        <a:t>Conclusión</a:t>
                      </a:r>
                      <a:endParaRPr lang="es-MX" sz="2000" u="none" noProof="0" dirty="0">
                        <a:solidFill>
                          <a:srgbClr val="006600"/>
                        </a:solidFill>
                      </a:endParaRPr>
                    </a:p>
                    <a:p>
                      <a:pPr>
                        <a:buFont typeface="Arial" pitchFamily="34" charset="0"/>
                        <a:buChar char="•"/>
                      </a:pPr>
                      <a:r>
                        <a:rPr lang="es-MX" sz="2000" b="1" u="none" kern="1200" noProof="0" dirty="0">
                          <a:solidFill>
                            <a:srgbClr val="002060"/>
                          </a:solidFill>
                          <a:latin typeface="+mn-lt"/>
                          <a:ea typeface="+mn-ea"/>
                          <a:cs typeface="+mn-cs"/>
                        </a:rPr>
                        <a:t>Revisión</a:t>
                      </a:r>
                    </a:p>
                    <a:p>
                      <a:pPr>
                        <a:buFont typeface="Arial" pitchFamily="34" charset="0"/>
                        <a:buChar char="•"/>
                      </a:pPr>
                      <a:r>
                        <a:rPr lang="es-MX" sz="2000" u="none" noProof="0" dirty="0">
                          <a:solidFill>
                            <a:srgbClr val="002060"/>
                          </a:solidFill>
                        </a:rPr>
                        <a:t> Módulo de Examen</a:t>
                      </a:r>
                    </a:p>
                  </a:txBody>
                  <a:tcPr marL="85134" marR="85134"/>
                </a:tc>
                <a:extLst>
                  <a:ext uri="{0D108BD9-81ED-4DB2-BD59-A6C34878D82A}">
                    <a16:rowId xmlns:a16="http://schemas.microsoft.com/office/drawing/2014/main" val="10000"/>
                  </a:ext>
                </a:extLst>
              </a:tr>
            </a:tbl>
          </a:graphicData>
        </a:graphic>
      </p:graphicFrame>
      <p:sp>
        <p:nvSpPr>
          <p:cNvPr id="3" name="Title 2"/>
          <p:cNvSpPr>
            <a:spLocks noGrp="1"/>
          </p:cNvSpPr>
          <p:nvPr>
            <p:ph type="title"/>
          </p:nvPr>
        </p:nvSpPr>
        <p:spPr/>
        <p:txBody>
          <a:bodyPr/>
          <a:lstStyle/>
          <a:p>
            <a:r>
              <a:rPr lang="es-MX" dirty="0"/>
              <a:t>Módulo 3 Descripción General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Hora del día</a:t>
            </a:r>
          </a:p>
        </p:txBody>
      </p:sp>
      <p:sp>
        <p:nvSpPr>
          <p:cNvPr id="3" name="Content Placeholder 2"/>
          <p:cNvSpPr>
            <a:spLocks noGrp="1"/>
          </p:cNvSpPr>
          <p:nvPr>
            <p:ph idx="1"/>
          </p:nvPr>
        </p:nvSpPr>
        <p:spPr/>
        <p:txBody>
          <a:bodyPr>
            <a:normAutofit fontScale="92500" lnSpcReduction="10000"/>
          </a:bodyPr>
          <a:lstStyle/>
          <a:p>
            <a:pPr>
              <a:buNone/>
            </a:pPr>
            <a:r>
              <a:rPr lang="es-MX" u="sng" noProof="0" dirty="0"/>
              <a:t>Ritmo circadianos:</a:t>
            </a:r>
            <a:endParaRPr lang="es-MX" noProof="0" dirty="0"/>
          </a:p>
          <a:p>
            <a:r>
              <a:rPr lang="es-MX" noProof="0" dirty="0"/>
              <a:t>Cambios fisiológicos; p.ej.,</a:t>
            </a:r>
          </a:p>
          <a:p>
            <a:pPr lvl="1"/>
            <a:r>
              <a:rPr lang="es-MX" noProof="0" dirty="0"/>
              <a:t>Temperatura corporal</a:t>
            </a:r>
          </a:p>
          <a:p>
            <a:pPr lvl="1"/>
            <a:r>
              <a:rPr lang="es-MX" noProof="0" dirty="0"/>
              <a:t>Secreción de hormonas</a:t>
            </a:r>
          </a:p>
          <a:p>
            <a:r>
              <a:rPr lang="es-MX" noProof="0" dirty="0"/>
              <a:t>Controlados por el cerebro</a:t>
            </a:r>
          </a:p>
          <a:p>
            <a:r>
              <a:rPr lang="es-MX" noProof="0" dirty="0"/>
              <a:t>Virtualmente todos los animales</a:t>
            </a:r>
          </a:p>
          <a:p>
            <a:r>
              <a:rPr lang="es-MX" noProof="0" dirty="0"/>
              <a:t>Resistente al cambio (p. ej., </a:t>
            </a:r>
            <a:r>
              <a:rPr lang="es-MX" i="1" noProof="0" dirty="0"/>
              <a:t>jet lag</a:t>
            </a:r>
            <a:r>
              <a:rPr lang="es-MX" noProof="0" dirty="0"/>
              <a:t>)</a:t>
            </a:r>
          </a:p>
          <a:p>
            <a:r>
              <a:rPr lang="es-MX" noProof="0" dirty="0"/>
              <a:t>Ocurren aunque haya dormido suficientemente</a:t>
            </a:r>
          </a:p>
          <a:p>
            <a:r>
              <a:rPr lang="es-MX" noProof="0" dirty="0"/>
              <a:t>Afectados por la luz y la obscuridad</a:t>
            </a:r>
            <a:endParaRPr lang="es-MX" sz="2800" noProof="0" dirty="0"/>
          </a:p>
        </p:txBody>
      </p:sp>
      <p:pic>
        <p:nvPicPr>
          <p:cNvPr id="5" name="Picture 3"/>
          <p:cNvPicPr>
            <a:picLocks noChangeAspect="1" noChangeArrowheads="1"/>
          </p:cNvPicPr>
          <p:nvPr/>
        </p:nvPicPr>
        <p:blipFill>
          <a:blip r:embed="rId3" cstate="print"/>
          <a:srcRect l="20000" t="6000" r="17000" b="6000"/>
          <a:stretch>
            <a:fillRect/>
          </a:stretch>
        </p:blipFill>
        <p:spPr bwMode="auto">
          <a:xfrm>
            <a:off x="6452564" y="1981200"/>
            <a:ext cx="2691436" cy="2819400"/>
          </a:xfrm>
          <a:prstGeom prst="rect">
            <a:avLst/>
          </a:prstGeom>
          <a:noFill/>
          <a:ln w="9525">
            <a:noFill/>
            <a:miter lim="800000"/>
            <a:headEnd/>
            <a:tailEnd/>
          </a:ln>
        </p:spPr>
      </p:pic>
    </p:spTree>
    <p:extLst>
      <p:ext uri="{BB962C8B-B14F-4D97-AF65-F5344CB8AC3E}">
        <p14:creationId xmlns:p14="http://schemas.microsoft.com/office/powerpoint/2010/main" val="42862049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Ritmo Circadiano Diario</a:t>
            </a:r>
          </a:p>
        </p:txBody>
      </p:sp>
      <p:graphicFrame>
        <p:nvGraphicFramePr>
          <p:cNvPr id="5" name="Chart 4"/>
          <p:cNvGraphicFramePr/>
          <p:nvPr>
            <p:extLst>
              <p:ext uri="{D42A27DB-BD31-4B8C-83A1-F6EECF244321}">
                <p14:modId xmlns:p14="http://schemas.microsoft.com/office/powerpoint/2010/main" val="2267326906"/>
              </p:ext>
            </p:extLst>
          </p:nvPr>
        </p:nvGraphicFramePr>
        <p:xfrm>
          <a:off x="990600" y="1600200"/>
          <a:ext cx="73914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3024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Efectos Circadianos en Nuestras Vidas y Trabajo </a:t>
            </a:r>
            <a:endParaRPr lang="es-MX" noProof="0" dirty="0"/>
          </a:p>
        </p:txBody>
      </p:sp>
      <p:sp>
        <p:nvSpPr>
          <p:cNvPr id="4" name="Content Placeholder 3"/>
          <p:cNvSpPr>
            <a:spLocks noGrp="1"/>
          </p:cNvSpPr>
          <p:nvPr>
            <p:ph idx="1"/>
          </p:nvPr>
        </p:nvSpPr>
        <p:spPr/>
        <p:txBody>
          <a:bodyPr>
            <a:noAutofit/>
          </a:bodyPr>
          <a:lstStyle/>
          <a:p>
            <a:pPr>
              <a:spcBef>
                <a:spcPts val="0"/>
              </a:spcBef>
            </a:pPr>
            <a:r>
              <a:rPr lang="es-MX" sz="2400" noProof="0" dirty="0"/>
              <a:t>Los horarios de máximo desempeño incluyen:</a:t>
            </a:r>
          </a:p>
          <a:p>
            <a:pPr lvl="1">
              <a:spcBef>
                <a:spcPts val="0"/>
              </a:spcBef>
            </a:pPr>
            <a:r>
              <a:rPr lang="es-MX" sz="2400" noProof="0" dirty="0"/>
              <a:t>Las mañanas después de las 8 a.m.</a:t>
            </a:r>
          </a:p>
          <a:p>
            <a:pPr lvl="1">
              <a:spcBef>
                <a:spcPts val="0"/>
              </a:spcBef>
            </a:pPr>
            <a:r>
              <a:rPr lang="es-MX" sz="2400" noProof="0" dirty="0"/>
              <a:t>Las tardes</a:t>
            </a:r>
          </a:p>
          <a:p>
            <a:pPr>
              <a:spcBef>
                <a:spcPts val="0"/>
              </a:spcBef>
            </a:pPr>
            <a:r>
              <a:rPr lang="es-MX" sz="2400" noProof="0" dirty="0"/>
              <a:t>Los valles incluyen:</a:t>
            </a:r>
          </a:p>
          <a:p>
            <a:pPr lvl="1">
              <a:spcBef>
                <a:spcPts val="0"/>
              </a:spcBef>
            </a:pPr>
            <a:r>
              <a:rPr lang="es-MX" sz="2400" noProof="0" dirty="0"/>
              <a:t>Valle profundo: madrugadas antes del amanecer</a:t>
            </a:r>
          </a:p>
          <a:p>
            <a:pPr lvl="1">
              <a:spcBef>
                <a:spcPts val="0"/>
              </a:spcBef>
            </a:pPr>
            <a:r>
              <a:rPr lang="es-MX" sz="2400" noProof="0" dirty="0"/>
              <a:t>Declive poco profundo: temprano a media tarde (por ejemplo, después del almuerzo)</a:t>
            </a:r>
          </a:p>
          <a:p>
            <a:pPr>
              <a:spcBef>
                <a:spcPts val="0"/>
              </a:spcBef>
            </a:pPr>
            <a:r>
              <a:rPr lang="es-MX" sz="2400" noProof="0" dirty="0"/>
              <a:t>La interrupción circadiana (p. ej., cambios de zona horaria y cambios de turno) puede ser difícil</a:t>
            </a:r>
          </a:p>
          <a:p>
            <a:pPr>
              <a:spcBef>
                <a:spcPts val="0"/>
              </a:spcBef>
            </a:pPr>
            <a:r>
              <a:rPr lang="es-MX" sz="2400" noProof="0" dirty="0"/>
              <a:t>La pérdida de sueño hace que los valles circadianos sean más profundos</a:t>
            </a:r>
          </a:p>
          <a:p>
            <a:pPr>
              <a:spcBef>
                <a:spcPts val="0"/>
              </a:spcBef>
            </a:pPr>
            <a:r>
              <a:rPr lang="es-MX" sz="2400" noProof="0" dirty="0"/>
              <a:t>Algunas personas son “madrugadores” o “noctámbulos”</a:t>
            </a:r>
          </a:p>
          <a:p>
            <a:pPr>
              <a:spcBef>
                <a:spcPts val="0"/>
              </a:spcBef>
            </a:pPr>
            <a:r>
              <a:rPr lang="es-MX" sz="2400" noProof="0" dirty="0"/>
              <a:t>El desempeño casi siempre es mejor durante los períodos pico  </a:t>
            </a:r>
          </a:p>
        </p:txBody>
      </p:sp>
      <p:pic>
        <p:nvPicPr>
          <p:cNvPr id="25602" name="Picture 2" title="Rollerco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419815"/>
            <a:ext cx="2321453" cy="174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0200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noProof="0" dirty="0"/>
              <a:t>Tiempo Despierto</a:t>
            </a:r>
            <a:endParaRPr lang="es-MX" noProof="0" dirty="0"/>
          </a:p>
        </p:txBody>
      </p:sp>
      <p:sp>
        <p:nvSpPr>
          <p:cNvPr id="3" name="Content Placeholder 2"/>
          <p:cNvSpPr>
            <a:spLocks noGrp="1"/>
          </p:cNvSpPr>
          <p:nvPr>
            <p:ph idx="1"/>
          </p:nvPr>
        </p:nvSpPr>
        <p:spPr>
          <a:xfrm>
            <a:off x="457200" y="1600200"/>
            <a:ext cx="8229600" cy="4800600"/>
          </a:xfrm>
        </p:spPr>
        <p:txBody>
          <a:bodyPr>
            <a:normAutofit fontScale="85000" lnSpcReduction="10000"/>
          </a:bodyPr>
          <a:lstStyle/>
          <a:p>
            <a:r>
              <a:rPr lang="es-MX" noProof="0" dirty="0"/>
              <a:t>16 horas despierto:  “Regla de HDS de la Naturaleza”</a:t>
            </a:r>
          </a:p>
          <a:p>
            <a:r>
              <a:rPr lang="es-MX" noProof="0" dirty="0"/>
              <a:t>Un estudio de laboratorio comparó los efectos del estado de alerta por largos periodos de vigilia y los efectos del alcohol (CAS):</a:t>
            </a:r>
          </a:p>
          <a:p>
            <a:pPr lvl="1"/>
            <a:r>
              <a:rPr lang="es-MX" noProof="0" dirty="0">
                <a:latin typeface="+mj-lt"/>
              </a:rPr>
              <a:t>&gt; 17 horas </a:t>
            </a:r>
            <a:r>
              <a:rPr lang="es-MX" noProof="0" dirty="0">
                <a:latin typeface="+mj-lt"/>
                <a:cs typeface="Arial"/>
              </a:rPr>
              <a:t>≈ 0.05% CAS*</a:t>
            </a:r>
          </a:p>
          <a:p>
            <a:pPr lvl="1"/>
            <a:r>
              <a:rPr lang="es-MX" noProof="0" dirty="0">
                <a:latin typeface="+mj-lt"/>
                <a:cs typeface="Arial"/>
              </a:rPr>
              <a:t>&gt; 24 horas ≈ 0.1% CAS*</a:t>
            </a:r>
          </a:p>
          <a:p>
            <a:r>
              <a:rPr lang="es-MX" noProof="0" dirty="0"/>
              <a:t>Interacciones:</a:t>
            </a:r>
          </a:p>
          <a:p>
            <a:pPr lvl="1"/>
            <a:r>
              <a:rPr lang="es-MX" noProof="0" dirty="0"/>
              <a:t>Siestas</a:t>
            </a:r>
          </a:p>
          <a:p>
            <a:pPr lvl="1"/>
            <a:r>
              <a:rPr lang="es-MX" noProof="0" dirty="0"/>
              <a:t>Efectos Circadianos</a:t>
            </a:r>
          </a:p>
          <a:p>
            <a:pPr lvl="1"/>
            <a:r>
              <a:rPr lang="es-MX" noProof="0" dirty="0"/>
              <a:t>Inercia de sueño (modorra) </a:t>
            </a:r>
          </a:p>
          <a:p>
            <a:pPr marL="457200" lvl="1" indent="0">
              <a:buNone/>
            </a:pPr>
            <a:endParaRPr lang="es-MX" sz="2200" noProof="0" dirty="0">
              <a:cs typeface="Arial"/>
            </a:endParaRPr>
          </a:p>
          <a:p>
            <a:pPr marL="457200" lvl="1" indent="0">
              <a:buNone/>
            </a:pPr>
            <a:r>
              <a:rPr lang="es-MX" sz="2200" noProof="0" dirty="0">
                <a:cs typeface="Arial"/>
              </a:rPr>
              <a:t>*CAS=Contenido de Alcohol en Sangre</a:t>
            </a:r>
            <a:r>
              <a:rPr lang="es-MX" sz="2200" noProof="0" dirty="0"/>
              <a:t> </a:t>
            </a:r>
          </a:p>
          <a:p>
            <a:pPr lvl="1"/>
            <a:endParaRPr lang="es-MX" noProof="0" dirty="0"/>
          </a:p>
        </p:txBody>
      </p:sp>
      <p:sp>
        <p:nvSpPr>
          <p:cNvPr id="5" name="TextBox 4"/>
          <p:cNvSpPr txBox="1"/>
          <p:nvPr/>
        </p:nvSpPr>
        <p:spPr>
          <a:xfrm>
            <a:off x="6324600" y="3505200"/>
            <a:ext cx="2286000" cy="1200329"/>
          </a:xfrm>
          <a:prstGeom prst="rect">
            <a:avLst/>
          </a:prstGeom>
          <a:noFill/>
        </p:spPr>
        <p:txBody>
          <a:bodyPr wrap="square" rtlCol="0">
            <a:spAutoFit/>
          </a:bodyPr>
          <a:lstStyle/>
          <a:p>
            <a:pPr algn="ctr"/>
            <a:r>
              <a:rPr lang="en-US" sz="3600" dirty="0">
                <a:solidFill>
                  <a:srgbClr val="C00000"/>
                </a:solidFill>
                <a:latin typeface="Impact" pitchFamily="34" charset="0"/>
              </a:rPr>
              <a:t>16 HORAS</a:t>
            </a:r>
          </a:p>
          <a:p>
            <a:pPr algn="ctr"/>
            <a:r>
              <a:rPr lang="en-US" sz="3600" dirty="0">
                <a:solidFill>
                  <a:srgbClr val="C00000"/>
                </a:solidFill>
                <a:latin typeface="Impact" pitchFamily="34" charset="0"/>
              </a:rPr>
              <a:t>DESPIERTO</a:t>
            </a:r>
          </a:p>
        </p:txBody>
      </p:sp>
    </p:spTree>
    <p:extLst>
      <p:ext uri="{BB962C8B-B14F-4D97-AF65-F5344CB8AC3E}">
        <p14:creationId xmlns:p14="http://schemas.microsoft.com/office/powerpoint/2010/main" val="11800597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Tiempo en la Tarea </a:t>
            </a:r>
            <a:br>
              <a:rPr lang="es-MX" noProof="0" dirty="0"/>
            </a:br>
            <a:r>
              <a:rPr lang="es-MX" noProof="0" dirty="0"/>
              <a:t>(Horas Conduciendo o Trabajando) </a:t>
            </a:r>
          </a:p>
        </p:txBody>
      </p:sp>
      <p:sp>
        <p:nvSpPr>
          <p:cNvPr id="3" name="Content Placeholder 2"/>
          <p:cNvSpPr>
            <a:spLocks noGrp="1"/>
          </p:cNvSpPr>
          <p:nvPr>
            <p:ph idx="1"/>
          </p:nvPr>
        </p:nvSpPr>
        <p:spPr>
          <a:xfrm>
            <a:off x="304800" y="1600200"/>
            <a:ext cx="6019800" cy="4525963"/>
          </a:xfrm>
        </p:spPr>
        <p:txBody>
          <a:bodyPr>
            <a:noAutofit/>
          </a:bodyPr>
          <a:lstStyle/>
          <a:p>
            <a:pPr>
              <a:lnSpc>
                <a:spcPts val="2800"/>
              </a:lnSpc>
            </a:pPr>
            <a:r>
              <a:rPr lang="es-MX" sz="2600" noProof="0" dirty="0"/>
              <a:t>Algunos estudios muestran incremento de riesgo de choques después de largas horas conduciendo</a:t>
            </a:r>
          </a:p>
          <a:p>
            <a:pPr>
              <a:lnSpc>
                <a:spcPts val="2800"/>
              </a:lnSpc>
            </a:pPr>
            <a:r>
              <a:rPr lang="es-MX" sz="2600" noProof="0" dirty="0"/>
              <a:t>Factores que aumentan los efectos del tiempo dedicado a la tarea :</a:t>
            </a:r>
          </a:p>
          <a:p>
            <a:pPr lvl="1">
              <a:lnSpc>
                <a:spcPts val="2800"/>
              </a:lnSpc>
            </a:pPr>
            <a:r>
              <a:rPr lang="es-MX" sz="2400" noProof="0" dirty="0"/>
              <a:t>Dificultad de la tarea</a:t>
            </a:r>
          </a:p>
          <a:p>
            <a:pPr lvl="1">
              <a:lnSpc>
                <a:spcPts val="2800"/>
              </a:lnSpc>
            </a:pPr>
            <a:r>
              <a:rPr lang="es-MX" sz="2400" noProof="0" dirty="0"/>
              <a:t>Monotonía de la tarea</a:t>
            </a:r>
          </a:p>
          <a:p>
            <a:pPr lvl="1">
              <a:lnSpc>
                <a:spcPts val="2800"/>
              </a:lnSpc>
            </a:pPr>
            <a:r>
              <a:rPr lang="es-MX" sz="2400" noProof="0" dirty="0"/>
              <a:t>Otros factores de estado de alerta (los ya descritos)</a:t>
            </a:r>
            <a:endParaRPr lang="es-MX" noProof="0" dirty="0"/>
          </a:p>
          <a:p>
            <a:pPr>
              <a:lnSpc>
                <a:spcPts val="2800"/>
              </a:lnSpc>
            </a:pPr>
            <a:r>
              <a:rPr lang="es-MX" sz="2600" noProof="0" dirty="0"/>
              <a:t>Contramedidas: tomar descansos (con siesta si es posible)</a:t>
            </a:r>
            <a:r>
              <a:rPr lang="es-MX" sz="2800" noProof="0" dirty="0"/>
              <a:t> </a:t>
            </a:r>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5719" y="2057400"/>
            <a:ext cx="2289501" cy="1571004"/>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P:\457407\Working\Documents\Module Content\istock photos\Module 3\CMV tru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7938" y="4114800"/>
            <a:ext cx="2405062" cy="159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8199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a:off x="2208228" y="1790700"/>
            <a:ext cx="4876800" cy="4953000"/>
          </a:xfrm>
          <a:prstGeom prst="arc">
            <a:avLst>
              <a:gd name="adj1" fmla="val 10714997"/>
              <a:gd name="adj2" fmla="val 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5-Point Star 9"/>
          <p:cNvSpPr/>
          <p:nvPr/>
        </p:nvSpPr>
        <p:spPr>
          <a:xfrm>
            <a:off x="2126862" y="3162300"/>
            <a:ext cx="470676" cy="52297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itle 1"/>
          <p:cNvSpPr>
            <a:spLocks noGrp="1"/>
          </p:cNvSpPr>
          <p:nvPr>
            <p:ph type="title"/>
          </p:nvPr>
        </p:nvSpPr>
        <p:spPr/>
        <p:txBody>
          <a:bodyPr>
            <a:noAutofit/>
          </a:bodyPr>
          <a:lstStyle/>
          <a:p>
            <a:r>
              <a:rPr lang="es-MX" sz="4000" noProof="0" dirty="0"/>
              <a:t>Demanda y Desempeño en la Tarea:</a:t>
            </a:r>
          </a:p>
        </p:txBody>
      </p:sp>
      <p:cxnSp>
        <p:nvCxnSpPr>
          <p:cNvPr id="14" name="Straight Arrow Connector 13"/>
          <p:cNvCxnSpPr/>
          <p:nvPr/>
        </p:nvCxnSpPr>
        <p:spPr>
          <a:xfrm flipV="1">
            <a:off x="1981200" y="1600200"/>
            <a:ext cx="0" cy="312420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176781" y="5029200"/>
            <a:ext cx="5105400" cy="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4400" y="1714500"/>
            <a:ext cx="677108" cy="2895600"/>
          </a:xfrm>
          <a:prstGeom prst="rect">
            <a:avLst/>
          </a:prstGeom>
          <a:noFill/>
        </p:spPr>
        <p:txBody>
          <a:bodyPr vert="vert270" wrap="square" rtlCol="0">
            <a:spAutoFit/>
          </a:bodyPr>
          <a:lstStyle/>
          <a:p>
            <a:pPr algn="ctr"/>
            <a:r>
              <a:rPr lang="es-MX" sz="3200" b="1" dirty="0"/>
              <a:t>Desempeño</a:t>
            </a:r>
          </a:p>
        </p:txBody>
      </p:sp>
      <p:sp>
        <p:nvSpPr>
          <p:cNvPr id="19" name="TextBox 18"/>
          <p:cNvSpPr txBox="1"/>
          <p:nvPr/>
        </p:nvSpPr>
        <p:spPr>
          <a:xfrm rot="5400000">
            <a:off x="4460474" y="3461182"/>
            <a:ext cx="677108" cy="4270343"/>
          </a:xfrm>
          <a:prstGeom prst="rect">
            <a:avLst/>
          </a:prstGeom>
          <a:noFill/>
        </p:spPr>
        <p:txBody>
          <a:bodyPr vert="vert270" wrap="square" rtlCol="0">
            <a:spAutoFit/>
          </a:bodyPr>
          <a:lstStyle/>
          <a:p>
            <a:pPr algn="ctr"/>
            <a:r>
              <a:rPr lang="es-MX" sz="3200" b="1" dirty="0"/>
              <a:t>Demanda</a:t>
            </a:r>
            <a:r>
              <a:rPr lang="en-US" sz="3200" b="1" dirty="0"/>
              <a:t> de la </a:t>
            </a:r>
            <a:r>
              <a:rPr lang="es-MX" sz="3200" b="1" dirty="0"/>
              <a:t>Tarea</a:t>
            </a:r>
          </a:p>
        </p:txBody>
      </p:sp>
    </p:spTree>
    <p:extLst>
      <p:ext uri="{BB962C8B-B14F-4D97-AF65-F5344CB8AC3E}">
        <p14:creationId xmlns:p14="http://schemas.microsoft.com/office/powerpoint/2010/main" val="304157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9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250"/>
                                        <p:tgtEl>
                                          <p:spTgt spid="10"/>
                                        </p:tgtEl>
                                      </p:cBhvr>
                                    </p:animEffect>
                                  </p:childTnLst>
                                </p:cTn>
                              </p:par>
                              <p:par>
                                <p:cTn id="8" presetID="0" presetClass="path" presetSubtype="0" accel="50000" decel="50000" fill="hold" grpId="1" nodeType="withEffect">
                                  <p:stCondLst>
                                    <p:cond delay="38000"/>
                                  </p:stCondLst>
                                  <p:childTnLst>
                                    <p:animMotion origin="layout" path="M -3.33333E-6 -2.39593E-6 C 0.00122 -0.00971 0.00157 -0.01295 0.00677 -0.01942 C 0.01059 -0.03584 0.0099 -0.03839 0.01875 -0.04972 C 0.0283 -0.06198 0.01407 -0.04856 0.02535 -0.05851 C 0.02691 -0.06475 0.02934 -0.06776 0.03212 -0.07285 C 0.03907 -0.0851 0.03351 -0.09019 0.04167 -0.10106 C 0.04323 -0.10823 0.05677 -0.11702 0.06007 -0.12257 C 0.06337 -0.12812 0.06684 -0.13529 0.07066 -0.14038 C 0.07275 -0.14315 0.07535 -0.14454 0.07743 -0.14731 C 0.08525 -0.15772 0.08091 -0.15495 0.08802 -0.15795 C 0.09115 -0.16975 0.09914 -0.17067 0.10539 -0.17761 C 0.11216 -0.18501 0.10625 -0.18154 0.11337 -0.18478 C 0.1165 -0.19102 0.11875 -0.19287 0.12396 -0.19542 C 0.12865 -0.2012 0.13525 -0.20189 0.14132 -0.20421 C 0.15434 -0.20953 0.16789 -0.21253 0.18143 -0.21484 C 0.21424 -0.22641 0.22709 -0.22595 0.26806 -0.22733 C 0.29132 -0.22618 0.30087 -0.22595 0.31997 -0.22201 C 0.31858 -0.22086 0.31598 -0.22063 0.31598 -0.21855 C 0.31598 -0.21646 0.31841 -0.21577 0.31997 -0.21484 C 0.32257 -0.21323 0.32535 -0.21253 0.32813 -0.21138 C 0.33924 -0.20652 0.35018 -0.2012 0.36146 -0.19704 C 0.36615 -0.19519 0.37153 -0.19472 0.37605 -0.19172 C 0.38091 -0.18848 0.38455 -0.1827 0.38941 -0.17946 C 0.39636 -0.17484 0.40295 -0.16929 0.40938 -0.16327 C 0.41198 -0.16073 0.41563 -0.16096 0.41875 -0.1598 C 0.429 -0.15587 0.43924 -0.15148 0.44809 -0.14385 C 0.45105 -0.13783 0.45868 -0.12789 0.45868 -0.12766 C 0.46198 -0.11563 0.46771 -0.10314 0.47605 -0.09597 C 0.47691 -0.09412 0.47761 -0.09227 0.47865 -0.09065 C 0.47952 -0.08927 0.48073 -0.08834 0.48143 -0.08695 C 0.48334 -0.08349 0.48664 -0.07632 0.48664 -0.07608 C 0.49011 -0.05828 0.49584 -0.04348 0.50539 -0.03006 C 0.50747 -0.02197 0.50782 -0.01364 0.50938 -0.00532 C 0.51042 0.00763 0.51198 0.01758 0.51198 0.0303 " pathEditMode="relative" rAng="0" ptsTypes="ffffffffffffffffffffffffffffffffff">
                                      <p:cBhvr>
                                        <p:cTn id="9" dur="2000" fill="hold"/>
                                        <p:tgtEl>
                                          <p:spTgt spid="10"/>
                                        </p:tgtEl>
                                        <p:attrNameLst>
                                          <p:attrName>ppt_x</p:attrName>
                                          <p:attrName>ppt_y</p:attrName>
                                        </p:attrNameLst>
                                      </p:cBhvr>
                                      <p:rCtr x="25600" y="-9900"/>
                                    </p:animMotion>
                                  </p:childTnLst>
                                </p:cTn>
                              </p:par>
                              <p:par>
                                <p:cTn id="10" presetID="0" presetClass="path" presetSubtype="0" accel="50000" decel="50000" fill="hold" grpId="2" nodeType="withEffect">
                                  <p:stCondLst>
                                    <p:cond delay="55000"/>
                                  </p:stCondLst>
                                  <p:childTnLst>
                                    <p:animMotion origin="layout" path="M 0.51771 0.10384 C 0.51493 0.08973 0.5007 0.00347 0.49462 -0.00879 C 0.49202 -0.0141 0.48525 -0.02289 0.48525 -0.02266 C 0.48125 -0.03376 0.4757 -0.04463 0.46927 -0.05319 C 0.46719 -0.06267 0.46875 -0.05689 0.46268 -0.06915 C 0.46181 -0.07077 0.46198 -0.07285 0.46129 -0.07447 C 0.45417 -0.09135 0.44462 -0.10707 0.43594 -0.12234 C 0.43299 -0.12743 0.43073 -0.13298 0.42795 -0.1383 C 0.42431 -0.14523 0.41806 -0.14917 0.41459 -0.1561 C 0.41111 -0.16327 0.41337 -0.16027 0.40799 -0.16489 C 0.40382 -0.17368 0.40052 -0.17854 0.39323 -0.18108 C 0.38993 -0.18802 0.38403 -0.19126 0.37865 -0.19519 C 0.37726 -0.19611 0.37587 -0.19727 0.37466 -0.19866 C 0.37361 -0.19981 0.37309 -0.20143 0.37205 -0.20236 C 0.36962 -0.20421 0.3665 -0.20421 0.36407 -0.20583 C 0.35539 -0.21138 0.34705 -0.21461 0.33733 -0.21646 C 0.32657 -0.22155 0.28768 -0.22456 0.27605 -0.22548 C 0.26493 -0.2278 0.27084 -0.2271 0.25868 -0.2271 " pathEditMode="relative" rAng="0" ptsTypes="ffffffffffffffffff">
                                      <p:cBhvr>
                                        <p:cTn id="11" dur="2000" fill="hold"/>
                                        <p:tgtEl>
                                          <p:spTgt spid="10"/>
                                        </p:tgtEl>
                                        <p:attrNameLst>
                                          <p:attrName>ppt_x</p:attrName>
                                          <p:attrName>ppt_y</p:attrName>
                                        </p:attrNameLst>
                                      </p:cBhvr>
                                      <p:rCtr x="-13000" y="-16600"/>
                                    </p:animMotion>
                                  </p:childTnLst>
                                </p:cTn>
                              </p:par>
                              <p:par>
                                <p:cTn id="12" presetID="26" presetClass="emph" presetSubtype="0" fill="hold" grpId="3" nodeType="withEffect">
                                  <p:stCondLst>
                                    <p:cond delay="59000"/>
                                  </p:stCondLst>
                                  <p:childTnLst>
                                    <p:animEffect transition="out" filter="fade">
                                      <p:cBhvr>
                                        <p:cTn id="13" dur="500" tmFilter="0, 0; .2, .5; .8, .5; 1, 0"/>
                                        <p:tgtEl>
                                          <p:spTgt spid="10"/>
                                        </p:tgtEl>
                                      </p:cBhvr>
                                    </p:animEffect>
                                    <p:animScale>
                                      <p:cBhvr>
                                        <p:cTn id="1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noProof="0" dirty="0"/>
              <a:t>Factores Ambientales que Afectan el Estado de Alerta </a:t>
            </a:r>
          </a:p>
        </p:txBody>
      </p:sp>
      <p:sp>
        <p:nvSpPr>
          <p:cNvPr id="3" name="Content Placeholder 2"/>
          <p:cNvSpPr>
            <a:spLocks noGrp="1"/>
          </p:cNvSpPr>
          <p:nvPr>
            <p:ph idx="1"/>
          </p:nvPr>
        </p:nvSpPr>
        <p:spPr/>
        <p:txBody>
          <a:bodyPr>
            <a:normAutofit lnSpcReduction="10000"/>
          </a:bodyPr>
          <a:lstStyle/>
          <a:p>
            <a:r>
              <a:rPr lang="es-MX" noProof="0" dirty="0"/>
              <a:t>Condiciones del camino</a:t>
            </a:r>
          </a:p>
          <a:p>
            <a:r>
              <a:rPr lang="es-MX" noProof="0" dirty="0"/>
              <a:t>Clima</a:t>
            </a:r>
            <a:endParaRPr lang="es-MX" sz="2400" noProof="0" dirty="0"/>
          </a:p>
          <a:p>
            <a:r>
              <a:rPr lang="es-MX" noProof="0" dirty="0"/>
              <a:t>Estrés ambiental</a:t>
            </a:r>
          </a:p>
          <a:p>
            <a:pPr marL="352425" indent="0">
              <a:spcBef>
                <a:spcPts val="0"/>
              </a:spcBef>
              <a:buNone/>
            </a:pPr>
            <a:r>
              <a:rPr lang="es-MX" noProof="0" dirty="0"/>
              <a:t>(calor, ruido, vibración)</a:t>
            </a:r>
          </a:p>
          <a:p>
            <a:r>
              <a:rPr lang="es-MX" noProof="0" dirty="0"/>
              <a:t>Diseño del vehículo</a:t>
            </a:r>
          </a:p>
          <a:p>
            <a:r>
              <a:rPr lang="es-MX" noProof="0" dirty="0"/>
              <a:t>Luz/obscuridad</a:t>
            </a:r>
          </a:p>
          <a:p>
            <a:r>
              <a:rPr lang="es-MX" noProof="0" dirty="0"/>
              <a:t>Interacción social</a:t>
            </a:r>
          </a:p>
          <a:p>
            <a:r>
              <a:rPr lang="es-MX" noProof="0" dirty="0"/>
              <a:t>Otra estimulación</a:t>
            </a:r>
          </a:p>
        </p:txBody>
      </p:sp>
      <p:pic>
        <p:nvPicPr>
          <p:cNvPr id="27650" name="Picture 2" title="White truck on desert r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95600"/>
            <a:ext cx="3387793"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2136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000" i="1" noProof="0" dirty="0">
                <a:solidFill>
                  <a:srgbClr val="002060"/>
                </a:solidFill>
              </a:rPr>
            </a:br>
            <a:r>
              <a:rPr lang="es-MX" sz="4900" noProof="0" dirty="0"/>
              <a:t>Diferencias Individuales en la Susceptibilidad a la Fatiga</a:t>
            </a:r>
            <a:br>
              <a:rPr lang="es-MX" noProof="0" dirty="0"/>
            </a:br>
            <a:endParaRPr lang="es-MX" noProof="0" dirty="0"/>
          </a:p>
        </p:txBody>
      </p:sp>
      <p:sp>
        <p:nvSpPr>
          <p:cNvPr id="3" name="Content Placeholder 2"/>
          <p:cNvSpPr>
            <a:spLocks noGrp="1"/>
          </p:cNvSpPr>
          <p:nvPr>
            <p:ph idx="1"/>
          </p:nvPr>
        </p:nvSpPr>
        <p:spPr/>
        <p:txBody>
          <a:bodyPr>
            <a:normAutofit fontScale="92500" lnSpcReduction="20000"/>
          </a:bodyPr>
          <a:lstStyle/>
          <a:p>
            <a:pPr>
              <a:buNone/>
            </a:pPr>
            <a:r>
              <a:rPr lang="es-MX" u="sng" noProof="0" dirty="0"/>
              <a:t>Temas</a:t>
            </a:r>
            <a:r>
              <a:rPr lang="es-MX" noProof="0" dirty="0"/>
              <a:t>:</a:t>
            </a:r>
          </a:p>
          <a:p>
            <a:pPr lvl="0"/>
            <a:r>
              <a:rPr lang="es-MX" noProof="0" dirty="0"/>
              <a:t>Evidencia</a:t>
            </a:r>
          </a:p>
          <a:p>
            <a:pPr lvl="0"/>
            <a:r>
              <a:rPr lang="es-MX" noProof="0" dirty="0"/>
              <a:t>Causas</a:t>
            </a:r>
          </a:p>
          <a:p>
            <a:pPr lvl="0"/>
            <a:r>
              <a:rPr lang="es-MX" noProof="0" dirty="0"/>
              <a:t>Enfermedades del sueño:</a:t>
            </a:r>
          </a:p>
          <a:p>
            <a:pPr lvl="1"/>
            <a:r>
              <a:rPr lang="es-MX" noProof="0" dirty="0"/>
              <a:t>Apnea obstructiva del sueño</a:t>
            </a:r>
          </a:p>
          <a:p>
            <a:pPr lvl="1"/>
            <a:r>
              <a:rPr lang="es-MX" noProof="0" dirty="0"/>
              <a:t>Insomnio</a:t>
            </a:r>
          </a:p>
          <a:p>
            <a:pPr lvl="1"/>
            <a:r>
              <a:rPr lang="es-MX" noProof="0" dirty="0"/>
              <a:t>Otro:</a:t>
            </a:r>
          </a:p>
          <a:p>
            <a:pPr lvl="2"/>
            <a:r>
              <a:rPr lang="es-MX" noProof="0" dirty="0"/>
              <a:t>Narcolepsia</a:t>
            </a:r>
          </a:p>
          <a:p>
            <a:pPr lvl="2"/>
            <a:r>
              <a:rPr lang="es-MX" noProof="0" dirty="0"/>
              <a:t>Síndrome de piernas inquietas</a:t>
            </a:r>
          </a:p>
          <a:p>
            <a:r>
              <a:rPr lang="es-MX" noProof="0" dirty="0"/>
              <a:t>¿Es </a:t>
            </a:r>
            <a:r>
              <a:rPr lang="es-MX" b="1" noProof="0" dirty="0"/>
              <a:t>usted</a:t>
            </a:r>
            <a:r>
              <a:rPr lang="es-MX" noProof="0" dirty="0"/>
              <a:t> muy susceptible?</a:t>
            </a:r>
          </a:p>
          <a:p>
            <a:pPr>
              <a:buNone/>
            </a:pPr>
            <a:endParaRPr lang="es-MX" noProof="0" dirty="0"/>
          </a:p>
        </p:txBody>
      </p:sp>
    </p:spTree>
    <p:extLst>
      <p:ext uri="{BB962C8B-B14F-4D97-AF65-F5344CB8AC3E}">
        <p14:creationId xmlns:p14="http://schemas.microsoft.com/office/powerpoint/2010/main" val="37596314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500"/>
              </a:lnSpc>
            </a:pPr>
            <a:r>
              <a:rPr lang="es-MX" sz="2800" noProof="0" dirty="0"/>
              <a:t>Evidencia de Diferencias Individuales</a:t>
            </a:r>
            <a:br>
              <a:rPr lang="es-MX" sz="2800" noProof="0" dirty="0"/>
            </a:br>
            <a:r>
              <a:rPr lang="es-MX" sz="2800" noProof="0" dirty="0"/>
              <a:t>10 Conductores de Camiones del Estudio de Seguridad </a:t>
            </a:r>
          </a:p>
        </p:txBody>
      </p:sp>
      <p:graphicFrame>
        <p:nvGraphicFramePr>
          <p:cNvPr id="4" name="Chart 3"/>
          <p:cNvGraphicFramePr/>
          <p:nvPr>
            <p:extLst>
              <p:ext uri="{D42A27DB-BD31-4B8C-83A1-F6EECF244321}">
                <p14:modId xmlns:p14="http://schemas.microsoft.com/office/powerpoint/2010/main" val="2380478268"/>
              </p:ext>
            </p:extLst>
          </p:nvPr>
        </p:nvGraphicFramePr>
        <p:xfrm>
          <a:off x="533400" y="1524000"/>
          <a:ext cx="79248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27892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219200"/>
          </a:xfrm>
        </p:spPr>
        <p:txBody>
          <a:bodyPr>
            <a:noAutofit/>
          </a:bodyPr>
          <a:lstStyle/>
          <a:p>
            <a:pPr>
              <a:lnSpc>
                <a:spcPts val="3500"/>
              </a:lnSpc>
            </a:pPr>
            <a:r>
              <a:rPr lang="es-MX" sz="3200" noProof="0" dirty="0"/>
              <a:t>Diferencias Individuales en el </a:t>
            </a:r>
            <a:br>
              <a:rPr lang="es-MX" sz="3200" noProof="0" dirty="0"/>
            </a:br>
            <a:r>
              <a:rPr lang="es-MX" sz="3200" noProof="0" dirty="0"/>
              <a:t>Estudio de Fatiga y Estado de Alerta del Conductor</a:t>
            </a:r>
          </a:p>
        </p:txBody>
      </p:sp>
      <p:graphicFrame>
        <p:nvGraphicFramePr>
          <p:cNvPr id="4" name="Chart 3"/>
          <p:cNvGraphicFramePr/>
          <p:nvPr>
            <p:extLst>
              <p:ext uri="{D42A27DB-BD31-4B8C-83A1-F6EECF244321}">
                <p14:modId xmlns:p14="http://schemas.microsoft.com/office/powerpoint/2010/main" val="3578172249"/>
              </p:ext>
            </p:extLst>
          </p:nvPr>
        </p:nvGraphicFramePr>
        <p:xfrm>
          <a:off x="609600" y="1447800"/>
          <a:ext cx="7924800" cy="51054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2057400" y="6096000"/>
            <a:ext cx="990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Rectángulo"/>
          <p:cNvSpPr/>
          <p:nvPr/>
        </p:nvSpPr>
        <p:spPr>
          <a:xfrm>
            <a:off x="5562600" y="6172200"/>
            <a:ext cx="1828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CuadroTexto"/>
          <p:cNvSpPr txBox="1"/>
          <p:nvPr/>
        </p:nvSpPr>
        <p:spPr>
          <a:xfrm>
            <a:off x="1828800" y="6019800"/>
            <a:ext cx="1372042" cy="369332"/>
          </a:xfrm>
          <a:prstGeom prst="rect">
            <a:avLst/>
          </a:prstGeom>
          <a:noFill/>
        </p:spPr>
        <p:txBody>
          <a:bodyPr wrap="none" rtlCol="0">
            <a:spAutoFit/>
          </a:bodyPr>
          <a:lstStyle/>
          <a:p>
            <a:r>
              <a:rPr lang="es-MX" b="1" dirty="0"/>
              <a:t>Conductores</a:t>
            </a:r>
          </a:p>
        </p:txBody>
      </p:sp>
      <p:sp>
        <p:nvSpPr>
          <p:cNvPr id="9" name="8 Rectángulo"/>
          <p:cNvSpPr/>
          <p:nvPr/>
        </p:nvSpPr>
        <p:spPr>
          <a:xfrm>
            <a:off x="5257800" y="6019800"/>
            <a:ext cx="2691250" cy="369332"/>
          </a:xfrm>
          <a:prstGeom prst="rect">
            <a:avLst/>
          </a:prstGeom>
        </p:spPr>
        <p:txBody>
          <a:bodyPr wrap="none">
            <a:spAutoFit/>
          </a:bodyPr>
          <a:lstStyle/>
          <a:p>
            <a:r>
              <a:rPr lang="es-MX" b="1" dirty="0"/>
              <a:t>Periodos de Somnolencia</a:t>
            </a:r>
          </a:p>
        </p:txBody>
      </p:sp>
    </p:spTree>
    <p:extLst>
      <p:ext uri="{BB962C8B-B14F-4D97-AF65-F5344CB8AC3E}">
        <p14:creationId xmlns:p14="http://schemas.microsoft.com/office/powerpoint/2010/main" val="277622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lnSpc>
                <a:spcPts val="4575"/>
              </a:lnSpc>
            </a:pPr>
            <a:r>
              <a:rPr lang="en-US" dirty="0"/>
              <a:t>Módulo 4 (Educación de la Familia</a:t>
            </a:r>
            <a:r>
              <a:rPr lang="en-US" sz="4000" b="1" dirty="0"/>
              <a:t>)</a:t>
            </a:r>
            <a:endParaRPr lang="en-US" dirty="0"/>
          </a:p>
        </p:txBody>
      </p:sp>
      <p:sp>
        <p:nvSpPr>
          <p:cNvPr id="11267" name="Content Placeholder 6"/>
          <p:cNvSpPr>
            <a:spLocks noGrp="1"/>
          </p:cNvSpPr>
          <p:nvPr>
            <p:ph idx="1"/>
          </p:nvPr>
        </p:nvSpPr>
        <p:spPr>
          <a:xfrm>
            <a:off x="407988" y="1493837"/>
            <a:ext cx="8229600" cy="4525963"/>
          </a:xfrm>
        </p:spPr>
        <p:txBody>
          <a:bodyPr/>
          <a:lstStyle/>
          <a:p>
            <a:pPr marL="514350" indent="-514350">
              <a:lnSpc>
                <a:spcPts val="2500"/>
              </a:lnSpc>
              <a:spcBef>
                <a:spcPct val="0"/>
              </a:spcBef>
              <a:buFont typeface="Arial" charset="0"/>
              <a:buNone/>
            </a:pPr>
            <a:r>
              <a:rPr lang="es-MX" sz="2000" dirty="0"/>
              <a:t>Introdu</a:t>
            </a:r>
            <a:r>
              <a:rPr lang="es-MX" sz="2000" noProof="0" dirty="0"/>
              <a:t>cción</a:t>
            </a:r>
          </a:p>
          <a:p>
            <a:pPr marL="514350" indent="-514350">
              <a:lnSpc>
                <a:spcPts val="2500"/>
              </a:lnSpc>
              <a:spcBef>
                <a:spcPct val="0"/>
              </a:spcBef>
              <a:buFont typeface="Arial" charset="0"/>
              <a:buNone/>
            </a:pPr>
            <a:r>
              <a:rPr lang="es-MX" sz="2000" noProof="0" dirty="0"/>
              <a:t>Conceptos  Básicos de Fatiga</a:t>
            </a:r>
          </a:p>
          <a:p>
            <a:pPr marL="514350" indent="-514350">
              <a:lnSpc>
                <a:spcPts val="2500"/>
              </a:lnSpc>
              <a:spcBef>
                <a:spcPct val="0"/>
              </a:spcBef>
            </a:pPr>
            <a:r>
              <a:rPr lang="es-MX" sz="2000" noProof="0" dirty="0"/>
              <a:t>Estado de Alerta, Sueño,  Bienestar y Desempeño</a:t>
            </a:r>
          </a:p>
          <a:p>
            <a:pPr marL="514350" indent="-514350">
              <a:lnSpc>
                <a:spcPts val="2500"/>
              </a:lnSpc>
              <a:spcBef>
                <a:spcPct val="0"/>
              </a:spcBef>
            </a:pPr>
            <a:r>
              <a:rPr lang="es-MX" sz="2000" noProof="0" dirty="0"/>
              <a:t>¿Qué es la Fatiga? </a:t>
            </a:r>
          </a:p>
          <a:p>
            <a:pPr marL="514350" indent="-514350">
              <a:lnSpc>
                <a:spcPts val="2500"/>
              </a:lnSpc>
              <a:spcBef>
                <a:spcPct val="0"/>
              </a:spcBef>
            </a:pPr>
            <a:r>
              <a:rPr lang="es-MX" sz="2000" noProof="0" dirty="0"/>
              <a:t>Características de la Fatiga</a:t>
            </a:r>
          </a:p>
          <a:p>
            <a:pPr marL="514350" indent="-514350">
              <a:lnSpc>
                <a:spcPts val="2500"/>
              </a:lnSpc>
              <a:spcBef>
                <a:spcPct val="0"/>
              </a:spcBef>
            </a:pPr>
            <a:r>
              <a:rPr lang="es-MX" sz="2000" noProof="0" dirty="0"/>
              <a:t>Choques Relacionados con la Fatiga</a:t>
            </a:r>
          </a:p>
          <a:p>
            <a:pPr marL="514350" indent="-514350">
              <a:lnSpc>
                <a:spcPts val="2500"/>
              </a:lnSpc>
              <a:spcBef>
                <a:spcPct val="0"/>
              </a:spcBef>
              <a:buNone/>
            </a:pPr>
            <a:r>
              <a:rPr lang="es-MX" sz="2000" noProof="0" dirty="0"/>
              <a:t>Fisiología del Sueño y Estado de Alerta</a:t>
            </a:r>
          </a:p>
          <a:p>
            <a:pPr marL="514350" indent="-514350">
              <a:lnSpc>
                <a:spcPts val="2500"/>
              </a:lnSpc>
              <a:spcBef>
                <a:spcPct val="0"/>
              </a:spcBef>
            </a:pPr>
            <a:r>
              <a:rPr lang="es-MX" sz="2000" noProof="0" dirty="0"/>
              <a:t>¿Qué es el  Sueño?</a:t>
            </a:r>
          </a:p>
          <a:p>
            <a:pPr marL="514350" indent="-514350">
              <a:lnSpc>
                <a:spcPts val="2500"/>
              </a:lnSpc>
              <a:spcBef>
                <a:spcPct val="0"/>
              </a:spcBef>
            </a:pPr>
            <a:r>
              <a:rPr lang="es-MX" sz="2000" noProof="0" dirty="0"/>
              <a:t>Factores que Afectan el Estado de </a:t>
            </a:r>
          </a:p>
          <a:p>
            <a:pPr marL="514350" indent="-514350">
              <a:lnSpc>
                <a:spcPts val="2500"/>
              </a:lnSpc>
              <a:spcBef>
                <a:spcPct val="0"/>
              </a:spcBef>
              <a:buNone/>
            </a:pPr>
            <a:r>
              <a:rPr lang="es-MX" sz="2000" noProof="0" dirty="0"/>
              <a:t>        Alerta y Fatiga</a:t>
            </a:r>
          </a:p>
          <a:p>
            <a:pPr marL="514350" indent="-514350">
              <a:lnSpc>
                <a:spcPts val="2500"/>
              </a:lnSpc>
              <a:spcBef>
                <a:spcPct val="0"/>
              </a:spcBef>
            </a:pPr>
            <a:r>
              <a:rPr lang="es-MX" sz="2000" noProof="0" dirty="0"/>
              <a:t>Enfermedades del Sueño</a:t>
            </a:r>
          </a:p>
          <a:p>
            <a:pPr marL="514350" indent="-514350">
              <a:lnSpc>
                <a:spcPts val="2500"/>
              </a:lnSpc>
              <a:spcBef>
                <a:spcPct val="0"/>
              </a:spcBef>
              <a:buFont typeface="Arial" charset="0"/>
              <a:buNone/>
            </a:pPr>
            <a:r>
              <a:rPr lang="es-MX" sz="2000" noProof="0" dirty="0"/>
              <a:t>Salud y Estado de Alerta </a:t>
            </a:r>
          </a:p>
          <a:p>
            <a:pPr marL="514350" indent="-514350">
              <a:lnSpc>
                <a:spcPts val="2500"/>
              </a:lnSpc>
              <a:spcBef>
                <a:spcPct val="0"/>
              </a:spcBef>
            </a:pPr>
            <a:r>
              <a:rPr lang="es-MX" sz="2000" noProof="0" dirty="0"/>
              <a:t>Salud y Bienestar</a:t>
            </a:r>
          </a:p>
          <a:p>
            <a:pPr marL="514350" indent="-514350">
              <a:lnSpc>
                <a:spcPts val="2500"/>
              </a:lnSpc>
              <a:spcBef>
                <a:spcPct val="0"/>
              </a:spcBef>
            </a:pPr>
            <a:r>
              <a:rPr lang="es-MX" sz="2000" noProof="0" dirty="0"/>
              <a:t>Drogas y Medicamentos</a:t>
            </a:r>
          </a:p>
          <a:p>
            <a:pPr marL="514350" indent="-514350">
              <a:lnSpc>
                <a:spcPts val="2500"/>
              </a:lnSpc>
              <a:spcBef>
                <a:spcPct val="0"/>
              </a:spcBef>
            </a:pPr>
            <a:r>
              <a:rPr lang="es-MX" sz="2000" noProof="0" dirty="0"/>
              <a:t>Mejorar el Sueño y el Estado de Alerta</a:t>
            </a:r>
          </a:p>
          <a:p>
            <a:pPr marL="514350" indent="-514350">
              <a:lnSpc>
                <a:spcPts val="2500"/>
              </a:lnSpc>
              <a:spcBef>
                <a:spcPct val="0"/>
              </a:spcBef>
              <a:buFont typeface="Arial" charset="0"/>
              <a:buNone/>
            </a:pPr>
            <a:r>
              <a:rPr lang="es-MX" sz="2000" noProof="0" dirty="0"/>
              <a:t>Conclusiones</a:t>
            </a:r>
          </a:p>
        </p:txBody>
      </p:sp>
      <p:pic>
        <p:nvPicPr>
          <p:cNvPr id="1126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400" y="2971800"/>
            <a:ext cx="3576638"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4000" noProof="0" dirty="0"/>
              <a:t>¿Qué causa las Diferencias Individuales en la Susceptibilidad a la Fatiga? </a:t>
            </a:r>
          </a:p>
        </p:txBody>
      </p:sp>
      <p:sp>
        <p:nvSpPr>
          <p:cNvPr id="3" name="Content Placeholder 2"/>
          <p:cNvSpPr>
            <a:spLocks noGrp="1"/>
          </p:cNvSpPr>
          <p:nvPr>
            <p:ph idx="1"/>
          </p:nvPr>
        </p:nvSpPr>
        <p:spPr/>
        <p:txBody>
          <a:bodyPr>
            <a:normAutofit/>
          </a:bodyPr>
          <a:lstStyle/>
          <a:p>
            <a:r>
              <a:rPr lang="es-MX" noProof="0" dirty="0"/>
              <a:t>Diferencias en conductas relacionadas con el sueño</a:t>
            </a:r>
          </a:p>
          <a:p>
            <a:r>
              <a:rPr lang="es-MX" noProof="0" dirty="0"/>
              <a:t>Diferencias en la salud y estado físico</a:t>
            </a:r>
          </a:p>
          <a:p>
            <a:r>
              <a:rPr lang="es-MX" noProof="0" dirty="0"/>
              <a:t>Medicamentos</a:t>
            </a:r>
          </a:p>
          <a:p>
            <a:r>
              <a:rPr lang="es-MX" noProof="0" dirty="0"/>
              <a:t>Natural, variaciones genéticas</a:t>
            </a:r>
          </a:p>
          <a:p>
            <a:r>
              <a:rPr lang="es-MX" noProof="0" dirty="0"/>
              <a:t>Enfermedades del sueño, la más              importante: la Apnea Obstructiva del Sueño (AOS)</a:t>
            </a:r>
            <a:endParaRPr lang="es-MX" noProof="0" dirty="0">
              <a:solidFill>
                <a:srgbClr val="002060"/>
              </a:solidFill>
            </a:endParaRPr>
          </a:p>
        </p:txBody>
      </p:sp>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3089" y="2057400"/>
            <a:ext cx="1958511" cy="293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4337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a:normAutofit fontScale="90000"/>
          </a:bodyPr>
          <a:lstStyle/>
          <a:p>
            <a:pPr>
              <a:lnSpc>
                <a:spcPts val="4575"/>
              </a:lnSpc>
            </a:pPr>
            <a:r>
              <a:rPr lang="es-MX" noProof="0" dirty="0"/>
              <a:t>¿Qué es la Apnea Obstructiva del Sueño (AOS)?</a:t>
            </a:r>
          </a:p>
        </p:txBody>
      </p:sp>
      <p:sp>
        <p:nvSpPr>
          <p:cNvPr id="9" name="Content Placeholder 8"/>
          <p:cNvSpPr>
            <a:spLocks noGrp="1"/>
          </p:cNvSpPr>
          <p:nvPr>
            <p:ph idx="1"/>
          </p:nvPr>
        </p:nvSpPr>
        <p:spPr>
          <a:xfrm>
            <a:off x="457199" y="1600200"/>
            <a:ext cx="5973763" cy="4525963"/>
          </a:xfrm>
        </p:spPr>
        <p:txBody>
          <a:bodyPr rtlCol="0">
            <a:normAutofit fontScale="77500" lnSpcReduction="20000"/>
          </a:bodyPr>
          <a:lstStyle/>
          <a:p>
            <a:pPr fontAlgn="auto">
              <a:spcAft>
                <a:spcPts val="0"/>
              </a:spcAft>
              <a:buFont typeface="Arial" pitchFamily="34" charset="0"/>
              <a:buChar char="•"/>
              <a:defRPr/>
            </a:pPr>
            <a:r>
              <a:rPr lang="es-MX" b="1" noProof="0" dirty="0"/>
              <a:t>Apnea = </a:t>
            </a:r>
            <a:r>
              <a:rPr lang="es-MX" noProof="0" dirty="0"/>
              <a:t>interrupción de la respiración que dura más de 10 segundos</a:t>
            </a:r>
          </a:p>
          <a:p>
            <a:pPr fontAlgn="auto">
              <a:spcAft>
                <a:spcPts val="0"/>
              </a:spcAft>
              <a:buFont typeface="Arial" pitchFamily="34" charset="0"/>
              <a:buChar char="•"/>
              <a:defRPr/>
            </a:pPr>
            <a:r>
              <a:rPr lang="es-MX" noProof="0" dirty="0"/>
              <a:t>AOS = la respiración se detiene repetidamente durante el sueño debido al cierre de las vías respiratorias superiores</a:t>
            </a:r>
          </a:p>
          <a:p>
            <a:pPr fontAlgn="auto">
              <a:spcAft>
                <a:spcPts val="0"/>
              </a:spcAft>
              <a:buFont typeface="Arial" pitchFamily="34" charset="0"/>
              <a:buChar char="•"/>
              <a:defRPr/>
            </a:pPr>
            <a:r>
              <a:rPr lang="es-MX" noProof="0" dirty="0"/>
              <a:t>Tasa de apnea por hora:</a:t>
            </a:r>
          </a:p>
          <a:p>
            <a:pPr lvl="1" fontAlgn="auto">
              <a:spcAft>
                <a:spcPts val="0"/>
              </a:spcAft>
              <a:buFont typeface="Arial" pitchFamily="34" charset="0"/>
              <a:buChar char="–"/>
              <a:defRPr/>
            </a:pPr>
            <a:r>
              <a:rPr lang="es-MX" noProof="0" dirty="0"/>
              <a:t>&lt;5 = normal</a:t>
            </a:r>
          </a:p>
          <a:p>
            <a:pPr lvl="1" fontAlgn="auto">
              <a:spcAft>
                <a:spcPts val="0"/>
              </a:spcAft>
              <a:buFont typeface="Arial" pitchFamily="34" charset="0"/>
              <a:buChar char="–"/>
              <a:defRPr/>
            </a:pPr>
            <a:r>
              <a:rPr lang="es-MX" u="sng" noProof="0" dirty="0"/>
              <a:t>&gt;</a:t>
            </a:r>
            <a:r>
              <a:rPr lang="es-MX" noProof="0" dirty="0"/>
              <a:t>5 = AOS</a:t>
            </a:r>
          </a:p>
          <a:p>
            <a:pPr fontAlgn="auto">
              <a:spcAft>
                <a:spcPts val="0"/>
              </a:spcAft>
              <a:buFont typeface="Arial" pitchFamily="34" charset="0"/>
              <a:buChar char="•"/>
              <a:defRPr/>
            </a:pPr>
            <a:r>
              <a:rPr lang="es-MX" noProof="0" dirty="0"/>
              <a:t>Gravedad de la AOS (leve, moderada, grave) según la tasa</a:t>
            </a:r>
          </a:p>
          <a:p>
            <a:pPr fontAlgn="auto">
              <a:spcAft>
                <a:spcPts val="0"/>
              </a:spcAft>
              <a:buFont typeface="Arial" pitchFamily="34" charset="0"/>
              <a:buChar char="•"/>
              <a:defRPr/>
            </a:pPr>
            <a:r>
              <a:rPr lang="es-MX" noProof="0" dirty="0"/>
              <a:t>¡Algunas personas con AOS severa pueden tener 100 por hora! </a:t>
            </a:r>
          </a:p>
          <a:p>
            <a:pPr fontAlgn="auto">
              <a:spcAft>
                <a:spcPts val="0"/>
              </a:spcAft>
              <a:buFont typeface="Arial" pitchFamily="34" charset="0"/>
              <a:buChar char="•"/>
              <a:defRPr/>
            </a:pPr>
            <a:endParaRPr lang="es-MX" noProof="0" dirty="0"/>
          </a:p>
        </p:txBody>
      </p:sp>
      <p:pic>
        <p:nvPicPr>
          <p:cNvPr id="165891" name="Content Placeholder 5" title="Vue latérale d’une respiration normale  "/>
          <p:cNvPicPr>
            <a:picLocks noGrp="1" noChangeAspect="1"/>
          </p:cNvPicPr>
          <p:nvPr>
            <p:ph sz="half" idx="4294967295"/>
          </p:nvPr>
        </p:nvPicPr>
        <p:blipFill>
          <a:blip r:embed="rId3" cstate="print"/>
          <a:srcRect/>
          <a:stretch>
            <a:fillRect/>
          </a:stretch>
        </p:blipFill>
        <p:spPr>
          <a:xfrm>
            <a:off x="6324600" y="1524000"/>
            <a:ext cx="2678113" cy="2286000"/>
          </a:xfrm>
        </p:spPr>
      </p:pic>
      <p:pic>
        <p:nvPicPr>
          <p:cNvPr id="165892" name="Picture 6" title="Vue latérale d’une respiration obstruée"/>
          <p:cNvPicPr>
            <a:picLocks noChangeAspect="1"/>
          </p:cNvPicPr>
          <p:nvPr/>
        </p:nvPicPr>
        <p:blipFill>
          <a:blip r:embed="rId4" cstate="print"/>
          <a:srcRect/>
          <a:stretch>
            <a:fillRect/>
          </a:stretch>
        </p:blipFill>
        <p:spPr bwMode="auto">
          <a:xfrm>
            <a:off x="6343650" y="3810000"/>
            <a:ext cx="2625725" cy="2241550"/>
          </a:xfrm>
          <a:prstGeom prst="rect">
            <a:avLst/>
          </a:prstGeom>
          <a:noFill/>
          <a:ln w="9525">
            <a:noFill/>
            <a:miter lim="800000"/>
            <a:headEnd/>
            <a:tailEnd/>
          </a:ln>
        </p:spPr>
      </p:pic>
      <p:sp>
        <p:nvSpPr>
          <p:cNvPr id="165893" name="Rectangle 7"/>
          <p:cNvSpPr>
            <a:spLocks noChangeArrowheads="1"/>
          </p:cNvSpPr>
          <p:nvPr/>
        </p:nvSpPr>
        <p:spPr bwMode="auto">
          <a:xfrm>
            <a:off x="6430963" y="6118225"/>
            <a:ext cx="2449512" cy="260350"/>
          </a:xfrm>
          <a:prstGeom prst="rect">
            <a:avLst/>
          </a:prstGeom>
          <a:noFill/>
          <a:ln w="9525">
            <a:noFill/>
            <a:miter lim="800000"/>
            <a:headEnd/>
            <a:tailEnd/>
          </a:ln>
        </p:spPr>
        <p:txBody>
          <a:bodyPr wrap="none">
            <a:spAutoFit/>
          </a:bodyPr>
          <a:lstStyle/>
          <a:p>
            <a:r>
              <a:rPr lang="en-US" sz="1100" dirty="0">
                <a:latin typeface="Calibri" pitchFamily="34" charset="0"/>
              </a:rPr>
              <a:t>© ResMed 2011   Used with Permission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Factores de Riesgo y Señales de Advertencia de la AOS </a:t>
            </a:r>
          </a:p>
        </p:txBody>
      </p:sp>
      <p:sp>
        <p:nvSpPr>
          <p:cNvPr id="3" name="Content Placeholder 2"/>
          <p:cNvSpPr>
            <a:spLocks noGrp="1"/>
          </p:cNvSpPr>
          <p:nvPr>
            <p:ph idx="1"/>
          </p:nvPr>
        </p:nvSpPr>
        <p:spPr>
          <a:xfrm>
            <a:off x="457200" y="1524000"/>
            <a:ext cx="8686800" cy="4525963"/>
          </a:xfrm>
        </p:spPr>
        <p:txBody>
          <a:bodyPr>
            <a:noAutofit/>
          </a:bodyPr>
          <a:lstStyle/>
          <a:p>
            <a:pPr>
              <a:spcBef>
                <a:spcPts val="0"/>
              </a:spcBef>
            </a:pPr>
            <a:r>
              <a:rPr lang="es-MX" sz="2400" noProof="0" dirty="0"/>
              <a:t>Riesgo mayor:</a:t>
            </a:r>
          </a:p>
          <a:p>
            <a:pPr lvl="1">
              <a:spcBef>
                <a:spcPts val="0"/>
              </a:spcBef>
            </a:pPr>
            <a:r>
              <a:rPr lang="es-MX" sz="2400" noProof="0" dirty="0"/>
              <a:t>Individuos obesos y con sobrepeso</a:t>
            </a:r>
          </a:p>
          <a:p>
            <a:pPr lvl="1">
              <a:spcBef>
                <a:spcPts val="0"/>
              </a:spcBef>
            </a:pPr>
            <a:r>
              <a:rPr lang="es-MX" sz="2400" noProof="0" dirty="0"/>
              <a:t>Masculino</a:t>
            </a:r>
          </a:p>
          <a:p>
            <a:pPr lvl="1">
              <a:spcBef>
                <a:spcPts val="0"/>
              </a:spcBef>
            </a:pPr>
            <a:r>
              <a:rPr lang="es-MX" sz="2400" noProof="0" dirty="0"/>
              <a:t>40+ años</a:t>
            </a:r>
          </a:p>
          <a:p>
            <a:pPr lvl="1">
              <a:spcBef>
                <a:spcPts val="0"/>
              </a:spcBef>
            </a:pPr>
            <a:r>
              <a:rPr lang="es-MX" sz="2400" noProof="0" dirty="0"/>
              <a:t>Cuello grande (&gt;17" para hombres, &gt;16" para mujeres)</a:t>
            </a:r>
          </a:p>
          <a:p>
            <a:pPr lvl="1">
              <a:spcBef>
                <a:spcPts val="0"/>
              </a:spcBef>
            </a:pPr>
            <a:r>
              <a:rPr lang="es-MX" sz="2400" noProof="0" dirty="0"/>
              <a:t>Mentón hundido, mandíbula pequeña o sobremordida grande</a:t>
            </a:r>
          </a:p>
          <a:p>
            <a:pPr lvl="1">
              <a:spcBef>
                <a:spcPts val="0"/>
              </a:spcBef>
            </a:pPr>
            <a:r>
              <a:rPr lang="es-MX" sz="2400" noProof="0" dirty="0"/>
              <a:t>Historia familiar</a:t>
            </a:r>
          </a:p>
          <a:p>
            <a:pPr>
              <a:spcBef>
                <a:spcPts val="0"/>
              </a:spcBef>
            </a:pPr>
            <a:r>
              <a:rPr lang="es-MX" sz="2400" noProof="0" dirty="0"/>
              <a:t>Efectos físicos y señales de advertencia:</a:t>
            </a:r>
          </a:p>
          <a:p>
            <a:pPr lvl="1">
              <a:spcBef>
                <a:spcPts val="0"/>
              </a:spcBef>
            </a:pPr>
            <a:r>
              <a:rPr lang="es-MX" sz="2400" noProof="0" dirty="0"/>
              <a:t>Somnolencia diurna excesiva y desempeño reducido</a:t>
            </a:r>
          </a:p>
          <a:p>
            <a:pPr lvl="1">
              <a:spcBef>
                <a:spcPts val="0"/>
              </a:spcBef>
            </a:pPr>
            <a:r>
              <a:rPr lang="es-MX" sz="2400" noProof="0" dirty="0"/>
              <a:t>Ronquidos</a:t>
            </a:r>
          </a:p>
          <a:p>
            <a:pPr lvl="1">
              <a:spcBef>
                <a:spcPts val="0"/>
              </a:spcBef>
            </a:pPr>
            <a:r>
              <a:rPr lang="es-MX" sz="2400" noProof="0" dirty="0"/>
              <a:t>Presión arterial alta (hipertensión)</a:t>
            </a:r>
          </a:p>
          <a:p>
            <a:pPr lvl="1">
              <a:spcBef>
                <a:spcPts val="0"/>
              </a:spcBef>
            </a:pPr>
            <a:r>
              <a:rPr lang="es-MX" sz="2400" noProof="0" dirty="0"/>
              <a:t>Diabetes</a:t>
            </a:r>
          </a:p>
          <a:p>
            <a:pPr lvl="1">
              <a:spcBef>
                <a:spcPts val="0"/>
              </a:spcBef>
            </a:pPr>
            <a:r>
              <a:rPr lang="es-MX" sz="2400" noProof="0" dirty="0"/>
              <a:t>La AOS tiende a empeorar la obesidad</a:t>
            </a:r>
          </a:p>
        </p:txBody>
      </p:sp>
      <p:pic>
        <p:nvPicPr>
          <p:cNvPr id="29698" name="Picture 2" title="Man with tape measure around large stom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846138"/>
            <a:ext cx="1447800" cy="216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7036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s-MX" sz="4900" noProof="0" dirty="0"/>
              <a:t>AOS y Conducción</a:t>
            </a:r>
            <a:endParaRPr lang="es-MX" noProof="0" dirty="0"/>
          </a:p>
        </p:txBody>
      </p:sp>
      <p:sp>
        <p:nvSpPr>
          <p:cNvPr id="3" name="Content Placeholder 2"/>
          <p:cNvSpPr>
            <a:spLocks noGrp="1"/>
          </p:cNvSpPr>
          <p:nvPr>
            <p:ph idx="1"/>
          </p:nvPr>
        </p:nvSpPr>
        <p:spPr>
          <a:xfrm>
            <a:off x="457200" y="1600200"/>
            <a:ext cx="6019800" cy="4525963"/>
          </a:xfrm>
        </p:spPr>
        <p:txBody>
          <a:bodyPr>
            <a:normAutofit fontScale="92500" lnSpcReduction="20000"/>
          </a:bodyPr>
          <a:lstStyle/>
          <a:p>
            <a:r>
              <a:rPr lang="es-MX" noProof="0" dirty="0"/>
              <a:t>Estudios en conductores que no son de autotransporte sugieren un riesgo de choque de 2 a 7 veces mayor</a:t>
            </a:r>
            <a:endParaRPr lang="es-MX" sz="2800" noProof="0" dirty="0"/>
          </a:p>
          <a:p>
            <a:r>
              <a:rPr lang="es-MX" noProof="0" dirty="0"/>
              <a:t>Puede resultar en la inhabilitación médica (aunque a menudo no se diagnostica ni se detecta durante el proceso de calificación)</a:t>
            </a:r>
            <a:endParaRPr lang="es-MX" sz="2800" noProof="0" dirty="0"/>
          </a:p>
          <a:p>
            <a:r>
              <a:rPr lang="es-MX" noProof="0" dirty="0"/>
              <a:t>Se estima que el 28 % de los conductores de autotransporte tienen AOS de leve a grave</a:t>
            </a:r>
          </a:p>
        </p:txBody>
      </p:sp>
      <p:pic>
        <p:nvPicPr>
          <p:cNvPr id="30722" name="Picture 2" title="Bus driver behind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821457"/>
            <a:ext cx="2286000" cy="342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5875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p:txBody>
          <a:bodyPr/>
          <a:lstStyle/>
          <a:p>
            <a:pPr>
              <a:lnSpc>
                <a:spcPts val="4575"/>
              </a:lnSpc>
            </a:pPr>
            <a:r>
              <a:rPr lang="es-MX" noProof="0" dirty="0"/>
              <a:t>Detección y Tratamiento de la AOS</a:t>
            </a:r>
          </a:p>
        </p:txBody>
      </p:sp>
      <p:sp>
        <p:nvSpPr>
          <p:cNvPr id="3" name="Content Placeholder 2"/>
          <p:cNvSpPr>
            <a:spLocks noGrp="1"/>
          </p:cNvSpPr>
          <p:nvPr>
            <p:ph idx="1"/>
          </p:nvPr>
        </p:nvSpPr>
        <p:spPr>
          <a:xfrm>
            <a:off x="457200" y="1600200"/>
            <a:ext cx="6019800" cy="4525963"/>
          </a:xfrm>
        </p:spPr>
        <p:txBody>
          <a:bodyPr rtlCol="0">
            <a:normAutofit fontScale="92500" lnSpcReduction="10000"/>
          </a:bodyPr>
          <a:lstStyle/>
          <a:p>
            <a:pPr fontAlgn="auto">
              <a:spcAft>
                <a:spcPts val="0"/>
              </a:spcAft>
              <a:buFont typeface="Arial" pitchFamily="34" charset="0"/>
              <a:buChar char="•"/>
              <a:defRPr/>
            </a:pPr>
            <a:r>
              <a:rPr lang="es-MX" sz="2800" noProof="0" dirty="0"/>
              <a:t>Detección</a:t>
            </a:r>
          </a:p>
          <a:p>
            <a:pPr lvl="1" fontAlgn="auto">
              <a:spcAft>
                <a:spcPts val="0"/>
              </a:spcAft>
              <a:buFont typeface="Arial" pitchFamily="34" charset="0"/>
              <a:buChar char="–"/>
              <a:defRPr/>
            </a:pPr>
            <a:r>
              <a:rPr lang="es-MX" noProof="0" dirty="0"/>
              <a:t>Evaluación del riesgo</a:t>
            </a:r>
          </a:p>
          <a:p>
            <a:pPr lvl="1" fontAlgn="auto">
              <a:spcAft>
                <a:spcPts val="0"/>
              </a:spcAft>
              <a:buFont typeface="Arial" pitchFamily="34" charset="0"/>
              <a:buChar char="–"/>
              <a:defRPr/>
            </a:pPr>
            <a:r>
              <a:rPr lang="es-MX" noProof="0" dirty="0"/>
              <a:t>Estudio del sueño</a:t>
            </a:r>
          </a:p>
          <a:p>
            <a:pPr fontAlgn="auto">
              <a:spcAft>
                <a:spcPts val="0"/>
              </a:spcAft>
              <a:buFont typeface="Arial" pitchFamily="34" charset="0"/>
              <a:buChar char="•"/>
              <a:defRPr/>
            </a:pPr>
            <a:r>
              <a:rPr lang="es-MX" sz="2800" noProof="0" dirty="0"/>
              <a:t>Los tratamientos pueden ser muy efectivos si se siguen, por ej.:</a:t>
            </a:r>
          </a:p>
          <a:p>
            <a:pPr lvl="1" fontAlgn="auto">
              <a:spcAft>
                <a:spcPts val="0"/>
              </a:spcAft>
              <a:buFont typeface="Arial" pitchFamily="34" charset="0"/>
              <a:buChar char="–"/>
              <a:defRPr/>
            </a:pPr>
            <a:r>
              <a:rPr lang="es-MX" noProof="0" dirty="0"/>
              <a:t>Máquina de presión positiva continua en las vías respiratorias (CPAP)</a:t>
            </a:r>
          </a:p>
          <a:p>
            <a:pPr lvl="1" fontAlgn="auto">
              <a:spcAft>
                <a:spcPts val="0"/>
              </a:spcAft>
              <a:buFont typeface="Arial" pitchFamily="34" charset="0"/>
              <a:buChar char="–"/>
              <a:defRPr/>
            </a:pPr>
            <a:r>
              <a:rPr lang="es-MX" noProof="0" dirty="0"/>
              <a:t>Reducción de peso y cambios de comportamiento.</a:t>
            </a:r>
          </a:p>
          <a:p>
            <a:pPr fontAlgn="auto">
              <a:spcAft>
                <a:spcPts val="0"/>
              </a:spcAft>
              <a:buFont typeface="Arial" pitchFamily="34" charset="0"/>
              <a:buChar char="•"/>
              <a:defRPr/>
            </a:pPr>
            <a:r>
              <a:rPr lang="es-MX" sz="2800" noProof="0" dirty="0"/>
              <a:t>El Módulo 8 del PAFAN brinda educación adicional para conductores</a:t>
            </a:r>
          </a:p>
        </p:txBody>
      </p:sp>
      <p:pic>
        <p:nvPicPr>
          <p:cNvPr id="172035" name="Picture 2" title="Man using CPAP machine while sleeping"/>
          <p:cNvPicPr>
            <a:picLocks noChangeAspect="1" noChangeArrowheads="1"/>
          </p:cNvPicPr>
          <p:nvPr/>
        </p:nvPicPr>
        <p:blipFill>
          <a:blip r:embed="rId3" cstate="print"/>
          <a:srcRect/>
          <a:stretch>
            <a:fillRect/>
          </a:stretch>
        </p:blipFill>
        <p:spPr bwMode="auto">
          <a:xfrm>
            <a:off x="5943600" y="1828800"/>
            <a:ext cx="2803525" cy="186055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noProof="0" dirty="0"/>
              <a:t>Insomnio</a:t>
            </a:r>
            <a:r>
              <a:rPr lang="es-MX" sz="4000" b="1" noProof="0" dirty="0">
                <a:solidFill>
                  <a:srgbClr val="002060"/>
                </a:solidFill>
              </a:rPr>
              <a:t> </a:t>
            </a:r>
            <a:endParaRPr lang="es-MX" noProof="0" dirty="0"/>
          </a:p>
        </p:txBody>
      </p:sp>
      <p:sp>
        <p:nvSpPr>
          <p:cNvPr id="3" name="Content Placeholder 2"/>
          <p:cNvSpPr>
            <a:spLocks noGrp="1"/>
          </p:cNvSpPr>
          <p:nvPr>
            <p:ph idx="1"/>
          </p:nvPr>
        </p:nvSpPr>
        <p:spPr>
          <a:xfrm>
            <a:off x="509016" y="1524000"/>
            <a:ext cx="6653784" cy="4525963"/>
          </a:xfrm>
        </p:spPr>
        <p:txBody>
          <a:bodyPr>
            <a:noAutofit/>
          </a:bodyPr>
          <a:lstStyle/>
          <a:p>
            <a:pPr>
              <a:spcBef>
                <a:spcPts val="100"/>
              </a:spcBef>
            </a:pPr>
            <a:r>
              <a:rPr lang="es-MX" sz="2400" noProof="0" dirty="0"/>
              <a:t>Incapacidad para conciliar el sueño o permanecer dormido</a:t>
            </a:r>
          </a:p>
          <a:p>
            <a:pPr>
              <a:spcBef>
                <a:spcPts val="100"/>
              </a:spcBef>
            </a:pPr>
            <a:r>
              <a:rPr lang="es-MX" sz="2400" noProof="0" dirty="0"/>
              <a:t>Muy común, a menudo relacionado con el estrés.</a:t>
            </a:r>
          </a:p>
          <a:p>
            <a:pPr>
              <a:spcBef>
                <a:spcPts val="100"/>
              </a:spcBef>
            </a:pPr>
            <a:r>
              <a:rPr lang="es-MX" sz="2400" noProof="0" dirty="0"/>
              <a:t>Por lo general no es una afección médica, aunque puede serlo </a:t>
            </a:r>
          </a:p>
          <a:p>
            <a:pPr>
              <a:spcBef>
                <a:spcPts val="100"/>
              </a:spcBef>
            </a:pPr>
            <a:r>
              <a:rPr lang="es-MX" sz="2400" noProof="0" dirty="0"/>
              <a:t>Ironía: las pastillas para dormir se usan a menudo  para tratar el insomnio, pero el insomnio puede estar relacionado con el uso excesivo de pastillas para dormir.</a:t>
            </a:r>
          </a:p>
          <a:p>
            <a:pPr>
              <a:spcBef>
                <a:spcPts val="100"/>
              </a:spcBef>
            </a:pPr>
            <a:r>
              <a:rPr lang="es-MX" sz="2400" noProof="0" dirty="0"/>
              <a:t>Pasos para reducir el insomnio:</a:t>
            </a:r>
          </a:p>
        </p:txBody>
      </p:sp>
      <p:pic>
        <p:nvPicPr>
          <p:cNvPr id="32770" name="Picture 2" title="Man in bed but unable to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524000"/>
            <a:ext cx="1881816"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F8BE74-1FA8-9F67-D68B-0A31687E00E8}"/>
              </a:ext>
            </a:extLst>
          </p:cNvPr>
          <p:cNvSpPr txBox="1"/>
          <p:nvPr/>
        </p:nvSpPr>
        <p:spPr>
          <a:xfrm>
            <a:off x="1143000" y="5298309"/>
            <a:ext cx="7086600" cy="1015663"/>
          </a:xfrm>
          <a:prstGeom prst="rect">
            <a:avLst/>
          </a:prstGeom>
          <a:noFill/>
        </p:spPr>
        <p:txBody>
          <a:bodyPr wrap="square">
            <a:spAutoFit/>
          </a:bodyPr>
          <a:lstStyle/>
          <a:p>
            <a:pPr marL="285750" indent="-285750">
              <a:buFont typeface="Calibri" panose="020F0502020204030204" pitchFamily="34" charset="0"/>
              <a:buChar char="‒"/>
            </a:pPr>
            <a:r>
              <a:rPr lang="es-ES" sz="2000" dirty="0"/>
              <a:t>Reducir la ingesta de cafeína (cantidad y tiempo)</a:t>
            </a:r>
          </a:p>
          <a:p>
            <a:pPr marL="285750" indent="-285750">
              <a:buFont typeface="Calibri" panose="020F0502020204030204" pitchFamily="34" charset="0"/>
              <a:buChar char="‒"/>
            </a:pPr>
            <a:r>
              <a:rPr lang="es-ES" sz="2000" dirty="0"/>
              <a:t>Tener una rutina de relajación</a:t>
            </a:r>
          </a:p>
          <a:p>
            <a:pPr marL="285750" indent="-285750">
              <a:buFont typeface="Calibri" panose="020F0502020204030204" pitchFamily="34" charset="0"/>
              <a:buChar char="‒"/>
            </a:pPr>
            <a:r>
              <a:rPr lang="es-ES" sz="2000" dirty="0"/>
              <a:t>Dormitorio completamente oscuro</a:t>
            </a:r>
          </a:p>
        </p:txBody>
      </p:sp>
    </p:spTree>
    <p:extLst>
      <p:ext uri="{BB962C8B-B14F-4D97-AF65-F5344CB8AC3E}">
        <p14:creationId xmlns:p14="http://schemas.microsoft.com/office/powerpoint/2010/main" val="10182637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p:nvPr>
        </p:nvSpPr>
        <p:spPr/>
        <p:txBody>
          <a:bodyPr/>
          <a:lstStyle/>
          <a:p>
            <a:pPr>
              <a:lnSpc>
                <a:spcPts val="4575"/>
              </a:lnSpc>
            </a:pPr>
            <a:r>
              <a:rPr lang="es-MX" sz="4900" noProof="0" dirty="0"/>
              <a:t>Otras Enfermedades del Sueño </a:t>
            </a:r>
            <a:endParaRPr lang="es-MX" noProof="0" dirty="0"/>
          </a:p>
        </p:txBody>
      </p:sp>
      <p:sp>
        <p:nvSpPr>
          <p:cNvPr id="176130" name="Content Placeholder 2"/>
          <p:cNvSpPr>
            <a:spLocks noGrp="1"/>
          </p:cNvSpPr>
          <p:nvPr>
            <p:ph idx="1"/>
          </p:nvPr>
        </p:nvSpPr>
        <p:spPr>
          <a:xfrm>
            <a:off x="457200" y="1524000"/>
            <a:ext cx="8686800" cy="4525963"/>
          </a:xfrm>
        </p:spPr>
        <p:txBody>
          <a:bodyPr>
            <a:normAutofit fontScale="92500" lnSpcReduction="10000"/>
          </a:bodyPr>
          <a:lstStyle/>
          <a:p>
            <a:pPr>
              <a:spcBef>
                <a:spcPts val="300"/>
              </a:spcBef>
            </a:pPr>
            <a:r>
              <a:rPr lang="es-MX" sz="2800" noProof="0" dirty="0"/>
              <a:t>Síndrome de piernas inquietas (SPI)</a:t>
            </a:r>
          </a:p>
          <a:p>
            <a:pPr lvl="1">
              <a:spcBef>
                <a:spcPts val="300"/>
              </a:spcBef>
            </a:pPr>
            <a:r>
              <a:rPr lang="es-MX" sz="2400" noProof="0" dirty="0"/>
              <a:t>Afecta </a:t>
            </a:r>
            <a:r>
              <a:rPr lang="es-MX" sz="2400" b="1" noProof="0" dirty="0"/>
              <a:t>~5% </a:t>
            </a:r>
            <a:r>
              <a:rPr lang="es-MX" sz="2400" noProof="0" dirty="0"/>
              <a:t>de los adultos</a:t>
            </a:r>
          </a:p>
          <a:p>
            <a:pPr lvl="1">
              <a:spcBef>
                <a:spcPts val="300"/>
              </a:spcBef>
            </a:pPr>
            <a:r>
              <a:rPr lang="es-MX" sz="2400" noProof="0" dirty="0"/>
              <a:t>Por lo general, no es grave</a:t>
            </a:r>
          </a:p>
          <a:p>
            <a:pPr lvl="1">
              <a:spcBef>
                <a:spcPts val="300"/>
              </a:spcBef>
            </a:pPr>
            <a:r>
              <a:rPr lang="es-MX" sz="2400" noProof="0" dirty="0"/>
              <a:t>El hormigueo u otras molestias en las piernas provocan un movimiento excesivo</a:t>
            </a:r>
          </a:p>
          <a:p>
            <a:pPr lvl="1">
              <a:spcBef>
                <a:spcPts val="300"/>
              </a:spcBef>
            </a:pPr>
            <a:r>
              <a:rPr lang="es-MX" sz="2400" noProof="0" dirty="0"/>
              <a:t>No se puede relajar para dormir</a:t>
            </a:r>
          </a:p>
          <a:p>
            <a:pPr>
              <a:spcBef>
                <a:spcPts val="300"/>
              </a:spcBef>
            </a:pPr>
            <a:r>
              <a:rPr lang="es-MX" sz="2800" noProof="0" dirty="0"/>
              <a:t>Narcolepsia</a:t>
            </a:r>
          </a:p>
          <a:p>
            <a:pPr lvl="1">
              <a:spcBef>
                <a:spcPts val="300"/>
              </a:spcBef>
            </a:pPr>
            <a:r>
              <a:rPr lang="es-MX" sz="2400" noProof="0" dirty="0"/>
              <a:t>“Crisis de pérdida de sensibilidad”</a:t>
            </a:r>
          </a:p>
          <a:p>
            <a:pPr lvl="1">
              <a:spcBef>
                <a:spcPts val="300"/>
              </a:spcBef>
            </a:pPr>
            <a:r>
              <a:rPr lang="es-MX" sz="2400" noProof="0" dirty="0"/>
              <a:t>Quedarse dormido de repente</a:t>
            </a:r>
          </a:p>
          <a:p>
            <a:pPr lvl="1">
              <a:spcBef>
                <a:spcPts val="300"/>
              </a:spcBef>
            </a:pPr>
            <a:r>
              <a:rPr lang="es-MX" sz="2400" noProof="0" dirty="0"/>
              <a:t>Dura de unos segundos a 30 minutos.</a:t>
            </a:r>
          </a:p>
          <a:p>
            <a:pPr lvl="1">
              <a:spcBef>
                <a:spcPts val="300"/>
              </a:spcBef>
            </a:pPr>
            <a:r>
              <a:rPr lang="es-MX" sz="2400" noProof="0" dirty="0"/>
              <a:t>Extremadamente peligroso, pero raro.</a:t>
            </a:r>
          </a:p>
          <a:p>
            <a:pPr>
              <a:spcBef>
                <a:spcPts val="300"/>
              </a:spcBef>
            </a:pPr>
            <a:r>
              <a:rPr lang="es-MX" sz="2800" noProof="0" dirty="0"/>
              <a:t>Otros (p. ej., sonambulismo, ritmos circadianos anormales)</a:t>
            </a:r>
            <a:endParaRPr lang="es-MX" sz="2400" noProof="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Síntomas Generales de las Enfermedades del Sueño </a:t>
            </a:r>
          </a:p>
        </p:txBody>
      </p:sp>
      <p:sp>
        <p:nvSpPr>
          <p:cNvPr id="3" name="Content Placeholder 2"/>
          <p:cNvSpPr>
            <a:spLocks noGrp="1"/>
          </p:cNvSpPr>
          <p:nvPr>
            <p:ph idx="1"/>
          </p:nvPr>
        </p:nvSpPr>
        <p:spPr>
          <a:xfrm>
            <a:off x="228600" y="1600200"/>
            <a:ext cx="7391400" cy="4525963"/>
          </a:xfrm>
        </p:spPr>
        <p:txBody>
          <a:bodyPr>
            <a:noAutofit/>
          </a:bodyPr>
          <a:lstStyle/>
          <a:p>
            <a:r>
              <a:rPr lang="es-MX" sz="2800" noProof="0" dirty="0"/>
              <a:t>Diferentes enfermedades del sueño           tienen diferentes síntomas.</a:t>
            </a:r>
          </a:p>
          <a:p>
            <a:r>
              <a:rPr lang="es-MX" sz="2800" noProof="0" dirty="0"/>
              <a:t>Somnolencia diurna excesiva</a:t>
            </a:r>
          </a:p>
          <a:p>
            <a:r>
              <a:rPr lang="es-MX" sz="2800" noProof="0" dirty="0"/>
              <a:t>Extremos en la capacidad para dormir:</a:t>
            </a:r>
          </a:p>
          <a:p>
            <a:pPr lvl="1"/>
            <a:r>
              <a:rPr lang="es-MX" noProof="0" dirty="0"/>
              <a:t>Capaces de dormir casi inmediatamente, casi en cualquier lugar</a:t>
            </a:r>
          </a:p>
          <a:p>
            <a:pPr lvl="1"/>
            <a:r>
              <a:rPr lang="es-MX" noProof="0" dirty="0"/>
              <a:t>Incapaces de dormir durante mucho tiempo, incluso en condiciones ideales</a:t>
            </a:r>
          </a:p>
          <a:p>
            <a:r>
              <a:rPr lang="es-MX" sz="2800" noProof="0" dirty="0"/>
              <a:t>Ronquidos fuertes e irregulares, especialmente con jadeos</a:t>
            </a:r>
          </a:p>
        </p:txBody>
      </p:sp>
      <p:pic>
        <p:nvPicPr>
          <p:cNvPr id="33794" name="Picture 2" title="Man snoring in bed, wife cannot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176" y="1591258"/>
            <a:ext cx="2769647" cy="183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471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a:lnSpc>
                <a:spcPts val="4575"/>
              </a:lnSpc>
            </a:pPr>
            <a:r>
              <a:rPr lang="es-MX" sz="4000" noProof="0" dirty="0"/>
              <a:t>¿Es Ud. muy Susceptible a la Fatiga? </a:t>
            </a:r>
          </a:p>
        </p:txBody>
      </p:sp>
      <p:pic>
        <p:nvPicPr>
          <p:cNvPr id="180227" name="Picture 2"/>
          <p:cNvPicPr>
            <a:picLocks noChangeAspect="1" noChangeArrowheads="1"/>
          </p:cNvPicPr>
          <p:nvPr/>
        </p:nvPicPr>
        <p:blipFill>
          <a:blip r:embed="rId3" cstate="print"/>
          <a:srcRect/>
          <a:stretch>
            <a:fillRect/>
          </a:stretch>
        </p:blipFill>
        <p:spPr bwMode="auto">
          <a:xfrm>
            <a:off x="7543800" y="3740655"/>
            <a:ext cx="1468438" cy="2209800"/>
          </a:xfrm>
          <a:prstGeom prst="rect">
            <a:avLst/>
          </a:prstGeom>
          <a:noFill/>
          <a:ln w="9525">
            <a:noFill/>
            <a:miter lim="800000"/>
            <a:headEnd/>
            <a:tailEnd/>
          </a:ln>
        </p:spPr>
      </p:pic>
      <p:sp>
        <p:nvSpPr>
          <p:cNvPr id="180226" name="Content Placeholder 2"/>
          <p:cNvSpPr>
            <a:spLocks noGrp="1"/>
          </p:cNvSpPr>
          <p:nvPr>
            <p:ph idx="1"/>
          </p:nvPr>
        </p:nvSpPr>
        <p:spPr>
          <a:xfrm>
            <a:off x="304800" y="1447800"/>
            <a:ext cx="8077200" cy="4525963"/>
          </a:xfrm>
        </p:spPr>
        <p:txBody>
          <a:bodyPr>
            <a:normAutofit fontScale="92500" lnSpcReduction="10000"/>
          </a:bodyPr>
          <a:lstStyle/>
          <a:p>
            <a:pPr>
              <a:spcBef>
                <a:spcPts val="300"/>
              </a:spcBef>
            </a:pPr>
            <a:r>
              <a:rPr lang="es-MX" sz="2400" b="1" noProof="0" dirty="0"/>
              <a:t>¡La mayoría de las personas altamente susceptibles no lo saben!</a:t>
            </a:r>
          </a:p>
          <a:p>
            <a:pPr>
              <a:spcBef>
                <a:spcPts val="300"/>
              </a:spcBef>
            </a:pPr>
            <a:r>
              <a:rPr lang="es-MX" sz="2400" noProof="0" dirty="0"/>
              <a:t>Razones:</a:t>
            </a:r>
          </a:p>
          <a:p>
            <a:pPr lvl="1">
              <a:spcBef>
                <a:spcPts val="300"/>
              </a:spcBef>
            </a:pPr>
            <a:r>
              <a:rPr lang="es-MX" sz="2400" noProof="0" dirty="0"/>
              <a:t>Sesgo en la autoevaluación</a:t>
            </a:r>
          </a:p>
          <a:p>
            <a:pPr lvl="1">
              <a:spcBef>
                <a:spcPts val="300"/>
              </a:spcBef>
            </a:pPr>
            <a:r>
              <a:rPr lang="es-MX" sz="2400" noProof="0" dirty="0"/>
              <a:t>La mayor parte de la conducción es en solitario</a:t>
            </a:r>
          </a:p>
          <a:p>
            <a:pPr lvl="1">
              <a:spcBef>
                <a:spcPts val="300"/>
              </a:spcBef>
            </a:pPr>
            <a:r>
              <a:rPr lang="es-MX" sz="2400" noProof="0" dirty="0"/>
              <a:t>Autoevaluaciones subjetivas del estado de alerta son pobres</a:t>
            </a:r>
          </a:p>
          <a:p>
            <a:pPr lvl="1">
              <a:spcBef>
                <a:spcPts val="300"/>
              </a:spcBef>
            </a:pPr>
            <a:r>
              <a:rPr lang="es-MX" sz="2400" noProof="0" dirty="0"/>
              <a:t>La mayoría de las enfermedades del sueño no se diagnostican</a:t>
            </a:r>
          </a:p>
          <a:p>
            <a:pPr>
              <a:spcBef>
                <a:spcPts val="300"/>
              </a:spcBef>
            </a:pPr>
            <a:r>
              <a:rPr lang="es-MX" sz="2400" noProof="0" dirty="0"/>
              <a:t>Solución (sea honesto consigo mismo):</a:t>
            </a:r>
          </a:p>
          <a:p>
            <a:pPr lvl="1">
              <a:spcBef>
                <a:spcPts val="300"/>
              </a:spcBef>
            </a:pPr>
            <a:r>
              <a:rPr lang="es-MX" sz="2400" noProof="0" dirty="0"/>
              <a:t>Ponga atención a:</a:t>
            </a:r>
          </a:p>
          <a:p>
            <a:pPr lvl="2">
              <a:spcBef>
                <a:spcPts val="300"/>
              </a:spcBef>
            </a:pPr>
            <a:r>
              <a:rPr lang="es-MX" noProof="0" dirty="0"/>
              <a:t>Señales de fatiga crónica</a:t>
            </a:r>
          </a:p>
          <a:p>
            <a:pPr lvl="2">
              <a:spcBef>
                <a:spcPts val="300"/>
              </a:spcBef>
            </a:pPr>
            <a:r>
              <a:rPr lang="es-MX" noProof="0" dirty="0"/>
              <a:t>Señales objetivas de fatiga mientras conduce</a:t>
            </a:r>
          </a:p>
          <a:p>
            <a:pPr lvl="2">
              <a:spcBef>
                <a:spcPts val="300"/>
              </a:spcBef>
            </a:pPr>
            <a:r>
              <a:rPr lang="es-MX" noProof="0" dirty="0"/>
              <a:t>Síntomas de AOS y factores de riesgo</a:t>
            </a:r>
          </a:p>
          <a:p>
            <a:pPr lvl="1">
              <a:spcBef>
                <a:spcPts val="300"/>
              </a:spcBef>
            </a:pPr>
            <a:r>
              <a:rPr lang="es-MX" sz="2400" noProof="0" dirty="0"/>
              <a:t>¡Considere  cualquier incidente de dormirse en el volante       una </a:t>
            </a:r>
            <a:r>
              <a:rPr lang="es-MX" sz="2400" b="1" noProof="0" dirty="0"/>
              <a:t>bandera roja</a:t>
            </a:r>
            <a:r>
              <a:rPr lang="es-MX" sz="2400" noProof="0" dirty="0"/>
              <a:t>!</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1</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s-MX" noProof="0" dirty="0"/>
              <a:t>La complejidad y la monotonía son dos factores en:</a:t>
            </a:r>
          </a:p>
          <a:p>
            <a:pPr marL="914400" lvl="1" indent="-514350" eaLnBrk="1" fontAlgn="auto" hangingPunct="1">
              <a:spcAft>
                <a:spcPts val="0"/>
              </a:spcAft>
              <a:buFont typeface="+mj-lt"/>
              <a:buAutoNum type="alphaLcParenR"/>
              <a:defRPr/>
            </a:pPr>
            <a:r>
              <a:rPr lang="es-MX" noProof="0" dirty="0"/>
              <a:t>Higiene del sueño</a:t>
            </a:r>
          </a:p>
          <a:p>
            <a:pPr marL="914400" lvl="1" indent="-514350" eaLnBrk="1" fontAlgn="auto" hangingPunct="1">
              <a:spcAft>
                <a:spcPts val="0"/>
              </a:spcAft>
              <a:buFont typeface="+mj-lt"/>
              <a:buAutoNum type="alphaLcParenR"/>
              <a:defRPr/>
            </a:pPr>
            <a:r>
              <a:rPr lang="es-MX" noProof="0" dirty="0"/>
              <a:t>Bienestar</a:t>
            </a:r>
          </a:p>
          <a:p>
            <a:pPr marL="914400" lvl="1" indent="-514350" eaLnBrk="1" fontAlgn="auto" hangingPunct="1">
              <a:spcAft>
                <a:spcPts val="0"/>
              </a:spcAft>
              <a:buFont typeface="+mj-lt"/>
              <a:buAutoNum type="alphaLcParenR"/>
              <a:defRPr/>
            </a:pPr>
            <a:r>
              <a:rPr lang="es-MX" noProof="0" dirty="0"/>
              <a:t>Fatiga relacionada con el sueño (interna)</a:t>
            </a:r>
          </a:p>
          <a:p>
            <a:pPr marL="914400" lvl="1" indent="-514350" eaLnBrk="1" fontAlgn="auto" hangingPunct="1">
              <a:spcAft>
                <a:spcPts val="0"/>
              </a:spcAft>
              <a:buFont typeface="+mj-lt"/>
              <a:buAutoNum type="alphaLcParenR"/>
              <a:defRPr/>
            </a:pPr>
            <a:r>
              <a:rPr lang="es-MX" noProof="0" dirty="0"/>
              <a:t>Fatiga relacionada con la tarea.</a:t>
            </a:r>
          </a:p>
          <a:p>
            <a:pPr fontAlgn="auto">
              <a:spcAft>
                <a:spcPts val="0"/>
              </a:spcAft>
              <a:defRPr/>
            </a:pPr>
            <a:endParaRPr lang="es-MX" noProof="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lnSpc>
                <a:spcPts val="4575"/>
              </a:lnSpc>
            </a:pPr>
            <a:r>
              <a:rPr lang="es-MX" sz="4900" noProof="0" dirty="0"/>
              <a:t>Métodos de Instrucción</a:t>
            </a:r>
            <a:r>
              <a:rPr lang="es-MX" sz="4000" b="1" noProof="0" dirty="0">
                <a:solidFill>
                  <a:srgbClr val="002060"/>
                </a:solidFill>
              </a:rPr>
              <a:t> </a:t>
            </a:r>
            <a:endParaRPr lang="es-MX" noProof="0" dirty="0"/>
          </a:p>
        </p:txBody>
      </p:sp>
      <p:sp>
        <p:nvSpPr>
          <p:cNvPr id="3" name="Content Placeholder 2"/>
          <p:cNvSpPr>
            <a:spLocks noGrp="1"/>
          </p:cNvSpPr>
          <p:nvPr>
            <p:ph idx="1"/>
          </p:nvPr>
        </p:nvSpPr>
        <p:spPr>
          <a:xfrm>
            <a:off x="457200" y="1600200"/>
            <a:ext cx="4953000" cy="4525963"/>
          </a:xfrm>
        </p:spPr>
        <p:txBody>
          <a:bodyPr rtlCol="0">
            <a:normAutofit fontScale="92500" lnSpcReduction="10000"/>
          </a:bodyPr>
          <a:lstStyle/>
          <a:p>
            <a:pPr fontAlgn="auto">
              <a:spcAft>
                <a:spcPts val="0"/>
              </a:spcAft>
              <a:defRPr/>
            </a:pPr>
            <a:r>
              <a:rPr lang="es-MX" sz="2400" noProof="0" dirty="0"/>
              <a:t>PowerPoint</a:t>
            </a:r>
          </a:p>
          <a:p>
            <a:pPr lvl="1" eaLnBrk="1" fontAlgn="auto" hangingPunct="1">
              <a:spcAft>
                <a:spcPts val="0"/>
              </a:spcAft>
              <a:defRPr/>
            </a:pPr>
            <a:r>
              <a:rPr lang="es-MX" sz="2400" noProof="0" dirty="0"/>
              <a:t>Salón de Clases</a:t>
            </a:r>
          </a:p>
          <a:p>
            <a:pPr lvl="1" eaLnBrk="1" fontAlgn="auto" hangingPunct="1">
              <a:spcAft>
                <a:spcPts val="0"/>
              </a:spcAft>
              <a:defRPr/>
            </a:pPr>
            <a:r>
              <a:rPr lang="es-MX" sz="2400" noProof="0" dirty="0"/>
              <a:t>Rol de instructor tradicional</a:t>
            </a:r>
          </a:p>
          <a:p>
            <a:pPr lvl="1" eaLnBrk="1" fontAlgn="auto" hangingPunct="1">
              <a:spcAft>
                <a:spcPts val="0"/>
              </a:spcAft>
              <a:defRPr/>
            </a:pPr>
            <a:r>
              <a:rPr lang="es-MX" sz="2400" noProof="0" dirty="0"/>
              <a:t>Liderar discusiones de grupo</a:t>
            </a:r>
          </a:p>
          <a:p>
            <a:pPr lvl="1" eaLnBrk="1" fontAlgn="auto" hangingPunct="1">
              <a:spcAft>
                <a:spcPts val="0"/>
              </a:spcAft>
              <a:defRPr/>
            </a:pPr>
            <a:r>
              <a:rPr lang="es-MX" sz="2400" noProof="0" dirty="0"/>
              <a:t>Aplicar cuestionarios y exámenes</a:t>
            </a:r>
          </a:p>
          <a:p>
            <a:pPr fontAlgn="auto">
              <a:spcAft>
                <a:spcPts val="0"/>
              </a:spcAft>
              <a:defRPr/>
            </a:pPr>
            <a:r>
              <a:rPr lang="es-MX" sz="2400" noProof="0" dirty="0"/>
              <a:t>Basado en la web</a:t>
            </a:r>
          </a:p>
          <a:p>
            <a:pPr lvl="1" eaLnBrk="1" fontAlgn="auto" hangingPunct="1">
              <a:spcAft>
                <a:spcPts val="0"/>
              </a:spcAft>
              <a:defRPr/>
            </a:pPr>
            <a:r>
              <a:rPr lang="es-MX" sz="2400" noProof="0" dirty="0"/>
              <a:t>Estudiantes individuales en línea</a:t>
            </a:r>
          </a:p>
          <a:p>
            <a:pPr lvl="1" eaLnBrk="1" fontAlgn="auto" hangingPunct="1">
              <a:spcAft>
                <a:spcPts val="0"/>
              </a:spcAft>
              <a:defRPr/>
            </a:pPr>
            <a:r>
              <a:rPr lang="es-MX" sz="2400" noProof="0" dirty="0"/>
              <a:t>Los estudiantes pueden estar solos o en grupo</a:t>
            </a:r>
          </a:p>
          <a:p>
            <a:pPr lvl="1" eaLnBrk="1" fontAlgn="auto" hangingPunct="1">
              <a:spcAft>
                <a:spcPts val="0"/>
              </a:spcAft>
              <a:defRPr/>
            </a:pPr>
            <a:r>
              <a:rPr lang="es-MX" sz="2400" noProof="0" dirty="0"/>
              <a:t>El "Instructor" es facilitador, entrenador y solucionador de problemas</a:t>
            </a:r>
            <a:endParaRPr lang="es-MX" noProof="0" dirty="0"/>
          </a:p>
        </p:txBody>
      </p:sp>
      <p:pic>
        <p:nvPicPr>
          <p:cNvPr id="38916" name="Picture 2" title="Instructor conducting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450" y="1676400"/>
            <a:ext cx="27273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3" title="Instructor assisting student at comp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0" y="3733800"/>
            <a:ext cx="33623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1</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s-MX" noProof="0" dirty="0"/>
              <a:t>Una buena noche de sueño puede reducir en gran medida:</a:t>
            </a:r>
          </a:p>
          <a:p>
            <a:pPr marL="914400" lvl="1" indent="-514350" eaLnBrk="1" fontAlgn="auto" hangingPunct="1">
              <a:spcAft>
                <a:spcPts val="0"/>
              </a:spcAft>
              <a:buFont typeface="+mj-lt"/>
              <a:buAutoNum type="alphaLcParenR"/>
              <a:defRPr/>
            </a:pPr>
            <a:r>
              <a:rPr lang="es-MX" noProof="0" dirty="0"/>
              <a:t>Fatiga crónica (de largo plazo)</a:t>
            </a:r>
          </a:p>
          <a:p>
            <a:pPr marL="914400" lvl="1" indent="-514350" eaLnBrk="1" fontAlgn="auto" hangingPunct="1">
              <a:spcAft>
                <a:spcPts val="0"/>
              </a:spcAft>
              <a:buFont typeface="+mj-lt"/>
              <a:buAutoNum type="alphaLcParenR"/>
              <a:defRPr/>
            </a:pPr>
            <a:r>
              <a:rPr lang="es-MX" noProof="0" dirty="0"/>
              <a:t>Fatiga aguda (de corto plazo)</a:t>
            </a:r>
          </a:p>
          <a:p>
            <a:pPr marL="914400" lvl="1" indent="-514350" eaLnBrk="1" fontAlgn="auto" hangingPunct="1">
              <a:spcAft>
                <a:spcPts val="0"/>
              </a:spcAft>
              <a:buFont typeface="+mj-lt"/>
              <a:buAutoNum type="alphaLcParenR"/>
              <a:defRPr/>
            </a:pPr>
            <a:r>
              <a:rPr lang="es-MX" noProof="0" dirty="0"/>
              <a:t>Precisión en las autoevaluaciones del estado de alerta</a:t>
            </a:r>
          </a:p>
          <a:p>
            <a:pPr marL="914400" lvl="1" indent="-514350" eaLnBrk="1" fontAlgn="auto" hangingPunct="1">
              <a:spcAft>
                <a:spcPts val="0"/>
              </a:spcAft>
              <a:buFont typeface="+mj-lt"/>
              <a:buAutoNum type="alphaLcParenR"/>
              <a:defRPr/>
            </a:pPr>
            <a:r>
              <a:rPr lang="es-MX" noProof="0" dirty="0"/>
              <a:t>Efectos sobre la salud de la privación del sueño.</a:t>
            </a:r>
          </a:p>
          <a:p>
            <a:pPr fontAlgn="auto">
              <a:spcAft>
                <a:spcPts val="0"/>
              </a:spcAft>
              <a:defRPr/>
            </a:pPr>
            <a:endParaRPr lang="es-MX" noProof="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1</a:t>
            </a:r>
          </a:p>
        </p:txBody>
      </p:sp>
      <p:sp>
        <p:nvSpPr>
          <p:cNvPr id="3" name="Content Placeholder 2"/>
          <p:cNvSpPr>
            <a:spLocks noGrp="1"/>
          </p:cNvSpPr>
          <p:nvPr>
            <p:ph idx="1"/>
          </p:nvPr>
        </p:nvSpPr>
        <p:spPr>
          <a:xfrm>
            <a:off x="457200" y="1600200"/>
            <a:ext cx="8229600" cy="4525963"/>
          </a:xfrm>
        </p:spPr>
        <p:txBody>
          <a:bodyPr rtlCol="0">
            <a:normAutofit lnSpcReduction="10000"/>
          </a:bodyPr>
          <a:lstStyle/>
          <a:p>
            <a:pPr marL="514350" indent="-514350" fontAlgn="auto">
              <a:spcAft>
                <a:spcPts val="0"/>
              </a:spcAft>
              <a:buFont typeface="+mj-lt"/>
              <a:buAutoNum type="arabicParenR" startAt="3"/>
              <a:defRPr/>
            </a:pPr>
            <a:r>
              <a:rPr lang="es-MX" noProof="0" dirty="0"/>
              <a:t>¿Qué enunciado </a:t>
            </a:r>
            <a:r>
              <a:rPr lang="es-MX" b="1" noProof="0" dirty="0"/>
              <a:t>NO</a:t>
            </a:r>
            <a:r>
              <a:rPr lang="es-MX" noProof="0" dirty="0"/>
              <a:t> es cierto sobre los choques de personas que se quedan dormidas al volante?</a:t>
            </a:r>
          </a:p>
          <a:p>
            <a:pPr marL="914400" lvl="1" indent="-514350" eaLnBrk="1" fontAlgn="auto" hangingPunct="1">
              <a:spcAft>
                <a:spcPts val="0"/>
              </a:spcAft>
              <a:buFont typeface="+mj-lt"/>
              <a:buAutoNum type="alphaLcParenR"/>
              <a:defRPr/>
            </a:pPr>
            <a:r>
              <a:rPr lang="es-MX" noProof="0" dirty="0"/>
              <a:t>Por lo general, salidas de carretera de un solo vehículo</a:t>
            </a:r>
          </a:p>
          <a:p>
            <a:pPr marL="914400" lvl="1" indent="-514350" eaLnBrk="1" fontAlgn="auto" hangingPunct="1">
              <a:spcAft>
                <a:spcPts val="0"/>
              </a:spcAft>
              <a:buFont typeface="+mj-lt"/>
              <a:buAutoNum type="alphaLcParenR"/>
              <a:defRPr/>
            </a:pPr>
            <a:r>
              <a:rPr lang="es-MX" noProof="0" dirty="0"/>
              <a:t>Generalmente más severos que otros tipos de choques</a:t>
            </a:r>
          </a:p>
          <a:p>
            <a:pPr marL="914400" lvl="1" indent="-514350" eaLnBrk="1" fontAlgn="auto" hangingPunct="1">
              <a:spcAft>
                <a:spcPts val="0"/>
              </a:spcAft>
              <a:buFont typeface="+mj-lt"/>
              <a:buAutoNum type="alphaLcParenR"/>
              <a:defRPr/>
            </a:pPr>
            <a:r>
              <a:rPr lang="es-MX" noProof="0" dirty="0"/>
              <a:t>Los conductores mayores corren mayor riesgo</a:t>
            </a:r>
          </a:p>
          <a:p>
            <a:pPr marL="914400" lvl="1" indent="-514350" eaLnBrk="1" fontAlgn="auto" hangingPunct="1">
              <a:spcAft>
                <a:spcPts val="0"/>
              </a:spcAft>
              <a:buFont typeface="+mj-lt"/>
              <a:buAutoNum type="alphaLcParenR"/>
              <a:defRPr/>
            </a:pPr>
            <a:r>
              <a:rPr lang="es-MX" noProof="0" dirty="0"/>
              <a:t>A menudo asociado con un sueño previo insuficiente.</a:t>
            </a:r>
          </a:p>
          <a:p>
            <a:pPr fontAlgn="auto">
              <a:spcAft>
                <a:spcPts val="0"/>
              </a:spcAft>
              <a:defRPr/>
            </a:pPr>
            <a:endParaRPr lang="es-MX" noProof="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1</a:t>
            </a:r>
          </a:p>
        </p:txBody>
      </p:sp>
      <p:sp>
        <p:nvSpPr>
          <p:cNvPr id="3" name="Content Placeholder 2"/>
          <p:cNvSpPr>
            <a:spLocks noGrp="1"/>
          </p:cNvSpPr>
          <p:nvPr>
            <p:ph idx="1"/>
          </p:nvPr>
        </p:nvSpPr>
        <p:spPr>
          <a:xfrm>
            <a:off x="457200" y="1600200"/>
            <a:ext cx="8458200" cy="4525963"/>
          </a:xfrm>
        </p:spPr>
        <p:txBody>
          <a:bodyPr rtlCol="0">
            <a:normAutofit/>
          </a:bodyPr>
          <a:lstStyle/>
          <a:p>
            <a:pPr marL="514350" indent="-514350" fontAlgn="auto">
              <a:spcAft>
                <a:spcPts val="0"/>
              </a:spcAft>
              <a:buFont typeface="+mj-lt"/>
              <a:buAutoNum type="arabicParenR" startAt="4"/>
              <a:defRPr/>
            </a:pPr>
            <a:r>
              <a:rPr lang="es-MX" noProof="0" dirty="0"/>
              <a:t>¿Qué enunciado es verdadero sobre los ritmos circadianos?</a:t>
            </a:r>
          </a:p>
          <a:p>
            <a:pPr marL="914400" lvl="1" indent="-514350" eaLnBrk="1" fontAlgn="auto" hangingPunct="1">
              <a:spcAft>
                <a:spcPts val="0"/>
              </a:spcAft>
              <a:buFont typeface="+mj-lt"/>
              <a:buAutoNum type="alphaLcParenR"/>
              <a:defRPr/>
            </a:pPr>
            <a:r>
              <a:rPr lang="es-MX" noProof="0" dirty="0"/>
              <a:t>Controlados por el cerebro</a:t>
            </a:r>
          </a:p>
          <a:p>
            <a:pPr marL="914400" lvl="1" indent="-514350" eaLnBrk="1" fontAlgn="auto" hangingPunct="1">
              <a:spcAft>
                <a:spcPts val="0"/>
              </a:spcAft>
              <a:buFont typeface="+mj-lt"/>
              <a:buAutoNum type="alphaLcParenR"/>
              <a:defRPr/>
            </a:pPr>
            <a:r>
              <a:rPr lang="es-MX" noProof="0" dirty="0"/>
              <a:t>No los afecta ni la oscuridad ni la luz</a:t>
            </a:r>
          </a:p>
          <a:p>
            <a:pPr marL="914400" lvl="1" indent="-514350" eaLnBrk="1" fontAlgn="auto" hangingPunct="1">
              <a:spcAft>
                <a:spcPts val="0"/>
              </a:spcAft>
              <a:buFont typeface="+mj-lt"/>
              <a:buAutoNum type="alphaLcParenR"/>
              <a:defRPr/>
            </a:pPr>
            <a:r>
              <a:rPr lang="es-MX" noProof="0" dirty="0"/>
              <a:t>Para la mayoría de las personas, las tardes (p. ej., de 6:00 p. m. a 10:00 p. m.) son un valle circadiano</a:t>
            </a:r>
          </a:p>
          <a:p>
            <a:pPr marL="914400" lvl="1" indent="-514350" eaLnBrk="1" fontAlgn="auto" hangingPunct="1">
              <a:spcAft>
                <a:spcPts val="0"/>
              </a:spcAft>
              <a:buFont typeface="+mj-lt"/>
              <a:buAutoNum type="alphaLcParenR"/>
              <a:defRPr/>
            </a:pPr>
            <a:r>
              <a:rPr lang="es-MX" noProof="0" dirty="0"/>
              <a:t>Los “noctámbulos” en realidad se desempeñan mejor durante las horas de la noche que durante el día. </a:t>
            </a:r>
          </a:p>
          <a:p>
            <a:pPr fontAlgn="auto">
              <a:spcAft>
                <a:spcPts val="0"/>
              </a:spcAft>
              <a:defRPr/>
            </a:pPr>
            <a:endParaRPr lang="es-MX" noProof="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1</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5"/>
              <a:defRPr/>
            </a:pPr>
            <a:r>
              <a:rPr lang="es-MX" noProof="0" dirty="0"/>
              <a:t>En el Estudio del Estado de Alerta y Fatiga del Conductor (DFAS, Wylie et al., 1996) ¿Qué porcentaje tuvieron de todos los episodios de somnolencia el peor 14% de los conductores del estudio?</a:t>
            </a:r>
          </a:p>
          <a:p>
            <a:pPr marL="914400" lvl="1" indent="-514350" eaLnBrk="1" fontAlgn="auto" hangingPunct="1">
              <a:spcAft>
                <a:spcPts val="0"/>
              </a:spcAft>
              <a:buFont typeface="+mj-lt"/>
              <a:buAutoNum type="alphaLcParenR"/>
              <a:defRPr/>
            </a:pPr>
            <a:r>
              <a:rPr lang="es-MX" noProof="0" dirty="0"/>
              <a:t>14%</a:t>
            </a:r>
          </a:p>
          <a:p>
            <a:pPr marL="914400" lvl="1" indent="-514350" eaLnBrk="1" fontAlgn="auto" hangingPunct="1">
              <a:spcAft>
                <a:spcPts val="0"/>
              </a:spcAft>
              <a:buFont typeface="+mj-lt"/>
              <a:buAutoNum type="alphaLcParenR"/>
              <a:defRPr/>
            </a:pPr>
            <a:r>
              <a:rPr lang="es-MX" noProof="0" dirty="0"/>
              <a:t>28%</a:t>
            </a:r>
          </a:p>
          <a:p>
            <a:pPr marL="914400" lvl="1" indent="-514350" eaLnBrk="1" fontAlgn="auto" hangingPunct="1">
              <a:spcAft>
                <a:spcPts val="0"/>
              </a:spcAft>
              <a:buFont typeface="+mj-lt"/>
              <a:buAutoNum type="alphaLcParenR"/>
              <a:defRPr/>
            </a:pPr>
            <a:r>
              <a:rPr lang="es-MX" noProof="0" dirty="0"/>
              <a:t>54%</a:t>
            </a:r>
          </a:p>
          <a:p>
            <a:pPr marL="914400" lvl="1" indent="-514350" eaLnBrk="1" fontAlgn="auto" hangingPunct="1">
              <a:spcAft>
                <a:spcPts val="0"/>
              </a:spcAft>
              <a:buFont typeface="+mj-lt"/>
              <a:buAutoNum type="alphaLcParenR"/>
              <a:defRPr/>
            </a:pPr>
            <a:r>
              <a:rPr lang="es-MX" noProof="0" dirty="0"/>
              <a:t>92%.</a:t>
            </a:r>
          </a:p>
          <a:p>
            <a:pPr fontAlgn="auto">
              <a:spcAft>
                <a:spcPts val="0"/>
              </a:spcAft>
              <a:defRPr/>
            </a:pPr>
            <a:endParaRPr lang="es-MX" noProof="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54626" name="Title 4"/>
          <p:cNvSpPr>
            <a:spLocks noGrp="1"/>
          </p:cNvSpPr>
          <p:nvPr>
            <p:ph type="ctrTitle"/>
          </p:nvPr>
        </p:nvSpPr>
        <p:spPr>
          <a:solidFill>
            <a:srgbClr val="C00000">
              <a:alpha val="59999"/>
            </a:srgbClr>
          </a:solidFill>
          <a:ln w="9525" cmpd="sng"/>
        </p:spPr>
        <p:txBody>
          <a:bodyPr/>
          <a:lstStyle/>
          <a:p>
            <a:pPr eaLnBrk="1" hangingPunct="1"/>
            <a:r>
              <a:rPr lang="es-MX" noProof="0" dirty="0"/>
              <a:t>Capacitación de Educación del Conductor, Parte 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071229465"/>
              </p:ext>
            </p:extLst>
          </p:nvPr>
        </p:nvGraphicFramePr>
        <p:xfrm>
          <a:off x="0" y="1600200"/>
          <a:ext cx="9144000" cy="472440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724400">
                <a:tc>
                  <a:txBody>
                    <a:bodyPr/>
                    <a:lstStyle/>
                    <a:p>
                      <a:r>
                        <a:rPr lang="es-MX" sz="2000" u="none" noProof="0" dirty="0">
                          <a:solidFill>
                            <a:srgbClr val="006600"/>
                          </a:solidFill>
                        </a:rPr>
                        <a:t>Intro</a:t>
                      </a:r>
                      <a:r>
                        <a:rPr lang="es-MX" sz="2000" u="none" baseline="0" noProof="0" dirty="0">
                          <a:solidFill>
                            <a:srgbClr val="006600"/>
                          </a:solidFill>
                        </a:rPr>
                        <a:t>ducción </a:t>
                      </a:r>
                      <a:endParaRPr lang="es-MX" sz="2000" u="none" noProof="0" dirty="0">
                        <a:solidFill>
                          <a:srgbClr val="006600"/>
                        </a:solidFill>
                      </a:endParaRPr>
                    </a:p>
                    <a:p>
                      <a:pPr>
                        <a:buFont typeface="Arial" pitchFamily="34" charset="0"/>
                        <a:buChar char="•"/>
                      </a:pPr>
                      <a:r>
                        <a:rPr lang="es-MX" sz="2000" u="none" noProof="0" dirty="0">
                          <a:solidFill>
                            <a:srgbClr val="002060"/>
                          </a:solidFill>
                        </a:rPr>
                        <a:t> Introducción al Módulo</a:t>
                      </a:r>
                    </a:p>
                    <a:p>
                      <a:pPr>
                        <a:buFont typeface="Arial" pitchFamily="34" charset="0"/>
                        <a:buChar char="•"/>
                      </a:pPr>
                      <a:r>
                        <a:rPr lang="es-MX" sz="2000" u="none" noProof="0" dirty="0">
                          <a:solidFill>
                            <a:srgbClr val="002060"/>
                          </a:solidFill>
                        </a:rPr>
                        <a:t>  Sueño, Estado de Alerta, Bienestar y Desempeño</a:t>
                      </a:r>
                    </a:p>
                    <a:p>
                      <a:pPr>
                        <a:buFont typeface="Arial" pitchFamily="34" charset="0"/>
                        <a:buNone/>
                      </a:pPr>
                      <a:endParaRPr lang="es-MX" sz="2000" u="none" noProof="0" dirty="0"/>
                    </a:p>
                    <a:p>
                      <a:pPr>
                        <a:buFont typeface="Arial" pitchFamily="34" charset="0"/>
                        <a:buNone/>
                      </a:pPr>
                      <a:r>
                        <a:rPr lang="es-MX" sz="2000" u="none" noProof="0" dirty="0">
                          <a:solidFill>
                            <a:srgbClr val="006600"/>
                          </a:solidFill>
                        </a:rPr>
                        <a:t>Lección 1: Características de la fatiga y choques por fatiga</a:t>
                      </a:r>
                    </a:p>
                    <a:p>
                      <a:pPr>
                        <a:buFont typeface="Arial" pitchFamily="34" charset="0"/>
                        <a:buChar char="•"/>
                      </a:pPr>
                      <a:r>
                        <a:rPr lang="es-MX" sz="2000" u="none" noProof="0" dirty="0"/>
                        <a:t> </a:t>
                      </a:r>
                      <a:r>
                        <a:rPr lang="es-MX" sz="2000" u="none" noProof="0" dirty="0">
                          <a:solidFill>
                            <a:srgbClr val="002060"/>
                          </a:solidFill>
                        </a:rPr>
                        <a:t>¿Qué es la fatiga?</a:t>
                      </a:r>
                    </a:p>
                    <a:p>
                      <a:pPr>
                        <a:buFont typeface="Arial" pitchFamily="34" charset="0"/>
                        <a:buChar char="•"/>
                      </a:pPr>
                      <a:r>
                        <a:rPr lang="es-MX" sz="2000" u="none" noProof="0" dirty="0">
                          <a:solidFill>
                            <a:srgbClr val="002060"/>
                          </a:solidFill>
                        </a:rPr>
                        <a:t>  Características de la fatiga </a:t>
                      </a:r>
                    </a:p>
                    <a:p>
                      <a:pPr>
                        <a:buFont typeface="Arial" pitchFamily="34" charset="0"/>
                        <a:buChar char="•"/>
                      </a:pPr>
                      <a:r>
                        <a:rPr lang="es-MX" sz="2000" u="none" noProof="0" dirty="0">
                          <a:solidFill>
                            <a:srgbClr val="002060"/>
                          </a:solidFill>
                        </a:rPr>
                        <a:t> Choques relacionados con la fatiga</a:t>
                      </a:r>
                      <a:endParaRPr lang="es-MX" sz="2000" u="none" noProof="0" dirty="0"/>
                    </a:p>
                  </a:txBody>
                  <a:tcPr marL="85134" marR="85134"/>
                </a:tc>
                <a:tc>
                  <a:txBody>
                    <a:bodyPr/>
                    <a:lstStyle/>
                    <a:p>
                      <a:r>
                        <a:rPr lang="es-MX" sz="2000" u="none" noProof="0" dirty="0">
                          <a:solidFill>
                            <a:srgbClr val="006600"/>
                          </a:solidFill>
                        </a:rPr>
                        <a:t>Lección 2: Sueño y otros Factores que Afectan el Estado de Alerta</a:t>
                      </a:r>
                      <a:endParaRPr lang="es-MX" sz="2000" u="none" noProof="0" dirty="0"/>
                    </a:p>
                    <a:p>
                      <a:pPr>
                        <a:buFont typeface="Arial" pitchFamily="34" charset="0"/>
                        <a:buChar char="•"/>
                      </a:pPr>
                      <a:r>
                        <a:rPr lang="es-MX" sz="2000" u="none" noProof="0" dirty="0"/>
                        <a:t> </a:t>
                      </a:r>
                      <a:r>
                        <a:rPr lang="es-MX" sz="2000" u="none" noProof="0" dirty="0">
                          <a:solidFill>
                            <a:srgbClr val="002060"/>
                          </a:solidFill>
                        </a:rPr>
                        <a:t>¿Que es dormir?</a:t>
                      </a:r>
                    </a:p>
                    <a:p>
                      <a:pPr>
                        <a:buFont typeface="Arial" pitchFamily="34" charset="0"/>
                        <a:buChar char="•"/>
                      </a:pPr>
                      <a:r>
                        <a:rPr lang="es-MX" sz="2000" u="none" noProof="0" dirty="0">
                          <a:solidFill>
                            <a:srgbClr val="002060"/>
                          </a:solidFill>
                        </a:rPr>
                        <a:t> Factores que Afectan el Estado de Alerta y el Desempeño</a:t>
                      </a:r>
                    </a:p>
                    <a:p>
                      <a:pPr>
                        <a:buFont typeface="Arial" pitchFamily="34" charset="0"/>
                        <a:buChar char="•"/>
                      </a:pPr>
                      <a:r>
                        <a:rPr lang="es-MX" sz="2000" u="none" noProof="0" dirty="0">
                          <a:solidFill>
                            <a:srgbClr val="002060"/>
                          </a:solidFill>
                        </a:rPr>
                        <a:t>Diferencias individuales en la Susceptibilidad a la Fatiga</a:t>
                      </a:r>
                    </a:p>
                    <a:p>
                      <a:pPr>
                        <a:buFont typeface="Arial" pitchFamily="34" charset="0"/>
                        <a:buChar char="•"/>
                      </a:pPr>
                      <a:endParaRPr lang="es-MX" sz="2000" u="none" noProof="0" dirty="0"/>
                    </a:p>
                    <a:p>
                      <a:r>
                        <a:rPr lang="es-MX" sz="2000" u="none" noProof="0" dirty="0">
                          <a:solidFill>
                            <a:srgbClr val="006600"/>
                          </a:solidFill>
                        </a:rPr>
                        <a:t>Lección 3: Salud, Bienestar, Drogas y Medicamentos</a:t>
                      </a:r>
                    </a:p>
                    <a:p>
                      <a:pPr>
                        <a:buFont typeface="Arial" pitchFamily="34" charset="0"/>
                        <a:buChar char="•"/>
                      </a:pPr>
                      <a:r>
                        <a:rPr lang="es-MX" sz="2000" u="none" noProof="0" dirty="0"/>
                        <a:t> </a:t>
                      </a:r>
                      <a:r>
                        <a:rPr lang="es-MX" sz="2000" u="none" noProof="0" dirty="0">
                          <a:solidFill>
                            <a:srgbClr val="002060"/>
                          </a:solidFill>
                        </a:rPr>
                        <a:t>Salud y Bienestar </a:t>
                      </a:r>
                    </a:p>
                    <a:p>
                      <a:pPr>
                        <a:buFont typeface="Arial" pitchFamily="34" charset="0"/>
                        <a:buChar char="•"/>
                      </a:pPr>
                      <a:r>
                        <a:rPr lang="es-MX" sz="2000" u="none" noProof="0" dirty="0">
                          <a:solidFill>
                            <a:srgbClr val="002060"/>
                          </a:solidFill>
                        </a:rPr>
                        <a:t> Fármacos y Medicamentos</a:t>
                      </a:r>
                      <a:endParaRPr lang="es-MX" sz="2000" u="none" noProof="0" dirty="0"/>
                    </a:p>
                  </a:txBody>
                  <a:tcPr marL="85134" marR="85134"/>
                </a:tc>
                <a:tc>
                  <a:txBody>
                    <a:bodyPr/>
                    <a:lstStyle/>
                    <a:p>
                      <a:r>
                        <a:rPr lang="es-MX" sz="2000" u="none" noProof="0" dirty="0">
                          <a:solidFill>
                            <a:srgbClr val="006600"/>
                          </a:solidFill>
                        </a:rPr>
                        <a:t>Lección 4: Estado de Alerta y Conducción de un vehículo de autotransporte</a:t>
                      </a:r>
                    </a:p>
                    <a:p>
                      <a:pPr>
                        <a:buFont typeface="Arial" pitchFamily="34" charset="0"/>
                        <a:buChar char="•"/>
                      </a:pPr>
                      <a:r>
                        <a:rPr lang="es-MX" sz="2000" u="none" noProof="0" dirty="0"/>
                        <a:t> </a:t>
                      </a:r>
                      <a:r>
                        <a:rPr lang="es-MX" sz="2000" u="none" noProof="0" dirty="0">
                          <a:solidFill>
                            <a:srgbClr val="002060"/>
                          </a:solidFill>
                        </a:rPr>
                        <a:t>Mejorar el Sueño y el Estado de Alerta</a:t>
                      </a:r>
                    </a:p>
                    <a:p>
                      <a:pPr>
                        <a:buFont typeface="Arial" pitchFamily="34" charset="0"/>
                        <a:buChar char="•"/>
                      </a:pPr>
                      <a:r>
                        <a:rPr lang="es-MX" sz="2000" u="none" noProof="0" dirty="0">
                          <a:solidFill>
                            <a:srgbClr val="002060"/>
                          </a:solidFill>
                        </a:rPr>
                        <a:t> Programación de horarios y HDS</a:t>
                      </a:r>
                    </a:p>
                    <a:p>
                      <a:pPr>
                        <a:buFont typeface="Arial" pitchFamily="34" charset="0"/>
                        <a:buChar char="•"/>
                      </a:pPr>
                      <a:r>
                        <a:rPr lang="es-MX" sz="2000" u="none" noProof="0" dirty="0">
                          <a:solidFill>
                            <a:srgbClr val="002060"/>
                          </a:solidFill>
                        </a:rPr>
                        <a:t> Conducción en equipo</a:t>
                      </a:r>
                    </a:p>
                    <a:p>
                      <a:pPr>
                        <a:buFont typeface="Arial" pitchFamily="34" charset="0"/>
                        <a:buNone/>
                      </a:pPr>
                      <a:endParaRPr lang="es-MX" sz="2000" u="none" noProof="0" dirty="0"/>
                    </a:p>
                    <a:p>
                      <a:r>
                        <a:rPr lang="es-MX" sz="2000" u="none" baseline="0" noProof="0" dirty="0">
                          <a:solidFill>
                            <a:srgbClr val="006600"/>
                          </a:solidFill>
                        </a:rPr>
                        <a:t>Conclusión</a:t>
                      </a:r>
                      <a:endParaRPr lang="es-MX" sz="2000" u="none" noProof="0" dirty="0">
                        <a:solidFill>
                          <a:srgbClr val="006600"/>
                        </a:solidFill>
                      </a:endParaRPr>
                    </a:p>
                    <a:p>
                      <a:pPr>
                        <a:buFont typeface="Arial" pitchFamily="34" charset="0"/>
                        <a:buChar char="•"/>
                      </a:pPr>
                      <a:r>
                        <a:rPr lang="es-MX" sz="2000" b="1" u="none" kern="1200" noProof="0" dirty="0">
                          <a:solidFill>
                            <a:srgbClr val="002060"/>
                          </a:solidFill>
                          <a:latin typeface="+mn-lt"/>
                          <a:ea typeface="+mn-ea"/>
                          <a:cs typeface="+mn-cs"/>
                        </a:rPr>
                        <a:t>Revisión</a:t>
                      </a:r>
                    </a:p>
                    <a:p>
                      <a:pPr>
                        <a:buFont typeface="Arial" pitchFamily="34" charset="0"/>
                        <a:buChar char="•"/>
                      </a:pPr>
                      <a:r>
                        <a:rPr lang="es-MX" sz="2000" u="none" noProof="0" dirty="0">
                          <a:solidFill>
                            <a:srgbClr val="002060"/>
                          </a:solidFill>
                        </a:rPr>
                        <a:t> Módulo de Examen</a:t>
                      </a:r>
                    </a:p>
                  </a:txBody>
                  <a:tcPr marL="85134" marR="85134"/>
                </a:tc>
                <a:extLst>
                  <a:ext uri="{0D108BD9-81ED-4DB2-BD59-A6C34878D82A}">
                    <a16:rowId xmlns:a16="http://schemas.microsoft.com/office/drawing/2014/main" val="10000"/>
                  </a:ext>
                </a:extLst>
              </a:tr>
            </a:tbl>
          </a:graphicData>
        </a:graphic>
      </p:graphicFrame>
      <p:sp>
        <p:nvSpPr>
          <p:cNvPr id="3" name="Title 2"/>
          <p:cNvSpPr>
            <a:spLocks noGrp="1"/>
          </p:cNvSpPr>
          <p:nvPr>
            <p:ph type="title"/>
          </p:nvPr>
        </p:nvSpPr>
        <p:spPr/>
        <p:txBody>
          <a:bodyPr/>
          <a:lstStyle/>
          <a:p>
            <a:r>
              <a:rPr lang="es-MX" noProof="0" dirty="0"/>
              <a:t>Módulo 3 (Educación del Conductor) Descripción General </a:t>
            </a:r>
          </a:p>
        </p:txBody>
      </p:sp>
    </p:spTree>
    <p:extLst>
      <p:ext uri="{BB962C8B-B14F-4D97-AF65-F5344CB8AC3E}">
        <p14:creationId xmlns:p14="http://schemas.microsoft.com/office/powerpoint/2010/main" val="28026647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pPr eaLnBrk="1" hangingPunct="1">
              <a:lnSpc>
                <a:spcPts val="4575"/>
              </a:lnSpc>
            </a:pPr>
            <a:r>
              <a:rPr lang="es-MX" noProof="0" dirty="0"/>
              <a:t>Revisión Acelerada de la Educación del Conductor, Parte 2</a:t>
            </a:r>
          </a:p>
        </p:txBody>
      </p:sp>
      <p:sp>
        <p:nvSpPr>
          <p:cNvPr id="5" name="Content Placeholder 4"/>
          <p:cNvSpPr>
            <a:spLocks noGrp="1"/>
          </p:cNvSpPr>
          <p:nvPr>
            <p:ph idx="1"/>
          </p:nvPr>
        </p:nvSpPr>
        <p:spPr>
          <a:xfrm>
            <a:off x="457200" y="1600200"/>
            <a:ext cx="8382000" cy="4525963"/>
          </a:xfrm>
        </p:spPr>
        <p:txBody>
          <a:bodyPr rtlCol="0">
            <a:normAutofit fontScale="77500" lnSpcReduction="20000"/>
          </a:bodyPr>
          <a:lstStyle/>
          <a:p>
            <a:pPr fontAlgn="auto">
              <a:spcAft>
                <a:spcPts val="0"/>
              </a:spcAft>
              <a:defRPr/>
            </a:pPr>
            <a:r>
              <a:rPr lang="es-MX" sz="3300" noProof="0" dirty="0"/>
              <a:t>La siguiente parte de esta lección presenta todas las diapositivas del contenido de la Lección 3, la Lección 4 y   la Conclusión de Educación del Conductor.  </a:t>
            </a:r>
          </a:p>
          <a:p>
            <a:pPr fontAlgn="auto">
              <a:spcAft>
                <a:spcPts val="0"/>
              </a:spcAft>
              <a:defRPr/>
            </a:pPr>
            <a:r>
              <a:rPr lang="es-MX" sz="3300" noProof="0" dirty="0"/>
              <a:t>La narración será abreviada en comparación con el original.  </a:t>
            </a:r>
          </a:p>
          <a:p>
            <a:pPr fontAlgn="auto">
              <a:spcAft>
                <a:spcPts val="0"/>
              </a:spcAft>
              <a:defRPr/>
            </a:pPr>
            <a:r>
              <a:rPr lang="es-MX" sz="3300" noProof="0" dirty="0"/>
              <a:t>Proporcionará comentarios de alto nivel sobre el contenido de instrucción, así como consejos para una enseñanza eficaz. </a:t>
            </a:r>
          </a:p>
          <a:p>
            <a:pPr fontAlgn="auto">
              <a:spcAft>
                <a:spcPts val="0"/>
              </a:spcAft>
              <a:defRPr/>
            </a:pPr>
            <a:r>
              <a:rPr lang="es-MX" sz="3300" noProof="0" dirty="0"/>
              <a:t>Pruebas:</a:t>
            </a:r>
          </a:p>
          <a:p>
            <a:pPr lvl="1" eaLnBrk="1" fontAlgn="auto" hangingPunct="1">
              <a:spcAft>
                <a:spcPts val="0"/>
              </a:spcAft>
              <a:defRPr/>
            </a:pPr>
            <a:r>
              <a:rPr lang="es-MX" noProof="0" dirty="0"/>
              <a:t>Cuestionario de 5 preguntas al final de esta lección del Módulo 5</a:t>
            </a:r>
          </a:p>
          <a:p>
            <a:pPr lvl="1" eaLnBrk="1" fontAlgn="auto" hangingPunct="1">
              <a:spcAft>
                <a:spcPts val="0"/>
              </a:spcAft>
              <a:defRPr/>
            </a:pPr>
            <a:r>
              <a:rPr lang="es-MX" noProof="0" dirty="0"/>
              <a:t>El examen del Módulo 5 incluirá contenido relacionado con la fatiga del Módulo 3.</a:t>
            </a:r>
          </a:p>
          <a:p>
            <a:pPr fontAlgn="auto">
              <a:spcAft>
                <a:spcPts val="0"/>
              </a:spcAft>
              <a:buFont typeface="Arial" pitchFamily="34" charset="0"/>
              <a:buNone/>
              <a:defRPr/>
            </a:pPr>
            <a:endParaRPr lang="es-MX" noProof="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4"/>
          <p:cNvSpPr>
            <a:spLocks noGrp="1"/>
          </p:cNvSpPr>
          <p:nvPr>
            <p:ph type="ctrTitle"/>
          </p:nvPr>
        </p:nvSpPr>
        <p:spPr>
          <a:solidFill>
            <a:srgbClr val="C00000">
              <a:alpha val="59999"/>
            </a:srgbClr>
          </a:solidFill>
          <a:ln w="9525" cmpd="sng"/>
        </p:spPr>
        <p:txBody>
          <a:bodyPr/>
          <a:lstStyle/>
          <a:p>
            <a:r>
              <a:rPr lang="es-MX" noProof="0" dirty="0"/>
              <a:t>Lección 3: Salud, Bienestar,</a:t>
            </a:r>
            <a:br>
              <a:rPr lang="es-MX" noProof="0" dirty="0"/>
            </a:br>
            <a:r>
              <a:rPr lang="es-MX" noProof="0" dirty="0"/>
              <a:t>Drogas, y Medicamentos</a:t>
            </a:r>
          </a:p>
        </p:txBody>
      </p:sp>
      <p:sp>
        <p:nvSpPr>
          <p:cNvPr id="6" name="Slide Number Placeholder 5"/>
          <p:cNvSpPr>
            <a:spLocks noGrp="1"/>
          </p:cNvSpPr>
          <p:nvPr>
            <p:ph type="sldNum" sz="quarter" idx="11"/>
          </p:nvPr>
        </p:nvSpPr>
        <p:spPr/>
        <p:txBody>
          <a:bodyPr/>
          <a:lstStyle/>
          <a:p>
            <a:pPr>
              <a:defRPr/>
            </a:pPr>
            <a:fld id="{83DC5939-AAAF-4754-BF69-6BFA65624CA3}" type="slidenum">
              <a:rPr lang="en-US" smtClean="0"/>
              <a:pPr>
                <a:defRPr/>
              </a:pPr>
              <a:t>127</a:t>
            </a:fld>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s-MX" sz="4900" noProof="0" dirty="0"/>
              <a:t>Salud y Bienestar</a:t>
            </a:r>
            <a:endParaRPr lang="es-MX" noProof="0"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None/>
              <a:defRPr/>
            </a:pPr>
            <a:r>
              <a:rPr lang="es-MX" u="sng" noProof="0" dirty="0"/>
              <a:t>Temas:</a:t>
            </a:r>
            <a:endParaRPr lang="es-MX" noProof="0" dirty="0"/>
          </a:p>
          <a:p>
            <a:pPr fontAlgn="auto">
              <a:spcAft>
                <a:spcPts val="0"/>
              </a:spcAft>
              <a:buFont typeface="Arial" pitchFamily="34" charset="0"/>
              <a:buChar char="•"/>
              <a:defRPr/>
            </a:pPr>
            <a:r>
              <a:rPr lang="es-MX" noProof="0" dirty="0"/>
              <a:t>Importancia</a:t>
            </a:r>
          </a:p>
          <a:p>
            <a:pPr fontAlgn="auto">
              <a:spcAft>
                <a:spcPts val="0"/>
              </a:spcAft>
              <a:buFont typeface="Arial" pitchFamily="34" charset="0"/>
              <a:buChar char="•"/>
              <a:defRPr/>
            </a:pPr>
            <a:r>
              <a:rPr lang="es-MX" noProof="0" dirty="0"/>
              <a:t>Claves personales para el bienestar</a:t>
            </a:r>
          </a:p>
          <a:p>
            <a:pPr fontAlgn="auto">
              <a:spcAft>
                <a:spcPts val="0"/>
              </a:spcAft>
              <a:buFont typeface="Arial" pitchFamily="34" charset="0"/>
              <a:buChar char="•"/>
              <a:defRPr/>
            </a:pPr>
            <a:r>
              <a:rPr lang="es-MX" noProof="0" dirty="0"/>
              <a:t>Dieta y nutrición </a:t>
            </a:r>
          </a:p>
          <a:p>
            <a:pPr fontAlgn="auto">
              <a:spcAft>
                <a:spcPts val="0"/>
              </a:spcAft>
              <a:buFont typeface="Arial" pitchFamily="34" charset="0"/>
              <a:buChar char="•"/>
              <a:defRPr/>
            </a:pPr>
            <a:r>
              <a:rPr lang="es-MX" noProof="0" dirty="0"/>
              <a:t>Ejercicio</a:t>
            </a:r>
          </a:p>
          <a:p>
            <a:pPr fontAlgn="auto">
              <a:spcAft>
                <a:spcPts val="0"/>
              </a:spcAft>
              <a:buFont typeface="Arial" pitchFamily="34" charset="0"/>
              <a:buChar char="•"/>
              <a:defRPr/>
            </a:pPr>
            <a:r>
              <a:rPr lang="es-MX" noProof="0" dirty="0"/>
              <a:t>Peso</a:t>
            </a:r>
          </a:p>
          <a:p>
            <a:pPr fontAlgn="auto">
              <a:spcAft>
                <a:spcPts val="0"/>
              </a:spcAft>
              <a:buFont typeface="Arial" pitchFamily="34" charset="0"/>
              <a:buChar char="•"/>
              <a:defRPr/>
            </a:pPr>
            <a:r>
              <a:rPr lang="es-MX" noProof="0" dirty="0"/>
              <a:t>Fumar</a:t>
            </a:r>
          </a:p>
          <a:p>
            <a:pPr fontAlgn="auto">
              <a:spcAft>
                <a:spcPts val="0"/>
              </a:spcAft>
              <a:buFont typeface="Arial" pitchFamily="34" charset="0"/>
              <a:buChar char="•"/>
              <a:defRPr/>
            </a:pPr>
            <a:r>
              <a:rPr lang="es-MX" noProof="0" dirty="0"/>
              <a:t>Estrés</a:t>
            </a:r>
          </a:p>
          <a:p>
            <a:pPr fontAlgn="auto">
              <a:spcAft>
                <a:spcPts val="0"/>
              </a:spcAft>
              <a:buFont typeface="Arial" pitchFamily="34" charset="0"/>
              <a:buChar char="•"/>
              <a:defRPr/>
            </a:pPr>
            <a:r>
              <a:rPr lang="es-MX" noProof="0" dirty="0"/>
              <a:t>Relaciones personales</a:t>
            </a:r>
          </a:p>
          <a:p>
            <a:pPr fontAlgn="auto">
              <a:spcAft>
                <a:spcPts val="0"/>
              </a:spcAft>
              <a:buFont typeface="Arial" pitchFamily="34" charset="0"/>
              <a:buChar char="•"/>
              <a:defRPr/>
            </a:pPr>
            <a:r>
              <a:rPr lang="es-MX" noProof="0" dirty="0"/>
              <a:t>Pasos hacia un cambio de comportamiento </a:t>
            </a:r>
          </a:p>
          <a:p>
            <a:pPr fontAlgn="auto">
              <a:spcAft>
                <a:spcPts val="0"/>
              </a:spcAft>
              <a:buFont typeface="Arial" pitchFamily="34" charset="0"/>
              <a:buNone/>
              <a:defRPr/>
            </a:pPr>
            <a:endParaRPr lang="es-MX" noProof="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Salud y Bienestar:</a:t>
            </a:r>
            <a:br>
              <a:rPr lang="es-MX" sz="4900" noProof="0" dirty="0"/>
            </a:br>
            <a:r>
              <a:rPr lang="es-MX" sz="4900" noProof="0" dirty="0"/>
              <a:t> ¿Qué hay en esto para Usted? </a:t>
            </a:r>
            <a:endParaRPr lang="es-MX" noProof="0" dirty="0"/>
          </a:p>
        </p:txBody>
      </p:sp>
      <p:sp>
        <p:nvSpPr>
          <p:cNvPr id="3" name="Content Placeholder 2"/>
          <p:cNvSpPr>
            <a:spLocks noGrp="1"/>
          </p:cNvSpPr>
          <p:nvPr>
            <p:ph idx="1"/>
          </p:nvPr>
        </p:nvSpPr>
        <p:spPr>
          <a:xfrm>
            <a:off x="381000" y="1874838"/>
            <a:ext cx="6324600" cy="4983162"/>
          </a:xfrm>
        </p:spPr>
        <p:txBody>
          <a:bodyPr rtlCol="0">
            <a:normAutofit fontScale="92500" lnSpcReduction="10000"/>
          </a:bodyPr>
          <a:lstStyle/>
          <a:p>
            <a:pPr fontAlgn="auto">
              <a:spcAft>
                <a:spcPts val="0"/>
              </a:spcAft>
              <a:buFont typeface="Arial" pitchFamily="34" charset="0"/>
              <a:buChar char="•"/>
              <a:defRPr/>
            </a:pPr>
            <a:r>
              <a:rPr lang="es-MX" noProof="0" dirty="0"/>
              <a:t>Cómo te ves y te sientes</a:t>
            </a:r>
          </a:p>
          <a:p>
            <a:pPr>
              <a:defRPr/>
            </a:pPr>
            <a:r>
              <a:rPr lang="es-MX" noProof="0" dirty="0"/>
              <a:t>Estado de alerta y desempeño durante la conducción</a:t>
            </a:r>
          </a:p>
          <a:p>
            <a:pPr>
              <a:defRPr/>
            </a:pPr>
            <a:r>
              <a:rPr lang="es-MX" noProof="0" dirty="0"/>
              <a:t>Longevidad en el trabajo</a:t>
            </a:r>
          </a:p>
          <a:p>
            <a:pPr>
              <a:defRPr/>
            </a:pPr>
            <a:r>
              <a:rPr lang="es-MX" noProof="0" dirty="0"/>
              <a:t>Incremento de la esperanza de vida</a:t>
            </a:r>
          </a:p>
          <a:p>
            <a:pPr fontAlgn="auto">
              <a:spcAft>
                <a:spcPts val="0"/>
              </a:spcAft>
              <a:buFont typeface="Arial" pitchFamily="34" charset="0"/>
              <a:buChar char="•"/>
              <a:defRPr/>
            </a:pPr>
            <a:r>
              <a:rPr lang="es-MX" noProof="0" dirty="0"/>
              <a:t>Algunos comportamientos nocivos para la salud son aproximadamente el </a:t>
            </a:r>
            <a:r>
              <a:rPr lang="es-MX" b="1" i="1" noProof="0" dirty="0"/>
              <a:t>doble</a:t>
            </a:r>
            <a:r>
              <a:rPr lang="es-MX" noProof="0" dirty="0"/>
              <a:t> de comunes entre los conductores comerciales que en la población general</a:t>
            </a:r>
          </a:p>
        </p:txBody>
      </p:sp>
      <p:pic>
        <p:nvPicPr>
          <p:cNvPr id="196611" name="Picture 2" title="Apple and hand weight wrapped in measuring tape"/>
          <p:cNvPicPr>
            <a:picLocks noChangeAspect="1" noChangeArrowheads="1"/>
          </p:cNvPicPr>
          <p:nvPr/>
        </p:nvPicPr>
        <p:blipFill>
          <a:blip r:embed="rId3" cstate="print"/>
          <a:srcRect/>
          <a:stretch>
            <a:fillRect/>
          </a:stretch>
        </p:blipFill>
        <p:spPr bwMode="auto">
          <a:xfrm>
            <a:off x="5692775" y="1706563"/>
            <a:ext cx="3070225" cy="20383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Requisitos y Responsabilidades del Capacitador</a:t>
            </a:r>
            <a:endParaRPr lang="es-MX" noProof="0" dirty="0"/>
          </a:p>
        </p:txBody>
      </p:sp>
      <p:sp>
        <p:nvSpPr>
          <p:cNvPr id="39939" name="Content Placeholder 2"/>
          <p:cNvSpPr>
            <a:spLocks noGrp="1"/>
          </p:cNvSpPr>
          <p:nvPr>
            <p:ph idx="1"/>
          </p:nvPr>
        </p:nvSpPr>
        <p:spPr/>
        <p:txBody>
          <a:bodyPr/>
          <a:lstStyle/>
          <a:p>
            <a:pPr>
              <a:buFont typeface="Arial" pitchFamily="34" charset="0"/>
              <a:buNone/>
            </a:pPr>
            <a:r>
              <a:rPr lang="es-MX" u="sng" noProof="0" dirty="0"/>
              <a:t>Temas</a:t>
            </a:r>
            <a:r>
              <a:rPr lang="es-MX" noProof="0" dirty="0"/>
              <a:t>:  </a:t>
            </a:r>
          </a:p>
          <a:p>
            <a:r>
              <a:rPr lang="es-MX" noProof="0" dirty="0"/>
              <a:t>Requisitos</a:t>
            </a:r>
          </a:p>
          <a:p>
            <a:pPr lvl="1" eaLnBrk="1" hangingPunct="1"/>
            <a:r>
              <a:rPr lang="es-MX" noProof="0" dirty="0"/>
              <a:t>Cualificaciones y habilidades generales</a:t>
            </a:r>
          </a:p>
          <a:p>
            <a:pPr lvl="1" eaLnBrk="1" hangingPunct="1"/>
            <a:r>
              <a:rPr lang="es-MX" noProof="0" dirty="0"/>
              <a:t>Requisitos específicos</a:t>
            </a:r>
          </a:p>
          <a:p>
            <a:r>
              <a:rPr lang="es-MX" noProof="0" dirty="0"/>
              <a:t>Responsabilidades </a:t>
            </a:r>
          </a:p>
          <a:p>
            <a:pPr>
              <a:buFont typeface="Arial" pitchFamily="34" charset="0"/>
              <a:buNone/>
            </a:pPr>
            <a:endParaRPr lang="es-MX" noProof="0" dirty="0">
              <a:solidFill>
                <a:srgbClr val="002060"/>
              </a:solidFill>
            </a:endParaRPr>
          </a:p>
          <a:p>
            <a:endParaRPr lang="es-MX" noProof="0" dirty="0">
              <a:solidFill>
                <a:srgbClr val="002060"/>
              </a:solidFill>
            </a:endParaRPr>
          </a:p>
          <a:p>
            <a:pPr>
              <a:buFont typeface="Arial" pitchFamily="34" charset="0"/>
              <a:buNone/>
            </a:pPr>
            <a:endParaRPr lang="es-MX" noProof="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p:txBody>
          <a:bodyPr>
            <a:normAutofit/>
          </a:bodyPr>
          <a:lstStyle/>
          <a:p>
            <a:pPr>
              <a:lnSpc>
                <a:spcPts val="4575"/>
              </a:lnSpc>
            </a:pPr>
            <a:r>
              <a:rPr lang="es-MX" noProof="0" dirty="0"/>
              <a:t>Claves Personales para el Bienestar</a:t>
            </a:r>
          </a:p>
        </p:txBody>
      </p:sp>
      <p:grpSp>
        <p:nvGrpSpPr>
          <p:cNvPr id="3" name="Grupo 2">
            <a:extLst>
              <a:ext uri="{FF2B5EF4-FFF2-40B4-BE49-F238E27FC236}">
                <a16:creationId xmlns:a16="http://schemas.microsoft.com/office/drawing/2014/main" id="{0BEDAD50-8C61-66F0-DBB8-9924B71B53B8}"/>
              </a:ext>
            </a:extLst>
          </p:cNvPr>
          <p:cNvGrpSpPr/>
          <p:nvPr/>
        </p:nvGrpSpPr>
        <p:grpSpPr>
          <a:xfrm>
            <a:off x="2285999" y="1474787"/>
            <a:ext cx="4953001" cy="4849813"/>
            <a:chOff x="2285999" y="1417638"/>
            <a:chExt cx="4953001" cy="4849813"/>
          </a:xfrm>
        </p:grpSpPr>
        <p:pic>
          <p:nvPicPr>
            <p:cNvPr id="198658" name="Picture 5"/>
            <p:cNvPicPr>
              <a:picLocks noChangeAspect="1"/>
            </p:cNvPicPr>
            <p:nvPr/>
          </p:nvPicPr>
          <p:blipFill>
            <a:blip r:embed="rId3" cstate="print"/>
            <a:srcRect/>
            <a:stretch>
              <a:fillRect/>
            </a:stretch>
          </p:blipFill>
          <p:spPr bwMode="auto">
            <a:xfrm>
              <a:off x="2286000" y="1417638"/>
              <a:ext cx="4953000" cy="4849813"/>
            </a:xfrm>
            <a:prstGeom prst="rect">
              <a:avLst/>
            </a:prstGeom>
            <a:noFill/>
            <a:ln w="9525">
              <a:noFill/>
              <a:miter lim="800000"/>
              <a:headEnd/>
              <a:tailEnd/>
            </a:ln>
          </p:spPr>
        </p:pic>
        <p:sp>
          <p:nvSpPr>
            <p:cNvPr id="4" name="3 CuadroTexto"/>
            <p:cNvSpPr txBox="1"/>
            <p:nvPr/>
          </p:nvSpPr>
          <p:spPr>
            <a:xfrm>
              <a:off x="2895600" y="2175173"/>
              <a:ext cx="1600200" cy="461665"/>
            </a:xfrm>
            <a:prstGeom prst="rect">
              <a:avLst/>
            </a:prstGeom>
            <a:solidFill>
              <a:srgbClr val="4F2F89"/>
            </a:solidFill>
          </p:spPr>
          <p:txBody>
            <a:bodyPr wrap="square" rtlCol="0">
              <a:spAutoFit/>
            </a:bodyPr>
            <a:lstStyle/>
            <a:p>
              <a:pPr algn="ctr"/>
              <a:r>
                <a:rPr lang="es-MX" sz="2400" b="1" dirty="0">
                  <a:solidFill>
                    <a:schemeClr val="bg1"/>
                  </a:solidFill>
                </a:rPr>
                <a:t>Nutrición</a:t>
              </a:r>
            </a:p>
          </p:txBody>
        </p:sp>
        <p:sp>
          <p:nvSpPr>
            <p:cNvPr id="5" name="4 CuadroTexto"/>
            <p:cNvSpPr txBox="1"/>
            <p:nvPr/>
          </p:nvSpPr>
          <p:spPr>
            <a:xfrm>
              <a:off x="5257800" y="2103438"/>
              <a:ext cx="1600200" cy="461665"/>
            </a:xfrm>
            <a:prstGeom prst="rect">
              <a:avLst/>
            </a:prstGeom>
            <a:solidFill>
              <a:srgbClr val="D82C0A"/>
            </a:solidFill>
          </p:spPr>
          <p:txBody>
            <a:bodyPr wrap="square" rtlCol="0">
              <a:spAutoFit/>
            </a:bodyPr>
            <a:lstStyle/>
            <a:p>
              <a:pPr algn="ctr"/>
              <a:r>
                <a:rPr lang="es-MX" sz="2400" b="1" dirty="0">
                  <a:solidFill>
                    <a:schemeClr val="bg1"/>
                  </a:solidFill>
                </a:rPr>
                <a:t>Ejercicio</a:t>
              </a:r>
            </a:p>
          </p:txBody>
        </p:sp>
        <p:sp>
          <p:nvSpPr>
            <p:cNvPr id="10" name="9 Elipse"/>
            <p:cNvSpPr/>
            <p:nvPr/>
          </p:nvSpPr>
          <p:spPr>
            <a:xfrm>
              <a:off x="2285999" y="3398838"/>
              <a:ext cx="1828800" cy="1748134"/>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00" b="1" dirty="0">
                  <a:solidFill>
                    <a:schemeClr val="bg1"/>
                  </a:solidFill>
                </a:rPr>
                <a:t>Relaciones Positivas</a:t>
              </a:r>
            </a:p>
          </p:txBody>
        </p:sp>
        <p:sp>
          <p:nvSpPr>
            <p:cNvPr id="11" name="10 Elipse"/>
            <p:cNvSpPr/>
            <p:nvPr/>
          </p:nvSpPr>
          <p:spPr>
            <a:xfrm>
              <a:off x="3886200" y="4393903"/>
              <a:ext cx="1752600" cy="1748135"/>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rPr>
                <a:t>Otros </a:t>
              </a:r>
            </a:p>
            <a:p>
              <a:pPr algn="ctr"/>
              <a:endParaRPr lang="es-MX" b="1" dirty="0">
                <a:solidFill>
                  <a:schemeClr val="bg1"/>
                </a:solidFill>
              </a:endParaRPr>
            </a:p>
            <a:p>
              <a:pPr algn="ctr"/>
              <a:r>
                <a:rPr lang="es-MX" b="1" dirty="0">
                  <a:solidFill>
                    <a:schemeClr val="bg1"/>
                  </a:solidFill>
                </a:rPr>
                <a:t>Positivos</a:t>
              </a:r>
            </a:p>
          </p:txBody>
        </p:sp>
        <p:sp>
          <p:nvSpPr>
            <p:cNvPr id="12" name="11 Rectángulo"/>
            <p:cNvSpPr/>
            <p:nvPr/>
          </p:nvSpPr>
          <p:spPr>
            <a:xfrm>
              <a:off x="3857030" y="5123134"/>
              <a:ext cx="1781770" cy="338554"/>
            </a:xfrm>
            <a:prstGeom prst="rect">
              <a:avLst/>
            </a:prstGeom>
          </p:spPr>
          <p:txBody>
            <a:bodyPr wrap="none">
              <a:spAutoFit/>
            </a:bodyPr>
            <a:lstStyle/>
            <a:p>
              <a:r>
                <a:rPr lang="es-MX" sz="1600" b="1" dirty="0">
                  <a:solidFill>
                    <a:schemeClr val="bg1"/>
                  </a:solidFill>
                  <a:latin typeface="+mj-lt"/>
                </a:rPr>
                <a:t>Comportamientos</a:t>
              </a:r>
              <a:r>
                <a:rPr lang="es-MX" sz="1600" b="1" dirty="0">
                  <a:solidFill>
                    <a:schemeClr val="bg1"/>
                  </a:solidFill>
                </a:rPr>
                <a:t> </a:t>
              </a:r>
              <a:endParaRPr lang="es-MX" sz="1600" dirty="0"/>
            </a:p>
          </p:txBody>
        </p:sp>
        <p:sp>
          <p:nvSpPr>
            <p:cNvPr id="13" name="12 Rectángulo"/>
            <p:cNvSpPr/>
            <p:nvPr/>
          </p:nvSpPr>
          <p:spPr>
            <a:xfrm>
              <a:off x="3886200" y="3281163"/>
              <a:ext cx="1828800" cy="381000"/>
            </a:xfrm>
            <a:prstGeom prst="rect">
              <a:avLst/>
            </a:prstGeom>
            <a:solidFill>
              <a:srgbClr val="211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13 Rectángulo"/>
            <p:cNvSpPr/>
            <p:nvPr/>
          </p:nvSpPr>
          <p:spPr>
            <a:xfrm>
              <a:off x="3657600" y="3246438"/>
              <a:ext cx="2232278" cy="523220"/>
            </a:xfrm>
            <a:prstGeom prst="rect">
              <a:avLst/>
            </a:prstGeom>
          </p:spPr>
          <p:txBody>
            <a:bodyPr wrap="none">
              <a:spAutoFit/>
            </a:bodyPr>
            <a:lstStyle/>
            <a:p>
              <a:r>
                <a:rPr lang="es-MX" sz="2800" b="1" dirty="0">
                  <a:solidFill>
                    <a:schemeClr val="bg1"/>
                  </a:solidFill>
                </a:rPr>
                <a:t>BIENESTAR</a:t>
              </a:r>
              <a:endParaRPr lang="es-MX" sz="2800" dirty="0"/>
            </a:p>
          </p:txBody>
        </p:sp>
        <p:sp>
          <p:nvSpPr>
            <p:cNvPr id="15" name="14 Elipse"/>
            <p:cNvSpPr/>
            <p:nvPr/>
          </p:nvSpPr>
          <p:spPr>
            <a:xfrm>
              <a:off x="5544275" y="3463463"/>
              <a:ext cx="1600200" cy="1600200"/>
            </a:xfrm>
            <a:prstGeom prst="ellipse">
              <a:avLst/>
            </a:prstGeom>
            <a:solidFill>
              <a:srgbClr val="369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bg1"/>
                  </a:solidFill>
                </a:rPr>
                <a:t>Sueño</a:t>
              </a:r>
              <a:endParaRPr lang="es-MX" dirty="0"/>
            </a:p>
          </p:txBody>
        </p:sp>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p:txBody>
          <a:bodyPr/>
          <a:lstStyle/>
          <a:p>
            <a:pPr>
              <a:lnSpc>
                <a:spcPts val="4575"/>
              </a:lnSpc>
            </a:pPr>
            <a:r>
              <a:rPr lang="es-MX" noProof="0" dirty="0"/>
              <a:t>Dieta y Nutrición (1 de 2) </a:t>
            </a:r>
          </a:p>
        </p:txBody>
      </p:sp>
      <p:sp>
        <p:nvSpPr>
          <p:cNvPr id="3" name="Content Placeholder 2"/>
          <p:cNvSpPr>
            <a:spLocks noGrp="1"/>
          </p:cNvSpPr>
          <p:nvPr>
            <p:ph idx="1"/>
          </p:nvPr>
        </p:nvSpPr>
        <p:spPr>
          <a:xfrm>
            <a:off x="457200" y="1600200"/>
            <a:ext cx="6096000" cy="4525963"/>
          </a:xfrm>
        </p:spPr>
        <p:txBody>
          <a:bodyPr rtlCol="0">
            <a:normAutofit fontScale="92500" lnSpcReduction="20000"/>
          </a:bodyPr>
          <a:lstStyle/>
          <a:p>
            <a:pPr>
              <a:defRPr/>
            </a:pPr>
            <a:r>
              <a:rPr lang="es-MX" sz="2800" noProof="0" dirty="0"/>
              <a:t>Exceso de comida, grasa, sal</a:t>
            </a:r>
          </a:p>
          <a:p>
            <a:pPr>
              <a:defRPr/>
            </a:pPr>
            <a:r>
              <a:rPr lang="es-MX" sz="2800" noProof="0" dirty="0"/>
              <a:t>Comidas favoritas de conductores de autotransporte (en EUA): carne y hamburguesas</a:t>
            </a:r>
          </a:p>
          <a:p>
            <a:pPr>
              <a:defRPr/>
            </a:pPr>
            <a:r>
              <a:rPr lang="es-MX" sz="2800" noProof="0" dirty="0"/>
              <a:t>Las principales causas de muerte se relacionan con lo que la gente come</a:t>
            </a:r>
          </a:p>
          <a:p>
            <a:pPr>
              <a:defRPr/>
            </a:pPr>
            <a:r>
              <a:rPr lang="es-MX" sz="2800" noProof="0" dirty="0"/>
              <a:t>Muchos alimentos fritos y procesados ​​no son saludables</a:t>
            </a:r>
          </a:p>
          <a:p>
            <a:pPr fontAlgn="auto">
              <a:spcAft>
                <a:spcPts val="0"/>
              </a:spcAft>
              <a:buFont typeface="Arial" pitchFamily="34" charset="0"/>
              <a:buChar char="•"/>
              <a:defRPr/>
            </a:pPr>
            <a:r>
              <a:rPr lang="es-MX" sz="2800" b="1" u="sng" noProof="0" dirty="0">
                <a:solidFill>
                  <a:srgbClr val="006600"/>
                </a:solidFill>
              </a:rPr>
              <a:t>Buenos alimentos</a:t>
            </a:r>
            <a:r>
              <a:rPr lang="es-MX" sz="2800" b="1" noProof="0" dirty="0">
                <a:solidFill>
                  <a:srgbClr val="006600"/>
                </a:solidFill>
              </a:rPr>
              <a:t>: granos, frutas, verduras, productos lácteos bajos en grasa, carne magra, pescado, frutos secos</a:t>
            </a:r>
            <a:endParaRPr lang="es-MX" sz="2800" noProof="0" dirty="0">
              <a:solidFill>
                <a:srgbClr val="006600"/>
              </a:solidFill>
            </a:endParaRPr>
          </a:p>
        </p:txBody>
      </p:sp>
      <p:pic>
        <p:nvPicPr>
          <p:cNvPr id="200707" name="Picture 2"/>
          <p:cNvPicPr>
            <a:picLocks noChangeAspect="1" noChangeArrowheads="1"/>
          </p:cNvPicPr>
          <p:nvPr/>
        </p:nvPicPr>
        <p:blipFill>
          <a:blip r:embed="rId3" cstate="print"/>
          <a:srcRect/>
          <a:stretch>
            <a:fillRect/>
          </a:stretch>
        </p:blipFill>
        <p:spPr bwMode="auto">
          <a:xfrm>
            <a:off x="6332538" y="1677988"/>
            <a:ext cx="2638425" cy="1751012"/>
          </a:xfrm>
          <a:prstGeom prst="rect">
            <a:avLst/>
          </a:prstGeom>
          <a:noFill/>
          <a:ln w="9525">
            <a:noFill/>
            <a:miter lim="800000"/>
            <a:headEnd/>
            <a:tailEnd/>
          </a:ln>
        </p:spPr>
      </p:pic>
      <p:pic>
        <p:nvPicPr>
          <p:cNvPr id="200708" name="Picture 3"/>
          <p:cNvPicPr>
            <a:picLocks noChangeAspect="1" noChangeArrowheads="1"/>
          </p:cNvPicPr>
          <p:nvPr/>
        </p:nvPicPr>
        <p:blipFill>
          <a:blip r:embed="rId4" cstate="print"/>
          <a:srcRect/>
          <a:stretch>
            <a:fillRect/>
          </a:stretch>
        </p:blipFill>
        <p:spPr bwMode="auto">
          <a:xfrm>
            <a:off x="6672263" y="4495800"/>
            <a:ext cx="2301875" cy="1527175"/>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p:txBody>
          <a:bodyPr/>
          <a:lstStyle/>
          <a:p>
            <a:pPr>
              <a:lnSpc>
                <a:spcPts val="4575"/>
              </a:lnSpc>
            </a:pPr>
            <a:r>
              <a:rPr lang="es-MX" noProof="0" dirty="0"/>
              <a:t>Dieta y Nutrición (2 de 2) </a:t>
            </a:r>
          </a:p>
        </p:txBody>
      </p:sp>
      <p:sp>
        <p:nvSpPr>
          <p:cNvPr id="202754" name="Content Placeholder 2"/>
          <p:cNvSpPr>
            <a:spLocks noGrp="1"/>
          </p:cNvSpPr>
          <p:nvPr>
            <p:ph idx="1"/>
          </p:nvPr>
        </p:nvSpPr>
        <p:spPr>
          <a:xfrm>
            <a:off x="457200" y="1600200"/>
            <a:ext cx="6019800" cy="4525963"/>
          </a:xfrm>
        </p:spPr>
        <p:txBody>
          <a:bodyPr>
            <a:normAutofit fontScale="92500"/>
          </a:bodyPr>
          <a:lstStyle/>
          <a:p>
            <a:pPr>
              <a:buFont typeface="Arial" charset="0"/>
              <a:buNone/>
            </a:pPr>
            <a:r>
              <a:rPr lang="es-MX" sz="2800" u="sng" noProof="0" dirty="0"/>
              <a:t>Metas Simples de Comportamiento</a:t>
            </a:r>
            <a:r>
              <a:rPr lang="es-MX" sz="2800" noProof="0" dirty="0"/>
              <a:t>:</a:t>
            </a:r>
          </a:p>
          <a:p>
            <a:r>
              <a:rPr lang="es-MX" sz="2800" i="1" noProof="0" dirty="0"/>
              <a:t>Esfuércese por Cinco</a:t>
            </a:r>
            <a:r>
              <a:rPr lang="es-MX" sz="2800" noProof="0" dirty="0"/>
              <a:t>: 5 porciones de frutas o verduras al día</a:t>
            </a:r>
          </a:p>
          <a:p>
            <a:r>
              <a:rPr lang="es-MX" sz="2800" noProof="0" dirty="0"/>
              <a:t>Reemplace grasas malas (ej., papas fritas) con grasas buenas (ej., nueces)</a:t>
            </a:r>
          </a:p>
          <a:p>
            <a:r>
              <a:rPr lang="es-MX" sz="2800" noProof="0" dirty="0"/>
              <a:t>Reemplace carbohidratos malos (ej., dulces, papas) con buenos carbohidratos (ej., cereales integrales)</a:t>
            </a:r>
          </a:p>
          <a:p>
            <a:r>
              <a:rPr lang="es-MX" sz="2800" noProof="0" dirty="0"/>
              <a:t>Reemplace bebidas endulzadas con agua</a:t>
            </a:r>
          </a:p>
        </p:txBody>
      </p:sp>
      <p:pic>
        <p:nvPicPr>
          <p:cNvPr id="202755" name="Picture 2"/>
          <p:cNvPicPr>
            <a:picLocks noChangeAspect="1" noChangeArrowheads="1"/>
          </p:cNvPicPr>
          <p:nvPr/>
        </p:nvPicPr>
        <p:blipFill>
          <a:blip r:embed="rId3" cstate="print"/>
          <a:srcRect/>
          <a:stretch>
            <a:fillRect/>
          </a:stretch>
        </p:blipFill>
        <p:spPr bwMode="auto">
          <a:xfrm>
            <a:off x="6602413" y="1981200"/>
            <a:ext cx="2133600" cy="32004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pPr>
              <a:lnSpc>
                <a:spcPts val="4575"/>
              </a:lnSpc>
            </a:pPr>
            <a:r>
              <a:rPr lang="es-MX" sz="4900" noProof="0" dirty="0"/>
              <a:t>Ejercicio (1 de 2) </a:t>
            </a:r>
            <a:endParaRPr lang="es-MX" noProof="0" dirty="0"/>
          </a:p>
        </p:txBody>
      </p:sp>
      <p:sp>
        <p:nvSpPr>
          <p:cNvPr id="3" name="Content Placeholder 2"/>
          <p:cNvSpPr>
            <a:spLocks noGrp="1"/>
          </p:cNvSpPr>
          <p:nvPr>
            <p:ph idx="1"/>
          </p:nvPr>
        </p:nvSpPr>
        <p:spPr>
          <a:xfrm>
            <a:off x="457200" y="1600200"/>
            <a:ext cx="6096000" cy="4648200"/>
          </a:xfrm>
        </p:spPr>
        <p:txBody>
          <a:bodyPr rtlCol="0">
            <a:normAutofit fontScale="55000" lnSpcReduction="20000"/>
          </a:bodyPr>
          <a:lstStyle/>
          <a:p>
            <a:pPr fontAlgn="auto">
              <a:spcAft>
                <a:spcPts val="0"/>
              </a:spcAft>
              <a:buFont typeface="Arial" pitchFamily="34" charset="0"/>
              <a:buChar char="•"/>
              <a:defRPr/>
            </a:pPr>
            <a:r>
              <a:rPr lang="es-MX" sz="3800" noProof="0" dirty="0"/>
              <a:t>Recomendación:</a:t>
            </a:r>
          </a:p>
          <a:p>
            <a:pPr lvl="1" fontAlgn="auto">
              <a:spcAft>
                <a:spcPts val="0"/>
              </a:spcAft>
              <a:buFont typeface="Arial" pitchFamily="34" charset="0"/>
              <a:buChar char="–"/>
              <a:defRPr/>
            </a:pPr>
            <a:r>
              <a:rPr lang="es-MX" sz="3800" b="1" noProof="0" dirty="0"/>
              <a:t>2.5 horas por semana ejercicio aeróbico </a:t>
            </a:r>
            <a:r>
              <a:rPr lang="es-MX" sz="3800" noProof="0" dirty="0"/>
              <a:t>(ej., caminata rápida)</a:t>
            </a:r>
          </a:p>
          <a:p>
            <a:pPr lvl="1">
              <a:defRPr/>
            </a:pPr>
            <a:r>
              <a:rPr lang="es-MX" sz="3800" b="1" noProof="0" dirty="0"/>
              <a:t>+ Ejercicios de fortalecimiento muscular </a:t>
            </a:r>
            <a:r>
              <a:rPr lang="es-MX" sz="3800" noProof="0" dirty="0"/>
              <a:t>dos veces a la semana (ej., levantamiento de pesas, “lagartijas”).</a:t>
            </a:r>
          </a:p>
          <a:p>
            <a:pPr fontAlgn="auto">
              <a:spcAft>
                <a:spcPts val="0"/>
              </a:spcAft>
              <a:buFont typeface="Arial" pitchFamily="34" charset="0"/>
              <a:buChar char="•"/>
              <a:defRPr/>
            </a:pPr>
            <a:r>
              <a:rPr lang="es-MX" sz="3800" noProof="0" dirty="0"/>
              <a:t>Beneficios:</a:t>
            </a:r>
          </a:p>
          <a:p>
            <a:pPr lvl="1" fontAlgn="auto">
              <a:spcAft>
                <a:spcPts val="0"/>
              </a:spcAft>
              <a:buFont typeface="Arial" pitchFamily="34" charset="0"/>
              <a:buChar char="–"/>
              <a:defRPr/>
            </a:pPr>
            <a:r>
              <a:rPr lang="es-MX" sz="3800" noProof="0" dirty="0"/>
              <a:t>Mejora la digestión</a:t>
            </a:r>
          </a:p>
          <a:p>
            <a:pPr lvl="1" fontAlgn="auto">
              <a:spcAft>
                <a:spcPts val="0"/>
              </a:spcAft>
              <a:buFont typeface="Arial" pitchFamily="34" charset="0"/>
              <a:buChar char="–"/>
              <a:defRPr/>
            </a:pPr>
            <a:r>
              <a:rPr lang="es-MX" sz="3800" noProof="0" dirty="0"/>
              <a:t>Reduce el peso</a:t>
            </a:r>
          </a:p>
          <a:p>
            <a:pPr lvl="1" fontAlgn="auto">
              <a:spcAft>
                <a:spcPts val="0"/>
              </a:spcAft>
              <a:buFont typeface="Arial" pitchFamily="34" charset="0"/>
              <a:buChar char="–"/>
              <a:defRPr/>
            </a:pPr>
            <a:r>
              <a:rPr lang="es-MX" sz="3800" noProof="0" dirty="0"/>
              <a:t>Eleva el nivel de energía,  el ánimo, la autoestima</a:t>
            </a:r>
          </a:p>
          <a:p>
            <a:pPr lvl="1" fontAlgn="auto">
              <a:spcAft>
                <a:spcPts val="0"/>
              </a:spcAft>
              <a:buFont typeface="Arial" pitchFamily="34" charset="0"/>
              <a:buChar char="–"/>
              <a:defRPr/>
            </a:pPr>
            <a:r>
              <a:rPr lang="es-MX" sz="3800" noProof="0" dirty="0"/>
              <a:t>Reduce el estrés</a:t>
            </a:r>
          </a:p>
          <a:p>
            <a:pPr lvl="1" fontAlgn="auto">
              <a:spcAft>
                <a:spcPts val="0"/>
              </a:spcAft>
              <a:buFont typeface="Arial" pitchFamily="34" charset="0"/>
              <a:buChar char="–"/>
              <a:defRPr/>
            </a:pPr>
            <a:r>
              <a:rPr lang="es-MX" sz="3800" noProof="0" dirty="0"/>
              <a:t>Mejora el sueño (si es + de 3 horas antes de dormir) </a:t>
            </a:r>
          </a:p>
          <a:p>
            <a:pPr lvl="1">
              <a:defRPr/>
            </a:pPr>
            <a:r>
              <a:rPr lang="es-MX" sz="3800" noProof="0" dirty="0"/>
              <a:t>Reduce los riesgos de enfermedades</a:t>
            </a:r>
            <a:endParaRPr lang="es-MX" sz="3200" noProof="0" dirty="0"/>
          </a:p>
        </p:txBody>
      </p:sp>
      <p:pic>
        <p:nvPicPr>
          <p:cNvPr id="204803" name="Picture 2"/>
          <p:cNvPicPr>
            <a:picLocks noChangeAspect="1" noChangeArrowheads="1"/>
          </p:cNvPicPr>
          <p:nvPr/>
        </p:nvPicPr>
        <p:blipFill>
          <a:blip r:embed="rId3" cstate="print"/>
          <a:srcRect/>
          <a:stretch>
            <a:fillRect/>
          </a:stretch>
        </p:blipFill>
        <p:spPr bwMode="auto">
          <a:xfrm>
            <a:off x="6705600" y="2209800"/>
            <a:ext cx="1976438" cy="2960688"/>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pPr>
              <a:lnSpc>
                <a:spcPts val="4575"/>
              </a:lnSpc>
            </a:pPr>
            <a:r>
              <a:rPr lang="es-MX" sz="4900" noProof="0" dirty="0"/>
              <a:t>Ejercicio (2 de 2) </a:t>
            </a:r>
            <a:endParaRPr lang="es-MX" noProof="0" dirty="0"/>
          </a:p>
        </p:txBody>
      </p:sp>
      <p:sp>
        <p:nvSpPr>
          <p:cNvPr id="3" name="Content Placeholder 2"/>
          <p:cNvSpPr>
            <a:spLocks noGrp="1"/>
          </p:cNvSpPr>
          <p:nvPr>
            <p:ph idx="1"/>
          </p:nvPr>
        </p:nvSpPr>
        <p:spPr>
          <a:xfrm>
            <a:off x="457200" y="1600200"/>
            <a:ext cx="5715000" cy="4525963"/>
          </a:xfrm>
        </p:spPr>
        <p:txBody>
          <a:bodyPr rtlCol="0">
            <a:normAutofit fontScale="92500" lnSpcReduction="10000"/>
          </a:bodyPr>
          <a:lstStyle/>
          <a:p>
            <a:pPr>
              <a:buNone/>
              <a:defRPr/>
            </a:pPr>
            <a:r>
              <a:rPr lang="es-MX" u="sng" noProof="0" dirty="0"/>
              <a:t>Estrategias</a:t>
            </a:r>
            <a:r>
              <a:rPr lang="es-MX" noProof="0" dirty="0"/>
              <a:t>:</a:t>
            </a:r>
          </a:p>
          <a:p>
            <a:pPr fontAlgn="auto">
              <a:spcAft>
                <a:spcPts val="0"/>
              </a:spcAft>
              <a:buFont typeface="Arial" pitchFamily="34" charset="0"/>
              <a:buChar char="•"/>
              <a:defRPr/>
            </a:pPr>
            <a:r>
              <a:rPr lang="es-MX" sz="2800" noProof="0" dirty="0"/>
              <a:t>Caminata por 10 minutos, dos o más veces por día</a:t>
            </a:r>
          </a:p>
          <a:p>
            <a:pPr>
              <a:defRPr/>
            </a:pPr>
            <a:r>
              <a:rPr lang="es-MX" sz="2800" noProof="0" dirty="0"/>
              <a:t>Haga ejercicio con más vigor los fines de semana</a:t>
            </a:r>
          </a:p>
          <a:p>
            <a:pPr>
              <a:defRPr/>
            </a:pPr>
            <a:r>
              <a:rPr lang="es-MX" sz="2800" noProof="0" dirty="0"/>
              <a:t>Lleve equipo de ejercicio con usted en viajes</a:t>
            </a:r>
          </a:p>
          <a:p>
            <a:pPr>
              <a:defRPr/>
            </a:pPr>
            <a:r>
              <a:rPr lang="es-MX" sz="2800" noProof="0" dirty="0"/>
              <a:t>Mantenga un registro de su ejercicio</a:t>
            </a:r>
          </a:p>
          <a:p>
            <a:pPr>
              <a:defRPr/>
            </a:pPr>
            <a:r>
              <a:rPr lang="es-MX" sz="2800" noProof="0" dirty="0"/>
              <a:t>Establezca metas diarias y semanales</a:t>
            </a:r>
          </a:p>
          <a:p>
            <a:pPr>
              <a:defRPr/>
            </a:pPr>
            <a:r>
              <a:rPr lang="es-MX" sz="2800" noProof="0" dirty="0"/>
              <a:t>¡Descubra lo que le gusta y hágalo!</a:t>
            </a:r>
          </a:p>
        </p:txBody>
      </p:sp>
      <p:pic>
        <p:nvPicPr>
          <p:cNvPr id="206851" name="Picture 2"/>
          <p:cNvPicPr>
            <a:picLocks noChangeAspect="1" noChangeArrowheads="1"/>
          </p:cNvPicPr>
          <p:nvPr/>
        </p:nvPicPr>
        <p:blipFill>
          <a:blip r:embed="rId3" cstate="print"/>
          <a:srcRect/>
          <a:stretch>
            <a:fillRect/>
          </a:stretch>
        </p:blipFill>
        <p:spPr bwMode="auto">
          <a:xfrm>
            <a:off x="6248400" y="1981200"/>
            <a:ext cx="2767013" cy="183515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6477000" y="4038600"/>
            <a:ext cx="2514600" cy="2514600"/>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pPr>
              <a:lnSpc>
                <a:spcPts val="4575"/>
              </a:lnSpc>
            </a:pPr>
            <a:r>
              <a:rPr lang="es-MX" sz="4900" noProof="0" dirty="0"/>
              <a:t>Peso</a:t>
            </a:r>
            <a:endParaRPr lang="es-MX" noProof="0" dirty="0"/>
          </a:p>
        </p:txBody>
      </p:sp>
      <p:sp>
        <p:nvSpPr>
          <p:cNvPr id="3" name="Content Placeholder 2"/>
          <p:cNvSpPr>
            <a:spLocks noGrp="1"/>
          </p:cNvSpPr>
          <p:nvPr>
            <p:ph idx="1"/>
          </p:nvPr>
        </p:nvSpPr>
        <p:spPr>
          <a:xfrm>
            <a:off x="533400" y="1371600"/>
            <a:ext cx="8229600" cy="4525963"/>
          </a:xfrm>
        </p:spPr>
        <p:txBody>
          <a:bodyPr rtlCol="0">
            <a:noAutofit/>
          </a:bodyPr>
          <a:lstStyle/>
          <a:p>
            <a:pPr marL="342900" lvl="1" indent="-342900" fontAlgn="auto">
              <a:lnSpc>
                <a:spcPts val="2800"/>
              </a:lnSpc>
              <a:spcBef>
                <a:spcPts val="0"/>
              </a:spcBef>
              <a:spcAft>
                <a:spcPts val="0"/>
              </a:spcAft>
              <a:buFont typeface="Arial" pitchFamily="34" charset="0"/>
              <a:buChar char="•"/>
              <a:defRPr/>
            </a:pPr>
            <a:r>
              <a:rPr lang="es-MX" sz="2400" noProof="0" dirty="0"/>
              <a:t>Conductores de autotransporte en los EUA:</a:t>
            </a:r>
          </a:p>
          <a:p>
            <a:pPr marL="742950" lvl="2" indent="-342900" fontAlgn="auto">
              <a:lnSpc>
                <a:spcPts val="2800"/>
              </a:lnSpc>
              <a:spcBef>
                <a:spcPts val="0"/>
              </a:spcBef>
              <a:spcAft>
                <a:spcPts val="0"/>
              </a:spcAft>
              <a:buFont typeface="Arial" pitchFamily="34" charset="0"/>
              <a:buChar char="•"/>
              <a:defRPr/>
            </a:pPr>
            <a:r>
              <a:rPr lang="es-MX" noProof="0" dirty="0"/>
              <a:t>~50% son obesos</a:t>
            </a:r>
          </a:p>
          <a:p>
            <a:pPr marL="742950" lvl="2" indent="-342900" fontAlgn="auto">
              <a:lnSpc>
                <a:spcPts val="2800"/>
              </a:lnSpc>
              <a:spcBef>
                <a:spcPts val="0"/>
              </a:spcBef>
              <a:spcAft>
                <a:spcPts val="0"/>
              </a:spcAft>
              <a:buFont typeface="Arial" pitchFamily="34" charset="0"/>
              <a:buChar char="•"/>
              <a:defRPr/>
            </a:pPr>
            <a:r>
              <a:rPr lang="es-MX" noProof="0" dirty="0"/>
              <a:t>Otros ~25% tienen sobrepeso</a:t>
            </a:r>
          </a:p>
          <a:p>
            <a:pPr marL="742950" lvl="2" indent="-342900">
              <a:lnSpc>
                <a:spcPts val="2800"/>
              </a:lnSpc>
              <a:spcBef>
                <a:spcPts val="0"/>
              </a:spcBef>
              <a:defRPr/>
            </a:pPr>
            <a:r>
              <a:rPr lang="es-MX" noProof="0" dirty="0"/>
              <a:t>En México ~74% mayores de 15 años </a:t>
            </a:r>
          </a:p>
          <a:p>
            <a:pPr fontAlgn="auto">
              <a:lnSpc>
                <a:spcPts val="2800"/>
              </a:lnSpc>
              <a:spcBef>
                <a:spcPts val="0"/>
              </a:spcBef>
              <a:spcAft>
                <a:spcPts val="0"/>
              </a:spcAft>
              <a:buFont typeface="Arial" pitchFamily="34" charset="0"/>
              <a:buChar char="•"/>
              <a:defRPr/>
            </a:pPr>
            <a:r>
              <a:rPr lang="es-MX" sz="2400" noProof="0" dirty="0"/>
              <a:t>Índice de Masa Corporal (IMC)</a:t>
            </a:r>
          </a:p>
          <a:p>
            <a:pPr lvl="1" fontAlgn="auto">
              <a:lnSpc>
                <a:spcPts val="2800"/>
              </a:lnSpc>
              <a:spcBef>
                <a:spcPts val="0"/>
              </a:spcBef>
              <a:spcAft>
                <a:spcPts val="0"/>
              </a:spcAft>
              <a:buFont typeface="Arial" pitchFamily="34" charset="0"/>
              <a:buChar char="–"/>
              <a:defRPr/>
            </a:pPr>
            <a:r>
              <a:rPr lang="es-MX" sz="2400" noProof="0" dirty="0"/>
              <a:t>Peso/Altura</a:t>
            </a:r>
            <a:r>
              <a:rPr lang="es-MX" sz="2400" b="1" baseline="30000" noProof="0" dirty="0"/>
              <a:t>2</a:t>
            </a:r>
            <a:endParaRPr lang="es-MX" sz="2400" noProof="0" dirty="0"/>
          </a:p>
          <a:p>
            <a:pPr lvl="1" fontAlgn="auto">
              <a:lnSpc>
                <a:spcPts val="2800"/>
              </a:lnSpc>
              <a:spcBef>
                <a:spcPts val="0"/>
              </a:spcBef>
              <a:spcAft>
                <a:spcPts val="0"/>
              </a:spcAft>
              <a:buFont typeface="Arial" pitchFamily="34" charset="0"/>
              <a:buChar char="–"/>
              <a:defRPr/>
            </a:pPr>
            <a:r>
              <a:rPr lang="es-MX" sz="2400" noProof="0" dirty="0"/>
              <a:t>Escala:</a:t>
            </a:r>
          </a:p>
          <a:p>
            <a:pPr lvl="2" fontAlgn="auto">
              <a:lnSpc>
                <a:spcPts val="2800"/>
              </a:lnSpc>
              <a:spcBef>
                <a:spcPts val="0"/>
              </a:spcBef>
              <a:spcAft>
                <a:spcPts val="0"/>
              </a:spcAft>
              <a:buFont typeface="Arial" pitchFamily="34" charset="0"/>
              <a:buChar char="•"/>
              <a:defRPr/>
            </a:pPr>
            <a:r>
              <a:rPr lang="es-MX" noProof="0" dirty="0"/>
              <a:t>&lt;25 = normal</a:t>
            </a:r>
          </a:p>
          <a:p>
            <a:pPr lvl="2" fontAlgn="auto">
              <a:lnSpc>
                <a:spcPts val="2800"/>
              </a:lnSpc>
              <a:spcBef>
                <a:spcPts val="0"/>
              </a:spcBef>
              <a:spcAft>
                <a:spcPts val="0"/>
              </a:spcAft>
              <a:buFont typeface="Arial" pitchFamily="34" charset="0"/>
              <a:buChar char="•"/>
              <a:defRPr/>
            </a:pPr>
            <a:r>
              <a:rPr lang="es-MX" noProof="0" dirty="0"/>
              <a:t>25-30 = sobrepeso</a:t>
            </a:r>
          </a:p>
          <a:p>
            <a:pPr lvl="2" fontAlgn="auto">
              <a:lnSpc>
                <a:spcPts val="2800"/>
              </a:lnSpc>
              <a:spcBef>
                <a:spcPts val="0"/>
              </a:spcBef>
              <a:spcAft>
                <a:spcPts val="0"/>
              </a:spcAft>
              <a:buFont typeface="Arial" pitchFamily="34" charset="0"/>
              <a:buChar char="•"/>
              <a:defRPr/>
            </a:pPr>
            <a:r>
              <a:rPr lang="es-MX" noProof="0" dirty="0"/>
              <a:t>&gt;30 = obeso</a:t>
            </a:r>
          </a:p>
          <a:p>
            <a:pPr>
              <a:lnSpc>
                <a:spcPts val="2800"/>
              </a:lnSpc>
              <a:spcBef>
                <a:spcPts val="0"/>
              </a:spcBef>
              <a:defRPr/>
            </a:pPr>
            <a:r>
              <a:rPr lang="es-MX" sz="2400" noProof="0" dirty="0"/>
              <a:t>Tener sobrepeso/u obesidad aumenta los riesgos </a:t>
            </a:r>
          </a:p>
          <a:p>
            <a:pPr>
              <a:lnSpc>
                <a:spcPts val="2800"/>
              </a:lnSpc>
              <a:spcBef>
                <a:spcPts val="0"/>
              </a:spcBef>
              <a:buNone/>
              <a:defRPr/>
            </a:pPr>
            <a:r>
              <a:rPr lang="es-MX" sz="2400" noProof="0" dirty="0"/>
              <a:t>     de enfermedades del corazón, presión arterial alta,</a:t>
            </a:r>
          </a:p>
          <a:p>
            <a:pPr>
              <a:lnSpc>
                <a:spcPts val="2800"/>
              </a:lnSpc>
              <a:spcBef>
                <a:spcPts val="0"/>
              </a:spcBef>
              <a:buNone/>
              <a:defRPr/>
            </a:pPr>
            <a:r>
              <a:rPr lang="es-MX" sz="2400" noProof="0" dirty="0"/>
              <a:t>     diabetes, AOS, otras lesiones, y algunos tipos de cáncer</a:t>
            </a:r>
          </a:p>
          <a:p>
            <a:pPr>
              <a:lnSpc>
                <a:spcPts val="2800"/>
              </a:lnSpc>
              <a:spcBef>
                <a:spcPts val="0"/>
              </a:spcBef>
              <a:defRPr/>
            </a:pPr>
            <a:r>
              <a:rPr lang="es-MX" sz="2400" noProof="0" dirty="0"/>
              <a:t>Estrategias:  </a:t>
            </a:r>
            <a:r>
              <a:rPr lang="es-MX" sz="2400" b="1" noProof="0" dirty="0"/>
              <a:t>dieta</a:t>
            </a:r>
            <a:r>
              <a:rPr lang="es-MX" sz="2400" noProof="0" dirty="0"/>
              <a:t> y </a:t>
            </a:r>
            <a:r>
              <a:rPr lang="es-MX" sz="2400" b="1" noProof="0" dirty="0"/>
              <a:t>ejercicio</a:t>
            </a:r>
          </a:p>
        </p:txBody>
      </p:sp>
      <p:pic>
        <p:nvPicPr>
          <p:cNvPr id="208899" name="Picture 2"/>
          <p:cNvPicPr>
            <a:picLocks noChangeAspect="1" noChangeArrowheads="1"/>
          </p:cNvPicPr>
          <p:nvPr/>
        </p:nvPicPr>
        <p:blipFill>
          <a:blip r:embed="rId3" cstate="print"/>
          <a:srcRect/>
          <a:stretch>
            <a:fillRect/>
          </a:stretch>
        </p:blipFill>
        <p:spPr bwMode="auto">
          <a:xfrm>
            <a:off x="7010400" y="1600200"/>
            <a:ext cx="1781081" cy="1676400"/>
          </a:xfrm>
          <a:prstGeom prst="rect">
            <a:avLst/>
          </a:prstGeom>
          <a:noFill/>
          <a:ln w="9525">
            <a:noFill/>
            <a:miter lim="800000"/>
            <a:headEnd/>
            <a:tailEnd/>
          </a:ln>
        </p:spPr>
      </p:pic>
      <p:pic>
        <p:nvPicPr>
          <p:cNvPr id="208900" name="Picture 3"/>
          <p:cNvPicPr>
            <a:picLocks noChangeAspect="1" noChangeArrowheads="1"/>
          </p:cNvPicPr>
          <p:nvPr/>
        </p:nvPicPr>
        <p:blipFill>
          <a:blip r:embed="rId4" cstate="print"/>
          <a:srcRect/>
          <a:stretch>
            <a:fillRect/>
          </a:stretch>
        </p:blipFill>
        <p:spPr bwMode="auto">
          <a:xfrm>
            <a:off x="7239000" y="3486150"/>
            <a:ext cx="1570038" cy="2093913"/>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normAutofit fontScale="90000"/>
          </a:bodyPr>
          <a:lstStyle/>
          <a:p>
            <a:pPr>
              <a:lnSpc>
                <a:spcPts val="4575"/>
              </a:lnSpc>
            </a:pPr>
            <a:r>
              <a:rPr lang="es-MX" noProof="0" dirty="0"/>
              <a:t>Fumar y uso de otros Productos del Tabaco</a:t>
            </a:r>
          </a:p>
        </p:txBody>
      </p:sp>
      <p:sp>
        <p:nvSpPr>
          <p:cNvPr id="210946" name="Content Placeholder 2"/>
          <p:cNvSpPr>
            <a:spLocks noGrp="1"/>
          </p:cNvSpPr>
          <p:nvPr>
            <p:ph idx="1"/>
          </p:nvPr>
        </p:nvSpPr>
        <p:spPr>
          <a:xfrm>
            <a:off x="457200" y="1447800"/>
            <a:ext cx="8205788" cy="4525963"/>
          </a:xfrm>
        </p:spPr>
        <p:txBody>
          <a:bodyPr>
            <a:normAutofit fontScale="92500" lnSpcReduction="20000"/>
          </a:bodyPr>
          <a:lstStyle/>
          <a:p>
            <a:pPr>
              <a:spcBef>
                <a:spcPct val="0"/>
              </a:spcBef>
            </a:pPr>
            <a:r>
              <a:rPr lang="es-MX" sz="2400" noProof="0" dirty="0"/>
              <a:t>Es la principal causa prevenible de enfermedades, muerte y  discapacidad</a:t>
            </a:r>
          </a:p>
          <a:p>
            <a:pPr>
              <a:spcBef>
                <a:spcPct val="0"/>
              </a:spcBef>
            </a:pPr>
            <a:r>
              <a:rPr lang="es-MX" sz="2400" noProof="0" dirty="0"/>
              <a:t>~16% de Mexicanos (20% en los EUA) adultos fuman, pero cerca de la </a:t>
            </a:r>
            <a:r>
              <a:rPr lang="es-MX" sz="2400" b="1" noProof="0" dirty="0"/>
              <a:t>mitad</a:t>
            </a:r>
            <a:r>
              <a:rPr lang="es-MX" sz="2400" noProof="0" dirty="0"/>
              <a:t> de los conductores de autotransporte lo hacen</a:t>
            </a:r>
          </a:p>
          <a:p>
            <a:pPr>
              <a:spcBef>
                <a:spcPct val="0"/>
              </a:spcBef>
            </a:pPr>
            <a:r>
              <a:rPr lang="es-MX" sz="2400" noProof="0" dirty="0"/>
              <a:t>Causa de cáncer de pulmón, EPOC y otras enfermedades pulmonares, enfermedades del corazón y muchas otras condiciones médicas</a:t>
            </a:r>
          </a:p>
          <a:p>
            <a:r>
              <a:rPr lang="es-MX" sz="2400" noProof="0" dirty="0"/>
              <a:t>&gt;US$1,000 por año en costos médicos por cada fumador</a:t>
            </a:r>
          </a:p>
          <a:p>
            <a:r>
              <a:rPr lang="es-MX" sz="2400" noProof="0" dirty="0"/>
              <a:t>Reduce el flujo de oxígeno al cerebro; empeora la AOS</a:t>
            </a:r>
          </a:p>
          <a:p>
            <a:r>
              <a:rPr lang="es-MX" sz="2400" noProof="0" dirty="0"/>
              <a:t>Estrategia: </a:t>
            </a:r>
            <a:r>
              <a:rPr lang="es-MX" sz="2400" b="1" i="1" noProof="0" dirty="0"/>
              <a:t> ¡¡¡Déjelo!!!</a:t>
            </a:r>
          </a:p>
          <a:p>
            <a:pPr lvl="1">
              <a:spcBef>
                <a:spcPct val="0"/>
              </a:spcBef>
            </a:pPr>
            <a:r>
              <a:rPr lang="es-MX" sz="2400" noProof="0" dirty="0"/>
              <a:t>Vea a su doctor</a:t>
            </a:r>
          </a:p>
          <a:p>
            <a:pPr lvl="1">
              <a:spcBef>
                <a:spcPct val="0"/>
              </a:spcBef>
            </a:pPr>
            <a:r>
              <a:rPr lang="es-MX" sz="2400" noProof="0" dirty="0"/>
              <a:t>Llame al 1-800-QUIT-NOW y pregunte por las</a:t>
            </a:r>
          </a:p>
          <a:p>
            <a:pPr lvl="1">
              <a:spcBef>
                <a:spcPct val="0"/>
              </a:spcBef>
              <a:buNone/>
            </a:pPr>
            <a:r>
              <a:rPr lang="es-MX" sz="2400" noProof="0" dirty="0"/>
              <a:t>    clínicas para dejar de fumar</a:t>
            </a:r>
          </a:p>
          <a:p>
            <a:pPr lvl="1">
              <a:spcBef>
                <a:spcPct val="0"/>
              </a:spcBef>
              <a:buFontTx/>
              <a:buChar char="-"/>
            </a:pPr>
            <a:r>
              <a:rPr lang="es-MX" sz="2400" noProof="0" dirty="0"/>
              <a:t>Visite: </a:t>
            </a:r>
            <a:r>
              <a:rPr lang="es-MX" sz="2400" noProof="0" dirty="0">
                <a:hlinkClick r:id="rId3"/>
              </a:rPr>
              <a:t>www.smokefree.gov</a:t>
            </a:r>
            <a:r>
              <a:rPr lang="es-MX" sz="2400" noProof="0" dirty="0"/>
              <a:t> o </a:t>
            </a:r>
            <a:r>
              <a:rPr lang="es-MX" sz="2400" noProof="0" dirty="0">
                <a:hlinkClick r:id="rId4"/>
              </a:rPr>
              <a:t>www.hc-sc.gc.ca</a:t>
            </a:r>
            <a:r>
              <a:rPr lang="es-MX" sz="2400" noProof="0" dirty="0"/>
              <a:t> por la línea para dejar de fumar en su provincia</a:t>
            </a:r>
          </a:p>
        </p:txBody>
      </p:sp>
      <p:pic>
        <p:nvPicPr>
          <p:cNvPr id="210947" name="Picture 3"/>
          <p:cNvPicPr>
            <a:picLocks noChangeAspect="1" noChangeArrowheads="1"/>
          </p:cNvPicPr>
          <p:nvPr/>
        </p:nvPicPr>
        <p:blipFill>
          <a:blip r:embed="rId5" cstate="print"/>
          <a:srcRect/>
          <a:stretch>
            <a:fillRect/>
          </a:stretch>
        </p:blipFill>
        <p:spPr bwMode="auto">
          <a:xfrm>
            <a:off x="7054839" y="3789706"/>
            <a:ext cx="1909226" cy="1008063"/>
          </a:xfrm>
          <a:prstGeom prst="rect">
            <a:avLst/>
          </a:prstGeom>
          <a:noFill/>
          <a:ln w="9525">
            <a:noFill/>
            <a:miter lim="800000"/>
            <a:headEnd/>
            <a:tailEnd/>
          </a:ln>
        </p:spPr>
      </p:pic>
      <p:cxnSp>
        <p:nvCxnSpPr>
          <p:cNvPr id="5" name="Straight Connector 4"/>
          <p:cNvCxnSpPr/>
          <p:nvPr/>
        </p:nvCxnSpPr>
        <p:spPr>
          <a:xfrm flipV="1">
            <a:off x="7086600" y="3962400"/>
            <a:ext cx="18288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62800" y="3962400"/>
            <a:ext cx="19050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pPr>
              <a:lnSpc>
                <a:spcPts val="4575"/>
              </a:lnSpc>
            </a:pPr>
            <a:r>
              <a:rPr lang="es-MX" noProof="0" dirty="0"/>
              <a:t>Estrés (1 de 2) </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s-MX" u="sng" noProof="0" dirty="0"/>
              <a:t>Síntomas</a:t>
            </a:r>
            <a:r>
              <a:rPr lang="es-MX" noProof="0" dirty="0"/>
              <a:t>:</a:t>
            </a:r>
          </a:p>
          <a:p>
            <a:pPr fontAlgn="auto">
              <a:spcAft>
                <a:spcPts val="0"/>
              </a:spcAft>
              <a:buFont typeface="Arial" pitchFamily="34" charset="0"/>
              <a:buChar char="•"/>
              <a:defRPr/>
            </a:pPr>
            <a:r>
              <a:rPr lang="es-MX" noProof="0" dirty="0"/>
              <a:t>Dolor de cabeza</a:t>
            </a:r>
          </a:p>
          <a:p>
            <a:pPr fontAlgn="auto">
              <a:spcAft>
                <a:spcPts val="0"/>
              </a:spcAft>
              <a:buFont typeface="Arial" pitchFamily="34" charset="0"/>
              <a:buChar char="•"/>
              <a:defRPr/>
            </a:pPr>
            <a:r>
              <a:rPr lang="es-MX" noProof="0" dirty="0"/>
              <a:t>Enfermedades del sueño</a:t>
            </a:r>
          </a:p>
          <a:p>
            <a:pPr fontAlgn="auto">
              <a:spcAft>
                <a:spcPts val="0"/>
              </a:spcAft>
              <a:buFont typeface="Arial" pitchFamily="34" charset="0"/>
              <a:buChar char="•"/>
              <a:defRPr/>
            </a:pPr>
            <a:r>
              <a:rPr lang="es-MX" noProof="0" dirty="0"/>
              <a:t>Dificultad para concentrarse</a:t>
            </a:r>
          </a:p>
          <a:p>
            <a:pPr fontAlgn="auto">
              <a:spcAft>
                <a:spcPts val="0"/>
              </a:spcAft>
              <a:buFont typeface="Arial" pitchFamily="34" charset="0"/>
              <a:buChar char="•"/>
              <a:defRPr/>
            </a:pPr>
            <a:r>
              <a:rPr lang="es-MX" noProof="0" dirty="0"/>
              <a:t>Mal humor</a:t>
            </a:r>
          </a:p>
          <a:p>
            <a:pPr fontAlgn="auto">
              <a:spcAft>
                <a:spcPts val="0"/>
              </a:spcAft>
              <a:buFont typeface="Arial" pitchFamily="34" charset="0"/>
              <a:buChar char="•"/>
              <a:defRPr/>
            </a:pPr>
            <a:r>
              <a:rPr lang="es-MX" noProof="0" dirty="0"/>
              <a:t>Malestar estomacal</a:t>
            </a:r>
          </a:p>
          <a:p>
            <a:pPr fontAlgn="auto">
              <a:spcAft>
                <a:spcPts val="0"/>
              </a:spcAft>
              <a:buFont typeface="Arial" pitchFamily="34" charset="0"/>
              <a:buChar char="•"/>
              <a:defRPr/>
            </a:pPr>
            <a:r>
              <a:rPr lang="es-MX" noProof="0" dirty="0"/>
              <a:t>Insatisfacción laboral</a:t>
            </a:r>
          </a:p>
          <a:p>
            <a:pPr fontAlgn="auto">
              <a:spcAft>
                <a:spcPts val="0"/>
              </a:spcAft>
              <a:buFont typeface="Arial" pitchFamily="34" charset="0"/>
              <a:buChar char="•"/>
              <a:defRPr/>
            </a:pPr>
            <a:r>
              <a:rPr lang="es-MX" noProof="0" dirty="0"/>
              <a:t>Desánimo</a:t>
            </a:r>
          </a:p>
        </p:txBody>
      </p:sp>
      <p:pic>
        <p:nvPicPr>
          <p:cNvPr id="212995" name="Picture 1"/>
          <p:cNvPicPr>
            <a:picLocks noChangeAspect="1" noChangeArrowheads="1"/>
          </p:cNvPicPr>
          <p:nvPr/>
        </p:nvPicPr>
        <p:blipFill>
          <a:blip r:embed="rId3" cstate="print"/>
          <a:srcRect/>
          <a:stretch>
            <a:fillRect/>
          </a:stretch>
        </p:blipFill>
        <p:spPr bwMode="auto">
          <a:xfrm>
            <a:off x="5815013" y="1500188"/>
            <a:ext cx="3051175" cy="2290762"/>
          </a:xfrm>
          <a:prstGeom prst="rect">
            <a:avLst/>
          </a:prstGeom>
          <a:noFill/>
          <a:ln w="9525">
            <a:noFill/>
            <a:miter lim="800000"/>
            <a:headEnd/>
            <a:tailEnd/>
          </a:ln>
        </p:spPr>
      </p:pic>
      <p:pic>
        <p:nvPicPr>
          <p:cNvPr id="212996" name="Picture 2"/>
          <p:cNvPicPr>
            <a:picLocks noChangeAspect="1" noChangeArrowheads="1"/>
          </p:cNvPicPr>
          <p:nvPr/>
        </p:nvPicPr>
        <p:blipFill>
          <a:blip r:embed="rId4" cstate="print"/>
          <a:srcRect/>
          <a:stretch>
            <a:fillRect/>
          </a:stretch>
        </p:blipFill>
        <p:spPr bwMode="auto">
          <a:xfrm>
            <a:off x="5029200" y="3886200"/>
            <a:ext cx="3032125" cy="2166938"/>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a:lnSpc>
                <a:spcPts val="4575"/>
              </a:lnSpc>
            </a:pPr>
            <a:r>
              <a:rPr lang="es-MX" noProof="0" dirty="0"/>
              <a:t>Estrés (2 de 2) </a:t>
            </a:r>
          </a:p>
        </p:txBody>
      </p:sp>
      <p:sp>
        <p:nvSpPr>
          <p:cNvPr id="3" name="Content Placeholder 2"/>
          <p:cNvSpPr>
            <a:spLocks noGrp="1"/>
          </p:cNvSpPr>
          <p:nvPr>
            <p:ph idx="1"/>
          </p:nvPr>
        </p:nvSpPr>
        <p:spPr>
          <a:xfrm>
            <a:off x="533400" y="1525588"/>
            <a:ext cx="8382000" cy="4724400"/>
          </a:xfrm>
        </p:spPr>
        <p:txBody>
          <a:bodyPr rtlCol="0">
            <a:normAutofit fontScale="70000" lnSpcReduction="20000"/>
          </a:bodyPr>
          <a:lstStyle/>
          <a:p>
            <a:pPr fontAlgn="auto">
              <a:spcAft>
                <a:spcPts val="0"/>
              </a:spcAft>
              <a:buFont typeface="Arial" pitchFamily="34" charset="0"/>
              <a:buNone/>
              <a:defRPr/>
            </a:pPr>
            <a:r>
              <a:rPr lang="es-MX" sz="3300" u="sng" noProof="0" dirty="0"/>
              <a:t>Estrategias</a:t>
            </a:r>
            <a:r>
              <a:rPr lang="es-MX" sz="3300" noProof="0" dirty="0"/>
              <a:t>:</a:t>
            </a:r>
          </a:p>
          <a:p>
            <a:pPr fontAlgn="auto">
              <a:spcAft>
                <a:spcPts val="0"/>
              </a:spcAft>
              <a:buFont typeface="Arial" pitchFamily="34" charset="0"/>
              <a:buChar char="•"/>
              <a:defRPr/>
            </a:pPr>
            <a:r>
              <a:rPr lang="es-MX" sz="3300" noProof="0" dirty="0"/>
              <a:t>Actitud y comportamiento Positivos</a:t>
            </a:r>
          </a:p>
          <a:p>
            <a:pPr>
              <a:defRPr/>
            </a:pPr>
            <a:r>
              <a:rPr lang="es-MX" sz="3300" noProof="0" dirty="0"/>
              <a:t>Equilibrio entre trabajo y vida personal</a:t>
            </a:r>
          </a:p>
          <a:p>
            <a:pPr>
              <a:defRPr/>
            </a:pPr>
            <a:r>
              <a:rPr lang="es-MX" sz="3300" noProof="0" dirty="0"/>
              <a:t>Perseguir intereses personales</a:t>
            </a:r>
          </a:p>
          <a:p>
            <a:pPr>
              <a:defRPr/>
            </a:pPr>
            <a:r>
              <a:rPr lang="es-MX" sz="3300" noProof="0" dirty="0"/>
              <a:t>Red de apoyo</a:t>
            </a:r>
          </a:p>
          <a:p>
            <a:pPr>
              <a:defRPr/>
            </a:pPr>
            <a:r>
              <a:rPr lang="es-MX" sz="3300" noProof="0" dirty="0"/>
              <a:t>Trate de mejorar el ambiente de trabajo</a:t>
            </a:r>
          </a:p>
          <a:p>
            <a:pPr fontAlgn="auto">
              <a:spcAft>
                <a:spcPts val="0"/>
              </a:spcAft>
              <a:buFont typeface="Arial" pitchFamily="34" charset="0"/>
              <a:buChar char="•"/>
              <a:defRPr/>
            </a:pPr>
            <a:r>
              <a:rPr lang="es-MX" sz="3300" noProof="0" dirty="0"/>
              <a:t>¡Tome en serio el tema de relajarse!</a:t>
            </a:r>
          </a:p>
          <a:p>
            <a:pPr lvl="1" fontAlgn="auto">
              <a:spcAft>
                <a:spcPts val="0"/>
              </a:spcAft>
              <a:buFont typeface="Arial" pitchFamily="34" charset="0"/>
              <a:buChar char="–"/>
              <a:defRPr/>
            </a:pPr>
            <a:r>
              <a:rPr lang="es-MX" noProof="0" dirty="0"/>
              <a:t>Relajación mediante respiración</a:t>
            </a:r>
          </a:p>
          <a:p>
            <a:pPr lvl="1" fontAlgn="auto">
              <a:spcAft>
                <a:spcPts val="0"/>
              </a:spcAft>
              <a:buFont typeface="Arial" pitchFamily="34" charset="0"/>
              <a:buChar char="–"/>
              <a:defRPr/>
            </a:pPr>
            <a:r>
              <a:rPr lang="es-MX" noProof="0" dirty="0"/>
              <a:t>Caminatas cortas</a:t>
            </a:r>
          </a:p>
          <a:p>
            <a:pPr lvl="1" fontAlgn="auto">
              <a:spcAft>
                <a:spcPts val="0"/>
              </a:spcAft>
              <a:buFont typeface="Arial" pitchFamily="34" charset="0"/>
              <a:buChar char="–"/>
              <a:defRPr/>
            </a:pPr>
            <a:r>
              <a:rPr lang="es-MX" noProof="0" dirty="0"/>
              <a:t>Meditación</a:t>
            </a:r>
          </a:p>
          <a:p>
            <a:pPr lvl="1" fontAlgn="auto">
              <a:spcAft>
                <a:spcPts val="0"/>
              </a:spcAft>
              <a:buFont typeface="Arial" pitchFamily="34" charset="0"/>
              <a:buChar char="–"/>
              <a:defRPr/>
            </a:pPr>
            <a:r>
              <a:rPr lang="es-MX" noProof="0" dirty="0"/>
              <a:t>Leer</a:t>
            </a:r>
          </a:p>
          <a:p>
            <a:pPr lvl="1">
              <a:defRPr/>
            </a:pPr>
            <a:r>
              <a:rPr lang="es-MX" noProof="0" dirty="0"/>
              <a:t>Encuentre el método que funcione mejor</a:t>
            </a:r>
          </a:p>
          <a:p>
            <a:pPr lvl="1">
              <a:buNone/>
              <a:defRPr/>
            </a:pPr>
            <a:r>
              <a:rPr lang="es-MX" noProof="0" dirty="0"/>
              <a:t>     para usted</a:t>
            </a:r>
          </a:p>
        </p:txBody>
      </p:sp>
      <p:pic>
        <p:nvPicPr>
          <p:cNvPr id="215043" name="Picture 2"/>
          <p:cNvPicPr>
            <a:picLocks noChangeAspect="1" noChangeArrowheads="1"/>
          </p:cNvPicPr>
          <p:nvPr/>
        </p:nvPicPr>
        <p:blipFill>
          <a:blip r:embed="rId3" cstate="print"/>
          <a:srcRect/>
          <a:stretch>
            <a:fillRect/>
          </a:stretch>
        </p:blipFill>
        <p:spPr bwMode="auto">
          <a:xfrm>
            <a:off x="6629400" y="2743200"/>
            <a:ext cx="2120900" cy="3178175"/>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normAutofit fontScale="90000"/>
          </a:bodyPr>
          <a:lstStyle/>
          <a:p>
            <a:pPr>
              <a:lnSpc>
                <a:spcPts val="4575"/>
              </a:lnSpc>
            </a:pPr>
            <a:r>
              <a:rPr lang="es-MX" noProof="0" dirty="0"/>
              <a:t>Relaciones Personales:  </a:t>
            </a:r>
            <a:br>
              <a:rPr lang="es-MX" noProof="0" dirty="0"/>
            </a:br>
            <a:r>
              <a:rPr lang="es-MX" noProof="0" dirty="0"/>
              <a:t>Familia y Amigos </a:t>
            </a:r>
          </a:p>
        </p:txBody>
      </p:sp>
      <p:sp>
        <p:nvSpPr>
          <p:cNvPr id="3" name="Content Placeholder 2"/>
          <p:cNvSpPr>
            <a:spLocks noGrp="1"/>
          </p:cNvSpPr>
          <p:nvPr>
            <p:ph idx="1"/>
          </p:nvPr>
        </p:nvSpPr>
        <p:spPr>
          <a:xfrm>
            <a:off x="457200" y="1600200"/>
            <a:ext cx="6248400" cy="4525963"/>
          </a:xfrm>
        </p:spPr>
        <p:txBody>
          <a:bodyPr rtlCol="0">
            <a:normAutofit fontScale="77500" lnSpcReduction="20000"/>
          </a:bodyPr>
          <a:lstStyle/>
          <a:p>
            <a:pPr>
              <a:defRPr/>
            </a:pPr>
            <a:r>
              <a:rPr lang="es-MX" sz="3300" noProof="0" dirty="0"/>
              <a:t>Encuesta al conductor: </a:t>
            </a:r>
            <a:r>
              <a:rPr lang="es-MX" sz="3300" b="1" noProof="0" dirty="0"/>
              <a:t>La falta de tiempo familiar </a:t>
            </a:r>
            <a:r>
              <a:rPr lang="es-MX" sz="3300" noProof="0" dirty="0"/>
              <a:t>es la mayor preocupación de la salud individual y bienestar</a:t>
            </a:r>
          </a:p>
          <a:p>
            <a:pPr fontAlgn="auto">
              <a:spcAft>
                <a:spcPts val="0"/>
              </a:spcAft>
              <a:buFont typeface="Arial" pitchFamily="34" charset="0"/>
              <a:buChar char="•"/>
              <a:defRPr/>
            </a:pPr>
            <a:r>
              <a:rPr lang="es-MX" sz="3300" noProof="0" dirty="0"/>
              <a:t>Los problemas personales y familiares del conductor a veces ocasionan una conducción insegura y accidentes</a:t>
            </a:r>
          </a:p>
          <a:p>
            <a:pPr fontAlgn="auto">
              <a:spcAft>
                <a:spcPts val="0"/>
              </a:spcAft>
              <a:buFont typeface="Arial" pitchFamily="34" charset="0"/>
              <a:buChar char="•"/>
              <a:defRPr/>
            </a:pPr>
            <a:r>
              <a:rPr lang="es-MX" sz="3300" noProof="0" dirty="0"/>
              <a:t>Estrategias:</a:t>
            </a:r>
          </a:p>
          <a:p>
            <a:pPr lvl="1" fontAlgn="auto">
              <a:spcAft>
                <a:spcPts val="0"/>
              </a:spcAft>
              <a:buFont typeface="Arial" pitchFamily="34" charset="0"/>
              <a:buChar char="–"/>
              <a:defRPr/>
            </a:pPr>
            <a:r>
              <a:rPr lang="es-MX" noProof="0" dirty="0"/>
              <a:t>Manténgase en contacto, comuníquese</a:t>
            </a:r>
          </a:p>
          <a:p>
            <a:pPr lvl="1" fontAlgn="auto">
              <a:spcAft>
                <a:spcPts val="0"/>
              </a:spcAft>
              <a:buFont typeface="Arial" pitchFamily="34" charset="0"/>
              <a:buChar char="–"/>
              <a:defRPr/>
            </a:pPr>
            <a:r>
              <a:rPr lang="es-MX" noProof="0" dirty="0"/>
              <a:t>Valore y fomente cada relación</a:t>
            </a:r>
          </a:p>
          <a:p>
            <a:pPr lvl="1" fontAlgn="auto">
              <a:spcAft>
                <a:spcPts val="0"/>
              </a:spcAft>
              <a:buFont typeface="Arial" pitchFamily="34" charset="0"/>
              <a:buChar char="–"/>
              <a:defRPr/>
            </a:pPr>
            <a:r>
              <a:rPr lang="es-MX" noProof="0" dirty="0"/>
              <a:t>Haga cosas divertidas juntos</a:t>
            </a:r>
          </a:p>
          <a:p>
            <a:pPr lvl="1" fontAlgn="auto">
              <a:spcAft>
                <a:spcPts val="0"/>
              </a:spcAft>
              <a:buFont typeface="Arial" pitchFamily="34" charset="0"/>
              <a:buChar char="–"/>
              <a:defRPr/>
            </a:pPr>
            <a:r>
              <a:rPr lang="es-MX" noProof="0" dirty="0"/>
              <a:t>Sea positivo</a:t>
            </a:r>
          </a:p>
          <a:p>
            <a:pPr lvl="1" fontAlgn="auto">
              <a:spcAft>
                <a:spcPts val="0"/>
              </a:spcAft>
              <a:buFont typeface="Arial" pitchFamily="34" charset="0"/>
              <a:buChar char="–"/>
              <a:defRPr/>
            </a:pPr>
            <a:r>
              <a:rPr lang="es-MX" noProof="0" dirty="0"/>
              <a:t>Muestre ayuda</a:t>
            </a:r>
          </a:p>
        </p:txBody>
      </p:sp>
      <p:pic>
        <p:nvPicPr>
          <p:cNvPr id="217092" name="Picture 2"/>
          <p:cNvPicPr>
            <a:picLocks noChangeAspect="1" noChangeArrowheads="1"/>
          </p:cNvPicPr>
          <p:nvPr/>
        </p:nvPicPr>
        <p:blipFill>
          <a:blip r:embed="rId3" cstate="print"/>
          <a:srcRect/>
          <a:stretch>
            <a:fillRect/>
          </a:stretch>
        </p:blipFill>
        <p:spPr bwMode="auto">
          <a:xfrm>
            <a:off x="6110288" y="4267200"/>
            <a:ext cx="2817812" cy="1868488"/>
          </a:xfrm>
          <a:prstGeom prst="rect">
            <a:avLst/>
          </a:prstGeom>
          <a:noFill/>
          <a:ln w="9525">
            <a:noFill/>
            <a:miter lim="800000"/>
            <a:headEnd/>
            <a:tailEnd/>
          </a:ln>
        </p:spPr>
      </p:pic>
      <p:pic>
        <p:nvPicPr>
          <p:cNvPr id="2" name="Picture 1" title="Family">
            <a:extLst>
              <a:ext uri="{FF2B5EF4-FFF2-40B4-BE49-F238E27FC236}">
                <a16:creationId xmlns:a16="http://schemas.microsoft.com/office/drawing/2014/main" id="{2C759719-EB54-50BE-CEDF-76541477F95F}"/>
              </a:ext>
            </a:extLst>
          </p:cNvPr>
          <p:cNvPicPr>
            <a:picLocks noChangeAspect="1" noChangeArrowheads="1"/>
          </p:cNvPicPr>
          <p:nvPr/>
        </p:nvPicPr>
        <p:blipFill>
          <a:blip r:embed="rId4" cstate="print"/>
          <a:srcRect/>
          <a:stretch>
            <a:fillRect/>
          </a:stretch>
        </p:blipFill>
        <p:spPr bwMode="auto">
          <a:xfrm>
            <a:off x="6813550" y="1805781"/>
            <a:ext cx="2133600" cy="21336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s-MX" sz="3600" noProof="0" dirty="0"/>
              <a:t>Requisitos del Capacitador: Cualificaciones y Habilidades Generales (1 de 2) </a:t>
            </a:r>
          </a:p>
        </p:txBody>
      </p:sp>
      <p:sp>
        <p:nvSpPr>
          <p:cNvPr id="40963" name="Content Placeholder 4"/>
          <p:cNvSpPr>
            <a:spLocks noGrp="1"/>
          </p:cNvSpPr>
          <p:nvPr>
            <p:ph idx="1"/>
          </p:nvPr>
        </p:nvSpPr>
        <p:spPr/>
        <p:txBody>
          <a:bodyPr/>
          <a:lstStyle/>
          <a:p>
            <a:pPr>
              <a:buFont typeface="Arial" pitchFamily="34" charset="0"/>
              <a:buNone/>
            </a:pPr>
            <a:r>
              <a:rPr lang="es-MX" sz="2800" u="sng" noProof="0" dirty="0"/>
              <a:t>Debe tener</a:t>
            </a:r>
            <a:r>
              <a:rPr lang="es-MX" sz="2800" noProof="0" dirty="0"/>
              <a:t>:</a:t>
            </a:r>
          </a:p>
          <a:p>
            <a:r>
              <a:rPr lang="es-MX" sz="2800" noProof="0" dirty="0"/>
              <a:t>Conocimiento y experiencia laboral</a:t>
            </a:r>
          </a:p>
          <a:p>
            <a:r>
              <a:rPr lang="es-MX" sz="2800" noProof="0" dirty="0"/>
              <a:t>Experiencia en capacitación</a:t>
            </a:r>
          </a:p>
          <a:p>
            <a:r>
              <a:rPr lang="es-MX" sz="2800" noProof="0" dirty="0"/>
              <a:t>Comportamiento modelo</a:t>
            </a:r>
          </a:p>
          <a:p>
            <a:pPr>
              <a:spcBef>
                <a:spcPts val="0"/>
              </a:spcBef>
            </a:pPr>
            <a:r>
              <a:rPr lang="es-MX" sz="2800" noProof="0" dirty="0"/>
              <a:t>Habilidad para relacionarse bien</a:t>
            </a:r>
          </a:p>
          <a:p>
            <a:pPr marL="0" indent="0">
              <a:spcBef>
                <a:spcPts val="0"/>
              </a:spcBef>
              <a:buNone/>
            </a:pPr>
            <a:r>
              <a:rPr lang="es-MX" sz="2800" noProof="0" dirty="0"/>
              <a:t>    con las personas</a:t>
            </a:r>
          </a:p>
          <a:p>
            <a:r>
              <a:rPr lang="es-MX" sz="2800" noProof="0" dirty="0"/>
              <a:t>Entusiasmo</a:t>
            </a:r>
          </a:p>
          <a:p>
            <a:r>
              <a:rPr lang="es-MX" sz="2800" noProof="0" dirty="0"/>
              <a:t>Lealtad a la empresa</a:t>
            </a:r>
          </a:p>
          <a:p>
            <a:r>
              <a:rPr lang="es-MX" sz="2800" noProof="0" dirty="0"/>
              <a:t>Ética</a:t>
            </a:r>
          </a:p>
          <a:p>
            <a:endParaRPr lang="es-MX" noProof="0" dirty="0"/>
          </a:p>
        </p:txBody>
      </p:sp>
      <p:pic>
        <p:nvPicPr>
          <p:cNvPr id="40964" name="Picture 2" title="Instru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88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normAutofit fontScale="90000"/>
          </a:bodyPr>
          <a:lstStyle/>
          <a:p>
            <a:pPr>
              <a:lnSpc>
                <a:spcPts val="4575"/>
              </a:lnSpc>
            </a:pPr>
            <a:r>
              <a:rPr lang="es-MX" noProof="0" dirty="0"/>
              <a:t>Pasos para el Cambio de Comportamiento</a:t>
            </a:r>
          </a:p>
        </p:txBody>
      </p:sp>
      <p:graphicFrame>
        <p:nvGraphicFramePr>
          <p:cNvPr id="7" name="Diagram 6"/>
          <p:cNvGraphicFramePr/>
          <p:nvPr>
            <p:extLst>
              <p:ext uri="{D42A27DB-BD31-4B8C-83A1-F6EECF244321}">
                <p14:modId xmlns:p14="http://schemas.microsoft.com/office/powerpoint/2010/main" val="224192406"/>
              </p:ext>
            </p:extLst>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grpSp>
        <p:nvGrpSpPr>
          <p:cNvPr id="3"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s-MX" sz="2400" dirty="0">
                  <a:solidFill>
                    <a:srgbClr val="0033CC"/>
                  </a:solidFill>
                </a:rPr>
                <a:t>Pasa</a:t>
              </a:r>
              <a:r>
                <a:rPr lang="en-US" sz="2400" dirty="0">
                  <a:solidFill>
                    <a:srgbClr val="0033CC"/>
                  </a:solidFill>
                </a:rPr>
                <a:t> a la </a:t>
              </a:r>
              <a:r>
                <a:rPr lang="es-MX" sz="2400" dirty="0">
                  <a:solidFill>
                    <a:srgbClr val="0033CC"/>
                  </a:solidFill>
                </a:rPr>
                <a:t>acción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s-MX" sz="2400" dirty="0">
                <a:solidFill>
                  <a:schemeClr val="accent6">
                    <a:lumMod val="50000"/>
                  </a:schemeClr>
                </a:solidFill>
              </a:rPr>
              <a:t>Planea</a:t>
            </a:r>
            <a:r>
              <a:rPr lang="en-US" sz="2400" dirty="0">
                <a:solidFill>
                  <a:schemeClr val="accent6">
                    <a:lumMod val="50000"/>
                  </a:schemeClr>
                </a:solidFill>
              </a:rPr>
              <a:t> </a:t>
            </a:r>
            <a:r>
              <a:rPr lang="es-MX" sz="2400" dirty="0">
                <a:solidFill>
                  <a:schemeClr val="accent6">
                    <a:lumMod val="50000"/>
                  </a:schemeClr>
                </a:solidFill>
              </a:rPr>
              <a:t>cambiar</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s-MX" sz="2400" dirty="0">
                <a:solidFill>
                  <a:srgbClr val="006600"/>
                </a:solidFill>
              </a:rPr>
              <a:t>Mantiene</a:t>
            </a:r>
            <a:r>
              <a:rPr lang="en-US" sz="2400" dirty="0">
                <a:solidFill>
                  <a:srgbClr val="006600"/>
                </a:solidFill>
              </a:rPr>
              <a:t> la </a:t>
            </a:r>
            <a:r>
              <a:rPr lang="es-MX" sz="2400" dirty="0">
                <a:solidFill>
                  <a:srgbClr val="006600"/>
                </a:solidFill>
              </a:rPr>
              <a:t>acción</a:t>
            </a:r>
          </a:p>
        </p:txBody>
      </p:sp>
      <p:sp>
        <p:nvSpPr>
          <p:cNvPr id="2" name="7-Point Star 1"/>
          <p:cNvSpPr/>
          <p:nvPr/>
        </p:nvSpPr>
        <p:spPr>
          <a:xfrm>
            <a:off x="6858000" y="-217488"/>
            <a:ext cx="2586038" cy="265588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9147" name="TextBox 20"/>
          <p:cNvSpPr txBox="1">
            <a:spLocks noChangeArrowheads="1"/>
          </p:cNvSpPr>
          <p:nvPr/>
        </p:nvSpPr>
        <p:spPr bwMode="auto">
          <a:xfrm>
            <a:off x="7165975" y="171450"/>
            <a:ext cx="1978025" cy="1785104"/>
          </a:xfrm>
          <a:prstGeom prst="rect">
            <a:avLst/>
          </a:prstGeom>
          <a:noFill/>
          <a:ln w="9525">
            <a:noFill/>
            <a:miter lim="800000"/>
            <a:headEnd/>
            <a:tailEnd/>
          </a:ln>
        </p:spPr>
        <p:txBody>
          <a:bodyPr>
            <a:spAutoFit/>
          </a:bodyPr>
          <a:lstStyle/>
          <a:p>
            <a:pPr algn="ctr"/>
            <a:r>
              <a:rPr lang="es-MX" sz="2200" b="1" dirty="0">
                <a:solidFill>
                  <a:srgbClr val="C00000"/>
                </a:solidFill>
                <a:latin typeface="Calibri" pitchFamily="34" charset="0"/>
              </a:rPr>
              <a:t>Salud, bienestar, Estado de alerta, Desempeño</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a:lnSpc>
                <a:spcPts val="4575"/>
              </a:lnSpc>
            </a:pPr>
            <a:r>
              <a:rPr lang="es-MX" sz="4900" noProof="0" dirty="0"/>
              <a:t>Drogas y Medicamentos </a:t>
            </a:r>
            <a:endParaRPr lang="es-MX" noProof="0" dirty="0"/>
          </a:p>
        </p:txBody>
      </p:sp>
      <p:sp>
        <p:nvSpPr>
          <p:cNvPr id="221186" name="Content Placeholder 2"/>
          <p:cNvSpPr>
            <a:spLocks noGrp="1"/>
          </p:cNvSpPr>
          <p:nvPr>
            <p:ph idx="1"/>
          </p:nvPr>
        </p:nvSpPr>
        <p:spPr/>
        <p:txBody>
          <a:bodyPr/>
          <a:lstStyle/>
          <a:p>
            <a:pPr>
              <a:buFont typeface="Arial" charset="0"/>
              <a:buNone/>
            </a:pPr>
            <a:r>
              <a:rPr lang="es-MX" u="sng" noProof="0" dirty="0"/>
              <a:t>Temas</a:t>
            </a:r>
            <a:r>
              <a:rPr lang="es-MX" noProof="0" dirty="0"/>
              <a:t>:</a:t>
            </a:r>
          </a:p>
          <a:p>
            <a:r>
              <a:rPr lang="es-MX" noProof="0" dirty="0"/>
              <a:t>Cafeína</a:t>
            </a:r>
          </a:p>
          <a:p>
            <a:r>
              <a:rPr lang="es-MX" noProof="0" dirty="0"/>
              <a:t>Otros estimulantes</a:t>
            </a:r>
          </a:p>
          <a:p>
            <a:r>
              <a:rPr lang="es-MX" noProof="0" dirty="0"/>
              <a:t>Ayudas para dormir: suplementos y tisanas</a:t>
            </a:r>
          </a:p>
          <a:p>
            <a:r>
              <a:rPr lang="es-MX" noProof="0" dirty="0"/>
              <a:t>Pastillas para dormir</a:t>
            </a:r>
          </a:p>
          <a:p>
            <a:r>
              <a:rPr lang="es-MX" noProof="0" dirty="0"/>
              <a:t>Efectos secundarios de otros medicamentos</a:t>
            </a:r>
          </a:p>
          <a:p>
            <a:r>
              <a:rPr lang="es-MX" noProof="0" dirty="0"/>
              <a:t>Alcohol</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pPr>
              <a:lnSpc>
                <a:spcPts val="4575"/>
              </a:lnSpc>
            </a:pPr>
            <a:r>
              <a:rPr lang="es-MX" noProof="0" dirty="0"/>
              <a:t>Cafeína </a:t>
            </a:r>
          </a:p>
        </p:txBody>
      </p:sp>
      <p:sp>
        <p:nvSpPr>
          <p:cNvPr id="3" name="Content Placeholder 2"/>
          <p:cNvSpPr>
            <a:spLocks noGrp="1"/>
          </p:cNvSpPr>
          <p:nvPr>
            <p:ph idx="1"/>
          </p:nvPr>
        </p:nvSpPr>
        <p:spPr>
          <a:xfrm>
            <a:off x="457200" y="1600200"/>
            <a:ext cx="5791200" cy="4525963"/>
          </a:xfrm>
        </p:spPr>
        <p:txBody>
          <a:bodyPr rtlCol="0">
            <a:normAutofit fontScale="92500" lnSpcReduction="20000"/>
          </a:bodyPr>
          <a:lstStyle/>
          <a:p>
            <a:pPr>
              <a:defRPr/>
            </a:pPr>
            <a:r>
              <a:rPr lang="es-MX" sz="2800" noProof="0" dirty="0"/>
              <a:t>El estimulante más ampliamente usado</a:t>
            </a:r>
          </a:p>
          <a:p>
            <a:pPr>
              <a:defRPr/>
            </a:pPr>
            <a:r>
              <a:rPr lang="es-MX" sz="2800" noProof="0" dirty="0"/>
              <a:t>En el café, té, la mayoría de los refrescos, bebidas energéticas,  algunos medicamentos</a:t>
            </a:r>
          </a:p>
          <a:p>
            <a:pPr>
              <a:defRPr/>
            </a:pPr>
            <a:r>
              <a:rPr lang="es-MX" sz="2800" noProof="0" dirty="0"/>
              <a:t>Generalmente seguro y saludable si se usa con moderación</a:t>
            </a:r>
          </a:p>
          <a:p>
            <a:pPr>
              <a:defRPr/>
            </a:pPr>
            <a:r>
              <a:rPr lang="es-MX" sz="2800" noProof="0" dirty="0"/>
              <a:t>Mejora el estado de alerta y el desempeño</a:t>
            </a:r>
          </a:p>
          <a:p>
            <a:pPr>
              <a:defRPr/>
            </a:pPr>
            <a:r>
              <a:rPr lang="es-MX" sz="2800" noProof="0" dirty="0"/>
              <a:t>Los efectos y la tolerancia varían ampliamente</a:t>
            </a:r>
          </a:p>
          <a:p>
            <a:pPr>
              <a:defRPr/>
            </a:pPr>
            <a:r>
              <a:rPr lang="es-MX" sz="2800" noProof="0" dirty="0"/>
              <a:t>Es un eficaz remedio contra la fatiga, </a:t>
            </a:r>
            <a:r>
              <a:rPr lang="es-MX" sz="2800" b="1" noProof="0" dirty="0"/>
              <a:t>pero no es un sustituto para el sueño </a:t>
            </a:r>
          </a:p>
        </p:txBody>
      </p:sp>
      <p:pic>
        <p:nvPicPr>
          <p:cNvPr id="1026" name="Picture 2"/>
          <p:cNvPicPr>
            <a:picLocks noChangeAspect="1" noChangeArrowheads="1"/>
          </p:cNvPicPr>
          <p:nvPr/>
        </p:nvPicPr>
        <p:blipFill>
          <a:blip r:embed="rId3" cstate="print"/>
          <a:srcRect/>
          <a:stretch>
            <a:fillRect/>
          </a:stretch>
        </p:blipFill>
        <p:spPr bwMode="auto">
          <a:xfrm>
            <a:off x="6324600" y="2133600"/>
            <a:ext cx="2308569" cy="3200401"/>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p:txBody>
          <a:bodyPr/>
          <a:lstStyle/>
          <a:p>
            <a:pPr>
              <a:lnSpc>
                <a:spcPts val="4575"/>
              </a:lnSpc>
            </a:pPr>
            <a:r>
              <a:rPr lang="es-MX" sz="4900" noProof="0" dirty="0"/>
              <a:t>Uso de Cafeína </a:t>
            </a:r>
            <a:endParaRPr lang="es-MX" noProof="0" dirty="0"/>
          </a:p>
        </p:txBody>
      </p:sp>
      <p:sp>
        <p:nvSpPr>
          <p:cNvPr id="3" name="Content Placeholder 2"/>
          <p:cNvSpPr>
            <a:spLocks noGrp="1"/>
          </p:cNvSpPr>
          <p:nvPr>
            <p:ph idx="1"/>
          </p:nvPr>
        </p:nvSpPr>
        <p:spPr>
          <a:xfrm>
            <a:off x="457200" y="1600200"/>
            <a:ext cx="6267450" cy="4525963"/>
          </a:xfrm>
        </p:spPr>
        <p:txBody>
          <a:bodyPr rtlCol="0">
            <a:normAutofit fontScale="85000" lnSpcReduction="20000"/>
          </a:bodyPr>
          <a:lstStyle/>
          <a:p>
            <a:pPr>
              <a:defRPr/>
            </a:pPr>
            <a:r>
              <a:rPr lang="es-MX" noProof="0" dirty="0"/>
              <a:t>Efectos en la alerta:</a:t>
            </a:r>
          </a:p>
          <a:p>
            <a:pPr lvl="1" fontAlgn="auto">
              <a:spcAft>
                <a:spcPts val="0"/>
              </a:spcAft>
              <a:buFont typeface="Arial" pitchFamily="34" charset="0"/>
              <a:buChar char="–"/>
              <a:defRPr/>
            </a:pPr>
            <a:r>
              <a:rPr lang="es-MX" noProof="0" dirty="0"/>
              <a:t>Comienza en ~20 minutos</a:t>
            </a:r>
          </a:p>
          <a:p>
            <a:pPr lvl="1" fontAlgn="auto">
              <a:spcAft>
                <a:spcPts val="0"/>
              </a:spcAft>
              <a:buFont typeface="Arial" pitchFamily="34" charset="0"/>
              <a:buChar char="–"/>
              <a:defRPr/>
            </a:pPr>
            <a:r>
              <a:rPr lang="es-MX" noProof="0" dirty="0"/>
              <a:t>Su máximo en 60-90 minutos</a:t>
            </a:r>
          </a:p>
          <a:p>
            <a:pPr lvl="1">
              <a:defRPr/>
            </a:pPr>
            <a:r>
              <a:rPr lang="es-MX" noProof="0" dirty="0"/>
              <a:t>Puede durar horas</a:t>
            </a:r>
          </a:p>
          <a:p>
            <a:pPr>
              <a:defRPr/>
            </a:pPr>
            <a:r>
              <a:rPr lang="es-MX" noProof="0" dirty="0"/>
              <a:t>El contenido de cafeína en el café varía ampliamente</a:t>
            </a:r>
          </a:p>
          <a:p>
            <a:pPr>
              <a:defRPr/>
            </a:pPr>
            <a:r>
              <a:rPr lang="es-MX" noProof="0" dirty="0"/>
              <a:t>El té y la mayoría de las bebidas de cola tienen aprox. ½ de cafeína  que el café </a:t>
            </a:r>
          </a:p>
          <a:p>
            <a:pPr>
              <a:defRPr/>
            </a:pPr>
            <a:r>
              <a:rPr lang="es-MX" noProof="0" dirty="0"/>
              <a:t>Hay grandes diferencias individuales en el tiempo para metabolizar la cafeína</a:t>
            </a:r>
          </a:p>
          <a:p>
            <a:pPr>
              <a:defRPr/>
            </a:pPr>
            <a:r>
              <a:rPr lang="es-MX" noProof="0" dirty="0"/>
              <a:t>Beba pequeños sorbos “para hacer durar" la taza un período más largo</a:t>
            </a:r>
            <a:endParaRPr lang="es-MX" noProof="0" dirty="0">
              <a:solidFill>
                <a:srgbClr val="002060"/>
              </a:solidFill>
            </a:endParaRPr>
          </a:p>
        </p:txBody>
      </p:sp>
      <p:pic>
        <p:nvPicPr>
          <p:cNvPr id="225283" name="Picture 9"/>
          <p:cNvPicPr>
            <a:picLocks noChangeAspect="1" noChangeArrowheads="1"/>
          </p:cNvPicPr>
          <p:nvPr/>
        </p:nvPicPr>
        <p:blipFill>
          <a:blip r:embed="rId3" cstate="print"/>
          <a:srcRect/>
          <a:stretch>
            <a:fillRect/>
          </a:stretch>
        </p:blipFill>
        <p:spPr bwMode="auto">
          <a:xfrm>
            <a:off x="6724650" y="1752600"/>
            <a:ext cx="1989138" cy="297180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pPr>
              <a:lnSpc>
                <a:spcPts val="4575"/>
              </a:lnSpc>
            </a:pPr>
            <a:r>
              <a:rPr lang="es-MX" noProof="0" dirty="0"/>
              <a:t>Cafeína y el Sueño </a:t>
            </a:r>
          </a:p>
        </p:txBody>
      </p:sp>
      <p:sp>
        <p:nvSpPr>
          <p:cNvPr id="3" name="Content Placeholder 2"/>
          <p:cNvSpPr>
            <a:spLocks noGrp="1"/>
          </p:cNvSpPr>
          <p:nvPr>
            <p:ph idx="1"/>
          </p:nvPr>
        </p:nvSpPr>
        <p:spPr>
          <a:xfrm>
            <a:off x="457200" y="1600200"/>
            <a:ext cx="6019800" cy="4525963"/>
          </a:xfrm>
        </p:spPr>
        <p:txBody>
          <a:bodyPr rtlCol="0">
            <a:normAutofit fontScale="85000" lnSpcReduction="10000"/>
          </a:bodyPr>
          <a:lstStyle/>
          <a:p>
            <a:pPr>
              <a:defRPr/>
            </a:pPr>
            <a:r>
              <a:rPr lang="es-MX" noProof="0" dirty="0"/>
              <a:t>Como cualquier estimulante, la cafeína hace que dormir sea más difícil</a:t>
            </a:r>
          </a:p>
          <a:p>
            <a:pPr>
              <a:defRPr/>
            </a:pPr>
            <a:r>
              <a:rPr lang="es-MX" noProof="0" dirty="0"/>
              <a:t>En general, evite la cafeína dentro de las 6-8 horas del tiempo de sueño principal</a:t>
            </a:r>
          </a:p>
          <a:p>
            <a:pPr>
              <a:defRPr/>
            </a:pPr>
            <a:r>
              <a:rPr lang="es-MX" noProof="0" dirty="0"/>
              <a:t>Los efectos varían - algunas personas son más sensibles</a:t>
            </a:r>
          </a:p>
          <a:p>
            <a:pPr>
              <a:defRPr/>
            </a:pPr>
            <a:r>
              <a:rPr lang="es-MX" noProof="0" dirty="0"/>
              <a:t>Si tiene problemas para ir a dormir:</a:t>
            </a:r>
          </a:p>
          <a:p>
            <a:pPr lvl="1">
              <a:defRPr/>
            </a:pPr>
            <a:r>
              <a:rPr lang="es-MX" noProof="0" dirty="0"/>
              <a:t>Reduzca el consumo de cafeína</a:t>
            </a:r>
          </a:p>
          <a:p>
            <a:pPr lvl="1">
              <a:defRPr/>
            </a:pPr>
            <a:r>
              <a:rPr lang="es-MX" noProof="0" dirty="0"/>
              <a:t>Aumente el tiempo entre la última dosis y la hora de dormir</a:t>
            </a:r>
          </a:p>
        </p:txBody>
      </p:sp>
      <p:pic>
        <p:nvPicPr>
          <p:cNvPr id="227331" name="Picture 2"/>
          <p:cNvPicPr>
            <a:picLocks noChangeAspect="1" noChangeArrowheads="1"/>
          </p:cNvPicPr>
          <p:nvPr/>
        </p:nvPicPr>
        <p:blipFill>
          <a:blip r:embed="rId3" cstate="print"/>
          <a:srcRect/>
          <a:stretch>
            <a:fillRect/>
          </a:stretch>
        </p:blipFill>
        <p:spPr bwMode="auto">
          <a:xfrm>
            <a:off x="6324600" y="2376488"/>
            <a:ext cx="2263775" cy="2257425"/>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normAutofit/>
          </a:bodyPr>
          <a:lstStyle/>
          <a:p>
            <a:pPr>
              <a:lnSpc>
                <a:spcPts val="4575"/>
              </a:lnSpc>
            </a:pPr>
            <a:r>
              <a:rPr lang="es-MX" sz="4900" noProof="0" dirty="0"/>
              <a:t>Dos Estimulantes Dañinos  </a:t>
            </a:r>
            <a:endParaRPr lang="es-MX" noProof="0" dirty="0"/>
          </a:p>
        </p:txBody>
      </p:sp>
      <p:sp>
        <p:nvSpPr>
          <p:cNvPr id="3" name="Content Placeholder 2"/>
          <p:cNvSpPr>
            <a:spLocks noGrp="1"/>
          </p:cNvSpPr>
          <p:nvPr>
            <p:ph idx="1"/>
          </p:nvPr>
        </p:nvSpPr>
        <p:spPr>
          <a:xfrm>
            <a:off x="457200" y="1600200"/>
            <a:ext cx="5791200" cy="4800600"/>
          </a:xfrm>
        </p:spPr>
        <p:txBody>
          <a:bodyPr rtlCol="0">
            <a:normAutofit fontScale="85000" lnSpcReduction="10000"/>
          </a:bodyPr>
          <a:lstStyle/>
          <a:p>
            <a:pPr>
              <a:defRPr/>
            </a:pPr>
            <a:r>
              <a:rPr lang="es-MX" b="1" noProof="0" dirty="0"/>
              <a:t>Anfetaminas</a:t>
            </a:r>
            <a:r>
              <a:rPr lang="es-MX" noProof="0" dirty="0"/>
              <a:t> son ilegales o disponibles sólo con prescripción. Demasiado fuertes para uso general</a:t>
            </a:r>
          </a:p>
          <a:p>
            <a:pPr lvl="1">
              <a:defRPr/>
            </a:pPr>
            <a:r>
              <a:rPr lang="es-MX" noProof="0" dirty="0"/>
              <a:t>Aumenta el nivel de actividad, pero no mejoran el desempeño fiable</a:t>
            </a:r>
          </a:p>
          <a:p>
            <a:pPr lvl="1">
              <a:defRPr/>
            </a:pPr>
            <a:r>
              <a:rPr lang="es-MX" noProof="0" dirty="0"/>
              <a:t>Aumenta la frecuencia cardiaca y el metabolismo, a veces peligrosamente</a:t>
            </a:r>
          </a:p>
          <a:p>
            <a:pPr lvl="1">
              <a:defRPr/>
            </a:pPr>
            <a:r>
              <a:rPr lang="es-MX" noProof="0" dirty="0"/>
              <a:t>A menudo,  hay una “bajón" varias horas después de su uso</a:t>
            </a:r>
          </a:p>
          <a:p>
            <a:pPr>
              <a:defRPr/>
            </a:pPr>
            <a:r>
              <a:rPr lang="es-MX" b="1" noProof="0" dirty="0"/>
              <a:t>La nicotina</a:t>
            </a:r>
            <a:r>
              <a:rPr lang="es-MX" noProof="0" dirty="0"/>
              <a:t> no mejora el estado de alerta o desempeño. Fumar reduce el flujo de oxígeno al cerebro </a:t>
            </a:r>
          </a:p>
        </p:txBody>
      </p:sp>
      <p:pic>
        <p:nvPicPr>
          <p:cNvPr id="229379" name="Picture 2"/>
          <p:cNvPicPr>
            <a:picLocks noChangeAspect="1" noChangeArrowheads="1"/>
          </p:cNvPicPr>
          <p:nvPr/>
        </p:nvPicPr>
        <p:blipFill>
          <a:blip r:embed="rId3" cstate="print"/>
          <a:srcRect/>
          <a:stretch>
            <a:fillRect/>
          </a:stretch>
        </p:blipFill>
        <p:spPr bwMode="auto">
          <a:xfrm>
            <a:off x="6359525" y="1981200"/>
            <a:ext cx="2474913" cy="3708400"/>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normAutofit fontScale="90000"/>
          </a:bodyPr>
          <a:lstStyle/>
          <a:p>
            <a:pPr>
              <a:lnSpc>
                <a:spcPts val="4575"/>
              </a:lnSpc>
            </a:pPr>
            <a:r>
              <a:rPr lang="es-MX" noProof="0" dirty="0"/>
              <a:t>Ayudas para Dormir:  Suplementos </a:t>
            </a:r>
            <a:br>
              <a:rPr lang="es-MX" noProof="0" dirty="0"/>
            </a:br>
            <a:r>
              <a:rPr lang="es-MX" noProof="0" dirty="0"/>
              <a:t>Y  Tés Herbales </a:t>
            </a:r>
          </a:p>
        </p:txBody>
      </p:sp>
      <p:sp>
        <p:nvSpPr>
          <p:cNvPr id="3" name="Content Placeholder 2"/>
          <p:cNvSpPr>
            <a:spLocks noGrp="1"/>
          </p:cNvSpPr>
          <p:nvPr>
            <p:ph idx="1"/>
          </p:nvPr>
        </p:nvSpPr>
        <p:spPr>
          <a:xfrm>
            <a:off x="457200" y="1600200"/>
            <a:ext cx="6629400" cy="4724400"/>
          </a:xfrm>
        </p:spPr>
        <p:txBody>
          <a:bodyPr rtlCol="0">
            <a:normAutofit fontScale="70000" lnSpcReduction="20000"/>
          </a:bodyPr>
          <a:lstStyle/>
          <a:p>
            <a:pPr fontAlgn="auto">
              <a:spcAft>
                <a:spcPts val="0"/>
              </a:spcAft>
              <a:buFont typeface="Arial" pitchFamily="34" charset="0"/>
              <a:buChar char="•"/>
              <a:defRPr/>
            </a:pPr>
            <a:r>
              <a:rPr lang="es-MX" sz="3600" noProof="0" dirty="0"/>
              <a:t>Melatonina</a:t>
            </a:r>
          </a:p>
          <a:p>
            <a:pPr lvl="1">
              <a:defRPr/>
            </a:pPr>
            <a:r>
              <a:rPr lang="es-MX" sz="3100" noProof="0" dirty="0"/>
              <a:t>Hormona natural segregada todas las noches y relacionada con el sueño</a:t>
            </a:r>
          </a:p>
          <a:p>
            <a:pPr lvl="1">
              <a:defRPr/>
            </a:pPr>
            <a:r>
              <a:rPr lang="es-MX" sz="3100" noProof="0" dirty="0"/>
              <a:t>Pequeñas dosis pueden facilitar el sueño nocturno</a:t>
            </a:r>
          </a:p>
          <a:p>
            <a:pPr lvl="1">
              <a:defRPr/>
            </a:pPr>
            <a:r>
              <a:rPr lang="es-MX" sz="3100" noProof="0" dirty="0"/>
              <a:t>Las tabletas tienden a tener dosis mucho más altas que las necesarias</a:t>
            </a:r>
          </a:p>
          <a:p>
            <a:pPr lvl="1">
              <a:defRPr/>
            </a:pPr>
            <a:r>
              <a:rPr lang="es-MX" sz="3100" noProof="0" dirty="0"/>
              <a:t>No tiene efectos secundarios graves conocidos, pero no ha sido probada a fondo</a:t>
            </a:r>
          </a:p>
          <a:p>
            <a:pPr>
              <a:defRPr/>
            </a:pPr>
            <a:r>
              <a:rPr lang="es-MX" sz="3600" noProof="0" dirty="0"/>
              <a:t>Raíz de valeriana</a:t>
            </a:r>
          </a:p>
          <a:p>
            <a:pPr lvl="1">
              <a:defRPr/>
            </a:pPr>
            <a:r>
              <a:rPr lang="es-MX" sz="3100" noProof="0" dirty="0"/>
              <a:t>Contiene mezcla de productos químicos</a:t>
            </a:r>
          </a:p>
          <a:p>
            <a:pPr lvl="1">
              <a:defRPr/>
            </a:pPr>
            <a:r>
              <a:rPr lang="es-MX" sz="3100" noProof="0" dirty="0"/>
              <a:t>Se reportan beneficios de sueño</a:t>
            </a:r>
          </a:p>
          <a:p>
            <a:pPr>
              <a:defRPr/>
            </a:pPr>
            <a:r>
              <a:rPr lang="es-MX" sz="3600" noProof="0" dirty="0"/>
              <a:t>Los suplementos no son probado o regulados por el gobierno</a:t>
            </a:r>
            <a:endParaRPr lang="es-MX" sz="3600" noProof="0" dirty="0">
              <a:solidFill>
                <a:srgbClr val="002060"/>
              </a:solidFill>
            </a:endParaRPr>
          </a:p>
        </p:txBody>
      </p:sp>
      <p:pic>
        <p:nvPicPr>
          <p:cNvPr id="231427" name="Picture 11" descr="C:\Users\Leslie\AppData\Local\Microsoft\Windows\Temporary Internet Files\Content.IE5\QG9FG08I\MC900411958[1].wmf"/>
          <p:cNvPicPr>
            <a:picLocks noChangeAspect="1" noChangeArrowheads="1"/>
          </p:cNvPicPr>
          <p:nvPr/>
        </p:nvPicPr>
        <p:blipFill>
          <a:blip r:embed="rId3" cstate="print"/>
          <a:srcRect/>
          <a:stretch>
            <a:fillRect/>
          </a:stretch>
        </p:blipFill>
        <p:spPr bwMode="auto">
          <a:xfrm>
            <a:off x="6934200" y="4227513"/>
            <a:ext cx="1687513" cy="2239962"/>
          </a:xfrm>
          <a:prstGeom prst="rect">
            <a:avLst/>
          </a:prstGeom>
          <a:noFill/>
          <a:ln w="9525">
            <a:noFill/>
            <a:miter lim="800000"/>
            <a:headEnd/>
            <a:tailEnd/>
          </a:ln>
        </p:spPr>
      </p:pic>
      <p:pic>
        <p:nvPicPr>
          <p:cNvPr id="231428" name="Picture 12"/>
          <p:cNvPicPr>
            <a:picLocks noChangeAspect="1" noChangeArrowheads="1"/>
          </p:cNvPicPr>
          <p:nvPr/>
        </p:nvPicPr>
        <p:blipFill>
          <a:blip r:embed="rId4" cstate="print"/>
          <a:srcRect/>
          <a:stretch>
            <a:fillRect/>
          </a:stretch>
        </p:blipFill>
        <p:spPr bwMode="auto">
          <a:xfrm>
            <a:off x="7239000" y="1676400"/>
            <a:ext cx="1727200" cy="2420938"/>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pPr>
              <a:lnSpc>
                <a:spcPts val="4575"/>
              </a:lnSpc>
            </a:pPr>
            <a:r>
              <a:rPr lang="es-MX" noProof="0" dirty="0"/>
              <a:t>Píldoras para Dormir (1 de 2)</a:t>
            </a:r>
          </a:p>
        </p:txBody>
      </p:sp>
      <p:sp>
        <p:nvSpPr>
          <p:cNvPr id="3" name="Content Placeholder 2"/>
          <p:cNvSpPr>
            <a:spLocks noGrp="1"/>
          </p:cNvSpPr>
          <p:nvPr>
            <p:ph idx="1"/>
          </p:nvPr>
        </p:nvSpPr>
        <p:spPr>
          <a:xfrm>
            <a:off x="457200" y="1600200"/>
            <a:ext cx="6172200" cy="4724400"/>
          </a:xfrm>
        </p:spPr>
        <p:txBody>
          <a:bodyPr rtlCol="0">
            <a:normAutofit fontScale="92500" lnSpcReduction="10000"/>
          </a:bodyPr>
          <a:lstStyle/>
          <a:p>
            <a:pPr>
              <a:defRPr/>
            </a:pPr>
            <a:r>
              <a:rPr lang="es-MX" sz="3000" noProof="0" dirty="0"/>
              <a:t>Hipnóticos = medicamentos utilizados para inducir el sueño</a:t>
            </a:r>
          </a:p>
          <a:p>
            <a:pPr>
              <a:defRPr/>
            </a:pPr>
            <a:r>
              <a:rPr lang="es-MX" sz="3000" noProof="0" dirty="0"/>
              <a:t>Algunos también se usan para tratar las enfermedades de ansiedad y estrés</a:t>
            </a:r>
          </a:p>
          <a:p>
            <a:pPr>
              <a:defRPr/>
            </a:pPr>
            <a:r>
              <a:rPr lang="es-MX" sz="3000" noProof="0" dirty="0"/>
              <a:t>Categorías generales:</a:t>
            </a:r>
          </a:p>
          <a:p>
            <a:pPr lvl="1">
              <a:defRPr/>
            </a:pPr>
            <a:r>
              <a:rPr lang="es-MX" noProof="0" dirty="0"/>
              <a:t>Sin receta,  de venta libre, por ejemplo, Tylenol PM, Benadryl</a:t>
            </a:r>
          </a:p>
          <a:p>
            <a:pPr lvl="1" fontAlgn="auto">
              <a:spcAft>
                <a:spcPts val="0"/>
              </a:spcAft>
              <a:buFont typeface="Arial" pitchFamily="34" charset="0"/>
              <a:buChar char="–"/>
              <a:defRPr/>
            </a:pPr>
            <a:r>
              <a:rPr lang="es-MX" noProof="0" dirty="0"/>
              <a:t>Prescripción:</a:t>
            </a:r>
          </a:p>
          <a:p>
            <a:pPr lvl="2" fontAlgn="auto">
              <a:spcAft>
                <a:spcPts val="0"/>
              </a:spcAft>
              <a:buFont typeface="Arial" pitchFamily="34" charset="0"/>
              <a:buChar char="•"/>
              <a:defRPr/>
            </a:pPr>
            <a:r>
              <a:rPr lang="es-MX" sz="2600" noProof="0" dirty="0"/>
              <a:t>Benzodiazepan (ej., Halcion, Restoril)</a:t>
            </a:r>
          </a:p>
          <a:p>
            <a:pPr lvl="2" fontAlgn="auto">
              <a:spcAft>
                <a:spcPts val="0"/>
              </a:spcAft>
              <a:buFont typeface="Arial" pitchFamily="34" charset="0"/>
              <a:buChar char="•"/>
              <a:defRPr/>
            </a:pPr>
            <a:r>
              <a:rPr lang="es-MX" sz="2600" noProof="0" dirty="0"/>
              <a:t>No-benzodiazepinas (ej., Ambien, Sonota, Lunesta)</a:t>
            </a:r>
          </a:p>
        </p:txBody>
      </p:sp>
      <p:pic>
        <p:nvPicPr>
          <p:cNvPr id="233475" name="Picture 2"/>
          <p:cNvPicPr>
            <a:picLocks noChangeAspect="1" noChangeArrowheads="1"/>
          </p:cNvPicPr>
          <p:nvPr/>
        </p:nvPicPr>
        <p:blipFill>
          <a:blip r:embed="rId3" cstate="print"/>
          <a:srcRect/>
          <a:stretch>
            <a:fillRect/>
          </a:stretch>
        </p:blipFill>
        <p:spPr bwMode="auto">
          <a:xfrm>
            <a:off x="6629400" y="2514600"/>
            <a:ext cx="2046288" cy="3067050"/>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pPr>
              <a:lnSpc>
                <a:spcPts val="4575"/>
              </a:lnSpc>
            </a:pPr>
            <a:r>
              <a:rPr lang="es-MX" noProof="0" dirty="0"/>
              <a:t>Píldoras para Dormir (2 de 2)</a:t>
            </a:r>
          </a:p>
        </p:txBody>
      </p:sp>
      <p:sp>
        <p:nvSpPr>
          <p:cNvPr id="235522" name="Content Placeholder 2"/>
          <p:cNvSpPr>
            <a:spLocks noGrp="1"/>
          </p:cNvSpPr>
          <p:nvPr>
            <p:ph idx="1"/>
          </p:nvPr>
        </p:nvSpPr>
        <p:spPr>
          <a:xfrm>
            <a:off x="457200" y="1600200"/>
            <a:ext cx="5562600" cy="4525963"/>
          </a:xfrm>
        </p:spPr>
        <p:txBody>
          <a:bodyPr>
            <a:normAutofit fontScale="92500" lnSpcReduction="10000"/>
          </a:bodyPr>
          <a:lstStyle/>
          <a:p>
            <a:r>
              <a:rPr lang="es-MX" noProof="0" dirty="0"/>
              <a:t>Precauciones:</a:t>
            </a:r>
          </a:p>
          <a:p>
            <a:pPr lvl="1"/>
            <a:r>
              <a:rPr lang="es-MX" noProof="0" dirty="0"/>
              <a:t>Ningún somnífero proporciona el 100% del sueño natural</a:t>
            </a:r>
          </a:p>
          <a:p>
            <a:pPr lvl="1"/>
            <a:r>
              <a:rPr lang="es-MX" noProof="0" dirty="0"/>
              <a:t>La mayoría tiene efectos secundarios</a:t>
            </a:r>
          </a:p>
          <a:p>
            <a:pPr lvl="1"/>
            <a:r>
              <a:rPr lang="es-MX" noProof="0" dirty="0"/>
              <a:t>La mayoría causan hábito</a:t>
            </a:r>
          </a:p>
          <a:p>
            <a:pPr lvl="1"/>
            <a:r>
              <a:rPr lang="es-MX" noProof="0" dirty="0"/>
              <a:t>Algunos provocan síntomas de abstinencia</a:t>
            </a:r>
          </a:p>
          <a:p>
            <a:pPr lvl="1"/>
            <a:r>
              <a:rPr lang="es-MX" noProof="0" dirty="0">
                <a:cs typeface="Arial" charset="0"/>
              </a:rPr>
              <a:t>Se debe permitir el tiempo completo para que la droga salga de su cuerpo antes de conducir</a:t>
            </a:r>
            <a:endParaRPr lang="es-MX" noProof="0" dirty="0"/>
          </a:p>
          <a:p>
            <a:pPr lvl="2"/>
            <a:endParaRPr lang="es-MX" noProof="0" dirty="0">
              <a:solidFill>
                <a:srgbClr val="002060"/>
              </a:solidFill>
            </a:endParaRPr>
          </a:p>
        </p:txBody>
      </p:sp>
      <p:pic>
        <p:nvPicPr>
          <p:cNvPr id="5" name="Picture 2"/>
          <p:cNvPicPr>
            <a:picLocks noChangeAspect="1" noChangeArrowheads="1"/>
          </p:cNvPicPr>
          <p:nvPr/>
        </p:nvPicPr>
        <p:blipFill>
          <a:blip r:embed="rId3" cstate="print"/>
          <a:srcRect/>
          <a:stretch>
            <a:fillRect/>
          </a:stretch>
        </p:blipFill>
        <p:spPr bwMode="auto">
          <a:xfrm>
            <a:off x="6477000" y="2514600"/>
            <a:ext cx="2046288" cy="3067050"/>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normAutofit fontScale="90000"/>
          </a:bodyPr>
          <a:lstStyle/>
          <a:p>
            <a:pPr>
              <a:lnSpc>
                <a:spcPts val="4575"/>
              </a:lnSpc>
            </a:pPr>
            <a:r>
              <a:rPr lang="es-MX" noProof="0" dirty="0"/>
              <a:t>Otros Medicamentos tienen </a:t>
            </a:r>
            <a:br>
              <a:rPr lang="es-MX" noProof="0" dirty="0"/>
            </a:br>
            <a:r>
              <a:rPr lang="es-MX" noProof="0" dirty="0"/>
              <a:t>Efectos Secundarios de Fatiga</a:t>
            </a:r>
          </a:p>
        </p:txBody>
      </p:sp>
      <p:sp>
        <p:nvSpPr>
          <p:cNvPr id="4" name="Content Placeholder 3"/>
          <p:cNvSpPr>
            <a:spLocks noGrp="1"/>
          </p:cNvSpPr>
          <p:nvPr>
            <p:ph idx="1"/>
          </p:nvPr>
        </p:nvSpPr>
        <p:spPr>
          <a:xfrm>
            <a:off x="457200" y="1600200"/>
            <a:ext cx="6019800" cy="4525963"/>
          </a:xfrm>
        </p:spPr>
        <p:txBody>
          <a:bodyPr rtlCol="0">
            <a:noAutofit/>
          </a:bodyPr>
          <a:lstStyle/>
          <a:p>
            <a:pPr>
              <a:defRPr/>
            </a:pPr>
            <a:r>
              <a:rPr lang="es-MX" sz="2400" noProof="0" dirty="0"/>
              <a:t>Efectos secundarios comunes:</a:t>
            </a:r>
          </a:p>
          <a:p>
            <a:pPr lvl="1">
              <a:defRPr/>
            </a:pPr>
            <a:r>
              <a:rPr lang="es-MX" sz="2000" noProof="0" dirty="0">
                <a:sym typeface="Wingdings" pitchFamily="2" charset="2"/>
              </a:rPr>
              <a:t>Somnolencia</a:t>
            </a:r>
          </a:p>
          <a:p>
            <a:pPr lvl="1" fontAlgn="auto">
              <a:spcAft>
                <a:spcPts val="0"/>
              </a:spcAft>
              <a:buFont typeface="Arial" pitchFamily="34" charset="0"/>
              <a:buChar char="–"/>
              <a:defRPr/>
            </a:pPr>
            <a:r>
              <a:rPr lang="es-MX" sz="2000" noProof="0" dirty="0">
                <a:sym typeface="Wingdings" pitchFamily="2" charset="2"/>
              </a:rPr>
              <a:t>Otros fatiga</a:t>
            </a:r>
          </a:p>
          <a:p>
            <a:pPr lvl="1" fontAlgn="auto">
              <a:spcAft>
                <a:spcPts val="0"/>
              </a:spcAft>
              <a:buFont typeface="Arial" pitchFamily="34" charset="0"/>
              <a:buChar char="–"/>
              <a:defRPr/>
            </a:pPr>
            <a:r>
              <a:rPr lang="es-MX" sz="2000" noProof="0" dirty="0">
                <a:sym typeface="Wingdings" pitchFamily="2" charset="2"/>
              </a:rPr>
              <a:t>Insomnio</a:t>
            </a:r>
          </a:p>
          <a:p>
            <a:pPr>
              <a:defRPr/>
            </a:pPr>
            <a:r>
              <a:rPr lang="es-MX" sz="2400" noProof="0" dirty="0">
                <a:sym typeface="Wingdings" pitchFamily="2" charset="2"/>
              </a:rPr>
              <a:t>Por lo tanto, muchas recetas especifican cuándo se debe tomar el fármaco (ej., a la hora de acostarse)</a:t>
            </a:r>
          </a:p>
          <a:p>
            <a:pPr>
              <a:defRPr/>
            </a:pPr>
            <a:r>
              <a:rPr lang="es-MX" sz="2400" noProof="0" dirty="0">
                <a:sym typeface="Wingdings" pitchFamily="2" charset="2"/>
              </a:rPr>
              <a:t>Siga cuidadosamente la dosificación</a:t>
            </a:r>
          </a:p>
          <a:p>
            <a:pPr>
              <a:defRPr/>
            </a:pPr>
            <a:r>
              <a:rPr lang="es-MX" sz="2400" noProof="0" dirty="0">
                <a:sym typeface="Wingdings" pitchFamily="2" charset="2"/>
              </a:rPr>
              <a:t>Las Normas de Seguridad de los EUA restringen al conductor en carretera del uso de medicamentos que indican efectos secundarios de fatiga</a:t>
            </a:r>
          </a:p>
        </p:txBody>
      </p:sp>
      <p:pic>
        <p:nvPicPr>
          <p:cNvPr id="237571" name="Picture 2"/>
          <p:cNvPicPr>
            <a:picLocks noChangeAspect="1" noChangeArrowheads="1"/>
          </p:cNvPicPr>
          <p:nvPr/>
        </p:nvPicPr>
        <p:blipFill>
          <a:blip r:embed="rId3" cstate="print"/>
          <a:srcRect/>
          <a:stretch>
            <a:fillRect/>
          </a:stretch>
        </p:blipFill>
        <p:spPr bwMode="auto">
          <a:xfrm>
            <a:off x="6705600" y="1981200"/>
            <a:ext cx="2214563" cy="26479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9" y="1600200"/>
            <a:ext cx="5794375" cy="4648200"/>
          </a:xfrm>
        </p:spPr>
        <p:txBody>
          <a:bodyPr rtlCol="0">
            <a:noAutofit/>
          </a:bodyPr>
          <a:lstStyle/>
          <a:p>
            <a:pPr fontAlgn="auto">
              <a:spcBef>
                <a:spcPts val="300"/>
              </a:spcBef>
              <a:spcAft>
                <a:spcPts val="0"/>
              </a:spcAft>
              <a:buFont typeface="Arial" pitchFamily="34" charset="0"/>
              <a:buNone/>
              <a:defRPr/>
            </a:pPr>
            <a:r>
              <a:rPr lang="es-MX" sz="2400" u="sng" noProof="0" dirty="0"/>
              <a:t>Debe tener o desarrollar</a:t>
            </a:r>
            <a:r>
              <a:rPr lang="es-MX" sz="2400" noProof="0" dirty="0"/>
              <a:t>:</a:t>
            </a:r>
          </a:p>
          <a:p>
            <a:pPr fontAlgn="auto">
              <a:spcBef>
                <a:spcPts val="300"/>
              </a:spcBef>
              <a:spcAft>
                <a:spcPts val="0"/>
              </a:spcAft>
              <a:defRPr/>
            </a:pPr>
            <a:r>
              <a:rPr lang="es-MX" sz="2400" noProof="0" dirty="0"/>
              <a:t>Habilidades de presentación</a:t>
            </a:r>
          </a:p>
          <a:p>
            <a:pPr fontAlgn="auto">
              <a:spcBef>
                <a:spcPts val="300"/>
              </a:spcBef>
              <a:spcAft>
                <a:spcPts val="0"/>
              </a:spcAft>
              <a:defRPr/>
            </a:pPr>
            <a:r>
              <a:rPr lang="es-MX" sz="2400" noProof="0" dirty="0"/>
              <a:t>Habilidades computacionales</a:t>
            </a:r>
          </a:p>
          <a:p>
            <a:pPr fontAlgn="auto">
              <a:spcBef>
                <a:spcPts val="300"/>
              </a:spcBef>
              <a:spcAft>
                <a:spcPts val="0"/>
              </a:spcAft>
              <a:defRPr/>
            </a:pPr>
            <a:r>
              <a:rPr lang="es-MX" sz="2400" noProof="0" dirty="0"/>
              <a:t>Comprensión del aprendizaje y la motivación de adultos</a:t>
            </a:r>
          </a:p>
          <a:p>
            <a:pPr fontAlgn="auto">
              <a:spcBef>
                <a:spcPts val="300"/>
              </a:spcBef>
              <a:spcAft>
                <a:spcPts val="0"/>
              </a:spcAft>
              <a:defRPr/>
            </a:pPr>
            <a:r>
              <a:rPr lang="es-MX" sz="2400" noProof="0" dirty="0"/>
              <a:t>Habilidad para crear un ambiente de aprendizaje</a:t>
            </a:r>
          </a:p>
          <a:p>
            <a:pPr fontAlgn="auto">
              <a:spcBef>
                <a:spcPts val="300"/>
              </a:spcBef>
              <a:spcAft>
                <a:spcPts val="0"/>
              </a:spcAft>
              <a:defRPr/>
            </a:pPr>
            <a:r>
              <a:rPr lang="es-MX" sz="2400" noProof="0" dirty="0"/>
              <a:t>Habilidades de escucha y refuerzo positivo</a:t>
            </a:r>
          </a:p>
          <a:p>
            <a:pPr fontAlgn="auto">
              <a:spcBef>
                <a:spcPts val="300"/>
              </a:spcBef>
              <a:spcAft>
                <a:spcPts val="0"/>
              </a:spcAft>
              <a:defRPr/>
            </a:pPr>
            <a:r>
              <a:rPr lang="es-MX" sz="2400" noProof="0" dirty="0"/>
              <a:t>Conocimiento de las políticas de la empresa</a:t>
            </a:r>
          </a:p>
          <a:p>
            <a:pPr fontAlgn="auto">
              <a:spcBef>
                <a:spcPts val="300"/>
              </a:spcBef>
              <a:spcAft>
                <a:spcPts val="0"/>
              </a:spcAft>
              <a:defRPr/>
            </a:pPr>
            <a:r>
              <a:rPr lang="es-MX" sz="2400" noProof="0" dirty="0"/>
              <a:t>Comprensión del cambio de comportamiento</a:t>
            </a:r>
            <a:endParaRPr lang="es-MX" sz="2800" noProof="0" dirty="0"/>
          </a:p>
        </p:txBody>
      </p:sp>
      <p:sp>
        <p:nvSpPr>
          <p:cNvPr id="3" name="Title 2"/>
          <p:cNvSpPr>
            <a:spLocks noGrp="1"/>
          </p:cNvSpPr>
          <p:nvPr>
            <p:ph type="title"/>
          </p:nvPr>
        </p:nvSpPr>
        <p:spPr/>
        <p:txBody>
          <a:bodyPr rtlCol="0">
            <a:noAutofit/>
          </a:bodyPr>
          <a:lstStyle/>
          <a:p>
            <a:pPr eaLnBrk="1" fontAlgn="auto" hangingPunct="1">
              <a:spcAft>
                <a:spcPts val="0"/>
              </a:spcAft>
              <a:defRPr/>
            </a:pPr>
            <a:r>
              <a:rPr lang="es-MX" sz="3600" noProof="0" dirty="0"/>
              <a:t>Requisitos del Capacitador: Cualificaciones y Habilidades Generales (2 de 2) </a:t>
            </a:r>
          </a:p>
        </p:txBody>
      </p:sp>
      <p:pic>
        <p:nvPicPr>
          <p:cNvPr id="41988" name="Picture 2" title="Instru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75" y="2058988"/>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Alcohol:  No es un Medicamento para Dormir</a:t>
            </a:r>
            <a:r>
              <a:rPr lang="es-MX" sz="4900" b="1" noProof="0" dirty="0"/>
              <a:t> </a:t>
            </a:r>
            <a:endParaRPr lang="es-MX" noProof="0" dirty="0"/>
          </a:p>
        </p:txBody>
      </p:sp>
      <p:sp>
        <p:nvSpPr>
          <p:cNvPr id="3" name="Content Placeholder 2"/>
          <p:cNvSpPr>
            <a:spLocks noGrp="1"/>
          </p:cNvSpPr>
          <p:nvPr>
            <p:ph idx="1"/>
          </p:nvPr>
        </p:nvSpPr>
        <p:spPr>
          <a:xfrm>
            <a:off x="457200" y="1600200"/>
            <a:ext cx="6019800" cy="4525963"/>
          </a:xfrm>
        </p:spPr>
        <p:txBody>
          <a:bodyPr rtlCol="0">
            <a:noAutofit/>
          </a:bodyPr>
          <a:lstStyle/>
          <a:p>
            <a:pPr>
              <a:defRPr/>
            </a:pPr>
            <a:r>
              <a:rPr lang="es-MX" sz="2300" noProof="0" dirty="0"/>
              <a:t>No permitido en vehículos de autotransporte</a:t>
            </a:r>
          </a:p>
          <a:p>
            <a:pPr>
              <a:defRPr/>
            </a:pPr>
            <a:r>
              <a:rPr lang="es-MX" sz="2300" noProof="0" dirty="0"/>
              <a:t>Algunos conductores es posible que utilicen el alcohol como una ayuda para dormir en casa </a:t>
            </a:r>
          </a:p>
          <a:p>
            <a:pPr>
              <a:defRPr/>
            </a:pPr>
            <a:r>
              <a:rPr lang="es-MX" sz="2300" noProof="0" dirty="0"/>
              <a:t>El alcohol puede causar sueño, pero realmente </a:t>
            </a:r>
            <a:r>
              <a:rPr lang="es-MX" sz="2300" i="1" noProof="0" dirty="0"/>
              <a:t>perturba</a:t>
            </a:r>
            <a:r>
              <a:rPr lang="es-MX" sz="2300" noProof="0" dirty="0"/>
              <a:t> el sueño:</a:t>
            </a:r>
          </a:p>
          <a:p>
            <a:pPr lvl="1">
              <a:defRPr/>
            </a:pPr>
            <a:r>
              <a:rPr lang="es-MX" sz="2000" noProof="0" dirty="0"/>
              <a:t>Interrumpe el MOR (y el sueño) al dormir</a:t>
            </a:r>
          </a:p>
          <a:p>
            <a:pPr lvl="1">
              <a:defRPr/>
            </a:pPr>
            <a:r>
              <a:rPr lang="es-MX" sz="2000" noProof="0" dirty="0"/>
              <a:t>Causa  un "rebote“ despertándolo después de un par de horas</a:t>
            </a:r>
          </a:p>
          <a:p>
            <a:pPr>
              <a:defRPr/>
            </a:pPr>
            <a:r>
              <a:rPr lang="es-MX" sz="2300" noProof="0" dirty="0"/>
              <a:t>Los efectos negativos aumentan con la edad</a:t>
            </a:r>
          </a:p>
          <a:p>
            <a:pPr>
              <a:defRPr/>
            </a:pPr>
            <a:r>
              <a:rPr lang="es-MX" sz="2300" noProof="0" dirty="0"/>
              <a:t>Los efectos que deterioran el desempeño son  mayores cuando está somnoliento</a:t>
            </a:r>
          </a:p>
          <a:p>
            <a:pPr>
              <a:defRPr/>
            </a:pPr>
            <a:r>
              <a:rPr lang="es-MX" sz="2300" noProof="0" dirty="0"/>
              <a:t>El alcohol también hace la AOS peor</a:t>
            </a:r>
          </a:p>
        </p:txBody>
      </p:sp>
      <p:pic>
        <p:nvPicPr>
          <p:cNvPr id="239619" name="Picture 2"/>
          <p:cNvPicPr>
            <a:picLocks noChangeAspect="1" noChangeArrowheads="1"/>
          </p:cNvPicPr>
          <p:nvPr/>
        </p:nvPicPr>
        <p:blipFill>
          <a:blip r:embed="rId3" cstate="print"/>
          <a:srcRect/>
          <a:stretch>
            <a:fillRect/>
          </a:stretch>
        </p:blipFill>
        <p:spPr bwMode="auto">
          <a:xfrm>
            <a:off x="6705600" y="2438400"/>
            <a:ext cx="2155825" cy="3230563"/>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ctrTitle"/>
          </p:nvPr>
        </p:nvSpPr>
        <p:spPr>
          <a:solidFill>
            <a:srgbClr val="C00000">
              <a:alpha val="59999"/>
            </a:srgbClr>
          </a:solidFill>
          <a:ln w="9525" cmpd="sng"/>
        </p:spPr>
        <p:txBody>
          <a:bodyPr>
            <a:noAutofit/>
          </a:bodyPr>
          <a:lstStyle/>
          <a:p>
            <a:r>
              <a:rPr lang="es-MX" sz="3600" noProof="0" dirty="0"/>
              <a:t>Lección 4: El Estado de Alerta y la Conducción de Vehículos de Autotransporte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br>
              <a:rPr lang="es-MX" sz="4000" i="1" noProof="0" dirty="0">
                <a:solidFill>
                  <a:srgbClr val="002060"/>
                </a:solidFill>
              </a:rPr>
            </a:br>
            <a:r>
              <a:rPr lang="es-MX" sz="4900" noProof="0" dirty="0"/>
              <a:t>Mejorar el Sueño y el Estado de Alerta</a:t>
            </a:r>
            <a:br>
              <a:rPr lang="es-MX" sz="4900" noProof="0" dirty="0"/>
            </a:br>
            <a:endParaRPr lang="es-MX" sz="4900" noProof="0" dirty="0"/>
          </a:p>
        </p:txBody>
      </p:sp>
      <p:sp>
        <p:nvSpPr>
          <p:cNvPr id="3" name="Content Placeholder 2"/>
          <p:cNvSpPr>
            <a:spLocks noGrp="1"/>
          </p:cNvSpPr>
          <p:nvPr>
            <p:ph idx="1"/>
          </p:nvPr>
        </p:nvSpPr>
        <p:spPr>
          <a:xfrm>
            <a:off x="457200" y="1600200"/>
            <a:ext cx="8534400" cy="4525963"/>
          </a:xfrm>
        </p:spPr>
        <p:txBody>
          <a:bodyPr rtlCol="0">
            <a:normAutofit fontScale="92500" lnSpcReduction="20000"/>
          </a:bodyPr>
          <a:lstStyle/>
          <a:p>
            <a:pPr fontAlgn="auto">
              <a:spcAft>
                <a:spcPts val="0"/>
              </a:spcAft>
              <a:buFont typeface="Arial" pitchFamily="34" charset="0"/>
              <a:buNone/>
              <a:defRPr/>
            </a:pPr>
            <a:r>
              <a:rPr lang="es-MX" u="sng" noProof="0" dirty="0"/>
              <a:t>Temas:</a:t>
            </a:r>
            <a:endParaRPr lang="es-MX" noProof="0" dirty="0"/>
          </a:p>
          <a:p>
            <a:pPr fontAlgn="auto">
              <a:spcAft>
                <a:spcPts val="0"/>
              </a:spcAft>
              <a:buFont typeface="Arial" pitchFamily="34" charset="0"/>
              <a:buChar char="•"/>
              <a:defRPr/>
            </a:pPr>
            <a:r>
              <a:rPr lang="es-MX" noProof="0" dirty="0"/>
              <a:t>Retos de la administración de la fatiga que enfrentan los conductores de vehículos de autotransporte</a:t>
            </a:r>
          </a:p>
          <a:p>
            <a:pPr fontAlgn="auto">
              <a:spcAft>
                <a:spcPts val="0"/>
              </a:spcAft>
              <a:buFont typeface="Arial" pitchFamily="34" charset="0"/>
              <a:buChar char="•"/>
              <a:defRPr/>
            </a:pPr>
            <a:r>
              <a:rPr lang="es-MX" noProof="0" dirty="0"/>
              <a:t>Estrategias generales</a:t>
            </a:r>
          </a:p>
          <a:p>
            <a:pPr fontAlgn="auto">
              <a:spcAft>
                <a:spcPts val="0"/>
              </a:spcAft>
              <a:buFont typeface="Arial" pitchFamily="34" charset="0"/>
              <a:buChar char="•"/>
              <a:defRPr/>
            </a:pPr>
            <a:r>
              <a:rPr lang="es-MX" noProof="0" dirty="0"/>
              <a:t>Prácticas en casa</a:t>
            </a:r>
          </a:p>
          <a:p>
            <a:pPr fontAlgn="auto">
              <a:spcAft>
                <a:spcPts val="0"/>
              </a:spcAft>
              <a:buFont typeface="Arial" pitchFamily="34" charset="0"/>
              <a:buChar char="•"/>
              <a:defRPr/>
            </a:pPr>
            <a:r>
              <a:rPr lang="es-MX" noProof="0" dirty="0"/>
              <a:t>Prácticas en carretera:</a:t>
            </a:r>
          </a:p>
          <a:p>
            <a:pPr lvl="1" fontAlgn="auto">
              <a:spcAft>
                <a:spcPts val="0"/>
              </a:spcAft>
              <a:buFont typeface="Arial" pitchFamily="34" charset="0"/>
              <a:buChar char="–"/>
              <a:defRPr/>
            </a:pPr>
            <a:r>
              <a:rPr lang="es-MX" noProof="0" dirty="0"/>
              <a:t>General</a:t>
            </a:r>
          </a:p>
          <a:p>
            <a:pPr lvl="1" fontAlgn="auto">
              <a:spcAft>
                <a:spcPts val="0"/>
              </a:spcAft>
              <a:buFont typeface="Arial" pitchFamily="34" charset="0"/>
              <a:buChar char="–"/>
              <a:defRPr/>
            </a:pPr>
            <a:r>
              <a:rPr lang="es-MX" noProof="0" dirty="0"/>
              <a:t>Conducción nocturna</a:t>
            </a:r>
          </a:p>
          <a:p>
            <a:pPr lvl="1" fontAlgn="auto">
              <a:spcAft>
                <a:spcPts val="0"/>
              </a:spcAft>
              <a:buFont typeface="Arial" pitchFamily="34" charset="0"/>
              <a:buChar char="–"/>
              <a:defRPr/>
            </a:pPr>
            <a:r>
              <a:rPr lang="es-MX" noProof="0" dirty="0"/>
              <a:t>Lidiar con los cambios de turno y zona horaria</a:t>
            </a:r>
          </a:p>
          <a:p>
            <a:pPr fontAlgn="auto">
              <a:spcAft>
                <a:spcPts val="0"/>
              </a:spcAft>
              <a:buFont typeface="Arial" pitchFamily="34" charset="0"/>
              <a:buNone/>
              <a:defRPr/>
            </a:pPr>
            <a:endParaRPr lang="es-MX" noProof="0" dirty="0">
              <a:solidFill>
                <a:srgbClr val="002060"/>
              </a:solidFill>
            </a:endParaRPr>
          </a:p>
          <a:p>
            <a:pPr fontAlgn="auto">
              <a:spcAft>
                <a:spcPts val="0"/>
              </a:spcAft>
              <a:buFont typeface="Arial" pitchFamily="34" charset="0"/>
              <a:buNone/>
              <a:defRPr/>
            </a:pPr>
            <a:endParaRPr lang="es-MX" noProof="0"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Desafíos en la Administración de la Fatiga del Conductor (1 de 2)</a:t>
            </a:r>
            <a:endParaRPr lang="es-MX" noProof="0" dirty="0"/>
          </a:p>
        </p:txBody>
      </p:sp>
      <p:sp>
        <p:nvSpPr>
          <p:cNvPr id="3" name="Content Placeholder 2"/>
          <p:cNvSpPr>
            <a:spLocks noGrp="1"/>
          </p:cNvSpPr>
          <p:nvPr>
            <p:ph idx="1"/>
          </p:nvPr>
        </p:nvSpPr>
        <p:spPr>
          <a:xfrm>
            <a:off x="457200" y="1600200"/>
            <a:ext cx="5867400" cy="4525963"/>
          </a:xfrm>
        </p:spPr>
        <p:txBody>
          <a:bodyPr rtlCol="0">
            <a:normAutofit fontScale="92500" lnSpcReduction="20000"/>
          </a:bodyPr>
          <a:lstStyle/>
          <a:p>
            <a:pPr>
              <a:defRPr/>
            </a:pPr>
            <a:r>
              <a:rPr lang="es-MX" noProof="0" dirty="0"/>
              <a:t>A menudo un horario muy apretado para tener las horas sueño principales</a:t>
            </a:r>
          </a:p>
          <a:p>
            <a:pPr fontAlgn="auto">
              <a:spcAft>
                <a:spcPts val="0"/>
              </a:spcAft>
              <a:buFont typeface="Arial" pitchFamily="34" charset="0"/>
              <a:buChar char="•"/>
              <a:defRPr/>
            </a:pPr>
            <a:r>
              <a:rPr lang="es-MX" noProof="0" dirty="0"/>
              <a:t>Horario de trabajo prolongados</a:t>
            </a:r>
            <a:br>
              <a:rPr lang="es-MX" noProof="0" dirty="0"/>
            </a:br>
            <a:r>
              <a:rPr lang="es-MX" noProof="0" dirty="0"/>
              <a:t>(+ desplazamientos para muchos)</a:t>
            </a:r>
          </a:p>
          <a:p>
            <a:pPr fontAlgn="auto">
              <a:spcAft>
                <a:spcPts val="0"/>
              </a:spcAft>
              <a:buFont typeface="Arial" pitchFamily="34" charset="0"/>
              <a:buChar char="•"/>
              <a:defRPr/>
            </a:pPr>
            <a:r>
              <a:rPr lang="es-MX" noProof="0" dirty="0"/>
              <a:t>Cambio de horarios de trabajo</a:t>
            </a:r>
          </a:p>
          <a:p>
            <a:pPr>
              <a:defRPr/>
            </a:pPr>
            <a:r>
              <a:rPr lang="es-MX" noProof="0" dirty="0"/>
              <a:t>Periodos de trabajo/sueño en conflicto con ritmo circadiano</a:t>
            </a:r>
          </a:p>
          <a:p>
            <a:pPr>
              <a:defRPr/>
            </a:pPr>
            <a:r>
              <a:rPr lang="es-MX" noProof="0" dirty="0"/>
              <a:t>Tiempo limitado para siestas y otros descansos</a:t>
            </a:r>
          </a:p>
        </p:txBody>
      </p:sp>
      <p:pic>
        <p:nvPicPr>
          <p:cNvPr id="256003" name="Picture 2"/>
          <p:cNvPicPr>
            <a:picLocks noChangeAspect="1" noChangeArrowheads="1"/>
          </p:cNvPicPr>
          <p:nvPr/>
        </p:nvPicPr>
        <p:blipFill>
          <a:blip r:embed="rId3" cstate="print"/>
          <a:srcRect/>
          <a:stretch>
            <a:fillRect/>
          </a:stretch>
        </p:blipFill>
        <p:spPr bwMode="auto">
          <a:xfrm>
            <a:off x="6165850" y="1752600"/>
            <a:ext cx="2214563" cy="3317875"/>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Desafíos en la Administración de la Fatiga del Conductor (2 de 2)</a:t>
            </a:r>
            <a:endParaRPr lang="es-MX" noProof="0" dirty="0"/>
          </a:p>
        </p:txBody>
      </p:sp>
      <p:sp>
        <p:nvSpPr>
          <p:cNvPr id="258050" name="Content Placeholder 2"/>
          <p:cNvSpPr>
            <a:spLocks noGrp="1"/>
          </p:cNvSpPr>
          <p:nvPr>
            <p:ph idx="1"/>
          </p:nvPr>
        </p:nvSpPr>
        <p:spPr>
          <a:xfrm>
            <a:off x="457200" y="1600200"/>
            <a:ext cx="5486400" cy="4525963"/>
          </a:xfrm>
        </p:spPr>
        <p:txBody>
          <a:bodyPr>
            <a:normAutofit fontScale="92500" lnSpcReduction="20000"/>
          </a:bodyPr>
          <a:lstStyle/>
          <a:p>
            <a:r>
              <a:rPr lang="es-MX" sz="3000" noProof="0" dirty="0"/>
              <a:t>Lugares para dormir desconocidos o incómodos</a:t>
            </a:r>
          </a:p>
          <a:p>
            <a:r>
              <a:rPr lang="es-MX" sz="3000" noProof="0" dirty="0"/>
              <a:t>Enfermedades del sueño</a:t>
            </a:r>
          </a:p>
          <a:p>
            <a:pPr>
              <a:spcBef>
                <a:spcPts val="300"/>
              </a:spcBef>
            </a:pPr>
            <a:r>
              <a:rPr lang="es-MX" sz="3000" noProof="0" dirty="0"/>
              <a:t>Oportunidades limitadas para el ejercicio</a:t>
            </a:r>
          </a:p>
          <a:p>
            <a:r>
              <a:rPr lang="es-MX" sz="3000" noProof="0" dirty="0"/>
              <a:t>Dificultad para encontrar alimentos saludables en la carretera</a:t>
            </a:r>
          </a:p>
          <a:p>
            <a:r>
              <a:rPr lang="es-MX" sz="3000" noProof="0" dirty="0"/>
              <a:t>Factores ambientales de estrés (ej. ruido, calor, frío, falta de ventilación)</a:t>
            </a:r>
          </a:p>
        </p:txBody>
      </p:sp>
      <p:pic>
        <p:nvPicPr>
          <p:cNvPr id="258051" name="Picture 2"/>
          <p:cNvPicPr>
            <a:picLocks noChangeAspect="1" noChangeArrowheads="1"/>
          </p:cNvPicPr>
          <p:nvPr/>
        </p:nvPicPr>
        <p:blipFill>
          <a:blip r:embed="rId3" cstate="print"/>
          <a:srcRect/>
          <a:stretch>
            <a:fillRect/>
          </a:stretch>
        </p:blipFill>
        <p:spPr bwMode="auto">
          <a:xfrm>
            <a:off x="6096000" y="1943100"/>
            <a:ext cx="2205038" cy="3303588"/>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Estrategias Generales para Enfrentar estos Desafíos </a:t>
            </a:r>
            <a:endParaRPr lang="es-MX" noProof="0" dirty="0"/>
          </a:p>
        </p:txBody>
      </p:sp>
      <p:sp>
        <p:nvSpPr>
          <p:cNvPr id="260098" name="Content Placeholder 2"/>
          <p:cNvSpPr>
            <a:spLocks noGrp="1"/>
          </p:cNvSpPr>
          <p:nvPr>
            <p:ph idx="1"/>
          </p:nvPr>
        </p:nvSpPr>
        <p:spPr>
          <a:xfrm>
            <a:off x="457200" y="1524000"/>
            <a:ext cx="6248400" cy="4525963"/>
          </a:xfrm>
        </p:spPr>
        <p:txBody>
          <a:bodyPr>
            <a:normAutofit fontScale="92500" lnSpcReduction="10000"/>
          </a:bodyPr>
          <a:lstStyle/>
          <a:p>
            <a:pPr>
              <a:spcBef>
                <a:spcPts val="100"/>
              </a:spcBef>
            </a:pPr>
            <a:r>
              <a:rPr lang="es-MX" sz="2800" noProof="0" dirty="0"/>
              <a:t>¡¡¡Duerma!!!</a:t>
            </a:r>
          </a:p>
          <a:p>
            <a:pPr lvl="1">
              <a:spcBef>
                <a:spcPts val="100"/>
              </a:spcBef>
            </a:pPr>
            <a:r>
              <a:rPr lang="es-MX" noProof="0" dirty="0"/>
              <a:t>Sueño principal</a:t>
            </a:r>
          </a:p>
          <a:p>
            <a:pPr lvl="1">
              <a:spcBef>
                <a:spcPts val="100"/>
              </a:spcBef>
            </a:pPr>
            <a:r>
              <a:rPr lang="es-MX" noProof="0" dirty="0"/>
              <a:t>Siestas</a:t>
            </a:r>
          </a:p>
          <a:p>
            <a:pPr>
              <a:spcBef>
                <a:spcPts val="100"/>
              </a:spcBef>
            </a:pPr>
            <a:r>
              <a:rPr lang="es-MX" sz="2800" noProof="0" dirty="0"/>
              <a:t>Mantenga un estilo de vida sano</a:t>
            </a:r>
          </a:p>
          <a:p>
            <a:pPr>
              <a:spcBef>
                <a:spcPts val="100"/>
              </a:spcBef>
            </a:pPr>
            <a:r>
              <a:rPr lang="es-MX" sz="2800" noProof="0" dirty="0"/>
              <a:t>Trate de mantener un horario regular</a:t>
            </a:r>
          </a:p>
          <a:p>
            <a:pPr>
              <a:spcBef>
                <a:spcPts val="100"/>
              </a:spcBef>
            </a:pPr>
            <a:r>
              <a:rPr lang="es-MX" sz="2800" noProof="0" dirty="0"/>
              <a:t>Vaya con su ritmo circadiano – no</a:t>
            </a:r>
          </a:p>
          <a:p>
            <a:pPr>
              <a:spcBef>
                <a:spcPts val="100"/>
              </a:spcBef>
              <a:buNone/>
            </a:pPr>
            <a:r>
              <a:rPr lang="es-MX" sz="2800" noProof="0" dirty="0"/>
              <a:t>     luche contra el</a:t>
            </a:r>
          </a:p>
          <a:p>
            <a:pPr>
              <a:spcBef>
                <a:spcPts val="100"/>
              </a:spcBef>
            </a:pPr>
            <a:r>
              <a:rPr lang="es-MX" sz="2800" noProof="0" dirty="0"/>
              <a:t>Relájese antes de dormir</a:t>
            </a:r>
          </a:p>
          <a:p>
            <a:pPr lvl="1">
              <a:spcBef>
                <a:spcPts val="100"/>
              </a:spcBef>
            </a:pPr>
            <a:r>
              <a:rPr lang="es-MX" noProof="0" dirty="0"/>
              <a:t>Menos actividad física</a:t>
            </a:r>
          </a:p>
          <a:p>
            <a:pPr lvl="1">
              <a:spcBef>
                <a:spcPts val="100"/>
              </a:spcBef>
            </a:pPr>
            <a:r>
              <a:rPr lang="es-MX" noProof="0" dirty="0"/>
              <a:t>Baje las luces</a:t>
            </a:r>
          </a:p>
          <a:p>
            <a:pPr>
              <a:spcBef>
                <a:spcPts val="100"/>
              </a:spcBef>
            </a:pPr>
            <a:r>
              <a:rPr lang="es-MX" sz="2800" noProof="0" dirty="0"/>
              <a:t>Sea inteligente en uso de la cafeína</a:t>
            </a:r>
          </a:p>
        </p:txBody>
      </p:sp>
      <p:pic>
        <p:nvPicPr>
          <p:cNvPr id="260099" name="Picture 2"/>
          <p:cNvPicPr>
            <a:picLocks noChangeAspect="1" noChangeArrowheads="1"/>
          </p:cNvPicPr>
          <p:nvPr/>
        </p:nvPicPr>
        <p:blipFill>
          <a:blip r:embed="rId3" cstate="print"/>
          <a:srcRect/>
          <a:stretch>
            <a:fillRect/>
          </a:stretch>
        </p:blipFill>
        <p:spPr bwMode="auto">
          <a:xfrm>
            <a:off x="5943600" y="2133600"/>
            <a:ext cx="2986088" cy="1981200"/>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pPr>
              <a:lnSpc>
                <a:spcPts val="4575"/>
              </a:lnSpc>
            </a:pPr>
            <a:r>
              <a:rPr lang="es-MX" sz="4900" noProof="0" dirty="0"/>
              <a:t>Estrategias en el Hogar </a:t>
            </a:r>
            <a:endParaRPr lang="es-MX" noProof="0" dirty="0"/>
          </a:p>
        </p:txBody>
      </p:sp>
      <p:sp>
        <p:nvSpPr>
          <p:cNvPr id="3" name="Content Placeholder 2"/>
          <p:cNvSpPr>
            <a:spLocks noGrp="1"/>
          </p:cNvSpPr>
          <p:nvPr>
            <p:ph idx="1"/>
          </p:nvPr>
        </p:nvSpPr>
        <p:spPr>
          <a:xfrm>
            <a:off x="457200" y="1600200"/>
            <a:ext cx="5257800" cy="4525963"/>
          </a:xfrm>
        </p:spPr>
        <p:txBody>
          <a:bodyPr rtlCol="0">
            <a:normAutofit fontScale="85000" lnSpcReduction="10000"/>
          </a:bodyPr>
          <a:lstStyle/>
          <a:p>
            <a:pPr>
              <a:defRPr/>
            </a:pPr>
            <a:r>
              <a:rPr lang="es-MX" sz="2800" noProof="0" dirty="0"/>
              <a:t>Duerma lo mejor posible antes de iniciar un viaje o semana de trabajo</a:t>
            </a:r>
          </a:p>
          <a:p>
            <a:pPr>
              <a:defRPr/>
            </a:pPr>
            <a:r>
              <a:rPr lang="es-MX" sz="2800" noProof="0" dirty="0"/>
              <a:t>Comunique sus necesidades de sueño y consiga el apoyo de su familia</a:t>
            </a:r>
          </a:p>
          <a:p>
            <a:pPr>
              <a:defRPr/>
            </a:pPr>
            <a:r>
              <a:rPr lang="es-MX" sz="2800" noProof="0" dirty="0"/>
              <a:t>Su dormitorio debe ser: </a:t>
            </a:r>
          </a:p>
          <a:p>
            <a:pPr lvl="1">
              <a:defRPr/>
            </a:pPr>
            <a:r>
              <a:rPr lang="es-MX" sz="2600" noProof="0" dirty="0"/>
              <a:t>Completamente oscuro</a:t>
            </a:r>
          </a:p>
          <a:p>
            <a:pPr lvl="1" fontAlgn="auto">
              <a:spcAft>
                <a:spcPts val="0"/>
              </a:spcAft>
              <a:buFont typeface="Arial" pitchFamily="34" charset="0"/>
              <a:buChar char="–"/>
              <a:defRPr/>
            </a:pPr>
            <a:r>
              <a:rPr lang="es-MX" sz="2600" noProof="0" dirty="0"/>
              <a:t>Fresco</a:t>
            </a:r>
          </a:p>
          <a:p>
            <a:pPr lvl="1" fontAlgn="auto">
              <a:spcAft>
                <a:spcPts val="0"/>
              </a:spcAft>
              <a:buFont typeface="Arial" pitchFamily="34" charset="0"/>
              <a:buChar char="–"/>
              <a:defRPr/>
            </a:pPr>
            <a:r>
              <a:rPr lang="es-MX" sz="2600" noProof="0" dirty="0"/>
              <a:t>Tranquilo</a:t>
            </a:r>
          </a:p>
          <a:p>
            <a:pPr>
              <a:defRPr/>
            </a:pPr>
            <a:r>
              <a:rPr lang="es-MX" sz="2800" noProof="0" dirty="0"/>
              <a:t>Tenga una rutina antes de dormir</a:t>
            </a:r>
          </a:p>
          <a:p>
            <a:pPr>
              <a:defRPr/>
            </a:pPr>
            <a:r>
              <a:rPr lang="es-MX" sz="2800" noProof="0" dirty="0"/>
              <a:t>Manténgase activo, pero no te canses. Tome tiempo para relajarse</a:t>
            </a:r>
          </a:p>
        </p:txBody>
      </p:sp>
      <p:pic>
        <p:nvPicPr>
          <p:cNvPr id="262147" name="Picture 2"/>
          <p:cNvPicPr>
            <a:picLocks noChangeAspect="1" noChangeArrowheads="1"/>
          </p:cNvPicPr>
          <p:nvPr/>
        </p:nvPicPr>
        <p:blipFill>
          <a:blip r:embed="rId3" cstate="print"/>
          <a:srcRect/>
          <a:stretch>
            <a:fillRect/>
          </a:stretch>
        </p:blipFill>
        <p:spPr bwMode="auto">
          <a:xfrm>
            <a:off x="5867400" y="4114800"/>
            <a:ext cx="2874963" cy="1676400"/>
          </a:xfrm>
          <a:prstGeom prst="rect">
            <a:avLst/>
          </a:prstGeom>
          <a:noFill/>
          <a:ln w="9525">
            <a:noFill/>
            <a:miter lim="800000"/>
            <a:headEnd/>
            <a:tailEnd/>
          </a:ln>
        </p:spPr>
      </p:pic>
      <p:pic>
        <p:nvPicPr>
          <p:cNvPr id="262148" name="Picture 2"/>
          <p:cNvPicPr>
            <a:picLocks noChangeAspect="1" noChangeArrowheads="1"/>
          </p:cNvPicPr>
          <p:nvPr/>
        </p:nvPicPr>
        <p:blipFill>
          <a:blip r:embed="rId4" cstate="print"/>
          <a:srcRect/>
          <a:stretch>
            <a:fillRect/>
          </a:stretch>
        </p:blipFill>
        <p:spPr bwMode="auto">
          <a:xfrm>
            <a:off x="5991225" y="1992313"/>
            <a:ext cx="2751138" cy="1939925"/>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pPr>
              <a:lnSpc>
                <a:spcPts val="4575"/>
              </a:lnSpc>
            </a:pPr>
            <a:r>
              <a:rPr lang="es-MX" noProof="0" dirty="0"/>
              <a:t>Estrategias en el Camino</a:t>
            </a:r>
          </a:p>
        </p:txBody>
      </p:sp>
      <p:sp>
        <p:nvSpPr>
          <p:cNvPr id="3" name="Content Placeholder 2"/>
          <p:cNvSpPr>
            <a:spLocks noGrp="1"/>
          </p:cNvSpPr>
          <p:nvPr>
            <p:ph idx="1"/>
          </p:nvPr>
        </p:nvSpPr>
        <p:spPr/>
        <p:txBody>
          <a:bodyPr rtlCol="0">
            <a:normAutofit fontScale="85000" lnSpcReduction="20000"/>
          </a:bodyPr>
          <a:lstStyle/>
          <a:p>
            <a:pPr>
              <a:defRPr/>
            </a:pPr>
            <a:r>
              <a:rPr lang="es-MX" noProof="0" dirty="0"/>
              <a:t>Trate de obtener tanta cantidad de sueño en el camino  como en su casa</a:t>
            </a:r>
          </a:p>
          <a:p>
            <a:pPr>
              <a:defRPr/>
            </a:pPr>
            <a:r>
              <a:rPr lang="es-MX" noProof="0" dirty="0"/>
              <a:t>Los descansos con </a:t>
            </a:r>
            <a:r>
              <a:rPr lang="es-MX" b="1" noProof="0" dirty="0"/>
              <a:t>siestas</a:t>
            </a:r>
            <a:r>
              <a:rPr lang="es-MX" noProof="0" dirty="0"/>
              <a:t> son muy benéficos</a:t>
            </a:r>
          </a:p>
          <a:p>
            <a:pPr>
              <a:defRPr/>
            </a:pPr>
            <a:r>
              <a:rPr lang="es-MX" noProof="0" dirty="0"/>
              <a:t>También son benéficos:</a:t>
            </a:r>
          </a:p>
          <a:p>
            <a:pPr lvl="1">
              <a:defRPr/>
            </a:pPr>
            <a:r>
              <a:rPr lang="es-MX" noProof="0" dirty="0"/>
              <a:t>Los períodos de descanso sin siestas</a:t>
            </a:r>
          </a:p>
          <a:p>
            <a:pPr lvl="1">
              <a:defRPr/>
            </a:pPr>
            <a:r>
              <a:rPr lang="es-MX" noProof="0" dirty="0"/>
              <a:t>Mover el cuerpo</a:t>
            </a:r>
          </a:p>
          <a:p>
            <a:pPr lvl="1">
              <a:defRPr/>
            </a:pPr>
            <a:r>
              <a:rPr lang="es-MX" noProof="0" dirty="0"/>
              <a:t>Conversación si no le distrae o molesta</a:t>
            </a:r>
          </a:p>
          <a:p>
            <a:pPr>
              <a:defRPr/>
            </a:pPr>
            <a:r>
              <a:rPr lang="es-MX" noProof="0" dirty="0"/>
              <a:t>El ruido por sí solo tiene poco efecto</a:t>
            </a:r>
          </a:p>
          <a:p>
            <a:pPr fontAlgn="auto">
              <a:spcAft>
                <a:spcPts val="0"/>
              </a:spcAft>
              <a:buFont typeface="Arial" pitchFamily="34" charset="0"/>
              <a:buChar char="•"/>
              <a:defRPr/>
            </a:pPr>
            <a:r>
              <a:rPr lang="es-MX" noProof="0" dirty="0"/>
              <a:t>Ejercítese</a:t>
            </a:r>
          </a:p>
          <a:p>
            <a:pPr fontAlgn="auto">
              <a:spcAft>
                <a:spcPts val="0"/>
              </a:spcAft>
              <a:buFont typeface="Arial" pitchFamily="34" charset="0"/>
              <a:buChar char="•"/>
              <a:defRPr/>
            </a:pPr>
            <a:r>
              <a:rPr lang="es-MX" noProof="0" dirty="0"/>
              <a:t>Evite comidas pesadas</a:t>
            </a:r>
          </a:p>
          <a:p>
            <a:pPr>
              <a:defRPr/>
            </a:pPr>
            <a:r>
              <a:rPr lang="es-MX" noProof="0" dirty="0"/>
              <a:t>¡Use el cinturón de seguridad!</a:t>
            </a:r>
          </a:p>
        </p:txBody>
      </p:sp>
      <p:pic>
        <p:nvPicPr>
          <p:cNvPr id="264195" name="Picture 2"/>
          <p:cNvPicPr>
            <a:picLocks noChangeAspect="1" noChangeArrowheads="1"/>
          </p:cNvPicPr>
          <p:nvPr/>
        </p:nvPicPr>
        <p:blipFill>
          <a:blip r:embed="rId3" cstate="print"/>
          <a:srcRect/>
          <a:stretch>
            <a:fillRect/>
          </a:stretch>
        </p:blipFill>
        <p:spPr bwMode="auto">
          <a:xfrm>
            <a:off x="6248400" y="2789237"/>
            <a:ext cx="2206625" cy="3306763"/>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p:txBody>
          <a:bodyPr/>
          <a:lstStyle/>
          <a:p>
            <a:pPr>
              <a:lnSpc>
                <a:spcPts val="4575"/>
              </a:lnSpc>
            </a:pPr>
            <a:r>
              <a:rPr lang="es-MX" sz="4900" noProof="0" dirty="0"/>
              <a:t>Conducción Nocturna</a:t>
            </a:r>
            <a:endParaRPr lang="es-MX" noProof="0" dirty="0"/>
          </a:p>
        </p:txBody>
      </p:sp>
      <p:sp>
        <p:nvSpPr>
          <p:cNvPr id="3" name="Content Placeholder 2"/>
          <p:cNvSpPr>
            <a:spLocks noGrp="1"/>
          </p:cNvSpPr>
          <p:nvPr>
            <p:ph idx="1"/>
          </p:nvPr>
        </p:nvSpPr>
        <p:spPr>
          <a:xfrm>
            <a:off x="457200" y="1600200"/>
            <a:ext cx="8229600" cy="4800600"/>
          </a:xfrm>
        </p:spPr>
        <p:txBody>
          <a:bodyPr rtlCol="0">
            <a:normAutofit fontScale="55000" lnSpcReduction="20000"/>
          </a:bodyPr>
          <a:lstStyle/>
          <a:p>
            <a:pPr>
              <a:defRPr/>
            </a:pPr>
            <a:r>
              <a:rPr lang="es-MX" sz="4400" noProof="0" dirty="0"/>
              <a:t>Ventaja de conducir de noche: menos tráfico!!</a:t>
            </a:r>
          </a:p>
          <a:p>
            <a:pPr>
              <a:defRPr/>
            </a:pPr>
            <a:r>
              <a:rPr lang="es-MX" sz="4400" noProof="0" dirty="0"/>
              <a:t>Desventajas:</a:t>
            </a:r>
          </a:p>
          <a:p>
            <a:pPr lvl="1">
              <a:defRPr/>
            </a:pPr>
            <a:r>
              <a:rPr lang="es-MX" sz="4400" noProof="0" dirty="0"/>
              <a:t>Fatiga, relacionada con ritmo circadianos</a:t>
            </a:r>
          </a:p>
          <a:p>
            <a:pPr lvl="1">
              <a:defRPr/>
            </a:pPr>
            <a:r>
              <a:rPr lang="es-MX" sz="4400" noProof="0" dirty="0"/>
              <a:t>Más automovilistas ebrios/imprudentes</a:t>
            </a:r>
          </a:p>
          <a:p>
            <a:pPr lvl="1">
              <a:defRPr/>
            </a:pPr>
            <a:r>
              <a:rPr lang="es-MX" sz="4400" noProof="0" dirty="0"/>
              <a:t>Mala visibilidad </a:t>
            </a:r>
          </a:p>
          <a:p>
            <a:pPr>
              <a:defRPr/>
            </a:pPr>
            <a:r>
              <a:rPr lang="es-MX" sz="4400" noProof="0" dirty="0"/>
              <a:t>Use la luz y la oscuridad para "engañar" a su cuerpo:</a:t>
            </a:r>
          </a:p>
          <a:p>
            <a:pPr lvl="1">
              <a:defRPr/>
            </a:pPr>
            <a:r>
              <a:rPr lang="es-MX" sz="4400" noProof="0" dirty="0"/>
              <a:t>Luces brillantes simulan el amanecer</a:t>
            </a:r>
          </a:p>
          <a:p>
            <a:pPr lvl="1">
              <a:defRPr/>
            </a:pPr>
            <a:r>
              <a:rPr lang="es-MX" sz="4400" noProof="0" dirty="0"/>
              <a:t>Oscuridad simula la noche y la hora de dormir</a:t>
            </a:r>
          </a:p>
          <a:p>
            <a:pPr>
              <a:defRPr/>
            </a:pPr>
            <a:r>
              <a:rPr lang="es-MX" sz="4400" noProof="0" dirty="0"/>
              <a:t>Utilice la cafeína, pero con cuidado</a:t>
            </a:r>
          </a:p>
          <a:p>
            <a:pPr>
              <a:defRPr/>
            </a:pPr>
            <a:r>
              <a:rPr lang="es-MX" sz="4400" noProof="0" dirty="0"/>
              <a:t>Considere dormir en el camarote periodo/</a:t>
            </a:r>
          </a:p>
          <a:p>
            <a:pPr>
              <a:buNone/>
              <a:defRPr/>
            </a:pPr>
            <a:r>
              <a:rPr lang="es-MX" sz="4400" noProof="0" dirty="0"/>
              <a:t>     siesta en las horas previas al amanecer</a:t>
            </a:r>
          </a:p>
          <a:p>
            <a:pPr>
              <a:defRPr/>
            </a:pPr>
            <a:r>
              <a:rPr lang="es-MX" sz="4400" noProof="0" dirty="0"/>
              <a:t>Duerma más para recuperarse en fin de semana</a:t>
            </a:r>
          </a:p>
          <a:p>
            <a:pPr>
              <a:defRPr/>
            </a:pPr>
            <a:r>
              <a:rPr lang="es-MX" sz="4400" noProof="0" dirty="0"/>
              <a:t>¡No es para todo el mundo!</a:t>
            </a:r>
          </a:p>
          <a:p>
            <a:pPr lvl="1" fontAlgn="auto">
              <a:spcAft>
                <a:spcPts val="0"/>
              </a:spcAft>
              <a:buFont typeface="Arial" pitchFamily="34" charset="0"/>
              <a:buChar char="–"/>
              <a:defRPr/>
            </a:pPr>
            <a:endParaRPr lang="es-MX" noProof="0" dirty="0"/>
          </a:p>
        </p:txBody>
      </p:sp>
      <p:pic>
        <p:nvPicPr>
          <p:cNvPr id="266243" name="Picture 2"/>
          <p:cNvPicPr>
            <a:picLocks noChangeAspect="1" noChangeArrowheads="1"/>
          </p:cNvPicPr>
          <p:nvPr/>
        </p:nvPicPr>
        <p:blipFill>
          <a:blip r:embed="rId3" cstate="print"/>
          <a:srcRect/>
          <a:stretch>
            <a:fillRect/>
          </a:stretch>
        </p:blipFill>
        <p:spPr bwMode="auto">
          <a:xfrm>
            <a:off x="6632575" y="1752600"/>
            <a:ext cx="2511425" cy="1666875"/>
          </a:xfrm>
          <a:prstGeom prst="rect">
            <a:avLst/>
          </a:prstGeom>
          <a:noFill/>
          <a:ln w="9525">
            <a:noFill/>
            <a:miter lim="800000"/>
            <a:headEnd/>
            <a:tailEnd/>
          </a:ln>
        </p:spPr>
      </p:pic>
      <p:pic>
        <p:nvPicPr>
          <p:cNvPr id="266244" name="Picture 3"/>
          <p:cNvPicPr>
            <a:picLocks noChangeAspect="1" noChangeArrowheads="1"/>
          </p:cNvPicPr>
          <p:nvPr/>
        </p:nvPicPr>
        <p:blipFill>
          <a:blip r:embed="rId4" cstate="print"/>
          <a:srcRect/>
          <a:stretch>
            <a:fillRect/>
          </a:stretch>
        </p:blipFill>
        <p:spPr bwMode="auto">
          <a:xfrm>
            <a:off x="6629400" y="4495800"/>
            <a:ext cx="2319247" cy="1131888"/>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Lidiar con los Cambio de Turno y las Zonas Horarias</a:t>
            </a:r>
            <a:endParaRPr lang="es-MX" noProof="0" dirty="0"/>
          </a:p>
        </p:txBody>
      </p:sp>
      <p:sp>
        <p:nvSpPr>
          <p:cNvPr id="3" name="Content Placeholder 2"/>
          <p:cNvSpPr>
            <a:spLocks noGrp="1"/>
          </p:cNvSpPr>
          <p:nvPr>
            <p:ph idx="1"/>
          </p:nvPr>
        </p:nvSpPr>
        <p:spPr>
          <a:xfrm>
            <a:off x="457200" y="1600200"/>
            <a:ext cx="6019800" cy="4525963"/>
          </a:xfrm>
        </p:spPr>
        <p:txBody>
          <a:bodyPr rtlCol="0">
            <a:normAutofit fontScale="77500" lnSpcReduction="20000"/>
          </a:bodyPr>
          <a:lstStyle/>
          <a:p>
            <a:pPr>
              <a:defRPr/>
            </a:pPr>
            <a:r>
              <a:rPr lang="es-MX" noProof="0" dirty="0"/>
              <a:t>Sea consciente de su "reloj biológico"</a:t>
            </a:r>
          </a:p>
          <a:p>
            <a:pPr>
              <a:defRPr/>
            </a:pPr>
            <a:r>
              <a:rPr lang="es-MX" noProof="0" dirty="0"/>
              <a:t>Viajes cortos/cambios de turno cortos: apéguese a su horario regular de sueño</a:t>
            </a:r>
          </a:p>
          <a:p>
            <a:pPr>
              <a:defRPr/>
            </a:pPr>
            <a:r>
              <a:rPr lang="es-MX" noProof="0" dirty="0"/>
              <a:t>Cambios más largos:</a:t>
            </a:r>
          </a:p>
          <a:p>
            <a:pPr lvl="1">
              <a:defRPr/>
            </a:pPr>
            <a:r>
              <a:rPr lang="es-MX" noProof="0" dirty="0"/>
              <a:t>“Pre-ajuste” su horario antes del cambio</a:t>
            </a:r>
          </a:p>
          <a:p>
            <a:pPr lvl="1">
              <a:defRPr/>
            </a:pPr>
            <a:r>
              <a:rPr lang="es-MX" noProof="0" dirty="0"/>
              <a:t>Cambie su rutina previa “para irse a la cama"</a:t>
            </a:r>
          </a:p>
          <a:p>
            <a:pPr lvl="1">
              <a:defRPr/>
            </a:pPr>
            <a:r>
              <a:rPr lang="es-MX" noProof="0" dirty="0"/>
              <a:t>Utilice la luz y la oscuridad para ayudar a ajustarse</a:t>
            </a:r>
          </a:p>
          <a:p>
            <a:pPr lvl="1">
              <a:defRPr/>
            </a:pPr>
            <a:r>
              <a:rPr lang="es-MX" noProof="0" dirty="0"/>
              <a:t>Para mantenerse despierto, esté físicamente activo e interactúe con los demás</a:t>
            </a:r>
          </a:p>
          <a:p>
            <a:pPr>
              <a:defRPr/>
            </a:pPr>
            <a:r>
              <a:rPr lang="es-MX" noProof="0" dirty="0"/>
              <a:t>Dormir más en general, hace que los cambios de horario sean más fáciles</a:t>
            </a:r>
          </a:p>
        </p:txBody>
      </p:sp>
      <p:pic>
        <p:nvPicPr>
          <p:cNvPr id="268291" name="Picture 2"/>
          <p:cNvPicPr>
            <a:picLocks noChangeAspect="1" noChangeArrowheads="1"/>
          </p:cNvPicPr>
          <p:nvPr/>
        </p:nvPicPr>
        <p:blipFill>
          <a:blip r:embed="rId3" cstate="print"/>
          <a:srcRect l="25000" t="24666" r="24001" b="24667"/>
          <a:stretch>
            <a:fillRect/>
          </a:stretch>
        </p:blipFill>
        <p:spPr bwMode="auto">
          <a:xfrm>
            <a:off x="6248400" y="2438400"/>
            <a:ext cx="2454275" cy="18288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lnSpc>
                <a:spcPts val="4575"/>
              </a:lnSpc>
            </a:pPr>
            <a:r>
              <a:rPr lang="es-MX" sz="4900" noProof="0" dirty="0"/>
              <a:t>Requisitos Específicos del Capacitador </a:t>
            </a:r>
            <a:endParaRPr lang="es-MX" noProof="0" dirty="0"/>
          </a:p>
        </p:txBody>
      </p:sp>
      <p:sp>
        <p:nvSpPr>
          <p:cNvPr id="9" name="Content Placeholder 8"/>
          <p:cNvSpPr>
            <a:spLocks noGrp="1"/>
          </p:cNvSpPr>
          <p:nvPr>
            <p:ph idx="1"/>
          </p:nvPr>
        </p:nvSpPr>
        <p:spPr>
          <a:xfrm>
            <a:off x="228600" y="1600200"/>
            <a:ext cx="8763000" cy="4525963"/>
          </a:xfrm>
        </p:spPr>
        <p:txBody>
          <a:bodyPr rtlCol="0">
            <a:normAutofit fontScale="92500" lnSpcReduction="10000"/>
          </a:bodyPr>
          <a:lstStyle/>
          <a:p>
            <a:pPr fontAlgn="auto">
              <a:spcAft>
                <a:spcPts val="0"/>
              </a:spcAft>
              <a:defRPr/>
            </a:pPr>
            <a:r>
              <a:rPr lang="es-MX" noProof="0" dirty="0"/>
              <a:t>Completar con éxito previamente estos módulos con un puntaje promedio de examen del 80% o superior:</a:t>
            </a:r>
          </a:p>
          <a:p>
            <a:pPr lvl="1" eaLnBrk="1" fontAlgn="auto" hangingPunct="1">
              <a:spcAft>
                <a:spcPts val="0"/>
              </a:spcAft>
              <a:defRPr/>
            </a:pPr>
            <a:r>
              <a:rPr lang="es-MX" noProof="0" dirty="0"/>
              <a:t>Módulo 1: Introducción y Descripción General del PAF</a:t>
            </a:r>
          </a:p>
          <a:p>
            <a:pPr lvl="1" eaLnBrk="1" fontAlgn="auto" hangingPunct="1">
              <a:spcAft>
                <a:spcPts val="0"/>
              </a:spcAft>
              <a:defRPr/>
            </a:pPr>
            <a:r>
              <a:rPr lang="es-MX" noProof="0" dirty="0"/>
              <a:t>Módulo 3:  Educación del Conductor</a:t>
            </a:r>
          </a:p>
          <a:p>
            <a:pPr lvl="1" eaLnBrk="1" fontAlgn="auto" hangingPunct="1">
              <a:spcAft>
                <a:spcPts val="0"/>
              </a:spcAft>
              <a:defRPr/>
            </a:pPr>
            <a:r>
              <a:rPr lang="es-MX" noProof="0" dirty="0"/>
              <a:t>Módulo 4:  Educación de la Familia</a:t>
            </a:r>
          </a:p>
          <a:p>
            <a:pPr fontAlgn="auto">
              <a:spcAft>
                <a:spcPts val="0"/>
              </a:spcAft>
              <a:defRPr/>
            </a:pPr>
            <a:r>
              <a:rPr lang="es-MX" noProof="0" dirty="0"/>
              <a:t>Completar con éxito previamente al menos un módulo de capacitación del PAF (preferiblemente el Módulo 3) en el modo basado en web</a:t>
            </a:r>
          </a:p>
          <a:p>
            <a:pPr fontAlgn="auto">
              <a:spcAft>
                <a:spcPts val="0"/>
              </a:spcAft>
              <a:defRPr/>
            </a:pPr>
            <a:r>
              <a:rPr lang="es-MX" noProof="0" dirty="0"/>
              <a:t>Completar con éxito este módulo con un puntaje de examen del 80% o más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normAutofit fontScale="90000"/>
          </a:bodyPr>
          <a:lstStyle/>
          <a:p>
            <a:pPr>
              <a:lnSpc>
                <a:spcPts val="4575"/>
              </a:lnSpc>
            </a:pPr>
            <a:r>
              <a:rPr lang="es-MX" noProof="0" dirty="0"/>
              <a:t>Programación de Horarios y Horas de Servicio</a:t>
            </a:r>
          </a:p>
        </p:txBody>
      </p:sp>
      <p:sp>
        <p:nvSpPr>
          <p:cNvPr id="3" name="Content Placeholder 2"/>
          <p:cNvSpPr>
            <a:spLocks noGrp="1"/>
          </p:cNvSpPr>
          <p:nvPr>
            <p:ph idx="1"/>
          </p:nvPr>
        </p:nvSpPr>
        <p:spPr>
          <a:xfrm>
            <a:off x="457200" y="1600200"/>
            <a:ext cx="8382000" cy="4525963"/>
          </a:xfrm>
        </p:spPr>
        <p:txBody>
          <a:bodyPr rtlCol="0">
            <a:normAutofit fontScale="92500" lnSpcReduction="10000"/>
          </a:bodyPr>
          <a:lstStyle/>
          <a:p>
            <a:pPr fontAlgn="auto">
              <a:spcAft>
                <a:spcPts val="0"/>
              </a:spcAft>
              <a:buFont typeface="Arial" pitchFamily="34" charset="0"/>
              <a:buNone/>
              <a:defRPr/>
            </a:pPr>
            <a:r>
              <a:rPr lang="es-MX" u="sng" noProof="0" dirty="0"/>
              <a:t>Temas</a:t>
            </a:r>
            <a:r>
              <a:rPr lang="es-MX" noProof="0" dirty="0"/>
              <a:t>:</a:t>
            </a:r>
          </a:p>
          <a:p>
            <a:pPr fontAlgn="auto">
              <a:spcAft>
                <a:spcPts val="0"/>
              </a:spcAft>
              <a:buFont typeface="Arial" pitchFamily="34" charset="0"/>
              <a:buChar char="•"/>
              <a:defRPr/>
            </a:pPr>
            <a:r>
              <a:rPr lang="es-MX" noProof="0" dirty="0"/>
              <a:t>Principios de una buena programación de horarios</a:t>
            </a:r>
          </a:p>
          <a:p>
            <a:pPr fontAlgn="auto">
              <a:spcAft>
                <a:spcPts val="0"/>
              </a:spcAft>
              <a:buFont typeface="Arial" pitchFamily="34" charset="0"/>
              <a:buChar char="•"/>
              <a:defRPr/>
            </a:pPr>
            <a:r>
              <a:rPr lang="es-MX" noProof="0" dirty="0"/>
              <a:t>Planifique regularidad; rotaciones hacia adelante vs. hacia atrás</a:t>
            </a:r>
          </a:p>
          <a:p>
            <a:pPr fontAlgn="auto">
              <a:spcAft>
                <a:spcPts val="0"/>
              </a:spcAft>
              <a:buFont typeface="Arial" pitchFamily="34" charset="0"/>
              <a:buChar char="•"/>
              <a:defRPr/>
            </a:pPr>
            <a:r>
              <a:rPr lang="es-MX" noProof="0" dirty="0"/>
              <a:t>Reglas actuales de HDS y sus fundamentos científicos</a:t>
            </a:r>
          </a:p>
          <a:p>
            <a:pPr fontAlgn="auto">
              <a:spcAft>
                <a:spcPts val="0"/>
              </a:spcAft>
              <a:buFont typeface="Arial" pitchFamily="34" charset="0"/>
              <a:buChar char="•"/>
              <a:defRPr/>
            </a:pPr>
            <a:r>
              <a:rPr lang="es-MX" noProof="0" dirty="0"/>
              <a:t>Factores que afectan su estado de alerta y desempeño</a:t>
            </a:r>
          </a:p>
          <a:p>
            <a:pPr fontAlgn="auto">
              <a:spcAft>
                <a:spcPts val="0"/>
              </a:spcAft>
              <a:buFont typeface="Arial" pitchFamily="34" charset="0"/>
              <a:buChar char="•"/>
              <a:defRPr/>
            </a:pPr>
            <a:r>
              <a:rPr lang="es-MX" noProof="0" dirty="0"/>
              <a:t>Obligaciones del conductor</a:t>
            </a:r>
          </a:p>
          <a:p>
            <a:pPr fontAlgn="auto">
              <a:spcAft>
                <a:spcPts val="0"/>
              </a:spcAft>
              <a:buFont typeface="Arial" pitchFamily="34" charset="0"/>
              <a:buNone/>
              <a:defRPr/>
            </a:pPr>
            <a:endParaRPr lang="es-MX" noProof="0" dirty="0"/>
          </a:p>
        </p:txBody>
      </p:sp>
    </p:spTree>
    <p:extLst>
      <p:ext uri="{BB962C8B-B14F-4D97-AF65-F5344CB8AC3E}">
        <p14:creationId xmlns:p14="http://schemas.microsoft.com/office/powerpoint/2010/main" val="36233263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s-MX" sz="4000" noProof="0" dirty="0"/>
              <a:t>Prácticas Básicas de Programación de Horarios para el Sueño-Descanso</a:t>
            </a:r>
            <a:endParaRPr lang="es-MX" sz="3600" noProof="0" dirty="0"/>
          </a:p>
        </p:txBody>
      </p:sp>
      <p:sp>
        <p:nvSpPr>
          <p:cNvPr id="272386" name="Content Placeholder 2"/>
          <p:cNvSpPr>
            <a:spLocks noGrp="1"/>
          </p:cNvSpPr>
          <p:nvPr>
            <p:ph idx="1"/>
          </p:nvPr>
        </p:nvSpPr>
        <p:spPr/>
        <p:txBody>
          <a:bodyPr>
            <a:normAutofit fontScale="92500" lnSpcReduction="10000"/>
          </a:bodyPr>
          <a:lstStyle/>
          <a:p>
            <a:r>
              <a:rPr lang="es-MX" noProof="0" dirty="0"/>
              <a:t>Lo mejor, horario regular</a:t>
            </a:r>
          </a:p>
          <a:p>
            <a:r>
              <a:rPr lang="es-MX" noProof="0" dirty="0"/>
              <a:t>Esfuércese por 7-8 horas de sueño</a:t>
            </a:r>
          </a:p>
          <a:p>
            <a:r>
              <a:rPr lang="es-MX" noProof="0" dirty="0"/>
              <a:t>Permita el tiempo de traslado</a:t>
            </a:r>
            <a:endParaRPr lang="es-MX" sz="2600" noProof="0" dirty="0"/>
          </a:p>
          <a:p>
            <a:r>
              <a:rPr lang="es-MX" noProof="0" dirty="0"/>
              <a:t>Permita descansos y siestas </a:t>
            </a:r>
          </a:p>
          <a:p>
            <a:pPr>
              <a:buNone/>
            </a:pPr>
            <a:r>
              <a:rPr lang="es-MX" noProof="0" dirty="0"/>
              <a:t>    durante períodos de trabajo</a:t>
            </a:r>
          </a:p>
          <a:p>
            <a:r>
              <a:rPr lang="es-MX" noProof="0" dirty="0"/>
              <a:t>Tiempo total despierto 16-17 horas por día o menos</a:t>
            </a:r>
          </a:p>
          <a:p>
            <a:r>
              <a:rPr lang="es-MX" noProof="0" dirty="0"/>
              <a:t>Ciclo de trabajo y descanso afín con su ritmo circadiano cuando sea posible</a:t>
            </a:r>
          </a:p>
        </p:txBody>
      </p:sp>
      <p:pic>
        <p:nvPicPr>
          <p:cNvPr id="272387" name="Picture 2"/>
          <p:cNvPicPr>
            <a:picLocks noChangeAspect="1" noChangeArrowheads="1"/>
          </p:cNvPicPr>
          <p:nvPr/>
        </p:nvPicPr>
        <p:blipFill>
          <a:blip r:embed="rId3" cstate="print"/>
          <a:srcRect l="5000" t="8667" r="5000" b="7333"/>
          <a:stretch>
            <a:fillRect/>
          </a:stretch>
        </p:blipFill>
        <p:spPr bwMode="auto">
          <a:xfrm>
            <a:off x="6248400" y="2057400"/>
            <a:ext cx="2916440" cy="2039938"/>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normAutofit/>
          </a:bodyPr>
          <a:lstStyle/>
          <a:p>
            <a:pPr>
              <a:lnSpc>
                <a:spcPts val="4575"/>
              </a:lnSpc>
            </a:pPr>
            <a:r>
              <a:rPr lang="es-MX" sz="4900" noProof="0" dirty="0"/>
              <a:t>Regularidad de Horarios </a:t>
            </a:r>
            <a:endParaRPr lang="es-MX" noProof="0" dirty="0"/>
          </a:p>
        </p:txBody>
      </p:sp>
      <p:sp>
        <p:nvSpPr>
          <p:cNvPr id="274434" name="Content Placeholder 2"/>
          <p:cNvSpPr>
            <a:spLocks noGrp="1"/>
          </p:cNvSpPr>
          <p:nvPr>
            <p:ph idx="1"/>
          </p:nvPr>
        </p:nvSpPr>
        <p:spPr/>
        <p:txBody>
          <a:bodyPr/>
          <a:lstStyle/>
          <a:p>
            <a:pPr>
              <a:spcBef>
                <a:spcPts val="200"/>
              </a:spcBef>
            </a:pPr>
            <a:r>
              <a:rPr lang="es-MX" sz="2400" noProof="0" dirty="0"/>
              <a:t>Horarios estables, regulares ¡son los mejores!</a:t>
            </a:r>
          </a:p>
          <a:p>
            <a:pPr>
              <a:spcBef>
                <a:spcPts val="200"/>
              </a:spcBef>
            </a:pPr>
            <a:r>
              <a:rPr lang="es-MX" sz="2400" noProof="0" dirty="0"/>
              <a:t>Rotaciones de Horario: graduales mejor que abruptos</a:t>
            </a:r>
          </a:p>
          <a:p>
            <a:pPr>
              <a:spcBef>
                <a:spcPts val="200"/>
              </a:spcBef>
            </a:pPr>
            <a:r>
              <a:rPr lang="es-MX" sz="2400" noProof="0" dirty="0"/>
              <a:t>Rotaciones de Horario: adelantado mejor que hacia atrás</a:t>
            </a:r>
          </a:p>
        </p:txBody>
      </p:sp>
      <p:sp>
        <p:nvSpPr>
          <p:cNvPr id="274435" name="TextBox 7"/>
          <p:cNvSpPr txBox="1">
            <a:spLocks noChangeArrowheads="1"/>
          </p:cNvSpPr>
          <p:nvPr/>
        </p:nvSpPr>
        <p:spPr bwMode="auto">
          <a:xfrm>
            <a:off x="609600" y="3200400"/>
            <a:ext cx="914400" cy="369888"/>
          </a:xfrm>
          <a:prstGeom prst="rect">
            <a:avLst/>
          </a:prstGeom>
          <a:noFill/>
          <a:ln w="9525">
            <a:noFill/>
            <a:miter lim="800000"/>
            <a:headEnd/>
            <a:tailEnd/>
          </a:ln>
        </p:spPr>
        <p:txBody>
          <a:bodyPr>
            <a:spAutoFit/>
          </a:bodyPr>
          <a:lstStyle/>
          <a:p>
            <a:r>
              <a:rPr lang="en-US" b="1" dirty="0">
                <a:latin typeface="Calibri" pitchFamily="34" charset="0"/>
              </a:rPr>
              <a:t>Día 1</a:t>
            </a:r>
          </a:p>
        </p:txBody>
      </p:sp>
      <p:sp>
        <p:nvSpPr>
          <p:cNvPr id="274436" name="TextBox 9"/>
          <p:cNvSpPr txBox="1">
            <a:spLocks noChangeArrowheads="1"/>
          </p:cNvSpPr>
          <p:nvPr/>
        </p:nvSpPr>
        <p:spPr bwMode="auto">
          <a:xfrm>
            <a:off x="609600" y="4343400"/>
            <a:ext cx="914400" cy="369888"/>
          </a:xfrm>
          <a:prstGeom prst="rect">
            <a:avLst/>
          </a:prstGeom>
          <a:noFill/>
          <a:ln w="9525">
            <a:noFill/>
            <a:miter lim="800000"/>
            <a:headEnd/>
            <a:tailEnd/>
          </a:ln>
        </p:spPr>
        <p:txBody>
          <a:bodyPr>
            <a:spAutoFit/>
          </a:bodyPr>
          <a:lstStyle/>
          <a:p>
            <a:r>
              <a:rPr lang="en-US" b="1" dirty="0">
                <a:latin typeface="Calibri" pitchFamily="34" charset="0"/>
              </a:rPr>
              <a:t>Día 2</a:t>
            </a:r>
          </a:p>
        </p:txBody>
      </p:sp>
      <p:sp>
        <p:nvSpPr>
          <p:cNvPr id="274437" name="TextBox 10"/>
          <p:cNvSpPr txBox="1">
            <a:spLocks noChangeArrowheads="1"/>
          </p:cNvSpPr>
          <p:nvPr/>
        </p:nvSpPr>
        <p:spPr bwMode="auto">
          <a:xfrm>
            <a:off x="609600" y="5562600"/>
            <a:ext cx="914400" cy="369888"/>
          </a:xfrm>
          <a:prstGeom prst="rect">
            <a:avLst/>
          </a:prstGeom>
          <a:noFill/>
          <a:ln w="9525">
            <a:noFill/>
            <a:miter lim="800000"/>
            <a:headEnd/>
            <a:tailEnd/>
          </a:ln>
        </p:spPr>
        <p:txBody>
          <a:bodyPr>
            <a:spAutoFit/>
          </a:bodyPr>
          <a:lstStyle/>
          <a:p>
            <a:r>
              <a:rPr lang="en-US" b="1" dirty="0">
                <a:latin typeface="Calibri" pitchFamily="34" charset="0"/>
              </a:rPr>
              <a:t>Día 3</a:t>
            </a:r>
          </a:p>
        </p:txBody>
      </p:sp>
      <p:pic>
        <p:nvPicPr>
          <p:cNvPr id="274438" name="Picture 4"/>
          <p:cNvPicPr>
            <a:picLocks noChangeAspect="1"/>
          </p:cNvPicPr>
          <p:nvPr/>
        </p:nvPicPr>
        <p:blipFill>
          <a:blip r:embed="rId3" cstate="print"/>
          <a:srcRect/>
          <a:stretch>
            <a:fillRect/>
          </a:stretch>
        </p:blipFill>
        <p:spPr bwMode="auto">
          <a:xfrm>
            <a:off x="1871663" y="2863850"/>
            <a:ext cx="5073650" cy="1001713"/>
          </a:xfrm>
          <a:prstGeom prst="rect">
            <a:avLst/>
          </a:prstGeom>
          <a:noFill/>
          <a:ln w="9525">
            <a:solidFill>
              <a:schemeClr val="tx1"/>
            </a:solidFill>
            <a:miter lim="800000"/>
            <a:headEnd/>
            <a:tailEnd/>
          </a:ln>
        </p:spPr>
      </p:pic>
      <p:pic>
        <p:nvPicPr>
          <p:cNvPr id="274439" name="Picture 11"/>
          <p:cNvPicPr>
            <a:picLocks noChangeAspect="1"/>
          </p:cNvPicPr>
          <p:nvPr/>
        </p:nvPicPr>
        <p:blipFill>
          <a:blip r:embed="rId3" cstate="print"/>
          <a:srcRect/>
          <a:stretch>
            <a:fillRect/>
          </a:stretch>
        </p:blipFill>
        <p:spPr bwMode="auto">
          <a:xfrm>
            <a:off x="1870075" y="4105275"/>
            <a:ext cx="5073650" cy="1001713"/>
          </a:xfrm>
          <a:prstGeom prst="rect">
            <a:avLst/>
          </a:prstGeom>
          <a:noFill/>
          <a:ln w="9525">
            <a:solidFill>
              <a:schemeClr val="tx1"/>
            </a:solidFill>
            <a:miter lim="800000"/>
            <a:headEnd/>
            <a:tailEnd/>
          </a:ln>
        </p:spPr>
      </p:pic>
      <p:pic>
        <p:nvPicPr>
          <p:cNvPr id="274440" name="Picture 13"/>
          <p:cNvPicPr>
            <a:picLocks noChangeAspect="1"/>
          </p:cNvPicPr>
          <p:nvPr/>
        </p:nvPicPr>
        <p:blipFill>
          <a:blip r:embed="rId3" cstate="print"/>
          <a:srcRect/>
          <a:stretch>
            <a:fillRect/>
          </a:stretch>
        </p:blipFill>
        <p:spPr bwMode="auto">
          <a:xfrm>
            <a:off x="1871663" y="5334000"/>
            <a:ext cx="5073650" cy="1001713"/>
          </a:xfrm>
          <a:prstGeom prst="rect">
            <a:avLst/>
          </a:prstGeom>
          <a:noFill/>
          <a:ln w="9525">
            <a:solidFill>
              <a:schemeClr val="tx1"/>
            </a:solid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1"/>
          <p:cNvSpPr>
            <a:spLocks noGrp="1"/>
          </p:cNvSpPr>
          <p:nvPr>
            <p:ph type="title"/>
          </p:nvPr>
        </p:nvSpPr>
        <p:spPr/>
        <p:txBody>
          <a:bodyPr>
            <a:normAutofit fontScale="90000"/>
          </a:bodyPr>
          <a:lstStyle/>
          <a:p>
            <a:pPr>
              <a:lnSpc>
                <a:spcPts val="4575"/>
              </a:lnSpc>
            </a:pPr>
            <a:r>
              <a:rPr lang="es-MX" noProof="0" dirty="0"/>
              <a:t>Rotación de Horario Hacia Adelante</a:t>
            </a:r>
          </a:p>
        </p:txBody>
      </p:sp>
      <p:sp>
        <p:nvSpPr>
          <p:cNvPr id="276482" name="TextBox 7"/>
          <p:cNvSpPr txBox="1">
            <a:spLocks noChangeArrowheads="1"/>
          </p:cNvSpPr>
          <p:nvPr/>
        </p:nvSpPr>
        <p:spPr bwMode="auto">
          <a:xfrm>
            <a:off x="292100" y="2120900"/>
            <a:ext cx="914400" cy="369888"/>
          </a:xfrm>
          <a:prstGeom prst="rect">
            <a:avLst/>
          </a:prstGeom>
          <a:noFill/>
          <a:ln w="9525">
            <a:noFill/>
            <a:miter lim="800000"/>
            <a:headEnd/>
            <a:tailEnd/>
          </a:ln>
        </p:spPr>
        <p:txBody>
          <a:bodyPr>
            <a:spAutoFit/>
          </a:bodyPr>
          <a:lstStyle/>
          <a:p>
            <a:r>
              <a:rPr lang="en-US" b="1" dirty="0">
                <a:latin typeface="Calibri" pitchFamily="34" charset="0"/>
              </a:rPr>
              <a:t>Día 1</a:t>
            </a:r>
          </a:p>
        </p:txBody>
      </p:sp>
      <p:sp>
        <p:nvSpPr>
          <p:cNvPr id="276483" name="TextBox 8"/>
          <p:cNvSpPr txBox="1">
            <a:spLocks noChangeArrowheads="1"/>
          </p:cNvSpPr>
          <p:nvPr/>
        </p:nvSpPr>
        <p:spPr bwMode="auto">
          <a:xfrm>
            <a:off x="304800" y="3725863"/>
            <a:ext cx="914400" cy="369887"/>
          </a:xfrm>
          <a:prstGeom prst="rect">
            <a:avLst/>
          </a:prstGeom>
          <a:noFill/>
          <a:ln w="9525">
            <a:noFill/>
            <a:miter lim="800000"/>
            <a:headEnd/>
            <a:tailEnd/>
          </a:ln>
        </p:spPr>
        <p:txBody>
          <a:bodyPr>
            <a:spAutoFit/>
          </a:bodyPr>
          <a:lstStyle/>
          <a:p>
            <a:r>
              <a:rPr lang="en-US" b="1" dirty="0">
                <a:latin typeface="Calibri" pitchFamily="34" charset="0"/>
              </a:rPr>
              <a:t>Día 2</a:t>
            </a:r>
          </a:p>
        </p:txBody>
      </p:sp>
      <p:sp>
        <p:nvSpPr>
          <p:cNvPr id="276484" name="TextBox 9"/>
          <p:cNvSpPr txBox="1">
            <a:spLocks noChangeArrowheads="1"/>
          </p:cNvSpPr>
          <p:nvPr/>
        </p:nvSpPr>
        <p:spPr bwMode="auto">
          <a:xfrm>
            <a:off x="304800" y="5351463"/>
            <a:ext cx="914400" cy="368300"/>
          </a:xfrm>
          <a:prstGeom prst="rect">
            <a:avLst/>
          </a:prstGeom>
          <a:noFill/>
          <a:ln w="9525">
            <a:noFill/>
            <a:miter lim="800000"/>
            <a:headEnd/>
            <a:tailEnd/>
          </a:ln>
        </p:spPr>
        <p:txBody>
          <a:bodyPr>
            <a:spAutoFit/>
          </a:bodyPr>
          <a:lstStyle/>
          <a:p>
            <a:r>
              <a:rPr lang="en-US" b="1" dirty="0">
                <a:latin typeface="Calibri" pitchFamily="34" charset="0"/>
              </a:rPr>
              <a:t>Día 3</a:t>
            </a:r>
          </a:p>
        </p:txBody>
      </p:sp>
      <p:pic>
        <p:nvPicPr>
          <p:cNvPr id="276485" name="Picture 2"/>
          <p:cNvPicPr>
            <a:picLocks noChangeAspect="1"/>
          </p:cNvPicPr>
          <p:nvPr/>
        </p:nvPicPr>
        <p:blipFill>
          <a:blip r:embed="rId3" cstate="print"/>
          <a:srcRect/>
          <a:stretch>
            <a:fillRect/>
          </a:stretch>
        </p:blipFill>
        <p:spPr bwMode="auto">
          <a:xfrm>
            <a:off x="1274763" y="4824413"/>
            <a:ext cx="6696075" cy="1422400"/>
          </a:xfrm>
          <a:prstGeom prst="rect">
            <a:avLst/>
          </a:prstGeom>
          <a:noFill/>
          <a:ln w="9525">
            <a:solidFill>
              <a:schemeClr val="tx1"/>
            </a:solidFill>
            <a:miter lim="800000"/>
            <a:headEnd/>
            <a:tailEnd/>
          </a:ln>
        </p:spPr>
      </p:pic>
      <p:pic>
        <p:nvPicPr>
          <p:cNvPr id="276486" name="Picture 3"/>
          <p:cNvPicPr>
            <a:picLocks noChangeAspect="1"/>
          </p:cNvPicPr>
          <p:nvPr/>
        </p:nvPicPr>
        <p:blipFill>
          <a:blip r:embed="rId4" cstate="print"/>
          <a:srcRect/>
          <a:stretch>
            <a:fillRect/>
          </a:stretch>
        </p:blipFill>
        <p:spPr bwMode="auto">
          <a:xfrm>
            <a:off x="1249363" y="3198813"/>
            <a:ext cx="6696075" cy="1423987"/>
          </a:xfrm>
          <a:prstGeom prst="rect">
            <a:avLst/>
          </a:prstGeom>
          <a:noFill/>
          <a:ln w="9525">
            <a:solidFill>
              <a:schemeClr val="tx1"/>
            </a:solidFill>
            <a:miter lim="800000"/>
            <a:headEnd/>
            <a:tailEnd/>
          </a:ln>
        </p:spPr>
      </p:pic>
      <p:pic>
        <p:nvPicPr>
          <p:cNvPr id="276487" name="Picture 4"/>
          <p:cNvPicPr>
            <a:picLocks noChangeAspect="1"/>
          </p:cNvPicPr>
          <p:nvPr/>
        </p:nvPicPr>
        <p:blipFill>
          <a:blip r:embed="rId5" cstate="print"/>
          <a:srcRect/>
          <a:stretch>
            <a:fillRect/>
          </a:stretch>
        </p:blipFill>
        <p:spPr bwMode="auto">
          <a:xfrm>
            <a:off x="1222375" y="1601788"/>
            <a:ext cx="6723063" cy="1425575"/>
          </a:xfrm>
          <a:prstGeom prst="rect">
            <a:avLst/>
          </a:prstGeom>
          <a:noFill/>
          <a:ln w="9525">
            <a:solidFill>
              <a:schemeClr val="tx1"/>
            </a:solid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nvPr>
        </p:nvSpPr>
        <p:spPr/>
        <p:txBody>
          <a:bodyPr/>
          <a:lstStyle/>
          <a:p>
            <a:pPr>
              <a:lnSpc>
                <a:spcPts val="4575"/>
              </a:lnSpc>
            </a:pPr>
            <a:r>
              <a:rPr lang="es-MX" noProof="0" dirty="0"/>
              <a:t>Rotación de Horario Hacia Atrás</a:t>
            </a:r>
          </a:p>
        </p:txBody>
      </p:sp>
      <p:sp>
        <p:nvSpPr>
          <p:cNvPr id="278530" name="TextBox 11"/>
          <p:cNvSpPr txBox="1">
            <a:spLocks noChangeArrowheads="1"/>
          </p:cNvSpPr>
          <p:nvPr/>
        </p:nvSpPr>
        <p:spPr bwMode="auto">
          <a:xfrm>
            <a:off x="292100" y="2120900"/>
            <a:ext cx="914400" cy="369332"/>
          </a:xfrm>
          <a:prstGeom prst="rect">
            <a:avLst/>
          </a:prstGeom>
          <a:noFill/>
          <a:ln w="9525">
            <a:noFill/>
            <a:miter lim="800000"/>
            <a:headEnd/>
            <a:tailEnd/>
          </a:ln>
        </p:spPr>
        <p:txBody>
          <a:bodyPr>
            <a:spAutoFit/>
          </a:bodyPr>
          <a:lstStyle/>
          <a:p>
            <a:r>
              <a:rPr lang="en-US" b="1" dirty="0">
                <a:latin typeface="Calibri" pitchFamily="34" charset="0"/>
              </a:rPr>
              <a:t>Día 1</a:t>
            </a:r>
          </a:p>
        </p:txBody>
      </p:sp>
      <p:sp>
        <p:nvSpPr>
          <p:cNvPr id="278531" name="TextBox 16"/>
          <p:cNvSpPr txBox="1">
            <a:spLocks noChangeArrowheads="1"/>
          </p:cNvSpPr>
          <p:nvPr/>
        </p:nvSpPr>
        <p:spPr bwMode="auto">
          <a:xfrm>
            <a:off x="304800" y="3725863"/>
            <a:ext cx="914400" cy="369332"/>
          </a:xfrm>
          <a:prstGeom prst="rect">
            <a:avLst/>
          </a:prstGeom>
          <a:noFill/>
          <a:ln w="9525">
            <a:noFill/>
            <a:miter lim="800000"/>
            <a:headEnd/>
            <a:tailEnd/>
          </a:ln>
        </p:spPr>
        <p:txBody>
          <a:bodyPr>
            <a:spAutoFit/>
          </a:bodyPr>
          <a:lstStyle/>
          <a:p>
            <a:r>
              <a:rPr lang="en-US" b="1" dirty="0">
                <a:latin typeface="Calibri" pitchFamily="34" charset="0"/>
              </a:rPr>
              <a:t>Día 2</a:t>
            </a:r>
          </a:p>
        </p:txBody>
      </p:sp>
      <p:sp>
        <p:nvSpPr>
          <p:cNvPr id="278532" name="TextBox 17"/>
          <p:cNvSpPr txBox="1">
            <a:spLocks noChangeArrowheads="1"/>
          </p:cNvSpPr>
          <p:nvPr/>
        </p:nvSpPr>
        <p:spPr bwMode="auto">
          <a:xfrm>
            <a:off x="342900" y="5351463"/>
            <a:ext cx="914400" cy="368300"/>
          </a:xfrm>
          <a:prstGeom prst="rect">
            <a:avLst/>
          </a:prstGeom>
          <a:noFill/>
          <a:ln w="9525">
            <a:noFill/>
            <a:miter lim="800000"/>
            <a:headEnd/>
            <a:tailEnd/>
          </a:ln>
        </p:spPr>
        <p:txBody>
          <a:bodyPr>
            <a:spAutoFit/>
          </a:bodyPr>
          <a:lstStyle/>
          <a:p>
            <a:r>
              <a:rPr lang="en-US" b="1" dirty="0">
                <a:latin typeface="Calibri" pitchFamily="34" charset="0"/>
              </a:rPr>
              <a:t>Día 3</a:t>
            </a:r>
          </a:p>
        </p:txBody>
      </p:sp>
      <p:pic>
        <p:nvPicPr>
          <p:cNvPr id="278533" name="Picture 3"/>
          <p:cNvPicPr>
            <a:picLocks noChangeAspect="1"/>
          </p:cNvPicPr>
          <p:nvPr/>
        </p:nvPicPr>
        <p:blipFill>
          <a:blip r:embed="rId3" cstate="print"/>
          <a:srcRect/>
          <a:stretch>
            <a:fillRect/>
          </a:stretch>
        </p:blipFill>
        <p:spPr bwMode="auto">
          <a:xfrm>
            <a:off x="1206500" y="1592263"/>
            <a:ext cx="6705600" cy="1425575"/>
          </a:xfrm>
          <a:prstGeom prst="rect">
            <a:avLst/>
          </a:prstGeom>
          <a:noFill/>
          <a:ln w="9525">
            <a:solidFill>
              <a:schemeClr val="tx1"/>
            </a:solidFill>
            <a:miter lim="800000"/>
            <a:headEnd/>
            <a:tailEnd/>
          </a:ln>
        </p:spPr>
      </p:pic>
      <p:pic>
        <p:nvPicPr>
          <p:cNvPr id="278534" name="Picture 5"/>
          <p:cNvPicPr>
            <a:picLocks noChangeAspect="1"/>
          </p:cNvPicPr>
          <p:nvPr/>
        </p:nvPicPr>
        <p:blipFill>
          <a:blip r:embed="rId4" cstate="print"/>
          <a:srcRect/>
          <a:stretch>
            <a:fillRect/>
          </a:stretch>
        </p:blipFill>
        <p:spPr bwMode="auto">
          <a:xfrm>
            <a:off x="1219200" y="3192463"/>
            <a:ext cx="6750050" cy="1436687"/>
          </a:xfrm>
          <a:prstGeom prst="rect">
            <a:avLst/>
          </a:prstGeom>
          <a:noFill/>
          <a:ln w="9525">
            <a:solidFill>
              <a:schemeClr val="tx1"/>
            </a:solidFill>
            <a:miter lim="800000"/>
            <a:headEnd/>
            <a:tailEnd/>
          </a:ln>
        </p:spPr>
      </p:pic>
      <p:pic>
        <p:nvPicPr>
          <p:cNvPr id="278535" name="Picture 6"/>
          <p:cNvPicPr>
            <a:picLocks noChangeAspect="1"/>
          </p:cNvPicPr>
          <p:nvPr/>
        </p:nvPicPr>
        <p:blipFill>
          <a:blip r:embed="rId5" cstate="print"/>
          <a:srcRect/>
          <a:stretch>
            <a:fillRect/>
          </a:stretch>
        </p:blipFill>
        <p:spPr bwMode="auto">
          <a:xfrm>
            <a:off x="1200150" y="4814888"/>
            <a:ext cx="6781800" cy="1441450"/>
          </a:xfrm>
          <a:prstGeom prst="rect">
            <a:avLst/>
          </a:prstGeom>
          <a:noFill/>
          <a:ln w="9525">
            <a:solidFill>
              <a:schemeClr val="tx1"/>
            </a:solid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457200" y="228600"/>
            <a:ext cx="8229600" cy="1143000"/>
          </a:xfrm>
        </p:spPr>
        <p:txBody>
          <a:bodyPr>
            <a:noAutofit/>
          </a:bodyPr>
          <a:lstStyle/>
          <a:p>
            <a:pPr>
              <a:lnSpc>
                <a:spcPts val="3000"/>
              </a:lnSpc>
            </a:pPr>
            <a:r>
              <a:rPr lang="es-MX" sz="3200" noProof="0" dirty="0"/>
              <a:t>Reglas de Horas de Servicio de los EUA para </a:t>
            </a:r>
            <a:r>
              <a:rPr lang="es-MX" sz="3200" b="1" i="1" noProof="0" dirty="0"/>
              <a:t>Carga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9630671"/>
              </p:ext>
            </p:extLst>
          </p:nvPr>
        </p:nvGraphicFramePr>
        <p:xfrm>
          <a:off x="457200" y="1219200"/>
          <a:ext cx="8229600" cy="5582786"/>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51513">
                <a:tc>
                  <a:txBody>
                    <a:bodyPr/>
                    <a:lstStyle/>
                    <a:p>
                      <a:r>
                        <a:rPr lang="es-MX" noProof="0" dirty="0"/>
                        <a:t>Elementos de Horas de Servicio</a:t>
                      </a:r>
                    </a:p>
                  </a:txBody>
                  <a:tcPr marL="85134" marR="85134"/>
                </a:tc>
                <a:tc>
                  <a:txBody>
                    <a:bodyPr/>
                    <a:lstStyle/>
                    <a:p>
                      <a:pPr algn="ctr"/>
                      <a:r>
                        <a:rPr lang="es-MX" noProof="0" dirty="0"/>
                        <a:t>Regla</a:t>
                      </a:r>
                    </a:p>
                  </a:txBody>
                  <a:tcPr marL="85134" marR="85134"/>
                </a:tc>
                <a:extLst>
                  <a:ext uri="{0D108BD9-81ED-4DB2-BD59-A6C34878D82A}">
                    <a16:rowId xmlns:a16="http://schemas.microsoft.com/office/drawing/2014/main" val="10000"/>
                  </a:ext>
                </a:extLst>
              </a:tr>
              <a:tr h="351513">
                <a:tc>
                  <a:txBody>
                    <a:bodyPr/>
                    <a:lstStyle/>
                    <a:p>
                      <a:r>
                        <a:rPr lang="es-MX" noProof="0" dirty="0"/>
                        <a:t>Mínimo </a:t>
                      </a:r>
                      <a:r>
                        <a:rPr lang="es-MX" baseline="0" noProof="0" dirty="0"/>
                        <a:t>total de horas sin laborar</a:t>
                      </a:r>
                      <a:endParaRPr lang="es-MX" noProof="0" dirty="0"/>
                    </a:p>
                  </a:txBody>
                  <a:tcPr marL="85134" marR="85134"/>
                </a:tc>
                <a:tc>
                  <a:txBody>
                    <a:bodyPr/>
                    <a:lstStyle/>
                    <a:p>
                      <a:r>
                        <a:rPr lang="es-MX" noProof="0" dirty="0"/>
                        <a:t>10 consecutivas (antes</a:t>
                      </a:r>
                      <a:r>
                        <a:rPr lang="es-MX" baseline="0" noProof="0" dirty="0"/>
                        <a:t> de entrar al trabajo)</a:t>
                      </a:r>
                      <a:endParaRPr lang="es-MX" noProof="0" dirty="0"/>
                    </a:p>
                  </a:txBody>
                  <a:tcPr marL="85134" marR="85134"/>
                </a:tc>
                <a:extLst>
                  <a:ext uri="{0D108BD9-81ED-4DB2-BD59-A6C34878D82A}">
                    <a16:rowId xmlns:a16="http://schemas.microsoft.com/office/drawing/2014/main" val="10001"/>
                  </a:ext>
                </a:extLst>
              </a:tr>
              <a:tr h="615148">
                <a:tc>
                  <a:txBody>
                    <a:bodyPr/>
                    <a:lstStyle/>
                    <a:p>
                      <a:r>
                        <a:rPr lang="es-MX" noProof="0" dirty="0"/>
                        <a:t>Máximo de horas diarias trabajando y/o conduciendo</a:t>
                      </a:r>
                    </a:p>
                  </a:txBody>
                  <a:tcPr marL="85134" marR="85134"/>
                </a:tc>
                <a:tc>
                  <a:txBody>
                    <a:bodyPr/>
                    <a:lstStyle/>
                    <a:p>
                      <a:r>
                        <a:rPr lang="es-MX" noProof="0" dirty="0"/>
                        <a:t>11 (después de 10 horas consecutivas sin laborar, durante un turno en conducción)</a:t>
                      </a:r>
                    </a:p>
                  </a:txBody>
                  <a:tcPr marL="85134" marR="85134"/>
                </a:tc>
                <a:extLst>
                  <a:ext uri="{0D108BD9-81ED-4DB2-BD59-A6C34878D82A}">
                    <a16:rowId xmlns:a16="http://schemas.microsoft.com/office/drawing/2014/main" val="10002"/>
                  </a:ext>
                </a:extLst>
              </a:tr>
              <a:tr h="615148">
                <a:tc>
                  <a:txBody>
                    <a:bodyPr/>
                    <a:lstStyle/>
                    <a:p>
                      <a:r>
                        <a:rPr lang="es-MX" noProof="0" dirty="0"/>
                        <a:t>Periodo de turno</a:t>
                      </a:r>
                      <a:r>
                        <a:rPr lang="es-MX" baseline="0" noProof="0" dirty="0"/>
                        <a:t> de t</a:t>
                      </a:r>
                      <a:r>
                        <a:rPr lang="es-MX" noProof="0" dirty="0"/>
                        <a:t>rabajo conduciendo (después</a:t>
                      </a:r>
                      <a:r>
                        <a:rPr lang="es-MX" baseline="0" noProof="0" dirty="0"/>
                        <a:t> del cual no </a:t>
                      </a:r>
                      <a:r>
                        <a:rPr lang="es-MX" noProof="0" dirty="0"/>
                        <a:t>conduce)</a:t>
                      </a:r>
                    </a:p>
                  </a:txBody>
                  <a:tcPr marL="85134" marR="85134"/>
                </a:tc>
                <a:tc>
                  <a:txBody>
                    <a:bodyPr/>
                    <a:lstStyle/>
                    <a:p>
                      <a:r>
                        <a:rPr lang="es-MX" noProof="0" dirty="0"/>
                        <a:t>14</a:t>
                      </a:r>
                    </a:p>
                  </a:txBody>
                  <a:tcPr marL="85134" marR="85134"/>
                </a:tc>
                <a:extLst>
                  <a:ext uri="{0D108BD9-81ED-4DB2-BD59-A6C34878D82A}">
                    <a16:rowId xmlns:a16="http://schemas.microsoft.com/office/drawing/2014/main" val="10003"/>
                  </a:ext>
                </a:extLst>
              </a:tr>
              <a:tr h="615148">
                <a:tc>
                  <a:txBody>
                    <a:bodyPr/>
                    <a:lstStyle/>
                    <a:p>
                      <a:r>
                        <a:rPr lang="es-MX" noProof="0" dirty="0"/>
                        <a:t>Máximo de horas diarias en turno de trabajo (después</a:t>
                      </a:r>
                      <a:r>
                        <a:rPr lang="es-MX" baseline="0" noProof="0" dirty="0"/>
                        <a:t> del cual no </a:t>
                      </a:r>
                      <a:r>
                        <a:rPr lang="es-MX" noProof="0" dirty="0"/>
                        <a:t>conduce)</a:t>
                      </a:r>
                    </a:p>
                  </a:txBody>
                  <a:tcPr marL="85134" marR="85134"/>
                </a:tc>
                <a:tc>
                  <a:txBody>
                    <a:bodyPr/>
                    <a:lstStyle/>
                    <a:p>
                      <a:r>
                        <a:rPr lang="es-MX" noProof="0" dirty="0"/>
                        <a:t>NA</a:t>
                      </a:r>
                    </a:p>
                  </a:txBody>
                  <a:tcPr marL="85134" marR="85134"/>
                </a:tc>
                <a:extLst>
                  <a:ext uri="{0D108BD9-81ED-4DB2-BD59-A6C34878D82A}">
                    <a16:rowId xmlns:a16="http://schemas.microsoft.com/office/drawing/2014/main" val="10004"/>
                  </a:ext>
                </a:extLst>
              </a:tr>
              <a:tr h="615148">
                <a:tc>
                  <a:txBody>
                    <a:bodyPr/>
                    <a:lstStyle/>
                    <a:p>
                      <a:r>
                        <a:rPr lang="es-MX" noProof="0" dirty="0"/>
                        <a:t>Máximo de horas semanales</a:t>
                      </a:r>
                    </a:p>
                    <a:p>
                      <a:r>
                        <a:rPr lang="es-MX" noProof="0" dirty="0"/>
                        <a:t>(después</a:t>
                      </a:r>
                      <a:r>
                        <a:rPr lang="es-MX" baseline="0" noProof="0" dirty="0"/>
                        <a:t> del cual no </a:t>
                      </a:r>
                      <a:r>
                        <a:rPr lang="es-MX" noProof="0" dirty="0"/>
                        <a:t>conduce)</a:t>
                      </a:r>
                    </a:p>
                  </a:txBody>
                  <a:tcPr marL="85134" marR="85134"/>
                </a:tc>
                <a:tc>
                  <a:txBody>
                    <a:bodyPr/>
                    <a:lstStyle/>
                    <a:p>
                      <a:r>
                        <a:rPr lang="es-MX" noProof="0" dirty="0"/>
                        <a:t>60 en 7 días</a:t>
                      </a:r>
                    </a:p>
                    <a:p>
                      <a:r>
                        <a:rPr lang="es-MX" noProof="0" dirty="0"/>
                        <a:t>70 en 8 días</a:t>
                      </a:r>
                    </a:p>
                  </a:txBody>
                  <a:tcPr marL="85134" marR="85134"/>
                </a:tc>
                <a:extLst>
                  <a:ext uri="{0D108BD9-81ED-4DB2-BD59-A6C34878D82A}">
                    <a16:rowId xmlns:a16="http://schemas.microsoft.com/office/drawing/2014/main" val="10005"/>
                  </a:ext>
                </a:extLst>
              </a:tr>
              <a:tr h="462146">
                <a:tc>
                  <a:txBody>
                    <a:bodyPr/>
                    <a:lstStyle/>
                    <a:p>
                      <a:r>
                        <a:rPr lang="es-MX" noProof="0" dirty="0"/>
                        <a:t>Reinicio</a:t>
                      </a:r>
                    </a:p>
                  </a:txBody>
                  <a:tcPr marL="85134" marR="85134"/>
                </a:tc>
                <a:tc>
                  <a:txBody>
                    <a:bodyPr/>
                    <a:lstStyle/>
                    <a:p>
                      <a:r>
                        <a:rPr lang="es-MX" noProof="0" dirty="0"/>
                        <a:t>34 horas consecutivas</a:t>
                      </a:r>
                    </a:p>
                  </a:txBody>
                  <a:tcPr marL="85134" marR="85134"/>
                </a:tc>
                <a:extLst>
                  <a:ext uri="{0D108BD9-81ED-4DB2-BD59-A6C34878D82A}">
                    <a16:rowId xmlns:a16="http://schemas.microsoft.com/office/drawing/2014/main" val="10006"/>
                  </a:ext>
                </a:extLst>
              </a:tr>
              <a:tr h="615148">
                <a:tc>
                  <a:txBody>
                    <a:bodyPr/>
                    <a:lstStyle/>
                    <a:p>
                      <a:r>
                        <a:rPr lang="es-MX" noProof="0" dirty="0"/>
                        <a:t>Dividir  en 2 períodos las horas en camarote</a:t>
                      </a:r>
                    </a:p>
                  </a:txBody>
                  <a:tcPr marL="85134" marR="85134"/>
                </a:tc>
                <a:tc>
                  <a:txBody>
                    <a:bodyPr/>
                    <a:lstStyle/>
                    <a:p>
                      <a:r>
                        <a:rPr lang="es-MX" noProof="0" dirty="0"/>
                        <a:t>8+ (camarote) y 2+ (sin laborar y/o en camarote)</a:t>
                      </a:r>
                    </a:p>
                  </a:txBody>
                  <a:tcPr marL="85134" marR="85134"/>
                </a:tc>
                <a:extLst>
                  <a:ext uri="{0D108BD9-81ED-4DB2-BD59-A6C34878D82A}">
                    <a16:rowId xmlns:a16="http://schemas.microsoft.com/office/drawing/2014/main" val="10007"/>
                  </a:ext>
                </a:extLst>
              </a:tr>
              <a:tr h="615148">
                <a:tc>
                  <a:txBody>
                    <a:bodyPr/>
                    <a:lstStyle/>
                    <a:p>
                      <a:r>
                        <a:rPr lang="es-MX" noProof="0" dirty="0"/>
                        <a:t>Otra</a:t>
                      </a:r>
                    </a:p>
                  </a:txBody>
                  <a:tcPr marL="85134" marR="85134"/>
                </a:tc>
                <a:tc>
                  <a:txBody>
                    <a:bodyPr/>
                    <a:lstStyle/>
                    <a:p>
                      <a:r>
                        <a:rPr lang="es-MX" noProof="0" dirty="0"/>
                        <a:t>El tiempo</a:t>
                      </a:r>
                      <a:r>
                        <a:rPr lang="es-MX" baseline="0" noProof="0" dirty="0"/>
                        <a:t> dedicado a  descansar en un vehículo de autotransporte estacionado puede ser considerado “sin laborar”</a:t>
                      </a:r>
                      <a:endParaRPr lang="es-MX" noProof="0" dirty="0"/>
                    </a:p>
                  </a:txBody>
                  <a:tcPr marL="85134" marR="85134"/>
                </a:tc>
                <a:extLst>
                  <a:ext uri="{0D108BD9-81ED-4DB2-BD59-A6C34878D82A}">
                    <a16:rowId xmlns:a16="http://schemas.microsoft.com/office/drawing/2014/main" val="10008"/>
                  </a:ext>
                </a:extLst>
              </a:tr>
            </a:tbl>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a:xfrm>
            <a:off x="533400" y="152400"/>
            <a:ext cx="8229600" cy="1143000"/>
          </a:xfrm>
        </p:spPr>
        <p:txBody>
          <a:bodyPr>
            <a:noAutofit/>
          </a:bodyPr>
          <a:lstStyle/>
          <a:p>
            <a:pPr>
              <a:lnSpc>
                <a:spcPts val="3000"/>
              </a:lnSpc>
            </a:pPr>
            <a:r>
              <a:rPr lang="es-MX" sz="3200" noProof="0" dirty="0"/>
              <a:t>Reglas de Horas de Servicio de los EUA para </a:t>
            </a:r>
            <a:r>
              <a:rPr lang="es-MX" sz="3200" b="1" i="1" noProof="0" dirty="0"/>
              <a:t>Autobús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8068163"/>
              </p:ext>
            </p:extLst>
          </p:nvPr>
        </p:nvGraphicFramePr>
        <p:xfrm>
          <a:off x="457200" y="1199014"/>
          <a:ext cx="8229600" cy="5582786"/>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51513">
                <a:tc>
                  <a:txBody>
                    <a:bodyPr/>
                    <a:lstStyle/>
                    <a:p>
                      <a:r>
                        <a:rPr lang="es-MX" noProof="0" dirty="0"/>
                        <a:t>Elementos de Horas de Servicio</a:t>
                      </a:r>
                    </a:p>
                  </a:txBody>
                  <a:tcPr marL="85134" marR="85134"/>
                </a:tc>
                <a:tc>
                  <a:txBody>
                    <a:bodyPr/>
                    <a:lstStyle/>
                    <a:p>
                      <a:pPr algn="ctr"/>
                      <a:r>
                        <a:rPr lang="es-MX" noProof="0" dirty="0"/>
                        <a:t>Regla</a:t>
                      </a:r>
                    </a:p>
                  </a:txBody>
                  <a:tcPr marL="85134" marR="85134"/>
                </a:tc>
                <a:extLst>
                  <a:ext uri="{0D108BD9-81ED-4DB2-BD59-A6C34878D82A}">
                    <a16:rowId xmlns:a16="http://schemas.microsoft.com/office/drawing/2014/main" val="10000"/>
                  </a:ext>
                </a:extLst>
              </a:tr>
              <a:tr h="351513">
                <a:tc>
                  <a:txBody>
                    <a:bodyPr/>
                    <a:lstStyle/>
                    <a:p>
                      <a:r>
                        <a:rPr lang="es-MX" noProof="0" dirty="0"/>
                        <a:t>Mínimo de horas totales sin laborar</a:t>
                      </a:r>
                    </a:p>
                  </a:txBody>
                  <a:tcPr marL="85134" marR="85134"/>
                </a:tc>
                <a:tc>
                  <a:txBody>
                    <a:bodyPr/>
                    <a:lstStyle/>
                    <a:p>
                      <a:r>
                        <a:rPr lang="es-MX" noProof="0" dirty="0"/>
                        <a:t>8 consecutivas (antes del turno de trabajo</a:t>
                      </a:r>
                      <a:r>
                        <a:rPr lang="es-MX" baseline="0" noProof="0" dirty="0"/>
                        <a:t>)</a:t>
                      </a:r>
                      <a:endParaRPr lang="es-MX" noProof="0" dirty="0"/>
                    </a:p>
                  </a:txBody>
                  <a:tcPr marL="85134" marR="85134"/>
                </a:tc>
                <a:extLst>
                  <a:ext uri="{0D108BD9-81ED-4DB2-BD59-A6C34878D82A}">
                    <a16:rowId xmlns:a16="http://schemas.microsoft.com/office/drawing/2014/main" val="10001"/>
                  </a:ext>
                </a:extLst>
              </a:tr>
              <a:tr h="615148">
                <a:tc>
                  <a:txBody>
                    <a:bodyPr/>
                    <a:lstStyle/>
                    <a:p>
                      <a:r>
                        <a:rPr lang="es-MX" noProof="0" dirty="0"/>
                        <a:t>Máximo de horas diarias por turno de trabajo y/o conduciendo</a:t>
                      </a:r>
                    </a:p>
                  </a:txBody>
                  <a:tcPr marL="85134" marR="85134"/>
                </a:tc>
                <a:tc>
                  <a:txBody>
                    <a:bodyPr/>
                    <a:lstStyle/>
                    <a:p>
                      <a:r>
                        <a:rPr lang="es-MX" noProof="0" dirty="0"/>
                        <a:t>10 (después de 8 horas consecutivas</a:t>
                      </a:r>
                      <a:r>
                        <a:rPr lang="es-MX" baseline="0" noProof="0" dirty="0"/>
                        <a:t> sin laborar</a:t>
                      </a:r>
                      <a:r>
                        <a:rPr lang="es-MX" noProof="0" dirty="0"/>
                        <a:t>; durante un turno de trabajo)</a:t>
                      </a:r>
                    </a:p>
                  </a:txBody>
                  <a:tcPr marL="85134" marR="85134"/>
                </a:tc>
                <a:extLst>
                  <a:ext uri="{0D108BD9-81ED-4DB2-BD59-A6C34878D82A}">
                    <a16:rowId xmlns:a16="http://schemas.microsoft.com/office/drawing/2014/main" val="10002"/>
                  </a:ext>
                </a:extLst>
              </a:tr>
              <a:tr h="615148">
                <a:tc>
                  <a:txBody>
                    <a:bodyPr/>
                    <a:lstStyle/>
                    <a:p>
                      <a:r>
                        <a:rPr lang="es-MX" noProof="0" dirty="0"/>
                        <a:t>Periodo de turno de trabajo conduciendo (después del cual no conduce)</a:t>
                      </a:r>
                    </a:p>
                  </a:txBody>
                  <a:tcPr marL="85134" marR="85134"/>
                </a:tc>
                <a:tc>
                  <a:txBody>
                    <a:bodyPr/>
                    <a:lstStyle/>
                    <a:p>
                      <a:r>
                        <a:rPr lang="es-MX" noProof="0" dirty="0"/>
                        <a:t>NA</a:t>
                      </a:r>
                    </a:p>
                  </a:txBody>
                  <a:tcPr marL="85134" marR="85134"/>
                </a:tc>
                <a:extLst>
                  <a:ext uri="{0D108BD9-81ED-4DB2-BD59-A6C34878D82A}">
                    <a16:rowId xmlns:a16="http://schemas.microsoft.com/office/drawing/2014/main" val="10003"/>
                  </a:ext>
                </a:extLst>
              </a:tr>
              <a:tr h="615148">
                <a:tc>
                  <a:txBody>
                    <a:bodyPr/>
                    <a:lstStyle/>
                    <a:p>
                      <a:r>
                        <a:rPr lang="es-MX" noProof="0" dirty="0"/>
                        <a:t>Máximo de horas diarias en turno de trabajo (después del cual</a:t>
                      </a:r>
                      <a:r>
                        <a:rPr lang="es-MX" baseline="0" noProof="0" dirty="0"/>
                        <a:t>, no </a:t>
                      </a:r>
                      <a:r>
                        <a:rPr lang="es-MX" noProof="0" dirty="0"/>
                        <a:t>conduce</a:t>
                      </a:r>
                      <a:r>
                        <a:rPr lang="es-MX" baseline="0" noProof="0" dirty="0"/>
                        <a:t>)</a:t>
                      </a:r>
                      <a:endParaRPr lang="es-MX" noProof="0" dirty="0"/>
                    </a:p>
                  </a:txBody>
                  <a:tcPr marL="85134" marR="85134"/>
                </a:tc>
                <a:tc>
                  <a:txBody>
                    <a:bodyPr/>
                    <a:lstStyle/>
                    <a:p>
                      <a:r>
                        <a:rPr lang="es-MX" noProof="0" dirty="0"/>
                        <a:t>15 (turno de trabajo)</a:t>
                      </a:r>
                    </a:p>
                  </a:txBody>
                  <a:tcPr marL="85134" marR="85134"/>
                </a:tc>
                <a:extLst>
                  <a:ext uri="{0D108BD9-81ED-4DB2-BD59-A6C34878D82A}">
                    <a16:rowId xmlns:a16="http://schemas.microsoft.com/office/drawing/2014/main" val="10004"/>
                  </a:ext>
                </a:extLst>
              </a:tr>
              <a:tr h="615148">
                <a:tc>
                  <a:txBody>
                    <a:bodyPr/>
                    <a:lstStyle/>
                    <a:p>
                      <a:r>
                        <a:rPr lang="es-MX" noProof="0" dirty="0"/>
                        <a:t>Máximo de horas semanales</a:t>
                      </a:r>
                    </a:p>
                    <a:p>
                      <a:r>
                        <a:rPr lang="es-MX" noProof="0" dirty="0"/>
                        <a:t>(después</a:t>
                      </a:r>
                      <a:r>
                        <a:rPr lang="es-MX" baseline="0" noProof="0" dirty="0"/>
                        <a:t> del cual no </a:t>
                      </a:r>
                      <a:r>
                        <a:rPr lang="es-MX" noProof="0" dirty="0"/>
                        <a:t>conduce)</a:t>
                      </a:r>
                    </a:p>
                  </a:txBody>
                  <a:tcPr marL="85134" marR="85134"/>
                </a:tc>
                <a:tc>
                  <a:txBody>
                    <a:bodyPr/>
                    <a:lstStyle/>
                    <a:p>
                      <a:r>
                        <a:rPr lang="es-MX" noProof="0" dirty="0"/>
                        <a:t>60 en 7 días</a:t>
                      </a:r>
                    </a:p>
                    <a:p>
                      <a:r>
                        <a:rPr lang="es-MX" noProof="0" dirty="0"/>
                        <a:t>70 in 8 días</a:t>
                      </a:r>
                    </a:p>
                  </a:txBody>
                  <a:tcPr marL="85134" marR="85134"/>
                </a:tc>
                <a:extLst>
                  <a:ext uri="{0D108BD9-81ED-4DB2-BD59-A6C34878D82A}">
                    <a16:rowId xmlns:a16="http://schemas.microsoft.com/office/drawing/2014/main" val="10005"/>
                  </a:ext>
                </a:extLst>
              </a:tr>
              <a:tr h="462146">
                <a:tc>
                  <a:txBody>
                    <a:bodyPr/>
                    <a:lstStyle/>
                    <a:p>
                      <a:r>
                        <a:rPr lang="es-MX" noProof="0" dirty="0"/>
                        <a:t>Reinicio</a:t>
                      </a:r>
                    </a:p>
                  </a:txBody>
                  <a:tcPr marL="85134" marR="85134"/>
                </a:tc>
                <a:tc>
                  <a:txBody>
                    <a:bodyPr/>
                    <a:lstStyle/>
                    <a:p>
                      <a:r>
                        <a:rPr lang="es-MX" noProof="0" dirty="0"/>
                        <a:t>NA</a:t>
                      </a:r>
                    </a:p>
                  </a:txBody>
                  <a:tcPr marL="85134" marR="85134"/>
                </a:tc>
                <a:extLst>
                  <a:ext uri="{0D108BD9-81ED-4DB2-BD59-A6C34878D82A}">
                    <a16:rowId xmlns:a16="http://schemas.microsoft.com/office/drawing/2014/main" val="10006"/>
                  </a:ext>
                </a:extLst>
              </a:tr>
              <a:tr h="615148">
                <a:tc>
                  <a:txBody>
                    <a:bodyPr/>
                    <a:lstStyle/>
                    <a:p>
                      <a:r>
                        <a:rPr lang="es-MX" noProof="0" dirty="0"/>
                        <a:t>Dividir  en 2 períodos las horas en camarote</a:t>
                      </a:r>
                    </a:p>
                  </a:txBody>
                  <a:tcPr marL="85134" marR="85134"/>
                </a:tc>
                <a:tc>
                  <a:txBody>
                    <a:bodyPr/>
                    <a:lstStyle/>
                    <a:p>
                      <a:r>
                        <a:rPr lang="es-MX" noProof="0" dirty="0"/>
                        <a:t>2+ y 2+ (camarote, ambos periodos);</a:t>
                      </a:r>
                    </a:p>
                    <a:p>
                      <a:r>
                        <a:rPr lang="es-MX" noProof="0" dirty="0"/>
                        <a:t>8 total</a:t>
                      </a:r>
                    </a:p>
                  </a:txBody>
                  <a:tcPr marL="85134" marR="85134"/>
                </a:tc>
                <a:extLst>
                  <a:ext uri="{0D108BD9-81ED-4DB2-BD59-A6C34878D82A}">
                    <a16:rowId xmlns:a16="http://schemas.microsoft.com/office/drawing/2014/main" val="10007"/>
                  </a:ext>
                </a:extLst>
              </a:tr>
              <a:tr h="615148">
                <a:tc>
                  <a:txBody>
                    <a:bodyPr/>
                    <a:lstStyle/>
                    <a:p>
                      <a:r>
                        <a:rPr lang="es-MX" noProof="0" dirty="0"/>
                        <a:t>Otros</a:t>
                      </a:r>
                    </a:p>
                  </a:txBody>
                  <a:tcPr marL="85134" marR="85134"/>
                </a:tc>
                <a:tc>
                  <a:txBody>
                    <a:bodyPr/>
                    <a:lstStyle/>
                    <a:p>
                      <a:r>
                        <a:rPr lang="es-MX" noProof="0" dirty="0"/>
                        <a:t>El tiempo</a:t>
                      </a:r>
                      <a:r>
                        <a:rPr lang="es-MX" baseline="0" noProof="0" dirty="0"/>
                        <a:t> dedicado a descansar en un vehículo de autotransporte estacionado puede ser considerado “sin laborar”</a:t>
                      </a:r>
                      <a:endParaRPr lang="es-MX" noProof="0" dirty="0"/>
                    </a:p>
                  </a:txBody>
                  <a:tcPr marL="85134" marR="85134"/>
                </a:tc>
                <a:extLst>
                  <a:ext uri="{0D108BD9-81ED-4DB2-BD59-A6C34878D82A}">
                    <a16:rowId xmlns:a16="http://schemas.microsoft.com/office/drawing/2014/main" val="10008"/>
                  </a:ext>
                </a:extLst>
              </a:tr>
            </a:tbl>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p:nvPr>
        </p:nvSpPr>
        <p:spPr>
          <a:xfrm>
            <a:off x="457200" y="152400"/>
            <a:ext cx="8229600" cy="1143000"/>
          </a:xfrm>
        </p:spPr>
        <p:txBody>
          <a:bodyPr>
            <a:noAutofit/>
          </a:bodyPr>
          <a:lstStyle/>
          <a:p>
            <a:pPr>
              <a:lnSpc>
                <a:spcPts val="4575"/>
              </a:lnSpc>
            </a:pPr>
            <a:r>
              <a:rPr lang="es-MX" sz="3600" noProof="0" dirty="0"/>
              <a:t>Reglas Canadienses para </a:t>
            </a:r>
            <a:r>
              <a:rPr lang="es-MX" sz="3600" b="1" i="1" noProof="0" dirty="0"/>
              <a:t>Camiones y Autobuses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8392253"/>
              </p:ext>
            </p:extLst>
          </p:nvPr>
        </p:nvGraphicFramePr>
        <p:xfrm>
          <a:off x="457200" y="1219200"/>
          <a:ext cx="8229600" cy="5653017"/>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49497">
                <a:tc>
                  <a:txBody>
                    <a:bodyPr/>
                    <a:lstStyle/>
                    <a:p>
                      <a:r>
                        <a:rPr lang="es-MX" sz="1600" noProof="0" dirty="0"/>
                        <a:t>Elementos de Horas de Servicio</a:t>
                      </a:r>
                    </a:p>
                  </a:txBody>
                  <a:tcPr marL="85134" marR="85134"/>
                </a:tc>
                <a:tc>
                  <a:txBody>
                    <a:bodyPr/>
                    <a:lstStyle/>
                    <a:p>
                      <a:pPr algn="ctr"/>
                      <a:r>
                        <a:rPr lang="es-MX" sz="1600" noProof="0" dirty="0"/>
                        <a:t>Regla</a:t>
                      </a:r>
                    </a:p>
                  </a:txBody>
                  <a:tcPr marL="85134" marR="85134"/>
                </a:tc>
                <a:extLst>
                  <a:ext uri="{0D108BD9-81ED-4DB2-BD59-A6C34878D82A}">
                    <a16:rowId xmlns:a16="http://schemas.microsoft.com/office/drawing/2014/main" val="10000"/>
                  </a:ext>
                </a:extLst>
              </a:tr>
              <a:tr h="540131">
                <a:tc>
                  <a:txBody>
                    <a:bodyPr/>
                    <a:lstStyle/>
                    <a:p>
                      <a:r>
                        <a:rPr lang="es-MX" sz="1500" noProof="0" dirty="0"/>
                        <a:t>Mínimo</a:t>
                      </a:r>
                      <a:r>
                        <a:rPr lang="es-MX" sz="1500" baseline="0" noProof="0" dirty="0"/>
                        <a:t> total de horas sin laborar</a:t>
                      </a:r>
                      <a:endParaRPr lang="es-MX" sz="1500" noProof="0" dirty="0"/>
                    </a:p>
                  </a:txBody>
                  <a:tcPr marL="85134" marR="85134"/>
                </a:tc>
                <a:tc>
                  <a:txBody>
                    <a:bodyPr/>
                    <a:lstStyle/>
                    <a:p>
                      <a:r>
                        <a:rPr lang="es-MX" sz="1500" noProof="0" dirty="0"/>
                        <a:t>10 (mínimo diario);</a:t>
                      </a:r>
                      <a:r>
                        <a:rPr lang="es-MX" sz="1500" baseline="0" noProof="0" dirty="0"/>
                        <a:t> 8 consecutivas (antes del turno de trabajo); 24 consecutivas (dentro de los últimos  14 días)</a:t>
                      </a:r>
                      <a:endParaRPr lang="es-MX" sz="1500" noProof="0" dirty="0"/>
                    </a:p>
                  </a:txBody>
                  <a:tcPr marL="85134" marR="85134"/>
                </a:tc>
                <a:extLst>
                  <a:ext uri="{0D108BD9-81ED-4DB2-BD59-A6C34878D82A}">
                    <a16:rowId xmlns:a16="http://schemas.microsoft.com/office/drawing/2014/main" val="10001"/>
                  </a:ext>
                </a:extLst>
              </a:tr>
              <a:tr h="527842">
                <a:tc>
                  <a:txBody>
                    <a:bodyPr/>
                    <a:lstStyle/>
                    <a:p>
                      <a:r>
                        <a:rPr lang="es-MX" sz="1500" noProof="0" dirty="0"/>
                        <a:t>Máximo de horas conduciendo</a:t>
                      </a:r>
                      <a:r>
                        <a:rPr lang="es-MX" sz="1500" baseline="0" noProof="0" dirty="0"/>
                        <a:t> y/o en el turno de trabajo</a:t>
                      </a:r>
                      <a:endParaRPr lang="es-MX" sz="1500" noProof="0" dirty="0"/>
                    </a:p>
                  </a:txBody>
                  <a:tcPr marL="85134" marR="85134"/>
                </a:tc>
                <a:tc>
                  <a:txBody>
                    <a:bodyPr/>
                    <a:lstStyle/>
                    <a:p>
                      <a:r>
                        <a:rPr lang="es-MX" sz="1500" noProof="0" dirty="0"/>
                        <a:t>13 (diarias y</a:t>
                      </a:r>
                      <a:r>
                        <a:rPr lang="es-MX" sz="1500" baseline="0" noProof="0" dirty="0"/>
                        <a:t> turno de trabajo</a:t>
                      </a:r>
                      <a:r>
                        <a:rPr lang="es-MX" sz="1500" noProof="0" dirty="0"/>
                        <a:t>)</a:t>
                      </a:r>
                    </a:p>
                  </a:txBody>
                  <a:tcPr marL="85134" marR="85134"/>
                </a:tc>
                <a:extLst>
                  <a:ext uri="{0D108BD9-81ED-4DB2-BD59-A6C34878D82A}">
                    <a16:rowId xmlns:a16="http://schemas.microsoft.com/office/drawing/2014/main" val="10002"/>
                  </a:ext>
                </a:extLst>
              </a:tr>
              <a:tr h="540131">
                <a:tc>
                  <a:txBody>
                    <a:bodyPr/>
                    <a:lstStyle/>
                    <a:p>
                      <a:r>
                        <a:rPr lang="es-MX" sz="1500" noProof="0" dirty="0"/>
                        <a:t>Periodo de Turno de trabajo </a:t>
                      </a:r>
                      <a:r>
                        <a:rPr lang="es-MX" sz="1500" baseline="0" noProof="0" dirty="0"/>
                        <a:t>(</a:t>
                      </a:r>
                      <a:r>
                        <a:rPr lang="es-MX" sz="1500" noProof="0" dirty="0"/>
                        <a:t>después</a:t>
                      </a:r>
                      <a:r>
                        <a:rPr lang="es-MX" sz="1500" baseline="0" noProof="0" dirty="0"/>
                        <a:t> del cual no </a:t>
                      </a:r>
                      <a:r>
                        <a:rPr lang="es-MX" sz="1500" noProof="0" dirty="0"/>
                        <a:t>conduce</a:t>
                      </a:r>
                      <a:r>
                        <a:rPr lang="es-MX" sz="1500" baseline="0" noProof="0" dirty="0"/>
                        <a:t>)</a:t>
                      </a:r>
                      <a:endParaRPr lang="es-MX" sz="1500" noProof="0" dirty="0"/>
                    </a:p>
                  </a:txBody>
                  <a:tcPr marL="85134" marR="85134"/>
                </a:tc>
                <a:tc>
                  <a:txBody>
                    <a:bodyPr/>
                    <a:lstStyle/>
                    <a:p>
                      <a:r>
                        <a:rPr lang="es-MX" sz="1500" noProof="0" dirty="0"/>
                        <a:t>16 consecutivas después  de reiniciar el</a:t>
                      </a:r>
                      <a:r>
                        <a:rPr lang="es-MX" sz="1500" baseline="0" noProof="0" dirty="0"/>
                        <a:t> turno de trabajo</a:t>
                      </a:r>
                      <a:endParaRPr lang="es-MX" sz="1500" noProof="0" dirty="0"/>
                    </a:p>
                  </a:txBody>
                  <a:tcPr marL="85134" marR="85134"/>
                </a:tc>
                <a:extLst>
                  <a:ext uri="{0D108BD9-81ED-4DB2-BD59-A6C34878D82A}">
                    <a16:rowId xmlns:a16="http://schemas.microsoft.com/office/drawing/2014/main" val="10003"/>
                  </a:ext>
                </a:extLst>
              </a:tr>
              <a:tr h="540131">
                <a:tc>
                  <a:txBody>
                    <a:bodyPr/>
                    <a:lstStyle/>
                    <a:p>
                      <a:r>
                        <a:rPr lang="es-MX" sz="1500" noProof="0" dirty="0"/>
                        <a:t>Máximo de horas laborando diarias y</a:t>
                      </a:r>
                      <a:r>
                        <a:rPr lang="es-MX" sz="1500" baseline="0" noProof="0" dirty="0"/>
                        <a:t> en</a:t>
                      </a:r>
                      <a:r>
                        <a:rPr lang="es-MX" sz="1500" noProof="0" dirty="0"/>
                        <a:t> turno de trabajo (después</a:t>
                      </a:r>
                      <a:r>
                        <a:rPr lang="es-MX" sz="1500" baseline="0" noProof="0" dirty="0"/>
                        <a:t> del cual no </a:t>
                      </a:r>
                      <a:r>
                        <a:rPr lang="es-MX" sz="1500" noProof="0" dirty="0"/>
                        <a:t>conduce</a:t>
                      </a:r>
                      <a:r>
                        <a:rPr lang="es-MX" sz="1500" baseline="0" noProof="0" dirty="0"/>
                        <a:t>)</a:t>
                      </a:r>
                      <a:endParaRPr lang="es-MX" sz="1500" noProof="0" dirty="0"/>
                    </a:p>
                  </a:txBody>
                  <a:tcPr marL="85134" marR="85134"/>
                </a:tc>
                <a:tc>
                  <a:txBody>
                    <a:bodyPr/>
                    <a:lstStyle/>
                    <a:p>
                      <a:r>
                        <a:rPr lang="es-MX" sz="1500" noProof="0" dirty="0"/>
                        <a:t>14 (diarias y  turno de trabajo)</a:t>
                      </a:r>
                    </a:p>
                  </a:txBody>
                  <a:tcPr marL="85134" marR="85134"/>
                </a:tc>
                <a:extLst>
                  <a:ext uri="{0D108BD9-81ED-4DB2-BD59-A6C34878D82A}">
                    <a16:rowId xmlns:a16="http://schemas.microsoft.com/office/drawing/2014/main" val="10004"/>
                  </a:ext>
                </a:extLst>
              </a:tr>
              <a:tr h="540131">
                <a:tc>
                  <a:txBody>
                    <a:bodyPr/>
                    <a:lstStyle/>
                    <a:p>
                      <a:r>
                        <a:rPr lang="es-MX" sz="1500" noProof="0" dirty="0"/>
                        <a:t>Máximo de horas semanales</a:t>
                      </a:r>
                    </a:p>
                    <a:p>
                      <a:r>
                        <a:rPr lang="es-MX" sz="1500" noProof="0" dirty="0"/>
                        <a:t>(después</a:t>
                      </a:r>
                      <a:r>
                        <a:rPr lang="es-MX" sz="1500" baseline="0" noProof="0" dirty="0"/>
                        <a:t> del cual no </a:t>
                      </a:r>
                      <a:r>
                        <a:rPr lang="es-MX" sz="1500" noProof="0" dirty="0"/>
                        <a:t>conduce)</a:t>
                      </a:r>
                    </a:p>
                  </a:txBody>
                  <a:tcPr marL="85134" marR="85134"/>
                </a:tc>
                <a:tc>
                  <a:txBody>
                    <a:bodyPr/>
                    <a:lstStyle/>
                    <a:p>
                      <a:r>
                        <a:rPr lang="es-MX" sz="1500" noProof="0" dirty="0"/>
                        <a:t>70 en 7 días (1)</a:t>
                      </a:r>
                    </a:p>
                    <a:p>
                      <a:r>
                        <a:rPr lang="es-MX" sz="1500" noProof="0" dirty="0"/>
                        <a:t>120 en 14 días (2)</a:t>
                      </a:r>
                    </a:p>
                  </a:txBody>
                  <a:tcPr marL="85134" marR="85134"/>
                </a:tc>
                <a:extLst>
                  <a:ext uri="{0D108BD9-81ED-4DB2-BD59-A6C34878D82A}">
                    <a16:rowId xmlns:a16="http://schemas.microsoft.com/office/drawing/2014/main" val="10005"/>
                  </a:ext>
                </a:extLst>
              </a:tr>
              <a:tr h="540131">
                <a:tc>
                  <a:txBody>
                    <a:bodyPr/>
                    <a:lstStyle/>
                    <a:p>
                      <a:r>
                        <a:rPr lang="es-MX" sz="1500" noProof="0" dirty="0"/>
                        <a:t>Reinicio</a:t>
                      </a:r>
                    </a:p>
                  </a:txBody>
                  <a:tcPr marL="85134" marR="85134"/>
                </a:tc>
                <a:tc>
                  <a:txBody>
                    <a:bodyPr/>
                    <a:lstStyle/>
                    <a:p>
                      <a:r>
                        <a:rPr lang="es-MX" sz="1500" noProof="0" dirty="0"/>
                        <a:t>36 consecutivas horas (1)</a:t>
                      </a:r>
                    </a:p>
                    <a:p>
                      <a:r>
                        <a:rPr lang="es-MX" sz="1500" noProof="0" dirty="0"/>
                        <a:t>72 consecutivas horas (2)</a:t>
                      </a:r>
                    </a:p>
                  </a:txBody>
                  <a:tcPr marL="85134" marR="85134"/>
                </a:tc>
                <a:extLst>
                  <a:ext uri="{0D108BD9-81ED-4DB2-BD59-A6C34878D82A}">
                    <a16:rowId xmlns:a16="http://schemas.microsoft.com/office/drawing/2014/main" val="10006"/>
                  </a:ext>
                </a:extLst>
              </a:tr>
              <a:tr h="540131">
                <a:tc>
                  <a:txBody>
                    <a:bodyPr/>
                    <a:lstStyle/>
                    <a:p>
                      <a:r>
                        <a:rPr lang="es-MX" sz="1500" noProof="0" dirty="0"/>
                        <a:t>Dividir  en 2 períodos las horas en camarote</a:t>
                      </a:r>
                    </a:p>
                  </a:txBody>
                  <a:tcPr marL="85134" marR="85134"/>
                </a:tc>
                <a:tc>
                  <a:txBody>
                    <a:bodyPr/>
                    <a:lstStyle/>
                    <a:p>
                      <a:r>
                        <a:rPr lang="es-MX" sz="1500" noProof="0" dirty="0"/>
                        <a:t>Simple: 2+ y 2+ (camarote, ambos periodos), 10 en total.  Equipo: 4+ y 4+ (camarote, ambos periodos), 8 en total. El límite de 10-horas diarias</a:t>
                      </a:r>
                      <a:r>
                        <a:rPr lang="es-MX" sz="1500" baseline="0" noProof="0" dirty="0"/>
                        <a:t> en</a:t>
                      </a:r>
                      <a:r>
                        <a:rPr lang="es-MX" sz="1500" noProof="0" dirty="0"/>
                        <a:t> total sin laborar aún aplica</a:t>
                      </a:r>
                    </a:p>
                  </a:txBody>
                  <a:tcPr marL="85134" marR="85134"/>
                </a:tc>
                <a:extLst>
                  <a:ext uri="{0D108BD9-81ED-4DB2-BD59-A6C34878D82A}">
                    <a16:rowId xmlns:a16="http://schemas.microsoft.com/office/drawing/2014/main" val="10007"/>
                  </a:ext>
                </a:extLst>
              </a:tr>
              <a:tr h="540131">
                <a:tc>
                  <a:txBody>
                    <a:bodyPr/>
                    <a:lstStyle/>
                    <a:p>
                      <a:r>
                        <a:rPr lang="es-MX" sz="1500" noProof="0" dirty="0"/>
                        <a:t>Otra </a:t>
                      </a:r>
                    </a:p>
                  </a:txBody>
                  <a:tcPr marL="85134" marR="85134"/>
                </a:tc>
                <a:tc>
                  <a:txBody>
                    <a:bodyPr/>
                    <a:lstStyle/>
                    <a:p>
                      <a:r>
                        <a:rPr lang="es-MX" sz="1500" noProof="0" dirty="0"/>
                        <a:t>El tiempo</a:t>
                      </a:r>
                      <a:r>
                        <a:rPr lang="es-MX" sz="1500" baseline="0" noProof="0" dirty="0"/>
                        <a:t> dedicado a descansar en un vehículo de autotransporte estacionado puede ser considerado “sin laborar”</a:t>
                      </a:r>
                      <a:endParaRPr lang="es-MX" sz="1500" noProof="0" dirty="0"/>
                    </a:p>
                  </a:txBody>
                  <a:tcPr marL="85134" marR="85134"/>
                </a:tc>
                <a:extLst>
                  <a:ext uri="{0D108BD9-81ED-4DB2-BD59-A6C34878D82A}">
                    <a16:rowId xmlns:a16="http://schemas.microsoft.com/office/drawing/2014/main" val="10008"/>
                  </a:ext>
                </a:extLst>
              </a:tr>
            </a:tbl>
          </a:graphicData>
        </a:graphic>
      </p:graphicFrame>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1"/>
          <p:cNvSpPr>
            <a:spLocks noGrp="1"/>
          </p:cNvSpPr>
          <p:nvPr>
            <p:ph type="title"/>
          </p:nvPr>
        </p:nvSpPr>
        <p:spPr/>
        <p:txBody>
          <a:bodyPr>
            <a:normAutofit/>
          </a:bodyPr>
          <a:lstStyle/>
          <a:p>
            <a:pPr>
              <a:lnSpc>
                <a:spcPts val="4575"/>
              </a:lnSpc>
            </a:pPr>
            <a:r>
              <a:rPr lang="es-MX" noProof="0" dirty="0"/>
              <a:t>Reglas de Horas de Servicio</a:t>
            </a:r>
          </a:p>
        </p:txBody>
      </p:sp>
      <p:sp>
        <p:nvSpPr>
          <p:cNvPr id="286722" name="Content Placeholder 2"/>
          <p:cNvSpPr>
            <a:spLocks noGrp="1"/>
          </p:cNvSpPr>
          <p:nvPr>
            <p:ph idx="1"/>
          </p:nvPr>
        </p:nvSpPr>
        <p:spPr>
          <a:xfrm>
            <a:off x="457200" y="1600200"/>
            <a:ext cx="5486400" cy="4525963"/>
          </a:xfrm>
        </p:spPr>
        <p:txBody>
          <a:bodyPr>
            <a:normAutofit/>
          </a:bodyPr>
          <a:lstStyle/>
          <a:p>
            <a:r>
              <a:rPr lang="es-MX" sz="2800" noProof="0" dirty="0"/>
              <a:t>Relativamente simples</a:t>
            </a:r>
          </a:p>
          <a:p>
            <a:r>
              <a:rPr lang="es-MX" sz="2800" noProof="0" dirty="0"/>
              <a:t>Generalmente se hacen cumplir</a:t>
            </a:r>
          </a:p>
          <a:p>
            <a:r>
              <a:rPr lang="es-MX" sz="2800" noProof="0" dirty="0"/>
              <a:t>Permite la </a:t>
            </a:r>
            <a:r>
              <a:rPr lang="es-MX" sz="2800" i="1" noProof="0" dirty="0"/>
              <a:t>oportunidad</a:t>
            </a:r>
            <a:r>
              <a:rPr lang="es-MX" sz="2800" noProof="0" dirty="0"/>
              <a:t> para dormir y descansar lo suficiente </a:t>
            </a:r>
          </a:p>
          <a:p>
            <a:r>
              <a:rPr lang="es-MX" sz="2800" noProof="0" dirty="0"/>
              <a:t>“Nivela el campo de juego”</a:t>
            </a:r>
          </a:p>
          <a:p>
            <a:r>
              <a:rPr lang="es-MX" sz="2800" noProof="0" dirty="0"/>
              <a:t>Ayuda a proteger a trabajadores</a:t>
            </a:r>
          </a:p>
          <a:p>
            <a:r>
              <a:rPr lang="es-MX" sz="2800" noProof="0" dirty="0"/>
              <a:t>Transportistas y conductores que cumplen tienen tasas de choques más bajas</a:t>
            </a:r>
          </a:p>
        </p:txBody>
      </p:sp>
      <p:pic>
        <p:nvPicPr>
          <p:cNvPr id="6" name="Picture 5"/>
          <p:cNvPicPr>
            <a:picLocks noChangeAspect="1"/>
          </p:cNvPicPr>
          <p:nvPr/>
        </p:nvPicPr>
        <p:blipFill>
          <a:blip r:embed="rId3" cstate="print"/>
          <a:stretch>
            <a:fillRect/>
          </a:stretch>
        </p:blipFill>
        <p:spPr>
          <a:xfrm>
            <a:off x="6096000" y="1981200"/>
            <a:ext cx="2571750" cy="3429000"/>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P:\457407\Working\Documents\Module Content\istock photos\Module 3\smiling trucker.jpg"/>
          <p:cNvPicPr>
            <a:picLocks noChangeAspect="1" noChangeArrowheads="1"/>
          </p:cNvPicPr>
          <p:nvPr/>
        </p:nvPicPr>
        <p:blipFill>
          <a:blip r:embed="rId3" cstate="print"/>
          <a:srcRect/>
          <a:stretch>
            <a:fillRect/>
          </a:stretch>
        </p:blipFill>
        <p:spPr bwMode="auto">
          <a:xfrm>
            <a:off x="3352800" y="139700"/>
            <a:ext cx="2362200" cy="3538538"/>
          </a:xfrm>
          <a:prstGeom prst="rect">
            <a:avLst/>
          </a:prstGeom>
          <a:noFill/>
          <a:ln w="9525">
            <a:noFill/>
            <a:miter lim="800000"/>
            <a:headEnd/>
            <a:tailEnd/>
          </a:ln>
        </p:spPr>
      </p:pic>
      <p:grpSp>
        <p:nvGrpSpPr>
          <p:cNvPr id="2" name="Group 33"/>
          <p:cNvGrpSpPr>
            <a:grpSpLocks/>
          </p:cNvGrpSpPr>
          <p:nvPr/>
        </p:nvGrpSpPr>
        <p:grpSpPr bwMode="auto">
          <a:xfrm>
            <a:off x="381000" y="3097509"/>
            <a:ext cx="2796299" cy="1550692"/>
            <a:chOff x="380985" y="3098186"/>
            <a:chExt cx="2796658" cy="1549651"/>
          </a:xfrm>
        </p:grpSpPr>
        <p:sp>
          <p:nvSpPr>
            <p:cNvPr id="290840" name="TextBox 5"/>
            <p:cNvSpPr txBox="1">
              <a:spLocks noChangeArrowheads="1"/>
            </p:cNvSpPr>
            <p:nvPr/>
          </p:nvSpPr>
          <p:spPr bwMode="auto">
            <a:xfrm>
              <a:off x="380985" y="3579801"/>
              <a:ext cx="2438713" cy="1068036"/>
            </a:xfrm>
            <a:prstGeom prst="rect">
              <a:avLst/>
            </a:prstGeom>
            <a:noFill/>
            <a:ln w="9525">
              <a:noFill/>
              <a:miter lim="800000"/>
              <a:headEnd/>
              <a:tailEnd/>
            </a:ln>
          </p:spPr>
          <p:txBody>
            <a:bodyPr wrap="square">
              <a:spAutoFit/>
            </a:bodyPr>
            <a:lstStyle/>
            <a:p>
              <a:pPr>
                <a:lnSpc>
                  <a:spcPts val="2500"/>
                </a:lnSpc>
              </a:pPr>
              <a:r>
                <a:rPr lang="en-US" sz="2800" dirty="0">
                  <a:latin typeface="Calibri" pitchFamily="34" charset="0"/>
                </a:rPr>
                <a:t>Cumplimiento de horas de servicio</a:t>
              </a:r>
            </a:p>
          </p:txBody>
        </p:sp>
        <p:sp>
          <p:nvSpPr>
            <p:cNvPr id="7" name="Right Arrow 6"/>
            <p:cNvSpPr/>
            <p:nvPr/>
          </p:nvSpPr>
          <p:spPr>
            <a:xfrm rot="19785035">
              <a:off x="1983690" y="3098186"/>
              <a:ext cx="1193953" cy="3315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3" name="Group 37"/>
          <p:cNvGrpSpPr>
            <a:grpSpLocks/>
          </p:cNvGrpSpPr>
          <p:nvPr/>
        </p:nvGrpSpPr>
        <p:grpSpPr bwMode="auto">
          <a:xfrm>
            <a:off x="3082925" y="3352798"/>
            <a:ext cx="5994400" cy="2286002"/>
            <a:chOff x="3082799" y="3352232"/>
            <a:chExt cx="5993919" cy="2286378"/>
          </a:xfrm>
        </p:grpSpPr>
        <p:grpSp>
          <p:nvGrpSpPr>
            <p:cNvPr id="4" name="Group 1"/>
            <p:cNvGrpSpPr>
              <a:grpSpLocks/>
            </p:cNvGrpSpPr>
            <p:nvPr/>
          </p:nvGrpSpPr>
          <p:grpSpPr bwMode="auto">
            <a:xfrm>
              <a:off x="3082799" y="3730118"/>
              <a:ext cx="2046303" cy="1908492"/>
              <a:chOff x="2908028" y="3991854"/>
              <a:chExt cx="2209800" cy="2022627"/>
            </a:xfrm>
          </p:grpSpPr>
          <p:sp>
            <p:nvSpPr>
              <p:cNvPr id="290838" name="TextBox 8"/>
              <p:cNvSpPr txBox="1">
                <a:spLocks noChangeArrowheads="1"/>
              </p:cNvSpPr>
              <p:nvPr/>
            </p:nvSpPr>
            <p:spPr bwMode="auto">
              <a:xfrm>
                <a:off x="2908028" y="5197666"/>
                <a:ext cx="2209800" cy="816815"/>
              </a:xfrm>
              <a:prstGeom prst="rect">
                <a:avLst/>
              </a:prstGeom>
              <a:noFill/>
              <a:ln w="9525">
                <a:noFill/>
                <a:miter lim="800000"/>
                <a:headEnd/>
                <a:tailEnd/>
              </a:ln>
            </p:spPr>
            <p:txBody>
              <a:bodyPr>
                <a:spAutoFit/>
              </a:bodyPr>
              <a:lstStyle/>
              <a:p>
                <a:pPr algn="ctr">
                  <a:lnSpc>
                    <a:spcPts val="2600"/>
                  </a:lnSpc>
                </a:pPr>
                <a:r>
                  <a:rPr lang="en-US" sz="2800" dirty="0">
                    <a:latin typeface="Calibri" pitchFamily="34" charset="0"/>
                  </a:rPr>
                  <a:t>Cantidad de Sueño</a:t>
                </a:r>
              </a:p>
            </p:txBody>
          </p:sp>
          <p:sp>
            <p:nvSpPr>
              <p:cNvPr id="12" name="Right Arrow 11"/>
              <p:cNvSpPr/>
              <p:nvPr/>
            </p:nvSpPr>
            <p:spPr>
              <a:xfrm rot="16200000">
                <a:off x="3358026" y="4422956"/>
                <a:ext cx="1193045" cy="3308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5" name="Group 2"/>
            <p:cNvGrpSpPr>
              <a:grpSpLocks/>
            </p:cNvGrpSpPr>
            <p:nvPr/>
          </p:nvGrpSpPr>
          <p:grpSpPr bwMode="auto">
            <a:xfrm>
              <a:off x="5446240" y="3731708"/>
              <a:ext cx="1940315" cy="1864538"/>
              <a:chOff x="5548539" y="4066694"/>
              <a:chExt cx="2209800" cy="2043747"/>
            </a:xfrm>
          </p:grpSpPr>
          <p:sp>
            <p:nvSpPr>
              <p:cNvPr id="290836" name="TextBox 9"/>
              <p:cNvSpPr txBox="1">
                <a:spLocks noChangeArrowheads="1"/>
              </p:cNvSpPr>
              <p:nvPr/>
            </p:nvSpPr>
            <p:spPr bwMode="auto">
              <a:xfrm>
                <a:off x="5548539" y="5290244"/>
                <a:ext cx="2209800" cy="820197"/>
              </a:xfrm>
              <a:prstGeom prst="rect">
                <a:avLst/>
              </a:prstGeom>
              <a:noFill/>
              <a:ln w="9525">
                <a:noFill/>
                <a:miter lim="800000"/>
                <a:headEnd/>
                <a:tailEnd/>
              </a:ln>
            </p:spPr>
            <p:txBody>
              <a:bodyPr>
                <a:spAutoFit/>
              </a:bodyPr>
              <a:lstStyle/>
              <a:p>
                <a:pPr algn="ctr">
                  <a:lnSpc>
                    <a:spcPts val="2500"/>
                  </a:lnSpc>
                </a:pPr>
                <a:r>
                  <a:rPr lang="en-US" sz="2800" dirty="0">
                    <a:latin typeface="Calibri" pitchFamily="34" charset="0"/>
                  </a:rPr>
                  <a:t>Ritmo Circadiano</a:t>
                </a:r>
              </a:p>
            </p:txBody>
          </p:sp>
          <p:sp>
            <p:nvSpPr>
              <p:cNvPr id="13" name="Right Arrow 12"/>
              <p:cNvSpPr/>
              <p:nvPr/>
            </p:nvSpPr>
            <p:spPr>
              <a:xfrm rot="14844437">
                <a:off x="5149729" y="4498224"/>
                <a:ext cx="1193893" cy="3308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6" name="Group 14"/>
            <p:cNvGrpSpPr>
              <a:grpSpLocks/>
            </p:cNvGrpSpPr>
            <p:nvPr/>
          </p:nvGrpSpPr>
          <p:grpSpPr bwMode="auto">
            <a:xfrm>
              <a:off x="5870226" y="3352232"/>
              <a:ext cx="3206492" cy="842217"/>
              <a:chOff x="5913770" y="3875430"/>
              <a:chExt cx="3506693" cy="953900"/>
            </a:xfrm>
          </p:grpSpPr>
          <p:sp>
            <p:nvSpPr>
              <p:cNvPr id="290834" name="TextBox 10"/>
              <p:cNvSpPr txBox="1">
                <a:spLocks noChangeArrowheads="1"/>
              </p:cNvSpPr>
              <p:nvPr/>
            </p:nvSpPr>
            <p:spPr bwMode="auto">
              <a:xfrm>
                <a:off x="6960662" y="4007251"/>
                <a:ext cx="2459801" cy="822079"/>
              </a:xfrm>
              <a:prstGeom prst="rect">
                <a:avLst/>
              </a:prstGeom>
              <a:noFill/>
              <a:ln w="9525">
                <a:noFill/>
                <a:miter lim="800000"/>
                <a:headEnd/>
                <a:tailEnd/>
              </a:ln>
            </p:spPr>
            <p:txBody>
              <a:bodyPr>
                <a:spAutoFit/>
              </a:bodyPr>
              <a:lstStyle/>
              <a:p>
                <a:pPr algn="ctr">
                  <a:lnSpc>
                    <a:spcPts val="2400"/>
                  </a:lnSpc>
                </a:pPr>
                <a:r>
                  <a:rPr lang="en-US" sz="2800" dirty="0">
                    <a:latin typeface="Calibri" pitchFamily="34" charset="0"/>
                  </a:rPr>
                  <a:t>Tiempo despierto</a:t>
                </a:r>
              </a:p>
            </p:txBody>
          </p:sp>
          <p:sp>
            <p:nvSpPr>
              <p:cNvPr id="14" name="Right Arrow 13"/>
              <p:cNvSpPr/>
              <p:nvPr/>
            </p:nvSpPr>
            <p:spPr>
              <a:xfrm rot="13136483">
                <a:off x="5913770" y="3875430"/>
                <a:ext cx="1194359" cy="3308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grpSp>
        <p:nvGrpSpPr>
          <p:cNvPr id="8" name="Group 39"/>
          <p:cNvGrpSpPr>
            <a:grpSpLocks/>
          </p:cNvGrpSpPr>
          <p:nvPr/>
        </p:nvGrpSpPr>
        <p:grpSpPr bwMode="auto">
          <a:xfrm>
            <a:off x="396875" y="3454401"/>
            <a:ext cx="8639743" cy="3353037"/>
            <a:chOff x="396473" y="3454069"/>
            <a:chExt cx="8640587" cy="3353931"/>
          </a:xfrm>
        </p:grpSpPr>
        <p:grpSp>
          <p:nvGrpSpPr>
            <p:cNvPr id="9" name="Group 21"/>
            <p:cNvGrpSpPr>
              <a:grpSpLocks/>
            </p:cNvGrpSpPr>
            <p:nvPr/>
          </p:nvGrpSpPr>
          <p:grpSpPr bwMode="auto">
            <a:xfrm>
              <a:off x="396473" y="3752597"/>
              <a:ext cx="2475154" cy="2489145"/>
              <a:chOff x="396473" y="3752597"/>
              <a:chExt cx="2475154" cy="2489145"/>
            </a:xfrm>
          </p:grpSpPr>
          <p:sp>
            <p:nvSpPr>
              <p:cNvPr id="16" name="Right Arrow 15"/>
              <p:cNvSpPr/>
              <p:nvPr/>
            </p:nvSpPr>
            <p:spPr>
              <a:xfrm rot="18502163">
                <a:off x="1787897" y="4504507"/>
                <a:ext cx="1835639"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0830" name="TextBox 16"/>
              <p:cNvSpPr txBox="1">
                <a:spLocks noChangeArrowheads="1"/>
              </p:cNvSpPr>
              <p:nvPr/>
            </p:nvSpPr>
            <p:spPr bwMode="auto">
              <a:xfrm>
                <a:off x="396473" y="5493389"/>
                <a:ext cx="2407454" cy="748353"/>
              </a:xfrm>
              <a:prstGeom prst="rect">
                <a:avLst/>
              </a:prstGeom>
              <a:noFill/>
              <a:ln w="9525">
                <a:noFill/>
                <a:miter lim="800000"/>
                <a:headEnd/>
                <a:tailEnd/>
              </a:ln>
            </p:spPr>
            <p:txBody>
              <a:bodyPr>
                <a:spAutoFit/>
              </a:bodyPr>
              <a:lstStyle/>
              <a:p>
                <a:pPr>
                  <a:lnSpc>
                    <a:spcPts val="2500"/>
                  </a:lnSpc>
                </a:pPr>
                <a:r>
                  <a:rPr lang="en-US" sz="2800" dirty="0">
                    <a:latin typeface="Calibri" pitchFamily="34" charset="0"/>
                  </a:rPr>
                  <a:t>Susceptibilidad individual</a:t>
                </a:r>
              </a:p>
            </p:txBody>
          </p:sp>
        </p:grpSp>
        <p:grpSp>
          <p:nvGrpSpPr>
            <p:cNvPr id="10" name="Group 34"/>
            <p:cNvGrpSpPr>
              <a:grpSpLocks/>
            </p:cNvGrpSpPr>
            <p:nvPr/>
          </p:nvGrpSpPr>
          <p:grpSpPr bwMode="auto">
            <a:xfrm>
              <a:off x="3432476" y="3855813"/>
              <a:ext cx="3225391" cy="2952187"/>
              <a:chOff x="3432476" y="3855813"/>
              <a:chExt cx="3225391" cy="2952187"/>
            </a:xfrm>
          </p:grpSpPr>
          <p:sp>
            <p:nvSpPr>
              <p:cNvPr id="290827" name="TextBox 17"/>
              <p:cNvSpPr txBox="1">
                <a:spLocks noChangeArrowheads="1"/>
              </p:cNvSpPr>
              <p:nvPr/>
            </p:nvSpPr>
            <p:spPr bwMode="auto">
              <a:xfrm>
                <a:off x="3432476" y="5915210"/>
                <a:ext cx="3225391" cy="892790"/>
              </a:xfrm>
              <a:prstGeom prst="rect">
                <a:avLst/>
              </a:prstGeom>
              <a:noFill/>
              <a:ln w="9525">
                <a:noFill/>
                <a:miter lim="800000"/>
                <a:headEnd/>
                <a:tailEnd/>
              </a:ln>
            </p:spPr>
            <p:txBody>
              <a:bodyPr>
                <a:spAutoFit/>
              </a:bodyPr>
              <a:lstStyle/>
              <a:p>
                <a:pPr algn="ctr"/>
                <a:r>
                  <a:rPr lang="en-US" sz="2600" dirty="0">
                    <a:latin typeface="Calibri" pitchFamily="34" charset="0"/>
                  </a:rPr>
                  <a:t>Tareas y factores ambientales</a:t>
                </a:r>
              </a:p>
            </p:txBody>
          </p:sp>
          <p:sp>
            <p:nvSpPr>
              <p:cNvPr id="19" name="Right Arrow 18"/>
              <p:cNvSpPr/>
              <p:nvPr/>
            </p:nvSpPr>
            <p:spPr>
              <a:xfrm rot="16044610">
                <a:off x="4086801" y="4731581"/>
                <a:ext cx="2083355"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11" name="Group 22"/>
            <p:cNvGrpSpPr>
              <a:grpSpLocks/>
            </p:cNvGrpSpPr>
            <p:nvPr/>
          </p:nvGrpSpPr>
          <p:grpSpPr bwMode="auto">
            <a:xfrm>
              <a:off x="6116793" y="3454069"/>
              <a:ext cx="2920267" cy="1353476"/>
              <a:chOff x="6116793" y="3454069"/>
              <a:chExt cx="2920267" cy="1353476"/>
            </a:xfrm>
          </p:grpSpPr>
          <p:sp>
            <p:nvSpPr>
              <p:cNvPr id="290825" name="TextBox 19"/>
              <p:cNvSpPr txBox="1">
                <a:spLocks noChangeArrowheads="1"/>
              </p:cNvSpPr>
              <p:nvPr/>
            </p:nvSpPr>
            <p:spPr bwMode="auto">
              <a:xfrm>
                <a:off x="6629606" y="4284325"/>
                <a:ext cx="2407454" cy="523220"/>
              </a:xfrm>
              <a:prstGeom prst="rect">
                <a:avLst/>
              </a:prstGeom>
              <a:noFill/>
              <a:ln w="9525">
                <a:noFill/>
                <a:miter lim="800000"/>
                <a:headEnd/>
                <a:tailEnd/>
              </a:ln>
            </p:spPr>
            <p:txBody>
              <a:bodyPr>
                <a:spAutoFit/>
              </a:bodyPr>
              <a:lstStyle/>
              <a:p>
                <a:pPr algn="ctr"/>
                <a:r>
                  <a:rPr lang="en-US" sz="2800" dirty="0">
                    <a:latin typeface="Calibri" pitchFamily="34" charset="0"/>
                  </a:rPr>
                  <a:t>Autoconciencia</a:t>
                </a:r>
              </a:p>
            </p:txBody>
          </p:sp>
          <p:sp>
            <p:nvSpPr>
              <p:cNvPr id="21" name="Right Arrow 20"/>
              <p:cNvSpPr/>
              <p:nvPr/>
            </p:nvSpPr>
            <p:spPr>
              <a:xfrm rot="13522092">
                <a:off x="5735660" y="3835202"/>
                <a:ext cx="1129014" cy="366748"/>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sp>
        <p:nvSpPr>
          <p:cNvPr id="290821" name="TextBox 24"/>
          <p:cNvSpPr txBox="1">
            <a:spLocks noChangeArrowheads="1"/>
          </p:cNvSpPr>
          <p:nvPr/>
        </p:nvSpPr>
        <p:spPr bwMode="auto">
          <a:xfrm>
            <a:off x="3352800" y="2286000"/>
            <a:ext cx="2362200" cy="1384995"/>
          </a:xfrm>
          <a:prstGeom prst="rect">
            <a:avLst/>
          </a:prstGeom>
          <a:noFill/>
          <a:ln w="9525">
            <a:noFill/>
            <a:miter lim="800000"/>
            <a:headEnd/>
            <a:tailEnd/>
          </a:ln>
        </p:spPr>
        <p:txBody>
          <a:bodyPr>
            <a:spAutoFit/>
          </a:bodyPr>
          <a:lstStyle/>
          <a:p>
            <a:pPr algn="ctr"/>
            <a:r>
              <a:rPr lang="en-US" sz="2800" b="1" dirty="0">
                <a:solidFill>
                  <a:srgbClr val="FFFF00"/>
                </a:solidFill>
                <a:latin typeface="Calibri" pitchFamily="34" charset="0"/>
              </a:rPr>
              <a:t>Su estado de Alerta y Desempeño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2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ppt_x"/>
                                          </p:val>
                                        </p:tav>
                                        <p:tav tm="100000">
                                          <p:val>
                                            <p:strVal val="#ppt_x"/>
                                          </p:val>
                                        </p:tav>
                                      </p:tavLst>
                                    </p:anim>
                                    <p:anim calcmode="lin" valueType="num">
                                      <p:cBhvr additive="base">
                                        <p:cTn id="12" dur="2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3000" fill="hold"/>
                                        <p:tgtEl>
                                          <p:spTgt spid="8"/>
                                        </p:tgtEl>
                                        <p:attrNameLst>
                                          <p:attrName>ppt_x</p:attrName>
                                        </p:attrNameLst>
                                      </p:cBhvr>
                                      <p:tavLst>
                                        <p:tav tm="0">
                                          <p:val>
                                            <p:strVal val="#ppt_x"/>
                                          </p:val>
                                        </p:tav>
                                        <p:tav tm="100000">
                                          <p:val>
                                            <p:strVal val="#ppt_x"/>
                                          </p:val>
                                        </p:tav>
                                      </p:tavLst>
                                    </p:anim>
                                    <p:anim calcmode="lin" valueType="num">
                                      <p:cBhvr additive="base">
                                        <p:cTn id="16"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lnSpc>
                <a:spcPts val="4575"/>
              </a:lnSpc>
            </a:pPr>
            <a:r>
              <a:rPr lang="es-MX" sz="4900" noProof="0" dirty="0"/>
              <a:t>Responsabilidades del Capacitador </a:t>
            </a:r>
            <a:endParaRPr lang="es-MX" noProof="0" dirty="0"/>
          </a:p>
        </p:txBody>
      </p:sp>
      <p:sp>
        <p:nvSpPr>
          <p:cNvPr id="44035" name="Content Placeholder 8"/>
          <p:cNvSpPr>
            <a:spLocks noGrp="1"/>
          </p:cNvSpPr>
          <p:nvPr>
            <p:ph idx="1"/>
          </p:nvPr>
        </p:nvSpPr>
        <p:spPr>
          <a:xfrm>
            <a:off x="457200" y="1600200"/>
            <a:ext cx="5867400" cy="4525963"/>
          </a:xfrm>
        </p:spPr>
        <p:txBody>
          <a:bodyPr/>
          <a:lstStyle/>
          <a:p>
            <a:r>
              <a:rPr lang="es-MX" sz="2800" noProof="0" dirty="0"/>
              <a:t>Obtener conocimientos adicionales sobre la fatiga del conductor</a:t>
            </a:r>
          </a:p>
          <a:p>
            <a:r>
              <a:rPr lang="es-MX" sz="2800" noProof="0" dirty="0"/>
              <a:t>Llevar a cabo la capacitación en el aula de los Módulos 3 y 4</a:t>
            </a:r>
          </a:p>
          <a:p>
            <a:r>
              <a:rPr lang="es-MX" sz="2800" noProof="0" dirty="0"/>
              <a:t>Supervisar y facilitar el aprendizaje basado en la web</a:t>
            </a:r>
          </a:p>
          <a:p>
            <a:r>
              <a:rPr lang="es-MX" sz="2800" noProof="0" dirty="0"/>
              <a:t>Mantener registros de capacitación de FMP </a:t>
            </a:r>
          </a:p>
        </p:txBody>
      </p:sp>
      <p:pic>
        <p:nvPicPr>
          <p:cNvPr id="44036" name="Picture 2" title="Cartoon image of instructor before stud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810000"/>
            <a:ext cx="178911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title="Cartoon instru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1676400"/>
            <a:ext cx="13589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p:txBody>
          <a:bodyPr/>
          <a:lstStyle/>
          <a:p>
            <a:pPr>
              <a:lnSpc>
                <a:spcPts val="4575"/>
              </a:lnSpc>
            </a:pPr>
            <a:r>
              <a:rPr lang="es-MX" noProof="0" dirty="0"/>
              <a:t>Obligaciones del Conductor</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s-MX" noProof="0" dirty="0"/>
              <a:t>Las reglas de HDS son esenciales</a:t>
            </a:r>
          </a:p>
          <a:p>
            <a:pPr fontAlgn="auto">
              <a:spcAft>
                <a:spcPts val="0"/>
              </a:spcAft>
              <a:buFont typeface="Arial" pitchFamily="34" charset="0"/>
              <a:buChar char="•"/>
              <a:defRPr/>
            </a:pPr>
            <a:r>
              <a:rPr lang="es-MX" noProof="0" dirty="0"/>
              <a:t>Tiene dos obligaciones generales de seguridad:</a:t>
            </a:r>
          </a:p>
          <a:p>
            <a:pPr lvl="1" fontAlgn="auto">
              <a:spcAft>
                <a:spcPts val="0"/>
              </a:spcAft>
              <a:buFont typeface="Arial" pitchFamily="34" charset="0"/>
              <a:buChar char="–"/>
              <a:defRPr/>
            </a:pPr>
            <a:r>
              <a:rPr lang="es-MX" noProof="0" dirty="0"/>
              <a:t>(1) Cumplir con las leyes y reglamentos</a:t>
            </a:r>
          </a:p>
          <a:p>
            <a:pPr lvl="1" fontAlgn="auto">
              <a:spcAft>
                <a:spcPts val="0"/>
              </a:spcAft>
              <a:buFont typeface="Arial" pitchFamily="34" charset="0"/>
              <a:buChar char="–"/>
              <a:defRPr/>
            </a:pPr>
            <a:r>
              <a:rPr lang="es-MX" noProof="0" dirty="0"/>
              <a:t>(2) Ejercer el buen juicio más allá del simple cumplimiento de las reglas</a:t>
            </a:r>
          </a:p>
          <a:p>
            <a:pPr fontAlgn="auto">
              <a:spcAft>
                <a:spcPts val="0"/>
              </a:spcAft>
              <a:buFont typeface="Arial" pitchFamily="34" charset="0"/>
              <a:buChar char="•"/>
              <a:defRPr/>
            </a:pPr>
            <a:r>
              <a:rPr lang="es-MX" noProof="0" dirty="0"/>
              <a:t>Del mismo modo, tiene dos obligaciones de seguridad relacionadas con el sueño y el estado de alerta:</a:t>
            </a:r>
          </a:p>
          <a:p>
            <a:pPr lvl="1" fontAlgn="auto">
              <a:spcAft>
                <a:spcPts val="0"/>
              </a:spcAft>
              <a:buFont typeface="Arial" pitchFamily="34" charset="0"/>
              <a:buChar char="–"/>
              <a:defRPr/>
            </a:pPr>
            <a:r>
              <a:rPr lang="es-MX" noProof="0" dirty="0"/>
              <a:t>(1) Cumplir con las reglas de HDS</a:t>
            </a:r>
          </a:p>
          <a:p>
            <a:pPr lvl="1" fontAlgn="auto">
              <a:spcAft>
                <a:spcPts val="0"/>
              </a:spcAft>
              <a:buFont typeface="Arial" pitchFamily="34" charset="0"/>
              <a:buChar char="–"/>
              <a:defRPr/>
            </a:pPr>
            <a:r>
              <a:rPr lang="es-MX" noProof="0" dirty="0"/>
              <a:t>(2) Administrar su fatiga y estado de alerta más allá del cumplimiento de HDS</a:t>
            </a:r>
          </a:p>
        </p:txBody>
      </p:sp>
    </p:spTree>
    <p:extLst>
      <p:ext uri="{BB962C8B-B14F-4D97-AF65-F5344CB8AC3E}">
        <p14:creationId xmlns:p14="http://schemas.microsoft.com/office/powerpoint/2010/main" val="97489267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Title 1"/>
          <p:cNvSpPr>
            <a:spLocks noGrp="1"/>
          </p:cNvSpPr>
          <p:nvPr>
            <p:ph type="title"/>
          </p:nvPr>
        </p:nvSpPr>
        <p:spPr/>
        <p:txBody>
          <a:bodyPr/>
          <a:lstStyle/>
          <a:p>
            <a:pPr>
              <a:lnSpc>
                <a:spcPts val="4575"/>
              </a:lnSpc>
            </a:pPr>
            <a:r>
              <a:rPr lang="es-MX" noProof="0" dirty="0"/>
              <a:t>Conducción en Equipo</a:t>
            </a:r>
          </a:p>
        </p:txBody>
      </p:sp>
      <p:sp>
        <p:nvSpPr>
          <p:cNvPr id="294914" name="Content Placeholder 2"/>
          <p:cNvSpPr>
            <a:spLocks noGrp="1"/>
          </p:cNvSpPr>
          <p:nvPr>
            <p:ph idx="1"/>
          </p:nvPr>
        </p:nvSpPr>
        <p:spPr/>
        <p:txBody>
          <a:bodyPr/>
          <a:lstStyle/>
          <a:p>
            <a:pPr>
              <a:buFont typeface="Arial" charset="0"/>
              <a:buNone/>
            </a:pPr>
            <a:r>
              <a:rPr lang="es-MX" u="sng" noProof="0" dirty="0"/>
              <a:t>Temas</a:t>
            </a:r>
            <a:r>
              <a:rPr lang="es-MX" noProof="0" dirty="0"/>
              <a:t>:</a:t>
            </a:r>
          </a:p>
          <a:p>
            <a:r>
              <a:rPr lang="es-MX" noProof="0" dirty="0"/>
              <a:t>Ventajas y desventajas</a:t>
            </a:r>
          </a:p>
          <a:p>
            <a:r>
              <a:rPr lang="es-MX" noProof="0" dirty="0"/>
              <a:t>Reglas clave de EUA y Canadá de las HDS respecto al camarote  para dormir</a:t>
            </a:r>
          </a:p>
          <a:p>
            <a:r>
              <a:rPr lang="es-MX" noProof="0" dirty="0"/>
              <a:t>Cumplimiento y uso seguro del camarote para dormir en la conducción en equipo</a:t>
            </a:r>
          </a:p>
          <a:p>
            <a:r>
              <a:rPr lang="es-MX" noProof="0" dirty="0"/>
              <a:t>Mejorar la conducción en equipo</a:t>
            </a:r>
          </a:p>
          <a:p>
            <a:pPr>
              <a:buFont typeface="Arial" charset="0"/>
              <a:buNone/>
            </a:pPr>
            <a:endParaRPr lang="es-MX" noProof="0" dirty="0"/>
          </a:p>
        </p:txBody>
      </p:sp>
    </p:spTree>
    <p:extLst>
      <p:ext uri="{BB962C8B-B14F-4D97-AF65-F5344CB8AC3E}">
        <p14:creationId xmlns:p14="http://schemas.microsoft.com/office/powerpoint/2010/main" val="173460393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p:cNvSpPr>
            <a:spLocks noGrp="1"/>
          </p:cNvSpPr>
          <p:nvPr>
            <p:ph type="title"/>
          </p:nvPr>
        </p:nvSpPr>
        <p:spPr/>
        <p:txBody>
          <a:bodyPr>
            <a:normAutofit/>
          </a:bodyPr>
          <a:lstStyle/>
          <a:p>
            <a:pPr>
              <a:lnSpc>
                <a:spcPts val="4575"/>
              </a:lnSpc>
            </a:pPr>
            <a:r>
              <a:rPr lang="es-MX" noProof="0" dirty="0"/>
              <a:t>Conducción en Equipo: Ventajas  </a:t>
            </a:r>
          </a:p>
        </p:txBody>
      </p:sp>
      <p:sp>
        <p:nvSpPr>
          <p:cNvPr id="296962" name="Content Placeholder 3"/>
          <p:cNvSpPr>
            <a:spLocks noGrp="1"/>
          </p:cNvSpPr>
          <p:nvPr>
            <p:ph idx="1"/>
          </p:nvPr>
        </p:nvSpPr>
        <p:spPr>
          <a:xfrm>
            <a:off x="457200" y="1600200"/>
            <a:ext cx="7086600" cy="4525963"/>
          </a:xfrm>
        </p:spPr>
        <p:txBody>
          <a:bodyPr>
            <a:normAutofit fontScale="92500" lnSpcReduction="10000"/>
          </a:bodyPr>
          <a:lstStyle/>
          <a:p>
            <a:r>
              <a:rPr lang="es-MX" noProof="0" dirty="0"/>
              <a:t>Los conductores se ayudan mutuamente a mantenerse despiertos</a:t>
            </a:r>
          </a:p>
          <a:p>
            <a:r>
              <a:rPr lang="es-MX" noProof="0" dirty="0"/>
              <a:t>Los conductores tienen más horas </a:t>
            </a:r>
          </a:p>
          <a:p>
            <a:pPr>
              <a:buNone/>
            </a:pPr>
            <a:r>
              <a:rPr lang="es-MX" noProof="0" dirty="0"/>
              <a:t>    de sueño</a:t>
            </a:r>
          </a:p>
          <a:p>
            <a:r>
              <a:rPr lang="es-MX" noProof="0" dirty="0"/>
              <a:t>Los conductores pueden descansar cuando están cansados</a:t>
            </a:r>
          </a:p>
          <a:p>
            <a:r>
              <a:rPr lang="es-MX" noProof="0" dirty="0"/>
              <a:t>Reduce tiempo dedicado a la tarea</a:t>
            </a:r>
          </a:p>
          <a:p>
            <a:r>
              <a:rPr lang="es-MX" noProof="0" dirty="0"/>
              <a:t>Es menos probable que conductores       en equipo se “esfuercen al límite"</a:t>
            </a:r>
          </a:p>
          <a:p>
            <a:pPr>
              <a:buFont typeface="Arial" charset="0"/>
              <a:buNone/>
            </a:pPr>
            <a:endParaRPr lang="es-MX" noProof="0" dirty="0"/>
          </a:p>
        </p:txBody>
      </p:sp>
      <p:pic>
        <p:nvPicPr>
          <p:cNvPr id="296963" name="Picture 2"/>
          <p:cNvPicPr>
            <a:picLocks noChangeAspect="1" noChangeArrowheads="1"/>
          </p:cNvPicPr>
          <p:nvPr/>
        </p:nvPicPr>
        <p:blipFill>
          <a:blip r:embed="rId3" cstate="print"/>
          <a:srcRect/>
          <a:stretch>
            <a:fillRect/>
          </a:stretch>
        </p:blipFill>
        <p:spPr bwMode="auto">
          <a:xfrm>
            <a:off x="6651625" y="2667000"/>
            <a:ext cx="2035175" cy="3048000"/>
          </a:xfrm>
          <a:prstGeom prst="rect">
            <a:avLst/>
          </a:prstGeom>
          <a:noFill/>
          <a:ln w="9525">
            <a:noFill/>
            <a:miter lim="800000"/>
            <a:headEnd/>
            <a:tailEnd/>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p:cNvSpPr>
            <a:spLocks noGrp="1"/>
          </p:cNvSpPr>
          <p:nvPr>
            <p:ph type="title"/>
          </p:nvPr>
        </p:nvSpPr>
        <p:spPr/>
        <p:txBody>
          <a:bodyPr>
            <a:normAutofit fontScale="90000"/>
          </a:bodyPr>
          <a:lstStyle/>
          <a:p>
            <a:pPr>
              <a:lnSpc>
                <a:spcPts val="4575"/>
              </a:lnSpc>
            </a:pPr>
            <a:r>
              <a:rPr lang="es-MX" noProof="0" dirty="0"/>
              <a:t>Conducción en Equipo: Desventajas </a:t>
            </a:r>
          </a:p>
        </p:txBody>
      </p:sp>
      <p:sp>
        <p:nvSpPr>
          <p:cNvPr id="299010" name="Content Placeholder 4"/>
          <p:cNvSpPr>
            <a:spLocks noGrp="1"/>
          </p:cNvSpPr>
          <p:nvPr>
            <p:ph idx="1"/>
          </p:nvPr>
        </p:nvSpPr>
        <p:spPr>
          <a:xfrm>
            <a:off x="457200" y="1600200"/>
            <a:ext cx="5791200" cy="4525963"/>
          </a:xfrm>
        </p:spPr>
        <p:txBody>
          <a:bodyPr>
            <a:normAutofit fontScale="92500" lnSpcReduction="10000"/>
          </a:bodyPr>
          <a:lstStyle/>
          <a:p>
            <a:r>
              <a:rPr lang="es-MX" noProof="0" dirty="0"/>
              <a:t>Calidad de sueño más baja en vehículos en movimiento</a:t>
            </a:r>
          </a:p>
          <a:p>
            <a:r>
              <a:rPr lang="es-MX" noProof="0" dirty="0"/>
              <a:t>El mayor uso de sueño fraccionado puede alterar los patrones de sueño</a:t>
            </a:r>
          </a:p>
          <a:p>
            <a:r>
              <a:rPr lang="es-MX" noProof="0" dirty="0"/>
              <a:t>Puede significar descansos más cortos cuando el vehículo está parado</a:t>
            </a:r>
          </a:p>
          <a:p>
            <a:r>
              <a:rPr lang="es-MX" noProof="0" dirty="0"/>
              <a:t>Puede significar una mayor fatiga al inicio del viaje</a:t>
            </a:r>
          </a:p>
        </p:txBody>
      </p:sp>
      <p:pic>
        <p:nvPicPr>
          <p:cNvPr id="299011" name="Picture 2"/>
          <p:cNvPicPr>
            <a:picLocks noChangeAspect="1" noChangeArrowheads="1"/>
          </p:cNvPicPr>
          <p:nvPr/>
        </p:nvPicPr>
        <p:blipFill>
          <a:blip r:embed="rId3" cstate="print"/>
          <a:srcRect/>
          <a:stretch>
            <a:fillRect/>
          </a:stretch>
        </p:blipFill>
        <p:spPr bwMode="auto">
          <a:xfrm>
            <a:off x="6604000" y="2514600"/>
            <a:ext cx="2035175" cy="3048000"/>
          </a:xfrm>
          <a:prstGeom prst="rect">
            <a:avLst/>
          </a:prstGeom>
          <a:noFill/>
          <a:ln w="9525">
            <a:noFill/>
            <a:miter lim="800000"/>
            <a:headEnd/>
            <a:tailEnd/>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a:normAutofit fontScale="90000"/>
          </a:bodyPr>
          <a:lstStyle/>
          <a:p>
            <a:pPr>
              <a:lnSpc>
                <a:spcPts val="4575"/>
              </a:lnSpc>
            </a:pPr>
            <a:r>
              <a:rPr lang="es-MX" noProof="0" dirty="0"/>
              <a:t>Reglas Clave del Camarote para Dormir de EUA</a:t>
            </a:r>
          </a:p>
        </p:txBody>
      </p:sp>
      <p:graphicFrame>
        <p:nvGraphicFramePr>
          <p:cNvPr id="4" name="Content Placeholder 3"/>
          <p:cNvGraphicFramePr>
            <a:graphicFrameLocks noGrp="1"/>
          </p:cNvGraphicFramePr>
          <p:nvPr>
            <p:ph idx="1"/>
          </p:nvPr>
        </p:nvGraphicFramePr>
        <p:xfrm>
          <a:off x="457200" y="1600200"/>
          <a:ext cx="8229600" cy="47853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191000">
                <a:tc>
                  <a:txBody>
                    <a:bodyPr/>
                    <a:lstStyle/>
                    <a:p>
                      <a:r>
                        <a:rPr lang="es-ES" sz="2800" b="1" u="sng" dirty="0"/>
                        <a:t>Camiones: </a:t>
                      </a:r>
                      <a:r>
                        <a:rPr lang="es-ES" sz="2800" b="1" u="none" dirty="0"/>
                        <a:t>Los conductores que utilicen la disposición del camarote para dormir deben pasar al menos 8 horas consecutivas en el camarote, más 2 horas consecutivas separadas ya sea en el camarote, sin laborar, o cualquier combinación de las dos.</a:t>
                      </a:r>
                      <a:r>
                        <a:rPr lang="en-US" sz="2800" b="1" dirty="0"/>
                        <a:t> </a:t>
                      </a:r>
                    </a:p>
                  </a:txBody>
                  <a:tcPr marL="85874" marR="85874"/>
                </a:tc>
                <a:tc>
                  <a:txBody>
                    <a:bodyPr/>
                    <a:lstStyle/>
                    <a:p>
                      <a:r>
                        <a:rPr lang="es-ES" sz="2800" b="1" u="sng" dirty="0"/>
                        <a:t>Autobuses: </a:t>
                      </a:r>
                      <a:r>
                        <a:rPr lang="es-ES" sz="2800" b="1" u="none" dirty="0"/>
                        <a:t>Los conductores que utilicen un camarote deben permanecer al menos 8 horas en el camarote y pueden dividir el tiempo del camarote en dos períodos, siempre que ninguno sea inferior a 2 horas</a:t>
                      </a:r>
                      <a:r>
                        <a:rPr lang="en-US" sz="2800" b="1" dirty="0"/>
                        <a:t>. </a:t>
                      </a:r>
                    </a:p>
                  </a:txBody>
                  <a:tcPr marL="85874" marR="85874"/>
                </a:tc>
                <a:extLst>
                  <a:ext uri="{0D108BD9-81ED-4DB2-BD59-A6C34878D82A}">
                    <a16:rowId xmlns:a16="http://schemas.microsoft.com/office/drawing/2014/main" val="10000"/>
                  </a:ext>
                </a:extLst>
              </a:tr>
            </a:tbl>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normAutofit fontScale="90000"/>
          </a:bodyPr>
          <a:lstStyle/>
          <a:p>
            <a:pPr>
              <a:lnSpc>
                <a:spcPts val="4575"/>
              </a:lnSpc>
            </a:pPr>
            <a:r>
              <a:rPr lang="es-MX" noProof="0" dirty="0"/>
              <a:t>Reglas Clave del Camarote para Dormir Canadienses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13171839"/>
              </p:ext>
            </p:extLst>
          </p:nvPr>
        </p:nvGraphicFramePr>
        <p:xfrm>
          <a:off x="381000" y="1600200"/>
          <a:ext cx="8382000" cy="484632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3079630">
                <a:tc>
                  <a:txBody>
                    <a:bodyPr/>
                    <a:lstStyle/>
                    <a:p>
                      <a:r>
                        <a:rPr lang="es-MX" sz="2400" b="1" u="sng" dirty="0"/>
                        <a:t>Conductores </a:t>
                      </a:r>
                      <a:r>
                        <a:rPr lang="es-MX" sz="2400" b="1" u="sng" noProof="0" dirty="0"/>
                        <a:t>en</a:t>
                      </a:r>
                      <a:r>
                        <a:rPr lang="es-MX" sz="2400" b="1" u="sng" dirty="0"/>
                        <a:t> solitario (camión o autobús)</a:t>
                      </a:r>
                      <a:r>
                        <a:rPr lang="es-MX" sz="2400" b="1" dirty="0"/>
                        <a:t>:  Conductores en solitario pueden dividir sus 10 horas sin laborar en no más de 2 períodos siempre que:</a:t>
                      </a:r>
                    </a:p>
                    <a:p>
                      <a:r>
                        <a:rPr lang="es-MX" sz="2400" b="1" i="0" kern="1200" baseline="0" dirty="0">
                          <a:solidFill>
                            <a:schemeClr val="bg1"/>
                          </a:solidFill>
                          <a:latin typeface="+mn-lt"/>
                          <a:ea typeface="+mn-ea"/>
                          <a:cs typeface="+mn-cs"/>
                        </a:rPr>
                        <a:t>(a) ningún período en el camarote para dormir sea inferior a 2 horas;</a:t>
                      </a:r>
                    </a:p>
                    <a:p>
                      <a:r>
                        <a:rPr lang="es-MX" sz="2400" b="1" i="0" kern="1200" baseline="0" dirty="0">
                          <a:solidFill>
                            <a:schemeClr val="bg1"/>
                          </a:solidFill>
                          <a:latin typeface="+mn-lt"/>
                          <a:ea typeface="+mn-ea"/>
                          <a:cs typeface="+mn-cs"/>
                        </a:rPr>
                        <a:t>(b) el total de los 2 períodos en el camarote sea de al menos 10 horas.</a:t>
                      </a:r>
                      <a:endParaRPr lang="es-MX" sz="2400" b="1" i="0" dirty="0">
                        <a:solidFill>
                          <a:schemeClr val="bg1"/>
                        </a:solidFill>
                      </a:endParaRPr>
                    </a:p>
                  </a:txBody>
                  <a:tcPr marL="87394" marR="87394">
                    <a:solidFill>
                      <a:srgbClr val="AF3E1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b="1" u="sng" dirty="0"/>
                        <a:t>Conductores en Equipo (camión o autobús): </a:t>
                      </a:r>
                      <a:r>
                        <a:rPr lang="es-MX" sz="2400" b="1" u="none" dirty="0"/>
                        <a:t>los conductores en equipo pueden dividir sus 10 horas sin laborar pasando 2 períodos en el camarote para obtener al menos 8 o esas horas, siempre que:</a:t>
                      </a:r>
                    </a:p>
                    <a:p>
                      <a:pPr marL="0" marR="0" indent="0" algn="l" defTabSz="914400" rtl="0" eaLnBrk="1" fontAlgn="auto" latinLnBrk="0" hangingPunct="1">
                        <a:lnSpc>
                          <a:spcPct val="100000"/>
                        </a:lnSpc>
                        <a:spcBef>
                          <a:spcPts val="0"/>
                        </a:spcBef>
                        <a:spcAft>
                          <a:spcPts val="0"/>
                        </a:spcAft>
                        <a:buClrTx/>
                        <a:buSzTx/>
                        <a:buFontTx/>
                        <a:buAutoNum type="alphaLcParenBoth"/>
                        <a:tabLst/>
                        <a:defRPr/>
                      </a:pPr>
                      <a:r>
                        <a:rPr lang="es-MX" sz="2400" b="1" u="none" dirty="0"/>
                        <a:t> ningún período en el camarote sea inferior a 4 horas;</a:t>
                      </a:r>
                    </a:p>
                    <a:p>
                      <a:pPr marL="0" marR="0" indent="0" algn="l" defTabSz="914400" rtl="0" eaLnBrk="1" fontAlgn="auto" latinLnBrk="0" hangingPunct="1">
                        <a:lnSpc>
                          <a:spcPct val="100000"/>
                        </a:lnSpc>
                        <a:spcBef>
                          <a:spcPts val="0"/>
                        </a:spcBef>
                        <a:spcAft>
                          <a:spcPts val="0"/>
                        </a:spcAft>
                        <a:buClrTx/>
                        <a:buSzTx/>
                        <a:buFontTx/>
                        <a:buAutoNum type="alphaLcParenBoth"/>
                        <a:tabLst/>
                        <a:defRPr/>
                      </a:pPr>
                      <a:r>
                        <a:rPr lang="es-MX" sz="2400" b="1" u="none" dirty="0"/>
                        <a:t> el total de los 2 períodos en el camarote sea al menos 8 horas</a:t>
                      </a:r>
                      <a:r>
                        <a:rPr lang="es-MX" sz="2400" b="1" i="0" u="none" kern="1200" baseline="0" dirty="0">
                          <a:solidFill>
                            <a:schemeClr val="bg1"/>
                          </a:solidFill>
                          <a:latin typeface="+mn-lt"/>
                          <a:ea typeface="+mn-ea"/>
                          <a:cs typeface="+mn-cs"/>
                        </a:rPr>
                        <a:t>.</a:t>
                      </a:r>
                      <a:endParaRPr lang="es-MX" sz="2400" b="1" i="0" u="none" dirty="0">
                        <a:solidFill>
                          <a:schemeClr val="bg1"/>
                        </a:solidFill>
                      </a:endParaRPr>
                    </a:p>
                    <a:p>
                      <a:endParaRPr lang="es-MX" sz="2400" b="1" dirty="0"/>
                    </a:p>
                  </a:txBody>
                  <a:tcPr marL="87394" marR="87394"/>
                </a:tc>
                <a:extLst>
                  <a:ext uri="{0D108BD9-81ED-4DB2-BD59-A6C34878D82A}">
                    <a16:rowId xmlns:a16="http://schemas.microsoft.com/office/drawing/2014/main" val="10000"/>
                  </a:ext>
                </a:extLst>
              </a:tr>
            </a:tbl>
          </a:graphicData>
        </a:graphic>
      </p:graphicFrame>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Cumplimiento y Uso Seguro del Camarote</a:t>
            </a:r>
            <a:endParaRPr lang="es-MX" noProof="0" dirty="0"/>
          </a:p>
        </p:txBody>
      </p:sp>
      <p:sp>
        <p:nvSpPr>
          <p:cNvPr id="305154" name="Content Placeholder 2"/>
          <p:cNvSpPr>
            <a:spLocks noGrp="1"/>
          </p:cNvSpPr>
          <p:nvPr>
            <p:ph idx="1"/>
          </p:nvPr>
        </p:nvSpPr>
        <p:spPr/>
        <p:txBody>
          <a:bodyPr>
            <a:normAutofit fontScale="92500" lnSpcReduction="20000"/>
          </a:bodyPr>
          <a:lstStyle/>
          <a:p>
            <a:r>
              <a:rPr lang="es-MX" noProof="0" dirty="0"/>
              <a:t>Planee los períodos en el camarote con antelación para que cumplan y sean benéficos</a:t>
            </a:r>
          </a:p>
          <a:p>
            <a:r>
              <a:rPr lang="es-MX" noProof="0" dirty="0"/>
              <a:t>Cuando sea posible, duerma durante períodos de valles circadianos</a:t>
            </a:r>
          </a:p>
          <a:p>
            <a:r>
              <a:rPr lang="es-MX" noProof="0" dirty="0"/>
              <a:t>Evite tanto la cafeína como la actividad vigorosa en horas previas a los descansos</a:t>
            </a:r>
          </a:p>
          <a:p>
            <a:r>
              <a:rPr lang="es-MX" noProof="0" dirty="0"/>
              <a:t>Mantenga el camarote totalmente oscuro o use antifaz</a:t>
            </a:r>
          </a:p>
          <a:p>
            <a:r>
              <a:rPr lang="es-MX" noProof="0" dirty="0"/>
              <a:t>No conduzca inmediatamente después de despertar</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itle 1"/>
          <p:cNvSpPr>
            <a:spLocks noGrp="1"/>
          </p:cNvSpPr>
          <p:nvPr>
            <p:ph type="title"/>
          </p:nvPr>
        </p:nvSpPr>
        <p:spPr/>
        <p:txBody>
          <a:bodyPr>
            <a:normAutofit/>
          </a:bodyPr>
          <a:lstStyle/>
          <a:p>
            <a:pPr>
              <a:lnSpc>
                <a:spcPts val="4575"/>
              </a:lnSpc>
            </a:pPr>
            <a:r>
              <a:rPr lang="es-MX" noProof="0" dirty="0"/>
              <a:t>Mejore la Conducción en Equipo</a:t>
            </a:r>
          </a:p>
        </p:txBody>
      </p:sp>
      <p:sp>
        <p:nvSpPr>
          <p:cNvPr id="3" name="Content Placeholder 2"/>
          <p:cNvSpPr>
            <a:spLocks noGrp="1"/>
          </p:cNvSpPr>
          <p:nvPr>
            <p:ph idx="1"/>
          </p:nvPr>
        </p:nvSpPr>
        <p:spPr>
          <a:xfrm>
            <a:off x="457200" y="1600200"/>
            <a:ext cx="5105400" cy="4525963"/>
          </a:xfrm>
        </p:spPr>
        <p:txBody>
          <a:bodyPr rtlCol="0">
            <a:normAutofit fontScale="92500" lnSpcReduction="20000"/>
          </a:bodyPr>
          <a:lstStyle/>
          <a:p>
            <a:pPr>
              <a:defRPr/>
            </a:pPr>
            <a:r>
              <a:rPr lang="es-MX" noProof="0" dirty="0"/>
              <a:t>¡La conducción en equipo es una sociedad!</a:t>
            </a:r>
          </a:p>
          <a:p>
            <a:pPr>
              <a:defRPr/>
            </a:pPr>
            <a:r>
              <a:rPr lang="es-MX" noProof="0" dirty="0"/>
              <a:t>Para dormir bien, cada conductor debe tener plena confianza en el otro</a:t>
            </a:r>
          </a:p>
          <a:p>
            <a:pPr>
              <a:defRPr/>
            </a:pPr>
            <a:r>
              <a:rPr lang="es-MX" noProof="0" dirty="0"/>
              <a:t>El conductor debe esforzarse por ser “operador tranquilo”</a:t>
            </a:r>
          </a:p>
          <a:p>
            <a:pPr>
              <a:defRPr/>
            </a:pPr>
            <a:r>
              <a:rPr lang="es-MX" noProof="0" dirty="0"/>
              <a:t>Póngase de acuerdo sobre un plan para dormir y descansar que satisfaga las necesidades de cada conductor</a:t>
            </a:r>
          </a:p>
        </p:txBody>
      </p:sp>
      <p:pic>
        <p:nvPicPr>
          <p:cNvPr id="307203" name="Picture 2"/>
          <p:cNvPicPr>
            <a:picLocks noChangeAspect="1" noChangeArrowheads="1"/>
          </p:cNvPicPr>
          <p:nvPr/>
        </p:nvPicPr>
        <p:blipFill>
          <a:blip r:embed="rId3" cstate="print"/>
          <a:srcRect/>
          <a:stretch>
            <a:fillRect/>
          </a:stretch>
        </p:blipFill>
        <p:spPr bwMode="auto">
          <a:xfrm>
            <a:off x="6269038" y="2205038"/>
            <a:ext cx="2189162" cy="3281362"/>
          </a:xfrm>
          <a:prstGeom prst="rect">
            <a:avLst/>
          </a:prstGeom>
          <a:noFill/>
          <a:ln w="9525">
            <a:noFill/>
            <a:miter lim="800000"/>
            <a:headEnd/>
            <a:tailEnd/>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4"/>
          <p:cNvSpPr>
            <a:spLocks noGrp="1"/>
          </p:cNvSpPr>
          <p:nvPr>
            <p:ph type="ctrTitle"/>
          </p:nvPr>
        </p:nvSpPr>
        <p:spPr>
          <a:solidFill>
            <a:srgbClr val="C00000">
              <a:alpha val="59999"/>
            </a:srgbClr>
          </a:solidFill>
          <a:ln w="9525" cmpd="sng"/>
        </p:spPr>
        <p:txBody>
          <a:bodyPr/>
          <a:lstStyle/>
          <a:p>
            <a:r>
              <a:rPr lang="es-MX" noProof="0" dirty="0"/>
              <a:t>Conclusiones: Revisión y Resumen</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br>
              <a:rPr lang="es-MX" sz="4000" i="1" noProof="0" dirty="0">
                <a:solidFill>
                  <a:srgbClr val="002060"/>
                </a:solidFill>
              </a:rPr>
            </a:br>
            <a:r>
              <a:rPr lang="es-MX" sz="4900" noProof="0" dirty="0"/>
              <a:t>Revisión</a:t>
            </a:r>
            <a:br>
              <a:rPr lang="es-MX" sz="4900" noProof="0" dirty="0"/>
            </a:br>
            <a:endParaRPr lang="es-MX" sz="4900" noProof="0" dirty="0"/>
          </a:p>
        </p:txBody>
      </p:sp>
      <p:sp>
        <p:nvSpPr>
          <p:cNvPr id="321538" name="Content Placeholder 2"/>
          <p:cNvSpPr>
            <a:spLocks noGrp="1"/>
          </p:cNvSpPr>
          <p:nvPr>
            <p:ph idx="1"/>
          </p:nvPr>
        </p:nvSpPr>
        <p:spPr/>
        <p:txBody>
          <a:bodyPr/>
          <a:lstStyle/>
          <a:p>
            <a:pPr>
              <a:buFont typeface="Arial" charset="0"/>
              <a:buNone/>
            </a:pPr>
            <a:r>
              <a:rPr lang="es-MX" u="sng" noProof="0" dirty="0"/>
              <a:t>Temas</a:t>
            </a:r>
            <a:r>
              <a:rPr lang="es-MX" noProof="0" dirty="0"/>
              <a:t>: </a:t>
            </a:r>
          </a:p>
          <a:p>
            <a:r>
              <a:rPr lang="es-MX" noProof="0" dirty="0"/>
              <a:t>Términos y conceptos clave</a:t>
            </a:r>
          </a:p>
          <a:p>
            <a:r>
              <a:rPr lang="es-MX" noProof="0" dirty="0"/>
              <a:t>Mitos (conceptos erróneos) sobre el sueño y el estado de alerta</a:t>
            </a:r>
          </a:p>
          <a:p>
            <a:r>
              <a:rPr lang="es-MX" noProof="0" dirty="0"/>
              <a:t>Resumen de lo que “se debe” y “no se debe” hacer en la administración de la fatiga</a:t>
            </a:r>
          </a:p>
          <a:p>
            <a:pPr>
              <a:buFont typeface="Arial" charset="0"/>
              <a:buNone/>
            </a:pPr>
            <a:endParaRPr lang="es-MX" noProof="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br>
              <a:rPr lang="es-MX" sz="4000" i="1" noProof="0" dirty="0">
                <a:solidFill>
                  <a:srgbClr val="002060"/>
                </a:solidFill>
              </a:rPr>
            </a:br>
            <a:r>
              <a:rPr lang="es-MX" sz="4900" noProof="0" dirty="0"/>
              <a:t>Capacitación Basada en la Web </a:t>
            </a:r>
            <a:br>
              <a:rPr lang="es-MX" noProof="0" dirty="0"/>
            </a:br>
            <a:endParaRPr lang="es-MX" noProof="0" dirty="0"/>
          </a:p>
        </p:txBody>
      </p:sp>
      <p:sp>
        <p:nvSpPr>
          <p:cNvPr id="45059" name="Content Placeholder 2"/>
          <p:cNvSpPr>
            <a:spLocks noGrp="1"/>
          </p:cNvSpPr>
          <p:nvPr>
            <p:ph idx="1"/>
          </p:nvPr>
        </p:nvSpPr>
        <p:spPr/>
        <p:txBody>
          <a:bodyPr/>
          <a:lstStyle/>
          <a:p>
            <a:pPr>
              <a:buFont typeface="Arial" pitchFamily="34" charset="0"/>
              <a:buNone/>
            </a:pPr>
            <a:r>
              <a:rPr lang="es-MX" u="sng" noProof="0" dirty="0"/>
              <a:t>Temas</a:t>
            </a:r>
            <a:r>
              <a:rPr lang="es-MX" noProof="0" dirty="0"/>
              <a:t>:  </a:t>
            </a:r>
          </a:p>
          <a:p>
            <a:r>
              <a:rPr lang="es-MX" noProof="0" dirty="0"/>
              <a:t>Ventajas</a:t>
            </a:r>
          </a:p>
          <a:p>
            <a:r>
              <a:rPr lang="es-MX" noProof="0" dirty="0"/>
              <a:t>Sitio web del PAF y Sistema de Administración del Aprendizaje (SAA)</a:t>
            </a:r>
          </a:p>
          <a:p>
            <a:r>
              <a:rPr lang="es-MX" noProof="0" dirty="0"/>
              <a:t>Supervisar y ayudar a los aprendices</a:t>
            </a:r>
          </a:p>
          <a:p>
            <a:r>
              <a:rPr lang="es-MX" noProof="0" dirty="0"/>
              <a:t>Exámenes y mantenimiento de registros</a:t>
            </a:r>
          </a:p>
          <a:p>
            <a:pPr>
              <a:buFont typeface="Arial" pitchFamily="34" charset="0"/>
              <a:buNone/>
            </a:pPr>
            <a:endParaRPr lang="es-MX" noProof="0" dirty="0">
              <a:solidFill>
                <a:srgbClr val="002060"/>
              </a:solidFill>
            </a:endParaRPr>
          </a:p>
          <a:p>
            <a:endParaRPr lang="es-MX" noProof="0" dirty="0">
              <a:solidFill>
                <a:srgbClr val="002060"/>
              </a:solidFill>
            </a:endParaRPr>
          </a:p>
          <a:p>
            <a:pPr>
              <a:buFont typeface="Arial" pitchFamily="34" charset="0"/>
              <a:buNone/>
            </a:pPr>
            <a:endParaRPr lang="es-MX" noProof="0"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noProof="0" dirty="0"/>
              <a:t>Revisión: Términos y Conceptos Clave sobre la Fatiga (1 de 2) </a:t>
            </a:r>
            <a:endParaRPr lang="es-MX" noProof="0" dirty="0"/>
          </a:p>
        </p:txBody>
      </p:sp>
      <p:sp>
        <p:nvSpPr>
          <p:cNvPr id="323586" name="Content Placeholder 2"/>
          <p:cNvSpPr>
            <a:spLocks noGrp="1"/>
          </p:cNvSpPr>
          <p:nvPr>
            <p:ph idx="1"/>
          </p:nvPr>
        </p:nvSpPr>
        <p:spPr>
          <a:xfrm>
            <a:off x="457200" y="1828800"/>
            <a:ext cx="7543800" cy="4525963"/>
          </a:xfrm>
        </p:spPr>
        <p:txBody>
          <a:bodyPr/>
          <a:lstStyle/>
          <a:p>
            <a:r>
              <a:rPr lang="es-MX" sz="2900" noProof="0" dirty="0"/>
              <a:t>Higiene del sueño</a:t>
            </a:r>
          </a:p>
          <a:p>
            <a:r>
              <a:rPr lang="es-MX" sz="2900" noProof="0" dirty="0"/>
              <a:t>Autoevaluación subjetiva vs.                               objetiva</a:t>
            </a:r>
          </a:p>
          <a:p>
            <a:r>
              <a:rPr lang="es-MX" sz="2900" noProof="0" dirty="0"/>
              <a:t>Microsueños</a:t>
            </a:r>
          </a:p>
          <a:p>
            <a:r>
              <a:rPr lang="es-MX" sz="2900" noProof="0" dirty="0"/>
              <a:t>Volantazos</a:t>
            </a:r>
          </a:p>
          <a:p>
            <a:r>
              <a:rPr lang="es-MX" sz="2900" noProof="0" dirty="0"/>
              <a:t>Deudas de sueño y recuperación</a:t>
            </a:r>
          </a:p>
          <a:p>
            <a:r>
              <a:rPr lang="es-MX" sz="2900" noProof="0" dirty="0"/>
              <a:t>Estructura del sueño (p. ej., No-MOR frente a MOR</a:t>
            </a:r>
            <a:r>
              <a:rPr lang="es-MX" sz="2800" noProof="0" dirty="0">
                <a:sym typeface="Wingdings" pitchFamily="2" charset="2"/>
              </a:rPr>
              <a:t>)</a:t>
            </a:r>
            <a:endParaRPr lang="es-MX" sz="2900" noProof="0" dirty="0">
              <a:sym typeface="Wingdings" pitchFamily="2" charset="2"/>
            </a:endParaRPr>
          </a:p>
          <a:p>
            <a:endParaRPr lang="es-MX" sz="1800" noProof="0" dirty="0">
              <a:solidFill>
                <a:srgbClr val="002060"/>
              </a:solidFill>
              <a:sym typeface="Wingdings" pitchFamily="2" charset="2"/>
            </a:endParaRPr>
          </a:p>
          <a:p>
            <a:endParaRPr lang="es-MX" sz="1800" noProof="0" dirty="0">
              <a:solidFill>
                <a:srgbClr val="002060"/>
              </a:solidFill>
              <a:sym typeface="Wingdings" pitchFamily="2" charset="2"/>
            </a:endParaRPr>
          </a:p>
          <a:p>
            <a:endParaRPr lang="es-MX" sz="2400" noProof="0" dirty="0">
              <a:solidFill>
                <a:srgbClr val="002060"/>
              </a:solidFill>
            </a:endParaRPr>
          </a:p>
        </p:txBody>
      </p:sp>
      <p:pic>
        <p:nvPicPr>
          <p:cNvPr id="323587" name="Picture 2" title="Man sleeping on recliner"/>
          <p:cNvPicPr>
            <a:picLocks noChangeAspect="1" noChangeArrowheads="1"/>
          </p:cNvPicPr>
          <p:nvPr/>
        </p:nvPicPr>
        <p:blipFill>
          <a:blip r:embed="rId3" cstate="print"/>
          <a:srcRect/>
          <a:stretch>
            <a:fillRect/>
          </a:stretch>
        </p:blipFill>
        <p:spPr bwMode="auto">
          <a:xfrm>
            <a:off x="5410200" y="1964985"/>
            <a:ext cx="3363913" cy="2409825"/>
          </a:xfrm>
          <a:prstGeom prst="rect">
            <a:avLst/>
          </a:prstGeom>
          <a:noFill/>
          <a:ln w="9525">
            <a:noFill/>
            <a:miter lim="800000"/>
            <a:headEnd/>
            <a:tailEnd/>
          </a:ln>
        </p:spPr>
      </p:pic>
    </p:spTree>
    <p:extLst>
      <p:ext uri="{BB962C8B-B14F-4D97-AF65-F5344CB8AC3E}">
        <p14:creationId xmlns:p14="http://schemas.microsoft.com/office/powerpoint/2010/main" val="125725511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Content Placeholder 3"/>
          <p:cNvSpPr>
            <a:spLocks noGrp="1"/>
          </p:cNvSpPr>
          <p:nvPr>
            <p:ph idx="1"/>
          </p:nvPr>
        </p:nvSpPr>
        <p:spPr>
          <a:xfrm>
            <a:off x="457200" y="1600200"/>
            <a:ext cx="7086600" cy="4525963"/>
          </a:xfrm>
        </p:spPr>
        <p:txBody>
          <a:bodyPr>
            <a:normAutofit lnSpcReduction="10000"/>
          </a:bodyPr>
          <a:lstStyle/>
          <a:p>
            <a:r>
              <a:rPr lang="es-MX" sz="3000" noProof="0" dirty="0">
                <a:sym typeface="Wingdings" pitchFamily="2" charset="2"/>
              </a:rPr>
              <a:t>Fatiga interna vs. relacionada con la tarea</a:t>
            </a:r>
          </a:p>
          <a:p>
            <a:r>
              <a:rPr lang="es-MX" sz="3000" noProof="0" dirty="0">
                <a:sym typeface="Wingdings" pitchFamily="2" charset="2"/>
              </a:rPr>
              <a:t>Ritmos circadianos</a:t>
            </a:r>
          </a:p>
          <a:p>
            <a:r>
              <a:rPr lang="es-MX" sz="3000" noProof="0" dirty="0">
                <a:sym typeface="Wingdings" pitchFamily="2" charset="2"/>
              </a:rPr>
              <a:t>Tiempo despierto</a:t>
            </a:r>
          </a:p>
          <a:p>
            <a:r>
              <a:rPr lang="es-MX" sz="3000" noProof="0" dirty="0">
                <a:sym typeface="Wingdings" pitchFamily="2" charset="2"/>
              </a:rPr>
              <a:t>Tiempo en la tarea</a:t>
            </a:r>
          </a:p>
          <a:p>
            <a:r>
              <a:rPr lang="es-MX" sz="3000" noProof="0" dirty="0">
                <a:sym typeface="Wingdings" pitchFamily="2" charset="2"/>
              </a:rPr>
              <a:t>Diferencias individuales en la susceptibilidad a la fatiga</a:t>
            </a:r>
          </a:p>
          <a:p>
            <a:r>
              <a:rPr lang="es-MX" sz="3000" noProof="0" dirty="0">
                <a:sym typeface="Wingdings" pitchFamily="2" charset="2"/>
              </a:rPr>
              <a:t>Enfermedades del sueño (AOS, insomnio)</a:t>
            </a:r>
          </a:p>
          <a:p>
            <a:r>
              <a:rPr lang="es-MX" sz="3000" noProof="0" dirty="0">
                <a:sym typeface="Wingdings" pitchFamily="2" charset="2"/>
              </a:rPr>
              <a:t>Rotación de programación hacia adelante o hacia atrás</a:t>
            </a:r>
          </a:p>
          <a:p>
            <a:pPr>
              <a:buFont typeface="Arial" charset="0"/>
              <a:buNone/>
            </a:pPr>
            <a:endParaRPr lang="es-MX" noProof="0" dirty="0">
              <a:solidFill>
                <a:srgbClr val="800000"/>
              </a:solidFill>
              <a:sym typeface="Wingdings" pitchFamily="2" charset="2"/>
            </a:endParaRPr>
          </a:p>
        </p:txBody>
      </p:sp>
      <p:sp>
        <p:nvSpPr>
          <p:cNvPr id="325634" name="Title 2"/>
          <p:cNvSpPr>
            <a:spLocks noGrp="1"/>
          </p:cNvSpPr>
          <p:nvPr>
            <p:ph type="title"/>
          </p:nvPr>
        </p:nvSpPr>
        <p:spPr/>
        <p:txBody>
          <a:bodyPr>
            <a:normAutofit fontScale="90000"/>
          </a:bodyPr>
          <a:lstStyle/>
          <a:p>
            <a:pPr>
              <a:lnSpc>
                <a:spcPts val="4575"/>
              </a:lnSpc>
            </a:pPr>
            <a:r>
              <a:rPr lang="es-MX" sz="4400" noProof="0" dirty="0"/>
              <a:t>Revisión: Términos y Conceptos Clave sobre la Fatiga</a:t>
            </a:r>
            <a:r>
              <a:rPr lang="es-MX" noProof="0" dirty="0"/>
              <a:t> (2 de 2)</a:t>
            </a:r>
          </a:p>
        </p:txBody>
      </p:sp>
      <p:pic>
        <p:nvPicPr>
          <p:cNvPr id="325635" name="Picture 2" title="Sleep disorders with sad face written on chalk board"/>
          <p:cNvPicPr>
            <a:picLocks noChangeAspect="1" noChangeArrowheads="1"/>
          </p:cNvPicPr>
          <p:nvPr/>
        </p:nvPicPr>
        <p:blipFill>
          <a:blip r:embed="rId3" cstate="print"/>
          <a:srcRect/>
          <a:stretch>
            <a:fillRect/>
          </a:stretch>
        </p:blipFill>
        <p:spPr bwMode="auto">
          <a:xfrm>
            <a:off x="5943600" y="2239962"/>
            <a:ext cx="2938463" cy="1951038"/>
          </a:xfrm>
          <a:prstGeom prst="rect">
            <a:avLst/>
          </a:prstGeom>
          <a:noFill/>
          <a:ln w="9525">
            <a:noFill/>
            <a:miter lim="800000"/>
            <a:headEnd/>
            <a:tailEnd/>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p:cNvSpPr>
            <a:spLocks noGrp="1"/>
          </p:cNvSpPr>
          <p:nvPr>
            <p:ph type="title"/>
          </p:nvPr>
        </p:nvSpPr>
        <p:spPr/>
        <p:txBody>
          <a:bodyPr/>
          <a:lstStyle/>
          <a:p>
            <a:pPr>
              <a:lnSpc>
                <a:spcPts val="4575"/>
              </a:lnSpc>
            </a:pPr>
            <a:r>
              <a:rPr lang="es-MX" noProof="0" dirty="0"/>
              <a:t>Mitos sobre la Fatiga (1 de 2) </a:t>
            </a:r>
          </a:p>
        </p:txBody>
      </p:sp>
      <p:sp>
        <p:nvSpPr>
          <p:cNvPr id="327682" name="Content Placeholder 2"/>
          <p:cNvSpPr>
            <a:spLocks noGrp="1"/>
          </p:cNvSpPr>
          <p:nvPr>
            <p:ph idx="1"/>
          </p:nvPr>
        </p:nvSpPr>
        <p:spPr>
          <a:xfrm>
            <a:off x="457200" y="1600200"/>
            <a:ext cx="5715000" cy="4525963"/>
          </a:xfrm>
        </p:spPr>
        <p:txBody>
          <a:bodyPr/>
          <a:lstStyle/>
          <a:p>
            <a:pPr marL="514350" indent="-514350">
              <a:buFont typeface="Calibri" pitchFamily="34" charset="0"/>
              <a:buAutoNum type="arabicPeriod"/>
            </a:pPr>
            <a:r>
              <a:rPr lang="es-MX" sz="3000" noProof="0" dirty="0"/>
              <a:t>“Puedo disciplinarme para arreglármelas con menos horas de sueño””</a:t>
            </a:r>
          </a:p>
          <a:p>
            <a:pPr marL="514350" indent="-514350">
              <a:buFont typeface="Calibri" pitchFamily="34" charset="0"/>
              <a:buAutoNum type="arabicPeriod"/>
            </a:pPr>
            <a:r>
              <a:rPr lang="es-MX" sz="3000" noProof="0" dirty="0"/>
              <a:t>“Puedo motivarme para seguir adelante aunque tengo sueño”</a:t>
            </a:r>
          </a:p>
          <a:p>
            <a:pPr marL="514350" indent="-514350">
              <a:buFont typeface="Calibri" pitchFamily="34" charset="0"/>
              <a:buAutoNum type="arabicPeriod"/>
            </a:pPr>
            <a:r>
              <a:rPr lang="es-MX" sz="3000" noProof="0" dirty="0"/>
              <a:t>“He dejado de dormir antes y lo he hecho bien”</a:t>
            </a:r>
          </a:p>
          <a:p>
            <a:pPr marL="514350" indent="-514350">
              <a:buFont typeface="Calibri" pitchFamily="34" charset="0"/>
              <a:buAutoNum type="arabicPeriod"/>
            </a:pPr>
            <a:r>
              <a:rPr lang="es-MX" sz="3000" noProof="0" dirty="0"/>
              <a:t>“Sé que tan somnoliento estoy”</a:t>
            </a:r>
          </a:p>
        </p:txBody>
      </p:sp>
      <p:pic>
        <p:nvPicPr>
          <p:cNvPr id="5" name="Picture 2" title="Man angry to be awakened by alarm clock"/>
          <p:cNvPicPr>
            <a:picLocks noChangeAspect="1" noChangeArrowheads="1"/>
          </p:cNvPicPr>
          <p:nvPr/>
        </p:nvPicPr>
        <p:blipFill>
          <a:blip r:embed="rId3" cstate="print"/>
          <a:srcRect/>
          <a:stretch>
            <a:fillRect/>
          </a:stretch>
        </p:blipFill>
        <p:spPr bwMode="auto">
          <a:xfrm>
            <a:off x="6172200" y="1752600"/>
            <a:ext cx="2695575" cy="4038600"/>
          </a:xfrm>
          <a:prstGeom prst="rect">
            <a:avLst/>
          </a:prstGeom>
          <a:noFill/>
          <a:ln w="9525">
            <a:noFill/>
            <a:miter lim="800000"/>
            <a:headEnd/>
            <a:tailEnd/>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itle 1"/>
          <p:cNvSpPr>
            <a:spLocks noGrp="1"/>
          </p:cNvSpPr>
          <p:nvPr>
            <p:ph type="title"/>
          </p:nvPr>
        </p:nvSpPr>
        <p:spPr/>
        <p:txBody>
          <a:bodyPr/>
          <a:lstStyle/>
          <a:p>
            <a:pPr>
              <a:lnSpc>
                <a:spcPts val="4575"/>
              </a:lnSpc>
            </a:pPr>
            <a:r>
              <a:rPr lang="es-MX" noProof="0" dirty="0"/>
              <a:t>Mitos sobre la Fatiga (2 de 2) </a:t>
            </a:r>
          </a:p>
        </p:txBody>
      </p:sp>
      <p:sp>
        <p:nvSpPr>
          <p:cNvPr id="3" name="Content Placeholder 2"/>
          <p:cNvSpPr>
            <a:spLocks noGrp="1"/>
          </p:cNvSpPr>
          <p:nvPr>
            <p:ph idx="1"/>
          </p:nvPr>
        </p:nvSpPr>
        <p:spPr>
          <a:xfrm>
            <a:off x="457200" y="1600200"/>
            <a:ext cx="5867400" cy="4525963"/>
          </a:xfrm>
        </p:spPr>
        <p:txBody>
          <a:bodyPr rtlCol="0">
            <a:normAutofit/>
          </a:bodyPr>
          <a:lstStyle/>
          <a:p>
            <a:pPr marL="514350" indent="-514350" fontAlgn="auto">
              <a:spcAft>
                <a:spcPts val="0"/>
              </a:spcAft>
              <a:buFont typeface="+mj-lt"/>
              <a:buAutoNum type="arabicPeriod" startAt="5"/>
              <a:defRPr/>
            </a:pPr>
            <a:r>
              <a:rPr lang="es-MX" sz="3000" noProof="0" dirty="0"/>
              <a:t>“Siempre puedo simplemente abrir las ventanas y subir el volumen de la radio”</a:t>
            </a:r>
          </a:p>
          <a:p>
            <a:pPr marL="514350" indent="-514350" fontAlgn="auto">
              <a:spcAft>
                <a:spcPts val="0"/>
              </a:spcAft>
              <a:buFont typeface="+mj-lt"/>
              <a:buAutoNum type="arabicPeriod" startAt="5"/>
              <a:defRPr/>
            </a:pPr>
            <a:r>
              <a:rPr lang="es-MX" sz="3000" noProof="0" dirty="0"/>
              <a:t>“Una siesta solo lo empeorará”</a:t>
            </a:r>
          </a:p>
          <a:p>
            <a:pPr marL="514350" indent="-514350" fontAlgn="auto">
              <a:spcAft>
                <a:spcPts val="0"/>
              </a:spcAft>
              <a:buFont typeface="+mj-lt"/>
              <a:buAutoNum type="arabicPeriod" startAt="5"/>
              <a:defRPr/>
            </a:pPr>
            <a:r>
              <a:rPr lang="es-MX" sz="3000" noProof="0" dirty="0"/>
              <a:t>“El alcohol me ayuda a dormir”</a:t>
            </a:r>
          </a:p>
          <a:p>
            <a:pPr marL="514350" indent="-514350" fontAlgn="auto">
              <a:spcAft>
                <a:spcPts val="0"/>
              </a:spcAft>
              <a:buFont typeface="+mj-lt"/>
              <a:buAutoNum type="arabicPeriod" startAt="5"/>
              <a:defRPr/>
            </a:pPr>
            <a:r>
              <a:rPr lang="es-MX" sz="3000" noProof="0" dirty="0"/>
              <a:t>“Lidiar con la fatiga del conductor es fácil”</a:t>
            </a:r>
            <a:endParaRPr lang="es-MX" sz="3600" noProof="0" dirty="0"/>
          </a:p>
          <a:p>
            <a:pPr fontAlgn="auto">
              <a:spcAft>
                <a:spcPts val="0"/>
              </a:spcAft>
              <a:buFont typeface="Arial" pitchFamily="34" charset="0"/>
              <a:buChar char="•"/>
              <a:defRPr/>
            </a:pPr>
            <a:endParaRPr lang="es-MX" noProof="0" dirty="0"/>
          </a:p>
        </p:txBody>
      </p:sp>
      <p:pic>
        <p:nvPicPr>
          <p:cNvPr id="329731" name="Picture 2" title="Man angry to be awakened by alarm clock"/>
          <p:cNvPicPr>
            <a:picLocks noChangeAspect="1" noChangeArrowheads="1"/>
          </p:cNvPicPr>
          <p:nvPr/>
        </p:nvPicPr>
        <p:blipFill>
          <a:blip r:embed="rId3" cstate="print"/>
          <a:srcRect/>
          <a:stretch>
            <a:fillRect/>
          </a:stretch>
        </p:blipFill>
        <p:spPr bwMode="auto">
          <a:xfrm>
            <a:off x="6124074" y="1752600"/>
            <a:ext cx="2593855" cy="3886200"/>
          </a:xfrm>
          <a:prstGeom prst="rect">
            <a:avLst/>
          </a:prstGeom>
          <a:noFill/>
          <a:ln w="9525">
            <a:noFill/>
            <a:miter lim="800000"/>
            <a:headEnd/>
            <a:tailEnd/>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p:txBody>
          <a:bodyPr>
            <a:normAutofit fontScale="90000"/>
          </a:bodyPr>
          <a:lstStyle/>
          <a:p>
            <a:pPr>
              <a:lnSpc>
                <a:spcPts val="4575"/>
              </a:lnSpc>
            </a:pPr>
            <a:r>
              <a:rPr lang="es-MX" noProof="0" dirty="0"/>
              <a:t>Administración de la Fatiga “Hacer"</a:t>
            </a:r>
            <a:br>
              <a:rPr lang="es-MX" noProof="0" dirty="0"/>
            </a:br>
            <a:r>
              <a:rPr lang="es-MX" noProof="0" dirty="0"/>
              <a:t>(1 de 2) </a:t>
            </a:r>
          </a:p>
        </p:txBody>
      </p:sp>
      <p:sp>
        <p:nvSpPr>
          <p:cNvPr id="3" name="Content Placeholder 2"/>
          <p:cNvSpPr>
            <a:spLocks noGrp="1"/>
          </p:cNvSpPr>
          <p:nvPr>
            <p:ph idx="1"/>
          </p:nvPr>
        </p:nvSpPr>
        <p:spPr>
          <a:xfrm>
            <a:off x="457200" y="1600200"/>
            <a:ext cx="6324600" cy="4525963"/>
          </a:xfrm>
        </p:spPr>
        <p:txBody>
          <a:bodyPr rtlCol="0">
            <a:normAutofit fontScale="85000" lnSpcReduction="20000"/>
          </a:bodyPr>
          <a:lstStyle/>
          <a:p>
            <a:pPr fontAlgn="auto">
              <a:spcAft>
                <a:spcPts val="0"/>
              </a:spcAft>
              <a:buFont typeface="Arial" pitchFamily="34" charset="0"/>
              <a:buChar char="•"/>
              <a:defRPr/>
            </a:pPr>
            <a:r>
              <a:rPr lang="es-MX" noProof="0" dirty="0"/>
              <a:t>Valorar el estado de alerta y el bienestar</a:t>
            </a:r>
          </a:p>
          <a:p>
            <a:pPr fontAlgn="auto">
              <a:spcAft>
                <a:spcPts val="0"/>
              </a:spcAft>
              <a:buFont typeface="Arial" pitchFamily="34" charset="0"/>
              <a:buChar char="•"/>
              <a:defRPr/>
            </a:pPr>
            <a:r>
              <a:rPr lang="es-MX" noProof="0" dirty="0"/>
              <a:t>Reconocer el sueño como ingrediente principal</a:t>
            </a:r>
          </a:p>
          <a:p>
            <a:pPr fontAlgn="auto">
              <a:spcAft>
                <a:spcPts val="0"/>
              </a:spcAft>
              <a:buFont typeface="Arial" pitchFamily="34" charset="0"/>
              <a:buChar char="•"/>
              <a:defRPr/>
            </a:pPr>
            <a:r>
              <a:rPr lang="es-MX" noProof="0" dirty="0"/>
              <a:t>Sea consciente de los factores de fatiga que le afectan en cualquier momento</a:t>
            </a:r>
          </a:p>
          <a:p>
            <a:pPr fontAlgn="auto">
              <a:spcAft>
                <a:spcPts val="0"/>
              </a:spcAft>
              <a:buFont typeface="Arial" pitchFamily="34" charset="0"/>
              <a:buChar char="•"/>
              <a:defRPr/>
            </a:pPr>
            <a:r>
              <a:rPr lang="es-MX" noProof="0" dirty="0"/>
              <a:t>Autoevalúe su nivel de fatiga en función de señales </a:t>
            </a:r>
            <a:r>
              <a:rPr lang="es-MX" i="1" noProof="0" dirty="0"/>
              <a:t>objetivas</a:t>
            </a:r>
          </a:p>
          <a:p>
            <a:pPr fontAlgn="auto">
              <a:spcAft>
                <a:spcPts val="0"/>
              </a:spcAft>
              <a:buFont typeface="Arial" pitchFamily="34" charset="0"/>
              <a:buChar char="•"/>
              <a:defRPr/>
            </a:pPr>
            <a:r>
              <a:rPr lang="es-MX" noProof="0" dirty="0"/>
              <a:t>Trate de "ir con" sus ritmos circadianos, no contra ellos</a:t>
            </a:r>
          </a:p>
          <a:p>
            <a:pPr fontAlgn="auto">
              <a:spcAft>
                <a:spcPts val="0"/>
              </a:spcAft>
              <a:buFont typeface="Arial" pitchFamily="34" charset="0"/>
              <a:buChar char="•"/>
              <a:defRPr/>
            </a:pPr>
            <a:r>
              <a:rPr lang="es-MX" noProof="0" dirty="0"/>
              <a:t>Utilice la oscuridad y la luz como ayuda para la administración de la fatiga</a:t>
            </a:r>
          </a:p>
          <a:p>
            <a:pPr fontAlgn="auto">
              <a:spcAft>
                <a:spcPts val="0"/>
              </a:spcAft>
              <a:buFont typeface="Arial" pitchFamily="34" charset="0"/>
              <a:buChar char="•"/>
              <a:defRPr/>
            </a:pPr>
            <a:endParaRPr lang="es-MX" noProof="0" dirty="0"/>
          </a:p>
          <a:p>
            <a:pPr fontAlgn="auto">
              <a:spcAft>
                <a:spcPts val="0"/>
              </a:spcAft>
              <a:buFont typeface="Arial" pitchFamily="34" charset="0"/>
              <a:buChar char="•"/>
              <a:defRPr/>
            </a:pPr>
            <a:endParaRPr lang="es-MX" noProof="0" dirty="0"/>
          </a:p>
        </p:txBody>
      </p:sp>
      <p:pic>
        <p:nvPicPr>
          <p:cNvPr id="331779" name="Picture 4" title="Cartoon collage:  positive sleep practices"/>
          <p:cNvPicPr>
            <a:picLocks noChangeAspect="1" noChangeArrowheads="1"/>
          </p:cNvPicPr>
          <p:nvPr/>
        </p:nvPicPr>
        <p:blipFill>
          <a:blip r:embed="rId3" cstate="print"/>
          <a:srcRect l="13000" t="3334" r="13000" b="12666"/>
          <a:stretch>
            <a:fillRect/>
          </a:stretch>
        </p:blipFill>
        <p:spPr bwMode="auto">
          <a:xfrm>
            <a:off x="6635353" y="2057400"/>
            <a:ext cx="2508647" cy="2133600"/>
          </a:xfrm>
          <a:prstGeom prst="rect">
            <a:avLst/>
          </a:prstGeom>
          <a:noFill/>
          <a:ln w="9525">
            <a:noFill/>
            <a:miter lim="800000"/>
            <a:headEnd/>
            <a:tailEnd/>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title="Cartoon collage:  positive sleep practices"/>
          <p:cNvPicPr>
            <a:picLocks noChangeAspect="1" noChangeArrowheads="1"/>
          </p:cNvPicPr>
          <p:nvPr/>
        </p:nvPicPr>
        <p:blipFill>
          <a:blip r:embed="rId3" cstate="print"/>
          <a:srcRect l="13000" t="3334" r="13000" b="12666"/>
          <a:stretch>
            <a:fillRect/>
          </a:stretch>
        </p:blipFill>
        <p:spPr bwMode="auto">
          <a:xfrm>
            <a:off x="5638800" y="2095500"/>
            <a:ext cx="3135809" cy="2667000"/>
          </a:xfrm>
          <a:prstGeom prst="rect">
            <a:avLst/>
          </a:prstGeom>
          <a:noFill/>
          <a:ln w="9525">
            <a:noFill/>
            <a:miter lim="800000"/>
            <a:headEnd/>
            <a:tailEnd/>
          </a:ln>
        </p:spPr>
      </p:pic>
      <p:sp>
        <p:nvSpPr>
          <p:cNvPr id="2" name="Title 1"/>
          <p:cNvSpPr>
            <a:spLocks noGrp="1"/>
          </p:cNvSpPr>
          <p:nvPr>
            <p:ph type="title"/>
          </p:nvPr>
        </p:nvSpPr>
        <p:spPr/>
        <p:txBody>
          <a:bodyPr rtlCol="0">
            <a:normAutofit fontScale="90000"/>
          </a:bodyPr>
          <a:lstStyle/>
          <a:p>
            <a:pPr fontAlgn="auto">
              <a:spcAft>
                <a:spcPts val="0"/>
              </a:spcAft>
              <a:defRPr/>
            </a:pPr>
            <a:r>
              <a:rPr lang="es-MX" noProof="0" dirty="0"/>
              <a:t>Administración de la Fatiga “Hacer” </a:t>
            </a:r>
            <a:br>
              <a:rPr lang="es-MX" noProof="0" dirty="0"/>
            </a:br>
            <a:r>
              <a:rPr lang="es-MX" noProof="0" dirty="0"/>
              <a:t>(2 de 2) </a:t>
            </a:r>
          </a:p>
        </p:txBody>
      </p:sp>
      <p:sp>
        <p:nvSpPr>
          <p:cNvPr id="333826" name="Content Placeholder 2"/>
          <p:cNvSpPr>
            <a:spLocks noGrp="1"/>
          </p:cNvSpPr>
          <p:nvPr>
            <p:ph idx="1"/>
          </p:nvPr>
        </p:nvSpPr>
        <p:spPr>
          <a:xfrm>
            <a:off x="457200" y="1600200"/>
            <a:ext cx="5795963" cy="4525963"/>
          </a:xfrm>
        </p:spPr>
        <p:txBody>
          <a:bodyPr>
            <a:normAutofit lnSpcReduction="10000"/>
          </a:bodyPr>
          <a:lstStyle/>
          <a:p>
            <a:r>
              <a:rPr lang="es-MX" sz="3000" noProof="0" dirty="0"/>
              <a:t>Busque realizarse una prueba de AOS si tiene factores de riesgo</a:t>
            </a:r>
          </a:p>
          <a:p>
            <a:r>
              <a:rPr lang="es-MX" sz="3000" noProof="0" dirty="0"/>
              <a:t>Sigua las 5 claves del bienestar</a:t>
            </a:r>
          </a:p>
          <a:p>
            <a:r>
              <a:rPr lang="es-MX" sz="3000" noProof="0" dirty="0"/>
              <a:t>Use la cafeína sabiamente</a:t>
            </a:r>
          </a:p>
          <a:p>
            <a:r>
              <a:rPr lang="es-MX" sz="3000" noProof="0" dirty="0"/>
              <a:t>Tenga cuidado con otras drogas</a:t>
            </a:r>
          </a:p>
          <a:p>
            <a:r>
              <a:rPr lang="es-MX" sz="3000" noProof="0" dirty="0"/>
              <a:t>Tome descansos, especialmente con siestas</a:t>
            </a:r>
          </a:p>
          <a:p>
            <a:r>
              <a:rPr lang="es-MX" sz="3000" noProof="0" dirty="0"/>
              <a:t>Cumpla con las reglas de HDS</a:t>
            </a:r>
          </a:p>
          <a:p>
            <a:r>
              <a:rPr lang="es-MX" sz="3000" noProof="0" dirty="0"/>
              <a:t>¡Use el cinturón de seguridad!</a:t>
            </a:r>
            <a:endParaRPr lang="es-MX" noProof="0"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p:txBody>
          <a:bodyPr>
            <a:normAutofit fontScale="90000"/>
          </a:bodyPr>
          <a:lstStyle/>
          <a:p>
            <a:pPr>
              <a:lnSpc>
                <a:spcPts val="4575"/>
              </a:lnSpc>
            </a:pPr>
            <a:r>
              <a:rPr lang="es-MX" sz="5400" noProof="0" dirty="0"/>
              <a:t>Administración de la Fatiga </a:t>
            </a:r>
            <a:r>
              <a:rPr lang="es-MX" sz="4900" noProof="0" dirty="0"/>
              <a:t>“No Hacer” </a:t>
            </a:r>
            <a:endParaRPr lang="es-MX" noProof="0" dirty="0"/>
          </a:p>
        </p:txBody>
      </p:sp>
      <p:sp>
        <p:nvSpPr>
          <p:cNvPr id="3" name="Content Placeholder 2"/>
          <p:cNvSpPr>
            <a:spLocks noGrp="1"/>
          </p:cNvSpPr>
          <p:nvPr>
            <p:ph idx="1"/>
          </p:nvPr>
        </p:nvSpPr>
        <p:spPr>
          <a:xfrm>
            <a:off x="457200" y="1600200"/>
            <a:ext cx="5791200" cy="4525963"/>
          </a:xfrm>
        </p:spPr>
        <p:txBody>
          <a:bodyPr rtlCol="0">
            <a:normAutofit fontScale="92500"/>
          </a:bodyPr>
          <a:lstStyle/>
          <a:p>
            <a:pPr fontAlgn="auto">
              <a:spcAft>
                <a:spcPts val="0"/>
              </a:spcAft>
              <a:buFont typeface="Arial" pitchFamily="34" charset="0"/>
              <a:buChar char="•"/>
              <a:defRPr/>
            </a:pPr>
            <a:r>
              <a:rPr lang="es-MX" sz="2400" noProof="0" dirty="0"/>
              <a:t>Ignorar las señales de fatiga</a:t>
            </a:r>
          </a:p>
          <a:p>
            <a:pPr fontAlgn="auto">
              <a:spcAft>
                <a:spcPts val="0"/>
              </a:spcAft>
              <a:buFont typeface="Arial" pitchFamily="34" charset="0"/>
              <a:buChar char="•"/>
              <a:defRPr/>
            </a:pPr>
            <a:r>
              <a:rPr lang="es-MX" sz="2400" noProof="0" dirty="0"/>
              <a:t>Usar cafeína en exceso</a:t>
            </a:r>
          </a:p>
          <a:p>
            <a:pPr fontAlgn="auto">
              <a:spcAft>
                <a:spcPts val="0"/>
              </a:spcAft>
              <a:buFont typeface="Arial" pitchFamily="34" charset="0"/>
              <a:buChar char="•"/>
              <a:defRPr/>
            </a:pPr>
            <a:r>
              <a:rPr lang="es-MX" sz="2400" noProof="0" dirty="0"/>
              <a:t>Usar alcohol como ayuda para dormir</a:t>
            </a:r>
          </a:p>
          <a:p>
            <a:pPr fontAlgn="auto">
              <a:spcAft>
                <a:spcPts val="0"/>
              </a:spcAft>
              <a:buFont typeface="Arial" pitchFamily="34" charset="0"/>
              <a:buChar char="•"/>
              <a:defRPr/>
            </a:pPr>
            <a:r>
              <a:rPr lang="es-MX" sz="2400" noProof="0" dirty="0"/>
              <a:t>Comer comidas pesadas antes de conducir</a:t>
            </a:r>
          </a:p>
          <a:p>
            <a:pPr fontAlgn="auto">
              <a:spcAft>
                <a:spcPts val="0"/>
              </a:spcAft>
              <a:buFont typeface="Arial" pitchFamily="34" charset="0"/>
              <a:buChar char="•"/>
              <a:defRPr/>
            </a:pPr>
            <a:r>
              <a:rPr lang="es-MX" sz="2400" noProof="0" dirty="0"/>
              <a:t>Rotar su horario diario de trabajo y descanso hacia atrás (cuando puede evitarlo)</a:t>
            </a:r>
          </a:p>
          <a:p>
            <a:pPr fontAlgn="auto">
              <a:spcAft>
                <a:spcPts val="0"/>
              </a:spcAft>
              <a:buFont typeface="Arial" pitchFamily="34" charset="0"/>
              <a:buChar char="•"/>
              <a:defRPr/>
            </a:pPr>
            <a:r>
              <a:rPr lang="es-MX" sz="2400" noProof="0" dirty="0"/>
              <a:t>Hacer ejercicio vigoroso justo antes de los períodos de sueño.</a:t>
            </a:r>
          </a:p>
          <a:p>
            <a:pPr fontAlgn="auto">
              <a:spcAft>
                <a:spcPts val="0"/>
              </a:spcAft>
              <a:buFont typeface="Arial" pitchFamily="34" charset="0"/>
              <a:buChar char="•"/>
              <a:defRPr/>
            </a:pPr>
            <a:r>
              <a:rPr lang="es-MX" sz="2400" noProof="0" dirty="0"/>
              <a:t>Permitir que una deuda de sueño empeore</a:t>
            </a:r>
          </a:p>
          <a:p>
            <a:pPr fontAlgn="auto">
              <a:spcAft>
                <a:spcPts val="0"/>
              </a:spcAft>
              <a:buFont typeface="Arial" pitchFamily="34" charset="0"/>
              <a:buChar char="•"/>
              <a:defRPr/>
            </a:pPr>
            <a:r>
              <a:rPr lang="es-MX" sz="2400" noProof="0" dirty="0"/>
              <a:t>Pon el despertador los fines de semana </a:t>
            </a:r>
          </a:p>
          <a:p>
            <a:pPr fontAlgn="auto">
              <a:spcAft>
                <a:spcPts val="0"/>
              </a:spcAft>
              <a:buFont typeface="Arial" pitchFamily="34" charset="0"/>
              <a:buChar char="•"/>
              <a:defRPr/>
            </a:pPr>
            <a:endParaRPr lang="es-MX" sz="2400" noProof="0" dirty="0">
              <a:solidFill>
                <a:srgbClr val="002060"/>
              </a:solidFill>
            </a:endParaRPr>
          </a:p>
        </p:txBody>
      </p:sp>
      <p:pic>
        <p:nvPicPr>
          <p:cNvPr id="335875" name="Picture 2" title="Man’s arm reaching for alarm clock"/>
          <p:cNvPicPr>
            <a:picLocks noChangeAspect="1" noChangeArrowheads="1"/>
          </p:cNvPicPr>
          <p:nvPr/>
        </p:nvPicPr>
        <p:blipFill>
          <a:blip r:embed="rId3" cstate="print"/>
          <a:srcRect/>
          <a:stretch>
            <a:fillRect/>
          </a:stretch>
        </p:blipFill>
        <p:spPr bwMode="auto">
          <a:xfrm>
            <a:off x="6324600" y="1905000"/>
            <a:ext cx="2370138" cy="3733800"/>
          </a:xfrm>
          <a:prstGeom prst="rect">
            <a:avLst/>
          </a:prstGeom>
          <a:noFill/>
          <a:ln w="9525">
            <a:noFill/>
            <a:miter lim="800000"/>
            <a:headEnd/>
            <a:tailEnd/>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2</a:t>
            </a:r>
          </a:p>
        </p:txBody>
      </p:sp>
      <p:sp>
        <p:nvSpPr>
          <p:cNvPr id="221187" name="Content Placeholder 2"/>
          <p:cNvSpPr>
            <a:spLocks noGrp="1"/>
          </p:cNvSpPr>
          <p:nvPr>
            <p:ph idx="1"/>
          </p:nvPr>
        </p:nvSpPr>
        <p:spPr/>
        <p:txBody>
          <a:bodyPr/>
          <a:lstStyle/>
          <a:p>
            <a:pPr marL="514350" indent="-514350">
              <a:buFont typeface="Calibri" pitchFamily="34" charset="0"/>
              <a:buAutoNum type="arabicParenR"/>
            </a:pPr>
            <a:r>
              <a:rPr lang="es-MX" noProof="0" dirty="0"/>
              <a:t>Una encuesta de conductores de vehículos de autotransporte encontró que su mayor preocupación expresada era:</a:t>
            </a:r>
          </a:p>
          <a:p>
            <a:pPr marL="914400" lvl="1" indent="-514350" eaLnBrk="1" hangingPunct="1">
              <a:buFont typeface="Calibri" pitchFamily="34" charset="0"/>
              <a:buAutoNum type="alphaLcParenR"/>
            </a:pPr>
            <a:r>
              <a:rPr lang="es-MX" noProof="0" dirty="0"/>
              <a:t>Dificultad para encontrar alimentos saludables en el camino</a:t>
            </a:r>
          </a:p>
          <a:p>
            <a:pPr marL="914400" lvl="1" indent="-514350" eaLnBrk="1" hangingPunct="1">
              <a:buFont typeface="Calibri" pitchFamily="34" charset="0"/>
              <a:buAutoNum type="alphaLcParenR"/>
            </a:pPr>
            <a:r>
              <a:rPr lang="es-MX" noProof="0" dirty="0"/>
              <a:t>Esfuerzo físico excesivo</a:t>
            </a:r>
          </a:p>
          <a:p>
            <a:pPr marL="914400" lvl="1" indent="-514350" eaLnBrk="1" hangingPunct="1">
              <a:buFont typeface="Calibri" pitchFamily="34" charset="0"/>
              <a:buAutoNum type="alphaLcParenR"/>
            </a:pPr>
            <a:r>
              <a:rPr lang="es-MX" noProof="0" dirty="0"/>
              <a:t>Querer dejar de fumar</a:t>
            </a:r>
          </a:p>
          <a:p>
            <a:pPr marL="914400" lvl="1" indent="-514350" eaLnBrk="1" hangingPunct="1">
              <a:buFont typeface="Calibri" pitchFamily="34" charset="0"/>
              <a:buAutoNum type="alphaLcParenR"/>
            </a:pPr>
            <a:r>
              <a:rPr lang="es-MX" noProof="0" dirty="0"/>
              <a:t>Falta de suficiente tiempo en familia.</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2</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s-MX" noProof="0" dirty="0"/>
              <a:t>¿Cuál es probablemente la contramedida </a:t>
            </a:r>
            <a:r>
              <a:rPr lang="es-MX" b="1" noProof="0" dirty="0"/>
              <a:t>menos</a:t>
            </a:r>
            <a:r>
              <a:rPr lang="es-MX" noProof="0" dirty="0"/>
              <a:t> eficaz para la fatiga de corto plazo durante un viaje?</a:t>
            </a:r>
          </a:p>
          <a:p>
            <a:pPr marL="914400" lvl="1" indent="-514350" eaLnBrk="1" fontAlgn="auto" hangingPunct="1">
              <a:spcAft>
                <a:spcPts val="0"/>
              </a:spcAft>
              <a:buFont typeface="+mj-lt"/>
              <a:buAutoNum type="alphaLcParenR"/>
              <a:defRPr/>
            </a:pPr>
            <a:r>
              <a:rPr lang="es-MX" noProof="0" dirty="0"/>
              <a:t>Beber café en pequeños sorbos</a:t>
            </a:r>
          </a:p>
          <a:p>
            <a:pPr marL="914400" lvl="1" indent="-514350" eaLnBrk="1" fontAlgn="auto" hangingPunct="1">
              <a:spcAft>
                <a:spcPts val="0"/>
              </a:spcAft>
              <a:buFont typeface="+mj-lt"/>
              <a:buAutoNum type="alphaLcParenR"/>
              <a:defRPr/>
            </a:pPr>
            <a:r>
              <a:rPr lang="es-MX" noProof="0" dirty="0"/>
              <a:t>Activar el control de crucero y mover los pies</a:t>
            </a:r>
          </a:p>
          <a:p>
            <a:pPr marL="914400" lvl="1" indent="-514350" eaLnBrk="1" fontAlgn="auto" hangingPunct="1">
              <a:spcAft>
                <a:spcPts val="0"/>
              </a:spcAft>
              <a:buFont typeface="+mj-lt"/>
              <a:buAutoNum type="alphaLcParenR"/>
              <a:defRPr/>
            </a:pPr>
            <a:r>
              <a:rPr lang="es-MX" noProof="0" dirty="0"/>
              <a:t>Subir el volumen de la radio</a:t>
            </a:r>
          </a:p>
          <a:p>
            <a:pPr marL="914400" lvl="1" indent="-514350" eaLnBrk="1" fontAlgn="auto" hangingPunct="1">
              <a:spcAft>
                <a:spcPts val="0"/>
              </a:spcAft>
              <a:buFont typeface="+mj-lt"/>
              <a:buAutoNum type="alphaLcParenR"/>
              <a:defRPr/>
            </a:pPr>
            <a:r>
              <a:rPr lang="es-MX" noProof="0" dirty="0"/>
              <a:t>Tomar una siesta.</a:t>
            </a:r>
          </a:p>
          <a:p>
            <a:pPr fontAlgn="auto">
              <a:spcAft>
                <a:spcPts val="0"/>
              </a:spcAft>
              <a:defRPr/>
            </a:pPr>
            <a:endParaRPr lang="es-MX" noProof="0"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2</a:t>
            </a:r>
          </a:p>
        </p:txBody>
      </p:sp>
      <p:sp>
        <p:nvSpPr>
          <p:cNvPr id="3" name="Content Placeholder 2"/>
          <p:cNvSpPr>
            <a:spLocks noGrp="1"/>
          </p:cNvSpPr>
          <p:nvPr>
            <p:ph idx="1"/>
          </p:nvPr>
        </p:nvSpPr>
        <p:spPr>
          <a:xfrm>
            <a:off x="457200" y="1600200"/>
            <a:ext cx="8534400" cy="4724400"/>
          </a:xfrm>
        </p:spPr>
        <p:txBody>
          <a:bodyPr rtlCol="0">
            <a:normAutofit/>
          </a:bodyPr>
          <a:lstStyle/>
          <a:p>
            <a:pPr marL="514350" indent="-514350" fontAlgn="auto">
              <a:spcAft>
                <a:spcPts val="0"/>
              </a:spcAft>
              <a:buFont typeface="+mj-lt"/>
              <a:buAutoNum type="arabicParenR" startAt="3"/>
              <a:defRPr/>
            </a:pPr>
            <a:r>
              <a:rPr lang="es-MX" noProof="0" dirty="0"/>
              <a:t>¿Cuál es cierto de sobre las reglas de HDS?</a:t>
            </a:r>
          </a:p>
          <a:p>
            <a:pPr marL="914400" lvl="1" indent="-514350" eaLnBrk="1" fontAlgn="auto" hangingPunct="1">
              <a:spcAft>
                <a:spcPts val="0"/>
              </a:spcAft>
              <a:buFont typeface="+mj-lt"/>
              <a:buAutoNum type="alphaLcParenR"/>
              <a:defRPr/>
            </a:pPr>
            <a:r>
              <a:rPr lang="es-MX" noProof="0" dirty="0"/>
              <a:t>El cumplimiento de la regla de HDS garantiza el estado de alerta del conductor</a:t>
            </a:r>
          </a:p>
          <a:p>
            <a:pPr marL="914400" lvl="1" indent="-514350" eaLnBrk="1" fontAlgn="auto" hangingPunct="1">
              <a:spcAft>
                <a:spcPts val="0"/>
              </a:spcAft>
              <a:buFont typeface="+mj-lt"/>
              <a:buAutoNum type="alphaLcParenR"/>
              <a:defRPr/>
            </a:pPr>
            <a:r>
              <a:rPr lang="es-MX" noProof="0" dirty="0"/>
              <a:t>Las reglas de HDS contemplan las diferencias individuales de los conductores</a:t>
            </a:r>
          </a:p>
          <a:p>
            <a:pPr marL="914400" lvl="1" indent="-514350" eaLnBrk="1" fontAlgn="auto" hangingPunct="1">
              <a:spcAft>
                <a:spcPts val="0"/>
              </a:spcAft>
              <a:buFont typeface="+mj-lt"/>
              <a:buAutoNum type="alphaLcParenR"/>
              <a:defRPr/>
            </a:pPr>
            <a:r>
              <a:rPr lang="es-MX" noProof="0" dirty="0"/>
              <a:t>Las reglas de HDS brindan una flexibilidad ilimitada</a:t>
            </a:r>
          </a:p>
          <a:p>
            <a:pPr marL="914400" lvl="1" indent="-514350" eaLnBrk="1" fontAlgn="auto" hangingPunct="1">
              <a:spcAft>
                <a:spcPts val="0"/>
              </a:spcAft>
              <a:buFont typeface="+mj-lt"/>
              <a:buAutoNum type="alphaLcParenR"/>
              <a:defRPr/>
            </a:pPr>
            <a:r>
              <a:rPr lang="es-MX" noProof="0" dirty="0"/>
              <a:t>Las tasas de infracciones de las HDS están relacionadas con las tasas de choques de conductores y transportistas.</a:t>
            </a:r>
          </a:p>
          <a:p>
            <a:pPr fontAlgn="auto">
              <a:spcAft>
                <a:spcPts val="0"/>
              </a:spcAft>
              <a:defRPr/>
            </a:pPr>
            <a:endParaRPr lang="es-MX" noProof="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lnSpc>
                <a:spcPts val="4575"/>
              </a:lnSpc>
            </a:pPr>
            <a:r>
              <a:rPr lang="es-MX" noProof="0" dirty="0"/>
              <a:t>Ventajas de la Capacitación Basada en la Web </a:t>
            </a:r>
          </a:p>
        </p:txBody>
      </p:sp>
      <p:sp>
        <p:nvSpPr>
          <p:cNvPr id="3" name="Content Placeholder 2"/>
          <p:cNvSpPr>
            <a:spLocks noGrp="1"/>
          </p:cNvSpPr>
          <p:nvPr>
            <p:ph idx="1"/>
          </p:nvPr>
        </p:nvSpPr>
        <p:spPr>
          <a:xfrm>
            <a:off x="457200" y="1654175"/>
            <a:ext cx="5410200" cy="4525963"/>
          </a:xfrm>
        </p:spPr>
        <p:txBody>
          <a:bodyPr rtlCol="0">
            <a:normAutofit fontScale="92500" lnSpcReduction="20000"/>
          </a:bodyPr>
          <a:lstStyle/>
          <a:p>
            <a:pPr fontAlgn="auto">
              <a:spcAft>
                <a:spcPts val="0"/>
              </a:spcAft>
              <a:defRPr/>
            </a:pPr>
            <a:r>
              <a:rPr lang="es-MX" sz="2800" noProof="0" dirty="0"/>
              <a:t>Acceso más fácil</a:t>
            </a:r>
          </a:p>
          <a:p>
            <a:pPr fontAlgn="auto">
              <a:spcAft>
                <a:spcPts val="0"/>
              </a:spcAft>
              <a:defRPr/>
            </a:pPr>
            <a:r>
              <a:rPr lang="es-MX" sz="2800" noProof="0" dirty="0"/>
              <a:t>Conveniente y flexible para los estudiantes</a:t>
            </a:r>
          </a:p>
          <a:p>
            <a:pPr fontAlgn="auto">
              <a:spcAft>
                <a:spcPts val="0"/>
              </a:spcAft>
              <a:defRPr/>
            </a:pPr>
            <a:r>
              <a:rPr lang="es-MX" sz="2800" noProof="0" dirty="0"/>
              <a:t>Interactivo y atractivo</a:t>
            </a:r>
          </a:p>
          <a:p>
            <a:pPr fontAlgn="auto">
              <a:spcAft>
                <a:spcPts val="0"/>
              </a:spcAft>
              <a:defRPr/>
            </a:pPr>
            <a:r>
              <a:rPr lang="es-MX" sz="2800" noProof="0" dirty="0"/>
              <a:t>Tiempo de capacitación reducido</a:t>
            </a:r>
          </a:p>
          <a:p>
            <a:pPr fontAlgn="auto">
              <a:spcAft>
                <a:spcPts val="0"/>
              </a:spcAft>
              <a:defRPr/>
            </a:pPr>
            <a:r>
              <a:rPr lang="es-MX" sz="2800" noProof="0" dirty="0"/>
              <a:t>Estandarizado</a:t>
            </a:r>
          </a:p>
          <a:p>
            <a:pPr fontAlgn="auto">
              <a:spcAft>
                <a:spcPts val="0"/>
              </a:spcAft>
              <a:defRPr/>
            </a:pPr>
            <a:r>
              <a:rPr lang="es-MX" sz="2800" noProof="0" dirty="0"/>
              <a:t>Economías de escala</a:t>
            </a:r>
          </a:p>
          <a:p>
            <a:pPr fontAlgn="auto">
              <a:spcAft>
                <a:spcPts val="0"/>
              </a:spcAft>
              <a:defRPr/>
            </a:pPr>
            <a:r>
              <a:rPr lang="es-MX" sz="2800" noProof="0" dirty="0"/>
              <a:t>Seguimiento más fácil del desempeño de los alumnos</a:t>
            </a:r>
          </a:p>
          <a:p>
            <a:pPr fontAlgn="auto">
              <a:spcAft>
                <a:spcPts val="0"/>
              </a:spcAft>
              <a:defRPr/>
            </a:pPr>
            <a:r>
              <a:rPr lang="es-MX" sz="2800" noProof="0" dirty="0"/>
              <a:t>Mantenimiento de registros organizacionales más fácil</a:t>
            </a:r>
            <a:endParaRPr lang="es-MX" noProof="0" dirty="0">
              <a:solidFill>
                <a:srgbClr val="002060"/>
              </a:solidFill>
            </a:endParaRPr>
          </a:p>
        </p:txBody>
      </p:sp>
      <p:pic>
        <p:nvPicPr>
          <p:cNvPr id="46084" name="Picture 2" title="Several computers (P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8288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2</a:t>
            </a:r>
          </a:p>
        </p:txBody>
      </p:sp>
      <p:sp>
        <p:nvSpPr>
          <p:cNvPr id="3" name="Content Placeholder 2"/>
          <p:cNvSpPr>
            <a:spLocks noGrp="1"/>
          </p:cNvSpPr>
          <p:nvPr>
            <p:ph idx="1"/>
          </p:nvPr>
        </p:nvSpPr>
        <p:spPr>
          <a:xfrm>
            <a:off x="457200" y="1600200"/>
            <a:ext cx="8534400" cy="4983162"/>
          </a:xfrm>
        </p:spPr>
        <p:txBody>
          <a:bodyPr rtlCol="0">
            <a:normAutofit lnSpcReduction="10000"/>
          </a:bodyPr>
          <a:lstStyle/>
          <a:p>
            <a:pPr marL="514350" indent="-514350" fontAlgn="auto">
              <a:spcAft>
                <a:spcPts val="0"/>
              </a:spcAft>
              <a:buFont typeface="+mj-lt"/>
              <a:buAutoNum type="arabicParenR" startAt="4"/>
              <a:defRPr/>
            </a:pPr>
            <a:r>
              <a:rPr lang="es-MX" noProof="0" dirty="0"/>
              <a:t>¿Qué secuencia ordena mejor estos tres patrones de horarios generales de </a:t>
            </a:r>
            <a:r>
              <a:rPr lang="es-MX" b="1" noProof="0" dirty="0"/>
              <a:t>mejor</a:t>
            </a:r>
            <a:r>
              <a:rPr lang="es-MX" noProof="0" dirty="0"/>
              <a:t> al </a:t>
            </a:r>
            <a:r>
              <a:rPr lang="es-MX" b="1" noProof="0" dirty="0"/>
              <a:t>peor</a:t>
            </a:r>
            <a:r>
              <a:rPr lang="es-MX" noProof="0" dirty="0"/>
              <a:t>?</a:t>
            </a:r>
            <a:endParaRPr lang="es-MX" b="1" noProof="0" dirty="0"/>
          </a:p>
          <a:p>
            <a:pPr marL="914400" lvl="1" indent="-514350" eaLnBrk="1" fontAlgn="auto" hangingPunct="1">
              <a:spcAft>
                <a:spcPts val="0"/>
              </a:spcAft>
              <a:buFont typeface="+mj-lt"/>
              <a:buAutoNum type="alphaLcParenR"/>
              <a:defRPr/>
            </a:pPr>
            <a:r>
              <a:rPr lang="es-MX" noProof="0" dirty="0"/>
              <a:t>Rotación hacia adelante, rotación hacia atrás, regular</a:t>
            </a:r>
          </a:p>
          <a:p>
            <a:pPr marL="914400" lvl="1" indent="-514350" eaLnBrk="1" fontAlgn="auto" hangingPunct="1">
              <a:spcAft>
                <a:spcPts val="0"/>
              </a:spcAft>
              <a:buFont typeface="+mj-lt"/>
              <a:buAutoNum type="alphaLcParenR"/>
              <a:defRPr/>
            </a:pPr>
            <a:r>
              <a:rPr lang="es-MX" noProof="0" dirty="0"/>
              <a:t>Rotación hacia adelante, regular, rotación hacia atrás</a:t>
            </a:r>
          </a:p>
          <a:p>
            <a:pPr marL="914400" lvl="1" indent="-514350" eaLnBrk="1" fontAlgn="auto" hangingPunct="1">
              <a:spcAft>
                <a:spcPts val="0"/>
              </a:spcAft>
              <a:buFont typeface="+mj-lt"/>
              <a:buAutoNum type="alphaLcParenR"/>
              <a:defRPr/>
            </a:pPr>
            <a:r>
              <a:rPr lang="es-MX" noProof="0" dirty="0"/>
              <a:t>Rotación hacia atrás, normal, rotación hacia adelante</a:t>
            </a:r>
          </a:p>
          <a:p>
            <a:pPr marL="914400" lvl="1" indent="-514350" eaLnBrk="1" fontAlgn="auto" hangingPunct="1">
              <a:spcAft>
                <a:spcPts val="0"/>
              </a:spcAft>
              <a:buFont typeface="+mj-lt"/>
              <a:buAutoNum type="alphaLcParenR"/>
              <a:defRPr/>
            </a:pPr>
            <a:r>
              <a:rPr lang="es-MX" noProof="0" dirty="0"/>
              <a:t>Regular, rotación hacia adelante, rotación hacia atrás.</a:t>
            </a:r>
          </a:p>
          <a:p>
            <a:pPr fontAlgn="auto">
              <a:spcAft>
                <a:spcPts val="0"/>
              </a:spcAft>
              <a:defRPr/>
            </a:pPr>
            <a:endParaRPr lang="es-MX" noProof="0"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Revisión de Educación del Conductor: Parte 2</a:t>
            </a:r>
          </a:p>
        </p:txBody>
      </p:sp>
      <p:sp>
        <p:nvSpPr>
          <p:cNvPr id="3" name="Content Placeholder 2"/>
          <p:cNvSpPr>
            <a:spLocks noGrp="1"/>
          </p:cNvSpPr>
          <p:nvPr>
            <p:ph idx="1"/>
          </p:nvPr>
        </p:nvSpPr>
        <p:spPr>
          <a:xfrm>
            <a:off x="457200" y="1600200"/>
            <a:ext cx="8229600" cy="4983162"/>
          </a:xfrm>
        </p:spPr>
        <p:txBody>
          <a:bodyPr rtlCol="0">
            <a:normAutofit fontScale="92500" lnSpcReduction="10000"/>
          </a:bodyPr>
          <a:lstStyle/>
          <a:p>
            <a:pPr marL="514350" indent="-514350" fontAlgn="auto">
              <a:spcAft>
                <a:spcPts val="0"/>
              </a:spcAft>
              <a:buFont typeface="+mj-lt"/>
              <a:buAutoNum type="arabicParenR" startAt="5"/>
              <a:defRPr/>
            </a:pPr>
            <a:r>
              <a:rPr lang="es-MX" noProof="0" dirty="0"/>
              <a:t>¿Cuál </a:t>
            </a:r>
            <a:r>
              <a:rPr lang="es-MX" b="1" noProof="0" dirty="0"/>
              <a:t>NO</a:t>
            </a:r>
            <a:r>
              <a:rPr lang="es-MX" noProof="0" dirty="0"/>
              <a:t> es un buen consejo de higiene del sueño?</a:t>
            </a:r>
          </a:p>
          <a:p>
            <a:pPr marL="914400" lvl="1" indent="-514350" eaLnBrk="1" fontAlgn="auto" hangingPunct="1">
              <a:spcAft>
                <a:spcPts val="0"/>
              </a:spcAft>
              <a:buFont typeface="+mj-lt"/>
              <a:buAutoNum type="alphaLcParenR"/>
              <a:defRPr/>
            </a:pPr>
            <a:r>
              <a:rPr lang="es-MX" noProof="0" dirty="0"/>
              <a:t>Los fines de semana, configure su despertador a la misma hora que lo configuró durante la semana laboral</a:t>
            </a:r>
          </a:p>
          <a:p>
            <a:pPr marL="914400" lvl="1" indent="-514350" eaLnBrk="1" fontAlgn="auto" hangingPunct="1">
              <a:spcAft>
                <a:spcPts val="0"/>
              </a:spcAft>
              <a:buFont typeface="+mj-lt"/>
              <a:buAutoNum type="alphaLcParenR"/>
              <a:defRPr/>
            </a:pPr>
            <a:r>
              <a:rPr lang="es-MX" noProof="0" dirty="0"/>
              <a:t>Concéntrese en las señales objetivas de fatiga, no en las subjetivas, mientras conduce</a:t>
            </a:r>
          </a:p>
          <a:p>
            <a:pPr marL="914400" lvl="1" indent="-514350" eaLnBrk="1" fontAlgn="auto" hangingPunct="1">
              <a:spcAft>
                <a:spcPts val="0"/>
              </a:spcAft>
              <a:buFont typeface="+mj-lt"/>
              <a:buAutoNum type="alphaLcParenR"/>
              <a:defRPr/>
            </a:pPr>
            <a:r>
              <a:rPr lang="es-MX" noProof="0" dirty="0"/>
              <a:t>Use la oscuridad para ayudarle a sentir sueño y la luz para ayudarle a mantenerle despierto.</a:t>
            </a:r>
          </a:p>
          <a:p>
            <a:pPr marL="914400" lvl="1" indent="-514350" eaLnBrk="1" fontAlgn="auto" hangingPunct="1">
              <a:spcAft>
                <a:spcPts val="0"/>
              </a:spcAft>
              <a:buFont typeface="+mj-lt"/>
              <a:buAutoNum type="alphaLcParenR"/>
              <a:defRPr/>
            </a:pPr>
            <a:r>
              <a:rPr lang="es-MX" noProof="0" dirty="0"/>
              <a:t>Use cafeína para ayudar a mantener el estado de alerta, pero no en exceso ni demasiado cerca de los períodos de sueño.</a:t>
            </a:r>
          </a:p>
          <a:p>
            <a:pPr fontAlgn="auto">
              <a:spcAft>
                <a:spcPts val="0"/>
              </a:spcAft>
              <a:defRPr/>
            </a:pPr>
            <a:endParaRPr lang="es-MX" noProof="0"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26306" name="Title 4"/>
          <p:cNvSpPr>
            <a:spLocks noGrp="1"/>
          </p:cNvSpPr>
          <p:nvPr>
            <p:ph type="ctrTitle"/>
          </p:nvPr>
        </p:nvSpPr>
        <p:spPr>
          <a:solidFill>
            <a:srgbClr val="C00000">
              <a:alpha val="59999"/>
            </a:srgbClr>
          </a:solidFill>
          <a:ln w="9525" cmpd="sng"/>
        </p:spPr>
        <p:txBody>
          <a:bodyPr/>
          <a:lstStyle/>
          <a:p>
            <a:pPr eaLnBrk="1" hangingPunct="1"/>
            <a:r>
              <a:rPr lang="es-MX" noProof="0" dirty="0"/>
              <a:t>Capacitación en Educación de la Familia y Cambio del Comportamiento</a:t>
            </a:r>
            <a:endParaRPr lang="es-MX" sz="4800" b="1" noProof="0" dirty="0">
              <a:solidFill>
                <a:srgbClr val="006600"/>
              </a:solidFill>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pPr eaLnBrk="1" hangingPunct="1">
              <a:lnSpc>
                <a:spcPts val="4575"/>
              </a:lnSpc>
            </a:pPr>
            <a:r>
              <a:rPr lang="es-MX" noProof="0" dirty="0"/>
              <a:t>Capacitación en Educación de la Familia </a:t>
            </a:r>
          </a:p>
        </p:txBody>
      </p:sp>
      <p:sp>
        <p:nvSpPr>
          <p:cNvPr id="227331" name="Content Placeholder 2"/>
          <p:cNvSpPr>
            <a:spLocks noGrp="1"/>
          </p:cNvSpPr>
          <p:nvPr>
            <p:ph idx="1"/>
          </p:nvPr>
        </p:nvSpPr>
        <p:spPr/>
        <p:txBody>
          <a:bodyPr/>
          <a:lstStyle/>
          <a:p>
            <a:pPr>
              <a:buFont typeface="Arial" pitchFamily="34" charset="0"/>
              <a:buNone/>
            </a:pPr>
            <a:r>
              <a:rPr lang="es-MX" u="sng" noProof="0" dirty="0"/>
              <a:t>Temas</a:t>
            </a:r>
            <a:r>
              <a:rPr lang="es-MX" noProof="0" dirty="0"/>
              <a:t>: </a:t>
            </a:r>
          </a:p>
          <a:p>
            <a:r>
              <a:rPr lang="es-MX" noProof="0" dirty="0"/>
              <a:t>Módulo 4 propósito y características</a:t>
            </a:r>
          </a:p>
          <a:p>
            <a:r>
              <a:rPr lang="es-MX" noProof="0" dirty="0"/>
              <a:t>Metas y objetivos de aprendizaje  </a:t>
            </a:r>
          </a:p>
          <a:p>
            <a:r>
              <a:rPr lang="es-MX" noProof="0" dirty="0"/>
              <a:t>Realización de la capacitación del Módulo 4</a:t>
            </a:r>
          </a:p>
          <a:p>
            <a:pPr>
              <a:buFont typeface="Arial" pitchFamily="34" charset="0"/>
              <a:buNone/>
            </a:pPr>
            <a:endParaRPr lang="es-MX" noProof="0" dirty="0">
              <a:solidFill>
                <a:srgbClr val="002060"/>
              </a:solidFill>
            </a:endParaRPr>
          </a:p>
          <a:p>
            <a:endParaRPr lang="es-MX" noProof="0" dirty="0">
              <a:solidFill>
                <a:srgbClr val="002060"/>
              </a:solidFill>
            </a:endParaRPr>
          </a:p>
          <a:p>
            <a:pPr>
              <a:buFont typeface="Arial" pitchFamily="34" charset="0"/>
              <a:buNone/>
            </a:pPr>
            <a:endParaRPr lang="es-MX" noProof="0"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pPr eaLnBrk="1" hangingPunct="1">
              <a:lnSpc>
                <a:spcPts val="4575"/>
              </a:lnSpc>
            </a:pPr>
            <a:r>
              <a:rPr lang="es-MX" noProof="0" dirty="0"/>
              <a:t>Módulo 4 (Educación de la Familia) Propósito y Características</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defRPr/>
            </a:pPr>
            <a:r>
              <a:rPr lang="es-MX" sz="2800" noProof="0" dirty="0"/>
              <a:t>Público objetivo: cónyuges y familia del conductor</a:t>
            </a:r>
          </a:p>
          <a:p>
            <a:pPr fontAlgn="auto">
              <a:spcAft>
                <a:spcPts val="0"/>
              </a:spcAft>
              <a:defRPr/>
            </a:pPr>
            <a:r>
              <a:rPr lang="es-MX" sz="2800" noProof="0" dirty="0"/>
              <a:t>Duración: ~45 minutos</a:t>
            </a:r>
          </a:p>
          <a:p>
            <a:pPr fontAlgn="auto">
              <a:spcAft>
                <a:spcPts val="0"/>
              </a:spcAft>
              <a:defRPr/>
            </a:pPr>
            <a:r>
              <a:rPr lang="es-MX" sz="2800" noProof="0" dirty="0"/>
              <a:t>Organización: Introducción, 3 Lecciones, Conclusión</a:t>
            </a:r>
          </a:p>
          <a:p>
            <a:pPr fontAlgn="auto">
              <a:spcAft>
                <a:spcPts val="0"/>
              </a:spcAft>
              <a:defRPr/>
            </a:pPr>
            <a:r>
              <a:rPr lang="es-MX" sz="2800" noProof="0" dirty="0"/>
              <a:t>Modos de instrucción:</a:t>
            </a:r>
          </a:p>
          <a:p>
            <a:pPr lvl="1" eaLnBrk="1" fontAlgn="auto" hangingPunct="1">
              <a:spcAft>
                <a:spcPts val="0"/>
              </a:spcAft>
              <a:defRPr/>
            </a:pPr>
            <a:r>
              <a:rPr lang="es-MX" noProof="0" dirty="0"/>
              <a:t>PowerPoint dirigido por un instructor (con notas del instructor)</a:t>
            </a:r>
          </a:p>
          <a:p>
            <a:pPr lvl="1" eaLnBrk="1" fontAlgn="auto" hangingPunct="1">
              <a:spcAft>
                <a:spcPts val="0"/>
              </a:spcAft>
              <a:defRPr/>
            </a:pPr>
            <a:r>
              <a:rPr lang="es-MX" noProof="0" dirty="0"/>
              <a:t>Basado en la web</a:t>
            </a:r>
          </a:p>
          <a:p>
            <a:pPr fontAlgn="auto">
              <a:spcAft>
                <a:spcPts val="0"/>
              </a:spcAft>
              <a:defRPr/>
            </a:pPr>
            <a:r>
              <a:rPr lang="es-MX" sz="2800" noProof="0" dirty="0"/>
              <a:t>Pruebas informales:</a:t>
            </a:r>
          </a:p>
          <a:p>
            <a:pPr lvl="1" eaLnBrk="1" fontAlgn="auto" hangingPunct="1">
              <a:spcAft>
                <a:spcPts val="0"/>
              </a:spcAft>
              <a:defRPr/>
            </a:pPr>
            <a:r>
              <a:rPr lang="es-MX" noProof="0" dirty="0"/>
              <a:t>Comprobación del aprendizaje al final de la mayoría de las secciones.</a:t>
            </a:r>
          </a:p>
          <a:p>
            <a:pPr lvl="1" eaLnBrk="1" fontAlgn="auto" hangingPunct="1">
              <a:spcAft>
                <a:spcPts val="0"/>
              </a:spcAft>
              <a:defRPr/>
            </a:pPr>
            <a:r>
              <a:rPr lang="es-MX" i="1" noProof="0" dirty="0"/>
              <a:t>Examen opcional de 10 ítems</a:t>
            </a:r>
            <a:endParaRPr lang="es-MX" noProof="0"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pPr eaLnBrk="1" hangingPunct="1">
              <a:lnSpc>
                <a:spcPts val="4575"/>
              </a:lnSpc>
            </a:pPr>
            <a:r>
              <a:rPr lang="es-MX" noProof="0" dirty="0"/>
              <a:t>Módulo 4 Metas de Aprendizaje </a:t>
            </a:r>
          </a:p>
        </p:txBody>
      </p:sp>
      <p:sp>
        <p:nvSpPr>
          <p:cNvPr id="229379" name="Content Placeholder 2"/>
          <p:cNvSpPr>
            <a:spLocks noGrp="1"/>
          </p:cNvSpPr>
          <p:nvPr>
            <p:ph idx="1"/>
          </p:nvPr>
        </p:nvSpPr>
        <p:spPr>
          <a:xfrm>
            <a:off x="304800" y="1646237"/>
            <a:ext cx="8534400" cy="4525963"/>
          </a:xfrm>
        </p:spPr>
        <p:txBody>
          <a:bodyPr/>
          <a:lstStyle/>
          <a:p>
            <a:r>
              <a:rPr lang="es-MX" noProof="0" dirty="0"/>
              <a:t>(K) Reconocer los principales hechos, conceptos, procedimientos y principios de la fatiga, el estado de alerta, el sueño y el bienestar.</a:t>
            </a:r>
          </a:p>
          <a:p>
            <a:r>
              <a:rPr lang="es-MX" noProof="0" dirty="0"/>
              <a:t>(S) Aplicar este conocimiento al estilo de vida y comportamiento en el hogar.</a:t>
            </a:r>
          </a:p>
          <a:p>
            <a:r>
              <a:rPr lang="es-MX" noProof="0" dirty="0"/>
              <a:t>(A) Valorar el sueño y el bienestar como factores principales en el desempeño, seguridad y felicidad del conductor y de toda la familia.  </a:t>
            </a:r>
          </a:p>
          <a:p>
            <a:endParaRPr lang="es-MX" noProof="0" dirty="0">
              <a:solidFill>
                <a:srgbClr val="002060"/>
              </a:solidFil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pPr eaLnBrk="1" hangingPunct="1">
              <a:lnSpc>
                <a:spcPts val="4575"/>
              </a:lnSpc>
            </a:pPr>
            <a:r>
              <a:rPr lang="es-MX" noProof="0" dirty="0"/>
              <a:t>Módulo 4 Lecciones y Temas</a:t>
            </a:r>
            <a:endParaRPr lang="es-MX" sz="2700" noProof="0" dirty="0"/>
          </a:p>
        </p:txBody>
      </p:sp>
      <p:pic>
        <p:nvPicPr>
          <p:cNvPr id="230404" name="Picture 2" title="Couple attending company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793764"/>
            <a:ext cx="3703638" cy="245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6">
            <a:extLst>
              <a:ext uri="{FF2B5EF4-FFF2-40B4-BE49-F238E27FC236}">
                <a16:creationId xmlns:a16="http://schemas.microsoft.com/office/drawing/2014/main" id="{280B857D-84ED-AF94-2AE5-9EE9F46952A6}"/>
              </a:ext>
            </a:extLst>
          </p:cNvPr>
          <p:cNvSpPr txBox="1">
            <a:spLocks/>
          </p:cNvSpPr>
          <p:nvPr/>
        </p:nvSpPr>
        <p:spPr bwMode="auto">
          <a:xfrm>
            <a:off x="407988" y="149383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ts val="2500"/>
              </a:lnSpc>
              <a:spcBef>
                <a:spcPct val="0"/>
              </a:spcBef>
              <a:buFont typeface="Arial" charset="0"/>
              <a:buNone/>
            </a:pPr>
            <a:r>
              <a:rPr lang="es-MX" sz="2400" dirty="0"/>
              <a:t>Introducción</a:t>
            </a:r>
          </a:p>
          <a:p>
            <a:pPr marL="514350" indent="-514350">
              <a:lnSpc>
                <a:spcPts val="2500"/>
              </a:lnSpc>
              <a:spcBef>
                <a:spcPct val="0"/>
              </a:spcBef>
              <a:buFont typeface="Arial" charset="0"/>
              <a:buNone/>
            </a:pPr>
            <a:r>
              <a:rPr lang="es-MX" sz="2400" dirty="0"/>
              <a:t>Conceptos  Básicos de Fatiga</a:t>
            </a:r>
          </a:p>
          <a:p>
            <a:pPr marL="514350" indent="-514350">
              <a:lnSpc>
                <a:spcPts val="2500"/>
              </a:lnSpc>
              <a:spcBef>
                <a:spcPct val="0"/>
              </a:spcBef>
            </a:pPr>
            <a:r>
              <a:rPr lang="es-MX" sz="2200" dirty="0"/>
              <a:t>Estado de Alerta, Sueño,  Bienestar y Desempeño</a:t>
            </a:r>
          </a:p>
          <a:p>
            <a:pPr marL="514350" indent="-514350">
              <a:lnSpc>
                <a:spcPts val="2500"/>
              </a:lnSpc>
              <a:spcBef>
                <a:spcPct val="0"/>
              </a:spcBef>
            </a:pPr>
            <a:r>
              <a:rPr lang="es-MX" sz="2200" dirty="0"/>
              <a:t>¿Qué es la fatiga?</a:t>
            </a:r>
          </a:p>
          <a:p>
            <a:pPr marL="514350" indent="-514350">
              <a:lnSpc>
                <a:spcPts val="2500"/>
              </a:lnSpc>
              <a:spcBef>
                <a:spcPct val="0"/>
              </a:spcBef>
            </a:pPr>
            <a:r>
              <a:rPr lang="es-MX" sz="2200" dirty="0"/>
              <a:t>Características de la Fatiga</a:t>
            </a:r>
          </a:p>
          <a:p>
            <a:pPr marL="514350" indent="-514350">
              <a:lnSpc>
                <a:spcPts val="2500"/>
              </a:lnSpc>
              <a:spcBef>
                <a:spcPct val="0"/>
              </a:spcBef>
            </a:pPr>
            <a:r>
              <a:rPr lang="es-MX" sz="2200" dirty="0"/>
              <a:t>Choques relacionados con la Fatiga</a:t>
            </a:r>
          </a:p>
          <a:p>
            <a:pPr marL="514350" indent="-514350">
              <a:lnSpc>
                <a:spcPts val="2500"/>
              </a:lnSpc>
              <a:spcBef>
                <a:spcPct val="0"/>
              </a:spcBef>
              <a:buFont typeface="Arial" pitchFamily="34" charset="0"/>
              <a:buNone/>
            </a:pPr>
            <a:r>
              <a:rPr lang="es-MX" sz="2400" dirty="0"/>
              <a:t>Fisiología del Sueño y Estado de Alerta</a:t>
            </a:r>
          </a:p>
          <a:p>
            <a:pPr marL="514350" indent="-514350">
              <a:lnSpc>
                <a:spcPts val="2500"/>
              </a:lnSpc>
              <a:spcBef>
                <a:spcPct val="0"/>
              </a:spcBef>
            </a:pPr>
            <a:r>
              <a:rPr lang="es-MX" sz="2200" dirty="0"/>
              <a:t>¿Qué es el  Sueño?</a:t>
            </a:r>
          </a:p>
          <a:p>
            <a:pPr marL="514350" indent="-514350">
              <a:lnSpc>
                <a:spcPts val="2500"/>
              </a:lnSpc>
              <a:spcBef>
                <a:spcPct val="0"/>
              </a:spcBef>
            </a:pPr>
            <a:r>
              <a:rPr lang="es-MX" sz="2200" dirty="0"/>
              <a:t>Factores que afectan el Estado de </a:t>
            </a:r>
          </a:p>
          <a:p>
            <a:pPr marL="514350" indent="-514350">
              <a:lnSpc>
                <a:spcPts val="2500"/>
              </a:lnSpc>
              <a:spcBef>
                <a:spcPct val="0"/>
              </a:spcBef>
              <a:buFont typeface="Arial" pitchFamily="34" charset="0"/>
              <a:buNone/>
            </a:pPr>
            <a:r>
              <a:rPr lang="es-MX" sz="2200" dirty="0"/>
              <a:t>        Alerta y Fatiga</a:t>
            </a:r>
          </a:p>
          <a:p>
            <a:pPr marL="514350" indent="-514350">
              <a:lnSpc>
                <a:spcPts val="2500"/>
              </a:lnSpc>
              <a:spcBef>
                <a:spcPct val="0"/>
              </a:spcBef>
            </a:pPr>
            <a:r>
              <a:rPr lang="es-MX" sz="2200" dirty="0"/>
              <a:t>Enfermedades del Sueño</a:t>
            </a:r>
          </a:p>
          <a:p>
            <a:pPr marL="514350" indent="-514350">
              <a:lnSpc>
                <a:spcPts val="2500"/>
              </a:lnSpc>
              <a:spcBef>
                <a:spcPct val="0"/>
              </a:spcBef>
              <a:buFont typeface="Arial" charset="0"/>
              <a:buNone/>
            </a:pPr>
            <a:r>
              <a:rPr lang="es-MX" sz="2400" dirty="0"/>
              <a:t>Salud y Estado de Alerta </a:t>
            </a:r>
          </a:p>
          <a:p>
            <a:pPr marL="514350" indent="-514350">
              <a:lnSpc>
                <a:spcPts val="2500"/>
              </a:lnSpc>
              <a:spcBef>
                <a:spcPct val="0"/>
              </a:spcBef>
            </a:pPr>
            <a:r>
              <a:rPr lang="es-MX" sz="2200" dirty="0"/>
              <a:t>Salud y Bienestar</a:t>
            </a:r>
          </a:p>
          <a:p>
            <a:pPr marL="514350" indent="-514350">
              <a:lnSpc>
                <a:spcPts val="2500"/>
              </a:lnSpc>
              <a:spcBef>
                <a:spcPct val="0"/>
              </a:spcBef>
            </a:pPr>
            <a:r>
              <a:rPr lang="es-MX" sz="2200" dirty="0"/>
              <a:t>Drogas y Medicamentos</a:t>
            </a:r>
          </a:p>
          <a:p>
            <a:pPr marL="514350" indent="-514350">
              <a:lnSpc>
                <a:spcPts val="2500"/>
              </a:lnSpc>
              <a:spcBef>
                <a:spcPct val="0"/>
              </a:spcBef>
            </a:pPr>
            <a:r>
              <a:rPr lang="es-MX" sz="2200" dirty="0"/>
              <a:t>Mejorar el Sueño y el Estado de Alerta</a:t>
            </a:r>
          </a:p>
          <a:p>
            <a:pPr marL="514350" indent="-514350">
              <a:lnSpc>
                <a:spcPts val="2500"/>
              </a:lnSpc>
              <a:spcBef>
                <a:spcPct val="0"/>
              </a:spcBef>
              <a:buFont typeface="Arial" charset="0"/>
              <a:buNone/>
            </a:pPr>
            <a:r>
              <a:rPr lang="es-MX" sz="2400" dirty="0"/>
              <a:t>Conclusiones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1426" name="Title 1"/>
          <p:cNvSpPr>
            <a:spLocks noGrp="1"/>
          </p:cNvSpPr>
          <p:nvPr>
            <p:ph type="title"/>
          </p:nvPr>
        </p:nvSpPr>
        <p:spPr/>
        <p:txBody>
          <a:bodyPr/>
          <a:lstStyle/>
          <a:p>
            <a:pPr eaLnBrk="1" hangingPunct="1">
              <a:lnSpc>
                <a:spcPts val="4575"/>
              </a:lnSpc>
            </a:pPr>
            <a:r>
              <a:rPr lang="es-MX" sz="4900" noProof="0" dirty="0"/>
              <a:t>Realización de la Capacitación del Módulo 4 </a:t>
            </a:r>
            <a:endParaRPr lang="es-MX" noProof="0" dirty="0"/>
          </a:p>
        </p:txBody>
      </p:sp>
      <p:sp>
        <p:nvSpPr>
          <p:cNvPr id="3" name="Content Placeholder 2"/>
          <p:cNvSpPr>
            <a:spLocks noGrp="1"/>
          </p:cNvSpPr>
          <p:nvPr>
            <p:ph idx="1"/>
          </p:nvPr>
        </p:nvSpPr>
        <p:spPr>
          <a:xfrm>
            <a:off x="457200" y="1600200"/>
            <a:ext cx="5257800" cy="4525963"/>
          </a:xfrm>
        </p:spPr>
        <p:txBody>
          <a:bodyPr rtlCol="0">
            <a:normAutofit fontScale="85000" lnSpcReduction="20000"/>
          </a:bodyPr>
          <a:lstStyle/>
          <a:p>
            <a:pPr fontAlgn="auto">
              <a:spcAft>
                <a:spcPts val="0"/>
              </a:spcAft>
              <a:defRPr/>
            </a:pPr>
            <a:r>
              <a:rPr lang="es-MX" sz="2800" noProof="0" dirty="0"/>
              <a:t>Los cónyuges y las familias deben ser invitados, no obligados, a tomar la capacitación.</a:t>
            </a:r>
          </a:p>
          <a:p>
            <a:pPr fontAlgn="auto">
              <a:spcAft>
                <a:spcPts val="0"/>
              </a:spcAft>
              <a:defRPr/>
            </a:pPr>
            <a:r>
              <a:rPr lang="es-MX" sz="2800" noProof="0" dirty="0"/>
              <a:t>Considere realizar un evento orientado a la familia cuando se presente el PowerPoint.</a:t>
            </a:r>
          </a:p>
          <a:p>
            <a:pPr fontAlgn="auto">
              <a:spcAft>
                <a:spcPts val="0"/>
              </a:spcAft>
              <a:defRPr/>
            </a:pPr>
            <a:r>
              <a:rPr lang="es-MX" sz="2800" noProof="0" dirty="0"/>
              <a:t>Las familias de conductores también pueden acceder al módulo basado en la web</a:t>
            </a:r>
          </a:p>
          <a:p>
            <a:pPr fontAlgn="auto">
              <a:spcAft>
                <a:spcPts val="0"/>
              </a:spcAft>
              <a:defRPr/>
            </a:pPr>
            <a:r>
              <a:rPr lang="es-MX" sz="2800" noProof="0" dirty="0"/>
              <a:t>La comprobación del aprendizaje en la Educación de la Familia y los exámenes están destinados a ser fáciles y divertidos, no amenazantes.</a:t>
            </a:r>
            <a:endParaRPr lang="es-MX" noProof="0" dirty="0">
              <a:solidFill>
                <a:srgbClr val="002060"/>
              </a:solidFill>
            </a:endParaRPr>
          </a:p>
        </p:txBody>
      </p:sp>
      <p:pic>
        <p:nvPicPr>
          <p:cNvPr id="231428" name="Picture 2" title="Family pic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28800"/>
            <a:ext cx="31369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9" name="Picture 3" title="three people learning at comp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27400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2450" name="Title 1"/>
          <p:cNvSpPr>
            <a:spLocks noGrp="1"/>
          </p:cNvSpPr>
          <p:nvPr>
            <p:ph type="title"/>
          </p:nvPr>
        </p:nvSpPr>
        <p:spPr/>
        <p:txBody>
          <a:bodyPr/>
          <a:lstStyle/>
          <a:p>
            <a:pPr eaLnBrk="1" hangingPunct="1">
              <a:lnSpc>
                <a:spcPts val="4575"/>
              </a:lnSpc>
            </a:pPr>
            <a:r>
              <a:rPr lang="es-MX" noProof="0" dirty="0"/>
              <a:t>Facilitar el Cambio de Comportamiento </a:t>
            </a:r>
            <a:endParaRPr lang="es-MX" sz="4800" noProof="0" dirty="0"/>
          </a:p>
        </p:txBody>
      </p:sp>
      <p:sp>
        <p:nvSpPr>
          <p:cNvPr id="232451" name="Content Placeholder 2"/>
          <p:cNvSpPr>
            <a:spLocks noGrp="1"/>
          </p:cNvSpPr>
          <p:nvPr>
            <p:ph idx="1"/>
          </p:nvPr>
        </p:nvSpPr>
        <p:spPr/>
        <p:txBody>
          <a:bodyPr/>
          <a:lstStyle/>
          <a:p>
            <a:pPr>
              <a:buFont typeface="Arial" pitchFamily="34" charset="0"/>
              <a:buNone/>
            </a:pPr>
            <a:r>
              <a:rPr lang="es-MX" u="sng" noProof="0" dirty="0"/>
              <a:t>Temas</a:t>
            </a:r>
            <a:r>
              <a:rPr lang="es-MX" noProof="0" dirty="0"/>
              <a:t>: </a:t>
            </a:r>
          </a:p>
          <a:p>
            <a:r>
              <a:rPr lang="es-MX" noProof="0" dirty="0"/>
              <a:t>Papel de la gerencia del transportista </a:t>
            </a:r>
          </a:p>
          <a:p>
            <a:r>
              <a:rPr lang="es-MX" noProof="0" dirty="0"/>
              <a:t>Claves para mejorar la higiene del sueño del conductor</a:t>
            </a:r>
          </a:p>
          <a:p>
            <a:r>
              <a:rPr lang="es-MX" noProof="0" dirty="0"/>
              <a:t>Proceso de cambio de comportamiento</a:t>
            </a:r>
          </a:p>
          <a:p>
            <a:r>
              <a:rPr lang="es-MX" noProof="0" dirty="0"/>
              <a:t>Autoadministración conductual</a:t>
            </a:r>
          </a:p>
          <a:p>
            <a:r>
              <a:rPr lang="es-MX" noProof="0" dirty="0"/>
              <a:t>Establecimiento de objetivos SMART</a:t>
            </a:r>
          </a:p>
          <a:p>
            <a:pPr>
              <a:buFont typeface="Arial" pitchFamily="34" charset="0"/>
              <a:buNone/>
            </a:pPr>
            <a:endParaRPr lang="es-MX" noProof="0" dirty="0">
              <a:solidFill>
                <a:srgbClr val="002060"/>
              </a:solidFill>
            </a:endParaRPr>
          </a:p>
          <a:p>
            <a:endParaRPr lang="es-MX" noProof="0" dirty="0">
              <a:solidFill>
                <a:srgbClr val="002060"/>
              </a:solidFill>
            </a:endParaRPr>
          </a:p>
          <a:p>
            <a:pPr>
              <a:buFont typeface="Arial" pitchFamily="34" charset="0"/>
              <a:buNone/>
            </a:pPr>
            <a:endParaRPr lang="es-MX" noProof="0"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3474" name="Title 1"/>
          <p:cNvSpPr>
            <a:spLocks noGrp="1"/>
          </p:cNvSpPr>
          <p:nvPr>
            <p:ph type="title"/>
          </p:nvPr>
        </p:nvSpPr>
        <p:spPr/>
        <p:txBody>
          <a:bodyPr/>
          <a:lstStyle/>
          <a:p>
            <a:pPr eaLnBrk="1" hangingPunct="1">
              <a:lnSpc>
                <a:spcPts val="3000"/>
              </a:lnSpc>
            </a:pPr>
            <a:r>
              <a:rPr lang="es-MX" sz="3200" noProof="0" dirty="0"/>
              <a:t>Papel del Transportista en la Facilitación del Cambio de Comportamiento del Conductor y    la Familia</a:t>
            </a:r>
            <a:r>
              <a:rPr lang="es-MX" sz="3600" noProof="0" dirty="0"/>
              <a:t> </a:t>
            </a:r>
          </a:p>
        </p:txBody>
      </p:sp>
      <p:sp>
        <p:nvSpPr>
          <p:cNvPr id="3" name="Content Placeholder 2"/>
          <p:cNvSpPr>
            <a:spLocks noGrp="1"/>
          </p:cNvSpPr>
          <p:nvPr>
            <p:ph idx="1"/>
          </p:nvPr>
        </p:nvSpPr>
        <p:spPr>
          <a:xfrm>
            <a:off x="457200" y="1600200"/>
            <a:ext cx="5867400" cy="4724400"/>
          </a:xfrm>
        </p:spPr>
        <p:txBody>
          <a:bodyPr rtlCol="0">
            <a:normAutofit fontScale="70000" lnSpcReduction="20000"/>
          </a:bodyPr>
          <a:lstStyle/>
          <a:p>
            <a:pPr fontAlgn="auto">
              <a:spcAft>
                <a:spcPts val="0"/>
              </a:spcAft>
              <a:defRPr/>
            </a:pPr>
            <a:r>
              <a:rPr lang="es-MX" sz="3400" noProof="0" dirty="0"/>
              <a:t>Establecer una cultura de seguridad</a:t>
            </a:r>
          </a:p>
          <a:p>
            <a:pPr fontAlgn="auto">
              <a:spcAft>
                <a:spcPts val="0"/>
              </a:spcAft>
              <a:defRPr/>
            </a:pPr>
            <a:r>
              <a:rPr lang="es-MX" sz="3400" noProof="0" dirty="0"/>
              <a:t>Dar un buen ejemplo</a:t>
            </a:r>
          </a:p>
          <a:p>
            <a:pPr fontAlgn="auto">
              <a:spcAft>
                <a:spcPts val="0"/>
              </a:spcAft>
              <a:defRPr/>
            </a:pPr>
            <a:r>
              <a:rPr lang="es-MX" sz="3400" noProof="0" dirty="0"/>
              <a:t>Evaluar necesidades</a:t>
            </a:r>
          </a:p>
          <a:p>
            <a:pPr fontAlgn="auto">
              <a:spcAft>
                <a:spcPts val="0"/>
              </a:spcAft>
              <a:defRPr/>
            </a:pPr>
            <a:r>
              <a:rPr lang="es-MX" sz="3400" noProof="0" dirty="0"/>
              <a:t>Desarrollar un plan</a:t>
            </a:r>
          </a:p>
          <a:p>
            <a:pPr fontAlgn="auto">
              <a:spcAft>
                <a:spcPts val="0"/>
              </a:spcAft>
              <a:defRPr/>
            </a:pPr>
            <a:r>
              <a:rPr lang="es-MX" sz="3400" noProof="0" dirty="0"/>
              <a:t>Implementar el programa en un    ambiente de apoyo</a:t>
            </a:r>
          </a:p>
          <a:p>
            <a:pPr fontAlgn="auto">
              <a:spcAft>
                <a:spcPts val="0"/>
              </a:spcAft>
              <a:defRPr/>
            </a:pPr>
            <a:r>
              <a:rPr lang="es-MX" sz="3400" noProof="0" dirty="0"/>
              <a:t>Elementos clave de PAF:</a:t>
            </a:r>
          </a:p>
          <a:p>
            <a:pPr lvl="1" eaLnBrk="1" fontAlgn="auto" hangingPunct="1">
              <a:spcAft>
                <a:spcPts val="0"/>
              </a:spcAft>
              <a:defRPr/>
            </a:pPr>
            <a:r>
              <a:rPr lang="es-MX" sz="3000" noProof="0" dirty="0"/>
              <a:t>Capacitación</a:t>
            </a:r>
          </a:p>
          <a:p>
            <a:pPr lvl="1" eaLnBrk="1" fontAlgn="auto" hangingPunct="1">
              <a:spcAft>
                <a:spcPts val="0"/>
              </a:spcAft>
              <a:defRPr/>
            </a:pPr>
            <a:r>
              <a:rPr lang="es-MX" sz="3000" noProof="0" dirty="0"/>
              <a:t>Exámenes médicos</a:t>
            </a:r>
          </a:p>
          <a:p>
            <a:pPr lvl="1" eaLnBrk="1" fontAlgn="auto" hangingPunct="1">
              <a:spcAft>
                <a:spcPts val="0"/>
              </a:spcAft>
              <a:defRPr/>
            </a:pPr>
            <a:r>
              <a:rPr lang="es-MX" sz="3000" noProof="0" dirty="0"/>
              <a:t>Programación de horarios/despacho amigables con el </a:t>
            </a:r>
            <a:r>
              <a:rPr lang="es-MX" sz="3000" i="1" noProof="0" dirty="0"/>
              <a:t>Estado de Alerta</a:t>
            </a:r>
          </a:p>
          <a:p>
            <a:pPr lvl="1" eaLnBrk="1" fontAlgn="auto" hangingPunct="1">
              <a:spcAft>
                <a:spcPts val="0"/>
              </a:spcAft>
              <a:defRPr/>
            </a:pPr>
            <a:r>
              <a:rPr lang="es-MX" sz="3000" noProof="0" dirty="0"/>
              <a:t>Asistencia individualizada para conductores</a:t>
            </a:r>
            <a:r>
              <a:rPr lang="es-MX" noProof="0" dirty="0"/>
              <a:t>. </a:t>
            </a:r>
          </a:p>
          <a:p>
            <a:pPr fontAlgn="auto">
              <a:spcAft>
                <a:spcPts val="0"/>
              </a:spcAft>
              <a:defRPr/>
            </a:pPr>
            <a:r>
              <a:rPr lang="es-MX" sz="3400" noProof="0" dirty="0"/>
              <a:t>Evaluar y mejorar el programa</a:t>
            </a:r>
            <a:r>
              <a:rPr lang="es-MX" noProof="0" dirty="0"/>
              <a:t>.</a:t>
            </a:r>
          </a:p>
        </p:txBody>
      </p:sp>
      <p:pic>
        <p:nvPicPr>
          <p:cNvPr id="233476" name="Picture 2" title="Sign saying &quot;Changes Ahea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828800"/>
            <a:ext cx="261937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lnSpc>
                <a:spcPts val="4575"/>
              </a:lnSpc>
            </a:pPr>
            <a:r>
              <a:rPr lang="es-ES" dirty="0"/>
              <a:t>Descripción General del Módulo 5</a:t>
            </a:r>
            <a:endParaRPr lang="en-US" dirty="0"/>
          </a:p>
        </p:txBody>
      </p:sp>
      <p:sp>
        <p:nvSpPr>
          <p:cNvPr id="28675" name="Content Placeholder 6"/>
          <p:cNvSpPr>
            <a:spLocks noGrp="1"/>
          </p:cNvSpPr>
          <p:nvPr>
            <p:ph idx="1"/>
          </p:nvPr>
        </p:nvSpPr>
        <p:spPr>
          <a:xfrm>
            <a:off x="457200" y="1600200"/>
            <a:ext cx="8686800" cy="4525963"/>
          </a:xfrm>
        </p:spPr>
        <p:txBody>
          <a:bodyPr/>
          <a:lstStyle/>
          <a:p>
            <a:pPr marL="514350" indent="-514350">
              <a:spcBef>
                <a:spcPct val="0"/>
              </a:spcBef>
              <a:buFont typeface="Arial" pitchFamily="34" charset="0"/>
              <a:buNone/>
            </a:pPr>
            <a:r>
              <a:rPr lang="en-US" sz="2400" dirty="0"/>
              <a:t>Introducción</a:t>
            </a:r>
          </a:p>
          <a:p>
            <a:pPr marL="514350" indent="-514350">
              <a:spcBef>
                <a:spcPct val="0"/>
              </a:spcBef>
              <a:buFont typeface="Arial" pitchFamily="34" charset="0"/>
              <a:buNone/>
            </a:pPr>
            <a:r>
              <a:rPr lang="es-ES" sz="2400" dirty="0"/>
              <a:t>Descripción General de “</a:t>
            </a:r>
            <a:r>
              <a:rPr lang="es-MX" sz="2400" noProof="0" dirty="0"/>
              <a:t>Capacitar</a:t>
            </a:r>
            <a:r>
              <a:rPr lang="es-ES" sz="2400" dirty="0"/>
              <a:t> al Capacitador”</a:t>
            </a:r>
            <a:endParaRPr lang="en-US" sz="2400" dirty="0"/>
          </a:p>
          <a:p>
            <a:pPr marL="514350" indent="-514350">
              <a:spcBef>
                <a:spcPct val="0"/>
              </a:spcBef>
            </a:pPr>
            <a:r>
              <a:rPr lang="es-ES" sz="2400" dirty="0"/>
              <a:t>Descripción General de la Capacitación del PAF</a:t>
            </a:r>
            <a:endParaRPr lang="en-US" sz="2400" dirty="0"/>
          </a:p>
          <a:p>
            <a:pPr marL="514350" indent="-514350">
              <a:spcBef>
                <a:spcPct val="0"/>
              </a:spcBef>
            </a:pPr>
            <a:r>
              <a:rPr lang="es-ES" sz="2400" dirty="0"/>
              <a:t>Requisitos y Responsabilidades del Capacitador</a:t>
            </a:r>
            <a:endParaRPr lang="en-US" sz="2400" dirty="0"/>
          </a:p>
          <a:p>
            <a:pPr marL="514350" indent="-514350">
              <a:spcBef>
                <a:spcPct val="0"/>
              </a:spcBef>
            </a:pPr>
            <a:r>
              <a:rPr lang="es-ES" sz="2400" dirty="0"/>
              <a:t>Capacitación Basada en la Web</a:t>
            </a:r>
            <a:endParaRPr lang="en-US" sz="2400" dirty="0"/>
          </a:p>
          <a:p>
            <a:pPr marL="514350" indent="-514350">
              <a:spcBef>
                <a:spcPct val="0"/>
              </a:spcBef>
            </a:pPr>
            <a:r>
              <a:rPr lang="en-US" sz="2400" dirty="0"/>
              <a:t>Instrucción Efectiva</a:t>
            </a:r>
          </a:p>
          <a:p>
            <a:pPr marL="514350" indent="-514350">
              <a:spcBef>
                <a:spcPct val="0"/>
              </a:spcBef>
              <a:buFont typeface="Arial" pitchFamily="34" charset="0"/>
              <a:buNone/>
            </a:pPr>
            <a:r>
              <a:rPr lang="es-ES" sz="2400" dirty="0"/>
              <a:t>Capacitación de Educación del Conductor, Parte 1</a:t>
            </a:r>
            <a:r>
              <a:rPr lang="en-US" sz="2400" dirty="0"/>
              <a:t>  </a:t>
            </a:r>
          </a:p>
          <a:p>
            <a:pPr marL="514350" indent="-514350">
              <a:spcBef>
                <a:spcPct val="0"/>
              </a:spcBef>
              <a:buFont typeface="Arial" pitchFamily="34" charset="0"/>
              <a:buNone/>
            </a:pPr>
            <a:r>
              <a:rPr lang="es-ES" sz="2400" dirty="0"/>
              <a:t>Capacitación de Educación del Conductor</a:t>
            </a:r>
            <a:r>
              <a:rPr lang="en-US" sz="2400" dirty="0"/>
              <a:t>, </a:t>
            </a:r>
            <a:r>
              <a:rPr lang="es-MX" sz="2400" noProof="0" dirty="0"/>
              <a:t>Parte</a:t>
            </a:r>
            <a:r>
              <a:rPr lang="en-US" sz="2400" dirty="0"/>
              <a:t> 2</a:t>
            </a:r>
          </a:p>
          <a:p>
            <a:pPr marL="514350" indent="-514350">
              <a:spcBef>
                <a:spcPct val="0"/>
              </a:spcBef>
              <a:buNone/>
            </a:pPr>
            <a:r>
              <a:rPr lang="es-ES" sz="2400" dirty="0"/>
              <a:t>Capacitación de Educación Familiar y Cambio del Comportamiento</a:t>
            </a:r>
            <a:endParaRPr lang="en-US" sz="2400" dirty="0"/>
          </a:p>
          <a:p>
            <a:pPr marL="514350" indent="-514350">
              <a:spcBef>
                <a:spcPct val="0"/>
              </a:spcBef>
            </a:pPr>
            <a:r>
              <a:rPr lang="es-ES" sz="2400" dirty="0"/>
              <a:t>Capacitación de Educación Familiar</a:t>
            </a:r>
            <a:endParaRPr lang="en-US" sz="2400" dirty="0"/>
          </a:p>
          <a:p>
            <a:pPr marL="514350" indent="-514350">
              <a:spcBef>
                <a:spcPct val="0"/>
              </a:spcBef>
            </a:pPr>
            <a:r>
              <a:rPr lang="es-ES" sz="2400" dirty="0"/>
              <a:t>Facilitar el Cambio de Comportamiento</a:t>
            </a:r>
            <a:endParaRPr lang="en-US" sz="2400" dirty="0"/>
          </a:p>
          <a:p>
            <a:pPr marL="514350" indent="-514350">
              <a:spcBef>
                <a:spcPct val="0"/>
              </a:spcBef>
              <a:buFont typeface="Arial" pitchFamily="34" charset="0"/>
              <a:buNone/>
            </a:pPr>
            <a:r>
              <a:rPr lang="es-MX" sz="2400" dirty="0"/>
              <a:t>Revisión</a:t>
            </a:r>
            <a:r>
              <a:rPr lang="en-US" sz="2400" dirty="0"/>
              <a:t> y Conclusión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Sitio web del PAF y Sistemas de Administración del Aprendizaje </a:t>
            </a:r>
            <a:endParaRPr lang="es-MX" noProof="0" dirty="0"/>
          </a:p>
        </p:txBody>
      </p:sp>
      <p:sp>
        <p:nvSpPr>
          <p:cNvPr id="3" name="Content Placeholder 2"/>
          <p:cNvSpPr>
            <a:spLocks noGrp="1"/>
          </p:cNvSpPr>
          <p:nvPr>
            <p:ph idx="1"/>
          </p:nvPr>
        </p:nvSpPr>
        <p:spPr/>
        <p:txBody>
          <a:bodyPr rtlCol="0">
            <a:normAutofit fontScale="77500" lnSpcReduction="20000"/>
          </a:bodyPr>
          <a:lstStyle/>
          <a:p>
            <a:pPr fontAlgn="auto">
              <a:spcAft>
                <a:spcPts val="0"/>
              </a:spcAft>
              <a:defRPr/>
            </a:pPr>
            <a:r>
              <a:rPr lang="es-MX" noProof="0" dirty="0"/>
              <a:t>Sitio web:</a:t>
            </a:r>
          </a:p>
          <a:p>
            <a:pPr lvl="1" eaLnBrk="1" fontAlgn="auto" hangingPunct="1">
              <a:spcAft>
                <a:spcPts val="0"/>
              </a:spcAft>
              <a:defRPr/>
            </a:pPr>
            <a:r>
              <a:rPr lang="es-MX" noProof="0" dirty="0"/>
              <a:t>Ubicación central para la información, materiales y servicios del PAFAN</a:t>
            </a:r>
          </a:p>
          <a:p>
            <a:pPr lvl="1" eaLnBrk="1" fontAlgn="auto" hangingPunct="1">
              <a:spcAft>
                <a:spcPts val="0"/>
              </a:spcAft>
              <a:defRPr/>
            </a:pPr>
            <a:r>
              <a:rPr lang="es-MX" noProof="0" dirty="0"/>
              <a:t>Los usuarios pueden acceder a los módulos basados en la web</a:t>
            </a:r>
          </a:p>
          <a:p>
            <a:pPr fontAlgn="auto">
              <a:spcAft>
                <a:spcPts val="0"/>
              </a:spcAft>
              <a:defRPr/>
            </a:pPr>
            <a:r>
              <a:rPr lang="es-MX" noProof="0" dirty="0"/>
              <a:t>Transportistas con capacitación basada en computadora y Sistema de Administración del Aprendizaje (SAA)</a:t>
            </a:r>
          </a:p>
          <a:p>
            <a:pPr lvl="1" eaLnBrk="1" fontAlgn="auto" hangingPunct="1">
              <a:spcAft>
                <a:spcPts val="0"/>
              </a:spcAft>
              <a:defRPr/>
            </a:pPr>
            <a:r>
              <a:rPr lang="es-MX" noProof="0" dirty="0"/>
              <a:t>Puede descargar módulos en formato HTML</a:t>
            </a:r>
          </a:p>
          <a:p>
            <a:pPr lvl="1" eaLnBrk="1" fontAlgn="auto" hangingPunct="1">
              <a:spcAft>
                <a:spcPts val="0"/>
              </a:spcAft>
              <a:defRPr/>
            </a:pPr>
            <a:r>
              <a:rPr lang="es-MX" noProof="0" dirty="0"/>
              <a:t>El SAA del transportista rastrearía las actividades de los estudiantes:</a:t>
            </a:r>
          </a:p>
          <a:p>
            <a:pPr lvl="2" eaLnBrk="1" fontAlgn="auto" hangingPunct="1">
              <a:spcAft>
                <a:spcPts val="0"/>
              </a:spcAft>
              <a:defRPr/>
            </a:pPr>
            <a:r>
              <a:rPr lang="es-MX" noProof="0" dirty="0"/>
              <a:t>Entrada al módulo</a:t>
            </a:r>
          </a:p>
          <a:p>
            <a:pPr lvl="2" eaLnBrk="1" fontAlgn="auto" hangingPunct="1">
              <a:spcAft>
                <a:spcPts val="0"/>
              </a:spcAft>
              <a:defRPr/>
            </a:pPr>
            <a:r>
              <a:rPr lang="es-MX" noProof="0" dirty="0"/>
              <a:t>Progreso</a:t>
            </a:r>
          </a:p>
          <a:p>
            <a:pPr lvl="2" eaLnBrk="1" fontAlgn="auto" hangingPunct="1">
              <a:spcAft>
                <a:spcPts val="0"/>
              </a:spcAft>
              <a:defRPr/>
            </a:pPr>
            <a:r>
              <a:rPr lang="es-MX" noProof="0" dirty="0"/>
              <a:t>Calificación de exámenes </a:t>
            </a:r>
          </a:p>
          <a:p>
            <a:pPr lvl="2" eaLnBrk="1" fontAlgn="auto" hangingPunct="1">
              <a:spcAft>
                <a:spcPts val="0"/>
              </a:spcAft>
              <a:defRPr/>
            </a:pPr>
            <a:r>
              <a:rPr lang="es-MX" noProof="0" dirty="0"/>
              <a:t>Estatus de finalización</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4498" name="Title 1"/>
          <p:cNvSpPr>
            <a:spLocks noGrp="1"/>
          </p:cNvSpPr>
          <p:nvPr>
            <p:ph type="title"/>
          </p:nvPr>
        </p:nvSpPr>
        <p:spPr/>
        <p:txBody>
          <a:bodyPr/>
          <a:lstStyle/>
          <a:p>
            <a:pPr eaLnBrk="1" hangingPunct="1">
              <a:lnSpc>
                <a:spcPts val="4575"/>
              </a:lnSpc>
            </a:pPr>
            <a:r>
              <a:rPr lang="es-MX" noProof="0" dirty="0"/>
              <a:t>Claves para Mejorar la Higiene del Sueño del Conductor </a:t>
            </a:r>
          </a:p>
        </p:txBody>
      </p:sp>
      <p:sp>
        <p:nvSpPr>
          <p:cNvPr id="234499" name="Content Placeholder 2"/>
          <p:cNvSpPr>
            <a:spLocks noGrp="1"/>
          </p:cNvSpPr>
          <p:nvPr>
            <p:ph idx="1"/>
          </p:nvPr>
        </p:nvSpPr>
        <p:spPr/>
        <p:txBody>
          <a:bodyPr/>
          <a:lstStyle/>
          <a:p>
            <a:pPr>
              <a:spcBef>
                <a:spcPts val="300"/>
              </a:spcBef>
            </a:pPr>
            <a:r>
              <a:rPr lang="es-MX" sz="2800" noProof="0" dirty="0"/>
              <a:t>Conocimiento y tomar conciencia</a:t>
            </a:r>
          </a:p>
          <a:p>
            <a:pPr>
              <a:spcBef>
                <a:spcPts val="300"/>
              </a:spcBef>
            </a:pPr>
            <a:r>
              <a:rPr lang="es-MX" sz="2800" noProof="0" dirty="0"/>
              <a:t>Superar la ambivalencia</a:t>
            </a:r>
          </a:p>
          <a:p>
            <a:pPr>
              <a:spcBef>
                <a:spcPts val="300"/>
              </a:spcBef>
            </a:pPr>
            <a:r>
              <a:rPr lang="es-MX" sz="2800" noProof="0" dirty="0"/>
              <a:t>Enfocarse en comportamientos específicos</a:t>
            </a:r>
          </a:p>
          <a:p>
            <a:pPr>
              <a:spcBef>
                <a:spcPts val="300"/>
              </a:spcBef>
            </a:pPr>
            <a:r>
              <a:rPr lang="es-MX" sz="2800" noProof="0" dirty="0"/>
              <a:t>Comportamientos saludables básicos; p.ej.,</a:t>
            </a:r>
          </a:p>
          <a:p>
            <a:pPr lvl="1" eaLnBrk="1" hangingPunct="1">
              <a:spcBef>
                <a:spcPts val="300"/>
              </a:spcBef>
            </a:pPr>
            <a:r>
              <a:rPr lang="es-MX" noProof="0" dirty="0"/>
              <a:t>Ejercicio</a:t>
            </a:r>
          </a:p>
          <a:p>
            <a:pPr lvl="1" eaLnBrk="1" hangingPunct="1">
              <a:spcBef>
                <a:spcPts val="300"/>
              </a:spcBef>
            </a:pPr>
            <a:r>
              <a:rPr lang="es-MX" noProof="0" dirty="0"/>
              <a:t>“Esmerarse por cinco” frutas                                      y verduras diariamente</a:t>
            </a:r>
          </a:p>
          <a:p>
            <a:pPr lvl="1" eaLnBrk="1" hangingPunct="1">
              <a:spcBef>
                <a:spcPts val="300"/>
              </a:spcBef>
            </a:pPr>
            <a:r>
              <a:rPr lang="es-MX" noProof="0" dirty="0"/>
              <a:t>Tomar siesta</a:t>
            </a:r>
          </a:p>
          <a:p>
            <a:pPr>
              <a:spcBef>
                <a:spcPts val="300"/>
              </a:spcBef>
            </a:pPr>
            <a:r>
              <a:rPr lang="es-MX" sz="2800" noProof="0" dirty="0"/>
              <a:t>Metas específicas</a:t>
            </a:r>
          </a:p>
          <a:p>
            <a:pPr>
              <a:spcBef>
                <a:spcPts val="300"/>
              </a:spcBef>
            </a:pPr>
            <a:r>
              <a:rPr lang="es-MX" sz="2800" noProof="0" dirty="0"/>
              <a:t>Apoyo social</a:t>
            </a:r>
          </a:p>
        </p:txBody>
      </p:sp>
      <p:pic>
        <p:nvPicPr>
          <p:cNvPr id="234500" name="Picture 2" title="Man in vehicle holding key and smi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532909"/>
            <a:ext cx="33194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a:xfrm>
            <a:off x="304800" y="274638"/>
            <a:ext cx="8229600" cy="1143000"/>
          </a:xfrm>
        </p:spPr>
        <p:txBody>
          <a:bodyPr>
            <a:normAutofit fontScale="90000"/>
          </a:bodyPr>
          <a:lstStyle/>
          <a:p>
            <a:pPr>
              <a:lnSpc>
                <a:spcPts val="4575"/>
              </a:lnSpc>
            </a:pPr>
            <a:r>
              <a:rPr lang="es-MX" noProof="0" dirty="0"/>
              <a:t>Pasos para el Cambio de Comportamiento</a:t>
            </a:r>
          </a:p>
        </p:txBody>
      </p:sp>
      <p:graphicFrame>
        <p:nvGraphicFramePr>
          <p:cNvPr id="7" name="Diagram 6"/>
          <p:cNvGraphicFramePr/>
          <p:nvPr>
            <p:extLst>
              <p:ext uri="{D42A27DB-BD31-4B8C-83A1-F6EECF244321}">
                <p14:modId xmlns:p14="http://schemas.microsoft.com/office/powerpoint/2010/main" val="3470439193"/>
              </p:ext>
            </p:extLst>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grpSp>
        <p:nvGrpSpPr>
          <p:cNvPr id="3"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Pasa a la acción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Planea cambiar</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Mantiene la acción</a:t>
            </a:r>
          </a:p>
        </p:txBody>
      </p:sp>
      <p:sp>
        <p:nvSpPr>
          <p:cNvPr id="2" name="7-Point Star 1"/>
          <p:cNvSpPr/>
          <p:nvPr/>
        </p:nvSpPr>
        <p:spPr>
          <a:xfrm>
            <a:off x="6858000" y="-217488"/>
            <a:ext cx="2586038" cy="265588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9147" name="TextBox 20"/>
          <p:cNvSpPr txBox="1">
            <a:spLocks noChangeArrowheads="1"/>
          </p:cNvSpPr>
          <p:nvPr/>
        </p:nvSpPr>
        <p:spPr bwMode="auto">
          <a:xfrm>
            <a:off x="7165975" y="171450"/>
            <a:ext cx="1978025" cy="1785104"/>
          </a:xfrm>
          <a:prstGeom prst="rect">
            <a:avLst/>
          </a:prstGeom>
          <a:noFill/>
          <a:ln w="9525">
            <a:noFill/>
            <a:miter lim="800000"/>
            <a:headEnd/>
            <a:tailEnd/>
          </a:ln>
        </p:spPr>
        <p:txBody>
          <a:bodyPr>
            <a:spAutoFit/>
          </a:bodyPr>
          <a:lstStyle/>
          <a:p>
            <a:pPr algn="ctr"/>
            <a:r>
              <a:rPr lang="en-US" sz="2200" b="1" dirty="0">
                <a:solidFill>
                  <a:srgbClr val="C00000"/>
                </a:solidFill>
                <a:latin typeface="Calibri" pitchFamily="34" charset="0"/>
              </a:rPr>
              <a:t>Salud, bienestar, Estado de alerta, Desempeño</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6546" name="Title 1"/>
          <p:cNvSpPr>
            <a:spLocks noGrp="1"/>
          </p:cNvSpPr>
          <p:nvPr>
            <p:ph type="title"/>
          </p:nvPr>
        </p:nvSpPr>
        <p:spPr/>
        <p:txBody>
          <a:bodyPr/>
          <a:lstStyle/>
          <a:p>
            <a:pPr eaLnBrk="1" hangingPunct="1">
              <a:lnSpc>
                <a:spcPts val="4575"/>
              </a:lnSpc>
            </a:pPr>
            <a:r>
              <a:rPr lang="es-MX" sz="4900" noProof="0" dirty="0"/>
              <a:t>Etapas del Cambio de Comportamiento </a:t>
            </a:r>
            <a:endParaRPr lang="es-MX"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55519524"/>
              </p:ext>
            </p:extLst>
          </p:nvPr>
        </p:nvGraphicFramePr>
        <p:xfrm>
          <a:off x="457200" y="1600200"/>
          <a:ext cx="8229600" cy="3840764"/>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tblGrid>
              <a:tr h="457242">
                <a:tc>
                  <a:txBody>
                    <a:bodyPr/>
                    <a:lstStyle/>
                    <a:p>
                      <a:r>
                        <a:rPr lang="en-US" sz="2400" dirty="0"/>
                        <a:t>Etapa</a:t>
                      </a:r>
                    </a:p>
                  </a:txBody>
                  <a:tcPr marL="85134" marR="85134" marT="45724" marB="45724"/>
                </a:tc>
                <a:tc>
                  <a:txBody>
                    <a:bodyPr/>
                    <a:lstStyle/>
                    <a:p>
                      <a:r>
                        <a:rPr lang="es-MX" sz="2400" noProof="0" dirty="0"/>
                        <a:t>Pensamiento y Comportamiento</a:t>
                      </a:r>
                    </a:p>
                  </a:txBody>
                  <a:tcPr marL="85134" marR="85134" marT="45724" marB="45724"/>
                </a:tc>
                <a:extLst>
                  <a:ext uri="{0D108BD9-81ED-4DB2-BD59-A6C34878D82A}">
                    <a16:rowId xmlns:a16="http://schemas.microsoft.com/office/drawing/2014/main" val="10000"/>
                  </a:ext>
                </a:extLst>
              </a:tr>
              <a:tr h="823035">
                <a:tc>
                  <a:txBody>
                    <a:bodyPr/>
                    <a:lstStyle/>
                    <a:p>
                      <a:r>
                        <a:rPr lang="es-MX" sz="2400" b="1" dirty="0"/>
                        <a:t>1. Pre-Contemplación</a:t>
                      </a:r>
                    </a:p>
                  </a:txBody>
                  <a:tcPr marL="85134" marR="85134" marT="45724" marB="45724"/>
                </a:tc>
                <a:tc>
                  <a:txBody>
                    <a:bodyPr/>
                    <a:lstStyle/>
                    <a:p>
                      <a:r>
                        <a:rPr lang="es-MX" sz="2400" noProof="0" dirty="0"/>
                        <a:t>Desconocer o no aceptar el problema; sin pensamientos de cambio</a:t>
                      </a:r>
                    </a:p>
                  </a:txBody>
                  <a:tcPr marL="85134" marR="85134" marT="45724" marB="45724"/>
                </a:tc>
                <a:extLst>
                  <a:ext uri="{0D108BD9-81ED-4DB2-BD59-A6C34878D82A}">
                    <a16:rowId xmlns:a16="http://schemas.microsoft.com/office/drawing/2014/main" val="10001"/>
                  </a:ext>
                </a:extLst>
              </a:tr>
              <a:tr h="823035">
                <a:tc>
                  <a:txBody>
                    <a:bodyPr/>
                    <a:lstStyle/>
                    <a:p>
                      <a:r>
                        <a:rPr lang="es-MX" sz="2400" b="1" dirty="0"/>
                        <a:t>2. Contemplación</a:t>
                      </a:r>
                    </a:p>
                  </a:txBody>
                  <a:tcPr marL="85134" marR="85134" marT="45724" marB="45724"/>
                </a:tc>
                <a:tc>
                  <a:txBody>
                    <a:bodyPr/>
                    <a:lstStyle/>
                    <a:p>
                      <a:r>
                        <a:rPr lang="es-MX" sz="2400" dirty="0"/>
                        <a:t>Consciente del problema y piensa en el cambio.</a:t>
                      </a:r>
                    </a:p>
                  </a:txBody>
                  <a:tcPr marL="85134" marR="85134" marT="45724" marB="45724"/>
                </a:tc>
                <a:extLst>
                  <a:ext uri="{0D108BD9-81ED-4DB2-BD59-A6C34878D82A}">
                    <a16:rowId xmlns:a16="http://schemas.microsoft.com/office/drawing/2014/main" val="10002"/>
                  </a:ext>
                </a:extLst>
              </a:tr>
              <a:tr h="457242">
                <a:tc>
                  <a:txBody>
                    <a:bodyPr/>
                    <a:lstStyle/>
                    <a:p>
                      <a:r>
                        <a:rPr lang="es-MX" sz="2400" b="1" dirty="0"/>
                        <a:t>3. Preparación</a:t>
                      </a:r>
                    </a:p>
                  </a:txBody>
                  <a:tcPr marL="85134" marR="85134" marT="45724" marB="45724"/>
                </a:tc>
                <a:tc>
                  <a:txBody>
                    <a:bodyPr/>
                    <a:lstStyle/>
                    <a:p>
                      <a:r>
                        <a:rPr lang="es-MX" sz="2400" dirty="0"/>
                        <a:t>Planear cambiar</a:t>
                      </a:r>
                    </a:p>
                  </a:txBody>
                  <a:tcPr marL="85134" marR="85134" marT="45724" marB="45724"/>
                </a:tc>
                <a:extLst>
                  <a:ext uri="{0D108BD9-81ED-4DB2-BD59-A6C34878D82A}">
                    <a16:rowId xmlns:a16="http://schemas.microsoft.com/office/drawing/2014/main" val="10003"/>
                  </a:ext>
                </a:extLst>
              </a:tr>
              <a:tr h="457242">
                <a:tc>
                  <a:txBody>
                    <a:bodyPr/>
                    <a:lstStyle/>
                    <a:p>
                      <a:r>
                        <a:rPr lang="es-MX" sz="2400" b="1" dirty="0"/>
                        <a:t>4. Acción</a:t>
                      </a:r>
                    </a:p>
                  </a:txBody>
                  <a:tcPr marL="85134" marR="85134" marT="45724" marB="45724"/>
                </a:tc>
                <a:tc>
                  <a:txBody>
                    <a:bodyPr/>
                    <a:lstStyle/>
                    <a:p>
                      <a:r>
                        <a:rPr lang="es-MX" sz="2400" dirty="0"/>
                        <a:t>Hacer cambios de comportamiento específicos</a:t>
                      </a:r>
                    </a:p>
                  </a:txBody>
                  <a:tcPr marL="85134" marR="85134" marT="45724" marB="45724"/>
                </a:tc>
                <a:extLst>
                  <a:ext uri="{0D108BD9-81ED-4DB2-BD59-A6C34878D82A}">
                    <a16:rowId xmlns:a16="http://schemas.microsoft.com/office/drawing/2014/main" val="10004"/>
                  </a:ext>
                </a:extLst>
              </a:tr>
              <a:tr h="457242">
                <a:tc>
                  <a:txBody>
                    <a:bodyPr/>
                    <a:lstStyle/>
                    <a:p>
                      <a:r>
                        <a:rPr lang="es-MX" sz="2400" b="1" dirty="0"/>
                        <a:t>5. Mantenimiento</a:t>
                      </a:r>
                    </a:p>
                  </a:txBody>
                  <a:tcPr marL="85134" marR="85134" marT="45724" marB="45724"/>
                </a:tc>
                <a:tc>
                  <a:txBody>
                    <a:bodyPr/>
                    <a:lstStyle/>
                    <a:p>
                      <a:r>
                        <a:rPr lang="es-MX" sz="2400" noProof="0" dirty="0"/>
                        <a:t>Mantener</a:t>
                      </a:r>
                      <a:r>
                        <a:rPr lang="es-MX" sz="2400" dirty="0"/>
                        <a:t> acciones deseables</a:t>
                      </a:r>
                    </a:p>
                  </a:txBody>
                  <a:tcPr marL="85134" marR="85134" marT="45724" marB="45724"/>
                </a:tc>
                <a:extLst>
                  <a:ext uri="{0D108BD9-81ED-4DB2-BD59-A6C34878D82A}">
                    <a16:rowId xmlns:a16="http://schemas.microsoft.com/office/drawing/2014/main" val="10005"/>
                  </a:ext>
                </a:extLst>
              </a:tr>
            </a:tbl>
          </a:graphicData>
        </a:graphic>
      </p:graphicFrame>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lnSpc>
                <a:spcPts val="3000"/>
              </a:lnSpc>
              <a:spcAft>
                <a:spcPts val="0"/>
              </a:spcAft>
              <a:defRPr/>
            </a:pPr>
            <a:r>
              <a:rPr lang="es-MX" sz="3400" noProof="0" dirty="0"/>
              <a:t>Cambio de Comportamiento: Etapas de Pensamiento sobre la Reducción del Consumo de Grasas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6299546"/>
              </p:ext>
            </p:extLst>
          </p:nvPr>
        </p:nvGraphicFramePr>
        <p:xfrm>
          <a:off x="457200" y="1600200"/>
          <a:ext cx="8229600" cy="4084724"/>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457297">
                <a:tc>
                  <a:txBody>
                    <a:bodyPr/>
                    <a:lstStyle/>
                    <a:p>
                      <a:r>
                        <a:rPr lang="en-US" sz="2400" dirty="0"/>
                        <a:t>Etapa</a:t>
                      </a:r>
                    </a:p>
                  </a:txBody>
                  <a:tcPr marL="85134" marR="85134" marT="45730" marB="45730"/>
                </a:tc>
                <a:tc>
                  <a:txBody>
                    <a:bodyPr/>
                    <a:lstStyle/>
                    <a:p>
                      <a:r>
                        <a:rPr lang="es-ES" sz="2400" dirty="0"/>
                        <a:t>Pensamientos sobre la Reducción del Consumo de Grasas</a:t>
                      </a:r>
                      <a:endParaRPr lang="en-US" sz="2400" dirty="0"/>
                    </a:p>
                  </a:txBody>
                  <a:tcPr marL="85134" marR="85134" marT="45730" marB="45730"/>
                </a:tc>
                <a:extLst>
                  <a:ext uri="{0D108BD9-81ED-4DB2-BD59-A6C34878D82A}">
                    <a16:rowId xmlns:a16="http://schemas.microsoft.com/office/drawing/2014/main" val="10000"/>
                  </a:ext>
                </a:extLst>
              </a:tr>
              <a:tr h="823135">
                <a:tc>
                  <a:txBody>
                    <a:bodyPr/>
                    <a:lstStyle/>
                    <a:p>
                      <a:r>
                        <a:rPr lang="es-MX" sz="2200" b="1" noProof="0" dirty="0"/>
                        <a:t>1. Pre-Contemplación</a:t>
                      </a:r>
                    </a:p>
                  </a:txBody>
                  <a:tcPr marL="85134" marR="85134" marT="45730" marB="45730"/>
                </a:tc>
                <a:tc>
                  <a:txBody>
                    <a:bodyPr/>
                    <a:lstStyle/>
                    <a:p>
                      <a:r>
                        <a:rPr lang="en-US" sz="2400" dirty="0"/>
                        <a:t>“</a:t>
                      </a:r>
                      <a:r>
                        <a:rPr lang="es-ES" sz="2400" dirty="0"/>
                        <a:t>Disfruto las hamburguesas dobles con queso y las papas fritas. No tengo intención de comer alimentos bajos en grasas</a:t>
                      </a:r>
                      <a:r>
                        <a:rPr lang="en-US" sz="2400" baseline="0" dirty="0"/>
                        <a:t>”</a:t>
                      </a:r>
                      <a:endParaRPr lang="en-US" sz="2400" dirty="0"/>
                    </a:p>
                  </a:txBody>
                  <a:tcPr marL="85134" marR="85134" marT="45730" marB="45730"/>
                </a:tc>
                <a:extLst>
                  <a:ext uri="{0D108BD9-81ED-4DB2-BD59-A6C34878D82A}">
                    <a16:rowId xmlns:a16="http://schemas.microsoft.com/office/drawing/2014/main" val="10001"/>
                  </a:ext>
                </a:extLst>
              </a:tr>
              <a:tr h="426811">
                <a:tc>
                  <a:txBody>
                    <a:bodyPr/>
                    <a:lstStyle/>
                    <a:p>
                      <a:r>
                        <a:rPr lang="es-MX" sz="2200" b="1" noProof="0" dirty="0">
                          <a:solidFill>
                            <a:schemeClr val="bg1">
                              <a:lumMod val="50000"/>
                            </a:schemeClr>
                          </a:solidFill>
                        </a:rPr>
                        <a:t>2. Contemplación</a:t>
                      </a:r>
                    </a:p>
                  </a:txBody>
                  <a:tcPr marL="85134" marR="85134" marT="45730" marB="45730"/>
                </a:tc>
                <a:tc>
                  <a:txBody>
                    <a:bodyPr/>
                    <a:lstStyle/>
                    <a:p>
                      <a:endParaRPr lang="en-US" sz="2200" dirty="0"/>
                    </a:p>
                  </a:txBody>
                  <a:tcPr marL="85134" marR="85134" marT="45730" marB="45730"/>
                </a:tc>
                <a:extLst>
                  <a:ext uri="{0D108BD9-81ED-4DB2-BD59-A6C34878D82A}">
                    <a16:rowId xmlns:a16="http://schemas.microsoft.com/office/drawing/2014/main" val="10002"/>
                  </a:ext>
                </a:extLst>
              </a:tr>
              <a:tr h="426811">
                <a:tc>
                  <a:txBody>
                    <a:bodyPr/>
                    <a:lstStyle/>
                    <a:p>
                      <a:r>
                        <a:rPr lang="es-MX" sz="2200" b="1" noProof="0" dirty="0">
                          <a:solidFill>
                            <a:schemeClr val="bg1">
                              <a:lumMod val="50000"/>
                            </a:schemeClr>
                          </a:solidFill>
                        </a:rPr>
                        <a:t>3. Preparación</a:t>
                      </a:r>
                    </a:p>
                  </a:txBody>
                  <a:tcPr marL="85134" marR="85134" marT="45730" marB="45730"/>
                </a:tc>
                <a:tc>
                  <a:txBody>
                    <a:bodyPr/>
                    <a:lstStyle/>
                    <a:p>
                      <a:endParaRPr lang="en-US" sz="2200" dirty="0"/>
                    </a:p>
                  </a:txBody>
                  <a:tcPr marL="85134" marR="85134" marT="45730" marB="45730"/>
                </a:tc>
                <a:extLst>
                  <a:ext uri="{0D108BD9-81ED-4DB2-BD59-A6C34878D82A}">
                    <a16:rowId xmlns:a16="http://schemas.microsoft.com/office/drawing/2014/main" val="10003"/>
                  </a:ext>
                </a:extLst>
              </a:tr>
              <a:tr h="426811">
                <a:tc>
                  <a:txBody>
                    <a:bodyPr/>
                    <a:lstStyle/>
                    <a:p>
                      <a:r>
                        <a:rPr lang="es-MX" sz="2200" b="1" noProof="0" dirty="0">
                          <a:solidFill>
                            <a:schemeClr val="bg1">
                              <a:lumMod val="50000"/>
                            </a:schemeClr>
                          </a:solidFill>
                        </a:rPr>
                        <a:t>4. Acción</a:t>
                      </a:r>
                    </a:p>
                  </a:txBody>
                  <a:tcPr marL="85134" marR="85134" marT="45730" marB="45730"/>
                </a:tc>
                <a:tc>
                  <a:txBody>
                    <a:bodyPr/>
                    <a:lstStyle/>
                    <a:p>
                      <a:endParaRPr lang="en-US" sz="2200" dirty="0"/>
                    </a:p>
                  </a:txBody>
                  <a:tcPr marL="85134" marR="85134" marT="45730" marB="45730"/>
                </a:tc>
                <a:extLst>
                  <a:ext uri="{0D108BD9-81ED-4DB2-BD59-A6C34878D82A}">
                    <a16:rowId xmlns:a16="http://schemas.microsoft.com/office/drawing/2014/main" val="10004"/>
                  </a:ext>
                </a:extLst>
              </a:tr>
              <a:tr h="426811">
                <a:tc>
                  <a:txBody>
                    <a:bodyPr/>
                    <a:lstStyle/>
                    <a:p>
                      <a:r>
                        <a:rPr lang="es-MX" sz="2200" b="1" noProof="0" dirty="0">
                          <a:solidFill>
                            <a:schemeClr val="bg1">
                              <a:lumMod val="50000"/>
                            </a:schemeClr>
                          </a:solidFill>
                        </a:rPr>
                        <a:t>5. Mantenimiento</a:t>
                      </a:r>
                    </a:p>
                  </a:txBody>
                  <a:tcPr marL="85134" marR="85134" marT="45730" marB="45730"/>
                </a:tc>
                <a:tc>
                  <a:txBody>
                    <a:bodyPr/>
                    <a:lstStyle/>
                    <a:p>
                      <a:endParaRPr lang="en-US" sz="2200" dirty="0"/>
                    </a:p>
                  </a:txBody>
                  <a:tcPr marL="85134" marR="85134" marT="45730" marB="45730"/>
                </a:tc>
                <a:extLst>
                  <a:ext uri="{0D108BD9-81ED-4DB2-BD59-A6C34878D82A}">
                    <a16:rowId xmlns:a16="http://schemas.microsoft.com/office/drawing/2014/main" val="10005"/>
                  </a:ext>
                </a:extLst>
              </a:tr>
            </a:tbl>
          </a:graphicData>
        </a:graphic>
      </p:graphicFrame>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41825303"/>
              </p:ext>
            </p:extLst>
          </p:nvPr>
        </p:nvGraphicFramePr>
        <p:xfrm>
          <a:off x="457200" y="1600200"/>
          <a:ext cx="8229600" cy="4023360"/>
        </p:xfrm>
        <a:graphic>
          <a:graphicData uri="http://schemas.openxmlformats.org/drawingml/2006/table">
            <a:tbl>
              <a:tblPr firstRow="1" bandRow="1">
                <a:tableStyleId>{5C22544A-7EE6-4342-B048-85BDC9FD1C3A}</a:tableStyleId>
              </a:tblPr>
              <a:tblGrid>
                <a:gridCol w="2483069">
                  <a:extLst>
                    <a:ext uri="{9D8B030D-6E8A-4147-A177-3AD203B41FA5}">
                      <a16:colId xmlns:a16="http://schemas.microsoft.com/office/drawing/2014/main" val="20000"/>
                    </a:ext>
                  </a:extLst>
                </a:gridCol>
                <a:gridCol w="5746531">
                  <a:extLst>
                    <a:ext uri="{9D8B030D-6E8A-4147-A177-3AD203B41FA5}">
                      <a16:colId xmlns:a16="http://schemas.microsoft.com/office/drawing/2014/main" val="20001"/>
                    </a:ext>
                  </a:extLst>
                </a:gridCol>
              </a:tblGrid>
              <a:tr h="457157">
                <a:tc>
                  <a:txBody>
                    <a:bodyPr/>
                    <a:lstStyle/>
                    <a:p>
                      <a:r>
                        <a:rPr lang="en-US" sz="2400" dirty="0"/>
                        <a:t>Stage</a:t>
                      </a:r>
                    </a:p>
                  </a:txBody>
                  <a:tcPr marL="85134" marR="85134" marT="45710" marB="45710"/>
                </a:tc>
                <a:tc>
                  <a:txBody>
                    <a:bodyPr/>
                    <a:lstStyle/>
                    <a:p>
                      <a:r>
                        <a:rPr lang="en-US" sz="2400" dirty="0"/>
                        <a:t>Thoughts About Reducing Fat Consumption</a:t>
                      </a:r>
                    </a:p>
                  </a:txBody>
                  <a:tcPr marL="85134" marR="85134" marT="45710" marB="45710"/>
                </a:tc>
                <a:extLst>
                  <a:ext uri="{0D108BD9-81ED-4DB2-BD59-A6C34878D82A}">
                    <a16:rowId xmlns:a16="http://schemas.microsoft.com/office/drawing/2014/main" val="10000"/>
                  </a:ext>
                </a:extLst>
              </a:tr>
              <a:tr h="761938">
                <a:tc>
                  <a:txBody>
                    <a:bodyPr/>
                    <a:lstStyle/>
                    <a:p>
                      <a:r>
                        <a:rPr lang="es-MX" sz="2200" b="1" noProof="0" dirty="0">
                          <a:solidFill>
                            <a:schemeClr val="bg1">
                              <a:lumMod val="50000"/>
                            </a:schemeClr>
                          </a:solidFill>
                        </a:rPr>
                        <a:t>1. Pre-Contemplación</a:t>
                      </a:r>
                    </a:p>
                  </a:txBody>
                  <a:tcPr marL="85134" marR="85134" marT="45730" marB="45730"/>
                </a:tc>
                <a:tc>
                  <a:txBody>
                    <a:bodyPr/>
                    <a:lstStyle/>
                    <a:p>
                      <a:r>
                        <a:rPr lang="en-US" sz="2200" dirty="0">
                          <a:solidFill>
                            <a:schemeClr val="bg1">
                              <a:lumMod val="50000"/>
                            </a:schemeClr>
                          </a:solidFill>
                        </a:rPr>
                        <a:t>“</a:t>
                      </a:r>
                      <a:r>
                        <a:rPr lang="es-ES" sz="2200" dirty="0">
                          <a:solidFill>
                            <a:schemeClr val="bg1">
                              <a:lumMod val="50000"/>
                            </a:schemeClr>
                          </a:solidFill>
                        </a:rPr>
                        <a:t>Disfruto las hamburguesas dobles con queso y las papas fritas. No tengo intención de comer alimentos bajos en grasas”</a:t>
                      </a:r>
                      <a:endParaRPr lang="en-US" sz="2200" dirty="0">
                        <a:solidFill>
                          <a:schemeClr val="bg1">
                            <a:lumMod val="50000"/>
                          </a:schemeClr>
                        </a:solidFill>
                      </a:endParaRPr>
                    </a:p>
                  </a:txBody>
                  <a:tcPr marL="85134" marR="85134" marT="45710" marB="45710"/>
                </a:tc>
                <a:extLst>
                  <a:ext uri="{0D108BD9-81ED-4DB2-BD59-A6C34878D82A}">
                    <a16:rowId xmlns:a16="http://schemas.microsoft.com/office/drawing/2014/main" val="10001"/>
                  </a:ext>
                </a:extLst>
              </a:tr>
              <a:tr h="1188631">
                <a:tc>
                  <a:txBody>
                    <a:bodyPr/>
                    <a:lstStyle/>
                    <a:p>
                      <a:r>
                        <a:rPr lang="es-MX" sz="2200" b="1" noProof="0" dirty="0">
                          <a:solidFill>
                            <a:schemeClr val="tx1"/>
                          </a:solidFill>
                        </a:rPr>
                        <a:t>2. Contemplación</a:t>
                      </a:r>
                    </a:p>
                  </a:txBody>
                  <a:tcPr marL="85134" marR="85134" marT="45730" marB="45730"/>
                </a:tc>
                <a:tc>
                  <a:txBody>
                    <a:bodyPr/>
                    <a:lstStyle/>
                    <a:p>
                      <a:r>
                        <a:rPr lang="en-US" sz="2400" dirty="0"/>
                        <a:t>“</a:t>
                      </a:r>
                      <a:r>
                        <a:rPr lang="es-ES" sz="2400" dirty="0"/>
                        <a:t>Tal vez podría probar un sándwich de pollo en su lugar, si sabe bien y no cuesta demasiado”</a:t>
                      </a:r>
                      <a:endParaRPr lang="en-US" sz="2400" dirty="0"/>
                    </a:p>
                  </a:txBody>
                  <a:tcPr marL="85134" marR="85134" marT="45710" marB="45710"/>
                </a:tc>
                <a:extLst>
                  <a:ext uri="{0D108BD9-81ED-4DB2-BD59-A6C34878D82A}">
                    <a16:rowId xmlns:a16="http://schemas.microsoft.com/office/drawing/2014/main" val="10002"/>
                  </a:ext>
                </a:extLst>
              </a:tr>
              <a:tr h="426679">
                <a:tc>
                  <a:txBody>
                    <a:bodyPr/>
                    <a:lstStyle/>
                    <a:p>
                      <a:r>
                        <a:rPr lang="es-MX" sz="2200" b="1" noProof="0" dirty="0">
                          <a:solidFill>
                            <a:schemeClr val="bg1">
                              <a:lumMod val="50000"/>
                            </a:schemeClr>
                          </a:solidFill>
                        </a:rPr>
                        <a:t>3. Preparación</a:t>
                      </a:r>
                    </a:p>
                  </a:txBody>
                  <a:tcPr marL="85134" marR="85134" marT="45730" marB="45730"/>
                </a:tc>
                <a:tc>
                  <a:txBody>
                    <a:bodyPr/>
                    <a:lstStyle/>
                    <a:p>
                      <a:endParaRPr lang="en-US" sz="2200" dirty="0"/>
                    </a:p>
                  </a:txBody>
                  <a:tcPr marL="85134" marR="85134" marT="45710" marB="45710"/>
                </a:tc>
                <a:extLst>
                  <a:ext uri="{0D108BD9-81ED-4DB2-BD59-A6C34878D82A}">
                    <a16:rowId xmlns:a16="http://schemas.microsoft.com/office/drawing/2014/main" val="10003"/>
                  </a:ext>
                </a:extLst>
              </a:tr>
              <a:tr h="426679">
                <a:tc>
                  <a:txBody>
                    <a:bodyPr/>
                    <a:lstStyle/>
                    <a:p>
                      <a:r>
                        <a:rPr lang="es-MX" sz="2200" b="1" noProof="0" dirty="0">
                          <a:solidFill>
                            <a:schemeClr val="bg1">
                              <a:lumMod val="50000"/>
                            </a:schemeClr>
                          </a:solidFill>
                        </a:rPr>
                        <a:t>4. Acción</a:t>
                      </a:r>
                    </a:p>
                  </a:txBody>
                  <a:tcPr marL="85134" marR="85134" marT="45730" marB="45730"/>
                </a:tc>
                <a:tc>
                  <a:txBody>
                    <a:bodyPr/>
                    <a:lstStyle/>
                    <a:p>
                      <a:endParaRPr lang="en-US" sz="2200" dirty="0"/>
                    </a:p>
                  </a:txBody>
                  <a:tcPr marL="85134" marR="85134" marT="45710" marB="45710"/>
                </a:tc>
                <a:extLst>
                  <a:ext uri="{0D108BD9-81ED-4DB2-BD59-A6C34878D82A}">
                    <a16:rowId xmlns:a16="http://schemas.microsoft.com/office/drawing/2014/main" val="10004"/>
                  </a:ext>
                </a:extLst>
              </a:tr>
              <a:tr h="426679">
                <a:tc>
                  <a:txBody>
                    <a:bodyPr/>
                    <a:lstStyle/>
                    <a:p>
                      <a:r>
                        <a:rPr lang="es-MX" sz="2200" b="1" noProof="0" dirty="0">
                          <a:solidFill>
                            <a:schemeClr val="bg1">
                              <a:lumMod val="50000"/>
                            </a:schemeClr>
                          </a:solidFill>
                        </a:rPr>
                        <a:t>5. Mantenimiento</a:t>
                      </a:r>
                    </a:p>
                  </a:txBody>
                  <a:tcPr marL="85134" marR="85134" marT="45730" marB="45730"/>
                </a:tc>
                <a:tc>
                  <a:txBody>
                    <a:bodyPr/>
                    <a:lstStyle/>
                    <a:p>
                      <a:endParaRPr lang="en-US" sz="2200" dirty="0"/>
                    </a:p>
                  </a:txBody>
                  <a:tcPr marL="85134" marR="85134" marT="45710" marB="45710"/>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p:txBody>
          <a:bodyPr rtlCol="0">
            <a:noAutofit/>
          </a:bodyPr>
          <a:lstStyle/>
          <a:p>
            <a:pPr eaLnBrk="1" fontAlgn="auto" hangingPunct="1">
              <a:lnSpc>
                <a:spcPts val="3000"/>
              </a:lnSpc>
              <a:spcAft>
                <a:spcPts val="0"/>
              </a:spcAft>
              <a:defRPr/>
            </a:pPr>
            <a:r>
              <a:rPr lang="es-MX" sz="3400" noProof="0" dirty="0"/>
              <a:t>Cambio de Comportamiento: Etapas de Pensamiento sobre la Reducción del Consumo de Grasas </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lnSpc>
                <a:spcPts val="3000"/>
              </a:lnSpc>
              <a:spcAft>
                <a:spcPts val="0"/>
              </a:spcAft>
              <a:defRPr/>
            </a:pPr>
            <a:r>
              <a:rPr lang="es-MX" sz="3400" noProof="0" dirty="0"/>
              <a:t>Cambio de Comportamiento: Etapas de Pensamiento sobre la Reducción del Consumo de Grasas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28127451"/>
              </p:ext>
            </p:extLst>
          </p:nvPr>
        </p:nvGraphicFramePr>
        <p:xfrm>
          <a:off x="457200" y="1600200"/>
          <a:ext cx="8229600" cy="4373182"/>
        </p:xfrm>
        <a:graphic>
          <a:graphicData uri="http://schemas.openxmlformats.org/drawingml/2006/table">
            <a:tbl>
              <a:tblPr firstRow="1" bandRow="1">
                <a:tableStyleId>{5C22544A-7EE6-4342-B048-85BDC9FD1C3A}</a:tableStyleId>
              </a:tblPr>
              <a:tblGrid>
                <a:gridCol w="2483069">
                  <a:extLst>
                    <a:ext uri="{9D8B030D-6E8A-4147-A177-3AD203B41FA5}">
                      <a16:colId xmlns:a16="http://schemas.microsoft.com/office/drawing/2014/main" val="20000"/>
                    </a:ext>
                  </a:extLst>
                </a:gridCol>
                <a:gridCol w="5746531">
                  <a:extLst>
                    <a:ext uri="{9D8B030D-6E8A-4147-A177-3AD203B41FA5}">
                      <a16:colId xmlns:a16="http://schemas.microsoft.com/office/drawing/2014/main" val="20001"/>
                    </a:ext>
                  </a:extLst>
                </a:gridCol>
              </a:tblGrid>
              <a:tr h="370840">
                <a:tc>
                  <a:txBody>
                    <a:bodyPr/>
                    <a:lstStyle/>
                    <a:p>
                      <a:r>
                        <a:rPr lang="en-US" sz="2400" dirty="0"/>
                        <a:t>Stage</a:t>
                      </a:r>
                    </a:p>
                  </a:txBody>
                  <a:tcPr marL="85134" marR="85134"/>
                </a:tc>
                <a:tc>
                  <a:txBody>
                    <a:bodyPr/>
                    <a:lstStyle/>
                    <a:p>
                      <a:r>
                        <a:rPr lang="en-US" sz="2400" dirty="0"/>
                        <a:t>Thoughts About Reducing Fat Consumption</a:t>
                      </a:r>
                    </a:p>
                  </a:txBody>
                  <a:tcPr marL="85134" marR="85134"/>
                </a:tc>
                <a:extLst>
                  <a:ext uri="{0D108BD9-81ED-4DB2-BD59-A6C34878D82A}">
                    <a16:rowId xmlns:a16="http://schemas.microsoft.com/office/drawing/2014/main" val="10000"/>
                  </a:ext>
                </a:extLst>
              </a:tr>
              <a:tr h="370840">
                <a:tc>
                  <a:txBody>
                    <a:bodyPr/>
                    <a:lstStyle/>
                    <a:p>
                      <a:r>
                        <a:rPr lang="es-MX" sz="2200" b="1" kern="1200" noProof="0" dirty="0">
                          <a:solidFill>
                            <a:schemeClr val="bg1">
                              <a:lumMod val="50000"/>
                            </a:schemeClr>
                          </a:solidFill>
                          <a:latin typeface="+mn-lt"/>
                          <a:ea typeface="+mn-ea"/>
                          <a:cs typeface="+mn-cs"/>
                        </a:rPr>
                        <a:t>1. Pre-Contemplación</a:t>
                      </a:r>
                    </a:p>
                  </a:txBody>
                  <a:tcPr marL="85134" marR="85134" marT="45730" marB="45730"/>
                </a:tc>
                <a:tc>
                  <a:txBody>
                    <a:bodyPr/>
                    <a:lstStyle/>
                    <a:p>
                      <a:pPr>
                        <a:lnSpc>
                          <a:spcPts val="2200"/>
                        </a:lnSpc>
                      </a:pPr>
                      <a:r>
                        <a:rPr lang="en-US" sz="2200" dirty="0">
                          <a:solidFill>
                            <a:schemeClr val="bg1">
                              <a:lumMod val="50000"/>
                            </a:schemeClr>
                          </a:solidFill>
                        </a:rPr>
                        <a:t>“</a:t>
                      </a:r>
                      <a:r>
                        <a:rPr lang="es-ES" sz="2200" dirty="0">
                          <a:solidFill>
                            <a:schemeClr val="bg1">
                              <a:lumMod val="50000"/>
                            </a:schemeClr>
                          </a:solidFill>
                        </a:rPr>
                        <a:t>Disfruto las hamburguesas dobles con queso y las papas fritas. No tengo intención de comer alimentos bajos en grasas”</a:t>
                      </a:r>
                      <a:endParaRPr lang="en-US" sz="2200" dirty="0">
                        <a:solidFill>
                          <a:schemeClr val="bg1">
                            <a:lumMod val="50000"/>
                          </a:schemeClr>
                        </a:solidFill>
                      </a:endParaRPr>
                    </a:p>
                  </a:txBody>
                  <a:tcPr marL="85134" marR="85134" marT="45710" marB="45710"/>
                </a:tc>
                <a:extLst>
                  <a:ext uri="{0D108BD9-81ED-4DB2-BD59-A6C34878D82A}">
                    <a16:rowId xmlns:a16="http://schemas.microsoft.com/office/drawing/2014/main" val="10001"/>
                  </a:ext>
                </a:extLst>
              </a:tr>
              <a:tr h="370840">
                <a:tc>
                  <a:txBody>
                    <a:bodyPr/>
                    <a:lstStyle/>
                    <a:p>
                      <a:r>
                        <a:rPr lang="es-MX" sz="2200" b="1" noProof="0" dirty="0">
                          <a:solidFill>
                            <a:schemeClr val="bg1">
                              <a:lumMod val="50000"/>
                            </a:schemeClr>
                          </a:solidFill>
                        </a:rPr>
                        <a:t>2. Contemplación</a:t>
                      </a:r>
                    </a:p>
                  </a:txBody>
                  <a:tcPr marL="85134" marR="85134" marT="45730" marB="45730"/>
                </a:tc>
                <a:tc>
                  <a:txBody>
                    <a:bodyPr/>
                    <a:lstStyle/>
                    <a:p>
                      <a:pPr>
                        <a:lnSpc>
                          <a:spcPts val="2200"/>
                        </a:lnSpc>
                      </a:pPr>
                      <a:r>
                        <a:rPr lang="en-US" sz="2400" dirty="0">
                          <a:solidFill>
                            <a:schemeClr val="bg1">
                              <a:lumMod val="50000"/>
                            </a:schemeClr>
                          </a:solidFill>
                        </a:rPr>
                        <a:t>“</a:t>
                      </a:r>
                      <a:r>
                        <a:rPr lang="es-ES" sz="2400" dirty="0">
                          <a:solidFill>
                            <a:schemeClr val="bg1">
                              <a:lumMod val="50000"/>
                            </a:schemeClr>
                          </a:solidFill>
                        </a:rPr>
                        <a:t>Tal vez podría probar un sándwich de pollo en su lugar, si sabe bien y no cuesta demasiado”</a:t>
                      </a:r>
                      <a:endParaRPr lang="en-US" sz="2400" dirty="0">
                        <a:solidFill>
                          <a:schemeClr val="bg1">
                            <a:lumMod val="50000"/>
                          </a:schemeClr>
                        </a:solidFill>
                      </a:endParaRPr>
                    </a:p>
                  </a:txBody>
                  <a:tcPr marL="85134" marR="85134" marT="45710" marB="45710"/>
                </a:tc>
                <a:extLst>
                  <a:ext uri="{0D108BD9-81ED-4DB2-BD59-A6C34878D82A}">
                    <a16:rowId xmlns:a16="http://schemas.microsoft.com/office/drawing/2014/main" val="10002"/>
                  </a:ext>
                </a:extLst>
              </a:tr>
              <a:tr h="370840">
                <a:tc>
                  <a:txBody>
                    <a:bodyPr/>
                    <a:lstStyle/>
                    <a:p>
                      <a:r>
                        <a:rPr lang="es-MX" sz="2200" b="1" noProof="0" dirty="0">
                          <a:solidFill>
                            <a:schemeClr val="tx1"/>
                          </a:solidFill>
                        </a:rPr>
                        <a:t>3. Preparación</a:t>
                      </a:r>
                    </a:p>
                  </a:txBody>
                  <a:tcPr marL="85134" marR="85134" marT="45730" marB="45730"/>
                </a:tc>
                <a:tc>
                  <a:txBody>
                    <a:bodyPr/>
                    <a:lstStyle/>
                    <a:p>
                      <a:r>
                        <a:rPr lang="en-US" sz="2400" dirty="0"/>
                        <a:t>“</a:t>
                      </a:r>
                      <a:r>
                        <a:rPr lang="es-ES" sz="2400" dirty="0"/>
                        <a:t>Trataré de comer alimentos bajos en grasas cuando pueda. Me gustaría hacer más, pero no estoy seguro de cómo</a:t>
                      </a:r>
                      <a:r>
                        <a:rPr lang="en-US" sz="2400" baseline="0" dirty="0"/>
                        <a:t>.”</a:t>
                      </a:r>
                      <a:endParaRPr lang="en-US" sz="2400" dirty="0"/>
                    </a:p>
                  </a:txBody>
                  <a:tcPr marL="85134" marR="85134"/>
                </a:tc>
                <a:extLst>
                  <a:ext uri="{0D108BD9-81ED-4DB2-BD59-A6C34878D82A}">
                    <a16:rowId xmlns:a16="http://schemas.microsoft.com/office/drawing/2014/main" val="10003"/>
                  </a:ext>
                </a:extLst>
              </a:tr>
              <a:tr h="370840">
                <a:tc>
                  <a:txBody>
                    <a:bodyPr/>
                    <a:lstStyle/>
                    <a:p>
                      <a:r>
                        <a:rPr lang="es-MX" sz="2200" b="1" noProof="0" dirty="0">
                          <a:solidFill>
                            <a:schemeClr val="bg1">
                              <a:lumMod val="50000"/>
                            </a:schemeClr>
                          </a:solidFill>
                        </a:rPr>
                        <a:t>4. Acción</a:t>
                      </a:r>
                    </a:p>
                  </a:txBody>
                  <a:tcPr marL="85134" marR="85134" marT="45730" marB="45730"/>
                </a:tc>
                <a:tc>
                  <a:txBody>
                    <a:bodyPr/>
                    <a:lstStyle/>
                    <a:p>
                      <a:endParaRPr lang="en-US" sz="2200" dirty="0"/>
                    </a:p>
                  </a:txBody>
                  <a:tcPr marL="85134" marR="85134"/>
                </a:tc>
                <a:extLst>
                  <a:ext uri="{0D108BD9-81ED-4DB2-BD59-A6C34878D82A}">
                    <a16:rowId xmlns:a16="http://schemas.microsoft.com/office/drawing/2014/main" val="10004"/>
                  </a:ext>
                </a:extLst>
              </a:tr>
              <a:tr h="370840">
                <a:tc>
                  <a:txBody>
                    <a:bodyPr/>
                    <a:lstStyle/>
                    <a:p>
                      <a:r>
                        <a:rPr lang="es-MX" sz="2200" b="1" noProof="0" dirty="0">
                          <a:solidFill>
                            <a:schemeClr val="bg1">
                              <a:lumMod val="50000"/>
                            </a:schemeClr>
                          </a:solidFill>
                        </a:rPr>
                        <a:t>5. Mantenimiento</a:t>
                      </a:r>
                    </a:p>
                  </a:txBody>
                  <a:tcPr marL="85134" marR="85134" marT="45730" marB="45730"/>
                </a:tc>
                <a:tc>
                  <a:txBody>
                    <a:bodyPr/>
                    <a:lstStyle/>
                    <a:p>
                      <a:endParaRPr lang="en-US" sz="2200" dirty="0"/>
                    </a:p>
                  </a:txBody>
                  <a:tcPr marL="85134" marR="85134"/>
                </a:tc>
                <a:extLst>
                  <a:ext uri="{0D108BD9-81ED-4DB2-BD59-A6C34878D82A}">
                    <a16:rowId xmlns:a16="http://schemas.microsoft.com/office/drawing/2014/main" val="10005"/>
                  </a:ext>
                </a:extLst>
              </a:tr>
            </a:tbl>
          </a:graphicData>
        </a:graphic>
      </p:graphicFrame>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lnSpc>
                <a:spcPts val="3000"/>
              </a:lnSpc>
              <a:spcAft>
                <a:spcPts val="0"/>
              </a:spcAft>
              <a:defRPr/>
            </a:pPr>
            <a:r>
              <a:rPr lang="es-MX" sz="3400" noProof="0" dirty="0"/>
              <a:t>Cambio de Comportamiento: Etapas de Pensamiento sobre la Reducción del Consumo de Grasas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69755090"/>
              </p:ext>
            </p:extLst>
          </p:nvPr>
        </p:nvGraphicFramePr>
        <p:xfrm>
          <a:off x="457200" y="1600200"/>
          <a:ext cx="8229600" cy="4917612"/>
        </p:xfrm>
        <a:graphic>
          <a:graphicData uri="http://schemas.openxmlformats.org/drawingml/2006/table">
            <a:tbl>
              <a:tblPr firstRow="1" bandRow="1">
                <a:tableStyleId>{5C22544A-7EE6-4342-B048-85BDC9FD1C3A}</a:tableStyleId>
              </a:tblPr>
              <a:tblGrid>
                <a:gridCol w="2483069">
                  <a:extLst>
                    <a:ext uri="{9D8B030D-6E8A-4147-A177-3AD203B41FA5}">
                      <a16:colId xmlns:a16="http://schemas.microsoft.com/office/drawing/2014/main" val="20000"/>
                    </a:ext>
                  </a:extLst>
                </a:gridCol>
                <a:gridCol w="5746531">
                  <a:extLst>
                    <a:ext uri="{9D8B030D-6E8A-4147-A177-3AD203B41FA5}">
                      <a16:colId xmlns:a16="http://schemas.microsoft.com/office/drawing/2014/main" val="20001"/>
                    </a:ext>
                  </a:extLst>
                </a:gridCol>
              </a:tblGrid>
              <a:tr h="370840">
                <a:tc>
                  <a:txBody>
                    <a:bodyPr/>
                    <a:lstStyle/>
                    <a:p>
                      <a:r>
                        <a:rPr lang="en-US" sz="2400" dirty="0"/>
                        <a:t>Stage</a:t>
                      </a:r>
                    </a:p>
                  </a:txBody>
                  <a:tcPr marL="85134" marR="85134"/>
                </a:tc>
                <a:tc>
                  <a:txBody>
                    <a:bodyPr/>
                    <a:lstStyle/>
                    <a:p>
                      <a:r>
                        <a:rPr lang="en-US" sz="2400" dirty="0"/>
                        <a:t>Thoughts About Reducing Fat Consumption</a:t>
                      </a:r>
                    </a:p>
                  </a:txBody>
                  <a:tcPr marL="85134" marR="85134"/>
                </a:tc>
                <a:extLst>
                  <a:ext uri="{0D108BD9-81ED-4DB2-BD59-A6C34878D82A}">
                    <a16:rowId xmlns:a16="http://schemas.microsoft.com/office/drawing/2014/main" val="10000"/>
                  </a:ext>
                </a:extLst>
              </a:tr>
              <a:tr h="370840">
                <a:tc>
                  <a:txBody>
                    <a:bodyPr/>
                    <a:lstStyle/>
                    <a:p>
                      <a:r>
                        <a:rPr lang="es-MX" sz="2200" b="1" noProof="0" dirty="0">
                          <a:solidFill>
                            <a:schemeClr val="bg1">
                              <a:lumMod val="50000"/>
                            </a:schemeClr>
                          </a:solidFill>
                        </a:rPr>
                        <a:t>1. Pre-Contemplación</a:t>
                      </a:r>
                    </a:p>
                  </a:txBody>
                  <a:tcPr marL="85134" marR="85134" marT="45730" marB="45730"/>
                </a:tc>
                <a:tc>
                  <a:txBody>
                    <a:bodyPr/>
                    <a:lstStyle/>
                    <a:p>
                      <a:pPr>
                        <a:lnSpc>
                          <a:spcPts val="2200"/>
                        </a:lnSpc>
                      </a:pPr>
                      <a:r>
                        <a:rPr lang="en-US" sz="2200" dirty="0">
                          <a:solidFill>
                            <a:schemeClr val="bg1">
                              <a:lumMod val="50000"/>
                            </a:schemeClr>
                          </a:solidFill>
                        </a:rPr>
                        <a:t>“</a:t>
                      </a:r>
                      <a:r>
                        <a:rPr lang="es-ES" sz="2200" dirty="0">
                          <a:solidFill>
                            <a:schemeClr val="bg1">
                              <a:lumMod val="50000"/>
                            </a:schemeClr>
                          </a:solidFill>
                        </a:rPr>
                        <a:t>Disfruto las hamburguesas dobles con queso y las papas fritas. No tengo intención de comer alimentos bajos en grasas”</a:t>
                      </a:r>
                      <a:endParaRPr lang="en-US" sz="2200" dirty="0">
                        <a:solidFill>
                          <a:schemeClr val="bg1">
                            <a:lumMod val="50000"/>
                          </a:schemeClr>
                        </a:solidFill>
                      </a:endParaRPr>
                    </a:p>
                  </a:txBody>
                  <a:tcPr marL="85134" marR="85134" marT="45710" marB="45710"/>
                </a:tc>
                <a:extLst>
                  <a:ext uri="{0D108BD9-81ED-4DB2-BD59-A6C34878D82A}">
                    <a16:rowId xmlns:a16="http://schemas.microsoft.com/office/drawing/2014/main" val="10001"/>
                  </a:ext>
                </a:extLst>
              </a:tr>
              <a:tr h="370840">
                <a:tc>
                  <a:txBody>
                    <a:bodyPr/>
                    <a:lstStyle/>
                    <a:p>
                      <a:r>
                        <a:rPr lang="es-MX" sz="2200" b="1" noProof="0" dirty="0">
                          <a:solidFill>
                            <a:schemeClr val="bg1">
                              <a:lumMod val="50000"/>
                            </a:schemeClr>
                          </a:solidFill>
                        </a:rPr>
                        <a:t>2. Contemplación</a:t>
                      </a:r>
                    </a:p>
                  </a:txBody>
                  <a:tcPr marL="85134" marR="85134" marT="45730" marB="45730"/>
                </a:tc>
                <a:tc>
                  <a:txBody>
                    <a:bodyPr/>
                    <a:lstStyle/>
                    <a:p>
                      <a:pPr>
                        <a:lnSpc>
                          <a:spcPts val="2200"/>
                        </a:lnSpc>
                      </a:pPr>
                      <a:r>
                        <a:rPr lang="en-US" sz="2400" dirty="0">
                          <a:solidFill>
                            <a:schemeClr val="bg1">
                              <a:lumMod val="50000"/>
                            </a:schemeClr>
                          </a:solidFill>
                        </a:rPr>
                        <a:t>“</a:t>
                      </a:r>
                      <a:r>
                        <a:rPr lang="es-ES" sz="2400" dirty="0">
                          <a:solidFill>
                            <a:schemeClr val="bg1">
                              <a:lumMod val="50000"/>
                            </a:schemeClr>
                          </a:solidFill>
                        </a:rPr>
                        <a:t>Tal vez podría probar un sándwich de pollo en su lugar, si sabe bien y no cuesta demasiado”</a:t>
                      </a:r>
                      <a:endParaRPr lang="en-US" sz="2400" dirty="0">
                        <a:solidFill>
                          <a:schemeClr val="bg1">
                            <a:lumMod val="50000"/>
                          </a:schemeClr>
                        </a:solidFill>
                      </a:endParaRPr>
                    </a:p>
                  </a:txBody>
                  <a:tcPr marL="85134" marR="85134" marT="45710" marB="45710"/>
                </a:tc>
                <a:extLst>
                  <a:ext uri="{0D108BD9-81ED-4DB2-BD59-A6C34878D82A}">
                    <a16:rowId xmlns:a16="http://schemas.microsoft.com/office/drawing/2014/main" val="10002"/>
                  </a:ext>
                </a:extLst>
              </a:tr>
              <a:tr h="370840">
                <a:tc>
                  <a:txBody>
                    <a:bodyPr/>
                    <a:lstStyle/>
                    <a:p>
                      <a:r>
                        <a:rPr lang="es-MX" sz="2200" b="1" noProof="0" dirty="0">
                          <a:solidFill>
                            <a:schemeClr val="bg1">
                              <a:lumMod val="50000"/>
                            </a:schemeClr>
                          </a:solidFill>
                        </a:rPr>
                        <a:t>3. Preparación</a:t>
                      </a:r>
                    </a:p>
                  </a:txBody>
                  <a:tcPr marL="85134" marR="85134" marT="45730" marB="45730"/>
                </a:tc>
                <a:tc>
                  <a:txBody>
                    <a:bodyPr/>
                    <a:lstStyle/>
                    <a:p>
                      <a:pPr>
                        <a:lnSpc>
                          <a:spcPts val="2200"/>
                        </a:lnSpc>
                      </a:pPr>
                      <a:r>
                        <a:rPr lang="en-US" sz="2400" dirty="0">
                          <a:solidFill>
                            <a:schemeClr val="bg1">
                              <a:lumMod val="50000"/>
                            </a:schemeClr>
                          </a:solidFill>
                        </a:rPr>
                        <a:t>“</a:t>
                      </a:r>
                      <a:r>
                        <a:rPr lang="es-ES" sz="2400" dirty="0">
                          <a:solidFill>
                            <a:schemeClr val="bg1">
                              <a:lumMod val="50000"/>
                            </a:schemeClr>
                          </a:solidFill>
                        </a:rPr>
                        <a:t>Trataré de comer alimentos bajos en grasas cuando pueda. Me gustaría hacer más, pero no estoy seguro de cómo</a:t>
                      </a:r>
                      <a:r>
                        <a:rPr lang="en-US" sz="2400" baseline="0" dirty="0">
                          <a:solidFill>
                            <a:schemeClr val="bg1">
                              <a:lumMod val="50000"/>
                            </a:schemeClr>
                          </a:solidFill>
                        </a:rPr>
                        <a:t>.”</a:t>
                      </a:r>
                      <a:endParaRPr lang="en-US" sz="2400" dirty="0">
                        <a:solidFill>
                          <a:schemeClr val="bg1">
                            <a:lumMod val="50000"/>
                          </a:schemeClr>
                        </a:solidFill>
                      </a:endParaRPr>
                    </a:p>
                  </a:txBody>
                  <a:tcPr marL="85134" marR="85134"/>
                </a:tc>
                <a:extLst>
                  <a:ext uri="{0D108BD9-81ED-4DB2-BD59-A6C34878D82A}">
                    <a16:rowId xmlns:a16="http://schemas.microsoft.com/office/drawing/2014/main" val="10003"/>
                  </a:ext>
                </a:extLst>
              </a:tr>
              <a:tr h="370840">
                <a:tc>
                  <a:txBody>
                    <a:bodyPr/>
                    <a:lstStyle/>
                    <a:p>
                      <a:r>
                        <a:rPr lang="es-MX" sz="2200" b="1" noProof="0" dirty="0">
                          <a:solidFill>
                            <a:schemeClr val="tx1"/>
                          </a:solidFill>
                        </a:rPr>
                        <a:t>4. Acción</a:t>
                      </a:r>
                    </a:p>
                  </a:txBody>
                  <a:tcPr marL="85134" marR="85134" marT="45730" marB="45730"/>
                </a:tc>
                <a:tc>
                  <a:txBody>
                    <a:bodyPr/>
                    <a:lstStyle/>
                    <a:p>
                      <a:pPr>
                        <a:lnSpc>
                          <a:spcPts val="2200"/>
                        </a:lnSpc>
                      </a:pPr>
                      <a:r>
                        <a:rPr lang="en-US" sz="2400" dirty="0"/>
                        <a:t>“</a:t>
                      </a:r>
                      <a:r>
                        <a:rPr lang="es-ES" sz="2400" dirty="0"/>
                        <a:t>Estoy comiendo alimentos bajos en grasa al no parar en restaurantes de comida rápida y al hacer mejores elecciones de alimentos. Pero a veces es difícil cuando estoy de viaje</a:t>
                      </a:r>
                      <a:r>
                        <a:rPr lang="en-US" sz="2400" baseline="0" dirty="0"/>
                        <a:t>.”</a:t>
                      </a:r>
                      <a:endParaRPr lang="en-US" sz="2400" dirty="0"/>
                    </a:p>
                  </a:txBody>
                  <a:tcPr marL="85134" marR="85134"/>
                </a:tc>
                <a:extLst>
                  <a:ext uri="{0D108BD9-81ED-4DB2-BD59-A6C34878D82A}">
                    <a16:rowId xmlns:a16="http://schemas.microsoft.com/office/drawing/2014/main" val="10004"/>
                  </a:ext>
                </a:extLst>
              </a:tr>
              <a:tr h="370840">
                <a:tc>
                  <a:txBody>
                    <a:bodyPr/>
                    <a:lstStyle/>
                    <a:p>
                      <a:r>
                        <a:rPr lang="es-MX" sz="2200" b="1" noProof="0" dirty="0">
                          <a:solidFill>
                            <a:schemeClr val="bg1">
                              <a:lumMod val="50000"/>
                            </a:schemeClr>
                          </a:solidFill>
                        </a:rPr>
                        <a:t>5. Mantenimiento</a:t>
                      </a:r>
                    </a:p>
                  </a:txBody>
                  <a:tcPr marL="85134" marR="85134" marT="45730" marB="45730"/>
                </a:tc>
                <a:tc>
                  <a:txBody>
                    <a:bodyPr/>
                    <a:lstStyle/>
                    <a:p>
                      <a:endParaRPr lang="en-US" sz="2200" dirty="0"/>
                    </a:p>
                  </a:txBody>
                  <a:tcPr marL="85134" marR="85134"/>
                </a:tc>
                <a:extLst>
                  <a:ext uri="{0D108BD9-81ED-4DB2-BD59-A6C34878D82A}">
                    <a16:rowId xmlns:a16="http://schemas.microsoft.com/office/drawing/2014/main" val="10005"/>
                  </a:ext>
                </a:extLst>
              </a:tr>
            </a:tbl>
          </a:graphicData>
        </a:graphic>
      </p:graphicFrame>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lnSpc>
                <a:spcPts val="3000"/>
              </a:lnSpc>
              <a:spcAft>
                <a:spcPts val="0"/>
              </a:spcAft>
              <a:defRPr/>
            </a:pPr>
            <a:r>
              <a:rPr lang="es-MX" sz="3400" noProof="0" dirty="0"/>
              <a:t>Cambio de Comportamiento: Etapas de Pensamiento sobre la Reducción del Consumo de Grasas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91257727"/>
              </p:ext>
            </p:extLst>
          </p:nvPr>
        </p:nvGraphicFramePr>
        <p:xfrm>
          <a:off x="457200" y="1524000"/>
          <a:ext cx="8229600" cy="4968067"/>
        </p:xfrm>
        <a:graphic>
          <a:graphicData uri="http://schemas.openxmlformats.org/drawingml/2006/table">
            <a:tbl>
              <a:tblPr firstRow="1" bandRow="1">
                <a:tableStyleId>{5C22544A-7EE6-4342-B048-85BDC9FD1C3A}</a:tableStyleId>
              </a:tblPr>
              <a:tblGrid>
                <a:gridCol w="2483069">
                  <a:extLst>
                    <a:ext uri="{9D8B030D-6E8A-4147-A177-3AD203B41FA5}">
                      <a16:colId xmlns:a16="http://schemas.microsoft.com/office/drawing/2014/main" val="20000"/>
                    </a:ext>
                  </a:extLst>
                </a:gridCol>
                <a:gridCol w="5746531">
                  <a:extLst>
                    <a:ext uri="{9D8B030D-6E8A-4147-A177-3AD203B41FA5}">
                      <a16:colId xmlns:a16="http://schemas.microsoft.com/office/drawing/2014/main" val="20001"/>
                    </a:ext>
                  </a:extLst>
                </a:gridCol>
              </a:tblGrid>
              <a:tr h="457260">
                <a:tc>
                  <a:txBody>
                    <a:bodyPr/>
                    <a:lstStyle/>
                    <a:p>
                      <a:r>
                        <a:rPr lang="en-US" sz="2400" dirty="0"/>
                        <a:t>Stage</a:t>
                      </a:r>
                    </a:p>
                  </a:txBody>
                  <a:tcPr marL="85134" marR="85134" marT="45726" marB="45726"/>
                </a:tc>
                <a:tc>
                  <a:txBody>
                    <a:bodyPr/>
                    <a:lstStyle/>
                    <a:p>
                      <a:r>
                        <a:rPr lang="en-US" sz="2400" dirty="0"/>
                        <a:t>Thoughts About Reducing Fat Consumption</a:t>
                      </a:r>
                    </a:p>
                  </a:txBody>
                  <a:tcPr marL="85134" marR="85134" marT="45726" marB="45726"/>
                </a:tc>
                <a:extLst>
                  <a:ext uri="{0D108BD9-81ED-4DB2-BD59-A6C34878D82A}">
                    <a16:rowId xmlns:a16="http://schemas.microsoft.com/office/drawing/2014/main" val="10000"/>
                  </a:ext>
                </a:extLst>
              </a:tr>
              <a:tr h="762100">
                <a:tc>
                  <a:txBody>
                    <a:bodyPr/>
                    <a:lstStyle/>
                    <a:p>
                      <a:r>
                        <a:rPr lang="es-MX" sz="2200" b="1" noProof="0" dirty="0">
                          <a:solidFill>
                            <a:schemeClr val="bg1">
                              <a:lumMod val="50000"/>
                            </a:schemeClr>
                          </a:solidFill>
                        </a:rPr>
                        <a:t>1. Pre-Contemplación</a:t>
                      </a:r>
                    </a:p>
                  </a:txBody>
                  <a:tcPr marL="85134" marR="85134" marT="45730" marB="45730"/>
                </a:tc>
                <a:tc>
                  <a:txBody>
                    <a:bodyPr/>
                    <a:lstStyle/>
                    <a:p>
                      <a:pPr>
                        <a:lnSpc>
                          <a:spcPts val="1800"/>
                        </a:lnSpc>
                      </a:pPr>
                      <a:r>
                        <a:rPr lang="es-MX" sz="2000" noProof="0" dirty="0">
                          <a:solidFill>
                            <a:schemeClr val="bg1">
                              <a:lumMod val="50000"/>
                            </a:schemeClr>
                          </a:solidFill>
                        </a:rPr>
                        <a:t>“Disfruto las hamburguesas dobles con queso y las papas fritas. No tengo intención de comer alimentos bajos en grasas”</a:t>
                      </a:r>
                    </a:p>
                  </a:txBody>
                  <a:tcPr marL="85134" marR="85134" marT="45710" marB="45710"/>
                </a:tc>
                <a:extLst>
                  <a:ext uri="{0D108BD9-81ED-4DB2-BD59-A6C34878D82A}">
                    <a16:rowId xmlns:a16="http://schemas.microsoft.com/office/drawing/2014/main" val="10001"/>
                  </a:ext>
                </a:extLst>
              </a:tr>
              <a:tr h="701132">
                <a:tc>
                  <a:txBody>
                    <a:bodyPr/>
                    <a:lstStyle/>
                    <a:p>
                      <a:r>
                        <a:rPr lang="es-MX" sz="2200" b="1" noProof="0" dirty="0">
                          <a:solidFill>
                            <a:schemeClr val="bg1">
                              <a:lumMod val="50000"/>
                            </a:schemeClr>
                          </a:solidFill>
                        </a:rPr>
                        <a:t>2. Contemplación</a:t>
                      </a:r>
                    </a:p>
                  </a:txBody>
                  <a:tcPr marL="85134" marR="85134" marT="45730" marB="45730"/>
                </a:tc>
                <a:tc>
                  <a:txBody>
                    <a:bodyPr/>
                    <a:lstStyle/>
                    <a:p>
                      <a:pPr>
                        <a:lnSpc>
                          <a:spcPts val="1800"/>
                        </a:lnSpc>
                      </a:pPr>
                      <a:r>
                        <a:rPr lang="es-MX" sz="2000" noProof="0" dirty="0">
                          <a:solidFill>
                            <a:schemeClr val="bg1">
                              <a:lumMod val="50000"/>
                            </a:schemeClr>
                          </a:solidFill>
                        </a:rPr>
                        <a:t>“Tal vez podría probar un sándwich de pollo en su lugar, si sabe bien y no cuesta demasiado”</a:t>
                      </a:r>
                    </a:p>
                  </a:txBody>
                  <a:tcPr marL="85134" marR="85134" marT="45710" marB="45710"/>
                </a:tc>
                <a:extLst>
                  <a:ext uri="{0D108BD9-81ED-4DB2-BD59-A6C34878D82A}">
                    <a16:rowId xmlns:a16="http://schemas.microsoft.com/office/drawing/2014/main" val="10002"/>
                  </a:ext>
                </a:extLst>
              </a:tr>
              <a:tr h="701132">
                <a:tc>
                  <a:txBody>
                    <a:bodyPr/>
                    <a:lstStyle/>
                    <a:p>
                      <a:r>
                        <a:rPr lang="es-MX" sz="2200" b="1" noProof="0" dirty="0">
                          <a:solidFill>
                            <a:schemeClr val="bg1">
                              <a:lumMod val="50000"/>
                            </a:schemeClr>
                          </a:solidFill>
                        </a:rPr>
                        <a:t>3. Preparación</a:t>
                      </a:r>
                    </a:p>
                  </a:txBody>
                  <a:tcPr marL="85134" marR="85134" marT="45730" marB="45730"/>
                </a:tc>
                <a:tc>
                  <a:txBody>
                    <a:bodyPr/>
                    <a:lstStyle/>
                    <a:p>
                      <a:pPr>
                        <a:lnSpc>
                          <a:spcPts val="1800"/>
                        </a:lnSpc>
                      </a:pPr>
                      <a:r>
                        <a:rPr lang="es-MX" sz="2000" noProof="0" dirty="0">
                          <a:solidFill>
                            <a:schemeClr val="bg1">
                              <a:lumMod val="50000"/>
                            </a:schemeClr>
                          </a:solidFill>
                        </a:rPr>
                        <a:t>“Trataré de comer alimentos bajos en grasas cuando pueda. Me gustaría hacer más, pero no estoy seguro de cómo</a:t>
                      </a:r>
                      <a:r>
                        <a:rPr lang="es-MX" sz="2000" baseline="0" noProof="0" dirty="0">
                          <a:solidFill>
                            <a:schemeClr val="bg1">
                              <a:lumMod val="50000"/>
                            </a:schemeClr>
                          </a:solidFill>
                        </a:rPr>
                        <a:t>.”</a:t>
                      </a:r>
                      <a:endParaRPr lang="es-MX" sz="2000" noProof="0" dirty="0">
                        <a:solidFill>
                          <a:schemeClr val="bg1">
                            <a:lumMod val="50000"/>
                          </a:schemeClr>
                        </a:solidFill>
                      </a:endParaRPr>
                    </a:p>
                  </a:txBody>
                  <a:tcPr marL="85134" marR="85134"/>
                </a:tc>
                <a:extLst>
                  <a:ext uri="{0D108BD9-81ED-4DB2-BD59-A6C34878D82A}">
                    <a16:rowId xmlns:a16="http://schemas.microsoft.com/office/drawing/2014/main" val="10003"/>
                  </a:ext>
                </a:extLst>
              </a:tr>
              <a:tr h="1005973">
                <a:tc>
                  <a:txBody>
                    <a:bodyPr/>
                    <a:lstStyle/>
                    <a:p>
                      <a:r>
                        <a:rPr lang="es-MX" sz="2200" b="1" noProof="0" dirty="0">
                          <a:solidFill>
                            <a:schemeClr val="bg1">
                              <a:lumMod val="50000"/>
                            </a:schemeClr>
                          </a:solidFill>
                        </a:rPr>
                        <a:t>4. Acción</a:t>
                      </a:r>
                    </a:p>
                  </a:txBody>
                  <a:tcPr marL="85134" marR="85134" marT="45730" marB="45730"/>
                </a:tc>
                <a:tc>
                  <a:txBody>
                    <a:bodyPr/>
                    <a:lstStyle/>
                    <a:p>
                      <a:pPr>
                        <a:lnSpc>
                          <a:spcPts val="1800"/>
                        </a:lnSpc>
                      </a:pPr>
                      <a:r>
                        <a:rPr lang="es-MX" sz="2000" noProof="0" dirty="0">
                          <a:solidFill>
                            <a:schemeClr val="bg1">
                              <a:lumMod val="50000"/>
                            </a:schemeClr>
                          </a:solidFill>
                        </a:rPr>
                        <a:t>“Estoy comiendo alimentos bajos en grasa al no parar en restaurantes de comida rápida y al hacer mejores elecciones de alimentos. Pero a veces es difícil cuando estoy de viaje</a:t>
                      </a:r>
                      <a:r>
                        <a:rPr lang="es-MX" sz="2000" baseline="0" noProof="0" dirty="0">
                          <a:solidFill>
                            <a:schemeClr val="bg1">
                              <a:lumMod val="50000"/>
                            </a:schemeClr>
                          </a:solidFill>
                        </a:rPr>
                        <a:t>.”</a:t>
                      </a:r>
                      <a:endParaRPr lang="es-MX" sz="2000" noProof="0" dirty="0">
                        <a:solidFill>
                          <a:schemeClr val="bg1">
                            <a:lumMod val="50000"/>
                          </a:schemeClr>
                        </a:solidFill>
                      </a:endParaRPr>
                    </a:p>
                  </a:txBody>
                  <a:tcPr marL="85134" marR="85134"/>
                </a:tc>
                <a:extLst>
                  <a:ext uri="{0D108BD9-81ED-4DB2-BD59-A6C34878D82A}">
                    <a16:rowId xmlns:a16="http://schemas.microsoft.com/office/drawing/2014/main" val="10004"/>
                  </a:ext>
                </a:extLst>
              </a:tr>
              <a:tr h="1188877">
                <a:tc>
                  <a:txBody>
                    <a:bodyPr/>
                    <a:lstStyle/>
                    <a:p>
                      <a:r>
                        <a:rPr lang="es-MX" sz="2200" b="1" noProof="0" dirty="0">
                          <a:solidFill>
                            <a:schemeClr val="tx1"/>
                          </a:solidFill>
                        </a:rPr>
                        <a:t>5. Mantenimiento</a:t>
                      </a:r>
                    </a:p>
                  </a:txBody>
                  <a:tcPr marL="85134" marR="85134" marT="45730" marB="45730"/>
                </a:tc>
                <a:tc>
                  <a:txBody>
                    <a:bodyPr/>
                    <a:lstStyle/>
                    <a:p>
                      <a:pPr>
                        <a:lnSpc>
                          <a:spcPts val="2200"/>
                        </a:lnSpc>
                      </a:pPr>
                      <a:r>
                        <a:rPr lang="es-MX" sz="2400" noProof="0" dirty="0"/>
                        <a:t>“Sigo mi plan de alimentación bajo en grasas y me siento muy bien. Estoy orgulloso de mi pérdida de peso y de saber que he mejorado mi salud</a:t>
                      </a:r>
                      <a:r>
                        <a:rPr lang="es-MX" sz="2400" baseline="0" noProof="0" dirty="0"/>
                        <a:t>.”</a:t>
                      </a:r>
                      <a:endParaRPr lang="es-MX" sz="2400" noProof="0" dirty="0"/>
                    </a:p>
                  </a:txBody>
                  <a:tcPr marL="85134" marR="85134" marT="45726" marB="45726"/>
                </a:tc>
                <a:extLst>
                  <a:ext uri="{0D108BD9-81ED-4DB2-BD59-A6C34878D82A}">
                    <a16:rowId xmlns:a16="http://schemas.microsoft.com/office/drawing/2014/main" val="10005"/>
                  </a:ext>
                </a:extLst>
              </a:tr>
            </a:tbl>
          </a:graphicData>
        </a:graphic>
      </p:graphicFrame>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rtlCol="0">
            <a:noAutofit/>
          </a:bodyPr>
          <a:lstStyle/>
          <a:p>
            <a:pPr eaLnBrk="1" fontAlgn="auto" hangingPunct="1">
              <a:lnSpc>
                <a:spcPts val="3000"/>
              </a:lnSpc>
              <a:spcAft>
                <a:spcPts val="0"/>
              </a:spcAft>
              <a:defRPr/>
            </a:pPr>
            <a:r>
              <a:rPr lang="es-MX" sz="3400" noProof="0" dirty="0"/>
              <a:t>Cambio de Comportamiento: Etapas de Pensamiento sobre la Reducción del Consumo de Grasas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96296888"/>
              </p:ext>
            </p:extLst>
          </p:nvPr>
        </p:nvGraphicFramePr>
        <p:xfrm>
          <a:off x="381000" y="1484142"/>
          <a:ext cx="8534400" cy="4916658"/>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457200">
                <a:tc>
                  <a:txBody>
                    <a:bodyPr/>
                    <a:lstStyle/>
                    <a:p>
                      <a:r>
                        <a:rPr lang="en-US" sz="2400" dirty="0"/>
                        <a:t>Stage</a:t>
                      </a:r>
                    </a:p>
                  </a:txBody>
                  <a:tcPr marL="85134" marR="85134"/>
                </a:tc>
                <a:tc>
                  <a:txBody>
                    <a:bodyPr/>
                    <a:lstStyle/>
                    <a:p>
                      <a:r>
                        <a:rPr lang="en-US" sz="2400" dirty="0"/>
                        <a:t>Thoughts About Reducing Fat Consumption</a:t>
                      </a:r>
                    </a:p>
                  </a:txBody>
                  <a:tcPr marL="85134" marR="85134"/>
                </a:tc>
                <a:extLst>
                  <a:ext uri="{0D108BD9-81ED-4DB2-BD59-A6C34878D82A}">
                    <a16:rowId xmlns:a16="http://schemas.microsoft.com/office/drawing/2014/main" val="10000"/>
                  </a:ext>
                </a:extLst>
              </a:tr>
              <a:tr h="749157">
                <a:tc>
                  <a:txBody>
                    <a:bodyPr/>
                    <a:lstStyle/>
                    <a:p>
                      <a:r>
                        <a:rPr lang="es-MX" sz="2200" b="1" noProof="0" dirty="0">
                          <a:solidFill>
                            <a:schemeClr val="tx1"/>
                          </a:solidFill>
                        </a:rPr>
                        <a:t>1. Pre-Contemplación</a:t>
                      </a:r>
                    </a:p>
                  </a:txBody>
                  <a:tcPr marL="85134" marR="85134" marT="45730" marB="45730"/>
                </a:tc>
                <a:tc>
                  <a:txBody>
                    <a:bodyPr/>
                    <a:lstStyle/>
                    <a:p>
                      <a:pPr>
                        <a:lnSpc>
                          <a:spcPts val="1800"/>
                        </a:lnSpc>
                      </a:pPr>
                      <a:r>
                        <a:rPr lang="es-MX" sz="2300" noProof="0" dirty="0">
                          <a:solidFill>
                            <a:schemeClr val="tx1"/>
                          </a:solidFill>
                        </a:rPr>
                        <a:t>“Disfruto las hamburguesas dobles con queso y las papas fritas. No tengo intención de comer alimentos bajos en grasas”</a:t>
                      </a:r>
                    </a:p>
                  </a:txBody>
                  <a:tcPr marL="85134" marR="85134" marT="45710" marB="45710"/>
                </a:tc>
                <a:extLst>
                  <a:ext uri="{0D108BD9-81ED-4DB2-BD59-A6C34878D82A}">
                    <a16:rowId xmlns:a16="http://schemas.microsoft.com/office/drawing/2014/main" val="10001"/>
                  </a:ext>
                </a:extLst>
              </a:tr>
              <a:tr h="685800">
                <a:tc>
                  <a:txBody>
                    <a:bodyPr/>
                    <a:lstStyle/>
                    <a:p>
                      <a:r>
                        <a:rPr lang="es-MX" sz="2200" b="1" noProof="0" dirty="0">
                          <a:solidFill>
                            <a:schemeClr val="tx1"/>
                          </a:solidFill>
                        </a:rPr>
                        <a:t>2. Contemplación</a:t>
                      </a:r>
                    </a:p>
                  </a:txBody>
                  <a:tcPr marL="85134" marR="85134" marT="45730" marB="45730"/>
                </a:tc>
                <a:tc>
                  <a:txBody>
                    <a:bodyPr/>
                    <a:lstStyle/>
                    <a:p>
                      <a:pPr>
                        <a:lnSpc>
                          <a:spcPts val="1800"/>
                        </a:lnSpc>
                      </a:pPr>
                      <a:r>
                        <a:rPr lang="es-MX" sz="2300" noProof="0" dirty="0">
                          <a:solidFill>
                            <a:schemeClr val="tx1"/>
                          </a:solidFill>
                        </a:rPr>
                        <a:t>“Tal vez podría probar un sándwich de pollo en su lugar, si sabe bien y no cuesta demasiado”</a:t>
                      </a:r>
                    </a:p>
                  </a:txBody>
                  <a:tcPr marL="85134" marR="85134" marT="45710" marB="45710"/>
                </a:tc>
                <a:extLst>
                  <a:ext uri="{0D108BD9-81ED-4DB2-BD59-A6C34878D82A}">
                    <a16:rowId xmlns:a16="http://schemas.microsoft.com/office/drawing/2014/main" val="10002"/>
                  </a:ext>
                </a:extLst>
              </a:tr>
              <a:tr h="685800">
                <a:tc>
                  <a:txBody>
                    <a:bodyPr/>
                    <a:lstStyle/>
                    <a:p>
                      <a:r>
                        <a:rPr lang="es-MX" sz="2200" b="1" noProof="0" dirty="0">
                          <a:solidFill>
                            <a:schemeClr val="tx1"/>
                          </a:solidFill>
                        </a:rPr>
                        <a:t>3. Preparación</a:t>
                      </a:r>
                    </a:p>
                  </a:txBody>
                  <a:tcPr marL="85134" marR="85134" marT="45730" marB="45730"/>
                </a:tc>
                <a:tc>
                  <a:txBody>
                    <a:bodyPr/>
                    <a:lstStyle/>
                    <a:p>
                      <a:pPr>
                        <a:lnSpc>
                          <a:spcPts val="1800"/>
                        </a:lnSpc>
                      </a:pPr>
                      <a:r>
                        <a:rPr lang="es-MX" sz="2300" noProof="0" dirty="0">
                          <a:solidFill>
                            <a:schemeClr val="tx1"/>
                          </a:solidFill>
                        </a:rPr>
                        <a:t>“Trataré de comer alimentos bajos en grasas cuando pueda. Me gustaría hacer más, pero no estoy seguro de cómo</a:t>
                      </a:r>
                      <a:r>
                        <a:rPr lang="es-MX" sz="2300" baseline="0" noProof="0" dirty="0">
                          <a:solidFill>
                            <a:schemeClr val="tx1"/>
                          </a:solidFill>
                        </a:rPr>
                        <a:t>.”</a:t>
                      </a:r>
                      <a:endParaRPr lang="es-MX" sz="2300" noProof="0" dirty="0">
                        <a:solidFill>
                          <a:schemeClr val="tx1"/>
                        </a:solidFill>
                      </a:endParaRPr>
                    </a:p>
                  </a:txBody>
                  <a:tcPr marL="85134" marR="85134"/>
                </a:tc>
                <a:extLst>
                  <a:ext uri="{0D108BD9-81ED-4DB2-BD59-A6C34878D82A}">
                    <a16:rowId xmlns:a16="http://schemas.microsoft.com/office/drawing/2014/main" val="10003"/>
                  </a:ext>
                </a:extLst>
              </a:tr>
              <a:tr h="1066800">
                <a:tc>
                  <a:txBody>
                    <a:bodyPr/>
                    <a:lstStyle/>
                    <a:p>
                      <a:r>
                        <a:rPr lang="es-MX" sz="2200" b="1" noProof="0" dirty="0">
                          <a:solidFill>
                            <a:schemeClr val="tx1"/>
                          </a:solidFill>
                        </a:rPr>
                        <a:t>4. Acción</a:t>
                      </a:r>
                    </a:p>
                  </a:txBody>
                  <a:tcPr marL="85134" marR="85134" marT="45730" marB="45730"/>
                </a:tc>
                <a:tc>
                  <a:txBody>
                    <a:bodyPr/>
                    <a:lstStyle/>
                    <a:p>
                      <a:pPr>
                        <a:lnSpc>
                          <a:spcPts val="1800"/>
                        </a:lnSpc>
                      </a:pPr>
                      <a:r>
                        <a:rPr lang="es-MX" sz="2300" noProof="0" dirty="0">
                          <a:solidFill>
                            <a:schemeClr val="tx1"/>
                          </a:solidFill>
                        </a:rPr>
                        <a:t>“Estoy comiendo alimentos bajos en grasa al no parar en restaurantes de comida rápida y al hacer mejores elecciones de alimentos. Pero a veces es difícil cuando estoy de viaje</a:t>
                      </a:r>
                      <a:r>
                        <a:rPr lang="es-MX" sz="2300" baseline="0" noProof="0" dirty="0">
                          <a:solidFill>
                            <a:schemeClr val="tx1"/>
                          </a:solidFill>
                        </a:rPr>
                        <a:t>.”</a:t>
                      </a:r>
                      <a:endParaRPr lang="es-MX" sz="2300" noProof="0" dirty="0">
                        <a:solidFill>
                          <a:schemeClr val="tx1"/>
                        </a:solidFill>
                      </a:endParaRPr>
                    </a:p>
                  </a:txBody>
                  <a:tcPr marL="85134" marR="85134"/>
                </a:tc>
                <a:extLst>
                  <a:ext uri="{0D108BD9-81ED-4DB2-BD59-A6C34878D82A}">
                    <a16:rowId xmlns:a16="http://schemas.microsoft.com/office/drawing/2014/main" val="10004"/>
                  </a:ext>
                </a:extLst>
              </a:tr>
              <a:tr h="1112520">
                <a:tc>
                  <a:txBody>
                    <a:bodyPr/>
                    <a:lstStyle/>
                    <a:p>
                      <a:r>
                        <a:rPr lang="es-MX" sz="2200" b="1" noProof="0" dirty="0">
                          <a:solidFill>
                            <a:schemeClr val="tx1"/>
                          </a:solidFill>
                        </a:rPr>
                        <a:t>5. Mantenimiento</a:t>
                      </a:r>
                    </a:p>
                  </a:txBody>
                  <a:tcPr marL="85134" marR="85134" marT="45730" marB="45730"/>
                </a:tc>
                <a:tc>
                  <a:txBody>
                    <a:bodyPr/>
                    <a:lstStyle/>
                    <a:p>
                      <a:pPr>
                        <a:lnSpc>
                          <a:spcPts val="2200"/>
                        </a:lnSpc>
                      </a:pPr>
                      <a:r>
                        <a:rPr lang="es-MX" sz="2300" noProof="0" dirty="0">
                          <a:solidFill>
                            <a:schemeClr val="tx1"/>
                          </a:solidFill>
                        </a:rPr>
                        <a:t>“Sigo mi plan de alimentación bajo en grasas y me siento muy bien. Estoy orgulloso de mi pérdida de peso y de saber que he mejorado mi salud</a:t>
                      </a:r>
                      <a:r>
                        <a:rPr lang="es-MX" sz="2300" baseline="0" noProof="0" dirty="0">
                          <a:solidFill>
                            <a:schemeClr val="tx1"/>
                          </a:solidFill>
                        </a:rPr>
                        <a:t>.”</a:t>
                      </a:r>
                      <a:endParaRPr lang="es-MX" sz="2300" noProof="0" dirty="0">
                        <a:solidFill>
                          <a:schemeClr val="tx1"/>
                        </a:solidFill>
                      </a:endParaRPr>
                    </a:p>
                  </a:txBody>
                  <a:tcPr marL="85134" marR="85134" marT="45726" marB="45726"/>
                </a:tc>
                <a:extLst>
                  <a:ext uri="{0D108BD9-81ED-4DB2-BD59-A6C34878D82A}">
                    <a16:rowId xmlns:a16="http://schemas.microsoft.com/office/drawing/2014/main" val="10005"/>
                  </a:ext>
                </a:extLst>
              </a:tr>
            </a:tbl>
          </a:graphicData>
        </a:graphic>
      </p:graphicFrame>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43714" name="Title 1"/>
          <p:cNvSpPr>
            <a:spLocks noGrp="1"/>
          </p:cNvSpPr>
          <p:nvPr>
            <p:ph type="title"/>
          </p:nvPr>
        </p:nvSpPr>
        <p:spPr/>
        <p:txBody>
          <a:bodyPr/>
          <a:lstStyle/>
          <a:p>
            <a:pPr eaLnBrk="1" hangingPunct="1">
              <a:lnSpc>
                <a:spcPts val="4575"/>
              </a:lnSpc>
            </a:pPr>
            <a:r>
              <a:rPr lang="es-MX" noProof="0" dirty="0"/>
              <a:t>Metas y Estrategias del Cambio de Comportamiento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26363859"/>
              </p:ext>
            </p:extLst>
          </p:nvPr>
        </p:nvGraphicFramePr>
        <p:xfrm>
          <a:off x="457200" y="1600200"/>
          <a:ext cx="8229600" cy="4054343"/>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457279">
                <a:tc>
                  <a:txBody>
                    <a:bodyPr/>
                    <a:lstStyle/>
                    <a:p>
                      <a:r>
                        <a:rPr lang="es-MX" sz="2400" noProof="0" dirty="0"/>
                        <a:t>Etapa</a:t>
                      </a:r>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noProof="0" dirty="0"/>
                        <a:t>Meta</a:t>
                      </a:r>
                    </a:p>
                  </a:txBody>
                  <a:tcPr marL="85134" marR="85134" marT="45728" marB="45728"/>
                </a:tc>
                <a:tc>
                  <a:txBody>
                    <a:bodyPr/>
                    <a:lstStyle/>
                    <a:p>
                      <a:r>
                        <a:rPr lang="es-MX" sz="2400" noProof="0" dirty="0"/>
                        <a:t>Estrategia</a:t>
                      </a:r>
                    </a:p>
                  </a:txBody>
                  <a:tcPr marL="85134" marR="85134" marT="45728" marB="45728"/>
                </a:tc>
                <a:extLst>
                  <a:ext uri="{0D108BD9-81ED-4DB2-BD59-A6C34878D82A}">
                    <a16:rowId xmlns:a16="http://schemas.microsoft.com/office/drawing/2014/main" val="10000"/>
                  </a:ext>
                </a:extLst>
              </a:tr>
              <a:tr h="1463293">
                <a:tc>
                  <a:txBody>
                    <a:bodyPr/>
                    <a:lstStyle/>
                    <a:p>
                      <a:r>
                        <a:rPr lang="es-MX" sz="2200" b="1" noProof="0" dirty="0">
                          <a:solidFill>
                            <a:schemeClr val="tx1"/>
                          </a:solidFill>
                        </a:rPr>
                        <a:t>1. Pre-Contemplación</a:t>
                      </a:r>
                    </a:p>
                  </a:txBody>
                  <a:tcPr marL="85134" marR="85134" marT="45730" marB="45730"/>
                </a:tc>
                <a:tc>
                  <a:txBody>
                    <a:bodyPr/>
                    <a:lstStyle/>
                    <a:p>
                      <a:r>
                        <a:rPr lang="es-MX" sz="2000" b="1" noProof="0" dirty="0"/>
                        <a:t>Personalizar riesgos</a:t>
                      </a:r>
                    </a:p>
                  </a:txBody>
                  <a:tcPr marL="85134" marR="85134" marT="45728" marB="45728"/>
                </a:tc>
                <a:tc>
                  <a:txBody>
                    <a:bodyPr/>
                    <a:lstStyle/>
                    <a:p>
                      <a:pPr>
                        <a:buFont typeface="Arial" pitchFamily="34" charset="0"/>
                        <a:buChar char="•"/>
                      </a:pPr>
                      <a:r>
                        <a:rPr lang="es-MX" sz="1800" b="1" noProof="0" dirty="0"/>
                        <a:t> Aumentar el conocimiento y la conciencia de los resultados negativos.</a:t>
                      </a:r>
                      <a:endParaRPr lang="es-MX" sz="1800" b="1" baseline="0" noProof="0" dirty="0"/>
                    </a:p>
                    <a:p>
                      <a:pPr>
                        <a:buFont typeface="Arial" pitchFamily="34" charset="0"/>
                        <a:buChar char="•"/>
                      </a:pPr>
                      <a:r>
                        <a:rPr lang="es-MX" sz="1800" b="1" baseline="0" noProof="0" dirty="0"/>
                        <a:t>Discuta los efectos personales del comportamiento actual.</a:t>
                      </a:r>
                    </a:p>
                    <a:p>
                      <a:pPr>
                        <a:buFont typeface="Arial" pitchFamily="34" charset="0"/>
                        <a:buChar char="•"/>
                      </a:pPr>
                      <a:r>
                        <a:rPr lang="es-MX" sz="1800" b="1" baseline="0" noProof="0" dirty="0"/>
                        <a:t> Crear un entorno de apoyo para la mejora.</a:t>
                      </a:r>
                      <a:endParaRPr lang="es-MX" sz="1800" b="1" noProof="0" dirty="0"/>
                    </a:p>
                  </a:txBody>
                  <a:tcPr marL="85134" marR="85134" marT="45728" marB="45728"/>
                </a:tc>
                <a:extLst>
                  <a:ext uri="{0D108BD9-81ED-4DB2-BD59-A6C34878D82A}">
                    <a16:rowId xmlns:a16="http://schemas.microsoft.com/office/drawing/2014/main" val="10001"/>
                  </a:ext>
                </a:extLst>
              </a:tr>
              <a:tr h="640191">
                <a:tc>
                  <a:txBody>
                    <a:bodyPr/>
                    <a:lstStyle/>
                    <a:p>
                      <a:r>
                        <a:rPr lang="es-MX" sz="2000" b="1" noProof="0" dirty="0">
                          <a:solidFill>
                            <a:schemeClr val="bg1">
                              <a:lumMod val="50000"/>
                            </a:schemeClr>
                          </a:solidFill>
                        </a:rPr>
                        <a:t>2. Contemplación</a:t>
                      </a:r>
                    </a:p>
                  </a:txBody>
                  <a:tcPr marL="85134" marR="85134" marT="45730" marB="45730"/>
                </a:tc>
                <a:tc>
                  <a:txBody>
                    <a:bodyPr/>
                    <a:lstStyle/>
                    <a:p>
                      <a:endParaRPr lang="es-MX" sz="1800" b="1" noProof="0" dirty="0"/>
                    </a:p>
                  </a:txBody>
                  <a:tcPr marL="85134" marR="85134" marT="45728" marB="45728"/>
                </a:tc>
                <a:tc>
                  <a:txBody>
                    <a:bodyPr/>
                    <a:lstStyle/>
                    <a:p>
                      <a:pPr>
                        <a:buFont typeface="Arial" pitchFamily="34" charset="0"/>
                        <a:buChar char="•"/>
                      </a:pPr>
                      <a:endParaRPr lang="es-MX" sz="1800" noProof="0" dirty="0"/>
                    </a:p>
                  </a:txBody>
                  <a:tcPr marL="85134" marR="85134" marT="45728" marB="45728"/>
                </a:tc>
                <a:extLst>
                  <a:ext uri="{0D108BD9-81ED-4DB2-BD59-A6C34878D82A}">
                    <a16:rowId xmlns:a16="http://schemas.microsoft.com/office/drawing/2014/main" val="10002"/>
                  </a:ext>
                </a:extLst>
              </a:tr>
              <a:tr h="370904">
                <a:tc>
                  <a:txBody>
                    <a:bodyPr/>
                    <a:lstStyle/>
                    <a:p>
                      <a:r>
                        <a:rPr lang="es-MX" sz="2000" b="1" noProof="0" dirty="0">
                          <a:solidFill>
                            <a:schemeClr val="bg1">
                              <a:lumMod val="50000"/>
                            </a:schemeClr>
                          </a:solidFill>
                        </a:rPr>
                        <a:t>3. Preparación</a:t>
                      </a:r>
                    </a:p>
                  </a:txBody>
                  <a:tcPr marL="85134" marR="85134" marT="45730" marB="45730"/>
                </a:tc>
                <a:tc>
                  <a:txBody>
                    <a:bodyPr/>
                    <a:lstStyle/>
                    <a:p>
                      <a:endParaRPr lang="es-MX" sz="1800" b="1" noProof="0" dirty="0"/>
                    </a:p>
                  </a:txBody>
                  <a:tcPr marL="85134" marR="85134" marT="45728" marB="45728"/>
                </a:tc>
                <a:tc>
                  <a:txBody>
                    <a:bodyPr/>
                    <a:lstStyle/>
                    <a:p>
                      <a:pPr>
                        <a:buFont typeface="Arial" pitchFamily="34" charset="0"/>
                        <a:buChar char="•"/>
                      </a:pPr>
                      <a:endParaRPr lang="es-MX" sz="1800" noProof="0" dirty="0"/>
                    </a:p>
                  </a:txBody>
                  <a:tcPr marL="85134" marR="85134" marT="45728" marB="45728"/>
                </a:tc>
                <a:extLst>
                  <a:ext uri="{0D108BD9-81ED-4DB2-BD59-A6C34878D82A}">
                    <a16:rowId xmlns:a16="http://schemas.microsoft.com/office/drawing/2014/main" val="10003"/>
                  </a:ext>
                </a:extLst>
              </a:tr>
              <a:tr h="370904">
                <a:tc>
                  <a:txBody>
                    <a:bodyPr/>
                    <a:lstStyle/>
                    <a:p>
                      <a:r>
                        <a:rPr lang="es-MX" sz="2000" b="1" noProof="0" dirty="0">
                          <a:solidFill>
                            <a:schemeClr val="bg1">
                              <a:lumMod val="50000"/>
                            </a:schemeClr>
                          </a:solidFill>
                        </a:rPr>
                        <a:t>4. Acción</a:t>
                      </a:r>
                    </a:p>
                  </a:txBody>
                  <a:tcPr marL="85134" marR="85134" marT="45730" marB="45730"/>
                </a:tc>
                <a:tc>
                  <a:txBody>
                    <a:bodyPr/>
                    <a:lstStyle/>
                    <a:p>
                      <a:endParaRPr lang="es-MX" sz="1800" b="1" noProof="0" dirty="0"/>
                    </a:p>
                  </a:txBody>
                  <a:tcPr marL="85134" marR="85134" marT="45728" marB="45728"/>
                </a:tc>
                <a:tc>
                  <a:txBody>
                    <a:bodyPr/>
                    <a:lstStyle/>
                    <a:p>
                      <a:pPr>
                        <a:buFont typeface="Arial" pitchFamily="34" charset="0"/>
                        <a:buChar char="•"/>
                      </a:pPr>
                      <a:endParaRPr lang="es-MX" sz="1800" noProof="0" dirty="0"/>
                    </a:p>
                  </a:txBody>
                  <a:tcPr marL="85134" marR="85134" marT="45728" marB="45728"/>
                </a:tc>
                <a:extLst>
                  <a:ext uri="{0D108BD9-81ED-4DB2-BD59-A6C34878D82A}">
                    <a16:rowId xmlns:a16="http://schemas.microsoft.com/office/drawing/2014/main" val="10004"/>
                  </a:ext>
                </a:extLst>
              </a:tr>
              <a:tr h="370904">
                <a:tc>
                  <a:txBody>
                    <a:bodyPr/>
                    <a:lstStyle/>
                    <a:p>
                      <a:r>
                        <a:rPr lang="es-MX" sz="2000" b="1" noProof="0" dirty="0">
                          <a:solidFill>
                            <a:schemeClr val="bg1">
                              <a:lumMod val="50000"/>
                            </a:schemeClr>
                          </a:solidFill>
                        </a:rPr>
                        <a:t>5. Mantenimiento</a:t>
                      </a:r>
                    </a:p>
                  </a:txBody>
                  <a:tcPr marL="85134" marR="85134" marT="45730" marB="45730"/>
                </a:tc>
                <a:tc>
                  <a:txBody>
                    <a:bodyPr/>
                    <a:lstStyle/>
                    <a:p>
                      <a:endParaRPr lang="es-MX" sz="1800" b="1" noProof="0" dirty="0"/>
                    </a:p>
                  </a:txBody>
                  <a:tcPr marL="85134" marR="85134" marT="45728" marB="45728"/>
                </a:tc>
                <a:tc>
                  <a:txBody>
                    <a:bodyPr/>
                    <a:lstStyle/>
                    <a:p>
                      <a:pPr>
                        <a:buFont typeface="Arial" pitchFamily="34" charset="0"/>
                        <a:buChar char="•"/>
                      </a:pPr>
                      <a:endParaRPr lang="es-MX" sz="1800" noProof="0" dirty="0"/>
                    </a:p>
                  </a:txBody>
                  <a:tcPr marL="85134" marR="85134" marT="45728" marB="45728"/>
                </a:tc>
                <a:extLst>
                  <a:ext uri="{0D108BD9-81ED-4DB2-BD59-A6C34878D82A}">
                    <a16:rowId xmlns:a16="http://schemas.microsoft.com/office/drawing/2014/main" val="10005"/>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lnSpc>
                <a:spcPts val="4575"/>
              </a:lnSpc>
            </a:pPr>
            <a:r>
              <a:rPr lang="es-MX" noProof="0" dirty="0"/>
              <a:t>Supervisar y Ayudar a los Aprendices </a:t>
            </a:r>
          </a:p>
        </p:txBody>
      </p:sp>
      <p:sp>
        <p:nvSpPr>
          <p:cNvPr id="3" name="Content Placeholder 2"/>
          <p:cNvSpPr>
            <a:spLocks noGrp="1"/>
          </p:cNvSpPr>
          <p:nvPr>
            <p:ph idx="1"/>
          </p:nvPr>
        </p:nvSpPr>
        <p:spPr>
          <a:xfrm>
            <a:off x="457200" y="1600200"/>
            <a:ext cx="6019800" cy="5257800"/>
          </a:xfrm>
        </p:spPr>
        <p:txBody>
          <a:bodyPr rtlCol="0">
            <a:noAutofit/>
          </a:bodyPr>
          <a:lstStyle/>
          <a:p>
            <a:pPr fontAlgn="auto">
              <a:spcBef>
                <a:spcPts val="300"/>
              </a:spcBef>
              <a:spcAft>
                <a:spcPts val="0"/>
              </a:spcAft>
              <a:defRPr/>
            </a:pPr>
            <a:r>
              <a:rPr lang="es-MX" sz="2400" noProof="0" dirty="0"/>
              <a:t>Identificar a los conductores (y otros) a ser capacitados</a:t>
            </a:r>
          </a:p>
          <a:p>
            <a:pPr fontAlgn="auto">
              <a:spcBef>
                <a:spcPts val="300"/>
              </a:spcBef>
              <a:spcAft>
                <a:spcPts val="0"/>
              </a:spcAft>
              <a:defRPr/>
            </a:pPr>
            <a:r>
              <a:rPr lang="es-MX" sz="2400" noProof="0" dirty="0"/>
              <a:t>Orientar a los estudiantes sobre el contenido y los requisitos del módulo</a:t>
            </a:r>
          </a:p>
          <a:p>
            <a:pPr fontAlgn="auto">
              <a:spcBef>
                <a:spcPts val="300"/>
              </a:spcBef>
              <a:spcAft>
                <a:spcPts val="0"/>
              </a:spcAft>
              <a:defRPr/>
            </a:pPr>
            <a:r>
              <a:rPr lang="es-MX" sz="2400" noProof="0" dirty="0"/>
              <a:t>Asegurar que los estudiantes tengan acceso adecuado a la computadora e información de inicio de sesión</a:t>
            </a:r>
          </a:p>
          <a:p>
            <a:pPr fontAlgn="auto">
              <a:spcBef>
                <a:spcPts val="300"/>
              </a:spcBef>
              <a:spcAft>
                <a:spcPts val="0"/>
              </a:spcAft>
              <a:defRPr/>
            </a:pPr>
            <a:r>
              <a:rPr lang="es-MX" sz="2400" noProof="0" dirty="0"/>
              <a:t>Ayudar a los estudiantes según sea necesario (en persona o de forma remota)</a:t>
            </a:r>
          </a:p>
          <a:p>
            <a:pPr fontAlgn="auto">
              <a:spcBef>
                <a:spcPts val="300"/>
              </a:spcBef>
              <a:spcAft>
                <a:spcPts val="0"/>
              </a:spcAft>
              <a:defRPr/>
            </a:pPr>
            <a:r>
              <a:rPr lang="es-MX" sz="2400" noProof="0" dirty="0"/>
              <a:t>Responder preguntas</a:t>
            </a:r>
          </a:p>
          <a:p>
            <a:pPr fontAlgn="auto">
              <a:spcBef>
                <a:spcPts val="300"/>
              </a:spcBef>
              <a:spcAft>
                <a:spcPts val="0"/>
              </a:spcAft>
              <a:defRPr/>
            </a:pPr>
            <a:r>
              <a:rPr lang="es-MX" sz="2400" noProof="0" dirty="0"/>
              <a:t>Monitorear el progreso</a:t>
            </a:r>
          </a:p>
          <a:p>
            <a:pPr fontAlgn="auto">
              <a:spcBef>
                <a:spcPts val="300"/>
              </a:spcBef>
              <a:spcAft>
                <a:spcPts val="0"/>
              </a:spcAft>
              <a:defRPr/>
            </a:pPr>
            <a:r>
              <a:rPr lang="es-MX" sz="2400" noProof="0" dirty="0"/>
              <a:t>Solucionar cualquier problema técnico o de aprendizaje</a:t>
            </a:r>
            <a:endParaRPr lang="es-MX" sz="2400" noProof="0" dirty="0">
              <a:solidFill>
                <a:srgbClr val="002060"/>
              </a:solidFill>
            </a:endParaRPr>
          </a:p>
        </p:txBody>
      </p:sp>
      <p:pic>
        <p:nvPicPr>
          <p:cNvPr id="48132" name="Picture 2" title="Instructor assisting student at 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590800"/>
            <a:ext cx="216535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44738" name="Title 1"/>
          <p:cNvSpPr>
            <a:spLocks noGrp="1"/>
          </p:cNvSpPr>
          <p:nvPr>
            <p:ph type="title"/>
          </p:nvPr>
        </p:nvSpPr>
        <p:spPr/>
        <p:txBody>
          <a:bodyPr/>
          <a:lstStyle/>
          <a:p>
            <a:pPr eaLnBrk="1" hangingPunct="1">
              <a:lnSpc>
                <a:spcPts val="4575"/>
              </a:lnSpc>
            </a:pPr>
            <a:r>
              <a:rPr lang="es-MX" noProof="0" dirty="0"/>
              <a:t>Metas y Estrategias del Cambio de Comportamiento </a:t>
            </a:r>
            <a:r>
              <a:rPr lang="es-MX" noProof="0" dirty="0">
                <a:solidFill>
                  <a:srgbClr val="FF0000"/>
                </a:solidFill>
              </a:rPr>
              <a:t> </a:t>
            </a:r>
            <a:endParaRPr lang="es-MX"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69167778"/>
              </p:ext>
            </p:extLst>
          </p:nvPr>
        </p:nvGraphicFramePr>
        <p:xfrm>
          <a:off x="457200" y="1600200"/>
          <a:ext cx="8229602" cy="4115212"/>
        </p:xfrm>
        <a:graphic>
          <a:graphicData uri="http://schemas.openxmlformats.org/drawingml/2006/table">
            <a:tbl>
              <a:tblPr firstRow="1" bandRow="1">
                <a:tableStyleId>{5C22544A-7EE6-4342-B048-85BDC9FD1C3A}</a:tableStyleId>
              </a:tblPr>
              <a:tblGrid>
                <a:gridCol w="1828801">
                  <a:extLst>
                    <a:ext uri="{9D8B030D-6E8A-4147-A177-3AD203B41FA5}">
                      <a16:colId xmlns:a16="http://schemas.microsoft.com/office/drawing/2014/main" val="20000"/>
                    </a:ext>
                  </a:extLst>
                </a:gridCol>
                <a:gridCol w="1752599">
                  <a:extLst>
                    <a:ext uri="{9D8B030D-6E8A-4147-A177-3AD203B41FA5}">
                      <a16:colId xmlns:a16="http://schemas.microsoft.com/office/drawing/2014/main" val="20001"/>
                    </a:ext>
                  </a:extLst>
                </a:gridCol>
                <a:gridCol w="4648202">
                  <a:extLst>
                    <a:ext uri="{9D8B030D-6E8A-4147-A177-3AD203B41FA5}">
                      <a16:colId xmlns:a16="http://schemas.microsoft.com/office/drawing/2014/main" val="3566538476"/>
                    </a:ext>
                  </a:extLst>
                </a:gridCol>
              </a:tblGrid>
              <a:tr h="457279">
                <a:tc>
                  <a:txBody>
                    <a:bodyPr/>
                    <a:lstStyle/>
                    <a:p>
                      <a:r>
                        <a:rPr lang="es-MX" sz="2400" noProof="0" dirty="0"/>
                        <a:t>Etapa</a:t>
                      </a:r>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noProof="0" dirty="0"/>
                        <a:t>Meta</a:t>
                      </a:r>
                    </a:p>
                  </a:txBody>
                  <a:tcPr marL="85134" marR="85134" marT="45728" marB="45728"/>
                </a:tc>
                <a:tc>
                  <a:txBody>
                    <a:bodyPr/>
                    <a:lstStyle/>
                    <a:p>
                      <a:r>
                        <a:rPr lang="es-MX" sz="2400" noProof="0" dirty="0"/>
                        <a:t>Estrategia</a:t>
                      </a:r>
                    </a:p>
                  </a:txBody>
                  <a:tcPr marL="85134" marR="85134" marT="45728" marB="45728"/>
                </a:tc>
                <a:extLst>
                  <a:ext uri="{0D108BD9-81ED-4DB2-BD59-A6C34878D82A}">
                    <a16:rowId xmlns:a16="http://schemas.microsoft.com/office/drawing/2014/main" val="10000"/>
                  </a:ext>
                </a:extLst>
              </a:tr>
              <a:tr h="640191">
                <a:tc>
                  <a:txBody>
                    <a:bodyPr/>
                    <a:lstStyle/>
                    <a:p>
                      <a:r>
                        <a:rPr lang="es-MX" sz="2000" b="1" noProof="0" dirty="0">
                          <a:solidFill>
                            <a:schemeClr val="bg1">
                              <a:lumMod val="50000"/>
                            </a:schemeClr>
                          </a:solidFill>
                        </a:rPr>
                        <a:t>1. Pre-Contemplación</a:t>
                      </a:r>
                    </a:p>
                  </a:txBody>
                  <a:tcPr marL="85134" marR="85134" marT="45730" marB="45730"/>
                </a:tc>
                <a:tc gridSpan="2">
                  <a:txBody>
                    <a:bodyPr/>
                    <a:lstStyle/>
                    <a:p>
                      <a:r>
                        <a:rPr lang="es-MX" sz="1800" b="1" noProof="0" dirty="0">
                          <a:solidFill>
                            <a:schemeClr val="bg1">
                              <a:lumMod val="50000"/>
                            </a:schemeClr>
                          </a:solidFill>
                        </a:rPr>
                        <a:t>Personalizar riesgos</a:t>
                      </a:r>
                    </a:p>
                  </a:txBody>
                  <a:tcPr marL="85134" marR="85134" marT="45728" marB="45728"/>
                </a:tc>
                <a:tc hMerge="1">
                  <a:txBody>
                    <a:bodyPr/>
                    <a:lstStyle/>
                    <a:p>
                      <a:endParaRPr lang="en-US" sz="1800" b="1" dirty="0"/>
                    </a:p>
                  </a:txBody>
                  <a:tcPr marL="85134" marR="85134" marT="45728" marB="45728"/>
                </a:tc>
                <a:extLst>
                  <a:ext uri="{0D108BD9-81ED-4DB2-BD59-A6C34878D82A}">
                    <a16:rowId xmlns:a16="http://schemas.microsoft.com/office/drawing/2014/main" val="10001"/>
                  </a:ext>
                </a:extLst>
              </a:tr>
              <a:tr h="1463293">
                <a:tc>
                  <a:txBody>
                    <a:bodyPr/>
                    <a:lstStyle/>
                    <a:p>
                      <a:r>
                        <a:rPr lang="es-MX" sz="2000" b="1" noProof="0" dirty="0">
                          <a:solidFill>
                            <a:schemeClr val="tx1"/>
                          </a:solidFill>
                        </a:rPr>
                        <a:t>2. Contemplación</a:t>
                      </a:r>
                    </a:p>
                  </a:txBody>
                  <a:tcPr marL="85134" marR="85134" marT="45730" marB="45730"/>
                </a:tc>
                <a:tc>
                  <a:txBody>
                    <a:bodyPr/>
                    <a:lstStyle/>
                    <a:p>
                      <a:r>
                        <a:rPr lang="es-MX" sz="2000" b="1" noProof="0" dirty="0"/>
                        <a:t>Aumentar autoconfianza</a:t>
                      </a:r>
                    </a:p>
                  </a:txBody>
                  <a:tcPr marL="85134" marR="85134" marT="45728" marB="45728"/>
                </a:tc>
                <a:tc>
                  <a:txBody>
                    <a:bodyPr/>
                    <a:lstStyle/>
                    <a:p>
                      <a:pPr>
                        <a:buFont typeface="Arial" pitchFamily="34" charset="0"/>
                        <a:buChar char="•"/>
                      </a:pPr>
                      <a:r>
                        <a:rPr lang="es-MX" sz="1800" noProof="0" dirty="0"/>
                        <a:t> </a:t>
                      </a:r>
                      <a:r>
                        <a:rPr lang="es-MX" sz="1800" b="1" noProof="0" dirty="0"/>
                        <a:t>Identificar comportamientos problemáticos y barreras para el cambio.</a:t>
                      </a:r>
                    </a:p>
                    <a:p>
                      <a:pPr>
                        <a:buFont typeface="Arial" pitchFamily="34" charset="0"/>
                        <a:buChar char="•"/>
                      </a:pPr>
                      <a:r>
                        <a:rPr lang="es-MX" sz="1800" b="1" noProof="0" dirty="0"/>
                        <a:t> Priorizar comportamientos.</a:t>
                      </a:r>
                    </a:p>
                    <a:p>
                      <a:pPr>
                        <a:buFont typeface="Arial" pitchFamily="34" charset="0"/>
                        <a:buChar char="•"/>
                      </a:pPr>
                      <a:r>
                        <a:rPr lang="es-MX" sz="1800" b="1" noProof="0" dirty="0"/>
                        <a:t> Fomentar el desarrollo de un plan y metas</a:t>
                      </a:r>
                      <a:r>
                        <a:rPr lang="es-MX" sz="1800" b="1" baseline="0" noProof="0" dirty="0"/>
                        <a:t>.</a:t>
                      </a:r>
                    </a:p>
                    <a:p>
                      <a:pPr>
                        <a:buFont typeface="Arial" pitchFamily="34" charset="0"/>
                        <a:buChar char="•"/>
                      </a:pPr>
                      <a:r>
                        <a:rPr lang="es-MX" sz="1800" b="1" baseline="0" noProof="0" dirty="0"/>
                        <a:t> Obtener apoyo de familiares y amigos.</a:t>
                      </a:r>
                      <a:endParaRPr lang="es-MX" sz="1800" b="1" noProof="0" dirty="0"/>
                    </a:p>
                  </a:txBody>
                  <a:tcPr marL="85134" marR="85134" marT="45728" marB="45728"/>
                </a:tc>
                <a:extLst>
                  <a:ext uri="{0D108BD9-81ED-4DB2-BD59-A6C34878D82A}">
                    <a16:rowId xmlns:a16="http://schemas.microsoft.com/office/drawing/2014/main" val="10002"/>
                  </a:ext>
                </a:extLst>
              </a:tr>
              <a:tr h="370904">
                <a:tc>
                  <a:txBody>
                    <a:bodyPr/>
                    <a:lstStyle/>
                    <a:p>
                      <a:r>
                        <a:rPr lang="es-MX" sz="2000" b="1" noProof="0" dirty="0">
                          <a:solidFill>
                            <a:schemeClr val="bg1">
                              <a:lumMod val="50000"/>
                            </a:schemeClr>
                          </a:solidFill>
                        </a:rPr>
                        <a:t>3. Preparación</a:t>
                      </a:r>
                    </a:p>
                  </a:txBody>
                  <a:tcPr marL="85134" marR="85134" marT="45730" marB="45730"/>
                </a:tc>
                <a:tc>
                  <a:txBody>
                    <a:bodyPr/>
                    <a:lstStyle/>
                    <a:p>
                      <a:endParaRPr lang="es-MX" sz="1800" b="1" noProof="0" dirty="0"/>
                    </a:p>
                  </a:txBody>
                  <a:tcPr marL="85134" marR="85134" marT="45728" marB="45728"/>
                </a:tc>
                <a:tc>
                  <a:txBody>
                    <a:bodyPr/>
                    <a:lstStyle/>
                    <a:p>
                      <a:endParaRPr lang="es-MX" sz="1800" noProof="0" dirty="0"/>
                    </a:p>
                  </a:txBody>
                  <a:tcPr marL="85134" marR="85134" marT="45728" marB="45728"/>
                </a:tc>
                <a:extLst>
                  <a:ext uri="{0D108BD9-81ED-4DB2-BD59-A6C34878D82A}">
                    <a16:rowId xmlns:a16="http://schemas.microsoft.com/office/drawing/2014/main" val="10003"/>
                  </a:ext>
                </a:extLst>
              </a:tr>
              <a:tr h="370904">
                <a:tc>
                  <a:txBody>
                    <a:bodyPr/>
                    <a:lstStyle/>
                    <a:p>
                      <a:r>
                        <a:rPr lang="es-MX" sz="2000" b="1" noProof="0" dirty="0">
                          <a:solidFill>
                            <a:schemeClr val="bg1">
                              <a:lumMod val="50000"/>
                            </a:schemeClr>
                          </a:solidFill>
                        </a:rPr>
                        <a:t>4. Acción</a:t>
                      </a:r>
                    </a:p>
                  </a:txBody>
                  <a:tcPr marL="85134" marR="85134" marT="45730" marB="45730"/>
                </a:tc>
                <a:tc>
                  <a:txBody>
                    <a:bodyPr/>
                    <a:lstStyle/>
                    <a:p>
                      <a:endParaRPr lang="es-MX" sz="1800" b="1" noProof="0" dirty="0"/>
                    </a:p>
                  </a:txBody>
                  <a:tcPr marL="85134" marR="85134" marT="45728" marB="45728"/>
                </a:tc>
                <a:tc>
                  <a:txBody>
                    <a:bodyPr/>
                    <a:lstStyle/>
                    <a:p>
                      <a:endParaRPr lang="es-MX" sz="1800" noProof="0" dirty="0"/>
                    </a:p>
                  </a:txBody>
                  <a:tcPr marL="85134" marR="85134" marT="45728" marB="45728"/>
                </a:tc>
                <a:extLst>
                  <a:ext uri="{0D108BD9-81ED-4DB2-BD59-A6C34878D82A}">
                    <a16:rowId xmlns:a16="http://schemas.microsoft.com/office/drawing/2014/main" val="10004"/>
                  </a:ext>
                </a:extLst>
              </a:tr>
              <a:tr h="370904">
                <a:tc>
                  <a:txBody>
                    <a:bodyPr/>
                    <a:lstStyle/>
                    <a:p>
                      <a:r>
                        <a:rPr lang="es-MX" sz="2000" b="1" noProof="0" dirty="0">
                          <a:solidFill>
                            <a:schemeClr val="bg1">
                              <a:lumMod val="50000"/>
                            </a:schemeClr>
                          </a:solidFill>
                        </a:rPr>
                        <a:t>5. Mantenimiento</a:t>
                      </a:r>
                    </a:p>
                  </a:txBody>
                  <a:tcPr marL="85134" marR="85134" marT="45730" marB="45730"/>
                </a:tc>
                <a:tc>
                  <a:txBody>
                    <a:bodyPr/>
                    <a:lstStyle/>
                    <a:p>
                      <a:endParaRPr lang="es-MX" sz="1800" b="1" noProof="0" dirty="0"/>
                    </a:p>
                  </a:txBody>
                  <a:tcPr marL="85134" marR="85134" marT="45728" marB="45728"/>
                </a:tc>
                <a:tc>
                  <a:txBody>
                    <a:bodyPr/>
                    <a:lstStyle/>
                    <a:p>
                      <a:endParaRPr lang="es-MX" sz="1800" noProof="0" dirty="0"/>
                    </a:p>
                  </a:txBody>
                  <a:tcPr marL="85134" marR="85134" marT="45728" marB="45728"/>
                </a:tc>
                <a:extLst>
                  <a:ext uri="{0D108BD9-81ED-4DB2-BD59-A6C34878D82A}">
                    <a16:rowId xmlns:a16="http://schemas.microsoft.com/office/drawing/2014/main" val="10005"/>
                  </a:ext>
                </a:extLst>
              </a:tr>
            </a:tbl>
          </a:graphicData>
        </a:graphic>
      </p:graphicFrame>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5400" noProof="0" dirty="0"/>
              <a:t>Metas y Estrategias del Cambio de Comportamiento</a:t>
            </a:r>
            <a:r>
              <a:rPr lang="es-MX" sz="4900" noProof="0" dirty="0"/>
              <a:t> </a:t>
            </a:r>
            <a:endParaRPr lang="es-MX"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06979262"/>
              </p:ext>
            </p:extLst>
          </p:nvPr>
        </p:nvGraphicFramePr>
        <p:xfrm>
          <a:off x="457200" y="1600200"/>
          <a:ext cx="8229600" cy="3810096"/>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370840">
                <a:tc>
                  <a:txBody>
                    <a:bodyPr/>
                    <a:lstStyle/>
                    <a:p>
                      <a:r>
                        <a:rPr lang="es-MX" sz="2400" noProof="0" dirty="0"/>
                        <a:t>Etapa</a:t>
                      </a:r>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noProof="0" dirty="0"/>
                        <a:t>Meta</a:t>
                      </a:r>
                    </a:p>
                  </a:txBody>
                  <a:tcPr marL="85134" marR="85134" marT="45728" marB="45728"/>
                </a:tc>
                <a:tc>
                  <a:txBody>
                    <a:bodyPr/>
                    <a:lstStyle/>
                    <a:p>
                      <a:r>
                        <a:rPr lang="es-MX" sz="2400" noProof="0" dirty="0"/>
                        <a:t>Estrategia</a:t>
                      </a:r>
                    </a:p>
                  </a:txBody>
                  <a:tcPr marL="85134" marR="85134" marT="45728" marB="45728"/>
                </a:tc>
                <a:extLst>
                  <a:ext uri="{0D108BD9-81ED-4DB2-BD59-A6C34878D82A}">
                    <a16:rowId xmlns:a16="http://schemas.microsoft.com/office/drawing/2014/main" val="10000"/>
                  </a:ext>
                </a:extLst>
              </a:tr>
              <a:tr h="370840">
                <a:tc>
                  <a:txBody>
                    <a:bodyPr/>
                    <a:lstStyle/>
                    <a:p>
                      <a:r>
                        <a:rPr lang="es-MX" sz="2000" b="1" noProof="0" dirty="0">
                          <a:solidFill>
                            <a:schemeClr val="bg1">
                              <a:lumMod val="50000"/>
                            </a:schemeClr>
                          </a:solidFill>
                        </a:rPr>
                        <a:t>1. Pre-Contemplación</a:t>
                      </a:r>
                    </a:p>
                  </a:txBody>
                  <a:tcPr marL="85134" marR="85134" marT="45730" marB="45730"/>
                </a:tc>
                <a:tc gridSpan="2">
                  <a:txBody>
                    <a:bodyPr/>
                    <a:lstStyle/>
                    <a:p>
                      <a:r>
                        <a:rPr lang="es-MX" sz="1800" b="1" noProof="0" dirty="0">
                          <a:solidFill>
                            <a:schemeClr val="bg1">
                              <a:lumMod val="50000"/>
                            </a:schemeClr>
                          </a:solidFill>
                        </a:rPr>
                        <a:t>Personalizar riesgos</a:t>
                      </a:r>
                    </a:p>
                  </a:txBody>
                  <a:tcPr marL="85134" marR="85134"/>
                </a:tc>
                <a:tc hMerge="1">
                  <a:txBody>
                    <a:bodyPr/>
                    <a:lstStyle/>
                    <a:p>
                      <a:endParaRPr lang="en-US"/>
                    </a:p>
                  </a:txBody>
                  <a:tcPr/>
                </a:tc>
                <a:extLst>
                  <a:ext uri="{0D108BD9-81ED-4DB2-BD59-A6C34878D82A}">
                    <a16:rowId xmlns:a16="http://schemas.microsoft.com/office/drawing/2014/main" val="10001"/>
                  </a:ext>
                </a:extLst>
              </a:tr>
              <a:tr h="370840">
                <a:tc>
                  <a:txBody>
                    <a:bodyPr/>
                    <a:lstStyle/>
                    <a:p>
                      <a:r>
                        <a:rPr lang="es-MX" sz="2000" b="1" noProof="0" dirty="0">
                          <a:solidFill>
                            <a:schemeClr val="bg1">
                              <a:lumMod val="50000"/>
                            </a:schemeClr>
                          </a:solidFill>
                        </a:rPr>
                        <a:t>2. Contemplación</a:t>
                      </a:r>
                    </a:p>
                  </a:txBody>
                  <a:tcPr marL="85134" marR="85134" marT="45730" marB="45730"/>
                </a:tc>
                <a:tc gridSpan="2">
                  <a:txBody>
                    <a:bodyPr/>
                    <a:lstStyle/>
                    <a:p>
                      <a:r>
                        <a:rPr lang="es-MX" sz="1800" b="1" noProof="0" dirty="0">
                          <a:solidFill>
                            <a:schemeClr val="bg1">
                              <a:lumMod val="50000"/>
                            </a:schemeClr>
                          </a:solidFill>
                        </a:rPr>
                        <a:t>Aumentar autoconfianza</a:t>
                      </a:r>
                    </a:p>
                  </a:txBody>
                  <a:tcPr marL="85134" marR="85134"/>
                </a:tc>
                <a:tc hMerge="1">
                  <a:txBody>
                    <a:bodyPr/>
                    <a:lstStyle/>
                    <a:p>
                      <a:endParaRPr lang="en-US"/>
                    </a:p>
                  </a:txBody>
                  <a:tcPr/>
                </a:tc>
                <a:extLst>
                  <a:ext uri="{0D108BD9-81ED-4DB2-BD59-A6C34878D82A}">
                    <a16:rowId xmlns:a16="http://schemas.microsoft.com/office/drawing/2014/main" val="10002"/>
                  </a:ext>
                </a:extLst>
              </a:tr>
              <a:tr h="370840">
                <a:tc>
                  <a:txBody>
                    <a:bodyPr/>
                    <a:lstStyle/>
                    <a:p>
                      <a:r>
                        <a:rPr lang="es-MX" sz="2000" b="1" noProof="0" dirty="0">
                          <a:solidFill>
                            <a:schemeClr val="tx1"/>
                          </a:solidFill>
                        </a:rPr>
                        <a:t>3. Preparación</a:t>
                      </a:r>
                    </a:p>
                  </a:txBody>
                  <a:tcPr marL="85134" marR="85134" marT="45730" marB="45730"/>
                </a:tc>
                <a:tc>
                  <a:txBody>
                    <a:bodyPr/>
                    <a:lstStyle/>
                    <a:p>
                      <a:r>
                        <a:rPr lang="es-MX" sz="2000" b="1" noProof="0" dirty="0"/>
                        <a:t>Iniciar</a:t>
                      </a:r>
                    </a:p>
                    <a:p>
                      <a:r>
                        <a:rPr lang="es-MX" sz="2000" b="1" noProof="0" dirty="0"/>
                        <a:t>el cambio </a:t>
                      </a:r>
                    </a:p>
                  </a:txBody>
                  <a:tcPr marL="85134" marR="85134"/>
                </a:tc>
                <a:tc>
                  <a:txBody>
                    <a:bodyPr/>
                    <a:lstStyle/>
                    <a:p>
                      <a:pPr>
                        <a:buFont typeface="Arial" pitchFamily="34" charset="0"/>
                        <a:buChar char="•"/>
                      </a:pPr>
                      <a:r>
                        <a:rPr lang="es-MX" sz="1800" b="1" noProof="0" dirty="0"/>
                        <a:t> Fomentar pequeños pasos iniciales y metas graduales.</a:t>
                      </a:r>
                    </a:p>
                    <a:p>
                      <a:pPr>
                        <a:buFont typeface="Arial" pitchFamily="34" charset="0"/>
                        <a:buChar char="•"/>
                      </a:pPr>
                      <a:r>
                        <a:rPr lang="es-MX" sz="1800" b="1" noProof="0" dirty="0"/>
                        <a:t> Discutir los intentos anteriores y las formas de tener éxito esta vez.</a:t>
                      </a:r>
                      <a:endParaRPr lang="es-MX" sz="1800" b="1" baseline="0" noProof="0" dirty="0"/>
                    </a:p>
                    <a:p>
                      <a:pPr>
                        <a:buFont typeface="Arial" pitchFamily="34" charset="0"/>
                        <a:buChar char="•"/>
                      </a:pPr>
                      <a:r>
                        <a:rPr lang="es-MX" sz="1800" b="1" baseline="0" noProof="0" dirty="0"/>
                        <a:t> Ayudarles a desarrollar planes concretos.</a:t>
                      </a:r>
                      <a:endParaRPr lang="es-MX" sz="1800" b="1" noProof="0" dirty="0"/>
                    </a:p>
                  </a:txBody>
                  <a:tcPr marL="85134" marR="85134"/>
                </a:tc>
                <a:extLst>
                  <a:ext uri="{0D108BD9-81ED-4DB2-BD59-A6C34878D82A}">
                    <a16:rowId xmlns:a16="http://schemas.microsoft.com/office/drawing/2014/main" val="10003"/>
                  </a:ext>
                </a:extLst>
              </a:tr>
              <a:tr h="370840">
                <a:tc>
                  <a:txBody>
                    <a:bodyPr/>
                    <a:lstStyle/>
                    <a:p>
                      <a:r>
                        <a:rPr lang="es-MX" sz="2000" b="1" noProof="0" dirty="0">
                          <a:solidFill>
                            <a:schemeClr val="bg1">
                              <a:lumMod val="50000"/>
                            </a:schemeClr>
                          </a:solidFill>
                        </a:rPr>
                        <a:t>4. Acción</a:t>
                      </a:r>
                    </a:p>
                  </a:txBody>
                  <a:tcPr marL="85134" marR="85134" marT="45730" marB="45730"/>
                </a:tc>
                <a:tc>
                  <a:txBody>
                    <a:bodyPr/>
                    <a:lstStyle/>
                    <a:p>
                      <a:endParaRPr lang="es-MX" sz="1800" b="1" noProof="0" dirty="0"/>
                    </a:p>
                  </a:txBody>
                  <a:tcPr marL="85134" marR="85134"/>
                </a:tc>
                <a:tc>
                  <a:txBody>
                    <a:bodyPr/>
                    <a:lstStyle/>
                    <a:p>
                      <a:endParaRPr lang="es-MX" noProof="0" dirty="0"/>
                    </a:p>
                  </a:txBody>
                  <a:tcPr marL="85134" marR="85134"/>
                </a:tc>
                <a:extLst>
                  <a:ext uri="{0D108BD9-81ED-4DB2-BD59-A6C34878D82A}">
                    <a16:rowId xmlns:a16="http://schemas.microsoft.com/office/drawing/2014/main" val="10004"/>
                  </a:ext>
                </a:extLst>
              </a:tr>
              <a:tr h="370840">
                <a:tc>
                  <a:txBody>
                    <a:bodyPr/>
                    <a:lstStyle/>
                    <a:p>
                      <a:r>
                        <a:rPr lang="es-MX" sz="2000" b="1" noProof="0" dirty="0">
                          <a:solidFill>
                            <a:schemeClr val="bg1">
                              <a:lumMod val="50000"/>
                            </a:schemeClr>
                          </a:solidFill>
                        </a:rPr>
                        <a:t>5. Mantenimiento</a:t>
                      </a:r>
                    </a:p>
                  </a:txBody>
                  <a:tcPr marL="85134" marR="85134" marT="45730" marB="45730"/>
                </a:tc>
                <a:tc>
                  <a:txBody>
                    <a:bodyPr/>
                    <a:lstStyle/>
                    <a:p>
                      <a:endParaRPr lang="es-MX" sz="1800" b="1" noProof="0" dirty="0"/>
                    </a:p>
                  </a:txBody>
                  <a:tcPr marL="85134" marR="85134"/>
                </a:tc>
                <a:tc>
                  <a:txBody>
                    <a:bodyPr/>
                    <a:lstStyle/>
                    <a:p>
                      <a:endParaRPr lang="es-MX" noProof="0" dirty="0"/>
                    </a:p>
                  </a:txBody>
                  <a:tcPr marL="85134" marR="85134"/>
                </a:tc>
                <a:extLst>
                  <a:ext uri="{0D108BD9-81ED-4DB2-BD59-A6C34878D82A}">
                    <a16:rowId xmlns:a16="http://schemas.microsoft.com/office/drawing/2014/main" val="10005"/>
                  </a:ext>
                </a:extLst>
              </a:tr>
            </a:tbl>
          </a:graphicData>
        </a:graphic>
      </p:graphicFrame>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5400" noProof="0" dirty="0"/>
              <a:t>Metas y Estrategias del Cambio de Comportamiento</a:t>
            </a:r>
            <a:r>
              <a:rPr lang="es-MX" sz="4800" noProof="0" dirty="0"/>
              <a:t> </a:t>
            </a:r>
            <a:endParaRPr lang="es-MX"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35714432"/>
              </p:ext>
            </p:extLst>
          </p:nvPr>
        </p:nvGraphicFramePr>
        <p:xfrm>
          <a:off x="457200" y="1600200"/>
          <a:ext cx="8229600" cy="3810131"/>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4876800">
                  <a:extLst>
                    <a:ext uri="{9D8B030D-6E8A-4147-A177-3AD203B41FA5}">
                      <a16:colId xmlns:a16="http://schemas.microsoft.com/office/drawing/2014/main" val="20002"/>
                    </a:ext>
                  </a:extLst>
                </a:gridCol>
              </a:tblGrid>
              <a:tr h="457243">
                <a:tc>
                  <a:txBody>
                    <a:bodyPr/>
                    <a:lstStyle/>
                    <a:p>
                      <a:r>
                        <a:rPr lang="es-MX" sz="2400" noProof="0" dirty="0"/>
                        <a:t>Etapa</a:t>
                      </a:r>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noProof="0" dirty="0"/>
                        <a:t>Meta</a:t>
                      </a:r>
                    </a:p>
                  </a:txBody>
                  <a:tcPr marL="85134" marR="85134" marT="45728" marB="45728"/>
                </a:tc>
                <a:tc>
                  <a:txBody>
                    <a:bodyPr/>
                    <a:lstStyle/>
                    <a:p>
                      <a:r>
                        <a:rPr lang="es-MX" sz="2400" noProof="0" dirty="0"/>
                        <a:t>Estrategia</a:t>
                      </a:r>
                    </a:p>
                  </a:txBody>
                  <a:tcPr marL="85134" marR="85134" marT="45728" marB="45728"/>
                </a:tc>
                <a:extLst>
                  <a:ext uri="{0D108BD9-81ED-4DB2-BD59-A6C34878D82A}">
                    <a16:rowId xmlns:a16="http://schemas.microsoft.com/office/drawing/2014/main" val="10000"/>
                  </a:ext>
                </a:extLst>
              </a:tr>
              <a:tr h="640140">
                <a:tc>
                  <a:txBody>
                    <a:bodyPr/>
                    <a:lstStyle/>
                    <a:p>
                      <a:r>
                        <a:rPr lang="es-MX" sz="2000" b="1" noProof="0" dirty="0">
                          <a:solidFill>
                            <a:schemeClr val="bg1">
                              <a:lumMod val="50000"/>
                            </a:schemeClr>
                          </a:solidFill>
                        </a:rPr>
                        <a:t>1. Pre-Contemplación</a:t>
                      </a:r>
                    </a:p>
                  </a:txBody>
                  <a:tcPr marL="85134" marR="85134" marT="45730" marB="45730"/>
                </a:tc>
                <a:tc gridSpan="2">
                  <a:txBody>
                    <a:bodyPr/>
                    <a:lstStyle/>
                    <a:p>
                      <a:r>
                        <a:rPr lang="es-MX" sz="1800" b="1" noProof="0" dirty="0">
                          <a:solidFill>
                            <a:schemeClr val="bg1">
                              <a:lumMod val="50000"/>
                            </a:schemeClr>
                          </a:solidFill>
                        </a:rPr>
                        <a:t>Personalizar riesgos</a:t>
                      </a:r>
                    </a:p>
                  </a:txBody>
                  <a:tcPr marL="85134" marR="85134" marT="45724" marB="45724"/>
                </a:tc>
                <a:tc hMerge="1">
                  <a:txBody>
                    <a:bodyPr/>
                    <a:lstStyle/>
                    <a:p>
                      <a:endParaRPr lang="en-US"/>
                    </a:p>
                  </a:txBody>
                  <a:tcPr/>
                </a:tc>
                <a:extLst>
                  <a:ext uri="{0D108BD9-81ED-4DB2-BD59-A6C34878D82A}">
                    <a16:rowId xmlns:a16="http://schemas.microsoft.com/office/drawing/2014/main" val="10001"/>
                  </a:ext>
                </a:extLst>
              </a:tr>
              <a:tr h="370875">
                <a:tc>
                  <a:txBody>
                    <a:bodyPr/>
                    <a:lstStyle/>
                    <a:p>
                      <a:r>
                        <a:rPr lang="es-MX" sz="2000" b="1" noProof="0" dirty="0">
                          <a:solidFill>
                            <a:schemeClr val="bg1">
                              <a:lumMod val="50000"/>
                            </a:schemeClr>
                          </a:solidFill>
                        </a:rPr>
                        <a:t>2. Contemplación</a:t>
                      </a:r>
                    </a:p>
                  </a:txBody>
                  <a:tcPr marL="85134" marR="85134" marT="45730" marB="45730"/>
                </a:tc>
                <a:tc gridSpan="2">
                  <a:txBody>
                    <a:bodyPr/>
                    <a:lstStyle/>
                    <a:p>
                      <a:r>
                        <a:rPr lang="es-MX" sz="1800" b="1" noProof="0" dirty="0">
                          <a:solidFill>
                            <a:schemeClr val="bg1">
                              <a:lumMod val="50000"/>
                            </a:schemeClr>
                          </a:solidFill>
                        </a:rPr>
                        <a:t>Aumentar autoconfianza</a:t>
                      </a:r>
                    </a:p>
                  </a:txBody>
                  <a:tcPr marL="85134" marR="85134" marT="45724" marB="45724"/>
                </a:tc>
                <a:tc hMerge="1">
                  <a:txBody>
                    <a:bodyPr/>
                    <a:lstStyle/>
                    <a:p>
                      <a:endParaRPr lang="en-US"/>
                    </a:p>
                  </a:txBody>
                  <a:tcPr/>
                </a:tc>
                <a:extLst>
                  <a:ext uri="{0D108BD9-81ED-4DB2-BD59-A6C34878D82A}">
                    <a16:rowId xmlns:a16="http://schemas.microsoft.com/office/drawing/2014/main" val="10002"/>
                  </a:ext>
                </a:extLst>
              </a:tr>
              <a:tr h="370875">
                <a:tc>
                  <a:txBody>
                    <a:bodyPr/>
                    <a:lstStyle/>
                    <a:p>
                      <a:r>
                        <a:rPr lang="es-MX" sz="2000" b="1" noProof="0" dirty="0">
                          <a:solidFill>
                            <a:schemeClr val="bg1">
                              <a:lumMod val="50000"/>
                            </a:schemeClr>
                          </a:solidFill>
                        </a:rPr>
                        <a:t>3. Preparación</a:t>
                      </a:r>
                    </a:p>
                  </a:txBody>
                  <a:tcPr marL="85134" marR="85134" marT="45730" marB="45730"/>
                </a:tc>
                <a:tc gridSpan="2">
                  <a:txBody>
                    <a:bodyPr/>
                    <a:lstStyle/>
                    <a:p>
                      <a:r>
                        <a:rPr lang="es-MX" sz="1800" b="1" noProof="0" dirty="0">
                          <a:solidFill>
                            <a:schemeClr val="bg1">
                              <a:lumMod val="50000"/>
                            </a:schemeClr>
                          </a:solidFill>
                        </a:rPr>
                        <a:t>Iniciar el cambio </a:t>
                      </a:r>
                    </a:p>
                  </a:txBody>
                  <a:tcPr marL="85134" marR="85134" marT="45724" marB="45724"/>
                </a:tc>
                <a:tc hMerge="1">
                  <a:txBody>
                    <a:bodyPr/>
                    <a:lstStyle/>
                    <a:p>
                      <a:endParaRPr lang="en-US"/>
                    </a:p>
                  </a:txBody>
                  <a:tcPr/>
                </a:tc>
                <a:extLst>
                  <a:ext uri="{0D108BD9-81ED-4DB2-BD59-A6C34878D82A}">
                    <a16:rowId xmlns:a16="http://schemas.microsoft.com/office/drawing/2014/main" val="10003"/>
                  </a:ext>
                </a:extLst>
              </a:tr>
              <a:tr h="1188831">
                <a:tc>
                  <a:txBody>
                    <a:bodyPr/>
                    <a:lstStyle/>
                    <a:p>
                      <a:r>
                        <a:rPr lang="es-MX" sz="2000" b="1" noProof="0" dirty="0">
                          <a:solidFill>
                            <a:schemeClr val="tx1"/>
                          </a:solidFill>
                        </a:rPr>
                        <a:t>4. Acción</a:t>
                      </a:r>
                    </a:p>
                  </a:txBody>
                  <a:tcPr marL="85134" marR="85134" marT="45730" marB="45730"/>
                </a:tc>
                <a:tc>
                  <a:txBody>
                    <a:bodyPr/>
                    <a:lstStyle/>
                    <a:p>
                      <a:r>
                        <a:rPr lang="es-MX" sz="1800" b="1" noProof="0" dirty="0"/>
                        <a:t>Llevar a cabo el cambio</a:t>
                      </a:r>
                    </a:p>
                  </a:txBody>
                  <a:tcPr marL="85134" marR="85134" marT="45724" marB="45724"/>
                </a:tc>
                <a:tc>
                  <a:txBody>
                    <a:bodyPr/>
                    <a:lstStyle/>
                    <a:p>
                      <a:pPr>
                        <a:buFont typeface="Arial" pitchFamily="34" charset="0"/>
                        <a:buChar char="•"/>
                      </a:pPr>
                      <a:r>
                        <a:rPr lang="es-MX" sz="1800" noProof="0" dirty="0"/>
                        <a:t> </a:t>
                      </a:r>
                      <a:r>
                        <a:rPr lang="es-MX" sz="1800" b="1" noProof="0" dirty="0"/>
                        <a:t>Dar retroalimentación; reforzar los cambios positivos.</a:t>
                      </a:r>
                    </a:p>
                    <a:p>
                      <a:pPr>
                        <a:buFont typeface="Arial" pitchFamily="34" charset="0"/>
                        <a:buChar char="•"/>
                      </a:pPr>
                      <a:r>
                        <a:rPr lang="es-MX" sz="1800" b="1" noProof="0" dirty="0"/>
                        <a:t> Dar consejos para la resolución de problemas.</a:t>
                      </a:r>
                    </a:p>
                    <a:p>
                      <a:pPr>
                        <a:buFont typeface="Arial" pitchFamily="34" charset="0"/>
                        <a:buChar char="•"/>
                      </a:pPr>
                      <a:r>
                        <a:rPr lang="es-MX" sz="1800" b="1" noProof="0" dirty="0"/>
                        <a:t> Fomentar las autorrecompensas y celebraciones de éxito.</a:t>
                      </a:r>
                    </a:p>
                  </a:txBody>
                  <a:tcPr marL="85134" marR="85134" marT="45724" marB="45724"/>
                </a:tc>
                <a:extLst>
                  <a:ext uri="{0D108BD9-81ED-4DB2-BD59-A6C34878D82A}">
                    <a16:rowId xmlns:a16="http://schemas.microsoft.com/office/drawing/2014/main" val="10004"/>
                  </a:ext>
                </a:extLst>
              </a:tr>
              <a:tr h="370875">
                <a:tc>
                  <a:txBody>
                    <a:bodyPr/>
                    <a:lstStyle/>
                    <a:p>
                      <a:r>
                        <a:rPr lang="es-MX" sz="2000" b="1" noProof="0" dirty="0">
                          <a:solidFill>
                            <a:schemeClr val="bg1">
                              <a:lumMod val="50000"/>
                            </a:schemeClr>
                          </a:solidFill>
                        </a:rPr>
                        <a:t>5. Mantenimiento</a:t>
                      </a:r>
                    </a:p>
                  </a:txBody>
                  <a:tcPr marL="85134" marR="85134" marT="45730" marB="45730"/>
                </a:tc>
                <a:tc>
                  <a:txBody>
                    <a:bodyPr/>
                    <a:lstStyle/>
                    <a:p>
                      <a:endParaRPr lang="es-MX" sz="1800" b="1" noProof="0" dirty="0"/>
                    </a:p>
                  </a:txBody>
                  <a:tcPr marL="85134" marR="85134" marT="45724" marB="45724"/>
                </a:tc>
                <a:tc>
                  <a:txBody>
                    <a:bodyPr/>
                    <a:lstStyle/>
                    <a:p>
                      <a:endParaRPr lang="es-MX" sz="1800" noProof="0" dirty="0"/>
                    </a:p>
                  </a:txBody>
                  <a:tcPr marL="85134" marR="85134" marT="45724" marB="45724"/>
                </a:tc>
                <a:extLst>
                  <a:ext uri="{0D108BD9-81ED-4DB2-BD59-A6C34878D82A}">
                    <a16:rowId xmlns:a16="http://schemas.microsoft.com/office/drawing/2014/main" val="10005"/>
                  </a:ext>
                </a:extLst>
              </a:tr>
            </a:tbl>
          </a:graphicData>
        </a:graphic>
      </p:graphicFrame>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5400" noProof="0" dirty="0"/>
              <a:t>Metas y Estrategias del Cambio de Comportamiento</a:t>
            </a:r>
            <a:r>
              <a:rPr lang="es-MX" sz="4800" noProof="0" dirty="0"/>
              <a:t> </a:t>
            </a:r>
            <a:endParaRPr lang="es-MX"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5840131"/>
              </p:ext>
            </p:extLst>
          </p:nvPr>
        </p:nvGraphicFramePr>
        <p:xfrm>
          <a:off x="457200" y="1676400"/>
          <a:ext cx="8229600" cy="4054124"/>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4572000">
                  <a:extLst>
                    <a:ext uri="{9D8B030D-6E8A-4147-A177-3AD203B41FA5}">
                      <a16:colId xmlns:a16="http://schemas.microsoft.com/office/drawing/2014/main" val="1247427656"/>
                    </a:ext>
                  </a:extLst>
                </a:gridCol>
              </a:tblGrid>
              <a:tr h="457286">
                <a:tc>
                  <a:txBody>
                    <a:bodyPr/>
                    <a:lstStyle/>
                    <a:p>
                      <a:r>
                        <a:rPr lang="es-MX" sz="2400" noProof="0" dirty="0"/>
                        <a:t>Etapa</a:t>
                      </a:r>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noProof="0" dirty="0"/>
                        <a:t>Meta</a:t>
                      </a:r>
                    </a:p>
                  </a:txBody>
                  <a:tcPr marL="85134" marR="85134" marT="45728" marB="45728"/>
                </a:tc>
                <a:tc gridSpan="2">
                  <a:txBody>
                    <a:bodyPr/>
                    <a:lstStyle/>
                    <a:p>
                      <a:r>
                        <a:rPr lang="es-MX" sz="2400" noProof="0" dirty="0"/>
                        <a:t>Estrategia</a:t>
                      </a:r>
                    </a:p>
                  </a:txBody>
                  <a:tcPr marL="85134" marR="85134" marT="45728" marB="45728"/>
                </a:tc>
                <a:tc hMerge="1">
                  <a:txBody>
                    <a:bodyPr/>
                    <a:lstStyle/>
                    <a:p>
                      <a:endParaRPr lang="en-US" sz="2400" dirty="0"/>
                    </a:p>
                  </a:txBody>
                  <a:tcPr marL="85134" marR="85134" marT="45728" marB="45728"/>
                </a:tc>
                <a:extLst>
                  <a:ext uri="{0D108BD9-81ED-4DB2-BD59-A6C34878D82A}">
                    <a16:rowId xmlns:a16="http://schemas.microsoft.com/office/drawing/2014/main" val="10000"/>
                  </a:ext>
                </a:extLst>
              </a:tr>
              <a:tr h="640200">
                <a:tc>
                  <a:txBody>
                    <a:bodyPr/>
                    <a:lstStyle/>
                    <a:p>
                      <a:r>
                        <a:rPr lang="es-MX" sz="2000" b="1" noProof="0" dirty="0">
                          <a:solidFill>
                            <a:schemeClr val="bg1">
                              <a:lumMod val="50000"/>
                            </a:schemeClr>
                          </a:solidFill>
                        </a:rPr>
                        <a:t>1. Pre-Contemplación</a:t>
                      </a:r>
                    </a:p>
                  </a:txBody>
                  <a:tcPr marL="85134" marR="85134" marT="45730" marB="45730"/>
                </a:tc>
                <a:tc gridSpan="3">
                  <a:txBody>
                    <a:bodyPr/>
                    <a:lstStyle/>
                    <a:p>
                      <a:r>
                        <a:rPr lang="es-MX" sz="1800" b="1" noProof="0" dirty="0">
                          <a:solidFill>
                            <a:schemeClr val="bg1">
                              <a:lumMod val="50000"/>
                            </a:schemeClr>
                          </a:solidFill>
                        </a:rPr>
                        <a:t>Personalizar riesgos</a:t>
                      </a:r>
                    </a:p>
                  </a:txBody>
                  <a:tcPr marL="85134" marR="85134" marT="45729" marB="45729"/>
                </a:tc>
                <a:tc hMerge="1">
                  <a:txBody>
                    <a:bodyPr/>
                    <a:lstStyle/>
                    <a:p>
                      <a:endParaRPr lang="en-US"/>
                    </a:p>
                  </a:txBody>
                  <a:tcPr/>
                </a:tc>
                <a:tc hMerge="1">
                  <a:txBody>
                    <a:bodyPr/>
                    <a:lstStyle/>
                    <a:p>
                      <a:endParaRPr lang="en-US" sz="1800" b="1" dirty="0">
                        <a:solidFill>
                          <a:schemeClr val="bg1">
                            <a:lumMod val="50000"/>
                          </a:schemeClr>
                        </a:solidFill>
                      </a:endParaRPr>
                    </a:p>
                  </a:txBody>
                  <a:tcPr marL="85134" marR="85134" marT="45729" marB="45729"/>
                </a:tc>
                <a:extLst>
                  <a:ext uri="{0D108BD9-81ED-4DB2-BD59-A6C34878D82A}">
                    <a16:rowId xmlns:a16="http://schemas.microsoft.com/office/drawing/2014/main" val="10001"/>
                  </a:ext>
                </a:extLst>
              </a:tr>
              <a:tr h="640200">
                <a:tc>
                  <a:txBody>
                    <a:bodyPr/>
                    <a:lstStyle/>
                    <a:p>
                      <a:r>
                        <a:rPr lang="es-MX" sz="2000" b="1" noProof="0" dirty="0">
                          <a:solidFill>
                            <a:schemeClr val="bg1">
                              <a:lumMod val="50000"/>
                            </a:schemeClr>
                          </a:solidFill>
                        </a:rPr>
                        <a:t>2. Contemplación</a:t>
                      </a:r>
                    </a:p>
                  </a:txBody>
                  <a:tcPr marL="85134" marR="85134" marT="45730" marB="45730"/>
                </a:tc>
                <a:tc gridSpan="3">
                  <a:txBody>
                    <a:bodyPr/>
                    <a:lstStyle/>
                    <a:p>
                      <a:r>
                        <a:rPr lang="es-MX" sz="1800" b="1" noProof="0" dirty="0">
                          <a:solidFill>
                            <a:schemeClr val="bg1">
                              <a:lumMod val="50000"/>
                            </a:schemeClr>
                          </a:solidFill>
                        </a:rPr>
                        <a:t>Aumentar autoconfianza</a:t>
                      </a:r>
                    </a:p>
                  </a:txBody>
                  <a:tcPr marL="85134" marR="85134" marT="45729" marB="45729"/>
                </a:tc>
                <a:tc hMerge="1">
                  <a:txBody>
                    <a:bodyPr/>
                    <a:lstStyle/>
                    <a:p>
                      <a:endParaRPr lang="en-US"/>
                    </a:p>
                  </a:txBody>
                  <a:tcPr/>
                </a:tc>
                <a:tc hMerge="1">
                  <a:txBody>
                    <a:bodyPr/>
                    <a:lstStyle/>
                    <a:p>
                      <a:endParaRPr lang="en-US" sz="1800" b="1" dirty="0">
                        <a:solidFill>
                          <a:schemeClr val="bg1">
                            <a:lumMod val="50000"/>
                          </a:schemeClr>
                        </a:solidFill>
                      </a:endParaRPr>
                    </a:p>
                  </a:txBody>
                  <a:tcPr marL="85134" marR="85134" marT="45729" marB="45729"/>
                </a:tc>
                <a:extLst>
                  <a:ext uri="{0D108BD9-81ED-4DB2-BD59-A6C34878D82A}">
                    <a16:rowId xmlns:a16="http://schemas.microsoft.com/office/drawing/2014/main" val="10002"/>
                  </a:ext>
                </a:extLst>
              </a:tr>
              <a:tr h="370909">
                <a:tc>
                  <a:txBody>
                    <a:bodyPr/>
                    <a:lstStyle/>
                    <a:p>
                      <a:r>
                        <a:rPr lang="es-MX" sz="2000" b="1" noProof="0" dirty="0">
                          <a:solidFill>
                            <a:schemeClr val="bg1">
                              <a:lumMod val="50000"/>
                            </a:schemeClr>
                          </a:solidFill>
                        </a:rPr>
                        <a:t>3. Preparación</a:t>
                      </a:r>
                    </a:p>
                  </a:txBody>
                  <a:tcPr marL="85134" marR="85134" marT="45730" marB="45730"/>
                </a:tc>
                <a:tc gridSpan="3">
                  <a:txBody>
                    <a:bodyPr/>
                    <a:lstStyle/>
                    <a:p>
                      <a:r>
                        <a:rPr lang="es-MX" sz="1800" b="1" noProof="0" dirty="0">
                          <a:solidFill>
                            <a:schemeClr val="bg1">
                              <a:lumMod val="50000"/>
                            </a:schemeClr>
                          </a:solidFill>
                        </a:rPr>
                        <a:t>Iniciar el cambio </a:t>
                      </a:r>
                    </a:p>
                  </a:txBody>
                  <a:tcPr marL="85134" marR="85134" marT="45729" marB="45729"/>
                </a:tc>
                <a:tc hMerge="1">
                  <a:txBody>
                    <a:bodyPr/>
                    <a:lstStyle/>
                    <a:p>
                      <a:endParaRPr lang="en-US"/>
                    </a:p>
                  </a:txBody>
                  <a:tcPr/>
                </a:tc>
                <a:tc hMerge="1">
                  <a:txBody>
                    <a:bodyPr/>
                    <a:lstStyle/>
                    <a:p>
                      <a:endParaRPr lang="en-US" sz="1800" b="1" dirty="0">
                        <a:solidFill>
                          <a:schemeClr val="bg1">
                            <a:lumMod val="50000"/>
                          </a:schemeClr>
                        </a:solidFill>
                      </a:endParaRPr>
                    </a:p>
                  </a:txBody>
                  <a:tcPr marL="85134" marR="85134" marT="45729" marB="45729"/>
                </a:tc>
                <a:extLst>
                  <a:ext uri="{0D108BD9-81ED-4DB2-BD59-A6C34878D82A}">
                    <a16:rowId xmlns:a16="http://schemas.microsoft.com/office/drawing/2014/main" val="10003"/>
                  </a:ext>
                </a:extLst>
              </a:tr>
              <a:tr h="370909">
                <a:tc>
                  <a:txBody>
                    <a:bodyPr/>
                    <a:lstStyle/>
                    <a:p>
                      <a:r>
                        <a:rPr lang="es-MX" sz="2000" b="1" noProof="0" dirty="0">
                          <a:solidFill>
                            <a:schemeClr val="bg1">
                              <a:lumMod val="50000"/>
                            </a:schemeClr>
                          </a:solidFill>
                        </a:rPr>
                        <a:t>4. Acción</a:t>
                      </a:r>
                    </a:p>
                  </a:txBody>
                  <a:tcPr marL="85134" marR="85134" marT="45730" marB="45730"/>
                </a:tc>
                <a:tc gridSpan="3">
                  <a:txBody>
                    <a:bodyPr/>
                    <a:lstStyle/>
                    <a:p>
                      <a:r>
                        <a:rPr lang="es-MX" sz="1800" b="1" noProof="0" dirty="0">
                          <a:solidFill>
                            <a:schemeClr val="bg1">
                              <a:lumMod val="50000"/>
                            </a:schemeClr>
                          </a:solidFill>
                        </a:rPr>
                        <a:t>Llevar a cabo el cambio</a:t>
                      </a:r>
                    </a:p>
                  </a:txBody>
                  <a:tcPr marL="85134" marR="85134" marT="45729" marB="45729"/>
                </a:tc>
                <a:tc hMerge="1">
                  <a:txBody>
                    <a:bodyPr/>
                    <a:lstStyle/>
                    <a:p>
                      <a:endParaRPr lang="en-US"/>
                    </a:p>
                  </a:txBody>
                  <a:tcPr/>
                </a:tc>
                <a:tc hMerge="1">
                  <a:txBody>
                    <a:bodyPr/>
                    <a:lstStyle/>
                    <a:p>
                      <a:endParaRPr lang="en-US" sz="1800" b="1" dirty="0">
                        <a:solidFill>
                          <a:schemeClr val="bg1">
                            <a:lumMod val="50000"/>
                          </a:schemeClr>
                        </a:solidFill>
                      </a:endParaRPr>
                    </a:p>
                  </a:txBody>
                  <a:tcPr marL="85134" marR="85134" marT="45729" marB="45729"/>
                </a:tc>
                <a:extLst>
                  <a:ext uri="{0D108BD9-81ED-4DB2-BD59-A6C34878D82A}">
                    <a16:rowId xmlns:a16="http://schemas.microsoft.com/office/drawing/2014/main" val="10004"/>
                  </a:ext>
                </a:extLst>
              </a:tr>
              <a:tr h="914571">
                <a:tc>
                  <a:txBody>
                    <a:bodyPr/>
                    <a:lstStyle/>
                    <a:p>
                      <a:r>
                        <a:rPr lang="es-MX" sz="2000" b="1" noProof="0" dirty="0">
                          <a:solidFill>
                            <a:schemeClr val="tx1"/>
                          </a:solidFill>
                        </a:rPr>
                        <a:t>5. Mantenimiento</a:t>
                      </a:r>
                    </a:p>
                  </a:txBody>
                  <a:tcPr marL="85134" marR="85134" marT="45730" marB="45730"/>
                </a:tc>
                <a:tc gridSpan="2">
                  <a:txBody>
                    <a:bodyPr/>
                    <a:lstStyle/>
                    <a:p>
                      <a:r>
                        <a:rPr lang="es-MX" sz="1800" b="1" noProof="0" dirty="0"/>
                        <a:t>Continuar el compromiso</a:t>
                      </a:r>
                    </a:p>
                  </a:txBody>
                  <a:tcPr marL="85134" marR="85134" marT="45729" marB="45729"/>
                </a:tc>
                <a:tc hMerge="1">
                  <a:txBody>
                    <a:bodyPr/>
                    <a:lstStyle/>
                    <a:p>
                      <a:pPr>
                        <a:buFont typeface="Arial" pitchFamily="34" charset="0"/>
                        <a:buChar char="•"/>
                      </a:pPr>
                      <a:r>
                        <a:rPr lang="en-US" sz="1800" dirty="0"/>
                        <a:t> </a:t>
                      </a:r>
                      <a:r>
                        <a:rPr lang="es-ES" sz="1800" b="1" dirty="0"/>
                        <a:t>Reforzar los cambios de estilo de vida y los beneficios</a:t>
                      </a:r>
                      <a:r>
                        <a:rPr lang="en-US" sz="1800" b="1" baseline="0" dirty="0"/>
                        <a:t>.</a:t>
                      </a:r>
                    </a:p>
                    <a:p>
                      <a:pPr>
                        <a:buFont typeface="Arial" pitchFamily="34" charset="0"/>
                        <a:buChar char="•"/>
                      </a:pPr>
                      <a:r>
                        <a:rPr lang="en-US" sz="1800" b="1" baseline="0" dirty="0"/>
                        <a:t> </a:t>
                      </a:r>
                      <a:r>
                        <a:rPr lang="es-ES" sz="1800" b="1" baseline="0" dirty="0"/>
                        <a:t>Discutir la importancia de mantener el cambio.</a:t>
                      </a:r>
                      <a:endParaRPr lang="en-US" sz="1800" b="1" baseline="0" dirty="0"/>
                    </a:p>
                    <a:p>
                      <a:pPr>
                        <a:buFont typeface="Arial" pitchFamily="34" charset="0"/>
                        <a:buChar char="•"/>
                      </a:pPr>
                      <a:r>
                        <a:rPr lang="en-US" sz="1800" b="1" baseline="0" dirty="0"/>
                        <a:t> </a:t>
                      </a:r>
                      <a:r>
                        <a:rPr lang="es-ES" sz="1800" b="1" baseline="0" dirty="0"/>
                        <a:t>Discutir formas de lidiar con las recaídas</a:t>
                      </a:r>
                      <a:r>
                        <a:rPr lang="en-US" sz="1800" b="1" baseline="0" dirty="0"/>
                        <a:t>.</a:t>
                      </a:r>
                      <a:endParaRPr lang="en-US" sz="1800" b="1" dirty="0"/>
                    </a:p>
                  </a:txBody>
                  <a:tcPr marL="85134" marR="85134" marT="45729" marB="45729"/>
                </a:tc>
                <a:tc>
                  <a:txBody>
                    <a:bodyPr/>
                    <a:lstStyle/>
                    <a:p>
                      <a:pPr>
                        <a:buFont typeface="Arial" pitchFamily="34" charset="0"/>
                        <a:buChar char="•"/>
                      </a:pPr>
                      <a:r>
                        <a:rPr lang="es-MX" sz="1800" noProof="0" dirty="0"/>
                        <a:t> </a:t>
                      </a:r>
                      <a:r>
                        <a:rPr lang="es-MX" sz="1800" b="1" noProof="0" dirty="0"/>
                        <a:t>Reforzar los cambios de estilo de vida y los beneficios</a:t>
                      </a:r>
                      <a:r>
                        <a:rPr lang="es-MX" sz="1800" b="1" baseline="0" noProof="0" dirty="0"/>
                        <a:t>.</a:t>
                      </a:r>
                    </a:p>
                    <a:p>
                      <a:pPr>
                        <a:buFont typeface="Arial" pitchFamily="34" charset="0"/>
                        <a:buChar char="•"/>
                      </a:pPr>
                      <a:r>
                        <a:rPr lang="es-MX" sz="1800" b="1" baseline="0" noProof="0" dirty="0"/>
                        <a:t> Discutir la importancia de mantener el cambio.</a:t>
                      </a:r>
                    </a:p>
                    <a:p>
                      <a:pPr>
                        <a:buFont typeface="Arial" pitchFamily="34" charset="0"/>
                        <a:buChar char="•"/>
                      </a:pPr>
                      <a:r>
                        <a:rPr lang="es-MX" sz="1800" b="1" baseline="0" noProof="0" dirty="0"/>
                        <a:t> Discutir formas de lidiar con las recaídas.</a:t>
                      </a:r>
                      <a:endParaRPr lang="es-MX" sz="1800" b="1" noProof="0" dirty="0"/>
                    </a:p>
                  </a:txBody>
                  <a:tcPr marL="85134" marR="85134" marT="45729" marB="45729"/>
                </a:tc>
                <a:extLst>
                  <a:ext uri="{0D108BD9-81ED-4DB2-BD59-A6C34878D82A}">
                    <a16:rowId xmlns:a16="http://schemas.microsoft.com/office/drawing/2014/main" val="10005"/>
                  </a:ext>
                </a:extLst>
              </a:tr>
            </a:tbl>
          </a:graphicData>
        </a:graphic>
      </p:graphicFrame>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5400" noProof="0" dirty="0"/>
              <a:t>Metas y Estrategias del Cambio de Comportamiento</a:t>
            </a:r>
            <a:r>
              <a:rPr lang="es-MX" sz="4800" noProof="0" dirty="0"/>
              <a:t> </a:t>
            </a:r>
            <a:endParaRPr lang="es-MX"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96913673"/>
              </p:ext>
            </p:extLst>
          </p:nvPr>
        </p:nvGraphicFramePr>
        <p:xfrm>
          <a:off x="457200" y="1600200"/>
          <a:ext cx="8229600" cy="3170238"/>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4800600">
                  <a:extLst>
                    <a:ext uri="{9D8B030D-6E8A-4147-A177-3AD203B41FA5}">
                      <a16:colId xmlns:a16="http://schemas.microsoft.com/office/drawing/2014/main" val="20001"/>
                    </a:ext>
                  </a:extLst>
                </a:gridCol>
              </a:tblGrid>
              <a:tr h="579178">
                <a:tc>
                  <a:txBody>
                    <a:bodyPr/>
                    <a:lstStyle/>
                    <a:p>
                      <a:r>
                        <a:rPr lang="en-US" sz="3200" dirty="0"/>
                        <a:t>Etapa</a:t>
                      </a:r>
                    </a:p>
                  </a:txBody>
                  <a:tcPr marL="85134" marR="85134"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t>Meta</a:t>
                      </a:r>
                    </a:p>
                  </a:txBody>
                  <a:tcPr marL="85134" marR="85134" marT="45725" marB="45725"/>
                </a:tc>
                <a:extLst>
                  <a:ext uri="{0D108BD9-81ED-4DB2-BD59-A6C34878D82A}">
                    <a16:rowId xmlns:a16="http://schemas.microsoft.com/office/drawing/2014/main" val="10000"/>
                  </a:ext>
                </a:extLst>
              </a:tr>
              <a:tr h="518212">
                <a:tc>
                  <a:txBody>
                    <a:bodyPr/>
                    <a:lstStyle/>
                    <a:p>
                      <a:r>
                        <a:rPr lang="es-MX" sz="2800" b="1" noProof="0" dirty="0">
                          <a:solidFill>
                            <a:schemeClr val="tx1"/>
                          </a:solidFill>
                        </a:rPr>
                        <a:t>1. Pre-Contemplación</a:t>
                      </a:r>
                    </a:p>
                  </a:txBody>
                  <a:tcPr marL="85134" marR="85134" marT="45730" marB="45730"/>
                </a:tc>
                <a:tc>
                  <a:txBody>
                    <a:bodyPr/>
                    <a:lstStyle/>
                    <a:p>
                      <a:r>
                        <a:rPr lang="es-MX" sz="2800" b="1" noProof="0" dirty="0">
                          <a:solidFill>
                            <a:schemeClr val="tx1"/>
                          </a:solidFill>
                        </a:rPr>
                        <a:t>Personalizar riesgos</a:t>
                      </a:r>
                    </a:p>
                  </a:txBody>
                  <a:tcPr marL="85134" marR="85134" marT="45725" marB="45725"/>
                </a:tc>
                <a:extLst>
                  <a:ext uri="{0D108BD9-81ED-4DB2-BD59-A6C34878D82A}">
                    <a16:rowId xmlns:a16="http://schemas.microsoft.com/office/drawing/2014/main" val="10001"/>
                  </a:ext>
                </a:extLst>
              </a:tr>
              <a:tr h="518212">
                <a:tc>
                  <a:txBody>
                    <a:bodyPr/>
                    <a:lstStyle/>
                    <a:p>
                      <a:r>
                        <a:rPr lang="es-MX" sz="2800" b="1" noProof="0" dirty="0">
                          <a:solidFill>
                            <a:schemeClr val="tx1"/>
                          </a:solidFill>
                        </a:rPr>
                        <a:t>2. Contemplación</a:t>
                      </a:r>
                    </a:p>
                  </a:txBody>
                  <a:tcPr marL="85134" marR="85134" marT="45730" marB="45730"/>
                </a:tc>
                <a:tc>
                  <a:txBody>
                    <a:bodyPr/>
                    <a:lstStyle/>
                    <a:p>
                      <a:r>
                        <a:rPr lang="es-MX" sz="2800" b="1" noProof="0" dirty="0">
                          <a:solidFill>
                            <a:schemeClr val="tx1"/>
                          </a:solidFill>
                        </a:rPr>
                        <a:t>Aumentar autoconfianza</a:t>
                      </a:r>
                    </a:p>
                  </a:txBody>
                  <a:tcPr marL="85134" marR="85134" marT="45725" marB="45725"/>
                </a:tc>
                <a:extLst>
                  <a:ext uri="{0D108BD9-81ED-4DB2-BD59-A6C34878D82A}">
                    <a16:rowId xmlns:a16="http://schemas.microsoft.com/office/drawing/2014/main" val="10002"/>
                  </a:ext>
                </a:extLst>
              </a:tr>
              <a:tr h="518212">
                <a:tc>
                  <a:txBody>
                    <a:bodyPr/>
                    <a:lstStyle/>
                    <a:p>
                      <a:r>
                        <a:rPr lang="es-MX" sz="2800" b="1" noProof="0" dirty="0">
                          <a:solidFill>
                            <a:schemeClr val="tx1"/>
                          </a:solidFill>
                        </a:rPr>
                        <a:t>3. Preparación</a:t>
                      </a:r>
                    </a:p>
                  </a:txBody>
                  <a:tcPr marL="85134" marR="85134" marT="45730" marB="45730"/>
                </a:tc>
                <a:tc>
                  <a:txBody>
                    <a:bodyPr/>
                    <a:lstStyle/>
                    <a:p>
                      <a:r>
                        <a:rPr lang="es-MX" sz="2800" b="1" noProof="0" dirty="0">
                          <a:solidFill>
                            <a:schemeClr val="tx1"/>
                          </a:solidFill>
                        </a:rPr>
                        <a:t>Iniciar el cambio </a:t>
                      </a:r>
                    </a:p>
                  </a:txBody>
                  <a:tcPr marL="85134" marR="85134" marT="45725" marB="45725"/>
                </a:tc>
                <a:extLst>
                  <a:ext uri="{0D108BD9-81ED-4DB2-BD59-A6C34878D82A}">
                    <a16:rowId xmlns:a16="http://schemas.microsoft.com/office/drawing/2014/main" val="10003"/>
                  </a:ext>
                </a:extLst>
              </a:tr>
              <a:tr h="518212">
                <a:tc>
                  <a:txBody>
                    <a:bodyPr/>
                    <a:lstStyle/>
                    <a:p>
                      <a:r>
                        <a:rPr lang="es-MX" sz="2800" b="1" noProof="0" dirty="0">
                          <a:solidFill>
                            <a:schemeClr val="tx1"/>
                          </a:solidFill>
                        </a:rPr>
                        <a:t>4. Acción</a:t>
                      </a:r>
                    </a:p>
                  </a:txBody>
                  <a:tcPr marL="85134" marR="85134" marT="45730" marB="457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800" b="1" noProof="0" dirty="0">
                          <a:solidFill>
                            <a:schemeClr val="tx1"/>
                          </a:solidFill>
                        </a:rPr>
                        <a:t>Llevar a cabo el cambio</a:t>
                      </a:r>
                    </a:p>
                  </a:txBody>
                  <a:tcPr marL="85134" marR="85134" marT="45725" marB="45725"/>
                </a:tc>
                <a:extLst>
                  <a:ext uri="{0D108BD9-81ED-4DB2-BD59-A6C34878D82A}">
                    <a16:rowId xmlns:a16="http://schemas.microsoft.com/office/drawing/2014/main" val="10004"/>
                  </a:ext>
                </a:extLst>
              </a:tr>
              <a:tr h="518212">
                <a:tc>
                  <a:txBody>
                    <a:bodyPr/>
                    <a:lstStyle/>
                    <a:p>
                      <a:r>
                        <a:rPr lang="es-MX" sz="2800" b="1" noProof="0" dirty="0">
                          <a:solidFill>
                            <a:schemeClr val="tx1"/>
                          </a:solidFill>
                        </a:rPr>
                        <a:t>5. Mantenimiento</a:t>
                      </a:r>
                    </a:p>
                  </a:txBody>
                  <a:tcPr marL="85134" marR="85134" marT="45730" marB="45730"/>
                </a:tc>
                <a:tc>
                  <a:txBody>
                    <a:bodyPr/>
                    <a:lstStyle/>
                    <a:p>
                      <a:r>
                        <a:rPr lang="es-MX" sz="2800" b="1" noProof="0" dirty="0"/>
                        <a:t>Continuar el compromiso</a:t>
                      </a:r>
                    </a:p>
                  </a:txBody>
                  <a:tcPr marL="85134" marR="85134"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rtlCol="0">
            <a:noAutofit/>
          </a:bodyPr>
          <a:lstStyle/>
          <a:p>
            <a:pPr eaLnBrk="1" fontAlgn="auto" hangingPunct="1">
              <a:spcAft>
                <a:spcPts val="0"/>
              </a:spcAft>
              <a:defRPr/>
            </a:pPr>
            <a:r>
              <a:rPr lang="es-MX" sz="4000" noProof="0" dirty="0"/>
              <a:t>¡La autoadministración Conductual</a:t>
            </a:r>
            <a:br>
              <a:rPr lang="es-MX" sz="2800" i="1" noProof="0" dirty="0">
                <a:solidFill>
                  <a:srgbClr val="003399"/>
                </a:solidFill>
              </a:rPr>
            </a:br>
            <a:r>
              <a:rPr lang="es-MX" sz="2800" i="1" noProof="0" dirty="0"/>
              <a:t>Ayuda a los Buenos Ejecutantes a Ser aún Mejores!! </a:t>
            </a:r>
          </a:p>
        </p:txBody>
      </p:sp>
      <p:sp>
        <p:nvSpPr>
          <p:cNvPr id="249859" name="Content Placeholder 4"/>
          <p:cNvSpPr>
            <a:spLocks noGrp="1"/>
          </p:cNvSpPr>
          <p:nvPr>
            <p:ph idx="1"/>
          </p:nvPr>
        </p:nvSpPr>
        <p:spPr>
          <a:xfrm>
            <a:off x="457200" y="1600200"/>
            <a:ext cx="4038600" cy="4525963"/>
          </a:xfrm>
        </p:spPr>
        <p:txBody>
          <a:bodyPr/>
          <a:lstStyle/>
          <a:p>
            <a:r>
              <a:rPr lang="es-MX" sz="2800" dirty="0"/>
              <a:t>Automedición objetiva del desempeño</a:t>
            </a:r>
          </a:p>
          <a:p>
            <a:r>
              <a:rPr lang="es-MX" sz="2800" dirty="0"/>
              <a:t>Establecimiento de metas para la mejora</a:t>
            </a:r>
          </a:p>
          <a:p>
            <a:r>
              <a:rPr lang="es-MX" sz="2800" dirty="0"/>
              <a:t>Autosupervisar para revisar el progreso</a:t>
            </a:r>
          </a:p>
          <a:p>
            <a:r>
              <a:rPr lang="es-MX" sz="2800" dirty="0"/>
              <a:t>Autorrecompensas por el éxito</a:t>
            </a:r>
          </a:p>
        </p:txBody>
      </p:sp>
      <p:pic>
        <p:nvPicPr>
          <p:cNvPr id="249860" name="Content Placeholder 4" title="Man recording exercise on calenda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4565650" y="1676400"/>
            <a:ext cx="4241800" cy="3124200"/>
          </a:xfrm>
        </p:spPr>
      </p:pic>
      <p:sp>
        <p:nvSpPr>
          <p:cNvPr id="2" name="CuadroTexto 1">
            <a:extLst>
              <a:ext uri="{FF2B5EF4-FFF2-40B4-BE49-F238E27FC236}">
                <a16:creationId xmlns:a16="http://schemas.microsoft.com/office/drawing/2014/main" id="{F3DDBA76-F00B-5F66-987A-A0A15504AECB}"/>
              </a:ext>
            </a:extLst>
          </p:cNvPr>
          <p:cNvSpPr txBox="1"/>
          <p:nvPr/>
        </p:nvSpPr>
        <p:spPr>
          <a:xfrm>
            <a:off x="5410200" y="1981200"/>
            <a:ext cx="1752600" cy="400110"/>
          </a:xfrm>
          <a:prstGeom prst="rect">
            <a:avLst/>
          </a:prstGeom>
          <a:solidFill>
            <a:srgbClr val="FFFEFC"/>
          </a:solidFill>
        </p:spPr>
        <p:txBody>
          <a:bodyPr wrap="square" rtlCol="0">
            <a:spAutoFit/>
          </a:bodyPr>
          <a:lstStyle/>
          <a:p>
            <a:pPr algn="ctr"/>
            <a:r>
              <a:rPr lang="es-MX" sz="1000" b="1" dirty="0"/>
              <a:t>Meta Diaria de Ejercicio: 30 Mins</a:t>
            </a:r>
          </a:p>
        </p:txBody>
      </p:sp>
      <p:sp>
        <p:nvSpPr>
          <p:cNvPr id="4" name="CuadroTexto 3">
            <a:extLst>
              <a:ext uri="{FF2B5EF4-FFF2-40B4-BE49-F238E27FC236}">
                <a16:creationId xmlns:a16="http://schemas.microsoft.com/office/drawing/2014/main" id="{EC2072BA-2E7E-459A-E1C4-274CEACBB516}"/>
              </a:ext>
            </a:extLst>
          </p:cNvPr>
          <p:cNvSpPr txBox="1"/>
          <p:nvPr/>
        </p:nvSpPr>
        <p:spPr>
          <a:xfrm>
            <a:off x="4572000" y="1745865"/>
            <a:ext cx="1752600" cy="246221"/>
          </a:xfrm>
          <a:prstGeom prst="rect">
            <a:avLst/>
          </a:prstGeom>
          <a:solidFill>
            <a:srgbClr val="FFFEFC"/>
          </a:solidFill>
        </p:spPr>
        <p:txBody>
          <a:bodyPr wrap="square" rtlCol="0">
            <a:spAutoFit/>
          </a:bodyPr>
          <a:lstStyle/>
          <a:p>
            <a:pPr algn="ctr"/>
            <a:r>
              <a:rPr lang="es-MX" sz="1000" b="1" dirty="0">
                <a:solidFill>
                  <a:schemeClr val="accent5">
                    <a:lumMod val="50000"/>
                  </a:schemeClr>
                </a:solidFill>
              </a:rPr>
              <a:t>Autoadministración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50882" name="Title 1"/>
          <p:cNvSpPr>
            <a:spLocks noGrp="1"/>
          </p:cNvSpPr>
          <p:nvPr>
            <p:ph type="title"/>
          </p:nvPr>
        </p:nvSpPr>
        <p:spPr/>
        <p:txBody>
          <a:bodyPr/>
          <a:lstStyle/>
          <a:p>
            <a:pPr eaLnBrk="1" hangingPunct="1">
              <a:lnSpc>
                <a:spcPts val="4575"/>
              </a:lnSpc>
            </a:pPr>
            <a:r>
              <a:rPr lang="es-MX" noProof="0" dirty="0"/>
              <a:t>Establecimiento de Metas SMART </a:t>
            </a:r>
          </a:p>
        </p:txBody>
      </p:sp>
      <p:sp>
        <p:nvSpPr>
          <p:cNvPr id="3" name="Content Placeholder 2"/>
          <p:cNvSpPr>
            <a:spLocks noGrp="1"/>
          </p:cNvSpPr>
          <p:nvPr>
            <p:ph idx="1"/>
          </p:nvPr>
        </p:nvSpPr>
        <p:spPr>
          <a:xfrm>
            <a:off x="457200" y="1600200"/>
            <a:ext cx="5867400" cy="4525963"/>
          </a:xfrm>
        </p:spPr>
        <p:txBody>
          <a:bodyPr rtlCol="0">
            <a:normAutofit fontScale="77500" lnSpcReduction="20000"/>
          </a:bodyPr>
          <a:lstStyle/>
          <a:p>
            <a:pPr fontAlgn="auto">
              <a:spcAft>
                <a:spcPts val="0"/>
              </a:spcAft>
              <a:defRPr/>
            </a:pPr>
            <a:r>
              <a:rPr lang="es-MX" sz="3600" noProof="0" dirty="0"/>
              <a:t>Comportamientos e</a:t>
            </a:r>
            <a:r>
              <a:rPr lang="es-MX" sz="4800" b="1" noProof="0" dirty="0"/>
              <a:t>S</a:t>
            </a:r>
            <a:r>
              <a:rPr lang="es-MX" sz="3600" noProof="0" dirty="0"/>
              <a:t>pecíficos dirigidos</a:t>
            </a:r>
          </a:p>
          <a:p>
            <a:pPr fontAlgn="auto">
              <a:spcAft>
                <a:spcPts val="0"/>
              </a:spcAft>
              <a:defRPr/>
            </a:pPr>
            <a:r>
              <a:rPr lang="es-MX" sz="4800" b="1" noProof="0" dirty="0"/>
              <a:t>M</a:t>
            </a:r>
            <a:r>
              <a:rPr lang="es-MX" sz="3600" noProof="0" dirty="0"/>
              <a:t>otivacionalmente efectivas</a:t>
            </a:r>
          </a:p>
          <a:p>
            <a:pPr fontAlgn="auto">
              <a:spcAft>
                <a:spcPts val="0"/>
              </a:spcAft>
              <a:defRPr/>
            </a:pPr>
            <a:r>
              <a:rPr lang="es-MX" sz="4800" b="1" noProof="0" dirty="0"/>
              <a:t>A</a:t>
            </a:r>
            <a:r>
              <a:rPr lang="es-MX" sz="3600" noProof="0" dirty="0"/>
              <a:t>lcanzables (desafiantes pero </a:t>
            </a:r>
            <a:r>
              <a:rPr lang="es-MX" sz="3600" dirty="0"/>
              <a:t>alcanzables)</a:t>
            </a:r>
            <a:endParaRPr lang="es-MX" sz="3600" noProof="0" dirty="0"/>
          </a:p>
          <a:p>
            <a:pPr fontAlgn="auto">
              <a:spcAft>
                <a:spcPts val="0"/>
              </a:spcAft>
              <a:defRPr/>
            </a:pPr>
            <a:r>
              <a:rPr lang="es-MX" sz="4800" b="1" noProof="0" dirty="0"/>
              <a:t>R</a:t>
            </a:r>
            <a:r>
              <a:rPr lang="es-MX" sz="3600" noProof="0" dirty="0"/>
              <a:t>elevantes para la vida, el desempeño y la seguridad de los conductores</a:t>
            </a:r>
          </a:p>
          <a:p>
            <a:pPr fontAlgn="auto">
              <a:spcAft>
                <a:spcPts val="0"/>
              </a:spcAft>
              <a:defRPr/>
            </a:pPr>
            <a:r>
              <a:rPr lang="es-MX" sz="3600" noProof="0" dirty="0"/>
              <a:t>Ras</a:t>
            </a:r>
            <a:r>
              <a:rPr lang="es-MX" sz="4800" b="1" noProof="0" dirty="0"/>
              <a:t>T</a:t>
            </a:r>
            <a:r>
              <a:rPr lang="es-MX" sz="3600" noProof="0" dirty="0"/>
              <a:t>reables (se pueden medir y registrar)</a:t>
            </a:r>
          </a:p>
        </p:txBody>
      </p:sp>
      <p:pic>
        <p:nvPicPr>
          <p:cNvPr id="250884" name="Picture 2" title="Doodle that says goal se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465388"/>
            <a:ext cx="329882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Educación de la Familia y Cambio de Comportamiento</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a:defRPr/>
            </a:pPr>
            <a:r>
              <a:rPr lang="es-MX" noProof="0" dirty="0"/>
              <a:t>Si una persona está en la etapa ___________ de cambio de comportamiento, debe ayudársele a comenzar el cambio con pequeños pasos y metas iniciales.</a:t>
            </a:r>
          </a:p>
          <a:p>
            <a:pPr marL="914400" lvl="1" indent="-514350" eaLnBrk="1" fontAlgn="auto" hangingPunct="1">
              <a:spcAft>
                <a:spcPts val="0"/>
              </a:spcAft>
              <a:buFont typeface="+mj-lt"/>
              <a:buAutoNum type="alphaLcParenR"/>
              <a:defRPr/>
            </a:pPr>
            <a:r>
              <a:rPr lang="es-MX" noProof="0" dirty="0"/>
              <a:t>Pre-Contemplación</a:t>
            </a:r>
          </a:p>
          <a:p>
            <a:pPr marL="914400" lvl="1" indent="-514350" eaLnBrk="1" fontAlgn="auto" hangingPunct="1">
              <a:spcAft>
                <a:spcPts val="0"/>
              </a:spcAft>
              <a:buFont typeface="+mj-lt"/>
              <a:buAutoNum type="alphaLcParenR"/>
              <a:defRPr/>
            </a:pPr>
            <a:r>
              <a:rPr lang="es-MX" noProof="0" dirty="0"/>
              <a:t>Contemplación</a:t>
            </a:r>
          </a:p>
          <a:p>
            <a:pPr marL="914400" lvl="1" indent="-514350" eaLnBrk="1" fontAlgn="auto" hangingPunct="1">
              <a:spcAft>
                <a:spcPts val="0"/>
              </a:spcAft>
              <a:buFont typeface="+mj-lt"/>
              <a:buAutoNum type="alphaLcParenR"/>
              <a:defRPr/>
            </a:pPr>
            <a:r>
              <a:rPr lang="es-MX" noProof="0" dirty="0"/>
              <a:t>Preparación</a:t>
            </a:r>
          </a:p>
          <a:p>
            <a:pPr marL="914400" lvl="1" indent="-514350" eaLnBrk="1" fontAlgn="auto" hangingPunct="1">
              <a:spcAft>
                <a:spcPts val="0"/>
              </a:spcAft>
              <a:buFont typeface="+mj-lt"/>
              <a:buAutoNum type="alphaLcParenR"/>
              <a:defRPr/>
            </a:pPr>
            <a:r>
              <a:rPr lang="es-MX" noProof="0" dirty="0"/>
              <a:t>Acción</a:t>
            </a:r>
          </a:p>
          <a:p>
            <a:pPr marL="914400" lvl="1" indent="-514350" eaLnBrk="1" fontAlgn="auto" hangingPunct="1">
              <a:spcAft>
                <a:spcPts val="0"/>
              </a:spcAft>
              <a:buFont typeface="+mj-lt"/>
              <a:buAutoNum type="alphaLcParenR"/>
              <a:defRPr/>
            </a:pPr>
            <a:r>
              <a:rPr lang="es-MX" noProof="0" dirty="0"/>
              <a:t>Mantenimiento.</a:t>
            </a:r>
          </a:p>
          <a:p>
            <a:pPr fontAlgn="auto">
              <a:spcAft>
                <a:spcPts val="0"/>
              </a:spcAft>
              <a:defRPr/>
            </a:pPr>
            <a:endParaRPr lang="es-MX" noProof="0"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Educación de la Familia y Cambio de Comportamiento</a:t>
            </a:r>
          </a:p>
        </p:txBody>
      </p:sp>
      <p:sp>
        <p:nvSpPr>
          <p:cNvPr id="3" name="Content Placeholder 2"/>
          <p:cNvSpPr>
            <a:spLocks noGrp="1"/>
          </p:cNvSpPr>
          <p:nvPr>
            <p:ph idx="1"/>
          </p:nvPr>
        </p:nvSpPr>
        <p:spPr/>
        <p:txBody>
          <a:bodyPr rtlCol="0">
            <a:normAutofit fontScale="92500" lnSpcReduction="20000"/>
          </a:bodyPr>
          <a:lstStyle/>
          <a:p>
            <a:pPr marL="514350" indent="-514350" fontAlgn="auto">
              <a:spcAft>
                <a:spcPts val="0"/>
              </a:spcAft>
              <a:buFont typeface="+mj-lt"/>
              <a:buAutoNum type="arabicParenR" startAt="2"/>
              <a:defRPr/>
            </a:pPr>
            <a:r>
              <a:rPr lang="es-MX" noProof="0" dirty="0"/>
              <a:t>Cuando una persona está en la etapa de_______ es consciente de su problema de salud y está pensando en cambiar. Como agente de cambio, Ud. debe tratar de aumentar su confianza en sí mismo e identificar los comportamientos problemáticos y las barreras para el cambio.</a:t>
            </a:r>
          </a:p>
          <a:p>
            <a:pPr marL="914400" lvl="1" indent="-514350" eaLnBrk="1" fontAlgn="auto" hangingPunct="1">
              <a:spcAft>
                <a:spcPts val="0"/>
              </a:spcAft>
              <a:buFont typeface="+mj-lt"/>
              <a:buAutoNum type="alphaLcParenR"/>
              <a:defRPr/>
            </a:pPr>
            <a:r>
              <a:rPr lang="es-MX" noProof="0" dirty="0"/>
              <a:t>Pre-Contemplación</a:t>
            </a:r>
          </a:p>
          <a:p>
            <a:pPr marL="914400" lvl="1" indent="-514350" eaLnBrk="1" fontAlgn="auto" hangingPunct="1">
              <a:spcAft>
                <a:spcPts val="0"/>
              </a:spcAft>
              <a:buFont typeface="+mj-lt"/>
              <a:buAutoNum type="alphaLcParenR"/>
              <a:defRPr/>
            </a:pPr>
            <a:r>
              <a:rPr lang="es-MX" noProof="0" dirty="0"/>
              <a:t>Contemplación</a:t>
            </a:r>
          </a:p>
          <a:p>
            <a:pPr marL="914400" lvl="1" indent="-514350" eaLnBrk="1" fontAlgn="auto" hangingPunct="1">
              <a:spcAft>
                <a:spcPts val="0"/>
              </a:spcAft>
              <a:buFont typeface="+mj-lt"/>
              <a:buAutoNum type="alphaLcParenR"/>
              <a:defRPr/>
            </a:pPr>
            <a:r>
              <a:rPr lang="es-MX" noProof="0" dirty="0"/>
              <a:t>Preparación</a:t>
            </a:r>
          </a:p>
          <a:p>
            <a:pPr marL="914400" lvl="1" indent="-514350" eaLnBrk="1" fontAlgn="auto" hangingPunct="1">
              <a:spcAft>
                <a:spcPts val="0"/>
              </a:spcAft>
              <a:buFont typeface="+mj-lt"/>
              <a:buAutoNum type="alphaLcParenR"/>
              <a:defRPr/>
            </a:pPr>
            <a:r>
              <a:rPr lang="es-MX" noProof="0" dirty="0"/>
              <a:t>Acción</a:t>
            </a:r>
          </a:p>
          <a:p>
            <a:pPr marL="914400" lvl="1" indent="-514350" eaLnBrk="1" fontAlgn="auto" hangingPunct="1">
              <a:spcAft>
                <a:spcPts val="0"/>
              </a:spcAft>
              <a:buFont typeface="+mj-lt"/>
              <a:buAutoNum type="alphaLcParenR"/>
              <a:defRPr/>
            </a:pPr>
            <a:r>
              <a:rPr lang="es-MX" noProof="0" dirty="0"/>
              <a:t>Mantenimiento</a:t>
            </a:r>
          </a:p>
          <a:p>
            <a:pPr fontAlgn="auto">
              <a:spcAft>
                <a:spcPts val="0"/>
              </a:spcAft>
              <a:defRPr/>
            </a:pPr>
            <a:endParaRPr lang="es-MX" noProof="0"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Educación de la Familia y Cambio de Comportamiento</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3"/>
              <a:defRPr/>
            </a:pPr>
            <a:r>
              <a:rPr lang="es-MX" noProof="0" dirty="0"/>
              <a:t>De los siguientes enunciados ¿Cuál es probablemente el </a:t>
            </a:r>
            <a:r>
              <a:rPr lang="es-MX" b="1" noProof="0" dirty="0"/>
              <a:t>menos</a:t>
            </a:r>
            <a:r>
              <a:rPr lang="es-MX" noProof="0" dirty="0"/>
              <a:t> esencial para la autoadminstración efectiva (p. ej., ejercicio, dieta, otros comportamientos relacionados con la salud)?</a:t>
            </a:r>
          </a:p>
          <a:p>
            <a:pPr marL="914400" lvl="1" indent="-514350" eaLnBrk="1" fontAlgn="auto" hangingPunct="1">
              <a:spcAft>
                <a:spcPts val="0"/>
              </a:spcAft>
              <a:buFont typeface="+mj-lt"/>
              <a:buAutoNum type="alphaLcParenR"/>
              <a:defRPr/>
            </a:pPr>
            <a:r>
              <a:rPr lang="es-MX" noProof="0" dirty="0"/>
              <a:t>Medición objetiva del desempeño</a:t>
            </a:r>
          </a:p>
          <a:p>
            <a:pPr marL="914400" lvl="1" indent="-514350" eaLnBrk="1" fontAlgn="auto" hangingPunct="1">
              <a:spcAft>
                <a:spcPts val="0"/>
              </a:spcAft>
              <a:buFont typeface="+mj-lt"/>
              <a:buAutoNum type="alphaLcParenR"/>
              <a:defRPr/>
            </a:pPr>
            <a:r>
              <a:rPr lang="es-MX" noProof="0" dirty="0"/>
              <a:t>Establecimiento de metas</a:t>
            </a:r>
          </a:p>
          <a:p>
            <a:pPr marL="914400" lvl="1" indent="-514350" eaLnBrk="1" fontAlgn="auto" hangingPunct="1">
              <a:spcAft>
                <a:spcPts val="0"/>
              </a:spcAft>
              <a:buFont typeface="+mj-lt"/>
              <a:buAutoNum type="alphaLcParenR"/>
              <a:defRPr/>
            </a:pPr>
            <a:r>
              <a:rPr lang="es-MX" noProof="0" dirty="0"/>
              <a:t>Autosupervisión para revisar el progreso</a:t>
            </a:r>
          </a:p>
          <a:p>
            <a:pPr marL="914400" lvl="1" indent="-514350" eaLnBrk="1" fontAlgn="auto" hangingPunct="1">
              <a:spcAft>
                <a:spcPts val="0"/>
              </a:spcAft>
              <a:buFont typeface="+mj-lt"/>
              <a:buAutoNum type="alphaLcParenR"/>
              <a:defRPr/>
            </a:pPr>
            <a:r>
              <a:rPr lang="es-MX" noProof="0" dirty="0"/>
              <a:t>Recompensas financieras.</a:t>
            </a:r>
          </a:p>
          <a:p>
            <a:pPr fontAlgn="auto">
              <a:spcAft>
                <a:spcPts val="0"/>
              </a:spcAft>
              <a:defRPr/>
            </a:pPr>
            <a:endParaRPr lang="es-MX" noProof="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lnSpc>
                <a:spcPts val="4575"/>
              </a:lnSpc>
            </a:pPr>
            <a:r>
              <a:rPr lang="es-MX" sz="4900" noProof="0" dirty="0"/>
              <a:t>Exámenes y Mantenimiento de Registros </a:t>
            </a:r>
            <a:endParaRPr lang="es-MX" noProof="0" dirty="0"/>
          </a:p>
        </p:txBody>
      </p:sp>
      <p:sp>
        <p:nvSpPr>
          <p:cNvPr id="49155" name="Content Placeholder 2"/>
          <p:cNvSpPr>
            <a:spLocks noGrp="1"/>
          </p:cNvSpPr>
          <p:nvPr>
            <p:ph idx="1"/>
          </p:nvPr>
        </p:nvSpPr>
        <p:spPr/>
        <p:txBody>
          <a:bodyPr/>
          <a:lstStyle/>
          <a:p>
            <a:r>
              <a:rPr lang="es-MX" sz="2800" noProof="0" dirty="0"/>
              <a:t>Si un transportista tiene un Sistema de Administración del Aprendizaje (SAA), hará un seguimiento de los puntajes de los exámenes en línea y la finalización de los módulos por parte de los estudiantes.</a:t>
            </a:r>
          </a:p>
          <a:p>
            <a:r>
              <a:rPr lang="es-MX" sz="2800" noProof="0" dirty="0"/>
              <a:t>Las calificaciones de los cuestionarios de la lección no se registran</a:t>
            </a:r>
          </a:p>
          <a:p>
            <a:r>
              <a:rPr lang="es-MX" sz="2800" noProof="0" dirty="0"/>
              <a:t>Las calificaciones de los exámenes se registran</a:t>
            </a:r>
          </a:p>
          <a:p>
            <a:r>
              <a:rPr lang="es-MX" sz="2800" noProof="0" dirty="0"/>
              <a:t>Se permiten tres intentos en cada examen; solo se conserva la puntuación más alta.</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Educación de la Familia y Cambio de Comportamiento</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s-MX" noProof="0" dirty="0"/>
              <a:t>¿Qué elemento del establecimiento de metas SMART está descrito </a:t>
            </a:r>
            <a:r>
              <a:rPr lang="es-MX" b="1" noProof="0" dirty="0"/>
              <a:t>incorrectamente</a:t>
            </a:r>
            <a:r>
              <a:rPr lang="es-MX" noProof="0" dirty="0"/>
              <a:t>?</a:t>
            </a:r>
          </a:p>
          <a:p>
            <a:pPr marL="914400" lvl="1" indent="-514350" eaLnBrk="1" fontAlgn="auto" hangingPunct="1">
              <a:spcAft>
                <a:spcPts val="0"/>
              </a:spcAft>
              <a:buFont typeface="+mj-lt"/>
              <a:buAutoNum type="alphaLcParenR"/>
              <a:defRPr/>
            </a:pPr>
            <a:r>
              <a:rPr lang="es-MX" b="1" noProof="0" dirty="0"/>
              <a:t>S</a:t>
            </a:r>
            <a:r>
              <a:rPr lang="es-MX" noProof="0" dirty="0"/>
              <a:t>ocial</a:t>
            </a:r>
          </a:p>
          <a:p>
            <a:pPr marL="914400" lvl="1" indent="-514350" eaLnBrk="1" fontAlgn="auto" hangingPunct="1">
              <a:spcAft>
                <a:spcPts val="0"/>
              </a:spcAft>
              <a:buFont typeface="+mj-lt"/>
              <a:buAutoNum type="alphaLcParenR"/>
              <a:defRPr/>
            </a:pPr>
            <a:r>
              <a:rPr lang="es-MX" b="1" noProof="0" dirty="0"/>
              <a:t>M</a:t>
            </a:r>
            <a:r>
              <a:rPr lang="es-MX" noProof="0" dirty="0"/>
              <a:t>otivacionalmente efectivo</a:t>
            </a:r>
          </a:p>
          <a:p>
            <a:pPr marL="914400" lvl="1" indent="-514350" eaLnBrk="1" fontAlgn="auto" hangingPunct="1">
              <a:spcAft>
                <a:spcPts val="0"/>
              </a:spcAft>
              <a:buFont typeface="+mj-lt"/>
              <a:buAutoNum type="alphaLcParenR"/>
              <a:defRPr/>
            </a:pPr>
            <a:r>
              <a:rPr lang="es-MX" b="1" noProof="0" dirty="0"/>
              <a:t>A</a:t>
            </a:r>
            <a:r>
              <a:rPr lang="es-MX" noProof="0" dirty="0"/>
              <a:t>lcanzable</a:t>
            </a:r>
          </a:p>
          <a:p>
            <a:pPr marL="914400" lvl="1" indent="-514350" eaLnBrk="1" fontAlgn="auto" hangingPunct="1">
              <a:spcAft>
                <a:spcPts val="0"/>
              </a:spcAft>
              <a:buFont typeface="+mj-lt"/>
              <a:buAutoNum type="alphaLcParenR"/>
              <a:defRPr/>
            </a:pPr>
            <a:r>
              <a:rPr lang="es-MX" b="1" noProof="0" dirty="0"/>
              <a:t>R</a:t>
            </a:r>
            <a:r>
              <a:rPr lang="es-MX" noProof="0" dirty="0"/>
              <a:t>elevante</a:t>
            </a:r>
          </a:p>
          <a:p>
            <a:pPr marL="914400" lvl="1" indent="-514350" eaLnBrk="1" fontAlgn="auto" hangingPunct="1">
              <a:spcAft>
                <a:spcPts val="0"/>
              </a:spcAft>
              <a:buFont typeface="+mj-lt"/>
              <a:buAutoNum type="alphaLcParenR"/>
              <a:defRPr/>
            </a:pPr>
            <a:r>
              <a:rPr lang="es-MX" noProof="0" dirty="0"/>
              <a:t>Ras</a:t>
            </a:r>
            <a:r>
              <a:rPr lang="es-MX" b="1" noProof="0" dirty="0"/>
              <a:t>T</a:t>
            </a:r>
            <a:r>
              <a:rPr lang="es-MX" noProof="0" dirty="0"/>
              <a:t>reable.</a:t>
            </a:r>
          </a:p>
          <a:p>
            <a:pPr fontAlgn="auto">
              <a:spcAft>
                <a:spcPts val="0"/>
              </a:spcAft>
              <a:defRPr/>
            </a:pPr>
            <a:endParaRPr lang="es-MX" noProof="0"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000" noProof="0" dirty="0">
                <a:latin typeface="Arial" pitchFamily="34" charset="0"/>
                <a:cs typeface="Arial" pitchFamily="34" charset="0"/>
              </a:rPr>
              <a:t>Cuestionario - Educación de la Familia y Cambio de Comportamiento</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s-MX" noProof="0" dirty="0"/>
              <a:t>¿Cuál </a:t>
            </a:r>
            <a:r>
              <a:rPr lang="es-MX" b="1" noProof="0" dirty="0"/>
              <a:t>NO</a:t>
            </a:r>
            <a:r>
              <a:rPr lang="es-MX" noProof="0" dirty="0"/>
              <a:t> es una característica típica de los estudiantes adultos?</a:t>
            </a:r>
          </a:p>
          <a:p>
            <a:pPr marL="914400" lvl="1" indent="-514350" eaLnBrk="1" fontAlgn="auto" hangingPunct="1">
              <a:spcAft>
                <a:spcPts val="0"/>
              </a:spcAft>
              <a:buFont typeface="+mj-lt"/>
              <a:buAutoNum type="alphaLcParenR"/>
              <a:defRPr/>
            </a:pPr>
            <a:r>
              <a:rPr lang="es-MX" noProof="0" dirty="0"/>
              <a:t>Autodirigidos</a:t>
            </a:r>
          </a:p>
          <a:p>
            <a:pPr marL="914400" lvl="1" indent="-514350" eaLnBrk="1" fontAlgn="auto" hangingPunct="1">
              <a:spcAft>
                <a:spcPts val="0"/>
              </a:spcAft>
              <a:buFont typeface="+mj-lt"/>
              <a:buAutoNum type="alphaLcParenR"/>
              <a:defRPr/>
            </a:pPr>
            <a:r>
              <a:rPr lang="es-MX" noProof="0" dirty="0"/>
              <a:t>Les gusta saber por qué necesitan aprender</a:t>
            </a:r>
          </a:p>
          <a:p>
            <a:pPr marL="914400" lvl="1" indent="-514350" eaLnBrk="1" fontAlgn="auto" hangingPunct="1">
              <a:spcAft>
                <a:spcPts val="0"/>
              </a:spcAft>
              <a:buFont typeface="+mj-lt"/>
              <a:buAutoNum type="alphaLcParenR"/>
              <a:defRPr/>
            </a:pPr>
            <a:r>
              <a:rPr lang="es-MX" noProof="0" dirty="0"/>
              <a:t>Prefieren un ambiente de confianza y respeto mutuo.</a:t>
            </a:r>
          </a:p>
          <a:p>
            <a:pPr marL="914400" lvl="1" indent="-514350" eaLnBrk="1" fontAlgn="auto" hangingPunct="1">
              <a:spcAft>
                <a:spcPts val="0"/>
              </a:spcAft>
              <a:buFont typeface="+mj-lt"/>
              <a:buAutoNum type="alphaLcParenR"/>
              <a:defRPr/>
            </a:pPr>
            <a:r>
              <a:rPr lang="es-MX" noProof="0" dirty="0"/>
              <a:t>Aprenden de la experiencia</a:t>
            </a:r>
          </a:p>
          <a:p>
            <a:pPr marL="914400" lvl="1" indent="-514350" eaLnBrk="1" fontAlgn="auto" hangingPunct="1">
              <a:spcAft>
                <a:spcPts val="0"/>
              </a:spcAft>
              <a:buFont typeface="+mj-lt"/>
              <a:buAutoNum type="alphaLcParenR"/>
              <a:defRPr/>
            </a:pPr>
            <a:r>
              <a:rPr lang="es-MX" noProof="0" dirty="0"/>
              <a:t>Prefiere la participación pasiva a la activa.</a:t>
            </a:r>
          </a:p>
          <a:p>
            <a:pPr fontAlgn="auto">
              <a:spcAft>
                <a:spcPts val="0"/>
              </a:spcAft>
              <a:defRPr/>
            </a:pPr>
            <a:endParaRPr lang="es-MX" noProof="0"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57026" name="Title 4"/>
          <p:cNvSpPr>
            <a:spLocks noGrp="1"/>
          </p:cNvSpPr>
          <p:nvPr>
            <p:ph type="ctrTitle"/>
          </p:nvPr>
        </p:nvSpPr>
        <p:spPr>
          <a:solidFill>
            <a:srgbClr val="C00000">
              <a:alpha val="59999"/>
            </a:srgbClr>
          </a:solidFill>
          <a:ln w="9525" cmpd="sng"/>
        </p:spPr>
        <p:txBody>
          <a:bodyPr/>
          <a:lstStyle/>
          <a:p>
            <a:pPr eaLnBrk="1" hangingPunct="1"/>
            <a:r>
              <a:rPr lang="es-MX" noProof="0" dirty="0"/>
              <a:t>Conclusión: Revisión y Resumen</a:t>
            </a:r>
            <a:endParaRPr lang="es-MX" sz="4800" b="1" noProof="0" dirty="0">
              <a:solidFill>
                <a:srgbClr val="006600"/>
              </a:solidFill>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Desafíos de la Capacitación del PAF (1 de 2) </a:t>
            </a:r>
            <a:endParaRPr lang="es-MX" noProof="0" dirty="0"/>
          </a:p>
        </p:txBody>
      </p:sp>
      <p:pic>
        <p:nvPicPr>
          <p:cNvPr id="258052" name="Picture 2" title="Adults learning in class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80390"/>
            <a:ext cx="3022374" cy="197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Content Placeholder 2"/>
          <p:cNvSpPr>
            <a:spLocks noGrp="1"/>
          </p:cNvSpPr>
          <p:nvPr>
            <p:ph idx="1"/>
          </p:nvPr>
        </p:nvSpPr>
        <p:spPr>
          <a:xfrm>
            <a:off x="457200" y="1600201"/>
            <a:ext cx="5410200" cy="2743200"/>
          </a:xfrm>
        </p:spPr>
        <p:txBody>
          <a:bodyPr/>
          <a:lstStyle/>
          <a:p>
            <a:r>
              <a:rPr lang="es-MX" sz="2800" noProof="0" dirty="0"/>
              <a:t>Convertirse en un experto en la fatiga, estado de alerta, bienestar y en el desempeño del conductor</a:t>
            </a:r>
          </a:p>
          <a:p>
            <a:r>
              <a:rPr lang="es-MX" sz="2800" noProof="0" dirty="0"/>
              <a:t>Ser un modelo a seguir</a:t>
            </a:r>
          </a:p>
          <a:p>
            <a:r>
              <a:rPr lang="es-MX" sz="2800" noProof="0" dirty="0"/>
              <a:t>Comprender la estructura y el propósito del PAF </a:t>
            </a:r>
          </a:p>
        </p:txBody>
      </p:sp>
      <p:sp>
        <p:nvSpPr>
          <p:cNvPr id="3" name="Content Placeholder 2">
            <a:extLst>
              <a:ext uri="{FF2B5EF4-FFF2-40B4-BE49-F238E27FC236}">
                <a16:creationId xmlns:a16="http://schemas.microsoft.com/office/drawing/2014/main" id="{E335CF3B-F54A-F4B3-E536-BBA05D9C93D6}"/>
              </a:ext>
            </a:extLst>
          </p:cNvPr>
          <p:cNvSpPr txBox="1">
            <a:spLocks/>
          </p:cNvSpPr>
          <p:nvPr/>
        </p:nvSpPr>
        <p:spPr bwMode="auto">
          <a:xfrm>
            <a:off x="457200" y="4377645"/>
            <a:ext cx="7620000" cy="187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sz="2800" dirty="0"/>
              <a:t>Desarrollar sus habilidades en el salón de clases</a:t>
            </a:r>
          </a:p>
          <a:p>
            <a:pPr lvl="1" eaLnBrk="1" hangingPunct="1"/>
            <a:r>
              <a:rPr lang="es-MX" sz="2400" dirty="0"/>
              <a:t>Presentaciones</a:t>
            </a:r>
          </a:p>
          <a:p>
            <a:pPr lvl="1" eaLnBrk="1" hangingPunct="1"/>
            <a:r>
              <a:rPr lang="es-MX" sz="2400" dirty="0"/>
              <a:t>Interacción con el estudiante</a:t>
            </a:r>
          </a:p>
          <a:p>
            <a:pPr lvl="1" eaLnBrk="1" hangingPunct="1"/>
            <a:r>
              <a:rPr lang="es-MX" sz="2400" dirty="0"/>
              <a:t>Mantener estándares y rendición de cuentas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le 1"/>
          <p:cNvSpPr>
            <a:spLocks noGrp="1"/>
          </p:cNvSpPr>
          <p:nvPr>
            <p:ph type="title"/>
          </p:nvPr>
        </p:nvSpPr>
        <p:spPr/>
        <p:txBody>
          <a:bodyPr/>
          <a:lstStyle/>
          <a:p>
            <a:pPr eaLnBrk="1" hangingPunct="1">
              <a:lnSpc>
                <a:spcPts val="4575"/>
              </a:lnSpc>
            </a:pPr>
            <a:r>
              <a:rPr lang="es-MX" sz="4400" noProof="0" dirty="0"/>
              <a:t>Desafíos de la Capacitación del PAF (2 de 2)</a:t>
            </a:r>
            <a:r>
              <a:rPr lang="es-MX" noProof="0" dirty="0"/>
              <a:t> </a:t>
            </a:r>
          </a:p>
        </p:txBody>
      </p:sp>
      <p:sp>
        <p:nvSpPr>
          <p:cNvPr id="259075" name="Content Placeholder 2"/>
          <p:cNvSpPr txBox="1">
            <a:spLocks/>
          </p:cNvSpPr>
          <p:nvPr/>
        </p:nvSpPr>
        <p:spPr bwMode="auto">
          <a:xfrm>
            <a:off x="457200" y="1524000"/>
            <a:ext cx="5562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Arial" pitchFamily="34" charset="0"/>
              <a:buChar char="•"/>
            </a:pPr>
            <a:r>
              <a:rPr lang="es-MX" sz="2800" dirty="0">
                <a:latin typeface="Calibri" pitchFamily="34" charset="0"/>
              </a:rPr>
              <a:t>Convertirse en un facilitador para la capacitación basada en la web</a:t>
            </a:r>
          </a:p>
          <a:p>
            <a:pPr lvl="1" eaLnBrk="1" hangingPunct="1">
              <a:spcBef>
                <a:spcPct val="20000"/>
              </a:spcBef>
              <a:buFont typeface="Arial" pitchFamily="34" charset="0"/>
              <a:buChar char="–"/>
            </a:pPr>
            <a:r>
              <a:rPr lang="es-MX" sz="2400" dirty="0">
                <a:latin typeface="Calibri" pitchFamily="34" charset="0"/>
              </a:rPr>
              <a:t>Coordinación y planeación</a:t>
            </a:r>
          </a:p>
          <a:p>
            <a:pPr lvl="1" eaLnBrk="1" hangingPunct="1">
              <a:spcBef>
                <a:spcPct val="20000"/>
              </a:spcBef>
              <a:buFont typeface="Arial" pitchFamily="34" charset="0"/>
              <a:buChar char="–"/>
            </a:pPr>
            <a:r>
              <a:rPr lang="es-MX" sz="2400" dirty="0">
                <a:latin typeface="Calibri" pitchFamily="34" charset="0"/>
              </a:rPr>
              <a:t>Habilidades informáticas</a:t>
            </a:r>
          </a:p>
          <a:p>
            <a:pPr lvl="1" eaLnBrk="1" hangingPunct="1">
              <a:spcBef>
                <a:spcPct val="20000"/>
              </a:spcBef>
              <a:buFont typeface="Arial" pitchFamily="34" charset="0"/>
              <a:buChar char="–"/>
            </a:pPr>
            <a:r>
              <a:rPr lang="es-MX" sz="2400" dirty="0">
                <a:latin typeface="Calibri" pitchFamily="34" charset="0"/>
              </a:rPr>
              <a:t>Seguimiento del progreso</a:t>
            </a:r>
          </a:p>
          <a:p>
            <a:pPr lvl="1" eaLnBrk="1" hangingPunct="1">
              <a:spcBef>
                <a:spcPct val="20000"/>
              </a:spcBef>
              <a:buFont typeface="Arial" pitchFamily="34" charset="0"/>
              <a:buChar char="–"/>
            </a:pPr>
            <a:r>
              <a:rPr lang="es-MX" sz="2400" dirty="0">
                <a:latin typeface="Calibri" pitchFamily="34" charset="0"/>
              </a:rPr>
              <a:t>Resolución de problemas</a:t>
            </a:r>
          </a:p>
          <a:p>
            <a:pPr eaLnBrk="1" hangingPunct="1">
              <a:spcBef>
                <a:spcPct val="20000"/>
              </a:spcBef>
              <a:buFont typeface="Arial" pitchFamily="34" charset="0"/>
              <a:buChar char="•"/>
            </a:pPr>
            <a:r>
              <a:rPr lang="es-MX" sz="2800" dirty="0">
                <a:latin typeface="Calibri" pitchFamily="34" charset="0"/>
              </a:rPr>
              <a:t>Ser un agente de cambio positivo en la vida de las personas.</a:t>
            </a:r>
          </a:p>
          <a:p>
            <a:pPr eaLnBrk="1" hangingPunct="1">
              <a:spcBef>
                <a:spcPct val="20000"/>
              </a:spcBef>
              <a:buFont typeface="Arial" pitchFamily="34" charset="0"/>
              <a:buChar char="•"/>
            </a:pPr>
            <a:r>
              <a:rPr lang="es-MX" sz="2800" dirty="0">
                <a:latin typeface="Calibri" pitchFamily="34" charset="0"/>
              </a:rPr>
              <a:t>¡Salvar vidas!</a:t>
            </a:r>
          </a:p>
        </p:txBody>
      </p:sp>
      <p:pic>
        <p:nvPicPr>
          <p:cNvPr id="259076" name="Picture 2" title="Instructor conducting computer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046" y="2276475"/>
            <a:ext cx="30575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s-MX" sz="4000" noProof="0" dirty="0"/>
              <a:t>Revisión: Términos y Conceptos Clave Relacionados con la Capacitación </a:t>
            </a:r>
            <a:endParaRPr lang="es-MX" sz="3600" noProof="0" dirty="0"/>
          </a:p>
        </p:txBody>
      </p:sp>
      <p:sp>
        <p:nvSpPr>
          <p:cNvPr id="260099" name="Content Placeholder 2"/>
          <p:cNvSpPr>
            <a:spLocks noGrp="1"/>
          </p:cNvSpPr>
          <p:nvPr>
            <p:ph idx="1"/>
          </p:nvPr>
        </p:nvSpPr>
        <p:spPr>
          <a:xfrm>
            <a:off x="457200" y="1600200"/>
            <a:ext cx="6629400" cy="4525963"/>
          </a:xfrm>
        </p:spPr>
        <p:txBody>
          <a:bodyPr/>
          <a:lstStyle/>
          <a:p>
            <a:pPr>
              <a:lnSpc>
                <a:spcPts val="3000"/>
              </a:lnSpc>
              <a:spcBef>
                <a:spcPct val="0"/>
              </a:spcBef>
            </a:pPr>
            <a:r>
              <a:rPr lang="es-MX" sz="2700" noProof="0" dirty="0"/>
              <a:t>Capacitación en el aula</a:t>
            </a:r>
          </a:p>
          <a:p>
            <a:pPr>
              <a:lnSpc>
                <a:spcPts val="3000"/>
              </a:lnSpc>
              <a:spcBef>
                <a:spcPct val="0"/>
              </a:spcBef>
            </a:pPr>
            <a:r>
              <a:rPr lang="es-MX" sz="2700" noProof="0" dirty="0"/>
              <a:t>Capacitación basada en la web</a:t>
            </a:r>
          </a:p>
          <a:p>
            <a:pPr>
              <a:lnSpc>
                <a:spcPts val="3000"/>
              </a:lnSpc>
              <a:spcBef>
                <a:spcPct val="0"/>
              </a:spcBef>
            </a:pPr>
            <a:r>
              <a:rPr lang="es-MX" sz="2700" noProof="0" dirty="0"/>
              <a:t>Metas y objetivos de aprendizaje</a:t>
            </a:r>
          </a:p>
          <a:p>
            <a:pPr>
              <a:lnSpc>
                <a:spcPts val="3000"/>
              </a:lnSpc>
              <a:spcBef>
                <a:spcPct val="0"/>
              </a:spcBef>
            </a:pPr>
            <a:r>
              <a:rPr lang="es-MX" sz="2700" noProof="0" dirty="0"/>
              <a:t>KSAs</a:t>
            </a:r>
          </a:p>
          <a:p>
            <a:pPr>
              <a:lnSpc>
                <a:spcPts val="3000"/>
              </a:lnSpc>
              <a:spcBef>
                <a:spcPct val="0"/>
              </a:spcBef>
            </a:pPr>
            <a:r>
              <a:rPr lang="es-MX" sz="2700" noProof="0" dirty="0"/>
              <a:t>Características de los estudiantes       adultos</a:t>
            </a:r>
          </a:p>
          <a:p>
            <a:pPr>
              <a:lnSpc>
                <a:spcPts val="3000"/>
              </a:lnSpc>
              <a:spcBef>
                <a:spcPct val="0"/>
              </a:spcBef>
            </a:pPr>
            <a:r>
              <a:rPr lang="es-MX" sz="2700" noProof="0" dirty="0"/>
              <a:t>Enfoque centrado en el alumno</a:t>
            </a:r>
          </a:p>
          <a:p>
            <a:pPr>
              <a:lnSpc>
                <a:spcPts val="3000"/>
              </a:lnSpc>
              <a:spcBef>
                <a:spcPct val="0"/>
              </a:spcBef>
            </a:pPr>
            <a:r>
              <a:rPr lang="es-MX" sz="2700" noProof="0" dirty="0"/>
              <a:t>Principios de aprendizaje: Contexto, Resúmenes, Fragmentación, Espaciado</a:t>
            </a:r>
          </a:p>
          <a:p>
            <a:pPr>
              <a:lnSpc>
                <a:spcPts val="3000"/>
              </a:lnSpc>
              <a:spcBef>
                <a:spcPct val="0"/>
              </a:spcBef>
            </a:pPr>
            <a:r>
              <a:rPr lang="es-MX" sz="2700" noProof="0" dirty="0"/>
              <a:t>Retroalimentación</a:t>
            </a:r>
          </a:p>
          <a:p>
            <a:pPr>
              <a:lnSpc>
                <a:spcPts val="3000"/>
              </a:lnSpc>
              <a:spcBef>
                <a:spcPct val="0"/>
              </a:spcBef>
            </a:pPr>
            <a:r>
              <a:rPr lang="es-MX" sz="2700" noProof="0" dirty="0"/>
              <a:t>Autoadministración conductual</a:t>
            </a:r>
          </a:p>
          <a:p>
            <a:pPr>
              <a:lnSpc>
                <a:spcPts val="3000"/>
              </a:lnSpc>
              <a:spcBef>
                <a:spcPct val="0"/>
              </a:spcBef>
            </a:pPr>
            <a:r>
              <a:rPr lang="es-MX" sz="2700" noProof="0" dirty="0"/>
              <a:t>Establecimiento de metas SMART</a:t>
            </a:r>
          </a:p>
        </p:txBody>
      </p:sp>
      <p:pic>
        <p:nvPicPr>
          <p:cNvPr id="260100" name="Picture 2" title="Trainee raising hand in c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67543"/>
            <a:ext cx="30591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a:xfrm>
            <a:off x="304800" y="274638"/>
            <a:ext cx="8229600" cy="1143000"/>
          </a:xfrm>
        </p:spPr>
        <p:txBody>
          <a:bodyPr>
            <a:normAutofit fontScale="90000"/>
          </a:bodyPr>
          <a:lstStyle/>
          <a:p>
            <a:pPr>
              <a:lnSpc>
                <a:spcPts val="4575"/>
              </a:lnSpc>
            </a:pPr>
            <a:r>
              <a:rPr lang="es-MX" noProof="0" dirty="0"/>
              <a:t>Etapas para el Cambio de Comportamiento</a:t>
            </a:r>
          </a:p>
        </p:txBody>
      </p:sp>
      <p:graphicFrame>
        <p:nvGraphicFramePr>
          <p:cNvPr id="7" name="Diagram 6"/>
          <p:cNvGraphicFramePr/>
          <p:nvPr>
            <p:extLst>
              <p:ext uri="{D42A27DB-BD31-4B8C-83A1-F6EECF244321}">
                <p14:modId xmlns:p14="http://schemas.microsoft.com/office/powerpoint/2010/main" val="66987618"/>
              </p:ext>
            </p:extLst>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grpSp>
        <p:nvGrpSpPr>
          <p:cNvPr id="3"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Pasa a la acción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Planea cambiar</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Mantiene la acción</a:t>
            </a:r>
          </a:p>
        </p:txBody>
      </p:sp>
      <p:sp>
        <p:nvSpPr>
          <p:cNvPr id="2" name="7-Point Star 1"/>
          <p:cNvSpPr/>
          <p:nvPr/>
        </p:nvSpPr>
        <p:spPr>
          <a:xfrm>
            <a:off x="6858000" y="-217488"/>
            <a:ext cx="2586038" cy="265588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9147" name="TextBox 20"/>
          <p:cNvSpPr txBox="1">
            <a:spLocks noChangeArrowheads="1"/>
          </p:cNvSpPr>
          <p:nvPr/>
        </p:nvSpPr>
        <p:spPr bwMode="auto">
          <a:xfrm>
            <a:off x="7165975" y="171450"/>
            <a:ext cx="1978025" cy="1785104"/>
          </a:xfrm>
          <a:prstGeom prst="rect">
            <a:avLst/>
          </a:prstGeom>
          <a:noFill/>
          <a:ln w="9525">
            <a:noFill/>
            <a:miter lim="800000"/>
            <a:headEnd/>
            <a:tailEnd/>
          </a:ln>
        </p:spPr>
        <p:txBody>
          <a:bodyPr>
            <a:spAutoFit/>
          </a:bodyPr>
          <a:lstStyle/>
          <a:p>
            <a:pPr algn="ctr"/>
            <a:r>
              <a:rPr lang="en-US" sz="2200" b="1" dirty="0">
                <a:solidFill>
                  <a:srgbClr val="C00000"/>
                </a:solidFill>
                <a:latin typeface="Calibri" pitchFamily="34" charset="0"/>
              </a:rPr>
              <a:t>Salud, bienestar, Estado de alerta, Desempeño</a:t>
            </a:r>
          </a:p>
        </p:txBody>
      </p:sp>
    </p:spTree>
    <p:extLst>
      <p:ext uri="{BB962C8B-B14F-4D97-AF65-F5344CB8AC3E}">
        <p14:creationId xmlns:p14="http://schemas.microsoft.com/office/powerpoint/2010/main" val="258304253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p:txBody>
          <a:bodyPr/>
          <a:lstStyle/>
          <a:p>
            <a:pPr eaLnBrk="1" hangingPunct="1">
              <a:lnSpc>
                <a:spcPts val="4575"/>
              </a:lnSpc>
            </a:pPr>
            <a:r>
              <a:rPr lang="es-MX" noProof="0" dirty="0"/>
              <a:t>Examen del Curso: Módulo 5</a:t>
            </a:r>
          </a:p>
        </p:txBody>
      </p:sp>
      <p:sp>
        <p:nvSpPr>
          <p:cNvPr id="262147" name="Content Placeholder 1"/>
          <p:cNvSpPr>
            <a:spLocks noGrp="1"/>
          </p:cNvSpPr>
          <p:nvPr>
            <p:ph idx="1"/>
          </p:nvPr>
        </p:nvSpPr>
        <p:spPr/>
        <p:txBody>
          <a:bodyPr/>
          <a:lstStyle/>
          <a:p>
            <a:r>
              <a:rPr lang="es-MX" noProof="0" dirty="0">
                <a:solidFill>
                  <a:srgbClr val="002060"/>
                </a:solidFill>
              </a:rPr>
              <a:t>Instrucciones</a:t>
            </a:r>
          </a:p>
          <a:p>
            <a:r>
              <a:rPr lang="es-MX" noProof="0" dirty="0">
                <a:solidFill>
                  <a:srgbClr val="002060"/>
                </a:solidFill>
              </a:rPr>
              <a:t>30 preguntas (relacionadas tanto con la capacitación como con la fatiga</a:t>
            </a:r>
            <a:r>
              <a:rPr lang="en-US" dirty="0">
                <a:solidFill>
                  <a:srgbClr val="002060"/>
                </a:solidFill>
              </a:rPr>
              <a:t>)</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lnSpc>
                <a:spcPts val="4575"/>
              </a:lnSpc>
            </a:pPr>
            <a:r>
              <a:rPr lang="es-MX" sz="4900" noProof="0" dirty="0"/>
              <a:t>Instrucción Efectiva </a:t>
            </a:r>
            <a:endParaRPr lang="es-MX" noProof="0"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None/>
              <a:defRPr/>
            </a:pPr>
            <a:r>
              <a:rPr lang="es-MX" u="sng" noProof="0" dirty="0"/>
              <a:t>Temas</a:t>
            </a:r>
            <a:r>
              <a:rPr lang="es-MX" noProof="0" dirty="0"/>
              <a:t>:  </a:t>
            </a:r>
          </a:p>
          <a:p>
            <a:pPr fontAlgn="auto">
              <a:spcAft>
                <a:spcPts val="0"/>
              </a:spcAft>
              <a:defRPr/>
            </a:pPr>
            <a:r>
              <a:rPr lang="es-MX" noProof="0" dirty="0"/>
              <a:t>¿Qué es aprender?</a:t>
            </a:r>
          </a:p>
          <a:p>
            <a:pPr fontAlgn="auto">
              <a:spcAft>
                <a:spcPts val="0"/>
              </a:spcAft>
              <a:defRPr/>
            </a:pPr>
            <a:r>
              <a:rPr lang="es-MX" noProof="0" dirty="0"/>
              <a:t>Características de los aprendices adultos</a:t>
            </a:r>
          </a:p>
          <a:p>
            <a:pPr fontAlgn="auto">
              <a:spcAft>
                <a:spcPts val="0"/>
              </a:spcAft>
              <a:defRPr/>
            </a:pPr>
            <a:r>
              <a:rPr lang="es-MX" noProof="0" dirty="0"/>
              <a:t>Instructores efectivos</a:t>
            </a:r>
          </a:p>
          <a:p>
            <a:pPr fontAlgn="auto">
              <a:spcAft>
                <a:spcPts val="0"/>
              </a:spcAft>
              <a:defRPr/>
            </a:pPr>
            <a:r>
              <a:rPr lang="es-MX" noProof="0" dirty="0"/>
              <a:t>Principios de aprendizaje incorporados en la capacitación del PAF</a:t>
            </a:r>
          </a:p>
          <a:p>
            <a:pPr fontAlgn="auto">
              <a:spcAft>
                <a:spcPts val="0"/>
              </a:spcAft>
              <a:defRPr/>
            </a:pPr>
            <a:r>
              <a:rPr lang="es-MX" noProof="0" dirty="0"/>
              <a:t>Dar y recibir retroalimentación</a:t>
            </a:r>
          </a:p>
          <a:p>
            <a:pPr fontAlgn="auto">
              <a:spcAft>
                <a:spcPts val="0"/>
              </a:spcAft>
              <a:defRPr/>
            </a:pPr>
            <a:r>
              <a:rPr lang="es-MX" noProof="0" dirty="0"/>
              <a:t>Crear una experiencia positiva en el aula</a:t>
            </a:r>
          </a:p>
          <a:p>
            <a:pPr fontAlgn="auto">
              <a:spcAft>
                <a:spcPts val="0"/>
              </a:spcAft>
              <a:defRPr/>
            </a:pPr>
            <a:r>
              <a:rPr lang="es-MX" noProof="0" dirty="0"/>
              <a:t>Seminarios web</a:t>
            </a:r>
          </a:p>
          <a:p>
            <a:pPr fontAlgn="auto">
              <a:spcAft>
                <a:spcPts val="0"/>
              </a:spcAft>
              <a:defRPr/>
            </a:pPr>
            <a:r>
              <a:rPr lang="es-MX" noProof="0" dirty="0"/>
              <a:t>Incorporar ejemplos de la empresa</a:t>
            </a:r>
          </a:p>
          <a:p>
            <a:pPr fontAlgn="auto">
              <a:spcAft>
                <a:spcPts val="0"/>
              </a:spcAft>
              <a:defRPr/>
            </a:pPr>
            <a:r>
              <a:rPr lang="es-MX" noProof="0" dirty="0"/>
              <a:t>Mantener estándares y rendición de cuentas</a:t>
            </a:r>
          </a:p>
          <a:p>
            <a:pPr fontAlgn="auto">
              <a:spcAft>
                <a:spcPts val="0"/>
              </a:spcAft>
              <a:buFont typeface="Arial" pitchFamily="34" charset="0"/>
              <a:buNone/>
              <a:defRPr/>
            </a:pPr>
            <a:endParaRPr lang="es-MX" noProof="0" dirty="0">
              <a:solidFill>
                <a:srgbClr val="002060"/>
              </a:solidFill>
            </a:endParaRPr>
          </a:p>
          <a:p>
            <a:pPr fontAlgn="auto">
              <a:spcAft>
                <a:spcPts val="0"/>
              </a:spcAft>
              <a:defRPr/>
            </a:pPr>
            <a:endParaRPr lang="es-MX" noProof="0" dirty="0">
              <a:solidFill>
                <a:srgbClr val="002060"/>
              </a:solidFill>
            </a:endParaRPr>
          </a:p>
          <a:p>
            <a:pPr fontAlgn="auto">
              <a:spcAft>
                <a:spcPts val="0"/>
              </a:spcAft>
              <a:buFont typeface="Arial" pitchFamily="34" charset="0"/>
              <a:buNone/>
              <a:defRPr/>
            </a:pPr>
            <a:endParaRPr lang="es-MX" noProof="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lnSpc>
                <a:spcPts val="4575"/>
              </a:lnSpc>
            </a:pPr>
            <a:r>
              <a:rPr lang="es-MX" noProof="0" dirty="0"/>
              <a:t>¿Qué es Aprender? </a:t>
            </a:r>
          </a:p>
        </p:txBody>
      </p:sp>
      <p:sp>
        <p:nvSpPr>
          <p:cNvPr id="3" name="Content Placeholder 2"/>
          <p:cNvSpPr>
            <a:spLocks noGrp="1"/>
          </p:cNvSpPr>
          <p:nvPr>
            <p:ph idx="1"/>
          </p:nvPr>
        </p:nvSpPr>
        <p:spPr>
          <a:xfrm>
            <a:off x="457200" y="1600200"/>
            <a:ext cx="7543800" cy="4525963"/>
          </a:xfrm>
        </p:spPr>
        <p:txBody>
          <a:bodyPr rtlCol="0">
            <a:normAutofit/>
          </a:bodyPr>
          <a:lstStyle/>
          <a:p>
            <a:pPr marL="0" indent="0" fontAlgn="auto">
              <a:spcAft>
                <a:spcPts val="0"/>
              </a:spcAft>
              <a:buFont typeface="Arial" pitchFamily="34" charset="0"/>
              <a:buNone/>
              <a:defRPr/>
            </a:pPr>
            <a:r>
              <a:rPr lang="es-MX" noProof="0" dirty="0"/>
              <a:t>El aprendizaje es la adquisición de nuevos:</a:t>
            </a:r>
          </a:p>
          <a:p>
            <a:pPr fontAlgn="auto">
              <a:spcAft>
                <a:spcPts val="0"/>
              </a:spcAft>
              <a:defRPr/>
            </a:pPr>
            <a:r>
              <a:rPr lang="es-MX" b="1" noProof="0" dirty="0"/>
              <a:t>Conocimiento</a:t>
            </a:r>
          </a:p>
          <a:p>
            <a:pPr fontAlgn="auto">
              <a:spcAft>
                <a:spcPts val="0"/>
              </a:spcAft>
              <a:defRPr/>
            </a:pPr>
            <a:r>
              <a:rPr lang="es-MX" b="1" noProof="0" dirty="0"/>
              <a:t>Habilidades</a:t>
            </a:r>
          </a:p>
          <a:p>
            <a:pPr fontAlgn="auto">
              <a:spcAft>
                <a:spcPts val="0"/>
              </a:spcAft>
              <a:defRPr/>
            </a:pPr>
            <a:r>
              <a:rPr lang="es-MX" b="1" noProof="0" dirty="0"/>
              <a:t>Actitudes</a:t>
            </a:r>
          </a:p>
          <a:p>
            <a:pPr fontAlgn="auto">
              <a:spcAft>
                <a:spcPts val="0"/>
              </a:spcAft>
              <a:defRPr/>
            </a:pPr>
            <a:endParaRPr lang="es-MX" noProof="0" dirty="0"/>
          </a:p>
          <a:p>
            <a:pPr marL="0" indent="0" fontAlgn="auto">
              <a:spcAft>
                <a:spcPts val="0"/>
              </a:spcAft>
              <a:buFont typeface="Arial" pitchFamily="34" charset="0"/>
              <a:buNone/>
              <a:defRPr/>
            </a:pPr>
            <a:r>
              <a:rPr lang="es-MX" noProof="0" dirty="0"/>
              <a:t>En la administración de la fatiga, el objetivo final es el </a:t>
            </a:r>
            <a:r>
              <a:rPr lang="es-MX" b="1" noProof="0" dirty="0"/>
              <a:t>cambio de comportamiento</a:t>
            </a:r>
          </a:p>
        </p:txBody>
      </p:sp>
      <p:pic>
        <p:nvPicPr>
          <p:cNvPr id="51205" name="Picture 2" title="three people learning at 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453481"/>
            <a:ext cx="294322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lnSpc>
                <a:spcPts val="4575"/>
              </a:lnSpc>
            </a:pPr>
            <a:r>
              <a:rPr lang="es-MX" noProof="0" dirty="0"/>
              <a:t>Seis Características de los Aprendices Adultos </a:t>
            </a:r>
          </a:p>
        </p:txBody>
      </p:sp>
      <p:sp>
        <p:nvSpPr>
          <p:cNvPr id="3" name="Content Placeholder 2"/>
          <p:cNvSpPr>
            <a:spLocks noGrp="1"/>
          </p:cNvSpPr>
          <p:nvPr>
            <p:ph idx="1"/>
          </p:nvPr>
        </p:nvSpPr>
        <p:spPr>
          <a:xfrm>
            <a:off x="457200" y="1600200"/>
            <a:ext cx="6553200" cy="4876800"/>
          </a:xfrm>
        </p:spPr>
        <p:txBody>
          <a:bodyPr rtlCol="0">
            <a:normAutofit fontScale="70000" lnSpcReduction="20000"/>
          </a:bodyPr>
          <a:lstStyle/>
          <a:p>
            <a:pPr marL="514350" indent="-514350" fontAlgn="auto">
              <a:spcAft>
                <a:spcPts val="0"/>
              </a:spcAft>
              <a:buFont typeface="+mj-lt"/>
              <a:buAutoNum type="arabicPeriod"/>
              <a:defRPr/>
            </a:pPr>
            <a:r>
              <a:rPr lang="es-MX" sz="3600" noProof="0" dirty="0"/>
              <a:t>Son </a:t>
            </a:r>
            <a:r>
              <a:rPr lang="es-MX" sz="3600" b="1" i="1" noProof="0" dirty="0"/>
              <a:t>autodidactas</a:t>
            </a:r>
            <a:endParaRPr lang="es-MX" sz="3600" noProof="0" dirty="0"/>
          </a:p>
          <a:p>
            <a:pPr marL="514350" indent="-514350" fontAlgn="auto">
              <a:spcAft>
                <a:spcPts val="0"/>
              </a:spcAft>
              <a:buFont typeface="+mj-lt"/>
              <a:buAutoNum type="arabicPeriod"/>
              <a:defRPr/>
            </a:pPr>
            <a:r>
              <a:rPr lang="es-MX" sz="3600" noProof="0" dirty="0"/>
              <a:t>Les gusta saber </a:t>
            </a:r>
            <a:r>
              <a:rPr lang="es-MX" sz="3600" b="1" i="1" noProof="0" dirty="0"/>
              <a:t>por qué </a:t>
            </a:r>
            <a:r>
              <a:rPr lang="es-MX" sz="3600" noProof="0" dirty="0"/>
              <a:t>necesitan aprender</a:t>
            </a:r>
          </a:p>
          <a:p>
            <a:pPr marL="514350" indent="-514350" fontAlgn="auto">
              <a:spcAft>
                <a:spcPts val="0"/>
              </a:spcAft>
              <a:buFont typeface="+mj-lt"/>
              <a:buAutoNum type="arabicPeriod"/>
              <a:defRPr/>
            </a:pPr>
            <a:r>
              <a:rPr lang="es-MX" sz="3600" noProof="0" dirty="0"/>
              <a:t>Prefieren aprender en un ambiente que se caracterice por la </a:t>
            </a:r>
            <a:r>
              <a:rPr lang="es-MX" sz="3600" b="1" i="1" noProof="0" dirty="0"/>
              <a:t>confianza y el respeto mutuos</a:t>
            </a:r>
            <a:endParaRPr lang="es-MX" sz="3600" noProof="0" dirty="0"/>
          </a:p>
          <a:p>
            <a:pPr marL="514350" indent="-514350" fontAlgn="auto">
              <a:spcAft>
                <a:spcPts val="0"/>
              </a:spcAft>
              <a:buFont typeface="+mj-lt"/>
              <a:buAutoNum type="arabicPeriod"/>
              <a:defRPr/>
            </a:pPr>
            <a:r>
              <a:rPr lang="es-MX" sz="3600" noProof="0" dirty="0"/>
              <a:t>Aprenden </a:t>
            </a:r>
            <a:r>
              <a:rPr lang="es-MX" sz="3600" b="1" noProof="0" dirty="0"/>
              <a:t>de sus propias </a:t>
            </a:r>
            <a:r>
              <a:rPr lang="es-MX" sz="3600" noProof="0" dirty="0"/>
              <a:t>experiencias y de las experiencias de los demás</a:t>
            </a:r>
          </a:p>
          <a:p>
            <a:pPr marL="514350" indent="-514350" fontAlgn="auto">
              <a:spcAft>
                <a:spcPts val="0"/>
              </a:spcAft>
              <a:buFont typeface="+mj-lt"/>
              <a:buAutoNum type="arabicPeriod"/>
              <a:defRPr/>
            </a:pPr>
            <a:r>
              <a:rPr lang="es-MX" sz="3600" noProof="0" dirty="0"/>
              <a:t>Prefieren el conocimiento que se puede</a:t>
            </a:r>
            <a:r>
              <a:rPr lang="es-MX" sz="3600" b="1" i="1" noProof="0" dirty="0"/>
              <a:t> aplicar inmediatamente</a:t>
            </a:r>
          </a:p>
          <a:p>
            <a:pPr marL="514350" indent="-514350" fontAlgn="auto">
              <a:spcAft>
                <a:spcPts val="0"/>
              </a:spcAft>
              <a:buFont typeface="+mj-lt"/>
              <a:buAutoNum type="arabicPeriod"/>
              <a:defRPr/>
            </a:pPr>
            <a:r>
              <a:rPr lang="es-MX" sz="3600" noProof="0" dirty="0"/>
              <a:t>Aprenden mejor cuando </a:t>
            </a:r>
            <a:r>
              <a:rPr lang="es-MX" sz="3600" b="1" i="1" noProof="0" dirty="0"/>
              <a:t>participan activamente</a:t>
            </a:r>
            <a:r>
              <a:rPr lang="es-MX" sz="3600" noProof="0" dirty="0"/>
              <a:t> en el proceso de aprendizaje.</a:t>
            </a:r>
          </a:p>
          <a:p>
            <a:pPr marL="514350" indent="-514350" fontAlgn="auto">
              <a:spcAft>
                <a:spcPts val="0"/>
              </a:spcAft>
              <a:buFont typeface="Arial" pitchFamily="34" charset="0"/>
              <a:buNone/>
              <a:defRPr/>
            </a:pPr>
            <a:endParaRPr lang="es-MX" sz="1900" noProof="0" dirty="0">
              <a:solidFill>
                <a:srgbClr val="800000"/>
              </a:solidFill>
            </a:endParaRPr>
          </a:p>
          <a:p>
            <a:pPr marL="514350" indent="-514350" fontAlgn="auto">
              <a:spcAft>
                <a:spcPts val="0"/>
              </a:spcAft>
              <a:buFont typeface="Arial" pitchFamily="34" charset="0"/>
              <a:buNone/>
              <a:defRPr/>
            </a:pPr>
            <a:r>
              <a:rPr lang="es-MX" noProof="0" dirty="0">
                <a:solidFill>
                  <a:srgbClr val="0033CC"/>
                </a:solidFill>
              </a:rPr>
              <a:t>NECESARIO: UN ENFOQUE </a:t>
            </a:r>
            <a:r>
              <a:rPr lang="es-MX" b="1" noProof="0" dirty="0">
                <a:solidFill>
                  <a:srgbClr val="0033CC"/>
                </a:solidFill>
              </a:rPr>
              <a:t>CENTRADO EN EL APRENDIZ</a:t>
            </a:r>
          </a:p>
          <a:p>
            <a:pPr fontAlgn="auto">
              <a:spcAft>
                <a:spcPts val="0"/>
              </a:spcAft>
              <a:defRPr/>
            </a:pPr>
            <a:endParaRPr lang="es-MX" noProof="0" dirty="0">
              <a:solidFill>
                <a:srgbClr val="002060"/>
              </a:solidFill>
            </a:endParaRPr>
          </a:p>
        </p:txBody>
      </p:sp>
      <p:pic>
        <p:nvPicPr>
          <p:cNvPr id="52228" name="Picture 2" title="Man reading a cookbook and learning to c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093912"/>
            <a:ext cx="1951038"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lnSpc>
                <a:spcPts val="4575"/>
              </a:lnSpc>
            </a:pPr>
            <a:r>
              <a:rPr lang="es-MX" sz="4900" noProof="0" dirty="0"/>
              <a:t>Instructores Efectivos </a:t>
            </a:r>
            <a:endParaRPr lang="es-MX" noProof="0" dirty="0"/>
          </a:p>
        </p:txBody>
      </p:sp>
      <p:sp>
        <p:nvSpPr>
          <p:cNvPr id="53251" name="Content Placeholder 2"/>
          <p:cNvSpPr>
            <a:spLocks noGrp="1"/>
          </p:cNvSpPr>
          <p:nvPr>
            <p:ph idx="1"/>
          </p:nvPr>
        </p:nvSpPr>
        <p:spPr>
          <a:xfrm>
            <a:off x="457200" y="1600200"/>
            <a:ext cx="5715000" cy="4525963"/>
          </a:xfrm>
        </p:spPr>
        <p:txBody>
          <a:bodyPr/>
          <a:lstStyle/>
          <a:p>
            <a:r>
              <a:rPr lang="es-MX" sz="2800" noProof="0" dirty="0"/>
              <a:t>Relaciones personales respetuosas</a:t>
            </a:r>
          </a:p>
          <a:p>
            <a:r>
              <a:rPr lang="es-MX" sz="2800" noProof="0" dirty="0"/>
              <a:t>Expectativas altas pero realistas</a:t>
            </a:r>
          </a:p>
          <a:p>
            <a:r>
              <a:rPr lang="es-MX" sz="2800" noProof="0" dirty="0"/>
              <a:t>Participan activamente</a:t>
            </a:r>
          </a:p>
          <a:p>
            <a:r>
              <a:rPr lang="es-MX" sz="2800" noProof="0" dirty="0"/>
              <a:t>Se aseguran que los estudiantes participen activamente</a:t>
            </a:r>
          </a:p>
          <a:p>
            <a:r>
              <a:rPr lang="es-MX" sz="2800" noProof="0" dirty="0"/>
              <a:t>Reconocen y refuerzan el éxito</a:t>
            </a:r>
          </a:p>
          <a:p>
            <a:r>
              <a:rPr lang="es-MX" sz="2800" noProof="0" dirty="0"/>
              <a:t>Se ven a sí mismos como agentes de cambio</a:t>
            </a:r>
          </a:p>
        </p:txBody>
      </p:sp>
      <p:pic>
        <p:nvPicPr>
          <p:cNvPr id="53252" name="Picture 2" title="Instructor in front of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825" y="2819400"/>
            <a:ext cx="30146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Principios del Aprendizaje Incorporados a Módulos del PAF </a:t>
            </a:r>
            <a:endParaRPr lang="es-MX" noProof="0" dirty="0"/>
          </a:p>
        </p:txBody>
      </p:sp>
      <p:pic>
        <p:nvPicPr>
          <p:cNvPr id="54276" name="Picture 2" title="&quot;Time to Learn&quot; on stopw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09800"/>
            <a:ext cx="2751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828800"/>
            <a:ext cx="8229600" cy="4525963"/>
          </a:xfrm>
        </p:spPr>
        <p:txBody>
          <a:bodyPr rtlCol="0">
            <a:normAutofit fontScale="92500" lnSpcReduction="20000"/>
          </a:bodyPr>
          <a:lstStyle/>
          <a:p>
            <a:pPr fontAlgn="auto">
              <a:spcAft>
                <a:spcPts val="0"/>
              </a:spcAft>
              <a:defRPr/>
            </a:pPr>
            <a:r>
              <a:rPr lang="es-MX" noProof="0" dirty="0"/>
              <a:t>Objetivos claros</a:t>
            </a:r>
          </a:p>
          <a:p>
            <a:pPr fontAlgn="auto">
              <a:spcAft>
                <a:spcPts val="0"/>
              </a:spcAft>
              <a:defRPr/>
            </a:pPr>
            <a:r>
              <a:rPr lang="es-MX" noProof="0" dirty="0"/>
              <a:t>Contexto y relevancia</a:t>
            </a:r>
          </a:p>
          <a:p>
            <a:pPr fontAlgn="auto">
              <a:spcAft>
                <a:spcPts val="0"/>
              </a:spcAft>
              <a:defRPr/>
            </a:pPr>
            <a:r>
              <a:rPr lang="es-MX" noProof="0" dirty="0"/>
              <a:t>Resúmenes ("pre-organizadores")</a:t>
            </a:r>
          </a:p>
          <a:p>
            <a:pPr fontAlgn="auto">
              <a:spcAft>
                <a:spcPts val="0"/>
              </a:spcAft>
              <a:defRPr/>
            </a:pPr>
            <a:r>
              <a:rPr lang="es-MX" noProof="0" dirty="0"/>
              <a:t>“Fragmentar“</a:t>
            </a:r>
          </a:p>
          <a:p>
            <a:pPr fontAlgn="auto">
              <a:spcAft>
                <a:spcPts val="0"/>
              </a:spcAft>
              <a:defRPr/>
            </a:pPr>
            <a:r>
              <a:rPr lang="es-MX" noProof="0" dirty="0"/>
              <a:t>Espaciar</a:t>
            </a:r>
          </a:p>
          <a:p>
            <a:pPr fontAlgn="auto">
              <a:spcAft>
                <a:spcPts val="0"/>
              </a:spcAft>
              <a:defRPr/>
            </a:pPr>
            <a:r>
              <a:rPr lang="es-MX" noProof="0" dirty="0"/>
              <a:t>Ilustraciones</a:t>
            </a:r>
          </a:p>
          <a:p>
            <a:pPr fontAlgn="auto">
              <a:spcAft>
                <a:spcPts val="0"/>
              </a:spcAft>
              <a:defRPr/>
            </a:pPr>
            <a:r>
              <a:rPr lang="es-MX" noProof="0" dirty="0"/>
              <a:t>Práctica frecuente</a:t>
            </a:r>
          </a:p>
          <a:p>
            <a:pPr fontAlgn="auto">
              <a:spcAft>
                <a:spcPts val="0"/>
              </a:spcAft>
              <a:defRPr/>
            </a:pPr>
            <a:r>
              <a:rPr lang="es-MX" noProof="0" dirty="0"/>
              <a:t>Retroalimentación sobre el desempeño</a:t>
            </a:r>
          </a:p>
          <a:p>
            <a:pPr fontAlgn="auto">
              <a:spcAft>
                <a:spcPts val="0"/>
              </a:spcAft>
              <a:defRPr/>
            </a:pPr>
            <a:r>
              <a:rPr lang="es-MX" noProof="0" dirty="0"/>
              <a:t>Revisión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55298" name="Picture 2" title="&quot;Thumbs Up&quot; cartoon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2286000"/>
            <a:ext cx="33051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p:nvPr>
        </p:nvSpPr>
        <p:spPr/>
        <p:txBody>
          <a:bodyPr/>
          <a:lstStyle/>
          <a:p>
            <a:pPr eaLnBrk="1" hangingPunct="1">
              <a:lnSpc>
                <a:spcPts val="4575"/>
              </a:lnSpc>
            </a:pPr>
            <a:r>
              <a:rPr lang="es-MX" sz="4900" noProof="0" dirty="0"/>
              <a:t>Dar y Recibir Retroalimentación </a:t>
            </a:r>
            <a:endParaRPr lang="es-MX" noProof="0" dirty="0"/>
          </a:p>
        </p:txBody>
      </p:sp>
      <p:sp>
        <p:nvSpPr>
          <p:cNvPr id="3" name="Content Placeholder 2"/>
          <p:cNvSpPr>
            <a:spLocks noGrp="1"/>
          </p:cNvSpPr>
          <p:nvPr>
            <p:ph idx="1"/>
          </p:nvPr>
        </p:nvSpPr>
        <p:spPr>
          <a:xfrm>
            <a:off x="457200" y="1600200"/>
            <a:ext cx="8077200" cy="4648200"/>
          </a:xfrm>
        </p:spPr>
        <p:txBody>
          <a:bodyPr rtlCol="0">
            <a:normAutofit fontScale="77500" lnSpcReduction="20000"/>
          </a:bodyPr>
          <a:lstStyle/>
          <a:p>
            <a:pPr fontAlgn="auto">
              <a:spcAft>
                <a:spcPts val="0"/>
              </a:spcAft>
              <a:defRPr/>
            </a:pPr>
            <a:r>
              <a:rPr lang="es-MX" sz="3600" noProof="0" dirty="0"/>
              <a:t>Retroalimentación = conocimiento de los resultados</a:t>
            </a:r>
          </a:p>
          <a:p>
            <a:pPr fontAlgn="auto">
              <a:spcAft>
                <a:spcPts val="0"/>
              </a:spcAft>
              <a:defRPr/>
            </a:pPr>
            <a:r>
              <a:rPr lang="es-MX" sz="3600" noProof="0" dirty="0"/>
              <a:t>La retroalimentación facilita el desempeño y el cambio de comportamiento</a:t>
            </a:r>
          </a:p>
          <a:p>
            <a:pPr lvl="1" eaLnBrk="1" fontAlgn="auto" hangingPunct="1">
              <a:spcAft>
                <a:spcPts val="0"/>
              </a:spcAft>
              <a:defRPr/>
            </a:pPr>
            <a:r>
              <a:rPr lang="es-MX" noProof="0" dirty="0"/>
              <a:t>Identifica el estado actual de aprendizaje</a:t>
            </a:r>
          </a:p>
          <a:p>
            <a:pPr lvl="1" eaLnBrk="1" fontAlgn="auto" hangingPunct="1">
              <a:spcAft>
                <a:spcPts val="0"/>
              </a:spcAft>
              <a:defRPr/>
            </a:pPr>
            <a:r>
              <a:rPr lang="es-MX" noProof="0" dirty="0"/>
              <a:t>Destaca lo que hay que aprender</a:t>
            </a:r>
          </a:p>
          <a:p>
            <a:pPr lvl="1" eaLnBrk="1" fontAlgn="auto" hangingPunct="1">
              <a:spcAft>
                <a:spcPts val="0"/>
              </a:spcAft>
              <a:defRPr/>
            </a:pPr>
            <a:r>
              <a:rPr lang="es-MX" noProof="0" dirty="0"/>
              <a:t>Supervisa el progreso</a:t>
            </a:r>
          </a:p>
          <a:p>
            <a:pPr lvl="1" eaLnBrk="1" fontAlgn="auto" hangingPunct="1">
              <a:spcAft>
                <a:spcPts val="0"/>
              </a:spcAft>
              <a:defRPr/>
            </a:pPr>
            <a:r>
              <a:rPr lang="es-MX" noProof="0" dirty="0"/>
              <a:t>Diagnostica problemas</a:t>
            </a:r>
          </a:p>
          <a:p>
            <a:pPr lvl="1" eaLnBrk="1" fontAlgn="auto" hangingPunct="1">
              <a:spcAft>
                <a:spcPts val="0"/>
              </a:spcAft>
              <a:defRPr/>
            </a:pPr>
            <a:r>
              <a:rPr lang="es-MX" noProof="0" dirty="0"/>
              <a:t>Proporciona un refuerzo positivo para el éxito</a:t>
            </a:r>
          </a:p>
          <a:p>
            <a:pPr fontAlgn="auto">
              <a:spcAft>
                <a:spcPts val="0"/>
              </a:spcAft>
              <a:defRPr/>
            </a:pPr>
            <a:r>
              <a:rPr lang="es-MX" noProof="0" dirty="0"/>
              <a:t>Consejos para dar retroalimentación:</a:t>
            </a:r>
          </a:p>
          <a:p>
            <a:pPr lvl="1" eaLnBrk="1" fontAlgn="auto" hangingPunct="1">
              <a:spcAft>
                <a:spcPts val="0"/>
              </a:spcAft>
              <a:defRPr/>
            </a:pPr>
            <a:r>
              <a:rPr lang="es-MX" noProof="0" dirty="0"/>
              <a:t>Cuanto antes es mejor</a:t>
            </a:r>
          </a:p>
          <a:p>
            <a:pPr lvl="1" eaLnBrk="1" fontAlgn="auto" hangingPunct="1">
              <a:spcAft>
                <a:spcPts val="0"/>
              </a:spcAft>
              <a:defRPr/>
            </a:pPr>
            <a:r>
              <a:rPr lang="es-MX" noProof="0" dirty="0"/>
              <a:t>Enfatizar lo positivo</a:t>
            </a:r>
          </a:p>
          <a:p>
            <a:pPr lvl="1" eaLnBrk="1" fontAlgn="auto" hangingPunct="1">
              <a:spcAft>
                <a:spcPts val="0"/>
              </a:spcAft>
              <a:defRPr/>
            </a:pPr>
            <a:r>
              <a:rPr lang="es-MX" noProof="0" dirty="0"/>
              <a:t>Considerarlo un proceso bidireccional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Crear una Experiencia Positiva en el Aula (1 de 2) </a:t>
            </a:r>
            <a:endParaRPr lang="es-MX" noProof="0" dirty="0"/>
          </a:p>
        </p:txBody>
      </p:sp>
      <p:sp>
        <p:nvSpPr>
          <p:cNvPr id="56323" name="Content Placeholder 2"/>
          <p:cNvSpPr>
            <a:spLocks noGrp="1"/>
          </p:cNvSpPr>
          <p:nvPr>
            <p:ph idx="1"/>
          </p:nvPr>
        </p:nvSpPr>
        <p:spPr>
          <a:xfrm>
            <a:off x="457200" y="1600200"/>
            <a:ext cx="4953000" cy="4525963"/>
          </a:xfrm>
        </p:spPr>
        <p:txBody>
          <a:bodyPr/>
          <a:lstStyle/>
          <a:p>
            <a:r>
              <a:rPr lang="es-MX" noProof="0" dirty="0"/>
              <a:t>El entorno físico y el equipo son importantes</a:t>
            </a:r>
          </a:p>
          <a:p>
            <a:r>
              <a:rPr lang="es-MX" noProof="0" dirty="0"/>
              <a:t>Adopte un enfoque centrado en el alumno</a:t>
            </a:r>
          </a:p>
          <a:p>
            <a:r>
              <a:rPr lang="es-MX" noProof="0" dirty="0"/>
              <a:t>Proyecte entusiasmo</a:t>
            </a:r>
          </a:p>
          <a:p>
            <a:r>
              <a:rPr lang="es-MX" noProof="0" dirty="0"/>
              <a:t>Haga preguntas y plantee puntos de discusión</a:t>
            </a:r>
          </a:p>
        </p:txBody>
      </p:sp>
      <p:pic>
        <p:nvPicPr>
          <p:cNvPr id="56324" name="Picture 2" title="Instructor in front of c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57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29700" name="Picture 2" title="Cartoon image of instructor before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888" y="2590800"/>
            <a:ext cx="277495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itle 1"/>
          <p:cNvSpPr>
            <a:spLocks noGrp="1"/>
          </p:cNvSpPr>
          <p:nvPr>
            <p:ph type="title"/>
          </p:nvPr>
        </p:nvSpPr>
        <p:spPr/>
        <p:txBody>
          <a:bodyPr/>
          <a:lstStyle/>
          <a:p>
            <a:pPr eaLnBrk="1" hangingPunct="1">
              <a:lnSpc>
                <a:spcPts val="4575"/>
              </a:lnSpc>
            </a:pPr>
            <a:r>
              <a:rPr lang="es-ES" dirty="0"/>
              <a:t>Funciones del Capacitador en el PAF</a:t>
            </a:r>
            <a:endParaRPr lang="en-US" dirty="0"/>
          </a:p>
        </p:txBody>
      </p:sp>
      <p:sp>
        <p:nvSpPr>
          <p:cNvPr id="3" name="Content Placeholder 2"/>
          <p:cNvSpPr>
            <a:spLocks noGrp="1"/>
          </p:cNvSpPr>
          <p:nvPr>
            <p:ph idx="1"/>
          </p:nvPr>
        </p:nvSpPr>
        <p:spPr>
          <a:xfrm>
            <a:off x="457200" y="1600200"/>
            <a:ext cx="6400800" cy="4525963"/>
          </a:xfrm>
        </p:spPr>
        <p:txBody>
          <a:bodyPr rtlCol="0">
            <a:normAutofit fontScale="85000" lnSpcReduction="20000"/>
          </a:bodyPr>
          <a:lstStyle/>
          <a:p>
            <a:pPr fontAlgn="auto">
              <a:spcAft>
                <a:spcPts val="0"/>
              </a:spcAft>
              <a:defRPr/>
            </a:pPr>
            <a:r>
              <a:rPr lang="es-ES" dirty="0"/>
              <a:t>Coordinar y enseñar el Módulo 3 en un salón de clases</a:t>
            </a:r>
            <a:endParaRPr lang="en-US" dirty="0"/>
          </a:p>
          <a:p>
            <a:pPr fontAlgn="auto">
              <a:spcAft>
                <a:spcPts val="0"/>
              </a:spcAft>
              <a:defRPr/>
            </a:pPr>
            <a:r>
              <a:rPr lang="es-ES" dirty="0"/>
              <a:t>Coordinar y enseñar el Módulo 4 en eventos del transportista con familias</a:t>
            </a:r>
            <a:endParaRPr lang="en-US" dirty="0"/>
          </a:p>
          <a:p>
            <a:pPr fontAlgn="auto">
              <a:spcAft>
                <a:spcPts val="0"/>
              </a:spcAft>
              <a:defRPr/>
            </a:pPr>
            <a:r>
              <a:rPr lang="es-ES" dirty="0"/>
              <a:t>Facilitar el aprendizaje basado en la web del conductor y la familia</a:t>
            </a:r>
            <a:endParaRPr lang="en-US" dirty="0"/>
          </a:p>
          <a:p>
            <a:pPr fontAlgn="auto">
              <a:spcAft>
                <a:spcPts val="0"/>
              </a:spcAft>
              <a:defRPr/>
            </a:pPr>
            <a:r>
              <a:rPr lang="es-ES" dirty="0"/>
              <a:t>Desarrollar experiencia en el tema</a:t>
            </a:r>
            <a:endParaRPr lang="en-US" dirty="0"/>
          </a:p>
          <a:p>
            <a:pPr fontAlgn="auto">
              <a:spcAft>
                <a:spcPts val="0"/>
              </a:spcAft>
              <a:defRPr/>
            </a:pPr>
            <a:r>
              <a:rPr lang="es-MX" dirty="0"/>
              <a:t>Posibles</a:t>
            </a:r>
            <a:r>
              <a:rPr lang="en-US" dirty="0"/>
              <a:t> </a:t>
            </a:r>
            <a:r>
              <a:rPr lang="es-MX" dirty="0"/>
              <a:t>responsabilidades</a:t>
            </a:r>
            <a:r>
              <a:rPr lang="en-US" dirty="0"/>
              <a:t> </a:t>
            </a:r>
            <a:r>
              <a:rPr lang="es-MX" dirty="0"/>
              <a:t>adicionales</a:t>
            </a:r>
            <a:r>
              <a:rPr lang="en-US" dirty="0"/>
              <a:t>::</a:t>
            </a:r>
          </a:p>
          <a:p>
            <a:pPr lvl="1" eaLnBrk="1" fontAlgn="auto" hangingPunct="1">
              <a:spcAft>
                <a:spcPts val="0"/>
              </a:spcAft>
              <a:defRPr/>
            </a:pPr>
            <a:r>
              <a:rPr lang="es-ES" dirty="0"/>
              <a:t>Mantener registros del PAF del transportista</a:t>
            </a:r>
            <a:endParaRPr lang="en-US" dirty="0"/>
          </a:p>
          <a:p>
            <a:pPr lvl="1" eaLnBrk="1" fontAlgn="auto" hangingPunct="1">
              <a:spcAft>
                <a:spcPts val="0"/>
              </a:spcAft>
              <a:defRPr/>
            </a:pPr>
            <a:r>
              <a:rPr lang="es-ES" dirty="0"/>
              <a:t>Tomar y posiblemente enseñar, otros módulos del PAF</a:t>
            </a:r>
            <a:endParaRPr lang="en-US" dirty="0"/>
          </a:p>
          <a:p>
            <a:pPr lvl="1" eaLnBrk="1" fontAlgn="auto" hangingPunct="1">
              <a:spcAft>
                <a:spcPts val="0"/>
              </a:spcAft>
              <a:defRPr/>
            </a:pPr>
            <a:r>
              <a:rPr lang="es-MX" dirty="0"/>
              <a:t>Realizar</a:t>
            </a:r>
            <a:r>
              <a:rPr lang="en-US" dirty="0"/>
              <a:t> seminarios web</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457200" y="1600200"/>
            <a:ext cx="5257800" cy="4525963"/>
          </a:xfrm>
        </p:spPr>
        <p:txBody>
          <a:bodyPr/>
          <a:lstStyle/>
          <a:p>
            <a:r>
              <a:rPr lang="es-MX" noProof="0" dirty="0"/>
              <a:t>Refuerce la participación</a:t>
            </a:r>
          </a:p>
          <a:p>
            <a:r>
              <a:rPr lang="es-MX" noProof="0" dirty="0"/>
              <a:t>Incorpore ejemplos de empresas</a:t>
            </a:r>
          </a:p>
          <a:p>
            <a:r>
              <a:rPr lang="es-MX" noProof="0" dirty="0"/>
              <a:t>Mantenga estándares y rendición de cuentas</a:t>
            </a:r>
          </a:p>
          <a:p>
            <a:r>
              <a:rPr lang="es-MX" noProof="0" dirty="0"/>
              <a:t>Evalúe el progreso grupal e individual; ajuste en consecuencia</a:t>
            </a:r>
          </a:p>
        </p:txBody>
      </p:sp>
      <p:sp>
        <p:nvSpPr>
          <p:cNvPr id="57347" name="Title 3"/>
          <p:cNvSpPr>
            <a:spLocks noGrp="1"/>
          </p:cNvSpPr>
          <p:nvPr>
            <p:ph type="title"/>
          </p:nvPr>
        </p:nvSpPr>
        <p:spPr/>
        <p:txBody>
          <a:bodyPr/>
          <a:lstStyle/>
          <a:p>
            <a:pPr eaLnBrk="1" hangingPunct="1">
              <a:lnSpc>
                <a:spcPts val="4575"/>
              </a:lnSpc>
            </a:pPr>
            <a:r>
              <a:rPr lang="es-MX" sz="4400" noProof="0" dirty="0"/>
              <a:t>Crear una Experiencia Positiva en el Aula (2 de 2) </a:t>
            </a:r>
            <a:r>
              <a:rPr lang="es-MX" noProof="0" dirty="0"/>
              <a:t> </a:t>
            </a:r>
          </a:p>
        </p:txBody>
      </p:sp>
      <p:pic>
        <p:nvPicPr>
          <p:cNvPr id="57348" name="Picture 2" title="Instructor in front of c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57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71BEE08-B9B7-46DD-C172-62DADDF98543}"/>
              </a:ext>
            </a:extLst>
          </p:cNvPr>
          <p:cNvGrpSpPr/>
          <p:nvPr/>
        </p:nvGrpSpPr>
        <p:grpSpPr>
          <a:xfrm>
            <a:off x="5080334" y="1981200"/>
            <a:ext cx="3835066" cy="2743200"/>
            <a:chOff x="5080334" y="2057400"/>
            <a:chExt cx="3835066" cy="2743200"/>
          </a:xfrm>
        </p:grpSpPr>
        <p:pic>
          <p:nvPicPr>
            <p:cNvPr id="5837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334" y="2057400"/>
              <a:ext cx="383506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028FBC46-FA42-93EB-FE98-EFDB9686B92A}"/>
                </a:ext>
              </a:extLst>
            </p:cNvPr>
            <p:cNvPicPr>
              <a:picLocks noChangeAspect="1"/>
            </p:cNvPicPr>
            <p:nvPr/>
          </p:nvPicPr>
          <p:blipFill rotWithShape="1">
            <a:blip r:embed="rId4"/>
            <a:srcRect l="6258" t="1" b="13536"/>
            <a:stretch/>
          </p:blipFill>
          <p:spPr>
            <a:xfrm>
              <a:off x="7536872" y="2524992"/>
              <a:ext cx="457200" cy="152400"/>
            </a:xfrm>
            <a:prstGeom prst="rect">
              <a:avLst/>
            </a:prstGeom>
          </p:spPr>
        </p:pic>
        <p:pic>
          <p:nvPicPr>
            <p:cNvPr id="4" name="Imagen 3">
              <a:extLst>
                <a:ext uri="{FF2B5EF4-FFF2-40B4-BE49-F238E27FC236}">
                  <a16:creationId xmlns:a16="http://schemas.microsoft.com/office/drawing/2014/main" id="{9E8C087C-94B4-C76B-08A4-6FBF66207EDD}"/>
                </a:ext>
              </a:extLst>
            </p:cNvPr>
            <p:cNvPicPr>
              <a:picLocks noChangeAspect="1"/>
            </p:cNvPicPr>
            <p:nvPr/>
          </p:nvPicPr>
          <p:blipFill rotWithShape="1">
            <a:blip r:embed="rId4"/>
            <a:srcRect l="6258" t="1" b="13536"/>
            <a:stretch/>
          </p:blipFill>
          <p:spPr>
            <a:xfrm>
              <a:off x="7609606" y="3411680"/>
              <a:ext cx="457200" cy="152400"/>
            </a:xfrm>
            <a:prstGeom prst="rect">
              <a:avLst/>
            </a:prstGeom>
          </p:spPr>
        </p:pic>
        <p:pic>
          <p:nvPicPr>
            <p:cNvPr id="5" name="Imagen 4">
              <a:extLst>
                <a:ext uri="{FF2B5EF4-FFF2-40B4-BE49-F238E27FC236}">
                  <a16:creationId xmlns:a16="http://schemas.microsoft.com/office/drawing/2014/main" id="{B3BACC88-6789-0C73-1473-4D2253C922A4}"/>
                </a:ext>
              </a:extLst>
            </p:cNvPr>
            <p:cNvPicPr>
              <a:picLocks noChangeAspect="1"/>
            </p:cNvPicPr>
            <p:nvPr/>
          </p:nvPicPr>
          <p:blipFill rotWithShape="1">
            <a:blip r:embed="rId4"/>
            <a:srcRect l="6258" t="1" b="13536"/>
            <a:stretch/>
          </p:blipFill>
          <p:spPr>
            <a:xfrm>
              <a:off x="8290640" y="3962400"/>
              <a:ext cx="548560" cy="152400"/>
            </a:xfrm>
            <a:prstGeom prst="rect">
              <a:avLst/>
            </a:prstGeom>
          </p:spPr>
        </p:pic>
        <p:pic>
          <p:nvPicPr>
            <p:cNvPr id="6" name="Imagen 5">
              <a:extLst>
                <a:ext uri="{FF2B5EF4-FFF2-40B4-BE49-F238E27FC236}">
                  <a16:creationId xmlns:a16="http://schemas.microsoft.com/office/drawing/2014/main" id="{EA9CF8D7-43B6-6B10-031C-646DC8C54CCE}"/>
                </a:ext>
              </a:extLst>
            </p:cNvPr>
            <p:cNvPicPr>
              <a:picLocks noChangeAspect="1"/>
            </p:cNvPicPr>
            <p:nvPr/>
          </p:nvPicPr>
          <p:blipFill rotWithShape="1">
            <a:blip r:embed="rId4"/>
            <a:srcRect l="6258" t="1" b="13536"/>
            <a:stretch/>
          </p:blipFill>
          <p:spPr>
            <a:xfrm>
              <a:off x="7649152" y="4611110"/>
              <a:ext cx="457200" cy="152400"/>
            </a:xfrm>
            <a:prstGeom prst="rect">
              <a:avLst/>
            </a:prstGeom>
          </p:spPr>
        </p:pic>
        <p:pic>
          <p:nvPicPr>
            <p:cNvPr id="7" name="Imagen 6">
              <a:extLst>
                <a:ext uri="{FF2B5EF4-FFF2-40B4-BE49-F238E27FC236}">
                  <a16:creationId xmlns:a16="http://schemas.microsoft.com/office/drawing/2014/main" id="{220CF71D-2094-30BA-DA56-4C6CB32252F5}"/>
                </a:ext>
              </a:extLst>
            </p:cNvPr>
            <p:cNvPicPr>
              <a:picLocks noChangeAspect="1"/>
            </p:cNvPicPr>
            <p:nvPr/>
          </p:nvPicPr>
          <p:blipFill rotWithShape="1">
            <a:blip r:embed="rId4"/>
            <a:srcRect l="6258" t="1" b="13536"/>
            <a:stretch/>
          </p:blipFill>
          <p:spPr>
            <a:xfrm>
              <a:off x="8329350" y="2812472"/>
              <a:ext cx="473748" cy="131616"/>
            </a:xfrm>
            <a:prstGeom prst="rect">
              <a:avLst/>
            </a:prstGeom>
          </p:spPr>
        </p:pic>
      </p:grpSp>
      <p:sp>
        <p:nvSpPr>
          <p:cNvPr id="58371" name="Title 4"/>
          <p:cNvSpPr>
            <a:spLocks noGrp="1"/>
          </p:cNvSpPr>
          <p:nvPr>
            <p:ph type="title"/>
          </p:nvPr>
        </p:nvSpPr>
        <p:spPr/>
        <p:txBody>
          <a:bodyPr/>
          <a:lstStyle/>
          <a:p>
            <a:pPr eaLnBrk="1" hangingPunct="1">
              <a:lnSpc>
                <a:spcPts val="4575"/>
              </a:lnSpc>
            </a:pPr>
            <a:r>
              <a:rPr lang="es-MX" noProof="0" dirty="0"/>
              <a:t>Seminarios web: Capacitación en Línea "en el Aula"</a:t>
            </a:r>
          </a:p>
        </p:txBody>
      </p:sp>
      <p:sp>
        <p:nvSpPr>
          <p:cNvPr id="58372" name="Content Placeholder 12" title="Schematic of webinar set-up"/>
          <p:cNvSpPr>
            <a:spLocks noGrp="1"/>
          </p:cNvSpPr>
          <p:nvPr>
            <p:ph sz="half" idx="4294967295"/>
          </p:nvPr>
        </p:nvSpPr>
        <p:spPr>
          <a:xfrm>
            <a:off x="533400" y="1447800"/>
            <a:ext cx="7239000" cy="5791200"/>
          </a:xfrm>
        </p:spPr>
        <p:txBody>
          <a:bodyPr/>
          <a:lstStyle/>
          <a:p>
            <a:pPr eaLnBrk="1" hangingPunct="1"/>
            <a:r>
              <a:rPr lang="es-MX" sz="2400" noProof="0" dirty="0"/>
              <a:t>Seminario web: Capacitación u otra reunión realizada en línea y en tiempo real</a:t>
            </a:r>
          </a:p>
          <a:p>
            <a:pPr eaLnBrk="1" hangingPunct="1"/>
            <a:r>
              <a:rPr lang="es-MX" sz="2400" noProof="0" dirty="0"/>
              <a:t>Los estudiantes inician sesión en                                     el sitio web de la empresa o del                       proveedor de servicios desde                         ubicaciones remotas</a:t>
            </a:r>
          </a:p>
          <a:p>
            <a:pPr eaLnBrk="1" hangingPunct="1"/>
            <a:r>
              <a:rPr lang="es-MX" sz="2400" noProof="0" dirty="0"/>
              <a:t>El papel del instructor es similar a la capacitación            en el aula, pero a través de la computadora</a:t>
            </a:r>
          </a:p>
          <a:p>
            <a:pPr eaLnBrk="1" hangingPunct="1"/>
            <a:r>
              <a:rPr lang="es-MX" sz="2400" noProof="0" dirty="0"/>
              <a:t>Desventajas:</a:t>
            </a:r>
          </a:p>
          <a:p>
            <a:pPr lvl="1" eaLnBrk="1" hangingPunct="1">
              <a:spcBef>
                <a:spcPts val="0"/>
              </a:spcBef>
            </a:pPr>
            <a:r>
              <a:rPr lang="es-MX" sz="2300" noProof="0" dirty="0"/>
              <a:t>Requiere capacidades existentes para los seminarios web y soporte de TICs</a:t>
            </a:r>
          </a:p>
          <a:p>
            <a:pPr lvl="1" eaLnBrk="1" hangingPunct="1">
              <a:spcBef>
                <a:spcPts val="0"/>
              </a:spcBef>
            </a:pPr>
            <a:r>
              <a:rPr lang="es-MX" sz="2300" noProof="0" dirty="0"/>
              <a:t>Contacto instructor-alumno no presencial</a:t>
            </a:r>
          </a:p>
          <a:p>
            <a:pPr lvl="1" eaLnBrk="1" hangingPunct="1">
              <a:spcBef>
                <a:spcPts val="0"/>
              </a:spcBef>
            </a:pPr>
            <a:r>
              <a:rPr lang="es-MX" sz="2300" noProof="0" dirty="0"/>
              <a:t>El papel del estudiante es relativamente pasivo.</a:t>
            </a:r>
          </a:p>
        </p:txBody>
      </p:sp>
      <p:pic>
        <p:nvPicPr>
          <p:cNvPr id="58373" name="Picture 2" title="Schematic of webinar set-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325" y="4800600"/>
            <a:ext cx="13462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Incorporar Ejemplos de Empresas en la Instrucción </a:t>
            </a:r>
            <a:endParaRPr lang="es-MX" noProof="0" dirty="0"/>
          </a:p>
        </p:txBody>
      </p:sp>
      <p:sp>
        <p:nvSpPr>
          <p:cNvPr id="3" name="Content Placeholder 2"/>
          <p:cNvSpPr>
            <a:spLocks noGrp="1"/>
          </p:cNvSpPr>
          <p:nvPr>
            <p:ph idx="1"/>
          </p:nvPr>
        </p:nvSpPr>
        <p:spPr>
          <a:xfrm>
            <a:off x="457200" y="1600200"/>
            <a:ext cx="8382000" cy="4525963"/>
          </a:xfrm>
        </p:spPr>
        <p:txBody>
          <a:bodyPr rtlCol="0">
            <a:normAutofit fontScale="85000" lnSpcReduction="20000"/>
          </a:bodyPr>
          <a:lstStyle/>
          <a:p>
            <a:pPr fontAlgn="auto">
              <a:spcAft>
                <a:spcPts val="0"/>
              </a:spcAft>
              <a:defRPr/>
            </a:pPr>
            <a:r>
              <a:rPr lang="es-MX" noProof="0" dirty="0"/>
              <a:t>De acuerdo con los principios de aprendizaje:</a:t>
            </a:r>
          </a:p>
          <a:p>
            <a:pPr lvl="1" eaLnBrk="1" fontAlgn="auto" hangingPunct="1">
              <a:spcAft>
                <a:spcPts val="0"/>
              </a:spcAft>
              <a:defRPr/>
            </a:pPr>
            <a:r>
              <a:rPr lang="es-MX" noProof="0" dirty="0"/>
              <a:t>Contexto y relevancia</a:t>
            </a:r>
          </a:p>
          <a:p>
            <a:pPr lvl="1" eaLnBrk="1" fontAlgn="auto" hangingPunct="1">
              <a:spcAft>
                <a:spcPts val="0"/>
              </a:spcAft>
              <a:defRPr/>
            </a:pPr>
            <a:r>
              <a:rPr lang="es-MX" noProof="0" dirty="0"/>
              <a:t>Aprendizaje es más probable de ser aplicado</a:t>
            </a:r>
          </a:p>
          <a:p>
            <a:pPr lvl="1" eaLnBrk="1" fontAlgn="auto" hangingPunct="1">
              <a:spcAft>
                <a:spcPts val="0"/>
              </a:spcAft>
              <a:defRPr/>
            </a:pPr>
            <a:r>
              <a:rPr lang="es-MX" noProof="0" dirty="0"/>
              <a:t>Refuerza las políticas y prácticas de la empresa.</a:t>
            </a:r>
          </a:p>
          <a:p>
            <a:pPr fontAlgn="auto">
              <a:spcAft>
                <a:spcPts val="0"/>
              </a:spcAft>
              <a:defRPr/>
            </a:pPr>
            <a:r>
              <a:rPr lang="es-MX" noProof="0" dirty="0"/>
              <a:t>Dos enfoques:</a:t>
            </a:r>
          </a:p>
          <a:p>
            <a:pPr lvl="1" eaLnBrk="1" fontAlgn="auto" hangingPunct="1">
              <a:spcAft>
                <a:spcPts val="0"/>
              </a:spcAft>
              <a:defRPr/>
            </a:pPr>
            <a:r>
              <a:rPr lang="es-MX" noProof="0" dirty="0"/>
              <a:t>Ejemplos de empresas a lo largo de la instrucción</a:t>
            </a:r>
          </a:p>
          <a:p>
            <a:pPr lvl="1" eaLnBrk="1" fontAlgn="auto" hangingPunct="1">
              <a:spcAft>
                <a:spcPts val="0"/>
              </a:spcAft>
              <a:defRPr/>
            </a:pPr>
            <a:r>
              <a:rPr lang="es-MX" noProof="0" dirty="0"/>
              <a:t>Lección complementaria centrada en ejemplos de empresas</a:t>
            </a:r>
          </a:p>
          <a:p>
            <a:pPr fontAlgn="auto">
              <a:spcAft>
                <a:spcPts val="0"/>
              </a:spcAft>
              <a:defRPr/>
            </a:pPr>
            <a:r>
              <a:rPr lang="es-MX" noProof="0" dirty="0"/>
              <a:t>Precauciones:</a:t>
            </a:r>
          </a:p>
          <a:p>
            <a:pPr lvl="1" eaLnBrk="1" fontAlgn="auto" hangingPunct="1">
              <a:spcAft>
                <a:spcPts val="0"/>
              </a:spcAft>
              <a:defRPr/>
            </a:pPr>
            <a:r>
              <a:rPr lang="es-MX" noProof="0" dirty="0"/>
              <a:t>Recuerde las limitaciones de tiempo</a:t>
            </a:r>
          </a:p>
          <a:p>
            <a:pPr lvl="1" eaLnBrk="1" fontAlgn="auto" hangingPunct="1">
              <a:spcAft>
                <a:spcPts val="0"/>
              </a:spcAft>
              <a:defRPr/>
            </a:pPr>
            <a:r>
              <a:rPr lang="es-MX" noProof="0" dirty="0"/>
              <a:t>Debe reforzar el contenido del módulo. </a:t>
            </a:r>
          </a:p>
          <a:p>
            <a:pPr lvl="1" eaLnBrk="1" fontAlgn="auto" hangingPunct="1">
              <a:spcAft>
                <a:spcPts val="0"/>
              </a:spcAft>
              <a:defRPr/>
            </a:pPr>
            <a:r>
              <a:rPr lang="es-MX" noProof="0" dirty="0"/>
              <a:t>Respetar la privacidad y la confidencialidad individuales.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rtlCol="0">
            <a:noAutofit/>
          </a:bodyPr>
          <a:lstStyle/>
          <a:p>
            <a:pPr eaLnBrk="1" fontAlgn="auto" hangingPunct="1">
              <a:lnSpc>
                <a:spcPts val="4400"/>
              </a:lnSpc>
              <a:spcAft>
                <a:spcPts val="0"/>
              </a:spcAft>
              <a:defRPr/>
            </a:pPr>
            <a:r>
              <a:rPr lang="es-MX" sz="3200" noProof="0" dirty="0"/>
              <a:t>Mantener Estándares y Rendición de Cuentas en la Capacitación de Educación del Conductor</a:t>
            </a:r>
          </a:p>
        </p:txBody>
      </p:sp>
      <p:sp>
        <p:nvSpPr>
          <p:cNvPr id="7" name="Content Placeholder 6"/>
          <p:cNvSpPr>
            <a:spLocks noGrp="1"/>
          </p:cNvSpPr>
          <p:nvPr>
            <p:ph idx="1"/>
          </p:nvPr>
        </p:nvSpPr>
        <p:spPr>
          <a:xfrm>
            <a:off x="457200" y="1600200"/>
            <a:ext cx="6096000" cy="4983162"/>
          </a:xfrm>
        </p:spPr>
        <p:txBody>
          <a:bodyPr rtlCol="0">
            <a:normAutofit fontScale="77500" lnSpcReduction="20000"/>
          </a:bodyPr>
          <a:lstStyle/>
          <a:p>
            <a:pPr fontAlgn="auto">
              <a:spcAft>
                <a:spcPts val="0"/>
              </a:spcAft>
              <a:defRPr/>
            </a:pPr>
            <a:r>
              <a:rPr lang="es-MX" sz="3100" noProof="0" dirty="0"/>
              <a:t>Sea positivo pero riguroso.</a:t>
            </a:r>
          </a:p>
          <a:p>
            <a:pPr fontAlgn="auto">
              <a:spcAft>
                <a:spcPts val="0"/>
              </a:spcAft>
              <a:defRPr/>
            </a:pPr>
            <a:r>
              <a:rPr lang="es-MX" sz="3100" noProof="0" dirty="0"/>
              <a:t>Establezca altas expectativas para el comportamiento y el aprendizaje en el aula.</a:t>
            </a:r>
          </a:p>
          <a:p>
            <a:pPr fontAlgn="auto">
              <a:spcAft>
                <a:spcPts val="0"/>
              </a:spcAft>
              <a:defRPr/>
            </a:pPr>
            <a:r>
              <a:rPr lang="es-MX" sz="3100" noProof="0" dirty="0"/>
              <a:t>Proteja la integridad de los exámenes del módulo</a:t>
            </a:r>
          </a:p>
          <a:p>
            <a:pPr lvl="1" eaLnBrk="1" fontAlgn="auto" hangingPunct="1">
              <a:spcAft>
                <a:spcPts val="0"/>
              </a:spcAft>
              <a:defRPr/>
            </a:pPr>
            <a:r>
              <a:rPr lang="es-MX" sz="3100" noProof="0" dirty="0"/>
              <a:t>Los estudiantes tomen los exámenes </a:t>
            </a:r>
            <a:r>
              <a:rPr lang="es-MX" sz="3100" i="1" noProof="0" dirty="0"/>
              <a:t>individualmente</a:t>
            </a:r>
          </a:p>
          <a:p>
            <a:pPr lvl="1" eaLnBrk="1" fontAlgn="auto" hangingPunct="1">
              <a:spcAft>
                <a:spcPts val="0"/>
              </a:spcAft>
              <a:defRPr/>
            </a:pPr>
            <a:r>
              <a:rPr lang="es-MX" sz="3100" noProof="0" dirty="0"/>
              <a:t>Los estudiantes </a:t>
            </a:r>
            <a:r>
              <a:rPr lang="es-MX" sz="3100" i="1" noProof="0" dirty="0"/>
              <a:t>no vean </a:t>
            </a:r>
            <a:r>
              <a:rPr lang="es-MX" sz="3100" noProof="0" dirty="0"/>
              <a:t>los exámenes por adelantado</a:t>
            </a:r>
            <a:r>
              <a:rPr lang="es-MX" sz="3000" noProof="0" dirty="0"/>
              <a:t>.</a:t>
            </a:r>
          </a:p>
          <a:p>
            <a:pPr fontAlgn="auto">
              <a:spcAft>
                <a:spcPts val="0"/>
              </a:spcAft>
              <a:defRPr/>
            </a:pPr>
            <a:r>
              <a:rPr lang="es-MX" sz="3100" noProof="0" dirty="0"/>
              <a:t>Mantenga registros precisos de:</a:t>
            </a:r>
          </a:p>
          <a:p>
            <a:pPr lvl="1" eaLnBrk="1" fontAlgn="auto" hangingPunct="1">
              <a:spcAft>
                <a:spcPts val="0"/>
              </a:spcAft>
              <a:defRPr/>
            </a:pPr>
            <a:r>
              <a:rPr lang="es-MX" sz="3100" noProof="0" dirty="0"/>
              <a:t>Asistencia/participación de los estudiantes</a:t>
            </a:r>
          </a:p>
          <a:p>
            <a:pPr lvl="1" eaLnBrk="1" fontAlgn="auto" hangingPunct="1">
              <a:spcAft>
                <a:spcPts val="0"/>
              </a:spcAft>
              <a:defRPr/>
            </a:pPr>
            <a:r>
              <a:rPr lang="es-MX" sz="3100" noProof="0" dirty="0"/>
              <a:t>Calificaciones de los exámenes de los estudiantes</a:t>
            </a:r>
          </a:p>
          <a:p>
            <a:pPr lvl="1" eaLnBrk="1" fontAlgn="auto" hangingPunct="1">
              <a:spcAft>
                <a:spcPts val="0"/>
              </a:spcAft>
              <a:defRPr/>
            </a:pPr>
            <a:endParaRPr lang="es-MX" noProof="0" dirty="0"/>
          </a:p>
        </p:txBody>
      </p:sp>
      <p:pic>
        <p:nvPicPr>
          <p:cNvPr id="60420" name="Picture 5" title="Multiple choice exam 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191000"/>
            <a:ext cx="25146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title="Students writing at des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905000"/>
            <a:ext cx="261302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lnSpc>
                <a:spcPts val="4575"/>
              </a:lnSpc>
            </a:pPr>
            <a:r>
              <a:rPr lang="es-MX" sz="4000" noProof="0" dirty="0">
                <a:latin typeface="Arial" pitchFamily="34" charset="0"/>
                <a:cs typeface="Arial" pitchFamily="34" charset="0"/>
              </a:rPr>
              <a:t>Cuestionario - Descripción General de “Capacitar al Capacitador”</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s-MX" noProof="0" dirty="0"/>
              <a:t>¿Qué tema se cubre en el Módulo 3 (Educación del Conductor) pero </a:t>
            </a:r>
            <a:r>
              <a:rPr lang="es-MX" b="1" noProof="0" dirty="0"/>
              <a:t>NO</a:t>
            </a:r>
            <a:r>
              <a:rPr lang="es-MX" noProof="0" dirty="0"/>
              <a:t> en el Módulo 4 (Educación de la Familia)?</a:t>
            </a:r>
          </a:p>
          <a:p>
            <a:pPr marL="971550" lvl="1" indent="-514350" eaLnBrk="1" fontAlgn="auto" hangingPunct="1">
              <a:spcAft>
                <a:spcPts val="0"/>
              </a:spcAft>
              <a:buFont typeface="+mj-lt"/>
              <a:buAutoNum type="alphaLcParenR"/>
              <a:defRPr/>
            </a:pPr>
            <a:r>
              <a:rPr lang="es-MX" noProof="0" dirty="0"/>
              <a:t>Choques por Fatiga</a:t>
            </a:r>
          </a:p>
          <a:p>
            <a:pPr marL="971550" lvl="1" indent="-514350" eaLnBrk="1" fontAlgn="auto" hangingPunct="1">
              <a:spcAft>
                <a:spcPts val="0"/>
              </a:spcAft>
              <a:buFont typeface="+mj-lt"/>
              <a:buAutoNum type="alphaLcParenR"/>
              <a:defRPr/>
            </a:pPr>
            <a:r>
              <a:rPr lang="es-MX" noProof="0" dirty="0"/>
              <a:t>Programación de horarios y Horas de Servicio</a:t>
            </a:r>
          </a:p>
          <a:p>
            <a:pPr marL="971550" lvl="1" indent="-514350" eaLnBrk="1" fontAlgn="auto" hangingPunct="1">
              <a:spcAft>
                <a:spcPts val="0"/>
              </a:spcAft>
              <a:buFont typeface="+mj-lt"/>
              <a:buAutoNum type="alphaLcParenR"/>
              <a:defRPr/>
            </a:pPr>
            <a:r>
              <a:rPr lang="es-MX" noProof="0" dirty="0"/>
              <a:t>Salud y Bienestar</a:t>
            </a:r>
          </a:p>
          <a:p>
            <a:pPr marL="971550" lvl="1" indent="-514350" eaLnBrk="1" fontAlgn="auto" hangingPunct="1">
              <a:spcAft>
                <a:spcPts val="0"/>
              </a:spcAft>
              <a:buFont typeface="+mj-lt"/>
              <a:buAutoNum type="alphaLcParenR"/>
              <a:defRPr/>
            </a:pPr>
            <a:r>
              <a:rPr lang="es-MX" noProof="0" dirty="0"/>
              <a:t>Drogas y Medicamentos</a:t>
            </a:r>
          </a:p>
          <a:p>
            <a:pPr marL="971550" lvl="1" indent="-514350" eaLnBrk="1" fontAlgn="auto" hangingPunct="1">
              <a:spcAft>
                <a:spcPts val="0"/>
              </a:spcAft>
              <a:buFont typeface="+mj-lt"/>
              <a:buAutoNum type="alphaLcParenR"/>
              <a:defRPr/>
            </a:pPr>
            <a:r>
              <a:rPr lang="es-MX" noProof="0" dirty="0"/>
              <a:t>Mejorar el Sueño y el Estado de Alerta.</a:t>
            </a:r>
          </a:p>
          <a:p>
            <a:pPr fontAlgn="auto">
              <a:spcAft>
                <a:spcPts val="0"/>
              </a:spcAft>
              <a:buFont typeface="Arial" pitchFamily="34" charset="0"/>
              <a:buNone/>
              <a:defRPr/>
            </a:pPr>
            <a:endParaRPr lang="es-MX" noProof="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lnSpc>
                <a:spcPts val="4575"/>
              </a:lnSpc>
            </a:pPr>
            <a:r>
              <a:rPr lang="es-MX" sz="4000" noProof="0" dirty="0">
                <a:latin typeface="Arial" pitchFamily="34" charset="0"/>
                <a:cs typeface="Arial" pitchFamily="34" charset="0"/>
              </a:rPr>
              <a:t>Cuestionario - Descripción General de “Capacitar al Capacitador”</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2"/>
              <a:defRPr/>
            </a:pPr>
            <a:r>
              <a:rPr lang="es-MX" noProof="0" dirty="0"/>
              <a:t>¿Cuál </a:t>
            </a:r>
            <a:r>
              <a:rPr lang="es-MX" b="1" noProof="0" dirty="0"/>
              <a:t>NO</a:t>
            </a:r>
            <a:r>
              <a:rPr lang="es-MX" noProof="0" dirty="0"/>
              <a:t> es un prerrequisito para tomar esta instrucción del Módulo 5?</a:t>
            </a:r>
          </a:p>
          <a:p>
            <a:pPr marL="914400" lvl="1" indent="-514350" eaLnBrk="1" fontAlgn="auto" hangingPunct="1">
              <a:spcAft>
                <a:spcPts val="0"/>
              </a:spcAft>
              <a:buFont typeface="+mj-lt"/>
              <a:buAutoNum type="alphaLcParenR"/>
              <a:defRPr/>
            </a:pPr>
            <a:r>
              <a:rPr lang="es-MX" noProof="0" dirty="0"/>
              <a:t>Finalización exitosa del Módulo 3 (Educación del Conductor)</a:t>
            </a:r>
          </a:p>
          <a:p>
            <a:pPr marL="914400" lvl="1" indent="-514350" eaLnBrk="1" fontAlgn="auto" hangingPunct="1">
              <a:spcAft>
                <a:spcPts val="0"/>
              </a:spcAft>
              <a:buFont typeface="+mj-lt"/>
              <a:buAutoNum type="alphaLcParenR"/>
              <a:defRPr/>
            </a:pPr>
            <a:r>
              <a:rPr lang="es-MX" noProof="0" dirty="0"/>
              <a:t>Finalización exitosa del Módulo 4 (Educación de la Familia)</a:t>
            </a:r>
          </a:p>
          <a:p>
            <a:pPr marL="914400" lvl="1" indent="-514350" eaLnBrk="1" fontAlgn="auto" hangingPunct="1">
              <a:spcAft>
                <a:spcPts val="0"/>
              </a:spcAft>
              <a:buFont typeface="+mj-lt"/>
              <a:buAutoNum type="alphaLcParenR"/>
              <a:defRPr/>
            </a:pPr>
            <a:r>
              <a:rPr lang="es-MX" noProof="0" dirty="0"/>
              <a:t>Finalización exitosa de al menos un módulo del PAF en línea (basado en la web)</a:t>
            </a:r>
          </a:p>
          <a:p>
            <a:pPr marL="914400" lvl="1" indent="-514350" eaLnBrk="1" fontAlgn="auto" hangingPunct="1">
              <a:spcAft>
                <a:spcPts val="0"/>
              </a:spcAft>
              <a:buFont typeface="+mj-lt"/>
              <a:buAutoNum type="alphaLcParenR"/>
              <a:defRPr/>
            </a:pPr>
            <a:r>
              <a:rPr lang="es-MX" noProof="0" dirty="0"/>
              <a:t>Experiencia previa como conductor de vehículos de autotransporte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lnSpc>
                <a:spcPts val="4575"/>
              </a:lnSpc>
            </a:pPr>
            <a:r>
              <a:rPr lang="es-MX" sz="4000" noProof="0" dirty="0">
                <a:latin typeface="Arial" pitchFamily="34" charset="0"/>
                <a:cs typeface="Arial" pitchFamily="34" charset="0"/>
              </a:rPr>
              <a:t>Cuestionario - Descripción General de “Capacitar al Capacitador”</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3"/>
              <a:defRPr/>
            </a:pPr>
            <a:r>
              <a:rPr lang="es-MX" noProof="0" dirty="0"/>
              <a:t>¿Cuál </a:t>
            </a:r>
            <a:r>
              <a:rPr lang="es-MX" b="1" noProof="0" dirty="0"/>
              <a:t>NO</a:t>
            </a:r>
            <a:r>
              <a:rPr lang="es-MX" noProof="0" dirty="0"/>
              <a:t> es generalmente cierto de la capacitación basada en la web?</a:t>
            </a:r>
          </a:p>
          <a:p>
            <a:pPr marL="914400" lvl="1" indent="-514350" eaLnBrk="1" fontAlgn="auto" hangingPunct="1">
              <a:spcAft>
                <a:spcPts val="0"/>
              </a:spcAft>
              <a:buFont typeface="+mj-lt"/>
              <a:buAutoNum type="alphaLcParenR"/>
              <a:defRPr/>
            </a:pPr>
            <a:r>
              <a:rPr lang="es-MX" noProof="0" dirty="0"/>
              <a:t>Mejor aprendizaje para la mayoría de las áreas temáticas</a:t>
            </a:r>
          </a:p>
          <a:p>
            <a:pPr marL="914400" lvl="1" indent="-514350" eaLnBrk="1" fontAlgn="auto" hangingPunct="1">
              <a:spcAft>
                <a:spcPts val="0"/>
              </a:spcAft>
              <a:buFont typeface="+mj-lt"/>
              <a:buAutoNum type="alphaLcParenR"/>
              <a:defRPr/>
            </a:pPr>
            <a:r>
              <a:rPr lang="es-MX" noProof="0" dirty="0"/>
              <a:t>Más fácil de estandarizar que la capacitación en el aula</a:t>
            </a:r>
          </a:p>
          <a:p>
            <a:pPr marL="914400" lvl="1" indent="-514350" eaLnBrk="1" fontAlgn="auto" hangingPunct="1">
              <a:spcAft>
                <a:spcPts val="0"/>
              </a:spcAft>
              <a:buFont typeface="+mj-lt"/>
              <a:buAutoNum type="alphaLcParenR"/>
              <a:defRPr/>
            </a:pPr>
            <a:r>
              <a:rPr lang="es-MX" noProof="0" dirty="0"/>
              <a:t>Mayor tiempo de capacitación requerido para la mayoría de las áreas temáticas</a:t>
            </a:r>
          </a:p>
          <a:p>
            <a:pPr marL="914400" lvl="1" indent="-514350" eaLnBrk="1" fontAlgn="auto" hangingPunct="1">
              <a:spcAft>
                <a:spcPts val="0"/>
              </a:spcAft>
              <a:buFont typeface="+mj-lt"/>
              <a:buAutoNum type="alphaLcParenR"/>
              <a:defRPr/>
            </a:pPr>
            <a:r>
              <a:rPr lang="es-MX" noProof="0" dirty="0"/>
              <a:t>Seguimiento más fácil de las calificaciones de los exámenes y mantenimiento de registros. </a:t>
            </a:r>
          </a:p>
          <a:p>
            <a:pPr fontAlgn="auto">
              <a:spcAft>
                <a:spcPts val="0"/>
              </a:spcAft>
              <a:defRPr/>
            </a:pPr>
            <a:endParaRPr lang="es-MX" noProof="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lnSpc>
                <a:spcPts val="4575"/>
              </a:lnSpc>
            </a:pPr>
            <a:r>
              <a:rPr lang="es-MX" sz="4000" noProof="0" dirty="0">
                <a:latin typeface="Arial" pitchFamily="34" charset="0"/>
                <a:cs typeface="Arial" pitchFamily="34" charset="0"/>
              </a:rPr>
              <a:t>Cuestionario - Descripción General de “Capacitar al Capacitador”</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s-MX" noProof="0" dirty="0"/>
              <a:t>La "A" en KSA (por sus siglas en inglés) significa:</a:t>
            </a:r>
          </a:p>
          <a:p>
            <a:pPr marL="914400" lvl="1" indent="-514350" eaLnBrk="1" fontAlgn="auto" hangingPunct="1">
              <a:spcAft>
                <a:spcPts val="0"/>
              </a:spcAft>
              <a:buFont typeface="+mj-lt"/>
              <a:buAutoNum type="alphaLcParenR"/>
              <a:defRPr/>
            </a:pPr>
            <a:r>
              <a:rPr lang="es-MX" noProof="0" dirty="0"/>
              <a:t>Habilidades</a:t>
            </a:r>
          </a:p>
          <a:p>
            <a:pPr marL="914400" lvl="1" indent="-514350" eaLnBrk="1" fontAlgn="auto" hangingPunct="1">
              <a:spcAft>
                <a:spcPts val="0"/>
              </a:spcAft>
              <a:buFont typeface="+mj-lt"/>
              <a:buAutoNum type="alphaLcParenR"/>
              <a:defRPr/>
            </a:pPr>
            <a:r>
              <a:rPr lang="es-MX" noProof="0" dirty="0"/>
              <a:t>Actitudes</a:t>
            </a:r>
          </a:p>
          <a:p>
            <a:pPr marL="914400" lvl="1" indent="-514350" eaLnBrk="1" fontAlgn="auto" hangingPunct="1">
              <a:spcAft>
                <a:spcPts val="0"/>
              </a:spcAft>
              <a:buFont typeface="+mj-lt"/>
              <a:buAutoNum type="alphaLcParenR"/>
              <a:defRPr/>
            </a:pPr>
            <a:r>
              <a:rPr lang="es-MX" noProof="0" dirty="0"/>
              <a:t>Alcanzar logros</a:t>
            </a:r>
          </a:p>
          <a:p>
            <a:pPr marL="914400" lvl="1" indent="-514350" eaLnBrk="1" fontAlgn="auto" hangingPunct="1">
              <a:spcAft>
                <a:spcPts val="0"/>
              </a:spcAft>
              <a:buFont typeface="+mj-lt"/>
              <a:buAutoNum type="alphaLcParenR"/>
              <a:defRPr/>
            </a:pPr>
            <a:r>
              <a:rPr lang="es-MX" noProof="0" dirty="0"/>
              <a:t>Asociaciones.</a:t>
            </a:r>
          </a:p>
          <a:p>
            <a:pPr fontAlgn="auto">
              <a:spcAft>
                <a:spcPts val="0"/>
              </a:spcAft>
              <a:defRPr/>
            </a:pPr>
            <a:endParaRPr lang="es-MX" noProof="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lnSpc>
                <a:spcPts val="4575"/>
              </a:lnSpc>
            </a:pPr>
            <a:r>
              <a:rPr lang="es-MX" sz="4000" noProof="0" dirty="0">
                <a:latin typeface="Arial" pitchFamily="34" charset="0"/>
                <a:cs typeface="Arial" pitchFamily="34" charset="0"/>
              </a:rPr>
              <a:t>Cuestionario - Descripción General de “Capacitar al Capacitador”</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s-MX" noProof="0" dirty="0"/>
              <a:t>¿Cuál expresa </a:t>
            </a:r>
            <a:r>
              <a:rPr lang="es-MX" i="1" noProof="0" dirty="0"/>
              <a:t>mejor</a:t>
            </a:r>
            <a:r>
              <a:rPr lang="es-MX" noProof="0" dirty="0"/>
              <a:t> el enfoque deseado de la capacitación del PAF?</a:t>
            </a:r>
          </a:p>
          <a:p>
            <a:pPr marL="914400" lvl="1" indent="-514350" eaLnBrk="1" fontAlgn="auto" hangingPunct="1">
              <a:spcAft>
                <a:spcPts val="0"/>
              </a:spcAft>
              <a:buFont typeface="+mj-lt"/>
              <a:buAutoNum type="alphaLcParenR"/>
              <a:defRPr/>
            </a:pPr>
            <a:r>
              <a:rPr lang="es-MX" noProof="0" dirty="0"/>
              <a:t>Centrado en el alumno</a:t>
            </a:r>
          </a:p>
          <a:p>
            <a:pPr marL="914400" lvl="1" indent="-514350" eaLnBrk="1" fontAlgn="auto" hangingPunct="1">
              <a:spcAft>
                <a:spcPts val="0"/>
              </a:spcAft>
              <a:buFont typeface="+mj-lt"/>
              <a:buAutoNum type="alphaLcParenR"/>
              <a:defRPr/>
            </a:pPr>
            <a:r>
              <a:rPr lang="es-MX" noProof="0" dirty="0"/>
              <a:t>Centrado en la organización</a:t>
            </a:r>
          </a:p>
          <a:p>
            <a:pPr marL="914400" lvl="1" indent="-514350" eaLnBrk="1" fontAlgn="auto" hangingPunct="1">
              <a:spcAft>
                <a:spcPts val="0"/>
              </a:spcAft>
              <a:buFont typeface="+mj-lt"/>
              <a:buAutoNum type="alphaLcParenR"/>
              <a:defRPr/>
            </a:pPr>
            <a:r>
              <a:rPr lang="es-MX" noProof="0" dirty="0"/>
              <a:t>Prescriptivo y basado en el cumplimiento</a:t>
            </a:r>
          </a:p>
          <a:p>
            <a:pPr marL="914400" lvl="1" indent="-514350" eaLnBrk="1" fontAlgn="auto" hangingPunct="1">
              <a:spcAft>
                <a:spcPts val="0"/>
              </a:spcAft>
              <a:buFont typeface="+mj-lt"/>
              <a:buAutoNum type="alphaLcParenR"/>
              <a:defRPr/>
            </a:pPr>
            <a:r>
              <a:rPr lang="es-MX" noProof="0" dirty="0"/>
              <a:t>Centrado en la adquisición de habilidades.</a:t>
            </a:r>
          </a:p>
          <a:p>
            <a:pPr fontAlgn="auto">
              <a:spcAft>
                <a:spcPts val="0"/>
              </a:spcAft>
              <a:defRPr/>
            </a:pPr>
            <a:endParaRPr lang="es-MX" noProof="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6562" name="Title 4"/>
          <p:cNvSpPr>
            <a:spLocks noGrp="1"/>
          </p:cNvSpPr>
          <p:nvPr>
            <p:ph type="ctrTitle"/>
          </p:nvPr>
        </p:nvSpPr>
        <p:spPr>
          <a:solidFill>
            <a:srgbClr val="C00000">
              <a:alpha val="59999"/>
            </a:srgbClr>
          </a:solidFill>
          <a:ln w="9525" cmpd="sng"/>
        </p:spPr>
        <p:txBody>
          <a:bodyPr/>
          <a:lstStyle/>
          <a:p>
            <a:pPr eaLnBrk="1" hangingPunct="1"/>
            <a:r>
              <a:rPr lang="es-MX" sz="4800" noProof="0" dirty="0"/>
              <a:t>Capacitación de “Educación del Conductor”, Parte 1</a:t>
            </a:r>
            <a:endParaRPr lang="es-MX" sz="4800" b="1" noProof="0" dirty="0">
              <a:solidFill>
                <a:srgbClr val="0066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lnSpc>
                <a:spcPts val="4575"/>
              </a:lnSpc>
            </a:pPr>
            <a:r>
              <a:rPr lang="es-ES" sz="4000" dirty="0"/>
              <a:t>Módulo 5 Metas de Aprendizaje de Capacitar al Capacitador (1 de 3)</a:t>
            </a:r>
            <a:endParaRPr lang="en-US" sz="4000" dirty="0"/>
          </a:p>
        </p:txBody>
      </p:sp>
      <p:pic>
        <p:nvPicPr>
          <p:cNvPr id="30724" name="Picture 2" title="Referee signaling 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1676400"/>
            <a:ext cx="157797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 title="Tra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769" y="4210050"/>
            <a:ext cx="2636393" cy="174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 y="1600200"/>
            <a:ext cx="6248400" cy="4525963"/>
          </a:xfrm>
        </p:spPr>
        <p:txBody>
          <a:bodyPr rtlCol="0">
            <a:normAutofit fontScale="92500"/>
          </a:bodyPr>
          <a:lstStyle/>
          <a:p>
            <a:pPr fontAlgn="auto">
              <a:spcAft>
                <a:spcPts val="0"/>
              </a:spcAft>
              <a:defRPr/>
            </a:pPr>
            <a:r>
              <a:rPr lang="es-MX" b="1" i="1" dirty="0"/>
              <a:t>Conocimiento</a:t>
            </a:r>
            <a:r>
              <a:rPr lang="en-US" b="1" i="1" dirty="0"/>
              <a:t>:</a:t>
            </a:r>
          </a:p>
          <a:p>
            <a:pPr lvl="1" eaLnBrk="1" fontAlgn="auto" hangingPunct="1">
              <a:spcAft>
                <a:spcPts val="0"/>
              </a:spcAft>
              <a:defRPr/>
            </a:pPr>
            <a:r>
              <a:rPr lang="es-ES" dirty="0"/>
              <a:t>Conocer la estructura y procedimientos del PAF y su programa de capacitación</a:t>
            </a:r>
            <a:endParaRPr lang="en-US" dirty="0"/>
          </a:p>
          <a:p>
            <a:pPr lvl="1" eaLnBrk="1" fontAlgn="auto" hangingPunct="1">
              <a:spcAft>
                <a:spcPts val="0"/>
              </a:spcAft>
              <a:defRPr/>
            </a:pPr>
            <a:r>
              <a:rPr lang="es-ES" dirty="0"/>
              <a:t>Comprender los principios y métodos de una enseñanza eficaz</a:t>
            </a:r>
            <a:endParaRPr lang="en-US" dirty="0"/>
          </a:p>
          <a:p>
            <a:pPr lvl="1" eaLnBrk="1" fontAlgn="auto" hangingPunct="1">
              <a:spcAft>
                <a:spcPts val="0"/>
              </a:spcAft>
              <a:defRPr/>
            </a:pPr>
            <a:r>
              <a:rPr lang="es-ES" dirty="0"/>
              <a:t>Conocer los principales hechos y principios de la fatiga, estado de alerta, el sueño y el bienestar del conductor</a:t>
            </a:r>
            <a:r>
              <a:rPr lang="en-US" b="1" i="1" dirty="0"/>
              <a:t> </a:t>
            </a:r>
            <a:r>
              <a:rPr lang="es-ES" b="1" i="1" dirty="0"/>
              <a:t>con suficiente detalle para poder enseñarles</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lnSpc>
                <a:spcPts val="4575"/>
              </a:lnSpc>
            </a:pPr>
            <a:r>
              <a:rPr lang="es-MX" sz="4000" noProof="0" dirty="0"/>
              <a:t>Módulo 3 (Educación del Conductor) Propósito y Características </a:t>
            </a:r>
          </a:p>
        </p:txBody>
      </p:sp>
      <p:sp>
        <p:nvSpPr>
          <p:cNvPr id="67587" name="Content Placeholder 2"/>
          <p:cNvSpPr>
            <a:spLocks noGrp="1"/>
          </p:cNvSpPr>
          <p:nvPr>
            <p:ph idx="1"/>
          </p:nvPr>
        </p:nvSpPr>
        <p:spPr>
          <a:xfrm>
            <a:off x="457200" y="1371600"/>
            <a:ext cx="8229600" cy="4953000"/>
          </a:xfrm>
        </p:spPr>
        <p:txBody>
          <a:bodyPr/>
          <a:lstStyle/>
          <a:p>
            <a:pPr>
              <a:spcBef>
                <a:spcPct val="0"/>
              </a:spcBef>
            </a:pPr>
            <a:r>
              <a:rPr lang="es-MX" sz="2400" noProof="0" dirty="0"/>
              <a:t>Público objetivo: conductores</a:t>
            </a:r>
          </a:p>
          <a:p>
            <a:pPr>
              <a:spcBef>
                <a:spcPct val="0"/>
              </a:spcBef>
            </a:pPr>
            <a:r>
              <a:rPr lang="es-MX" sz="2400" noProof="0" dirty="0"/>
              <a:t>Duración: ~3 horas</a:t>
            </a:r>
          </a:p>
          <a:p>
            <a:pPr>
              <a:spcBef>
                <a:spcPct val="0"/>
              </a:spcBef>
            </a:pPr>
            <a:r>
              <a:rPr lang="es-MX" sz="2400" noProof="0" dirty="0"/>
              <a:t>Organización:</a:t>
            </a:r>
          </a:p>
          <a:p>
            <a:pPr lvl="1" eaLnBrk="1" hangingPunct="1">
              <a:spcBef>
                <a:spcPct val="0"/>
              </a:spcBef>
            </a:pPr>
            <a:r>
              <a:rPr lang="es-MX" sz="2000" noProof="0" dirty="0"/>
              <a:t>Introducción</a:t>
            </a:r>
          </a:p>
          <a:p>
            <a:pPr lvl="1" eaLnBrk="1" hangingPunct="1">
              <a:spcBef>
                <a:spcPct val="0"/>
              </a:spcBef>
            </a:pPr>
            <a:r>
              <a:rPr lang="es-MX" sz="2000" noProof="0" dirty="0"/>
              <a:t>4 lecciones principales</a:t>
            </a:r>
          </a:p>
          <a:p>
            <a:pPr lvl="1" eaLnBrk="1" hangingPunct="1">
              <a:spcBef>
                <a:spcPct val="0"/>
              </a:spcBef>
            </a:pPr>
            <a:r>
              <a:rPr lang="es-MX" sz="2000" noProof="0" dirty="0"/>
              <a:t>Conclusión</a:t>
            </a:r>
          </a:p>
          <a:p>
            <a:pPr>
              <a:lnSpc>
                <a:spcPts val="2500"/>
              </a:lnSpc>
              <a:spcBef>
                <a:spcPct val="0"/>
              </a:spcBef>
            </a:pPr>
            <a:r>
              <a:rPr lang="es-MX" sz="2400" noProof="0" dirty="0"/>
              <a:t>La instrucción debe estar espaciada; es decir, solo las lecciones 1 y 2 a la vez</a:t>
            </a:r>
          </a:p>
          <a:p>
            <a:pPr>
              <a:spcBef>
                <a:spcPct val="0"/>
              </a:spcBef>
            </a:pPr>
            <a:r>
              <a:rPr lang="es-MX" sz="2400" noProof="0" dirty="0"/>
              <a:t>Modos de instrucción:</a:t>
            </a:r>
          </a:p>
          <a:p>
            <a:pPr lvl="1" eaLnBrk="1" hangingPunct="1">
              <a:spcBef>
                <a:spcPct val="0"/>
              </a:spcBef>
            </a:pPr>
            <a:r>
              <a:rPr lang="es-MX" sz="2000" noProof="0" dirty="0"/>
              <a:t>PowerPoint dirigido por un instructor (con notas del instructor)</a:t>
            </a:r>
          </a:p>
          <a:p>
            <a:pPr lvl="1" eaLnBrk="1" hangingPunct="1">
              <a:spcBef>
                <a:spcPct val="0"/>
              </a:spcBef>
            </a:pPr>
            <a:r>
              <a:rPr lang="es-MX" sz="2000" noProof="0" dirty="0"/>
              <a:t>basado en la web</a:t>
            </a:r>
          </a:p>
          <a:p>
            <a:pPr>
              <a:spcBef>
                <a:spcPct val="0"/>
              </a:spcBef>
            </a:pPr>
            <a:r>
              <a:rPr lang="es-MX" sz="2400" noProof="0" dirty="0"/>
              <a:t>Pruebas:</a:t>
            </a:r>
            <a:endParaRPr lang="es-MX" sz="2000" noProof="0" dirty="0"/>
          </a:p>
          <a:p>
            <a:pPr lvl="1" eaLnBrk="1" hangingPunct="1">
              <a:spcBef>
                <a:spcPct val="0"/>
              </a:spcBef>
            </a:pPr>
            <a:r>
              <a:rPr lang="es-MX" sz="2000" noProof="0" dirty="0"/>
              <a:t>Comprobación del aprendizaje al final de la mayoría de las secciones</a:t>
            </a:r>
          </a:p>
          <a:p>
            <a:pPr lvl="1" eaLnBrk="1" hangingPunct="1">
              <a:spcBef>
                <a:spcPct val="0"/>
              </a:spcBef>
            </a:pPr>
            <a:r>
              <a:rPr lang="es-MX" sz="2000" noProof="0" dirty="0"/>
              <a:t>Cuestionario de 5 preguntas después de cada lección</a:t>
            </a:r>
          </a:p>
          <a:p>
            <a:pPr lvl="1" eaLnBrk="1" hangingPunct="1">
              <a:spcBef>
                <a:spcPct val="0"/>
              </a:spcBef>
            </a:pPr>
            <a:r>
              <a:rPr lang="es-MX" sz="2000" noProof="0" dirty="0"/>
              <a:t>Examen de 30 preguntas al finalizar el módulo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lnSpc>
                <a:spcPts val="4575"/>
              </a:lnSpc>
            </a:pPr>
            <a:r>
              <a:rPr lang="es-MX" noProof="0" dirty="0"/>
              <a:t>Módulo 3 Metas del Aprendizaje </a:t>
            </a:r>
          </a:p>
        </p:txBody>
      </p:sp>
      <p:sp>
        <p:nvSpPr>
          <p:cNvPr id="3" name="Content Placeholder 2"/>
          <p:cNvSpPr>
            <a:spLocks noGrp="1"/>
          </p:cNvSpPr>
          <p:nvPr>
            <p:ph idx="1"/>
          </p:nvPr>
        </p:nvSpPr>
        <p:spPr/>
        <p:txBody>
          <a:bodyPr rtlCol="0">
            <a:normAutofit fontScale="85000" lnSpcReduction="20000"/>
          </a:bodyPr>
          <a:lstStyle/>
          <a:p>
            <a:pPr fontAlgn="auto">
              <a:spcAft>
                <a:spcPts val="0"/>
              </a:spcAft>
              <a:defRPr/>
            </a:pPr>
            <a:r>
              <a:rPr lang="es-MX" noProof="0" dirty="0"/>
              <a:t>(K) Reconocer los principales hechos, conceptos, procedimientos y principios de la fatiga del conductor.</a:t>
            </a:r>
          </a:p>
          <a:p>
            <a:pPr fontAlgn="auto">
              <a:spcAft>
                <a:spcPts val="0"/>
              </a:spcAft>
              <a:defRPr/>
            </a:pPr>
            <a:r>
              <a:rPr lang="es-MX" noProof="0" dirty="0"/>
              <a:t>(S) Aplicar a:</a:t>
            </a:r>
          </a:p>
          <a:p>
            <a:pPr lvl="1" eaLnBrk="1" fontAlgn="auto" hangingPunct="1">
              <a:spcAft>
                <a:spcPts val="0"/>
              </a:spcAft>
              <a:defRPr/>
            </a:pPr>
            <a:r>
              <a:rPr lang="es-MX" noProof="0" dirty="0"/>
              <a:t>Estilo de vida y comportamiento en el hogar</a:t>
            </a:r>
          </a:p>
          <a:p>
            <a:pPr lvl="1" eaLnBrk="1" fontAlgn="auto" hangingPunct="1">
              <a:spcAft>
                <a:spcPts val="0"/>
              </a:spcAft>
              <a:defRPr/>
            </a:pPr>
            <a:r>
              <a:rPr lang="es-MX" noProof="0" dirty="0"/>
              <a:t>Estilo de vida y comportamiento en la carretera.</a:t>
            </a:r>
          </a:p>
          <a:p>
            <a:pPr lvl="1" eaLnBrk="1" fontAlgn="auto" hangingPunct="1">
              <a:spcAft>
                <a:spcPts val="0"/>
              </a:spcAft>
              <a:defRPr/>
            </a:pPr>
            <a:r>
              <a:rPr lang="es-MX" noProof="0" dirty="0"/>
              <a:t>Cumplimiento de horarios y de las HDS</a:t>
            </a:r>
          </a:p>
          <a:p>
            <a:pPr fontAlgn="auto">
              <a:spcAft>
                <a:spcPts val="0"/>
              </a:spcAft>
              <a:defRPr/>
            </a:pPr>
            <a:r>
              <a:rPr lang="es-MX" noProof="0" dirty="0"/>
              <a:t>(A) Valorar la higiene del sueño, el comportamiento relacionado con el bienestar y el estado de alerta</a:t>
            </a:r>
          </a:p>
          <a:p>
            <a:pPr fontAlgn="auto">
              <a:spcAft>
                <a:spcPts val="0"/>
              </a:spcAft>
              <a:defRPr/>
            </a:pPr>
            <a:r>
              <a:rPr lang="es-MX" noProof="0" dirty="0"/>
              <a:t>(A) Valorar el cumplimiento de las HDS como un apoyo general a la higiene del sueño</a:t>
            </a:r>
          </a:p>
          <a:p>
            <a:pPr fontAlgn="auto">
              <a:spcAft>
                <a:spcPts val="0"/>
              </a:spcAft>
              <a:defRPr/>
            </a:pPr>
            <a:r>
              <a:rPr lang="es-MX" noProof="0" dirty="0"/>
              <a:t>(A) Interiorizar la cultura de seguridad de la administración de la fatiga</a:t>
            </a:r>
            <a:endParaRPr lang="es-MX" noProof="0" dirty="0">
              <a:solidFill>
                <a:srgbClr val="00206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699365652"/>
              </p:ext>
            </p:extLst>
          </p:nvPr>
        </p:nvGraphicFramePr>
        <p:xfrm>
          <a:off x="0" y="1600200"/>
          <a:ext cx="9144000" cy="472440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724400">
                <a:tc>
                  <a:txBody>
                    <a:bodyPr/>
                    <a:lstStyle/>
                    <a:p>
                      <a:r>
                        <a:rPr lang="es-MX" sz="2000" u="none" noProof="0" dirty="0">
                          <a:solidFill>
                            <a:srgbClr val="006600"/>
                          </a:solidFill>
                        </a:rPr>
                        <a:t>Intro</a:t>
                      </a:r>
                      <a:r>
                        <a:rPr lang="es-MX" sz="2000" u="none" baseline="0" noProof="0" dirty="0">
                          <a:solidFill>
                            <a:srgbClr val="006600"/>
                          </a:solidFill>
                        </a:rPr>
                        <a:t>ducción </a:t>
                      </a:r>
                      <a:endParaRPr lang="es-MX" sz="2000" u="none" noProof="0" dirty="0">
                        <a:solidFill>
                          <a:srgbClr val="006600"/>
                        </a:solidFill>
                      </a:endParaRPr>
                    </a:p>
                    <a:p>
                      <a:pPr>
                        <a:buFont typeface="Arial" pitchFamily="34" charset="0"/>
                        <a:buChar char="•"/>
                      </a:pPr>
                      <a:r>
                        <a:rPr lang="es-MX" sz="2000" u="none" noProof="0" dirty="0">
                          <a:solidFill>
                            <a:srgbClr val="002060"/>
                          </a:solidFill>
                        </a:rPr>
                        <a:t> Introducción al Módulo</a:t>
                      </a:r>
                    </a:p>
                    <a:p>
                      <a:pPr>
                        <a:buFont typeface="Arial" pitchFamily="34" charset="0"/>
                        <a:buChar char="•"/>
                      </a:pPr>
                      <a:r>
                        <a:rPr lang="es-MX" sz="2000" u="none" noProof="0" dirty="0">
                          <a:solidFill>
                            <a:srgbClr val="002060"/>
                          </a:solidFill>
                        </a:rPr>
                        <a:t>  Sueño, Estado de Alerta, Bienestar y Desempeño</a:t>
                      </a:r>
                    </a:p>
                    <a:p>
                      <a:pPr>
                        <a:buFont typeface="Arial" pitchFamily="34" charset="0"/>
                        <a:buNone/>
                      </a:pPr>
                      <a:endParaRPr lang="es-MX" sz="2000" u="none" noProof="0" dirty="0"/>
                    </a:p>
                    <a:p>
                      <a:pPr>
                        <a:buFont typeface="Arial" pitchFamily="34" charset="0"/>
                        <a:buNone/>
                      </a:pPr>
                      <a:r>
                        <a:rPr lang="es-MX" sz="2000" u="sng" noProof="0" dirty="0">
                          <a:solidFill>
                            <a:srgbClr val="006600"/>
                          </a:solidFill>
                        </a:rPr>
                        <a:t>Lección 1</a:t>
                      </a:r>
                      <a:r>
                        <a:rPr lang="es-MX" sz="2000" u="none" noProof="0" dirty="0">
                          <a:solidFill>
                            <a:srgbClr val="006600"/>
                          </a:solidFill>
                        </a:rPr>
                        <a:t>: Características de la fatiga y choques por fatiga</a:t>
                      </a:r>
                    </a:p>
                    <a:p>
                      <a:pPr>
                        <a:buFont typeface="Arial" pitchFamily="34" charset="0"/>
                        <a:buChar char="•"/>
                      </a:pPr>
                      <a:r>
                        <a:rPr lang="es-MX" sz="2000" u="none" noProof="0" dirty="0"/>
                        <a:t> </a:t>
                      </a:r>
                      <a:r>
                        <a:rPr lang="es-MX" sz="2000" u="none" noProof="0" dirty="0">
                          <a:solidFill>
                            <a:srgbClr val="002060"/>
                          </a:solidFill>
                        </a:rPr>
                        <a:t>¿Qué es la fatiga?</a:t>
                      </a:r>
                    </a:p>
                    <a:p>
                      <a:pPr>
                        <a:buFont typeface="Arial" pitchFamily="34" charset="0"/>
                        <a:buChar char="•"/>
                      </a:pPr>
                      <a:r>
                        <a:rPr lang="es-MX" sz="2000" u="none" noProof="0" dirty="0">
                          <a:solidFill>
                            <a:srgbClr val="002060"/>
                          </a:solidFill>
                        </a:rPr>
                        <a:t>  Características de la fatiga </a:t>
                      </a:r>
                    </a:p>
                    <a:p>
                      <a:pPr>
                        <a:buFont typeface="Arial" pitchFamily="34" charset="0"/>
                        <a:buChar char="•"/>
                      </a:pPr>
                      <a:r>
                        <a:rPr lang="es-MX" sz="2000" u="none" noProof="0" dirty="0">
                          <a:solidFill>
                            <a:srgbClr val="002060"/>
                          </a:solidFill>
                        </a:rPr>
                        <a:t> Choques relacionados con la fatiga</a:t>
                      </a:r>
                      <a:endParaRPr lang="es-MX" sz="2000" u="none" noProof="0" dirty="0"/>
                    </a:p>
                  </a:txBody>
                  <a:tcPr marL="85134" marR="85134"/>
                </a:tc>
                <a:tc>
                  <a:txBody>
                    <a:bodyPr/>
                    <a:lstStyle/>
                    <a:p>
                      <a:r>
                        <a:rPr lang="es-MX" sz="2000" b="1" u="sng" kern="1200" noProof="0" dirty="0">
                          <a:solidFill>
                            <a:srgbClr val="006600"/>
                          </a:solidFill>
                          <a:latin typeface="+mn-lt"/>
                          <a:ea typeface="+mn-ea"/>
                          <a:cs typeface="+mn-cs"/>
                        </a:rPr>
                        <a:t>Lección 2</a:t>
                      </a:r>
                      <a:r>
                        <a:rPr lang="es-MX" sz="2000" u="none" noProof="0" dirty="0">
                          <a:solidFill>
                            <a:srgbClr val="006600"/>
                          </a:solidFill>
                        </a:rPr>
                        <a:t>: Sueño y otros Factores que Afectan el Estado de Alerta</a:t>
                      </a:r>
                      <a:endParaRPr lang="es-MX" sz="2000" u="none" noProof="0" dirty="0"/>
                    </a:p>
                    <a:p>
                      <a:pPr>
                        <a:buFont typeface="Arial" pitchFamily="34" charset="0"/>
                        <a:buChar char="•"/>
                      </a:pPr>
                      <a:r>
                        <a:rPr lang="es-MX" sz="2000" u="none" noProof="0" dirty="0"/>
                        <a:t> </a:t>
                      </a:r>
                      <a:r>
                        <a:rPr lang="es-MX" sz="2000" u="none" noProof="0" dirty="0">
                          <a:solidFill>
                            <a:srgbClr val="002060"/>
                          </a:solidFill>
                        </a:rPr>
                        <a:t>¿Que es dormir?</a:t>
                      </a:r>
                    </a:p>
                    <a:p>
                      <a:pPr>
                        <a:buFont typeface="Arial" pitchFamily="34" charset="0"/>
                        <a:buChar char="•"/>
                      </a:pPr>
                      <a:r>
                        <a:rPr lang="es-MX" sz="2000" u="none" noProof="0" dirty="0">
                          <a:solidFill>
                            <a:srgbClr val="002060"/>
                          </a:solidFill>
                        </a:rPr>
                        <a:t> Factores que Afectan el Estado de Alerta y el Desempeño</a:t>
                      </a:r>
                    </a:p>
                    <a:p>
                      <a:pPr>
                        <a:buFont typeface="Arial" pitchFamily="34" charset="0"/>
                        <a:buChar char="•"/>
                      </a:pPr>
                      <a:r>
                        <a:rPr lang="es-MX" sz="2000" u="none" noProof="0" dirty="0">
                          <a:solidFill>
                            <a:srgbClr val="002060"/>
                          </a:solidFill>
                        </a:rPr>
                        <a:t>Diferencias individuales en la Susceptibilidad a la Fatiga</a:t>
                      </a:r>
                    </a:p>
                    <a:p>
                      <a:pPr>
                        <a:buFont typeface="Arial" pitchFamily="34" charset="0"/>
                        <a:buChar char="•"/>
                      </a:pPr>
                      <a:endParaRPr lang="es-MX" sz="2000" u="none" noProof="0" dirty="0"/>
                    </a:p>
                    <a:p>
                      <a:r>
                        <a:rPr lang="es-MX" sz="2000" b="1" u="sng" kern="1200" noProof="0" dirty="0">
                          <a:solidFill>
                            <a:srgbClr val="006600"/>
                          </a:solidFill>
                          <a:latin typeface="+mn-lt"/>
                          <a:ea typeface="+mn-ea"/>
                          <a:cs typeface="+mn-cs"/>
                        </a:rPr>
                        <a:t>Lección 3</a:t>
                      </a:r>
                      <a:r>
                        <a:rPr lang="es-MX" sz="2000" u="none" noProof="0" dirty="0">
                          <a:solidFill>
                            <a:srgbClr val="006600"/>
                          </a:solidFill>
                        </a:rPr>
                        <a:t>: Salud, Bienestar, Drogas y Medicamentos</a:t>
                      </a:r>
                    </a:p>
                    <a:p>
                      <a:pPr>
                        <a:buFont typeface="Arial" pitchFamily="34" charset="0"/>
                        <a:buChar char="•"/>
                      </a:pPr>
                      <a:r>
                        <a:rPr lang="es-MX" sz="2000" u="none" noProof="0" dirty="0"/>
                        <a:t> </a:t>
                      </a:r>
                      <a:r>
                        <a:rPr lang="es-MX" sz="2000" u="none" noProof="0" dirty="0">
                          <a:solidFill>
                            <a:srgbClr val="002060"/>
                          </a:solidFill>
                        </a:rPr>
                        <a:t>Salud y Bienestar </a:t>
                      </a:r>
                    </a:p>
                    <a:p>
                      <a:pPr>
                        <a:buFont typeface="Arial" pitchFamily="34" charset="0"/>
                        <a:buChar char="•"/>
                      </a:pPr>
                      <a:r>
                        <a:rPr lang="es-MX" sz="2000" u="none" noProof="0" dirty="0">
                          <a:solidFill>
                            <a:srgbClr val="002060"/>
                          </a:solidFill>
                        </a:rPr>
                        <a:t> Fármacos y Medicamentos</a:t>
                      </a:r>
                      <a:endParaRPr lang="es-MX" sz="2000" u="none" noProof="0" dirty="0"/>
                    </a:p>
                  </a:txBody>
                  <a:tcPr marL="85134" marR="85134"/>
                </a:tc>
                <a:tc>
                  <a:txBody>
                    <a:bodyPr/>
                    <a:lstStyle/>
                    <a:p>
                      <a:r>
                        <a:rPr lang="es-MX" sz="2000" b="1" u="sng" kern="1200" noProof="0" dirty="0">
                          <a:solidFill>
                            <a:srgbClr val="006600"/>
                          </a:solidFill>
                          <a:latin typeface="+mn-lt"/>
                          <a:ea typeface="+mn-ea"/>
                          <a:cs typeface="+mn-cs"/>
                        </a:rPr>
                        <a:t>Lección 4</a:t>
                      </a:r>
                      <a:r>
                        <a:rPr lang="es-MX" sz="2000" u="none" noProof="0" dirty="0">
                          <a:solidFill>
                            <a:srgbClr val="006600"/>
                          </a:solidFill>
                        </a:rPr>
                        <a:t>: Estado de Alerta y Conducción de un vehículo de autotransporte</a:t>
                      </a:r>
                    </a:p>
                    <a:p>
                      <a:pPr>
                        <a:buFont typeface="Arial" pitchFamily="34" charset="0"/>
                        <a:buChar char="•"/>
                      </a:pPr>
                      <a:r>
                        <a:rPr lang="es-MX" sz="2000" u="none" noProof="0" dirty="0"/>
                        <a:t> </a:t>
                      </a:r>
                      <a:r>
                        <a:rPr lang="es-MX" sz="2000" u="none" noProof="0" dirty="0">
                          <a:solidFill>
                            <a:srgbClr val="002060"/>
                          </a:solidFill>
                        </a:rPr>
                        <a:t>Mejorar el Sueño y el Estado de Alerta</a:t>
                      </a:r>
                    </a:p>
                    <a:p>
                      <a:pPr>
                        <a:buFont typeface="Arial" pitchFamily="34" charset="0"/>
                        <a:buChar char="•"/>
                      </a:pPr>
                      <a:r>
                        <a:rPr lang="es-MX" sz="2000" u="none" noProof="0" dirty="0">
                          <a:solidFill>
                            <a:srgbClr val="002060"/>
                          </a:solidFill>
                        </a:rPr>
                        <a:t> Programación de Horarios y HDS</a:t>
                      </a:r>
                    </a:p>
                    <a:p>
                      <a:pPr>
                        <a:buFont typeface="Arial" pitchFamily="34" charset="0"/>
                        <a:buChar char="•"/>
                      </a:pPr>
                      <a:r>
                        <a:rPr lang="es-MX" sz="2000" u="none" noProof="0" dirty="0">
                          <a:solidFill>
                            <a:srgbClr val="002060"/>
                          </a:solidFill>
                        </a:rPr>
                        <a:t> Conducción en equipo</a:t>
                      </a:r>
                    </a:p>
                    <a:p>
                      <a:pPr>
                        <a:buFont typeface="Arial" pitchFamily="34" charset="0"/>
                        <a:buNone/>
                      </a:pPr>
                      <a:endParaRPr lang="es-MX" sz="2000" u="none" noProof="0" dirty="0"/>
                    </a:p>
                    <a:p>
                      <a:r>
                        <a:rPr lang="es-MX" sz="2000" u="none" baseline="0" noProof="0" dirty="0">
                          <a:solidFill>
                            <a:srgbClr val="006600"/>
                          </a:solidFill>
                        </a:rPr>
                        <a:t>Conclusión</a:t>
                      </a:r>
                      <a:endParaRPr lang="es-MX" sz="2000" u="none" noProof="0" dirty="0">
                        <a:solidFill>
                          <a:srgbClr val="006600"/>
                        </a:solidFill>
                      </a:endParaRPr>
                    </a:p>
                    <a:p>
                      <a:pPr>
                        <a:buFont typeface="Arial" pitchFamily="34" charset="0"/>
                        <a:buChar char="•"/>
                      </a:pPr>
                      <a:r>
                        <a:rPr lang="es-MX" sz="2000" b="1" u="none" kern="1200" noProof="0" dirty="0">
                          <a:solidFill>
                            <a:srgbClr val="002060"/>
                          </a:solidFill>
                          <a:latin typeface="+mn-lt"/>
                          <a:ea typeface="+mn-ea"/>
                          <a:cs typeface="+mn-cs"/>
                        </a:rPr>
                        <a:t>Revisión</a:t>
                      </a:r>
                    </a:p>
                    <a:p>
                      <a:pPr>
                        <a:buFont typeface="Arial" pitchFamily="34" charset="0"/>
                        <a:buChar char="•"/>
                      </a:pPr>
                      <a:r>
                        <a:rPr lang="es-MX" sz="2000" u="none" noProof="0" dirty="0">
                          <a:solidFill>
                            <a:srgbClr val="002060"/>
                          </a:solidFill>
                        </a:rPr>
                        <a:t> Módulo de Examen</a:t>
                      </a:r>
                    </a:p>
                  </a:txBody>
                  <a:tcPr marL="85134" marR="85134"/>
                </a:tc>
                <a:extLst>
                  <a:ext uri="{0D108BD9-81ED-4DB2-BD59-A6C34878D82A}">
                    <a16:rowId xmlns:a16="http://schemas.microsoft.com/office/drawing/2014/main" val="10000"/>
                  </a:ext>
                </a:extLst>
              </a:tr>
            </a:tbl>
          </a:graphicData>
        </a:graphic>
      </p:graphicFrame>
      <p:sp>
        <p:nvSpPr>
          <p:cNvPr id="3" name="Title 2"/>
          <p:cNvSpPr>
            <a:spLocks noGrp="1"/>
          </p:cNvSpPr>
          <p:nvPr>
            <p:ph type="title"/>
          </p:nvPr>
        </p:nvSpPr>
        <p:spPr/>
        <p:txBody>
          <a:bodyPr/>
          <a:lstStyle/>
          <a:p>
            <a:r>
              <a:rPr lang="es-MX" noProof="0" dirty="0"/>
              <a:t>Módulo 3 Descripción General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noProof="0" dirty="0"/>
              <a:t>Revisión Acelerada de la Educación del Conductor, Parte 1</a:t>
            </a:r>
            <a:endParaRPr lang="es-MX" sz="2700" noProof="0" dirty="0"/>
          </a:p>
        </p:txBody>
      </p:sp>
      <p:sp>
        <p:nvSpPr>
          <p:cNvPr id="5" name="Content Placeholder 4"/>
          <p:cNvSpPr>
            <a:spLocks noGrp="1"/>
          </p:cNvSpPr>
          <p:nvPr>
            <p:ph idx="1"/>
          </p:nvPr>
        </p:nvSpPr>
        <p:spPr>
          <a:xfrm>
            <a:off x="457200" y="1600200"/>
            <a:ext cx="8382000" cy="4525963"/>
          </a:xfrm>
        </p:spPr>
        <p:txBody>
          <a:bodyPr rtlCol="0">
            <a:normAutofit fontScale="77500" lnSpcReduction="20000"/>
          </a:bodyPr>
          <a:lstStyle/>
          <a:p>
            <a:pPr fontAlgn="auto">
              <a:spcAft>
                <a:spcPts val="0"/>
              </a:spcAft>
              <a:defRPr/>
            </a:pPr>
            <a:r>
              <a:rPr lang="es-MX" sz="3300" noProof="0" dirty="0"/>
              <a:t>La siguiente parte de esta lección presenta todas las diapositivas de contenido de la Introducción, Lección 1 y Lección 2 de la Educación del Conductor.  </a:t>
            </a:r>
          </a:p>
          <a:p>
            <a:pPr fontAlgn="auto">
              <a:spcAft>
                <a:spcPts val="0"/>
              </a:spcAft>
              <a:defRPr/>
            </a:pPr>
            <a:r>
              <a:rPr lang="es-MX" sz="3300" noProof="0" dirty="0"/>
              <a:t>La narración será abreviada en comparación con el original.  </a:t>
            </a:r>
          </a:p>
          <a:p>
            <a:pPr fontAlgn="auto">
              <a:spcAft>
                <a:spcPts val="0"/>
              </a:spcAft>
              <a:defRPr/>
            </a:pPr>
            <a:r>
              <a:rPr lang="es-MX" sz="3300" noProof="0" dirty="0"/>
              <a:t>Proporcionará comentarios de alto nivel sobre el contenido de instrucción, así como consejos para una enseñanza eficaz. </a:t>
            </a:r>
          </a:p>
          <a:p>
            <a:pPr fontAlgn="auto">
              <a:spcAft>
                <a:spcPts val="0"/>
              </a:spcAft>
              <a:defRPr/>
            </a:pPr>
            <a:r>
              <a:rPr lang="es-MX" sz="3300" noProof="0" dirty="0"/>
              <a:t>Pruebas:</a:t>
            </a:r>
          </a:p>
          <a:p>
            <a:pPr lvl="1" eaLnBrk="1" fontAlgn="auto" hangingPunct="1">
              <a:spcAft>
                <a:spcPts val="0"/>
              </a:spcAft>
              <a:defRPr/>
            </a:pPr>
            <a:r>
              <a:rPr lang="es-MX" noProof="0" dirty="0"/>
              <a:t>Cuestionario de 5 preguntas al final de esta lección del Módulo 5</a:t>
            </a:r>
          </a:p>
          <a:p>
            <a:pPr lvl="1" eaLnBrk="1" fontAlgn="auto" hangingPunct="1">
              <a:spcAft>
                <a:spcPts val="0"/>
              </a:spcAft>
              <a:defRPr/>
            </a:pPr>
            <a:r>
              <a:rPr lang="es-MX" noProof="0" dirty="0"/>
              <a:t>El examen del Módulo 5 incluirá contenido relacionado con la fatiga del Módulo 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54037"/>
            <a:ext cx="8302625" cy="1470025"/>
          </a:xfrm>
        </p:spPr>
        <p:txBody>
          <a:bodyPr>
            <a:noAutofit/>
          </a:bodyPr>
          <a:lstStyle/>
          <a:p>
            <a:br>
              <a:rPr lang="es-MX" sz="3200" b="1" noProof="0" dirty="0">
                <a:solidFill>
                  <a:srgbClr val="002060"/>
                </a:solidFill>
              </a:rPr>
            </a:br>
            <a:r>
              <a:rPr lang="es-MX" noProof="0" dirty="0"/>
              <a:t>Módulo 3: Educación del Conductor</a:t>
            </a:r>
            <a:br>
              <a:rPr lang="es-MX" sz="4800" b="1" noProof="0" dirty="0"/>
            </a:br>
            <a:endParaRPr lang="es-MX" sz="4800" b="1" noProof="0" dirty="0"/>
          </a:p>
        </p:txBody>
      </p:sp>
    </p:spTree>
    <p:extLst>
      <p:ext uri="{BB962C8B-B14F-4D97-AF65-F5344CB8AC3E}">
        <p14:creationId xmlns:p14="http://schemas.microsoft.com/office/powerpoint/2010/main" val="2045013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solidFill>
            <a:srgbClr val="C00000">
              <a:alpha val="59999"/>
            </a:srgbClr>
          </a:solidFill>
          <a:ln w="9525" cmpd="sng"/>
        </p:spPr>
        <p:txBody>
          <a:bodyPr/>
          <a:lstStyle/>
          <a:p>
            <a:r>
              <a:rPr lang="es-MX" noProof="0" dirty="0"/>
              <a:t>Introducción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noProof="0" dirty="0"/>
              <a:t>Introducción al Módulo</a:t>
            </a:r>
          </a:p>
        </p:txBody>
      </p:sp>
      <p:sp>
        <p:nvSpPr>
          <p:cNvPr id="6" name="Content Placeholder 2"/>
          <p:cNvSpPr>
            <a:spLocks noGrp="1"/>
          </p:cNvSpPr>
          <p:nvPr>
            <p:ph idx="1"/>
          </p:nvPr>
        </p:nvSpPr>
        <p:spPr/>
        <p:txBody>
          <a:bodyPr>
            <a:normAutofit/>
          </a:bodyPr>
          <a:lstStyle/>
          <a:p>
            <a:pPr>
              <a:buNone/>
            </a:pPr>
            <a:r>
              <a:rPr lang="es-MX" u="sng" noProof="0" dirty="0"/>
              <a:t>Temas</a:t>
            </a:r>
            <a:r>
              <a:rPr lang="es-MX" noProof="0" dirty="0"/>
              <a:t>:</a:t>
            </a:r>
          </a:p>
          <a:p>
            <a:r>
              <a:rPr lang="es-MX" noProof="0" dirty="0"/>
              <a:t>Programa de Administración de la Fatiga de América del Norte (PAFAN) </a:t>
            </a:r>
          </a:p>
          <a:p>
            <a:r>
              <a:rPr lang="es-MX" noProof="0" dirty="0"/>
              <a:t>Programa de capacitación del PAFAN</a:t>
            </a:r>
          </a:p>
          <a:p>
            <a:r>
              <a:rPr lang="es-MX" noProof="0" dirty="0"/>
              <a:t>Descripción general del módulo</a:t>
            </a:r>
          </a:p>
          <a:p>
            <a:r>
              <a:rPr lang="es-MX" noProof="0" dirty="0"/>
              <a:t>Metas de aprendizajes </a:t>
            </a:r>
          </a:p>
          <a:p>
            <a:pPr lvl="0"/>
            <a:endParaRPr lang="es-MX" noProof="0" dirty="0">
              <a:solidFill>
                <a:srgbClr val="002060"/>
              </a:solidFill>
            </a:endParaRPr>
          </a:p>
          <a:p>
            <a:pPr>
              <a:buNone/>
            </a:pPr>
            <a:endParaRPr lang="es-MX" noProof="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noProof="0" dirty="0"/>
              <a:t>Programa de Administración de la Fatiga (PAF) de América del Norte</a:t>
            </a:r>
          </a:p>
        </p:txBody>
      </p:sp>
      <p:sp>
        <p:nvSpPr>
          <p:cNvPr id="3" name="Content Placeholder 2"/>
          <p:cNvSpPr>
            <a:spLocks noGrp="1"/>
          </p:cNvSpPr>
          <p:nvPr>
            <p:ph idx="1"/>
          </p:nvPr>
        </p:nvSpPr>
        <p:spPr>
          <a:xfrm>
            <a:off x="457200" y="1600200"/>
            <a:ext cx="5410200" cy="4525963"/>
          </a:xfrm>
        </p:spPr>
        <p:txBody>
          <a:bodyPr>
            <a:noAutofit/>
          </a:bodyPr>
          <a:lstStyle/>
          <a:p>
            <a:r>
              <a:rPr lang="es-MX" b="1" noProof="0" dirty="0"/>
              <a:t>Realidad:</a:t>
            </a:r>
            <a:r>
              <a:rPr lang="es-MX" noProof="0" dirty="0"/>
              <a:t> el cumplimiento de las horas de servicio (HDS) es esencial</a:t>
            </a:r>
          </a:p>
          <a:p>
            <a:r>
              <a:rPr lang="es-MX" b="1" noProof="0" dirty="0"/>
              <a:t>Necesario: </a:t>
            </a:r>
            <a:r>
              <a:rPr lang="es-MX" noProof="0" dirty="0"/>
              <a:t>un enfoque más proactivo y completo, centrado en los conductores</a:t>
            </a:r>
          </a:p>
        </p:txBody>
      </p:sp>
      <p:pic>
        <p:nvPicPr>
          <p:cNvPr id="4" name="Picture 2" title="Driver standing in front of tr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3950" y="2057400"/>
            <a:ext cx="2466705"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628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06060436"/>
              </p:ext>
            </p:extLst>
          </p:nvPr>
        </p:nvGraphicFramePr>
        <p:xfrm>
          <a:off x="0" y="1600200"/>
          <a:ext cx="9144000" cy="472440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724400">
                <a:tc>
                  <a:txBody>
                    <a:bodyPr/>
                    <a:lstStyle/>
                    <a:p>
                      <a:r>
                        <a:rPr lang="es-MX" sz="2000" u="none" noProof="0" dirty="0">
                          <a:solidFill>
                            <a:srgbClr val="006600"/>
                          </a:solidFill>
                        </a:rPr>
                        <a:t>Intro</a:t>
                      </a:r>
                      <a:r>
                        <a:rPr lang="es-MX" sz="2000" u="none" baseline="0" noProof="0" dirty="0">
                          <a:solidFill>
                            <a:srgbClr val="006600"/>
                          </a:solidFill>
                        </a:rPr>
                        <a:t>ducción </a:t>
                      </a:r>
                      <a:endParaRPr lang="es-MX" sz="2000" u="none" noProof="0" dirty="0">
                        <a:solidFill>
                          <a:srgbClr val="006600"/>
                        </a:solidFill>
                      </a:endParaRPr>
                    </a:p>
                    <a:p>
                      <a:pPr>
                        <a:buFont typeface="Arial" pitchFamily="34" charset="0"/>
                        <a:buChar char="•"/>
                      </a:pPr>
                      <a:r>
                        <a:rPr lang="es-MX" sz="2000" u="none" noProof="0" dirty="0">
                          <a:solidFill>
                            <a:srgbClr val="002060"/>
                          </a:solidFill>
                        </a:rPr>
                        <a:t> Introducción al Módulo</a:t>
                      </a:r>
                    </a:p>
                    <a:p>
                      <a:pPr>
                        <a:buFont typeface="Arial" pitchFamily="34" charset="0"/>
                        <a:buChar char="•"/>
                      </a:pPr>
                      <a:r>
                        <a:rPr lang="es-MX" sz="2000" u="none" noProof="0" dirty="0">
                          <a:solidFill>
                            <a:srgbClr val="002060"/>
                          </a:solidFill>
                        </a:rPr>
                        <a:t>  Sueño, Estado de Alerta, Bienestar y Desempeño</a:t>
                      </a:r>
                    </a:p>
                    <a:p>
                      <a:pPr>
                        <a:buFont typeface="Arial" pitchFamily="34" charset="0"/>
                        <a:buNone/>
                      </a:pPr>
                      <a:endParaRPr lang="es-MX" sz="2000" u="none" noProof="0" dirty="0"/>
                    </a:p>
                    <a:p>
                      <a:pPr>
                        <a:buFont typeface="Arial" pitchFamily="34" charset="0"/>
                        <a:buNone/>
                      </a:pPr>
                      <a:r>
                        <a:rPr lang="es-MX" sz="2000" u="sng" noProof="0" dirty="0">
                          <a:solidFill>
                            <a:srgbClr val="006600"/>
                          </a:solidFill>
                        </a:rPr>
                        <a:t>Lección 1</a:t>
                      </a:r>
                      <a:r>
                        <a:rPr lang="es-MX" sz="2000" u="none" noProof="0" dirty="0">
                          <a:solidFill>
                            <a:srgbClr val="006600"/>
                          </a:solidFill>
                        </a:rPr>
                        <a:t>: Características de la fatiga y choques por fatiga</a:t>
                      </a:r>
                    </a:p>
                    <a:p>
                      <a:pPr>
                        <a:buFont typeface="Arial" pitchFamily="34" charset="0"/>
                        <a:buChar char="•"/>
                      </a:pPr>
                      <a:r>
                        <a:rPr lang="es-MX" sz="2000" u="none" noProof="0" dirty="0"/>
                        <a:t> </a:t>
                      </a:r>
                      <a:r>
                        <a:rPr lang="es-MX" sz="2000" u="none" noProof="0" dirty="0">
                          <a:solidFill>
                            <a:srgbClr val="002060"/>
                          </a:solidFill>
                        </a:rPr>
                        <a:t>¿Qué es la fatiga?</a:t>
                      </a:r>
                    </a:p>
                    <a:p>
                      <a:pPr>
                        <a:buFont typeface="Arial" pitchFamily="34" charset="0"/>
                        <a:buChar char="•"/>
                      </a:pPr>
                      <a:r>
                        <a:rPr lang="es-MX" sz="2000" u="none" noProof="0" dirty="0">
                          <a:solidFill>
                            <a:srgbClr val="002060"/>
                          </a:solidFill>
                        </a:rPr>
                        <a:t>  Características de la fatiga </a:t>
                      </a:r>
                    </a:p>
                    <a:p>
                      <a:pPr>
                        <a:buFont typeface="Arial" pitchFamily="34" charset="0"/>
                        <a:buChar char="•"/>
                      </a:pPr>
                      <a:r>
                        <a:rPr lang="es-MX" sz="2000" u="none" noProof="0" dirty="0">
                          <a:solidFill>
                            <a:srgbClr val="002060"/>
                          </a:solidFill>
                        </a:rPr>
                        <a:t> Choques relacionados con la fatiga</a:t>
                      </a:r>
                      <a:endParaRPr lang="es-MX" sz="2000" u="none" noProof="0" dirty="0"/>
                    </a:p>
                  </a:txBody>
                  <a:tcPr marL="85134" marR="85134"/>
                </a:tc>
                <a:tc>
                  <a:txBody>
                    <a:bodyPr/>
                    <a:lstStyle/>
                    <a:p>
                      <a:r>
                        <a:rPr lang="es-MX" sz="2000" b="1" u="sng" kern="1200" noProof="0" dirty="0">
                          <a:solidFill>
                            <a:srgbClr val="006600"/>
                          </a:solidFill>
                          <a:latin typeface="+mn-lt"/>
                          <a:ea typeface="+mn-ea"/>
                          <a:cs typeface="+mn-cs"/>
                        </a:rPr>
                        <a:t>Lección 2</a:t>
                      </a:r>
                      <a:r>
                        <a:rPr lang="es-MX" sz="2000" u="none" noProof="0" dirty="0">
                          <a:solidFill>
                            <a:srgbClr val="006600"/>
                          </a:solidFill>
                        </a:rPr>
                        <a:t>: Sueño y otros Factores que Afectan el Estado de Alerta</a:t>
                      </a:r>
                      <a:endParaRPr lang="es-MX" sz="2000" u="none" noProof="0" dirty="0"/>
                    </a:p>
                    <a:p>
                      <a:pPr>
                        <a:buFont typeface="Arial" pitchFamily="34" charset="0"/>
                        <a:buChar char="•"/>
                      </a:pPr>
                      <a:r>
                        <a:rPr lang="es-MX" sz="2000" u="none" noProof="0" dirty="0"/>
                        <a:t> </a:t>
                      </a:r>
                      <a:r>
                        <a:rPr lang="es-MX" sz="2000" u="none" noProof="0" dirty="0">
                          <a:solidFill>
                            <a:srgbClr val="002060"/>
                          </a:solidFill>
                        </a:rPr>
                        <a:t>¿Que es dormir?</a:t>
                      </a:r>
                    </a:p>
                    <a:p>
                      <a:pPr>
                        <a:buFont typeface="Arial" pitchFamily="34" charset="0"/>
                        <a:buChar char="•"/>
                      </a:pPr>
                      <a:r>
                        <a:rPr lang="es-MX" sz="2000" u="none" noProof="0" dirty="0">
                          <a:solidFill>
                            <a:srgbClr val="002060"/>
                          </a:solidFill>
                        </a:rPr>
                        <a:t> Factores que Afectan el Estado de Alerta y el Desempeño</a:t>
                      </a:r>
                    </a:p>
                    <a:p>
                      <a:pPr>
                        <a:buFont typeface="Arial" pitchFamily="34" charset="0"/>
                        <a:buChar char="•"/>
                      </a:pPr>
                      <a:r>
                        <a:rPr lang="es-MX" sz="2000" u="none" noProof="0" dirty="0">
                          <a:solidFill>
                            <a:srgbClr val="002060"/>
                          </a:solidFill>
                        </a:rPr>
                        <a:t>Diferencias individuales en la Susceptibilidad a la Fatiga</a:t>
                      </a:r>
                    </a:p>
                    <a:p>
                      <a:pPr>
                        <a:buFont typeface="Arial" pitchFamily="34" charset="0"/>
                        <a:buChar char="•"/>
                      </a:pPr>
                      <a:endParaRPr lang="es-MX" sz="2000" u="none" noProof="0" dirty="0"/>
                    </a:p>
                    <a:p>
                      <a:r>
                        <a:rPr lang="es-MX" sz="2000" b="1" u="sng" kern="1200" noProof="0" dirty="0">
                          <a:solidFill>
                            <a:srgbClr val="006600"/>
                          </a:solidFill>
                          <a:latin typeface="+mn-lt"/>
                          <a:ea typeface="+mn-ea"/>
                          <a:cs typeface="+mn-cs"/>
                        </a:rPr>
                        <a:t>Lección 3</a:t>
                      </a:r>
                      <a:r>
                        <a:rPr lang="es-MX" sz="2000" u="none" noProof="0" dirty="0">
                          <a:solidFill>
                            <a:srgbClr val="006600"/>
                          </a:solidFill>
                        </a:rPr>
                        <a:t>: Salud, Bienestar, Drogas y Medicamentos</a:t>
                      </a:r>
                    </a:p>
                    <a:p>
                      <a:pPr>
                        <a:buFont typeface="Arial" pitchFamily="34" charset="0"/>
                        <a:buChar char="•"/>
                      </a:pPr>
                      <a:r>
                        <a:rPr lang="es-MX" sz="2000" u="none" noProof="0" dirty="0"/>
                        <a:t> </a:t>
                      </a:r>
                      <a:r>
                        <a:rPr lang="es-MX" sz="2000" u="none" noProof="0" dirty="0">
                          <a:solidFill>
                            <a:srgbClr val="002060"/>
                          </a:solidFill>
                        </a:rPr>
                        <a:t>Salud y Bienestar </a:t>
                      </a:r>
                    </a:p>
                    <a:p>
                      <a:pPr>
                        <a:buFont typeface="Arial" pitchFamily="34" charset="0"/>
                        <a:buChar char="•"/>
                      </a:pPr>
                      <a:r>
                        <a:rPr lang="es-MX" sz="2000" u="none" noProof="0" dirty="0">
                          <a:solidFill>
                            <a:srgbClr val="002060"/>
                          </a:solidFill>
                        </a:rPr>
                        <a:t> Fármacos y Medicamentos</a:t>
                      </a:r>
                      <a:endParaRPr lang="es-MX" sz="2000" u="none" noProof="0" dirty="0"/>
                    </a:p>
                  </a:txBody>
                  <a:tcPr marL="85134" marR="85134"/>
                </a:tc>
                <a:tc>
                  <a:txBody>
                    <a:bodyPr/>
                    <a:lstStyle/>
                    <a:p>
                      <a:r>
                        <a:rPr lang="es-MX" sz="2000" b="1" u="sng" kern="1200" noProof="0" dirty="0">
                          <a:solidFill>
                            <a:srgbClr val="006600"/>
                          </a:solidFill>
                          <a:latin typeface="+mn-lt"/>
                          <a:ea typeface="+mn-ea"/>
                          <a:cs typeface="+mn-cs"/>
                        </a:rPr>
                        <a:t>Lección 4</a:t>
                      </a:r>
                      <a:r>
                        <a:rPr lang="es-MX" sz="2000" u="none" noProof="0" dirty="0">
                          <a:solidFill>
                            <a:srgbClr val="006600"/>
                          </a:solidFill>
                        </a:rPr>
                        <a:t>: Estado de Alerta y Conducción de un vehículo de autotransporte</a:t>
                      </a:r>
                    </a:p>
                    <a:p>
                      <a:pPr>
                        <a:buFont typeface="Arial" pitchFamily="34" charset="0"/>
                        <a:buChar char="•"/>
                      </a:pPr>
                      <a:r>
                        <a:rPr lang="es-MX" sz="2000" u="none" noProof="0" dirty="0"/>
                        <a:t> </a:t>
                      </a:r>
                      <a:r>
                        <a:rPr lang="es-MX" sz="2000" u="none" noProof="0" dirty="0">
                          <a:solidFill>
                            <a:srgbClr val="002060"/>
                          </a:solidFill>
                        </a:rPr>
                        <a:t>Mejorar el Sueño y el Estado de Alerta</a:t>
                      </a:r>
                    </a:p>
                    <a:p>
                      <a:pPr>
                        <a:buFont typeface="Arial" pitchFamily="34" charset="0"/>
                        <a:buChar char="•"/>
                      </a:pPr>
                      <a:r>
                        <a:rPr lang="es-MX" sz="2000" u="none" noProof="0" dirty="0">
                          <a:solidFill>
                            <a:srgbClr val="002060"/>
                          </a:solidFill>
                        </a:rPr>
                        <a:t> Programación de Horarios y HDS</a:t>
                      </a:r>
                    </a:p>
                    <a:p>
                      <a:pPr>
                        <a:buFont typeface="Arial" pitchFamily="34" charset="0"/>
                        <a:buChar char="•"/>
                      </a:pPr>
                      <a:r>
                        <a:rPr lang="es-MX" sz="2000" u="none" noProof="0" dirty="0">
                          <a:solidFill>
                            <a:srgbClr val="002060"/>
                          </a:solidFill>
                        </a:rPr>
                        <a:t> Conducción en equipo</a:t>
                      </a:r>
                    </a:p>
                    <a:p>
                      <a:pPr>
                        <a:buFont typeface="Arial" pitchFamily="34" charset="0"/>
                        <a:buNone/>
                      </a:pPr>
                      <a:endParaRPr lang="es-MX" sz="2000" u="none" noProof="0" dirty="0"/>
                    </a:p>
                    <a:p>
                      <a:r>
                        <a:rPr lang="es-MX" sz="2000" u="none" baseline="0" noProof="0" dirty="0">
                          <a:solidFill>
                            <a:srgbClr val="006600"/>
                          </a:solidFill>
                        </a:rPr>
                        <a:t>Conclusión</a:t>
                      </a:r>
                      <a:endParaRPr lang="es-MX" sz="2000" u="none" noProof="0" dirty="0">
                        <a:solidFill>
                          <a:srgbClr val="006600"/>
                        </a:solidFill>
                      </a:endParaRPr>
                    </a:p>
                    <a:p>
                      <a:pPr>
                        <a:buFont typeface="Arial" pitchFamily="34" charset="0"/>
                        <a:buChar char="•"/>
                      </a:pPr>
                      <a:r>
                        <a:rPr lang="es-MX" sz="2000" b="1" u="none" kern="1200" noProof="0" dirty="0">
                          <a:solidFill>
                            <a:srgbClr val="002060"/>
                          </a:solidFill>
                          <a:latin typeface="+mn-lt"/>
                          <a:ea typeface="+mn-ea"/>
                          <a:cs typeface="+mn-cs"/>
                        </a:rPr>
                        <a:t>Revisión</a:t>
                      </a:r>
                    </a:p>
                    <a:p>
                      <a:pPr>
                        <a:buFont typeface="Arial" pitchFamily="34" charset="0"/>
                        <a:buChar char="•"/>
                      </a:pPr>
                      <a:r>
                        <a:rPr lang="es-MX" sz="2000" u="none" noProof="0" dirty="0">
                          <a:solidFill>
                            <a:srgbClr val="002060"/>
                          </a:solidFill>
                        </a:rPr>
                        <a:t> Módulo de Examen</a:t>
                      </a:r>
                    </a:p>
                  </a:txBody>
                  <a:tcPr marL="85134" marR="85134"/>
                </a:tc>
                <a:extLst>
                  <a:ext uri="{0D108BD9-81ED-4DB2-BD59-A6C34878D82A}">
                    <a16:rowId xmlns:a16="http://schemas.microsoft.com/office/drawing/2014/main" val="10000"/>
                  </a:ext>
                </a:extLst>
              </a:tr>
            </a:tbl>
          </a:graphicData>
        </a:graphic>
      </p:graphicFrame>
      <p:sp>
        <p:nvSpPr>
          <p:cNvPr id="3" name="Title 2"/>
          <p:cNvSpPr>
            <a:spLocks noGrp="1"/>
          </p:cNvSpPr>
          <p:nvPr>
            <p:ph type="title"/>
          </p:nvPr>
        </p:nvSpPr>
        <p:spPr/>
        <p:txBody>
          <a:bodyPr/>
          <a:lstStyle/>
          <a:p>
            <a:r>
              <a:rPr lang="es-MX" noProof="0" dirty="0"/>
              <a:t>Módulo 3 Descripción General </a:t>
            </a:r>
          </a:p>
        </p:txBody>
      </p:sp>
    </p:spTree>
    <p:extLst>
      <p:ext uri="{BB962C8B-B14F-4D97-AF65-F5344CB8AC3E}">
        <p14:creationId xmlns:p14="http://schemas.microsoft.com/office/powerpoint/2010/main" val="2060511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noProof="0" dirty="0"/>
              <a:t>Módulo 3 Educación del Conductor Metas de Aprendizaje</a:t>
            </a:r>
          </a:p>
        </p:txBody>
      </p:sp>
      <p:sp>
        <p:nvSpPr>
          <p:cNvPr id="3" name="Content Placeholder 2"/>
          <p:cNvSpPr>
            <a:spLocks noGrp="1"/>
          </p:cNvSpPr>
          <p:nvPr>
            <p:ph idx="1"/>
          </p:nvPr>
        </p:nvSpPr>
        <p:spPr>
          <a:xfrm>
            <a:off x="457200" y="1600200"/>
            <a:ext cx="6098678" cy="4525963"/>
          </a:xfrm>
        </p:spPr>
        <p:txBody>
          <a:bodyPr>
            <a:normAutofit fontScale="85000" lnSpcReduction="20000"/>
          </a:bodyPr>
          <a:lstStyle/>
          <a:p>
            <a:r>
              <a:rPr lang="es-MX" sz="3000" b="1" i="1" noProof="0" dirty="0"/>
              <a:t>Conocimientos (K):</a:t>
            </a:r>
            <a:r>
              <a:rPr lang="es-MX" sz="3000" noProof="0" dirty="0"/>
              <a:t> Conocer los principales hechos y principios de la fatiga, el estado de alerta, el sueño y el bienestar del conductor.</a:t>
            </a:r>
          </a:p>
          <a:p>
            <a:r>
              <a:rPr lang="es-MX" sz="3000" b="1" i="1" noProof="0" dirty="0"/>
              <a:t>Habilidades (S):</a:t>
            </a:r>
            <a:r>
              <a:rPr lang="es-MX" sz="3000" noProof="0" dirty="0"/>
              <a:t> Aplicar este conocimiento para mejorar la administración de las demandas de su trabajo y de su vida.</a:t>
            </a:r>
          </a:p>
          <a:p>
            <a:r>
              <a:rPr lang="es-MX" sz="3000" b="1" i="1" noProof="0" dirty="0"/>
              <a:t>Actitudes (A):</a:t>
            </a:r>
            <a:r>
              <a:rPr lang="es-MX" sz="3000" noProof="0" dirty="0"/>
              <a:t> Valorar el sueño, el estado de alerta y el bienestar como factores primordiales en su desempeño en la conducción, seguridad y felicidad</a:t>
            </a:r>
            <a:r>
              <a:rPr lang="es-MX" noProof="0" dirty="0"/>
              <a:t>.</a:t>
            </a:r>
          </a:p>
        </p:txBody>
      </p:sp>
      <p:pic>
        <p:nvPicPr>
          <p:cNvPr id="2050" name="Picture 2" title="Referee signaling go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239273"/>
            <a:ext cx="2068283" cy="3078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lnSpc>
                <a:spcPts val="4575"/>
              </a:lnSpc>
            </a:pPr>
            <a:r>
              <a:rPr lang="es-ES" sz="4000" dirty="0"/>
              <a:t>Módulo 5 Metas de Aprendizaje de Capacitar al Capacitador </a:t>
            </a:r>
            <a:r>
              <a:rPr lang="en-US" sz="4000" dirty="0"/>
              <a:t>(2 de 3)</a:t>
            </a:r>
          </a:p>
        </p:txBody>
      </p:sp>
      <p:sp>
        <p:nvSpPr>
          <p:cNvPr id="31747" name="Content Placeholder 2"/>
          <p:cNvSpPr>
            <a:spLocks noGrp="1"/>
          </p:cNvSpPr>
          <p:nvPr>
            <p:ph idx="1"/>
          </p:nvPr>
        </p:nvSpPr>
        <p:spPr>
          <a:xfrm>
            <a:off x="457200" y="1600200"/>
            <a:ext cx="5638800" cy="4525963"/>
          </a:xfrm>
        </p:spPr>
        <p:txBody>
          <a:bodyPr/>
          <a:lstStyle/>
          <a:p>
            <a:r>
              <a:rPr lang="es-MX" b="1" i="1" dirty="0"/>
              <a:t>Habilidades</a:t>
            </a:r>
            <a:r>
              <a:rPr lang="en-US" b="1" i="1" dirty="0"/>
              <a:t>:</a:t>
            </a:r>
          </a:p>
          <a:p>
            <a:pPr lvl="1" eaLnBrk="1" hangingPunct="1"/>
            <a:r>
              <a:rPr lang="es-MX" dirty="0"/>
              <a:t>Enseñanza</a:t>
            </a:r>
            <a:r>
              <a:rPr lang="en-US" dirty="0"/>
              <a:t> </a:t>
            </a:r>
            <a:r>
              <a:rPr lang="es-MX" dirty="0"/>
              <a:t>en</a:t>
            </a:r>
            <a:r>
              <a:rPr lang="en-US" dirty="0"/>
              <a:t> </a:t>
            </a:r>
            <a:r>
              <a:rPr lang="es-MX" dirty="0"/>
              <a:t>el</a:t>
            </a:r>
            <a:r>
              <a:rPr lang="en-US" dirty="0"/>
              <a:t> aula</a:t>
            </a:r>
          </a:p>
          <a:p>
            <a:pPr lvl="1" eaLnBrk="1" hangingPunct="1"/>
            <a:r>
              <a:rPr lang="es-ES" dirty="0"/>
              <a:t>Facilitar el aprendizaje basado en la web</a:t>
            </a:r>
            <a:endParaRPr lang="en-US" dirty="0"/>
          </a:p>
          <a:p>
            <a:pPr lvl="1" eaLnBrk="1" hangingPunct="1"/>
            <a:r>
              <a:rPr lang="es-MX" dirty="0"/>
              <a:t>Servir como modelo a seguir eficaz y agente de cambio del comportamiento.</a:t>
            </a:r>
          </a:p>
        </p:txBody>
      </p:sp>
      <p:pic>
        <p:nvPicPr>
          <p:cNvPr id="31748" name="Picture 2" title="Referee signaling 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263" y="1447800"/>
            <a:ext cx="1582737"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title="Tra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325" y="3962400"/>
            <a:ext cx="31305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noProof="0" dirty="0"/>
              <a:t>Acrónimos</a:t>
            </a:r>
          </a:p>
        </p:txBody>
      </p:sp>
      <p:sp>
        <p:nvSpPr>
          <p:cNvPr id="6" name="Content Placeholder 5"/>
          <p:cNvSpPr>
            <a:spLocks noGrp="1"/>
          </p:cNvSpPr>
          <p:nvPr>
            <p:ph idx="1"/>
          </p:nvPr>
        </p:nvSpPr>
        <p:spPr/>
        <p:txBody>
          <a:bodyPr>
            <a:normAutofit/>
          </a:bodyPr>
          <a:lstStyle/>
          <a:p>
            <a:pPr>
              <a:buNone/>
            </a:pPr>
            <a:r>
              <a:rPr lang="es-MX" b="1" noProof="0" dirty="0"/>
              <a:t>PAF</a:t>
            </a:r>
            <a:r>
              <a:rPr lang="es-MX" noProof="0" dirty="0"/>
              <a:t> = Programa de Administración de la Fatiga</a:t>
            </a:r>
          </a:p>
          <a:p>
            <a:pPr>
              <a:buNone/>
            </a:pPr>
            <a:r>
              <a:rPr lang="es-MX" b="1" noProof="0" dirty="0"/>
              <a:t>PAFAN</a:t>
            </a:r>
            <a:r>
              <a:rPr lang="es-MX" noProof="0" dirty="0"/>
              <a:t> = PAF de América del Norte</a:t>
            </a:r>
          </a:p>
          <a:p>
            <a:pPr>
              <a:buNone/>
            </a:pPr>
            <a:r>
              <a:rPr lang="es-MX" b="1" noProof="0" dirty="0"/>
              <a:t>VDA </a:t>
            </a:r>
            <a:r>
              <a:rPr lang="es-MX" noProof="0" dirty="0"/>
              <a:t>= Vehículo de Autotransporte</a:t>
            </a:r>
          </a:p>
          <a:p>
            <a:pPr>
              <a:buNone/>
            </a:pPr>
            <a:r>
              <a:rPr lang="es-MX" b="1" noProof="0" dirty="0"/>
              <a:t>MOR</a:t>
            </a:r>
            <a:r>
              <a:rPr lang="es-MX" noProof="0" dirty="0"/>
              <a:t> = Movimiento Oculares Rápidos</a:t>
            </a:r>
          </a:p>
          <a:p>
            <a:pPr>
              <a:buNone/>
            </a:pPr>
            <a:r>
              <a:rPr lang="es-MX" b="1" noProof="0" dirty="0"/>
              <a:t>AOS </a:t>
            </a:r>
            <a:r>
              <a:rPr lang="es-MX" noProof="0" dirty="0"/>
              <a:t>= Apnea Obstructiva del Sueño</a:t>
            </a:r>
          </a:p>
          <a:p>
            <a:pPr>
              <a:buNone/>
            </a:pPr>
            <a:r>
              <a:rPr lang="es-MX" b="1" noProof="0" dirty="0"/>
              <a:t>IMC</a:t>
            </a:r>
            <a:r>
              <a:rPr lang="es-MX" noProof="0" dirty="0"/>
              <a:t> = Índice de Masa Corporal</a:t>
            </a:r>
          </a:p>
          <a:p>
            <a:pPr>
              <a:buNone/>
            </a:pPr>
            <a:r>
              <a:rPr lang="es-MX" b="1" noProof="0" dirty="0"/>
              <a:t>HDS</a:t>
            </a:r>
            <a:r>
              <a:rPr lang="es-MX" noProof="0" dirty="0"/>
              <a:t> = Horas de Servicio</a:t>
            </a:r>
          </a:p>
        </p:txBody>
      </p:sp>
      <p:pic>
        <p:nvPicPr>
          <p:cNvPr id="1031" name="Picture 7" title="Toy blocks with letters A, B, C"/>
          <p:cNvPicPr>
            <a:picLocks noChangeAspect="1" noChangeArrowheads="1"/>
          </p:cNvPicPr>
          <p:nvPr/>
        </p:nvPicPr>
        <p:blipFill>
          <a:blip r:embed="rId3" cstate="print"/>
          <a:srcRect/>
          <a:stretch>
            <a:fillRect/>
          </a:stretch>
        </p:blipFill>
        <p:spPr bwMode="auto">
          <a:xfrm>
            <a:off x="6781800" y="2514600"/>
            <a:ext cx="1889299" cy="23622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solidFill>
                  <a:schemeClr val="bg1">
                    <a:lumMod val="95000"/>
                  </a:schemeClr>
                </a:solidFill>
              </a:rPr>
              <a:t>Sueño, Estado de Alerta, Bienestar y Desempeño</a:t>
            </a:r>
          </a:p>
        </p:txBody>
      </p:sp>
      <p:sp>
        <p:nvSpPr>
          <p:cNvPr id="3" name="Content Placeholder 2"/>
          <p:cNvSpPr>
            <a:spLocks noGrp="1"/>
          </p:cNvSpPr>
          <p:nvPr>
            <p:ph idx="1"/>
          </p:nvPr>
        </p:nvSpPr>
        <p:spPr/>
        <p:txBody>
          <a:bodyPr>
            <a:normAutofit/>
          </a:bodyPr>
          <a:lstStyle/>
          <a:p>
            <a:pPr>
              <a:buNone/>
            </a:pPr>
            <a:r>
              <a:rPr lang="es-MX" u="sng" noProof="0" dirty="0"/>
              <a:t>Temas</a:t>
            </a:r>
            <a:r>
              <a:rPr lang="es-MX" noProof="0" dirty="0"/>
              <a:t>:</a:t>
            </a:r>
          </a:p>
          <a:p>
            <a:r>
              <a:rPr lang="es-MX" noProof="0" dirty="0"/>
              <a:t>Importancia de la salud y la seguridad para el conductor de un vehículo de autotransporte </a:t>
            </a:r>
          </a:p>
          <a:p>
            <a:r>
              <a:rPr lang="es-MX" noProof="0" dirty="0"/>
              <a:t>¿Qué es el estado de alerta? ¿Qué es el bienestar?</a:t>
            </a:r>
          </a:p>
          <a:p>
            <a:r>
              <a:rPr lang="es-MX" noProof="0" dirty="0"/>
              <a:t>Dormir bien: la clave </a:t>
            </a:r>
          </a:p>
          <a:p>
            <a:r>
              <a:rPr lang="es-MX" noProof="0" dirty="0"/>
              <a:t>Higiene del sueño y autoadministración</a:t>
            </a:r>
          </a:p>
          <a:p>
            <a:pPr lvl="0"/>
            <a:endParaRPr lang="es-MX" noProof="0" dirty="0">
              <a:solidFill>
                <a:srgbClr val="002060"/>
              </a:solidFill>
            </a:endParaRPr>
          </a:p>
          <a:p>
            <a:pPr>
              <a:buNone/>
            </a:pPr>
            <a:endParaRPr lang="es-MX" noProof="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noProof="0" dirty="0"/>
              <a:t>Importancia para la Salud</a:t>
            </a:r>
          </a:p>
        </p:txBody>
      </p:sp>
      <p:sp>
        <p:nvSpPr>
          <p:cNvPr id="3" name="Content Placeholder 2"/>
          <p:cNvSpPr>
            <a:spLocks noGrp="1"/>
          </p:cNvSpPr>
          <p:nvPr>
            <p:ph idx="1"/>
          </p:nvPr>
        </p:nvSpPr>
        <p:spPr/>
        <p:txBody>
          <a:bodyPr>
            <a:normAutofit lnSpcReduction="10000"/>
          </a:bodyPr>
          <a:lstStyle/>
          <a:p>
            <a:r>
              <a:rPr lang="es-MX" noProof="0" dirty="0"/>
              <a:t>Dormir es una </a:t>
            </a:r>
            <a:r>
              <a:rPr lang="es-MX" b="1" noProof="0" dirty="0"/>
              <a:t>necesidad biológica</a:t>
            </a:r>
          </a:p>
          <a:p>
            <a:r>
              <a:rPr lang="es-MX" noProof="0" dirty="0"/>
              <a:t>Dormir</a:t>
            </a:r>
            <a:r>
              <a:rPr lang="es-MX" b="1" noProof="0" dirty="0"/>
              <a:t> mal </a:t>
            </a:r>
            <a:r>
              <a:rPr lang="es-MX" noProof="0" dirty="0"/>
              <a:t>contribuye a</a:t>
            </a:r>
            <a:r>
              <a:rPr lang="es-MX" b="1" noProof="0" dirty="0"/>
              <a:t> </a:t>
            </a:r>
            <a:r>
              <a:rPr lang="es-MX" noProof="0" dirty="0"/>
              <a:t>:</a:t>
            </a:r>
          </a:p>
          <a:p>
            <a:pPr lvl="1"/>
            <a:r>
              <a:rPr lang="es-MX" noProof="0" dirty="0"/>
              <a:t>Condiciones cardiacas</a:t>
            </a:r>
          </a:p>
          <a:p>
            <a:pPr lvl="1"/>
            <a:r>
              <a:rPr lang="es-MX" noProof="0" dirty="0"/>
              <a:t>Diabetes</a:t>
            </a:r>
          </a:p>
          <a:p>
            <a:pPr lvl="1"/>
            <a:r>
              <a:rPr lang="es-MX" noProof="0" dirty="0"/>
              <a:t>Obesidad</a:t>
            </a:r>
          </a:p>
          <a:p>
            <a:pPr lvl="1"/>
            <a:r>
              <a:rPr lang="es-MX" noProof="0" dirty="0"/>
              <a:t>Desórdenes psicológicos</a:t>
            </a:r>
          </a:p>
          <a:p>
            <a:pPr lvl="1"/>
            <a:r>
              <a:rPr lang="es-MX" noProof="0" dirty="0"/>
              <a:t>Otras condiciones médicas.</a:t>
            </a:r>
          </a:p>
          <a:p>
            <a:r>
              <a:rPr lang="es-MX" noProof="0" dirty="0"/>
              <a:t>Dormir </a:t>
            </a:r>
            <a:r>
              <a:rPr lang="es-MX" b="1" noProof="0" dirty="0"/>
              <a:t>bien</a:t>
            </a:r>
            <a:r>
              <a:rPr lang="es-MX" noProof="0" dirty="0"/>
              <a:t> promueve el bienestar, alto desempeño y felicidad</a:t>
            </a:r>
          </a:p>
        </p:txBody>
      </p:sp>
      <p:pic>
        <p:nvPicPr>
          <p:cNvPr id="4098" name="Picture 2" title="Smiling driver and family in front of tr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6152" y="2209800"/>
            <a:ext cx="1766887" cy="26316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noProof="0" dirty="0"/>
              <a:t>Importancia en la Seguridad </a:t>
            </a:r>
          </a:p>
        </p:txBody>
      </p:sp>
      <p:sp>
        <p:nvSpPr>
          <p:cNvPr id="3" name="Content Placeholder 2"/>
          <p:cNvSpPr>
            <a:spLocks noGrp="1"/>
          </p:cNvSpPr>
          <p:nvPr>
            <p:ph idx="1"/>
          </p:nvPr>
        </p:nvSpPr>
        <p:spPr>
          <a:xfrm>
            <a:off x="457200" y="1600201"/>
            <a:ext cx="8229600" cy="4343400"/>
          </a:xfrm>
        </p:spPr>
        <p:txBody>
          <a:bodyPr>
            <a:normAutofit fontScale="92500" lnSpcReduction="20000"/>
          </a:bodyPr>
          <a:lstStyle/>
          <a:p>
            <a:r>
              <a:rPr lang="es-MX" sz="2800" noProof="0" dirty="0"/>
              <a:t>Los choques por quedarse dormido al volante son una de las principales causas de muerte en los conductores de autotransporte</a:t>
            </a:r>
          </a:p>
          <a:p>
            <a:r>
              <a:rPr lang="es-MX" sz="2800" noProof="0" dirty="0"/>
              <a:t>Las crisis médicas son otra causa principal de muerte en los conductores</a:t>
            </a:r>
          </a:p>
          <a:p>
            <a:r>
              <a:rPr lang="es-MX" sz="2800" noProof="0" dirty="0"/>
              <a:t>Un camión o autobús fuera de control es una amenaza para cualquiera en nuestras carreteras</a:t>
            </a:r>
          </a:p>
          <a:p>
            <a:r>
              <a:rPr lang="es-MX" sz="2800" noProof="0" dirty="0"/>
              <a:t>Un choque por su culpa puede terminar</a:t>
            </a:r>
          </a:p>
          <a:p>
            <a:pPr>
              <a:buNone/>
            </a:pPr>
            <a:r>
              <a:rPr lang="es-MX" sz="2800" noProof="0" dirty="0"/>
              <a:t>     con la carrera de un conductor </a:t>
            </a:r>
          </a:p>
          <a:p>
            <a:r>
              <a:rPr lang="es-MX" sz="2800" noProof="0" dirty="0"/>
              <a:t>Incluso puede terminar con una </a:t>
            </a:r>
          </a:p>
          <a:p>
            <a:pPr marL="0" indent="0">
              <a:buNone/>
            </a:pPr>
            <a:r>
              <a:rPr lang="es-MX" sz="2800" noProof="0" dirty="0"/>
              <a:t>     empresa</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640" y="4179030"/>
            <a:ext cx="2880360" cy="192024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Estado de Alerta, Bienestar y Sueño</a:t>
            </a:r>
          </a:p>
        </p:txBody>
      </p:sp>
      <p:sp>
        <p:nvSpPr>
          <p:cNvPr id="3" name="Content Placeholder 2"/>
          <p:cNvSpPr>
            <a:spLocks noGrp="1"/>
          </p:cNvSpPr>
          <p:nvPr>
            <p:ph idx="1"/>
          </p:nvPr>
        </p:nvSpPr>
        <p:spPr>
          <a:xfrm>
            <a:off x="457200" y="1600200"/>
            <a:ext cx="6096000" cy="4525963"/>
          </a:xfrm>
        </p:spPr>
        <p:txBody>
          <a:bodyPr>
            <a:normAutofit/>
          </a:bodyPr>
          <a:lstStyle/>
          <a:p>
            <a:r>
              <a:rPr lang="es-MX" noProof="0" dirty="0"/>
              <a:t>¿Qué es el estado de Alerta? Alerta = despierto + atento </a:t>
            </a:r>
          </a:p>
          <a:p>
            <a:r>
              <a:rPr lang="es-MX" noProof="0" dirty="0"/>
              <a:t>¿Qué es Bienestar? </a:t>
            </a:r>
          </a:p>
          <a:p>
            <a:pPr marL="0" indent="0">
              <a:buNone/>
            </a:pPr>
            <a:r>
              <a:rPr lang="es-MX" noProof="0" dirty="0"/>
              <a:t>   Bienestar = salud física, mental,  </a:t>
            </a:r>
          </a:p>
          <a:p>
            <a:pPr marL="0" indent="0">
              <a:buNone/>
            </a:pPr>
            <a:r>
              <a:rPr lang="es-MX" noProof="0" dirty="0"/>
              <a:t>    emocional y conductual</a:t>
            </a:r>
          </a:p>
          <a:p>
            <a:r>
              <a:rPr lang="es-MX" noProof="0" dirty="0"/>
              <a:t>Dormir bien es esencial tanto para estar alerta como para el bienestar.</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133600"/>
            <a:ext cx="2133599" cy="30904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s-MX" noProof="0" dirty="0"/>
              <a:t>Dormir Bien:  una Clave para el Desempeño y la Felicidad</a:t>
            </a:r>
            <a:endParaRPr lang="es-MX" sz="2400" noProof="0" dirty="0">
              <a:solidFill>
                <a:srgbClr val="FF0000"/>
              </a:solidFill>
            </a:endParaRPr>
          </a:p>
        </p:txBody>
      </p:sp>
      <p:grpSp>
        <p:nvGrpSpPr>
          <p:cNvPr id="32" name="31 Grupo"/>
          <p:cNvGrpSpPr/>
          <p:nvPr/>
        </p:nvGrpSpPr>
        <p:grpSpPr>
          <a:xfrm>
            <a:off x="2550540" y="1524000"/>
            <a:ext cx="2484470" cy="1981200"/>
            <a:chOff x="2057400" y="2057400"/>
            <a:chExt cx="2351371" cy="1981200"/>
          </a:xfrm>
        </p:grpSpPr>
        <p:sp>
          <p:nvSpPr>
            <p:cNvPr id="24" name="23 Forma libre"/>
            <p:cNvSpPr/>
            <p:nvPr/>
          </p:nvSpPr>
          <p:spPr>
            <a:xfrm>
              <a:off x="2057400" y="20574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61000">
                  <a:srgbClr val="F27900">
                    <a:alpha val="54000"/>
                  </a:srgbClr>
                </a:gs>
                <a:gs pos="34000">
                  <a:srgbClr val="FF6600"/>
                </a:gs>
              </a:gsLst>
              <a:path path="circle">
                <a:fillToRect l="100000" t="100000"/>
              </a:path>
              <a:tileRect r="-100000" b="-100000"/>
            </a:gradFill>
            <a:ln w="34925" cap="rnd">
              <a:solidFill>
                <a:srgbClr val="CC66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4" name="Rectángulo 3"/>
            <p:cNvSpPr/>
            <p:nvPr/>
          </p:nvSpPr>
          <p:spPr>
            <a:xfrm>
              <a:off x="2311857" y="2814935"/>
              <a:ext cx="2096914" cy="461665"/>
            </a:xfrm>
            <a:prstGeom prst="rect">
              <a:avLst/>
            </a:prstGeom>
            <a:solidFill>
              <a:srgbClr val="FF9900">
                <a:alpha val="0"/>
              </a:srgbClr>
            </a:solidFill>
          </p:spPr>
          <p:txBody>
            <a:bodyPr wrap="square">
              <a:spAutoFit/>
            </a:bodyPr>
            <a:lstStyle/>
            <a:p>
              <a:r>
                <a:rPr lang="es-MX" sz="2400" b="1" dirty="0">
                  <a:solidFill>
                    <a:schemeClr val="bg1"/>
                  </a:solidFill>
                  <a:effectLst>
                    <a:outerShdw blurRad="38100" dist="38100" dir="2700000" algn="tl">
                      <a:srgbClr val="000000">
                        <a:alpha val="43137"/>
                      </a:srgbClr>
                    </a:outerShdw>
                  </a:effectLst>
                  <a:latin typeface="+mj-lt"/>
                </a:rPr>
                <a:t>Desempeño</a:t>
              </a:r>
              <a:r>
                <a:rPr lang="es-MX" sz="2400" b="1" dirty="0">
                  <a:solidFill>
                    <a:schemeClr val="bg1"/>
                  </a:solidFill>
                </a:rPr>
                <a:t> </a:t>
              </a:r>
              <a:endParaRPr lang="es-MX" sz="2000" b="1" dirty="0">
                <a:solidFill>
                  <a:schemeClr val="bg1"/>
                </a:solidFill>
              </a:endParaRPr>
            </a:p>
          </p:txBody>
        </p:sp>
      </p:grpSp>
      <p:sp>
        <p:nvSpPr>
          <p:cNvPr id="17" name="16 Forma libre"/>
          <p:cNvSpPr/>
          <p:nvPr/>
        </p:nvSpPr>
        <p:spPr>
          <a:xfrm>
            <a:off x="3708400" y="4318000"/>
            <a:ext cx="2159000" cy="20066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61000">
                <a:srgbClr val="C00000"/>
              </a:gs>
              <a:gs pos="47000">
                <a:srgbClr val="CC3300">
                  <a:alpha val="56000"/>
                </a:srgbClr>
              </a:gs>
            </a:gsLst>
            <a:path path="circle">
              <a:fillToRect l="100000" t="100000"/>
            </a:path>
            <a:tileRect r="-100000" b="-100000"/>
          </a:gradFill>
          <a:ln w="50800" cap="rnd">
            <a:solidFill>
              <a:srgbClr val="8000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r>
              <a:rPr lang="es-MX" sz="2800" b="1" kern="1200" dirty="0">
                <a:latin typeface="+mj-lt"/>
              </a:rPr>
              <a:t>Dormir bien</a:t>
            </a:r>
            <a:endParaRPr lang="es-MX" sz="2800" b="1" kern="1200" dirty="0">
              <a:effectLst>
                <a:outerShdw blurRad="38100" dist="38100" dir="2700000" algn="tl">
                  <a:srgbClr val="000000">
                    <a:alpha val="43137"/>
                  </a:srgbClr>
                </a:outerShdw>
              </a:effectLst>
              <a:latin typeface="+mj-lt"/>
            </a:endParaRPr>
          </a:p>
        </p:txBody>
      </p:sp>
      <p:grpSp>
        <p:nvGrpSpPr>
          <p:cNvPr id="35" name="34 Grupo"/>
          <p:cNvGrpSpPr/>
          <p:nvPr/>
        </p:nvGrpSpPr>
        <p:grpSpPr>
          <a:xfrm>
            <a:off x="2133600" y="3429000"/>
            <a:ext cx="1905000" cy="1981200"/>
            <a:chOff x="1219200" y="4267200"/>
            <a:chExt cx="2057400" cy="1981200"/>
          </a:xfrm>
        </p:grpSpPr>
        <p:sp>
          <p:nvSpPr>
            <p:cNvPr id="25" name="24 Forma libre"/>
            <p:cNvSpPr/>
            <p:nvPr/>
          </p:nvSpPr>
          <p:spPr>
            <a:xfrm>
              <a:off x="1219200" y="42672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0">
                  <a:srgbClr val="DDEBCF"/>
                </a:gs>
                <a:gs pos="50000">
                  <a:srgbClr val="9CB86E"/>
                </a:gs>
                <a:gs pos="100000">
                  <a:srgbClr val="156B13"/>
                </a:gs>
              </a:gsLst>
              <a:path path="circle">
                <a:fillToRect l="100000" t="100000"/>
              </a:path>
              <a:tileRect r="-100000" b="-100000"/>
            </a:gradFill>
            <a:ln w="34925" cap="rnd">
              <a:solidFill>
                <a:srgbClr val="0066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26" name="25 Rectángulo"/>
            <p:cNvSpPr/>
            <p:nvPr/>
          </p:nvSpPr>
          <p:spPr>
            <a:xfrm>
              <a:off x="1450496" y="4876800"/>
              <a:ext cx="1620720" cy="830997"/>
            </a:xfrm>
            <a:prstGeom prst="rect">
              <a:avLst/>
            </a:prstGeom>
          </p:spPr>
          <p:txBody>
            <a:bodyPr wrap="none">
              <a:spAutoFit/>
            </a:bodyPr>
            <a:lstStyle/>
            <a:p>
              <a:pPr algn="ctr"/>
              <a:r>
                <a:rPr lang="es-MX" sz="2400" b="1" dirty="0">
                  <a:solidFill>
                    <a:schemeClr val="bg1"/>
                  </a:solidFill>
                  <a:effectLst>
                    <a:outerShdw blurRad="38100" dist="38100" dir="2700000" algn="tl">
                      <a:srgbClr val="000000">
                        <a:alpha val="43137"/>
                      </a:srgbClr>
                    </a:outerShdw>
                  </a:effectLst>
                  <a:latin typeface="+mj-lt"/>
                </a:rPr>
                <a:t>Estado</a:t>
              </a:r>
              <a:r>
                <a:rPr lang="es-MX" sz="2400" b="1" dirty="0">
                  <a:solidFill>
                    <a:schemeClr val="bg1"/>
                  </a:solidFill>
                  <a:latin typeface="+mj-lt"/>
                </a:rPr>
                <a:t> de </a:t>
              </a:r>
            </a:p>
            <a:p>
              <a:pPr algn="ctr"/>
              <a:r>
                <a:rPr lang="es-MX" sz="2400" b="1" dirty="0">
                  <a:solidFill>
                    <a:schemeClr val="bg1"/>
                  </a:solidFill>
                  <a:latin typeface="+mj-lt"/>
                </a:rPr>
                <a:t>Alerta</a:t>
              </a:r>
              <a:endParaRPr lang="es-MX" sz="2400" dirty="0">
                <a:latin typeface="+mj-lt"/>
              </a:endParaRPr>
            </a:p>
          </p:txBody>
        </p:sp>
      </p:grpSp>
      <p:grpSp>
        <p:nvGrpSpPr>
          <p:cNvPr id="33" name="32 Grupo"/>
          <p:cNvGrpSpPr/>
          <p:nvPr/>
        </p:nvGrpSpPr>
        <p:grpSpPr>
          <a:xfrm>
            <a:off x="4800600" y="1524000"/>
            <a:ext cx="2057400" cy="1981200"/>
            <a:chOff x="5029200" y="1600200"/>
            <a:chExt cx="2057400" cy="1981200"/>
          </a:xfrm>
        </p:grpSpPr>
        <p:sp>
          <p:nvSpPr>
            <p:cNvPr id="27" name="26 Forma libre"/>
            <p:cNvSpPr/>
            <p:nvPr/>
          </p:nvSpPr>
          <p:spPr>
            <a:xfrm>
              <a:off x="5029200" y="16002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48000">
                  <a:schemeClr val="accent1">
                    <a:lumMod val="75000"/>
                  </a:schemeClr>
                </a:gs>
                <a:gs pos="69000">
                  <a:schemeClr val="accent1">
                    <a:lumMod val="60000"/>
                    <a:lumOff val="40000"/>
                    <a:alpha val="89000"/>
                  </a:schemeClr>
                </a:gs>
              </a:gsLst>
              <a:path path="circle">
                <a:fillToRect l="100000" t="100000"/>
              </a:path>
              <a:tileRect r="-100000" b="-100000"/>
            </a:gradFill>
            <a:ln w="34925" cap="rnd">
              <a:solidFill>
                <a:schemeClr val="tx2">
                  <a:lumMod val="75000"/>
                </a:schemeClr>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29" name="Rectángulo 3"/>
            <p:cNvSpPr/>
            <p:nvPr/>
          </p:nvSpPr>
          <p:spPr>
            <a:xfrm>
              <a:off x="5181600" y="2286000"/>
              <a:ext cx="1752600" cy="523220"/>
            </a:xfrm>
            <a:prstGeom prst="rect">
              <a:avLst/>
            </a:prstGeom>
            <a:solidFill>
              <a:srgbClr val="FF9900">
                <a:alpha val="0"/>
              </a:srgbClr>
            </a:solidFill>
          </p:spPr>
          <p:txBody>
            <a:bodyPr wrap="square">
              <a:spAutoFit/>
            </a:bodyPr>
            <a:lstStyle/>
            <a:p>
              <a:pPr algn="ctr"/>
              <a:r>
                <a:rPr lang="es-MX" sz="2800" b="1" dirty="0">
                  <a:solidFill>
                    <a:schemeClr val="bg1"/>
                  </a:solidFill>
                  <a:effectLst>
                    <a:outerShdw blurRad="38100" dist="38100" dir="2700000" algn="tl">
                      <a:srgbClr val="000000">
                        <a:alpha val="43137"/>
                      </a:srgbClr>
                    </a:outerShdw>
                  </a:effectLst>
                  <a:latin typeface="+mj-lt"/>
                </a:rPr>
                <a:t>Felicidad</a:t>
              </a:r>
              <a:endParaRPr lang="es-MX" sz="2400" b="1" dirty="0">
                <a:solidFill>
                  <a:schemeClr val="bg1"/>
                </a:solidFill>
                <a:effectLst>
                  <a:outerShdw blurRad="38100" dist="38100" dir="2700000" algn="tl">
                    <a:srgbClr val="000000">
                      <a:alpha val="43137"/>
                    </a:srgbClr>
                  </a:outerShdw>
                </a:effectLst>
                <a:latin typeface="+mj-lt"/>
              </a:endParaRPr>
            </a:p>
          </p:txBody>
        </p:sp>
      </p:grpSp>
      <p:grpSp>
        <p:nvGrpSpPr>
          <p:cNvPr id="34" name="33 Grupo"/>
          <p:cNvGrpSpPr/>
          <p:nvPr/>
        </p:nvGrpSpPr>
        <p:grpSpPr>
          <a:xfrm>
            <a:off x="5410200" y="3352800"/>
            <a:ext cx="2057400" cy="1981200"/>
            <a:chOff x="5943600" y="3581400"/>
            <a:chExt cx="2057400" cy="1981200"/>
          </a:xfrm>
        </p:grpSpPr>
        <p:sp>
          <p:nvSpPr>
            <p:cNvPr id="30" name="29 Forma libre"/>
            <p:cNvSpPr/>
            <p:nvPr/>
          </p:nvSpPr>
          <p:spPr>
            <a:xfrm>
              <a:off x="5943600" y="35814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48000">
                  <a:srgbClr val="FFCC00"/>
                </a:gs>
                <a:gs pos="27000">
                  <a:srgbClr val="FFCC66">
                    <a:alpha val="35000"/>
                  </a:srgbClr>
                </a:gs>
              </a:gsLst>
              <a:path path="circle">
                <a:fillToRect l="100000" b="100000"/>
              </a:path>
              <a:tileRect t="-100000" r="-100000"/>
            </a:gradFill>
            <a:ln w="34925" cap="rnd">
              <a:solidFill>
                <a:srgbClr val="CC99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31" name="Rectángulo 3"/>
            <p:cNvSpPr/>
            <p:nvPr/>
          </p:nvSpPr>
          <p:spPr>
            <a:xfrm>
              <a:off x="6096000" y="4338935"/>
              <a:ext cx="1752600" cy="461665"/>
            </a:xfrm>
            <a:prstGeom prst="rect">
              <a:avLst/>
            </a:prstGeom>
            <a:solidFill>
              <a:srgbClr val="FF9900">
                <a:alpha val="0"/>
              </a:srgbClr>
            </a:solidFill>
          </p:spPr>
          <p:txBody>
            <a:bodyPr wrap="square">
              <a:spAutoFit/>
            </a:bodyPr>
            <a:lstStyle/>
            <a:p>
              <a:pPr algn="ctr"/>
              <a:r>
                <a:rPr lang="es-MX" sz="2400" b="1" dirty="0">
                  <a:solidFill>
                    <a:schemeClr val="bg1"/>
                  </a:solidFill>
                  <a:effectLst>
                    <a:outerShdw blurRad="38100" dist="38100" dir="2700000" algn="tl">
                      <a:srgbClr val="000000">
                        <a:alpha val="43137"/>
                      </a:srgbClr>
                    </a:outerShdw>
                  </a:effectLst>
                  <a:latin typeface="+mj-lt"/>
                </a:rPr>
                <a:t>Bienestar</a:t>
              </a:r>
              <a:endParaRPr lang="es-MX" sz="2000" b="1" dirty="0">
                <a:solidFill>
                  <a:schemeClr val="bg1"/>
                </a:solidFill>
                <a:effectLst>
                  <a:outerShdw blurRad="38100" dist="38100" dir="2700000" algn="tl">
                    <a:srgbClr val="000000">
                      <a:alpha val="43137"/>
                    </a:srgbClr>
                  </a:outerShdw>
                </a:effectLst>
                <a:latin typeface="+mj-lt"/>
              </a:endParaRPr>
            </a:p>
          </p:txBody>
        </p:sp>
      </p:grpSp>
      <p:sp>
        <p:nvSpPr>
          <p:cNvPr id="37" name="36 Flecha circular"/>
          <p:cNvSpPr/>
          <p:nvPr/>
        </p:nvSpPr>
        <p:spPr>
          <a:xfrm rot="12251787">
            <a:off x="2154224" y="4576785"/>
            <a:ext cx="1856645" cy="1614095"/>
          </a:xfrm>
          <a:prstGeom prst="circularArrow">
            <a:avLst>
              <a:gd name="adj1" fmla="val 8088"/>
              <a:gd name="adj2" fmla="val 1142319"/>
              <a:gd name="adj3" fmla="val 20232691"/>
              <a:gd name="adj4" fmla="val 11746143"/>
              <a:gd name="adj5" fmla="val 18841"/>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8" name="37 Flecha circular"/>
          <p:cNvSpPr>
            <a:spLocks/>
          </p:cNvSpPr>
          <p:nvPr/>
        </p:nvSpPr>
        <p:spPr>
          <a:xfrm rot="19983096" flipV="1">
            <a:off x="5178395" y="4628351"/>
            <a:ext cx="2142423" cy="1844321"/>
          </a:xfrm>
          <a:prstGeom prst="circularArrow">
            <a:avLst>
              <a:gd name="adj1" fmla="val 8088"/>
              <a:gd name="adj2" fmla="val 1142319"/>
              <a:gd name="adj3" fmla="val 20232691"/>
              <a:gd name="adj4" fmla="val 12709156"/>
              <a:gd name="adj5" fmla="val 21315"/>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9" name="38 Flecha circular"/>
          <p:cNvSpPr/>
          <p:nvPr/>
        </p:nvSpPr>
        <p:spPr>
          <a:xfrm rot="14871867">
            <a:off x="4347820" y="3150428"/>
            <a:ext cx="1856645" cy="1258674"/>
          </a:xfrm>
          <a:prstGeom prst="circularArrow">
            <a:avLst>
              <a:gd name="adj1" fmla="val 9648"/>
              <a:gd name="adj2" fmla="val 695180"/>
              <a:gd name="adj3" fmla="val 20791888"/>
              <a:gd name="adj4" fmla="val 12435570"/>
              <a:gd name="adj5" fmla="val 18481"/>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41" name="40 Flecha circular"/>
          <p:cNvSpPr/>
          <p:nvPr/>
        </p:nvSpPr>
        <p:spPr>
          <a:xfrm rot="17232445" flipV="1">
            <a:off x="3153471" y="3050314"/>
            <a:ext cx="1856645" cy="1429936"/>
          </a:xfrm>
          <a:prstGeom prst="circularArrow">
            <a:avLst>
              <a:gd name="adj1" fmla="val 8088"/>
              <a:gd name="adj2" fmla="val 1142319"/>
              <a:gd name="adj3" fmla="val 20232691"/>
              <a:gd name="adj4" fmla="val 11746143"/>
              <a:gd name="adj5" fmla="val 23087"/>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Tree>
    <p:extLst>
      <p:ext uri="{BB962C8B-B14F-4D97-AF65-F5344CB8AC3E}">
        <p14:creationId xmlns:p14="http://schemas.microsoft.com/office/powerpoint/2010/main" val="33416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0-#ppt_w/2"/>
                                          </p:val>
                                        </p:tav>
                                        <p:tav tm="100000">
                                          <p:val>
                                            <p:strVal val="#ppt_x"/>
                                          </p:val>
                                        </p:tav>
                                      </p:tavLst>
                                    </p:anim>
                                    <p:anim calcmode="lin" valueType="num">
                                      <p:cBhvr additive="base">
                                        <p:cTn id="14" dur="1000" fill="hold"/>
                                        <p:tgtEl>
                                          <p:spTgt spid="3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ox(out)">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7"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1000" fill="hold"/>
                                        <p:tgtEl>
                                          <p:spTgt spid="32"/>
                                        </p:tgtEl>
                                        <p:attrNameLst>
                                          <p:attrName>ppt_x</p:attrName>
                                        </p:attrNameLst>
                                      </p:cBhvr>
                                      <p:tavLst>
                                        <p:tav tm="0">
                                          <p:val>
                                            <p:strVal val="0-#ppt_w/2"/>
                                          </p:val>
                                        </p:tav>
                                        <p:tav tm="100000">
                                          <p:val>
                                            <p:strVal val="#ppt_x"/>
                                          </p:val>
                                        </p:tav>
                                      </p:tavLst>
                                    </p:anim>
                                    <p:anim calcmode="lin" valueType="num">
                                      <p:cBhvr additive="base">
                                        <p:cTn id="24" dur="1000" fill="hold"/>
                                        <p:tgtEl>
                                          <p:spTgt spid="32"/>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4" presetClass="entr" presetSubtype="16"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ox(in)">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7" presetClass="entr" presetSubtype="2"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1000" fill="hold"/>
                                        <p:tgtEl>
                                          <p:spTgt spid="34"/>
                                        </p:tgtEl>
                                        <p:attrNameLst>
                                          <p:attrName>ppt_x</p:attrName>
                                        </p:attrNameLst>
                                      </p:cBhvr>
                                      <p:tavLst>
                                        <p:tav tm="0">
                                          <p:val>
                                            <p:strVal val="1+#ppt_w/2"/>
                                          </p:val>
                                        </p:tav>
                                        <p:tav tm="100000">
                                          <p:val>
                                            <p:strVal val="#ppt_x"/>
                                          </p:val>
                                        </p:tav>
                                      </p:tavLst>
                                    </p:anim>
                                    <p:anim calcmode="lin" valueType="num">
                                      <p:cBhvr additive="base">
                                        <p:cTn id="34" dur="1000" fill="hold"/>
                                        <p:tgtEl>
                                          <p:spTgt spid="34"/>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4" presetClass="entr" presetSubtype="16"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ox(in)">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7" presetClass="entr" presetSubtype="2"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1000" fill="hold"/>
                                        <p:tgtEl>
                                          <p:spTgt spid="33"/>
                                        </p:tgtEl>
                                        <p:attrNameLst>
                                          <p:attrName>ppt_x</p:attrName>
                                        </p:attrNameLst>
                                      </p:cBhvr>
                                      <p:tavLst>
                                        <p:tav tm="0">
                                          <p:val>
                                            <p:strVal val="1+#ppt_w/2"/>
                                          </p:val>
                                        </p:tav>
                                        <p:tav tm="100000">
                                          <p:val>
                                            <p:strVal val="#ppt_x"/>
                                          </p:val>
                                        </p:tav>
                                      </p:tavLst>
                                    </p:anim>
                                    <p:anim calcmode="lin" valueType="num">
                                      <p:cBhvr additive="base">
                                        <p:cTn id="44" dur="1000" fill="hold"/>
                                        <p:tgtEl>
                                          <p:spTgt spid="33"/>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4" presetClass="entr" presetSubtype="16"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box(in)">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7" grpId="0" animBg="1"/>
      <p:bldP spid="38" grpId="0" animBg="1"/>
      <p:bldP spid="39" grpId="0" animBg="1"/>
      <p:bldP spid="4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Reto y Responsabilidad</a:t>
            </a:r>
          </a:p>
        </p:txBody>
      </p:sp>
      <p:sp>
        <p:nvSpPr>
          <p:cNvPr id="3" name="Content Placeholder 2"/>
          <p:cNvSpPr>
            <a:spLocks noGrp="1"/>
          </p:cNvSpPr>
          <p:nvPr>
            <p:ph idx="1"/>
          </p:nvPr>
        </p:nvSpPr>
        <p:spPr>
          <a:xfrm>
            <a:off x="457200" y="1600200"/>
            <a:ext cx="5688215" cy="4525963"/>
          </a:xfrm>
        </p:spPr>
        <p:txBody>
          <a:bodyPr>
            <a:normAutofit fontScale="92500" lnSpcReduction="20000"/>
          </a:bodyPr>
          <a:lstStyle/>
          <a:p>
            <a:pPr lvl="0"/>
            <a:r>
              <a:rPr lang="es-MX" noProof="0" dirty="0"/>
              <a:t>Conducir un vehículo de autotransporte es un trabajo exigente bajo condiciones a menudo difíciles </a:t>
            </a:r>
          </a:p>
          <a:p>
            <a:pPr lvl="0"/>
            <a:r>
              <a:rPr lang="es-MX" noProof="0" dirty="0"/>
              <a:t>Cada conductor tiene la responsabilidad personal de administrar inteligentemente su propio sueño, su salud, y  su estilo de vida </a:t>
            </a:r>
          </a:p>
          <a:p>
            <a:pPr lvl="0"/>
            <a:r>
              <a:rPr lang="es-MX" b="1" noProof="0" dirty="0"/>
              <a:t>Higiene del sueño ≈ auto-administración</a:t>
            </a:r>
            <a:r>
              <a:rPr lang="es-MX" noProof="0" dirty="0"/>
              <a:t>. </a:t>
            </a:r>
            <a:endParaRPr lang="es-MX" sz="2400" noProof="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81200"/>
            <a:ext cx="2668587" cy="3998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s-MX" noProof="0" dirty="0"/>
              <a:t>Lección 1: Características de la Fatiga y Choques causados por Fatiga</a:t>
            </a:r>
          </a:p>
        </p:txBody>
      </p:sp>
    </p:spTree>
    <p:extLst>
      <p:ext uri="{BB962C8B-B14F-4D97-AF65-F5344CB8AC3E}">
        <p14:creationId xmlns:p14="http://schemas.microsoft.com/office/powerpoint/2010/main" val="1053300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000" b="1" noProof="0" dirty="0">
                <a:solidFill>
                  <a:srgbClr val="002060"/>
                </a:solidFill>
              </a:rPr>
              <a:t> </a:t>
            </a:r>
            <a:r>
              <a:rPr lang="es-MX" noProof="0" dirty="0"/>
              <a:t>¿Qué es la Fatiga?</a:t>
            </a:r>
          </a:p>
        </p:txBody>
      </p:sp>
      <p:sp>
        <p:nvSpPr>
          <p:cNvPr id="3" name="Content Placeholder 2"/>
          <p:cNvSpPr>
            <a:spLocks noGrp="1"/>
          </p:cNvSpPr>
          <p:nvPr>
            <p:ph idx="1"/>
          </p:nvPr>
        </p:nvSpPr>
        <p:spPr/>
        <p:txBody>
          <a:bodyPr/>
          <a:lstStyle/>
          <a:p>
            <a:pPr>
              <a:buNone/>
            </a:pPr>
            <a:r>
              <a:rPr lang="es-MX" u="sng" noProof="0" dirty="0"/>
              <a:t>Temas:</a:t>
            </a:r>
            <a:r>
              <a:rPr lang="es-MX" noProof="0" dirty="0"/>
              <a:t> </a:t>
            </a:r>
          </a:p>
          <a:p>
            <a:pPr lvl="0"/>
            <a:r>
              <a:rPr lang="es-MX" noProof="0" dirty="0"/>
              <a:t>Elementos/aspectos de fatiga</a:t>
            </a:r>
          </a:p>
          <a:p>
            <a:pPr lvl="0"/>
            <a:r>
              <a:rPr lang="es-MX" noProof="0" dirty="0"/>
              <a:t>Dos categorías de fatiga:</a:t>
            </a:r>
          </a:p>
          <a:p>
            <a:pPr lvl="1"/>
            <a:r>
              <a:rPr lang="es-MX" noProof="0" dirty="0"/>
              <a:t>Interna</a:t>
            </a:r>
          </a:p>
          <a:p>
            <a:pPr lvl="1"/>
            <a:r>
              <a:rPr lang="es-MX" noProof="0" dirty="0"/>
              <a:t>Relacionada con la tarea</a:t>
            </a:r>
          </a:p>
          <a:p>
            <a:pPr lvl="0"/>
            <a:r>
              <a:rPr lang="es-MX" noProof="0" dirty="0"/>
              <a:t>Cómo progresa la fatiga</a:t>
            </a:r>
          </a:p>
          <a:p>
            <a:pPr lvl="0"/>
            <a:r>
              <a:rPr lang="es-MX" noProof="0" dirty="0"/>
              <a:t>Dormir como principal antídoto contra la fatiga</a:t>
            </a:r>
          </a:p>
          <a:p>
            <a:pPr>
              <a:buNone/>
            </a:pPr>
            <a:endParaRPr lang="es-MX" noProof="0" dirty="0"/>
          </a:p>
        </p:txBody>
      </p:sp>
    </p:spTree>
    <p:extLst>
      <p:ext uri="{BB962C8B-B14F-4D97-AF65-F5344CB8AC3E}">
        <p14:creationId xmlns:p14="http://schemas.microsoft.com/office/powerpoint/2010/main" val="3682311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900" noProof="0" dirty="0"/>
            </a:br>
            <a:r>
              <a:rPr lang="es-MX" sz="4900" noProof="0" dirty="0"/>
              <a:t>La Fatiga conlleva . . .  </a:t>
            </a:r>
            <a:br>
              <a:rPr lang="es-MX" noProof="0" dirty="0"/>
            </a:br>
            <a:endParaRPr lang="es-MX" noProof="0" dirty="0"/>
          </a:p>
        </p:txBody>
      </p:sp>
      <p:sp>
        <p:nvSpPr>
          <p:cNvPr id="3" name="Content Placeholder 2"/>
          <p:cNvSpPr>
            <a:spLocks noGrp="1"/>
          </p:cNvSpPr>
          <p:nvPr>
            <p:ph idx="1"/>
          </p:nvPr>
        </p:nvSpPr>
        <p:spPr>
          <a:xfrm>
            <a:off x="457200" y="1600200"/>
            <a:ext cx="5638800" cy="4525963"/>
          </a:xfrm>
        </p:spPr>
        <p:txBody>
          <a:bodyPr>
            <a:normAutofit fontScale="92500" lnSpcReduction="10000"/>
          </a:bodyPr>
          <a:lstStyle/>
          <a:p>
            <a:r>
              <a:rPr lang="es-MX" noProof="0" dirty="0"/>
              <a:t>Una disminución del estado de alerta</a:t>
            </a:r>
          </a:p>
          <a:p>
            <a:r>
              <a:rPr lang="es-MX" noProof="0" dirty="0"/>
              <a:t>Atención reducida del entorno (Vigilancia)</a:t>
            </a:r>
          </a:p>
          <a:p>
            <a:r>
              <a:rPr lang="es-MX" noProof="0" dirty="0"/>
              <a:t>Bajo desempeño</a:t>
            </a:r>
          </a:p>
          <a:p>
            <a:r>
              <a:rPr lang="es-MX" noProof="0" dirty="0"/>
              <a:t>Baja motivación</a:t>
            </a:r>
          </a:p>
          <a:p>
            <a:r>
              <a:rPr lang="es-MX" noProof="0" dirty="0"/>
              <a:t>Irritabilidad</a:t>
            </a:r>
          </a:p>
          <a:p>
            <a:r>
              <a:rPr lang="es-MX" noProof="0" dirty="0"/>
              <a:t>Deterioro del juicio</a:t>
            </a:r>
          </a:p>
          <a:p>
            <a:r>
              <a:rPr lang="es-MX" noProof="0" dirty="0"/>
              <a:t>Sensación de somnolencia</a:t>
            </a:r>
            <a:endParaRPr lang="es-MX" noProof="0" dirty="0">
              <a:latin typeface="+mj-lt"/>
            </a:endParaRPr>
          </a:p>
          <a:p>
            <a:endParaRPr lang="es-MX" noProof="0" dirty="0">
              <a:solidFill>
                <a:srgbClr val="002060"/>
              </a:solidFill>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81200"/>
            <a:ext cx="2328863" cy="349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563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lnSpc>
                <a:spcPts val="4575"/>
              </a:lnSpc>
            </a:pPr>
            <a:r>
              <a:rPr lang="es-ES" sz="4000" dirty="0"/>
              <a:t>Módulo 5 Metas de Aprendizaje de Capacitar al Capacitador </a:t>
            </a:r>
            <a:r>
              <a:rPr lang="en-US" sz="4000" dirty="0"/>
              <a:t>(3 de 3)</a:t>
            </a:r>
          </a:p>
        </p:txBody>
      </p:sp>
      <p:sp>
        <p:nvSpPr>
          <p:cNvPr id="32771" name="Content Placeholder 2"/>
          <p:cNvSpPr>
            <a:spLocks noGrp="1"/>
          </p:cNvSpPr>
          <p:nvPr>
            <p:ph idx="1"/>
          </p:nvPr>
        </p:nvSpPr>
        <p:spPr>
          <a:xfrm>
            <a:off x="457200" y="1600200"/>
            <a:ext cx="5638800" cy="4525963"/>
          </a:xfrm>
        </p:spPr>
        <p:txBody>
          <a:bodyPr/>
          <a:lstStyle/>
          <a:p>
            <a:r>
              <a:rPr lang="es-MX" b="1" i="1" dirty="0"/>
              <a:t>Actitudes</a:t>
            </a:r>
            <a:r>
              <a:rPr lang="en-US" b="1" i="1" dirty="0"/>
              <a:t>:</a:t>
            </a:r>
            <a:r>
              <a:rPr lang="en-US" dirty="0"/>
              <a:t> </a:t>
            </a:r>
          </a:p>
          <a:p>
            <a:pPr lvl="1" eaLnBrk="1" hangingPunct="1"/>
            <a:r>
              <a:rPr lang="es-ES" dirty="0"/>
              <a:t>Valore el sueño, el estado de alerta y el bienestar como factores principales en el desempeño, la seguridad y la felicidad del conductor</a:t>
            </a:r>
            <a:endParaRPr lang="en-US" dirty="0"/>
          </a:p>
          <a:p>
            <a:pPr lvl="1" eaLnBrk="1" hangingPunct="1"/>
            <a:r>
              <a:rPr lang="es-ES" dirty="0"/>
              <a:t>Compromiso de capacitar y administrar a los conductores de manera que apoyen la salud y el estado de alerta</a:t>
            </a:r>
            <a:endParaRPr lang="en-US" dirty="0"/>
          </a:p>
        </p:txBody>
      </p:sp>
      <p:pic>
        <p:nvPicPr>
          <p:cNvPr id="32772" name="Picture 2" descr="P:\457407\Working\Documents\Module Content\istock photos\Module 5\refe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1524000"/>
            <a:ext cx="1485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descr="P:\457407\Working\Documents\Module Content\istock photos\Module 5\train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50" y="3886200"/>
            <a:ext cx="294798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s-MX" sz="4900" noProof="0" dirty="0"/>
              <a:t>Fatiga Interna vs. La Relacionada con la Tarea</a:t>
            </a:r>
            <a:endParaRPr lang="es-MX" noProof="0" dirty="0"/>
          </a:p>
        </p:txBody>
      </p:sp>
      <p:sp>
        <p:nvSpPr>
          <p:cNvPr id="3" name="Content Placeholder 2"/>
          <p:cNvSpPr>
            <a:spLocks noGrp="1"/>
          </p:cNvSpPr>
          <p:nvPr>
            <p:ph idx="1"/>
          </p:nvPr>
        </p:nvSpPr>
        <p:spPr>
          <a:xfrm>
            <a:off x="457200" y="1524000"/>
            <a:ext cx="8229600" cy="4525963"/>
          </a:xfrm>
        </p:spPr>
        <p:txBody>
          <a:bodyPr>
            <a:normAutofit fontScale="92500" lnSpcReduction="10000"/>
          </a:bodyPr>
          <a:lstStyle/>
          <a:p>
            <a:r>
              <a:rPr lang="es-MX" noProof="0" dirty="0"/>
              <a:t>Dos categorías generales de Fatiga:</a:t>
            </a:r>
          </a:p>
          <a:p>
            <a:pPr lvl="1"/>
            <a:r>
              <a:rPr lang="es-MX" sz="3200" b="1" noProof="0" dirty="0"/>
              <a:t>Fatiga Interna</a:t>
            </a:r>
            <a:br>
              <a:rPr lang="es-MX" sz="3200" b="1" noProof="0" dirty="0"/>
            </a:br>
            <a:r>
              <a:rPr lang="es-MX" sz="3200" noProof="0" dirty="0"/>
              <a:t>(relacionada con el sueño)</a:t>
            </a:r>
          </a:p>
          <a:p>
            <a:pPr lvl="1"/>
            <a:r>
              <a:rPr lang="es-MX" sz="3200" b="1" noProof="0" dirty="0"/>
              <a:t>Fatiga relacionada con la tarea</a:t>
            </a:r>
            <a:br>
              <a:rPr lang="es-MX" sz="3200" b="1" noProof="0" dirty="0"/>
            </a:br>
            <a:r>
              <a:rPr lang="es-MX" sz="3200" noProof="0" dirty="0"/>
              <a:t>(relacionada con la actividad)</a:t>
            </a:r>
            <a:endParaRPr lang="es-MX" sz="3200" b="1" noProof="0" dirty="0"/>
          </a:p>
          <a:p>
            <a:r>
              <a:rPr lang="es-MX" noProof="0" dirty="0"/>
              <a:t>Ambas pueden afectar su desempeño incluso si no se queda dormido mientras conduce</a:t>
            </a:r>
          </a:p>
          <a:p>
            <a:r>
              <a:rPr lang="es-MX" noProof="0" dirty="0"/>
              <a:t>La </a:t>
            </a:r>
            <a:r>
              <a:rPr lang="es-MX" b="1" noProof="0" dirty="0"/>
              <a:t>vigilancia </a:t>
            </a:r>
            <a:r>
              <a:rPr lang="es-MX" noProof="0" dirty="0"/>
              <a:t>reducida comienza mucho antes de la sensación de somnolencia</a:t>
            </a:r>
          </a:p>
        </p:txBody>
      </p:sp>
    </p:spTree>
    <p:extLst>
      <p:ext uri="{BB962C8B-B14F-4D97-AF65-F5344CB8AC3E}">
        <p14:creationId xmlns:p14="http://schemas.microsoft.com/office/powerpoint/2010/main" val="37936893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609600" y="1536372"/>
            <a:ext cx="3964422" cy="2657869"/>
            <a:chOff x="1447800" y="1536372"/>
            <a:chExt cx="3126222" cy="2583163"/>
          </a:xfrm>
        </p:grpSpPr>
        <p:sp>
          <p:nvSpPr>
            <p:cNvPr id="6" name="Rounded Rectangle 5"/>
            <p:cNvSpPr/>
            <p:nvPr/>
          </p:nvSpPr>
          <p:spPr>
            <a:xfrm>
              <a:off x="1447800" y="1536372"/>
              <a:ext cx="2983523" cy="255454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7" name="TextBox 6"/>
            <p:cNvSpPr txBox="1"/>
            <p:nvPr/>
          </p:nvSpPr>
          <p:spPr>
            <a:xfrm>
              <a:off x="1564122" y="1576966"/>
              <a:ext cx="3009900" cy="2542569"/>
            </a:xfrm>
            <a:prstGeom prst="rect">
              <a:avLst/>
            </a:prstGeom>
            <a:noFill/>
          </p:spPr>
          <p:txBody>
            <a:bodyPr wrap="square" rtlCol="0">
              <a:spAutoFit/>
            </a:bodyPr>
            <a:lstStyle/>
            <a:p>
              <a:r>
                <a:rPr lang="es-MX" sz="2400" dirty="0">
                  <a:solidFill>
                    <a:schemeClr val="bg1"/>
                  </a:solidFill>
                  <a:latin typeface="+mj-lt"/>
                </a:rPr>
                <a:t>Factores Internos</a:t>
              </a:r>
            </a:p>
            <a:p>
              <a:pPr marL="285750" indent="-285750">
                <a:buFont typeface="Arial" pitchFamily="34" charset="0"/>
                <a:buChar char="•"/>
              </a:pPr>
              <a:r>
                <a:rPr lang="es-MX" sz="2000" dirty="0">
                  <a:solidFill>
                    <a:schemeClr val="bg1"/>
                  </a:solidFill>
                  <a:latin typeface="+mj-lt"/>
                </a:rPr>
                <a:t>Susceptibilidad Individual</a:t>
              </a:r>
            </a:p>
            <a:p>
              <a:pPr marL="285750" indent="-285750">
                <a:buFont typeface="Arial" pitchFamily="34" charset="0"/>
                <a:buChar char="•"/>
              </a:pPr>
              <a:r>
                <a:rPr lang="es-MX" sz="2000" dirty="0">
                  <a:solidFill>
                    <a:schemeClr val="bg1"/>
                  </a:solidFill>
                  <a:latin typeface="+mj-lt"/>
                </a:rPr>
                <a:t>Cantidad de sueño</a:t>
              </a:r>
            </a:p>
            <a:p>
              <a:pPr marL="285750" indent="-285750">
                <a:buFont typeface="Arial" pitchFamily="34" charset="0"/>
                <a:buChar char="•"/>
              </a:pPr>
              <a:r>
                <a:rPr lang="es-MX" sz="2000" dirty="0">
                  <a:solidFill>
                    <a:schemeClr val="bg1"/>
                  </a:solidFill>
                  <a:latin typeface="+mj-lt"/>
                </a:rPr>
                <a:t>Hora del día</a:t>
              </a:r>
            </a:p>
            <a:p>
              <a:pPr marL="285750" indent="-285750">
                <a:buFont typeface="Arial" pitchFamily="34" charset="0"/>
                <a:buChar char="•"/>
              </a:pPr>
              <a:r>
                <a:rPr lang="es-MX" sz="2000" dirty="0">
                  <a:solidFill>
                    <a:schemeClr val="bg1"/>
                  </a:solidFill>
                  <a:latin typeface="+mj-lt"/>
                </a:rPr>
                <a:t>Tiempo despierto</a:t>
              </a:r>
            </a:p>
            <a:p>
              <a:pPr marL="285750" indent="-285750">
                <a:buFont typeface="Arial" pitchFamily="34" charset="0"/>
                <a:buChar char="•"/>
              </a:pPr>
              <a:r>
                <a:rPr lang="es-MX" sz="2000" dirty="0">
                  <a:solidFill>
                    <a:schemeClr val="bg1"/>
                  </a:solidFill>
                  <a:latin typeface="+mj-lt"/>
                </a:rPr>
                <a:t>Estimulantes, otras drogas</a:t>
              </a:r>
            </a:p>
            <a:p>
              <a:pPr marL="285750" indent="-285750">
                <a:buFont typeface="Arial" pitchFamily="34" charset="0"/>
                <a:buChar char="•"/>
              </a:pPr>
              <a:r>
                <a:rPr lang="es-MX" sz="2000" dirty="0">
                  <a:solidFill>
                    <a:schemeClr val="bg1"/>
                  </a:solidFill>
                  <a:latin typeface="+mj-lt"/>
                </a:rPr>
                <a:t>Salud</a:t>
              </a:r>
            </a:p>
            <a:p>
              <a:pPr marL="285750" indent="-285750">
                <a:buFont typeface="Arial" pitchFamily="34" charset="0"/>
                <a:buChar char="•"/>
              </a:pPr>
              <a:r>
                <a:rPr lang="es-MX" sz="2000" dirty="0">
                  <a:solidFill>
                    <a:schemeClr val="bg1"/>
                  </a:solidFill>
                  <a:latin typeface="+mj-lt"/>
                </a:rPr>
                <a:t>Estado de ánimo</a:t>
              </a:r>
            </a:p>
          </p:txBody>
        </p:sp>
      </p:grpSp>
      <p:grpSp>
        <p:nvGrpSpPr>
          <p:cNvPr id="31" name="Group 30"/>
          <p:cNvGrpSpPr/>
          <p:nvPr/>
        </p:nvGrpSpPr>
        <p:grpSpPr>
          <a:xfrm>
            <a:off x="4648200" y="1536372"/>
            <a:ext cx="3537378" cy="2649151"/>
            <a:chOff x="4648200" y="1536372"/>
            <a:chExt cx="3129615" cy="2649151"/>
          </a:xfrm>
        </p:grpSpPr>
        <p:sp>
          <p:nvSpPr>
            <p:cNvPr id="8" name="Rounded Rectangle 7"/>
            <p:cNvSpPr/>
            <p:nvPr/>
          </p:nvSpPr>
          <p:spPr>
            <a:xfrm>
              <a:off x="4648200" y="1536372"/>
              <a:ext cx="3124200" cy="2513936"/>
            </a:xfrm>
            <a:prstGeom prst="round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0" name="TextBox 9"/>
            <p:cNvSpPr txBox="1"/>
            <p:nvPr/>
          </p:nvSpPr>
          <p:spPr>
            <a:xfrm>
              <a:off x="4882215" y="1600200"/>
              <a:ext cx="2895600" cy="2585323"/>
            </a:xfrm>
            <a:prstGeom prst="rect">
              <a:avLst/>
            </a:prstGeom>
            <a:noFill/>
          </p:spPr>
          <p:txBody>
            <a:bodyPr wrap="square" rtlCol="0">
              <a:spAutoFit/>
            </a:bodyPr>
            <a:lstStyle/>
            <a:p>
              <a:r>
                <a:rPr lang="es-MX" sz="2400" dirty="0">
                  <a:solidFill>
                    <a:schemeClr val="bg1"/>
                  </a:solidFill>
                  <a:latin typeface="+mj-lt"/>
                </a:rPr>
                <a:t>Factores relacionados con la tarea</a:t>
              </a:r>
            </a:p>
            <a:p>
              <a:pPr marL="285750" indent="-285750">
                <a:buFont typeface="Arial" pitchFamily="34" charset="0"/>
                <a:buChar char="•"/>
              </a:pPr>
              <a:r>
                <a:rPr lang="es-MX" sz="2400" dirty="0">
                  <a:solidFill>
                    <a:schemeClr val="bg1"/>
                  </a:solidFill>
                  <a:latin typeface="+mj-lt"/>
                </a:rPr>
                <a:t>Tiempo laborando</a:t>
              </a:r>
            </a:p>
            <a:p>
              <a:pPr marL="285750" indent="-285750">
                <a:buFont typeface="Arial" pitchFamily="34" charset="0"/>
                <a:buChar char="•"/>
              </a:pPr>
              <a:r>
                <a:rPr lang="es-MX" sz="2400" dirty="0">
                  <a:solidFill>
                    <a:schemeClr val="bg1"/>
                  </a:solidFill>
                  <a:latin typeface="+mj-lt"/>
                </a:rPr>
                <a:t>Complejidad de la tarea</a:t>
              </a:r>
            </a:p>
            <a:p>
              <a:pPr marL="285750" indent="-285750">
                <a:buFont typeface="Arial" pitchFamily="34" charset="0"/>
                <a:buChar char="•"/>
              </a:pPr>
              <a:r>
                <a:rPr lang="es-MX" sz="2400" dirty="0">
                  <a:solidFill>
                    <a:schemeClr val="bg1"/>
                  </a:solidFill>
                  <a:latin typeface="+mj-lt"/>
                </a:rPr>
                <a:t>Monotonía de la tarea</a:t>
              </a:r>
            </a:p>
            <a:p>
              <a:endParaRPr lang="es-MX" dirty="0"/>
            </a:p>
          </p:txBody>
        </p:sp>
      </p:grpSp>
      <p:grpSp>
        <p:nvGrpSpPr>
          <p:cNvPr id="26" name="Group 25"/>
          <p:cNvGrpSpPr/>
          <p:nvPr/>
        </p:nvGrpSpPr>
        <p:grpSpPr>
          <a:xfrm>
            <a:off x="2209800" y="5870354"/>
            <a:ext cx="4876800" cy="911446"/>
            <a:chOff x="2438400" y="5870354"/>
            <a:chExt cx="4191001" cy="911446"/>
          </a:xfrm>
        </p:grpSpPr>
        <p:sp>
          <p:nvSpPr>
            <p:cNvPr id="14" name="Rounded Rectangle 13"/>
            <p:cNvSpPr/>
            <p:nvPr/>
          </p:nvSpPr>
          <p:spPr>
            <a:xfrm>
              <a:off x="2438400" y="6096000"/>
              <a:ext cx="4191000" cy="6858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6" name="TextBox 15"/>
            <p:cNvSpPr txBox="1"/>
            <p:nvPr/>
          </p:nvSpPr>
          <p:spPr>
            <a:xfrm>
              <a:off x="2438401" y="6167735"/>
              <a:ext cx="4191000" cy="461665"/>
            </a:xfrm>
            <a:prstGeom prst="rect">
              <a:avLst/>
            </a:prstGeom>
            <a:noFill/>
          </p:spPr>
          <p:txBody>
            <a:bodyPr wrap="square" rtlCol="0">
              <a:spAutoFit/>
            </a:bodyPr>
            <a:lstStyle/>
            <a:p>
              <a:pPr algn="ctr"/>
              <a:r>
                <a:rPr lang="es-MX" sz="2400" dirty="0">
                  <a:solidFill>
                    <a:schemeClr val="bg1"/>
                  </a:solidFill>
                  <a:latin typeface="+mj-lt"/>
                </a:rPr>
                <a:t>DESEMPEÑO EN LA CONDUCCIÓN</a:t>
              </a:r>
            </a:p>
          </p:txBody>
        </p:sp>
        <p:cxnSp>
          <p:nvCxnSpPr>
            <p:cNvPr id="25" name="Straight Arrow Connector 24"/>
            <p:cNvCxnSpPr/>
            <p:nvPr/>
          </p:nvCxnSpPr>
          <p:spPr>
            <a:xfrm>
              <a:off x="4473041" y="5870354"/>
              <a:ext cx="0" cy="32584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23" name="Title 1"/>
          <p:cNvSpPr>
            <a:spLocks noGrp="1"/>
          </p:cNvSpPr>
          <p:nvPr>
            <p:ph type="title"/>
          </p:nvPr>
        </p:nvSpPr>
        <p:spPr/>
        <p:txBody>
          <a:bodyPr>
            <a:normAutofit fontScale="90000"/>
          </a:bodyPr>
          <a:lstStyle/>
          <a:p>
            <a:r>
              <a:rPr lang="es-MX" sz="4900" noProof="0" dirty="0"/>
              <a:t>Fatiga Interna vs. la Relacionada con la Tarea</a:t>
            </a:r>
            <a:endParaRPr lang="es-MX" noProof="0" dirty="0"/>
          </a:p>
        </p:txBody>
      </p:sp>
      <p:grpSp>
        <p:nvGrpSpPr>
          <p:cNvPr id="29" name="Group 28"/>
          <p:cNvGrpSpPr/>
          <p:nvPr/>
        </p:nvGrpSpPr>
        <p:grpSpPr>
          <a:xfrm>
            <a:off x="2887779" y="4441589"/>
            <a:ext cx="3276600" cy="1400946"/>
            <a:chOff x="2811580" y="4441589"/>
            <a:chExt cx="3276600" cy="1400946"/>
          </a:xfrm>
        </p:grpSpPr>
        <p:cxnSp>
          <p:nvCxnSpPr>
            <p:cNvPr id="22" name="Straight Arrow Connector 21"/>
            <p:cNvCxnSpPr>
              <a:stCxn id="12" idx="0"/>
              <a:endCxn id="15" idx="0"/>
            </p:cNvCxnSpPr>
            <p:nvPr/>
          </p:nvCxnSpPr>
          <p:spPr>
            <a:xfrm>
              <a:off x="4468428" y="4441589"/>
              <a:ext cx="9426" cy="90341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811580" y="5309135"/>
              <a:ext cx="3276600" cy="5334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5" name="TextBox 14"/>
            <p:cNvSpPr txBox="1"/>
            <p:nvPr/>
          </p:nvSpPr>
          <p:spPr>
            <a:xfrm>
              <a:off x="2867527" y="5345002"/>
              <a:ext cx="3220653" cy="461665"/>
            </a:xfrm>
            <a:prstGeom prst="rect">
              <a:avLst/>
            </a:prstGeom>
            <a:noFill/>
          </p:spPr>
          <p:txBody>
            <a:bodyPr wrap="square" rtlCol="0">
              <a:spAutoFit/>
            </a:bodyPr>
            <a:lstStyle/>
            <a:p>
              <a:r>
                <a:rPr lang="es-MX" dirty="0"/>
                <a:t>	</a:t>
              </a:r>
              <a:r>
                <a:rPr lang="es-MX" sz="2400" dirty="0">
                  <a:solidFill>
                    <a:schemeClr val="bg1"/>
                  </a:solidFill>
                  <a:latin typeface="+mj-lt"/>
                </a:rPr>
                <a:t>ATENCIÓN</a:t>
              </a:r>
            </a:p>
          </p:txBody>
        </p:sp>
      </p:grpSp>
      <p:grpSp>
        <p:nvGrpSpPr>
          <p:cNvPr id="9" name="Group 8"/>
          <p:cNvGrpSpPr/>
          <p:nvPr/>
        </p:nvGrpSpPr>
        <p:grpSpPr>
          <a:xfrm>
            <a:off x="2887779" y="3920766"/>
            <a:ext cx="3276600" cy="1018356"/>
            <a:chOff x="2806767" y="3920766"/>
            <a:chExt cx="3276600" cy="1018356"/>
          </a:xfrm>
        </p:grpSpPr>
        <p:sp>
          <p:nvSpPr>
            <p:cNvPr id="11" name="Rounded Rectangle 10"/>
            <p:cNvSpPr/>
            <p:nvPr/>
          </p:nvSpPr>
          <p:spPr>
            <a:xfrm>
              <a:off x="2806767" y="4405722"/>
              <a:ext cx="3276600" cy="5334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2" name="TextBox 11"/>
            <p:cNvSpPr txBox="1"/>
            <p:nvPr/>
          </p:nvSpPr>
          <p:spPr>
            <a:xfrm>
              <a:off x="2853288" y="4441589"/>
              <a:ext cx="3220653" cy="461665"/>
            </a:xfrm>
            <a:prstGeom prst="rect">
              <a:avLst/>
            </a:prstGeom>
            <a:noFill/>
          </p:spPr>
          <p:txBody>
            <a:bodyPr wrap="square" rtlCol="0">
              <a:spAutoFit/>
            </a:bodyPr>
            <a:lstStyle/>
            <a:p>
              <a:pPr algn="ctr"/>
              <a:r>
                <a:rPr lang="es-MX" sz="2400" dirty="0">
                  <a:solidFill>
                    <a:schemeClr val="bg1"/>
                  </a:solidFill>
                  <a:latin typeface="+mj-lt"/>
                </a:rPr>
                <a:t>ESTADO DE ALERTA</a:t>
              </a:r>
            </a:p>
          </p:txBody>
        </p:sp>
        <p:cxnSp>
          <p:nvCxnSpPr>
            <p:cNvPr id="18" name="Straight Arrow Connector 17"/>
            <p:cNvCxnSpPr/>
            <p:nvPr/>
          </p:nvCxnSpPr>
          <p:spPr>
            <a:xfrm>
              <a:off x="3373254" y="3920766"/>
              <a:ext cx="381000" cy="48495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882215" y="3920766"/>
              <a:ext cx="419100" cy="48495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90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200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1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50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ppt_x"/>
                                          </p:val>
                                        </p:tav>
                                        <p:tav tm="100000">
                                          <p:val>
                                            <p:strVal val="#ppt_x"/>
                                          </p:val>
                                        </p:tav>
                                      </p:tavLst>
                                    </p:anim>
                                    <p:anim calcmode="lin" valueType="num">
                                      <p:cBhvr additive="base">
                                        <p:cTn id="20" dur="10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3875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304800"/>
            <a:ext cx="8686800" cy="1143000"/>
          </a:xfrm>
        </p:spPr>
        <p:txBody>
          <a:bodyPr>
            <a:noAutofit/>
          </a:bodyPr>
          <a:lstStyle/>
          <a:p>
            <a:r>
              <a:rPr lang="es-MX" sz="3600" b="1" noProof="0" dirty="0"/>
              <a:t>DORMIR</a:t>
            </a:r>
            <a:r>
              <a:rPr lang="es-MX" sz="3600" noProof="0" dirty="0"/>
              <a:t>, </a:t>
            </a:r>
            <a:br>
              <a:rPr lang="es-MX" sz="3600" noProof="0" dirty="0"/>
            </a:br>
            <a:r>
              <a:rPr lang="es-MX" sz="3600" noProof="0" dirty="0"/>
              <a:t>El Antídoto más Importante Contra la Fatiga</a:t>
            </a:r>
            <a:endParaRPr lang="es-MX" sz="3200" noProof="0" dirty="0"/>
          </a:p>
        </p:txBody>
      </p:sp>
      <p:sp>
        <p:nvSpPr>
          <p:cNvPr id="4" name="3 Flecha derecha"/>
          <p:cNvSpPr/>
          <p:nvPr/>
        </p:nvSpPr>
        <p:spPr>
          <a:xfrm>
            <a:off x="1371600" y="1549308"/>
            <a:ext cx="6400800" cy="3810000"/>
          </a:xfrm>
          <a:prstGeom prst="rightArrow">
            <a:avLst>
              <a:gd name="adj1" fmla="val 50000"/>
              <a:gd name="adj2" fmla="val 50000"/>
            </a:avLst>
          </a:prstGeom>
          <a:solidFill>
            <a:srgbClr val="FFFF66"/>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4 Flecha derecha"/>
          <p:cNvSpPr/>
          <p:nvPr/>
        </p:nvSpPr>
        <p:spPr>
          <a:xfrm rot="19220248">
            <a:off x="923211" y="4430133"/>
            <a:ext cx="3076382" cy="1375841"/>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effectLst>
                  <a:outerShdw blurRad="38100" dist="38100" dir="2700000" algn="tl">
                    <a:srgbClr val="000000">
                      <a:alpha val="43137"/>
                    </a:srgbClr>
                  </a:outerShdw>
                </a:effectLst>
              </a:rPr>
              <a:t>Otros factores</a:t>
            </a:r>
          </a:p>
          <a:p>
            <a:pPr algn="ctr"/>
            <a:r>
              <a:rPr lang="es-MX" sz="2000" dirty="0">
                <a:effectLst>
                  <a:outerShdw blurRad="38100" dist="38100" dir="2700000" algn="tl">
                    <a:srgbClr val="000000">
                      <a:alpha val="43137"/>
                    </a:srgbClr>
                  </a:outerShdw>
                </a:effectLst>
              </a:rPr>
              <a:t>(Ej. Hora del día)</a:t>
            </a:r>
          </a:p>
        </p:txBody>
      </p:sp>
      <p:sp>
        <p:nvSpPr>
          <p:cNvPr id="6" name="5 Flecha derecha"/>
          <p:cNvSpPr/>
          <p:nvPr/>
        </p:nvSpPr>
        <p:spPr>
          <a:xfrm rot="19220248">
            <a:off x="3285411" y="4430133"/>
            <a:ext cx="3076382" cy="1375841"/>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s-MX" sz="1600" dirty="0">
                <a:effectLst>
                  <a:outerShdw blurRad="38100" dist="38100" dir="2700000" algn="tl">
                    <a:srgbClr val="000000">
                      <a:alpha val="43137"/>
                    </a:srgbClr>
                  </a:outerShdw>
                </a:effectLst>
              </a:rPr>
              <a:t>Otros factores</a:t>
            </a:r>
          </a:p>
          <a:p>
            <a:pPr algn="ctr">
              <a:lnSpc>
                <a:spcPts val="1500"/>
              </a:lnSpc>
            </a:pPr>
            <a:r>
              <a:rPr lang="es-MX" sz="1600" dirty="0">
                <a:effectLst>
                  <a:outerShdw blurRad="38100" dist="38100" dir="2700000" algn="tl">
                    <a:srgbClr val="000000">
                      <a:alpha val="43137"/>
                    </a:srgbClr>
                  </a:outerShdw>
                </a:effectLst>
              </a:rPr>
              <a:t>(Ej. Habilidad, Prácticas de seguridad)</a:t>
            </a:r>
          </a:p>
        </p:txBody>
      </p:sp>
      <p:sp>
        <p:nvSpPr>
          <p:cNvPr id="8" name="7 Rectángulo redondeado"/>
          <p:cNvSpPr/>
          <p:nvPr/>
        </p:nvSpPr>
        <p:spPr>
          <a:xfrm>
            <a:off x="1447800" y="2768508"/>
            <a:ext cx="1981200" cy="1295400"/>
          </a:xfrm>
          <a:prstGeom prst="roundRect">
            <a:avLst/>
          </a:prstGeom>
          <a:solidFill>
            <a:srgbClr val="3D0074"/>
          </a:solidFill>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b="1" dirty="0"/>
              <a:t>Dormir</a:t>
            </a:r>
            <a:endParaRPr lang="es-MX" b="1" dirty="0"/>
          </a:p>
        </p:txBody>
      </p:sp>
      <p:sp>
        <p:nvSpPr>
          <p:cNvPr id="9" name="8 Rectángulo redondeado"/>
          <p:cNvSpPr/>
          <p:nvPr/>
        </p:nvSpPr>
        <p:spPr>
          <a:xfrm>
            <a:off x="3429000" y="2768508"/>
            <a:ext cx="1981200" cy="1295400"/>
          </a:xfrm>
          <a:prstGeom prst="roundRect">
            <a:avLst/>
          </a:prstGeom>
          <a:solidFill>
            <a:srgbClr val="007600"/>
          </a:solidFill>
          <a:ln>
            <a:noFill/>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t>Estado de Alerta</a:t>
            </a:r>
            <a:endParaRPr lang="es-MX" sz="1400" b="1" dirty="0"/>
          </a:p>
        </p:txBody>
      </p:sp>
      <p:sp>
        <p:nvSpPr>
          <p:cNvPr id="10" name="9 Rectángulo redondeado"/>
          <p:cNvSpPr/>
          <p:nvPr/>
        </p:nvSpPr>
        <p:spPr>
          <a:xfrm>
            <a:off x="5410200" y="2768508"/>
            <a:ext cx="1828800" cy="1295400"/>
          </a:xfrm>
          <a:prstGeom prst="roundRect">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t>Desempeño al conducir</a:t>
            </a:r>
            <a:endParaRPr lang="es-MX" sz="1100" b="1" dirty="0"/>
          </a:p>
        </p:txBody>
      </p:sp>
    </p:spTree>
    <p:extLst>
      <p:ext uri="{BB962C8B-B14F-4D97-AF65-F5344CB8AC3E}">
        <p14:creationId xmlns:p14="http://schemas.microsoft.com/office/powerpoint/2010/main" val="1988705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000" i="1" noProof="0" dirty="0">
                <a:solidFill>
                  <a:srgbClr val="002060"/>
                </a:solidFill>
              </a:rPr>
            </a:br>
            <a:r>
              <a:rPr lang="es-MX" sz="4900" noProof="0" dirty="0"/>
              <a:t>Características de la Fatiga</a:t>
            </a:r>
            <a:br>
              <a:rPr lang="es-MX" sz="4900" noProof="0" dirty="0"/>
            </a:br>
            <a:endParaRPr lang="es-MX" sz="4900" noProof="0" dirty="0"/>
          </a:p>
        </p:txBody>
      </p:sp>
      <p:sp>
        <p:nvSpPr>
          <p:cNvPr id="3" name="Content Placeholder 2"/>
          <p:cNvSpPr>
            <a:spLocks noGrp="1"/>
          </p:cNvSpPr>
          <p:nvPr>
            <p:ph idx="1"/>
          </p:nvPr>
        </p:nvSpPr>
        <p:spPr/>
        <p:txBody>
          <a:bodyPr>
            <a:normAutofit lnSpcReduction="10000"/>
          </a:bodyPr>
          <a:lstStyle/>
          <a:p>
            <a:pPr>
              <a:buNone/>
            </a:pPr>
            <a:r>
              <a:rPr lang="es-MX" u="sng" noProof="0" dirty="0"/>
              <a:t>Temas</a:t>
            </a:r>
            <a:r>
              <a:rPr lang="es-MX" noProof="0" dirty="0"/>
              <a:t>:</a:t>
            </a:r>
          </a:p>
          <a:p>
            <a:r>
              <a:rPr lang="es-MX" noProof="0" dirty="0"/>
              <a:t>Aguda vs. crónica</a:t>
            </a:r>
          </a:p>
          <a:p>
            <a:r>
              <a:rPr lang="es-MX" noProof="0" dirty="0"/>
              <a:t>Señales y síntomas</a:t>
            </a:r>
          </a:p>
          <a:p>
            <a:r>
              <a:rPr lang="es-MX" noProof="0" dirty="0"/>
              <a:t>Autoevaluaciones subjetivas vs objetivas</a:t>
            </a:r>
          </a:p>
          <a:p>
            <a:pPr lvl="0"/>
            <a:r>
              <a:rPr lang="es-MX" noProof="0" dirty="0"/>
              <a:t>Efectos sobre la salud de la privación del sueño</a:t>
            </a:r>
          </a:p>
          <a:p>
            <a:pPr lvl="0"/>
            <a:r>
              <a:rPr lang="es-MX" noProof="0" dirty="0"/>
              <a:t>Señales de privación crónica del sueño</a:t>
            </a:r>
          </a:p>
          <a:p>
            <a:pPr lvl="0"/>
            <a:r>
              <a:rPr lang="es-MX" noProof="0" dirty="0"/>
              <a:t>Deudas de sueño y recuperación</a:t>
            </a:r>
          </a:p>
          <a:p>
            <a:pPr>
              <a:buNone/>
            </a:pPr>
            <a:endParaRPr lang="es-MX" noProof="0" dirty="0"/>
          </a:p>
        </p:txBody>
      </p:sp>
    </p:spTree>
    <p:extLst>
      <p:ext uri="{BB962C8B-B14F-4D97-AF65-F5344CB8AC3E}">
        <p14:creationId xmlns:p14="http://schemas.microsoft.com/office/powerpoint/2010/main" val="7407388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Fatiga Aguda vs. Crónica</a:t>
            </a:r>
          </a:p>
        </p:txBody>
      </p:sp>
      <p:sp>
        <p:nvSpPr>
          <p:cNvPr id="3" name="Content Placeholder 2"/>
          <p:cNvSpPr>
            <a:spLocks noGrp="1"/>
          </p:cNvSpPr>
          <p:nvPr>
            <p:ph idx="1"/>
          </p:nvPr>
        </p:nvSpPr>
        <p:spPr>
          <a:xfrm>
            <a:off x="381000" y="1524000"/>
            <a:ext cx="8534400" cy="4800600"/>
          </a:xfrm>
        </p:spPr>
        <p:txBody>
          <a:bodyPr>
            <a:normAutofit fontScale="77500" lnSpcReduction="20000"/>
          </a:bodyPr>
          <a:lstStyle/>
          <a:p>
            <a:r>
              <a:rPr lang="es-MX" sz="3500" noProof="0" dirty="0"/>
              <a:t>Fatiga Aguda (de corto plazo):</a:t>
            </a:r>
          </a:p>
          <a:p>
            <a:pPr lvl="1"/>
            <a:r>
              <a:rPr lang="es-MX" sz="3400" noProof="0" dirty="0"/>
              <a:t>La experimentamos todos los días</a:t>
            </a:r>
          </a:p>
          <a:p>
            <a:pPr lvl="1"/>
            <a:r>
              <a:rPr lang="es-MX" sz="3400" noProof="0" dirty="0"/>
              <a:t>Se reduce o elimina al dormir por la noche o cuando se toma una siesta</a:t>
            </a:r>
          </a:p>
          <a:p>
            <a:pPr lvl="1"/>
            <a:r>
              <a:rPr lang="es-MX" sz="3400" noProof="0" dirty="0"/>
              <a:t>La cafeína y un descanso (sin dormir) reducen la fatiga leve</a:t>
            </a:r>
          </a:p>
          <a:p>
            <a:r>
              <a:rPr lang="es-MX" sz="3500" noProof="0" dirty="0"/>
              <a:t>Fatiga Crónica (de largo plazo):</a:t>
            </a:r>
          </a:p>
          <a:p>
            <a:pPr lvl="1"/>
            <a:r>
              <a:rPr lang="es-MX" sz="3300" noProof="0" dirty="0"/>
              <a:t>Aqueja a muchos conductores y a la gente muy ocupada</a:t>
            </a:r>
          </a:p>
          <a:p>
            <a:pPr lvl="1"/>
            <a:r>
              <a:rPr lang="es-MX" sz="3300" noProof="0" dirty="0"/>
              <a:t>Se debe al sueño inadecuado por periodos prolongados</a:t>
            </a:r>
          </a:p>
          <a:p>
            <a:pPr lvl="1"/>
            <a:r>
              <a:rPr lang="es-MX" sz="3300" noProof="0" dirty="0"/>
              <a:t>Llamada Privación de sueño</a:t>
            </a:r>
          </a:p>
          <a:p>
            <a:pPr lvl="1"/>
            <a:r>
              <a:rPr lang="es-MX" sz="3300" noProof="0" dirty="0"/>
              <a:t>Para recuperarse necesitará noches de sueño largo y profundo</a:t>
            </a:r>
          </a:p>
        </p:txBody>
      </p:sp>
    </p:spTree>
    <p:extLst>
      <p:ext uri="{BB962C8B-B14F-4D97-AF65-F5344CB8AC3E}">
        <p14:creationId xmlns:p14="http://schemas.microsoft.com/office/powerpoint/2010/main" val="31467620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143000"/>
          </a:xfrm>
        </p:spPr>
        <p:txBody>
          <a:bodyPr>
            <a:normAutofit/>
          </a:bodyPr>
          <a:lstStyle/>
          <a:p>
            <a:r>
              <a:rPr lang="es-MX" sz="4200" noProof="0" dirty="0"/>
              <a:t>Señales y Síntomas de Fatiga (1 de 2)</a:t>
            </a:r>
          </a:p>
        </p:txBody>
      </p:sp>
      <p:sp>
        <p:nvSpPr>
          <p:cNvPr id="3" name="Content Placeholder 2"/>
          <p:cNvSpPr>
            <a:spLocks noGrp="1"/>
          </p:cNvSpPr>
          <p:nvPr>
            <p:ph idx="1"/>
          </p:nvPr>
        </p:nvSpPr>
        <p:spPr>
          <a:xfrm>
            <a:off x="457200" y="1600200"/>
            <a:ext cx="5334000" cy="4525963"/>
          </a:xfrm>
        </p:spPr>
        <p:txBody>
          <a:bodyPr>
            <a:normAutofit/>
          </a:bodyPr>
          <a:lstStyle/>
          <a:p>
            <a:r>
              <a:rPr lang="es-MX" noProof="0" dirty="0"/>
              <a:t>Pérdida del estado de alerta y atención</a:t>
            </a:r>
          </a:p>
          <a:p>
            <a:r>
              <a:rPr lang="es-MX" noProof="0" dirty="0"/>
              <a:t>Pensamientos distraídos</a:t>
            </a:r>
          </a:p>
          <a:p>
            <a:r>
              <a:rPr lang="es-MX" noProof="0" dirty="0"/>
              <a:t>Mala respuesta, reacciones lentas</a:t>
            </a:r>
          </a:p>
          <a:p>
            <a:r>
              <a:rPr lang="es-MX" noProof="0" dirty="0"/>
              <a:t>Juicio distorsionado</a:t>
            </a:r>
          </a:p>
          <a:p>
            <a:r>
              <a:rPr lang="es-MX" noProof="0" dirty="0"/>
              <a:t>Pérdida de motivación</a:t>
            </a:r>
          </a:p>
        </p:txBody>
      </p:sp>
      <p:pic>
        <p:nvPicPr>
          <p:cNvPr id="6" name="Picture 2" title="Drowsy driver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05000"/>
            <a:ext cx="2428875" cy="361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8831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s-MX" noProof="0" dirty="0"/>
              <a:t>Depresión</a:t>
            </a:r>
          </a:p>
          <a:p>
            <a:r>
              <a:rPr lang="es-MX" noProof="0" dirty="0"/>
              <a:t>Deterioro de la memoria</a:t>
            </a:r>
          </a:p>
          <a:p>
            <a:r>
              <a:rPr lang="es-MX" noProof="0" dirty="0"/>
              <a:t>Campo de visión reducido</a:t>
            </a:r>
            <a:br>
              <a:rPr lang="es-MX" noProof="0" dirty="0"/>
            </a:br>
            <a:r>
              <a:rPr lang="es-MX" noProof="0" dirty="0"/>
              <a:t>("visión de túnel")</a:t>
            </a:r>
          </a:p>
          <a:p>
            <a:r>
              <a:rPr lang="es-MX" noProof="0" dirty="0"/>
              <a:t>Microsueños</a:t>
            </a:r>
          </a:p>
          <a:p>
            <a:r>
              <a:rPr lang="es-MX" noProof="0" dirty="0"/>
              <a:t>Poco efecto en tareas</a:t>
            </a:r>
            <a:br>
              <a:rPr lang="es-MX" noProof="0" dirty="0"/>
            </a:br>
            <a:r>
              <a:rPr lang="es-MX" noProof="0" dirty="0"/>
              <a:t>puramente físicas</a:t>
            </a:r>
          </a:p>
        </p:txBody>
      </p:sp>
      <p:sp>
        <p:nvSpPr>
          <p:cNvPr id="5" name="Title 4"/>
          <p:cNvSpPr>
            <a:spLocks noGrp="1"/>
          </p:cNvSpPr>
          <p:nvPr>
            <p:ph type="title"/>
          </p:nvPr>
        </p:nvSpPr>
        <p:spPr>
          <a:xfrm>
            <a:off x="381000" y="274638"/>
            <a:ext cx="8382000" cy="1143000"/>
          </a:xfrm>
        </p:spPr>
        <p:txBody>
          <a:bodyPr>
            <a:noAutofit/>
          </a:bodyPr>
          <a:lstStyle/>
          <a:p>
            <a:r>
              <a:rPr lang="es-MX" sz="4200" noProof="0" dirty="0"/>
              <a:t>Señales y Síntomas de Fatiga (2 de 2) </a:t>
            </a:r>
          </a:p>
        </p:txBody>
      </p:sp>
      <p:pic>
        <p:nvPicPr>
          <p:cNvPr id="10242" name="Picture 2" title="Drowsy driver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05000"/>
            <a:ext cx="2428875" cy="361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1754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1143000"/>
          </a:xfrm>
        </p:spPr>
        <p:txBody>
          <a:bodyPr>
            <a:noAutofit/>
          </a:bodyPr>
          <a:lstStyle/>
          <a:p>
            <a:r>
              <a:rPr lang="es-MX" sz="4200" noProof="0" dirty="0"/>
              <a:t>Evaluaciones Subjetivas vs Objetivas</a:t>
            </a:r>
          </a:p>
        </p:txBody>
      </p:sp>
      <p:sp>
        <p:nvSpPr>
          <p:cNvPr id="3" name="Content Placeholder 2"/>
          <p:cNvSpPr>
            <a:spLocks noGrp="1"/>
          </p:cNvSpPr>
          <p:nvPr>
            <p:ph idx="1"/>
          </p:nvPr>
        </p:nvSpPr>
        <p:spPr>
          <a:xfrm>
            <a:off x="457200" y="1447800"/>
            <a:ext cx="8229600" cy="5334000"/>
          </a:xfrm>
        </p:spPr>
        <p:txBody>
          <a:bodyPr>
            <a:normAutofit fontScale="92500" lnSpcReduction="20000"/>
          </a:bodyPr>
          <a:lstStyle/>
          <a:p>
            <a:pPr>
              <a:buNone/>
            </a:pPr>
            <a:r>
              <a:rPr lang="es-MX" u="sng" noProof="0" dirty="0"/>
              <a:t>Estudio de Fatiga y Estado de Alerta del Conductor</a:t>
            </a:r>
            <a:r>
              <a:rPr lang="es-MX" noProof="0" dirty="0"/>
              <a:t>:</a:t>
            </a:r>
          </a:p>
          <a:p>
            <a:r>
              <a:rPr lang="es-MX" noProof="0" dirty="0"/>
              <a:t>Los conductores evaluaron subjetivamente su propio estado de alerta</a:t>
            </a:r>
          </a:p>
          <a:p>
            <a:r>
              <a:rPr lang="es-MX" noProof="0" dirty="0"/>
              <a:t>Las autoevaluaciones a menudo eran inexactas en comparación con las medidas objetivas</a:t>
            </a:r>
          </a:p>
          <a:p>
            <a:r>
              <a:rPr lang="es-MX" noProof="0" dirty="0"/>
              <a:t>Los conductores tendían a evaluarse a sí mismos como más alertas de lo que realmente estaban</a:t>
            </a:r>
          </a:p>
          <a:p>
            <a:r>
              <a:rPr lang="es-MX" noProof="0" dirty="0"/>
              <a:t>Las autoevaluaciones tendían a basarse en las expectativas:</a:t>
            </a:r>
          </a:p>
          <a:p>
            <a:pPr lvl="1"/>
            <a:r>
              <a:rPr lang="es-MX" noProof="0" dirty="0"/>
              <a:t>“He estado conduciendo durante mucho tiempo, así que debo estar cansado”</a:t>
            </a:r>
          </a:p>
          <a:p>
            <a:pPr lvl="1"/>
            <a:r>
              <a:rPr lang="es-MX" noProof="0" dirty="0"/>
              <a:t>“Acabo de empezar a conducir, así que no podía estar cansado”</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¿Te Quedarás Dormido en los Próximos Dos Minutos? </a:t>
            </a:r>
          </a:p>
        </p:txBody>
      </p:sp>
      <p:sp>
        <p:nvSpPr>
          <p:cNvPr id="3" name="Content Placeholder 2"/>
          <p:cNvSpPr>
            <a:spLocks noGrp="1"/>
          </p:cNvSpPr>
          <p:nvPr>
            <p:ph idx="1"/>
          </p:nvPr>
        </p:nvSpPr>
        <p:spPr/>
        <p:txBody>
          <a:bodyPr>
            <a:normAutofit fontScale="85000" lnSpcReduction="10000"/>
          </a:bodyPr>
          <a:lstStyle/>
          <a:p>
            <a:pPr>
              <a:buNone/>
            </a:pPr>
            <a:r>
              <a:rPr lang="es-MX" u="sng" noProof="0" dirty="0"/>
              <a:t>Estudio de la Universidad de Stanford </a:t>
            </a:r>
            <a:r>
              <a:rPr lang="es-MX" noProof="0" dirty="0"/>
              <a:t>:</a:t>
            </a:r>
          </a:p>
          <a:p>
            <a:r>
              <a:rPr lang="es-MX" noProof="0" dirty="0"/>
              <a:t>Sujetos privados de sueño, se les pidió que permanecieran despiertos el mayor tiempo posible</a:t>
            </a:r>
          </a:p>
          <a:p>
            <a:r>
              <a:rPr lang="es-MX" noProof="0" dirty="0"/>
              <a:t>Periódicamente se les pidió que pronosticaran si se dormirían en los próximos 2 minutos</a:t>
            </a:r>
          </a:p>
          <a:p>
            <a:r>
              <a:rPr lang="es-MX" noProof="0" dirty="0"/>
              <a:t>El inicio del sueño se predijo correctamente en el </a:t>
            </a:r>
            <a:r>
              <a:rPr lang="es-MX" b="1" noProof="0" dirty="0"/>
              <a:t>78%</a:t>
            </a:r>
            <a:r>
              <a:rPr lang="es-MX" noProof="0" dirty="0"/>
              <a:t> de las veces</a:t>
            </a:r>
          </a:p>
          <a:p>
            <a:r>
              <a:rPr lang="es-MX" noProof="0" dirty="0"/>
              <a:t>Pero el </a:t>
            </a:r>
            <a:r>
              <a:rPr lang="es-MX" b="1" noProof="0" dirty="0"/>
              <a:t>22% </a:t>
            </a:r>
            <a:r>
              <a:rPr lang="es-MX" noProof="0" dirty="0"/>
              <a:t>de las veces no fue así.</a:t>
            </a:r>
          </a:p>
          <a:p>
            <a:r>
              <a:rPr lang="es-MX" noProof="0" dirty="0"/>
              <a:t>Grandes diferencias individuales en la capacidad para predecir quedarse dormido</a:t>
            </a:r>
            <a:endParaRPr lang="es-MX" sz="2800" noProof="0" dirty="0"/>
          </a:p>
        </p:txBody>
      </p:sp>
    </p:spTree>
    <p:extLst>
      <p:ext uri="{BB962C8B-B14F-4D97-AF65-F5344CB8AC3E}">
        <p14:creationId xmlns:p14="http://schemas.microsoft.com/office/powerpoint/2010/main" val="11937451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title="Pie chart; how drowsy asleep-at-the-wheel drivers felt"/>
          <p:cNvGraphicFramePr/>
          <p:nvPr>
            <p:extLst>
              <p:ext uri="{D42A27DB-BD31-4B8C-83A1-F6EECF244321}">
                <p14:modId xmlns:p14="http://schemas.microsoft.com/office/powerpoint/2010/main" val="1136821147"/>
              </p:ext>
            </p:extLst>
          </p:nvPr>
        </p:nvGraphicFramePr>
        <p:xfrm>
          <a:off x="2895600" y="2286000"/>
          <a:ext cx="6248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Autofit/>
          </a:bodyPr>
          <a:lstStyle/>
          <a:p>
            <a:r>
              <a:rPr lang="es-MX" sz="3200" noProof="0" dirty="0"/>
              <a:t>¡Muchos conductores que se quedan dormidos al volante nunca se sienten somnolientos! </a:t>
            </a:r>
            <a:endParaRPr lang="es-MX" sz="2800" noProof="0" dirty="0"/>
          </a:p>
        </p:txBody>
      </p:sp>
      <p:sp>
        <p:nvSpPr>
          <p:cNvPr id="3" name="Content Placeholder 2"/>
          <p:cNvSpPr>
            <a:spLocks noGrp="1"/>
          </p:cNvSpPr>
          <p:nvPr>
            <p:ph idx="1"/>
          </p:nvPr>
        </p:nvSpPr>
        <p:spPr>
          <a:xfrm>
            <a:off x="381000" y="1447800"/>
            <a:ext cx="8686800" cy="1371600"/>
          </a:xfrm>
        </p:spPr>
        <p:txBody>
          <a:bodyPr>
            <a:normAutofit/>
          </a:bodyPr>
          <a:lstStyle/>
          <a:p>
            <a:pPr marL="0" indent="0">
              <a:buNone/>
            </a:pPr>
            <a:r>
              <a:rPr lang="es-MX" sz="2400" u="sng" noProof="0" dirty="0"/>
              <a:t>Estudio de la Universidad de Carolina del Norte</a:t>
            </a:r>
            <a:r>
              <a:rPr lang="es-MX" sz="2400" noProof="0" dirty="0"/>
              <a:t>: </a:t>
            </a:r>
          </a:p>
          <a:p>
            <a:pPr marL="0" indent="0">
              <a:buNone/>
            </a:pPr>
            <a:r>
              <a:rPr lang="es-MX" sz="2400" noProof="0" dirty="0"/>
              <a:t>Entrevistas a 312 automovilistas que habían chocado tras quedarse dormidos al volante</a:t>
            </a:r>
          </a:p>
        </p:txBody>
      </p:sp>
      <p:sp>
        <p:nvSpPr>
          <p:cNvPr id="6" name="Rectangle 5"/>
          <p:cNvSpPr/>
          <p:nvPr/>
        </p:nvSpPr>
        <p:spPr>
          <a:xfrm>
            <a:off x="324853" y="3059090"/>
            <a:ext cx="2438400" cy="2308324"/>
          </a:xfrm>
          <a:prstGeom prst="rect">
            <a:avLst/>
          </a:prstGeom>
        </p:spPr>
        <p:txBody>
          <a:bodyPr wrap="square">
            <a:spAutoFit/>
          </a:bodyPr>
          <a:lstStyle/>
          <a:p>
            <a:r>
              <a:rPr lang="es-ES" sz="2400" b="1" dirty="0"/>
              <a:t>Pregunta: </a:t>
            </a:r>
            <a:r>
              <a:rPr lang="es-ES" sz="2400" dirty="0"/>
              <a:t>"¿Qué tan somnoliento se sentía antes de quedarse dormido al volante?”</a:t>
            </a:r>
            <a:endParaRPr lang="en-US" sz="2400" dirty="0"/>
          </a:p>
        </p:txBody>
      </p:sp>
    </p:spTree>
    <p:extLst>
      <p:ext uri="{BB962C8B-B14F-4D97-AF65-F5344CB8AC3E}">
        <p14:creationId xmlns:p14="http://schemas.microsoft.com/office/powerpoint/2010/main" val="190559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3794" name="Title 4"/>
          <p:cNvSpPr>
            <a:spLocks noGrp="1"/>
          </p:cNvSpPr>
          <p:nvPr>
            <p:ph type="ctrTitle"/>
          </p:nvPr>
        </p:nvSpPr>
        <p:spPr>
          <a:solidFill>
            <a:srgbClr val="C00000">
              <a:alpha val="59999"/>
            </a:srgbClr>
          </a:solidFill>
          <a:ln w="9525" cmpd="sng"/>
        </p:spPr>
        <p:txBody>
          <a:bodyPr anchor="t" anchorCtr="0"/>
          <a:lstStyle/>
          <a:p>
            <a:pPr eaLnBrk="1" hangingPunct="1"/>
            <a:r>
              <a:rPr lang="es-ES" sz="4000" dirty="0"/>
              <a:t>Descripción General de Capacitar al Capacitador</a:t>
            </a:r>
            <a:br>
              <a:rPr lang="en-US" sz="4400" dirty="0"/>
            </a:b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¡Pero solo el 11% durmió más de 8 horas la noche anterior! </a:t>
            </a:r>
            <a:endParaRPr lang="es-MX" noProof="0" dirty="0"/>
          </a:p>
        </p:txBody>
      </p:sp>
      <p:sp>
        <p:nvSpPr>
          <p:cNvPr id="3" name="Content Placeholder 2"/>
          <p:cNvSpPr>
            <a:spLocks noGrp="1"/>
          </p:cNvSpPr>
          <p:nvPr>
            <p:ph idx="1"/>
          </p:nvPr>
        </p:nvSpPr>
        <p:spPr>
          <a:xfrm>
            <a:off x="304800" y="1524000"/>
            <a:ext cx="8839200" cy="4525963"/>
          </a:xfrm>
        </p:spPr>
        <p:txBody>
          <a:bodyPr>
            <a:noAutofit/>
          </a:bodyPr>
          <a:lstStyle/>
          <a:p>
            <a:pPr marL="0" indent="0">
              <a:buNone/>
            </a:pPr>
            <a:r>
              <a:rPr lang="es-MX" sz="2400" b="1" noProof="0" dirty="0"/>
              <a:t>Pregunta: </a:t>
            </a:r>
            <a:r>
              <a:rPr lang="es-MX" sz="2400" noProof="0" dirty="0"/>
              <a:t>"¿Cuánto tiempo durmió la noche anterior?"</a:t>
            </a:r>
          </a:p>
        </p:txBody>
      </p:sp>
      <p:graphicFrame>
        <p:nvGraphicFramePr>
          <p:cNvPr id="6" name="Chart 5" title="Pie chart:  amount of sleep the night before"/>
          <p:cNvGraphicFramePr/>
          <p:nvPr>
            <p:extLst>
              <p:ext uri="{D42A27DB-BD31-4B8C-83A1-F6EECF244321}">
                <p14:modId xmlns:p14="http://schemas.microsoft.com/office/powerpoint/2010/main" val="435160294"/>
              </p:ext>
            </p:extLst>
          </p:nvPr>
        </p:nvGraphicFramePr>
        <p:xfrm>
          <a:off x="1350264" y="2133600"/>
          <a:ext cx="6879336"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4648200" y="2668524"/>
            <a:ext cx="1295400"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rgbClr val="C00000"/>
                </a:solidFill>
              </a:rPr>
              <a:t>+8 Horas</a:t>
            </a:r>
          </a:p>
        </p:txBody>
      </p:sp>
      <p:grpSp>
        <p:nvGrpSpPr>
          <p:cNvPr id="4" name="Grupo 3">
            <a:extLst>
              <a:ext uri="{FF2B5EF4-FFF2-40B4-BE49-F238E27FC236}">
                <a16:creationId xmlns:a16="http://schemas.microsoft.com/office/drawing/2014/main" id="{4DDCF4AA-F9DB-18F2-2B87-A11C1EE2AF5D}"/>
              </a:ext>
            </a:extLst>
          </p:cNvPr>
          <p:cNvGrpSpPr/>
          <p:nvPr/>
        </p:nvGrpSpPr>
        <p:grpSpPr>
          <a:xfrm>
            <a:off x="1600200" y="1897642"/>
            <a:ext cx="5791200" cy="388358"/>
            <a:chOff x="1600200" y="1897642"/>
            <a:chExt cx="5791200" cy="388358"/>
          </a:xfrm>
        </p:grpSpPr>
        <p:sp>
          <p:nvSpPr>
            <p:cNvPr id="5" name="Rectángulo 4">
              <a:extLst>
                <a:ext uri="{FF2B5EF4-FFF2-40B4-BE49-F238E27FC236}">
                  <a16:creationId xmlns:a16="http://schemas.microsoft.com/office/drawing/2014/main" id="{0F3C2D7B-681E-78E6-0F53-17CCEFE8000D}"/>
                </a:ext>
              </a:extLst>
            </p:cNvPr>
            <p:cNvSpPr/>
            <p:nvPr/>
          </p:nvSpPr>
          <p:spPr>
            <a:xfrm>
              <a:off x="5486400" y="1981200"/>
              <a:ext cx="228600" cy="228600"/>
            </a:xfrm>
            <a:prstGeom prst="rect">
              <a:avLst/>
            </a:prstGeom>
            <a:solidFill>
              <a:srgbClr val="7A58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8" name="Grupo 7">
              <a:extLst>
                <a:ext uri="{FF2B5EF4-FFF2-40B4-BE49-F238E27FC236}">
                  <a16:creationId xmlns:a16="http://schemas.microsoft.com/office/drawing/2014/main" id="{2A6A903D-6DE4-C314-ED53-94C5575A4D60}"/>
                </a:ext>
              </a:extLst>
            </p:cNvPr>
            <p:cNvGrpSpPr/>
            <p:nvPr/>
          </p:nvGrpSpPr>
          <p:grpSpPr>
            <a:xfrm>
              <a:off x="6248400" y="1905000"/>
              <a:ext cx="1143000" cy="369332"/>
              <a:chOff x="7086600" y="1905000"/>
              <a:chExt cx="1143000" cy="369332"/>
            </a:xfrm>
          </p:grpSpPr>
          <p:sp>
            <p:nvSpPr>
              <p:cNvPr id="17" name="Rectángulo 16">
                <a:extLst>
                  <a:ext uri="{FF2B5EF4-FFF2-40B4-BE49-F238E27FC236}">
                    <a16:creationId xmlns:a16="http://schemas.microsoft.com/office/drawing/2014/main" id="{039C2D0D-D2BD-313D-068B-B3CEB81F5EE7}"/>
                  </a:ext>
                </a:extLst>
              </p:cNvPr>
              <p:cNvSpPr/>
              <p:nvPr/>
            </p:nvSpPr>
            <p:spPr>
              <a:xfrm>
                <a:off x="7086600" y="1981200"/>
                <a:ext cx="228600" cy="228600"/>
              </a:xfrm>
              <a:prstGeom prst="rect">
                <a:avLst/>
              </a:prstGeom>
              <a:solidFill>
                <a:srgbClr val="39B0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uadroTexto 17">
                <a:extLst>
                  <a:ext uri="{FF2B5EF4-FFF2-40B4-BE49-F238E27FC236}">
                    <a16:creationId xmlns:a16="http://schemas.microsoft.com/office/drawing/2014/main" id="{50731F2A-E965-6B03-1B1A-93DC17458726}"/>
                  </a:ext>
                </a:extLst>
              </p:cNvPr>
              <p:cNvSpPr txBox="1"/>
              <p:nvPr/>
            </p:nvSpPr>
            <p:spPr>
              <a:xfrm>
                <a:off x="7283507" y="1905000"/>
                <a:ext cx="946093" cy="369332"/>
              </a:xfrm>
              <a:prstGeom prst="rect">
                <a:avLst/>
              </a:prstGeom>
              <a:noFill/>
            </p:spPr>
            <p:txBody>
              <a:bodyPr wrap="none" rtlCol="0">
                <a:spAutoFit/>
              </a:bodyPr>
              <a:lstStyle/>
              <a:p>
                <a:r>
                  <a:rPr lang="es-MX" dirty="0"/>
                  <a:t>No sabe</a:t>
                </a:r>
              </a:p>
            </p:txBody>
          </p:sp>
        </p:grpSp>
        <p:grpSp>
          <p:nvGrpSpPr>
            <p:cNvPr id="9" name="Grupo 8">
              <a:extLst>
                <a:ext uri="{FF2B5EF4-FFF2-40B4-BE49-F238E27FC236}">
                  <a16:creationId xmlns:a16="http://schemas.microsoft.com/office/drawing/2014/main" id="{A9E47BC0-19EB-12DA-12DC-779327B8042A}"/>
                </a:ext>
              </a:extLst>
            </p:cNvPr>
            <p:cNvGrpSpPr/>
            <p:nvPr/>
          </p:nvGrpSpPr>
          <p:grpSpPr>
            <a:xfrm>
              <a:off x="1600200" y="1916668"/>
              <a:ext cx="1219200" cy="369332"/>
              <a:chOff x="1600200" y="1916668"/>
              <a:chExt cx="1219200" cy="369332"/>
            </a:xfrm>
          </p:grpSpPr>
          <p:sp>
            <p:nvSpPr>
              <p:cNvPr id="15" name="Rectángulo 14">
                <a:extLst>
                  <a:ext uri="{FF2B5EF4-FFF2-40B4-BE49-F238E27FC236}">
                    <a16:creationId xmlns:a16="http://schemas.microsoft.com/office/drawing/2014/main" id="{4C5525DB-E0C0-674E-5C2D-4F94DDB66464}"/>
                  </a:ext>
                </a:extLst>
              </p:cNvPr>
              <p:cNvSpPr/>
              <p:nvPr/>
            </p:nvSpPr>
            <p:spPr>
              <a:xfrm>
                <a:off x="1600200" y="1978152"/>
                <a:ext cx="228600" cy="228600"/>
              </a:xfrm>
              <a:prstGeom prst="rect">
                <a:avLst/>
              </a:prstGeom>
              <a:solidFill>
                <a:srgbClr val="407E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a:extLst>
                  <a:ext uri="{FF2B5EF4-FFF2-40B4-BE49-F238E27FC236}">
                    <a16:creationId xmlns:a16="http://schemas.microsoft.com/office/drawing/2014/main" id="{8E1365AE-153E-4DE8-B0C2-378C138829A3}"/>
                  </a:ext>
                </a:extLst>
              </p:cNvPr>
              <p:cNvSpPr txBox="1"/>
              <p:nvPr/>
            </p:nvSpPr>
            <p:spPr>
              <a:xfrm>
                <a:off x="1807520" y="1916668"/>
                <a:ext cx="1011880" cy="369332"/>
              </a:xfrm>
              <a:prstGeom prst="rect">
                <a:avLst/>
              </a:prstGeom>
              <a:noFill/>
            </p:spPr>
            <p:txBody>
              <a:bodyPr wrap="none" rtlCol="0">
                <a:spAutoFit/>
              </a:bodyPr>
              <a:lstStyle/>
              <a:p>
                <a:r>
                  <a:rPr lang="es-MX" dirty="0"/>
                  <a:t>+8 Horas</a:t>
                </a:r>
              </a:p>
            </p:txBody>
          </p:sp>
        </p:grpSp>
        <p:grpSp>
          <p:nvGrpSpPr>
            <p:cNvPr id="10" name="Grupo 9">
              <a:extLst>
                <a:ext uri="{FF2B5EF4-FFF2-40B4-BE49-F238E27FC236}">
                  <a16:creationId xmlns:a16="http://schemas.microsoft.com/office/drawing/2014/main" id="{E4BDEC0A-35C5-B7F1-5471-4E016B5D3092}"/>
                </a:ext>
              </a:extLst>
            </p:cNvPr>
            <p:cNvGrpSpPr/>
            <p:nvPr/>
          </p:nvGrpSpPr>
          <p:grpSpPr>
            <a:xfrm>
              <a:off x="2913323" y="1897642"/>
              <a:ext cx="1049077" cy="369332"/>
              <a:chOff x="2552700" y="1897642"/>
              <a:chExt cx="1049077" cy="369332"/>
            </a:xfrm>
          </p:grpSpPr>
          <p:sp>
            <p:nvSpPr>
              <p:cNvPr id="13" name="Rectángulo 12">
                <a:extLst>
                  <a:ext uri="{FF2B5EF4-FFF2-40B4-BE49-F238E27FC236}">
                    <a16:creationId xmlns:a16="http://schemas.microsoft.com/office/drawing/2014/main" id="{A67DAA0B-4791-CCC2-A9FF-E590BB2E4699}"/>
                  </a:ext>
                </a:extLst>
              </p:cNvPr>
              <p:cNvSpPr/>
              <p:nvPr/>
            </p:nvSpPr>
            <p:spPr>
              <a:xfrm>
                <a:off x="2552700" y="1978152"/>
                <a:ext cx="228600" cy="228600"/>
              </a:xfrm>
              <a:prstGeom prst="rect">
                <a:avLst/>
              </a:prstGeom>
              <a:solidFill>
                <a:srgbClr val="CC40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uadroTexto 13">
                <a:extLst>
                  <a:ext uri="{FF2B5EF4-FFF2-40B4-BE49-F238E27FC236}">
                    <a16:creationId xmlns:a16="http://schemas.microsoft.com/office/drawing/2014/main" id="{17A565C1-FD9F-D4E2-917C-6B8CAB7F582A}"/>
                  </a:ext>
                </a:extLst>
              </p:cNvPr>
              <p:cNvSpPr txBox="1"/>
              <p:nvPr/>
            </p:nvSpPr>
            <p:spPr>
              <a:xfrm>
                <a:off x="2791940" y="1897642"/>
                <a:ext cx="809837" cy="369332"/>
              </a:xfrm>
              <a:prstGeom prst="rect">
                <a:avLst/>
              </a:prstGeom>
              <a:noFill/>
            </p:spPr>
            <p:txBody>
              <a:bodyPr wrap="none" rtlCol="0">
                <a:spAutoFit/>
              </a:bodyPr>
              <a:lstStyle/>
              <a:p>
                <a:r>
                  <a:rPr lang="es-MX" dirty="0"/>
                  <a:t>6 a 7.9</a:t>
                </a:r>
              </a:p>
            </p:txBody>
          </p:sp>
        </p:grpSp>
        <p:sp>
          <p:nvSpPr>
            <p:cNvPr id="11" name="CuadroTexto 10">
              <a:extLst>
                <a:ext uri="{FF2B5EF4-FFF2-40B4-BE49-F238E27FC236}">
                  <a16:creationId xmlns:a16="http://schemas.microsoft.com/office/drawing/2014/main" id="{F312258B-2631-4095-E57C-F0A93FDAA9FE}"/>
                </a:ext>
              </a:extLst>
            </p:cNvPr>
            <p:cNvSpPr txBox="1"/>
            <p:nvPr/>
          </p:nvSpPr>
          <p:spPr>
            <a:xfrm>
              <a:off x="4343400" y="1916668"/>
              <a:ext cx="809837" cy="369332"/>
            </a:xfrm>
            <a:prstGeom prst="rect">
              <a:avLst/>
            </a:prstGeom>
            <a:noFill/>
          </p:spPr>
          <p:txBody>
            <a:bodyPr wrap="none" rtlCol="0">
              <a:spAutoFit/>
            </a:bodyPr>
            <a:lstStyle/>
            <a:p>
              <a:r>
                <a:rPr lang="es-MX" dirty="0"/>
                <a:t>4 a 5.9</a:t>
              </a:r>
            </a:p>
          </p:txBody>
        </p:sp>
        <p:sp>
          <p:nvSpPr>
            <p:cNvPr id="12" name="CuadroTexto 11">
              <a:extLst>
                <a:ext uri="{FF2B5EF4-FFF2-40B4-BE49-F238E27FC236}">
                  <a16:creationId xmlns:a16="http://schemas.microsoft.com/office/drawing/2014/main" id="{6BEB09AB-F3D3-4983-A12E-3D6CB84E0AA1}"/>
                </a:ext>
              </a:extLst>
            </p:cNvPr>
            <p:cNvSpPr txBox="1"/>
            <p:nvPr/>
          </p:nvSpPr>
          <p:spPr>
            <a:xfrm>
              <a:off x="5715000" y="1916454"/>
              <a:ext cx="470000" cy="369332"/>
            </a:xfrm>
            <a:prstGeom prst="rect">
              <a:avLst/>
            </a:prstGeom>
            <a:noFill/>
          </p:spPr>
          <p:txBody>
            <a:bodyPr wrap="none" rtlCol="0">
              <a:spAutoFit/>
            </a:bodyPr>
            <a:lstStyle/>
            <a:p>
              <a:r>
                <a:rPr lang="es-MX" dirty="0"/>
                <a:t>&lt; 4</a:t>
              </a:r>
            </a:p>
          </p:txBody>
        </p:sp>
      </p:grpSp>
    </p:spTree>
    <p:extLst>
      <p:ext uri="{BB962C8B-B14F-4D97-AF65-F5344CB8AC3E}">
        <p14:creationId xmlns:p14="http://schemas.microsoft.com/office/powerpoint/2010/main" val="2894080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Señales Objetivas de Somnolencia al Conducir (1 de 2)</a:t>
            </a:r>
            <a:endParaRPr lang="es-MX" noProof="0" dirty="0"/>
          </a:p>
        </p:txBody>
      </p:sp>
      <p:sp>
        <p:nvSpPr>
          <p:cNvPr id="4" name="Content Placeholder 3"/>
          <p:cNvSpPr>
            <a:spLocks noGrp="1"/>
          </p:cNvSpPr>
          <p:nvPr>
            <p:ph idx="1"/>
          </p:nvPr>
        </p:nvSpPr>
        <p:spPr>
          <a:xfrm>
            <a:off x="457200" y="1447800"/>
            <a:ext cx="8229600" cy="4525963"/>
          </a:xfrm>
        </p:spPr>
        <p:txBody>
          <a:bodyPr>
            <a:noAutofit/>
          </a:bodyPr>
          <a:lstStyle/>
          <a:p>
            <a:pPr>
              <a:spcBef>
                <a:spcPts val="300"/>
              </a:spcBef>
            </a:pPr>
            <a:r>
              <a:rPr lang="es-MX" sz="2800" noProof="0" dirty="0"/>
              <a:t>Ojos:</a:t>
            </a:r>
          </a:p>
          <a:p>
            <a:pPr lvl="1">
              <a:spcBef>
                <a:spcPts val="300"/>
              </a:spcBef>
            </a:pPr>
            <a:r>
              <a:rPr lang="es-MX" sz="2400" noProof="0" dirty="0"/>
              <a:t>Párpados cansados</a:t>
            </a:r>
          </a:p>
          <a:p>
            <a:pPr lvl="1">
              <a:spcBef>
                <a:spcPts val="300"/>
              </a:spcBef>
            </a:pPr>
            <a:r>
              <a:rPr lang="es-MX" sz="2400" noProof="0" dirty="0"/>
              <a:t>Pérdida de foco</a:t>
            </a:r>
          </a:p>
          <a:p>
            <a:pPr>
              <a:spcBef>
                <a:spcPts val="300"/>
              </a:spcBef>
            </a:pPr>
            <a:r>
              <a:rPr lang="es-MX" sz="2800" noProof="0" dirty="0"/>
              <a:t>Bostezos</a:t>
            </a:r>
          </a:p>
          <a:p>
            <a:pPr>
              <a:spcBef>
                <a:spcPts val="300"/>
              </a:spcBef>
            </a:pPr>
            <a:r>
              <a:rPr lang="es-MX" sz="2800" noProof="0" dirty="0"/>
              <a:t>Pensamientos:</a:t>
            </a:r>
          </a:p>
          <a:p>
            <a:pPr lvl="1">
              <a:spcBef>
                <a:spcPts val="300"/>
              </a:spcBef>
            </a:pPr>
            <a:r>
              <a:rPr lang="es-MX" sz="2400" noProof="0" dirty="0"/>
              <a:t>divagaciones, incoherencias</a:t>
            </a:r>
          </a:p>
          <a:p>
            <a:pPr lvl="1">
              <a:spcBef>
                <a:spcPts val="300"/>
              </a:spcBef>
            </a:pPr>
            <a:r>
              <a:rPr lang="es-MX" sz="2400" noProof="0" dirty="0"/>
              <a:t>Visiones dispersas e irreales (oníricas)</a:t>
            </a:r>
          </a:p>
          <a:p>
            <a:pPr>
              <a:spcBef>
                <a:spcPts val="300"/>
              </a:spcBef>
            </a:pPr>
            <a:r>
              <a:rPr lang="es-MX" sz="2800" noProof="0" dirty="0"/>
              <a:t>Movimientos de la cabeza:</a:t>
            </a:r>
          </a:p>
          <a:p>
            <a:pPr lvl="1">
              <a:spcBef>
                <a:spcPts val="300"/>
              </a:spcBef>
            </a:pPr>
            <a:r>
              <a:rPr lang="es-MX" sz="2400" noProof="0" dirty="0"/>
              <a:t>Cabeceo suave</a:t>
            </a:r>
          </a:p>
          <a:p>
            <a:pPr lvl="1">
              <a:spcBef>
                <a:spcPts val="300"/>
              </a:spcBef>
            </a:pPr>
            <a:r>
              <a:rPr lang="es-MX" sz="2400" noProof="0" dirty="0"/>
              <a:t>Sobresaltos</a:t>
            </a:r>
          </a:p>
          <a:p>
            <a:pPr>
              <a:spcBef>
                <a:spcPts val="300"/>
              </a:spcBef>
            </a:pPr>
            <a:r>
              <a:rPr lang="es-MX" sz="2800" noProof="0" dirty="0"/>
              <a:t>Reducción del campo visual (“visión de túnel”)</a:t>
            </a:r>
          </a:p>
        </p:txBody>
      </p:sp>
      <p:pic>
        <p:nvPicPr>
          <p:cNvPr id="3074" name="Picture 2" title="Truck driver behind the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39957"/>
            <a:ext cx="3560053"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0973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5638800" cy="4525963"/>
          </a:xfrm>
        </p:spPr>
        <p:txBody>
          <a:bodyPr>
            <a:normAutofit fontScale="85000" lnSpcReduction="20000"/>
          </a:bodyPr>
          <a:lstStyle/>
          <a:p>
            <a:r>
              <a:rPr lang="es-MX" noProof="0" dirty="0"/>
              <a:t>Movimientos corporales:</a:t>
            </a:r>
          </a:p>
          <a:p>
            <a:pPr lvl="1"/>
            <a:r>
              <a:rPr lang="es-MX" noProof="0" dirty="0"/>
              <a:t>Estar inquieto, cambios de postura</a:t>
            </a:r>
          </a:p>
          <a:p>
            <a:pPr lvl="1"/>
            <a:r>
              <a:rPr lang="es-MX" noProof="0" dirty="0"/>
              <a:t>Ajuste de ventanas o del aire acondicionado</a:t>
            </a:r>
          </a:p>
          <a:p>
            <a:r>
              <a:rPr lang="es-MX" noProof="0" dirty="0"/>
              <a:t>Control del vehículo:</a:t>
            </a:r>
          </a:p>
          <a:p>
            <a:pPr lvl="1"/>
            <a:r>
              <a:rPr lang="es-MX" noProof="0" dirty="0"/>
              <a:t>Zigzagueo (progresivo)</a:t>
            </a:r>
          </a:p>
          <a:p>
            <a:pPr lvl="1"/>
            <a:r>
              <a:rPr lang="es-MX" noProof="0" dirty="0"/>
              <a:t>Salirse del carril</a:t>
            </a:r>
          </a:p>
          <a:p>
            <a:pPr lvl="1"/>
            <a:r>
              <a:rPr lang="es-MX" noProof="0" dirty="0"/>
              <a:t>Volantazos </a:t>
            </a:r>
          </a:p>
          <a:p>
            <a:pPr lvl="1"/>
            <a:r>
              <a:rPr lang="es-MX" noProof="0" dirty="0"/>
              <a:t>Velocidad variable</a:t>
            </a:r>
          </a:p>
          <a:p>
            <a:r>
              <a:rPr lang="es-MX" noProof="0" dirty="0"/>
              <a:t>Respuestas tardías o incorrectas</a:t>
            </a:r>
          </a:p>
          <a:p>
            <a:r>
              <a:rPr lang="es-MX" noProof="0" dirty="0"/>
              <a:t>Microsueños</a:t>
            </a:r>
            <a:endParaRPr lang="es-MX" sz="2200" noProof="0" dirty="0"/>
          </a:p>
          <a:p>
            <a:pPr lvl="1"/>
            <a:endParaRPr lang="es-MX" noProof="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514600"/>
            <a:ext cx="3560053" cy="2362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57200" y="274638"/>
            <a:ext cx="8229600" cy="1143000"/>
          </a:xfrm>
        </p:spPr>
        <p:txBody>
          <a:bodyPr>
            <a:normAutofit fontScale="90000"/>
          </a:bodyPr>
          <a:lstStyle/>
          <a:p>
            <a:r>
              <a:rPr lang="es-MX" sz="4900" noProof="0" dirty="0"/>
              <a:t>Señales Objetivas de Somnolencia al Conducir (2 de 2) </a:t>
            </a:r>
            <a:endParaRPr lang="es-MX" noProof="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Efectos en la Salud de la Privación del Sueño (1 de 2) </a:t>
            </a:r>
          </a:p>
        </p:txBody>
      </p:sp>
      <p:sp>
        <p:nvSpPr>
          <p:cNvPr id="4" name="Content Placeholder 3"/>
          <p:cNvSpPr>
            <a:spLocks noGrp="1"/>
          </p:cNvSpPr>
          <p:nvPr>
            <p:ph idx="1"/>
          </p:nvPr>
        </p:nvSpPr>
        <p:spPr>
          <a:xfrm>
            <a:off x="457200" y="1600200"/>
            <a:ext cx="5486400" cy="4525963"/>
          </a:xfrm>
        </p:spPr>
        <p:txBody>
          <a:bodyPr>
            <a:normAutofit fontScale="92500" lnSpcReduction="10000"/>
          </a:bodyPr>
          <a:lstStyle/>
          <a:p>
            <a:r>
              <a:rPr lang="es-MX" noProof="0" dirty="0"/>
              <a:t>Incremento de la presión arterial</a:t>
            </a:r>
          </a:p>
          <a:p>
            <a:r>
              <a:rPr lang="es-MX" noProof="0" dirty="0"/>
              <a:t>Incremento de riesgo de enfermedades cardiacas</a:t>
            </a:r>
          </a:p>
          <a:p>
            <a:r>
              <a:rPr lang="es-MX" noProof="0" dirty="0"/>
              <a:t>Problemas Gastrointestinales </a:t>
            </a:r>
          </a:p>
          <a:p>
            <a:r>
              <a:rPr lang="es-MX" noProof="0" dirty="0"/>
              <a:t>Incremento de días enfermo</a:t>
            </a:r>
          </a:p>
          <a:p>
            <a:r>
              <a:rPr lang="es-MX" noProof="0" dirty="0"/>
              <a:t>Incremento  de consumo de calorías</a:t>
            </a:r>
          </a:p>
          <a:p>
            <a:r>
              <a:rPr lang="es-MX" noProof="0" dirty="0"/>
              <a:t>Incremento de peso</a:t>
            </a:r>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115" y="3962400"/>
            <a:ext cx="2972153" cy="19954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title="Stethescope and medical history form">
            <a:extLst>
              <a:ext uri="{FF2B5EF4-FFF2-40B4-BE49-F238E27FC236}">
                <a16:creationId xmlns:a16="http://schemas.microsoft.com/office/drawing/2014/main" id="{C327C468-5B38-5E78-B908-A43D8818F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608944"/>
            <a:ext cx="25923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6564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798637"/>
            <a:ext cx="5638800" cy="4525963"/>
          </a:xfrm>
        </p:spPr>
        <p:txBody>
          <a:bodyPr>
            <a:normAutofit fontScale="92500" lnSpcReduction="20000"/>
          </a:bodyPr>
          <a:lstStyle/>
          <a:p>
            <a:r>
              <a:rPr lang="es-MX" noProof="0" dirty="0"/>
              <a:t>Incremento de riesgo de diabetes</a:t>
            </a:r>
          </a:p>
          <a:p>
            <a:r>
              <a:rPr lang="es-MX" noProof="0" dirty="0"/>
              <a:t>Reducción del funcionamiento del sistema inmunológico</a:t>
            </a:r>
          </a:p>
          <a:p>
            <a:r>
              <a:rPr lang="es-MX" noProof="0" dirty="0"/>
              <a:t>Irritabilidad</a:t>
            </a:r>
          </a:p>
          <a:p>
            <a:r>
              <a:rPr lang="es-MX" noProof="0" dirty="0"/>
              <a:t>Afecta las relaciones</a:t>
            </a:r>
          </a:p>
          <a:p>
            <a:r>
              <a:rPr lang="es-MX" noProof="0" dirty="0"/>
              <a:t>Empeora las condiciones psiquiátricas</a:t>
            </a:r>
          </a:p>
          <a:p>
            <a:r>
              <a:rPr lang="es-MX" noProof="0" dirty="0"/>
              <a:t>Disminución de la calidad de vida</a:t>
            </a:r>
          </a:p>
        </p:txBody>
      </p:sp>
      <p:sp>
        <p:nvSpPr>
          <p:cNvPr id="3" name="Title 2"/>
          <p:cNvSpPr>
            <a:spLocks noGrp="1"/>
          </p:cNvSpPr>
          <p:nvPr>
            <p:ph type="title"/>
          </p:nvPr>
        </p:nvSpPr>
        <p:spPr/>
        <p:txBody>
          <a:bodyPr>
            <a:noAutofit/>
          </a:bodyPr>
          <a:lstStyle/>
          <a:p>
            <a:r>
              <a:rPr lang="es-MX" noProof="0" dirty="0"/>
              <a:t>Efectos en la Salud de la Privación del Sueño (2 de 2) </a:t>
            </a: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725" y="4204299"/>
            <a:ext cx="2652053" cy="17805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title="Stethescope and medical history form">
            <a:extLst>
              <a:ext uri="{FF2B5EF4-FFF2-40B4-BE49-F238E27FC236}">
                <a16:creationId xmlns:a16="http://schemas.microsoft.com/office/drawing/2014/main" id="{2A3460F7-26E3-4BF4-CADA-3B3DBBF82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226" y="1798637"/>
            <a:ext cx="266223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5597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¿Tiene Privación </a:t>
            </a:r>
            <a:r>
              <a:rPr lang="es-MX" i="1" noProof="0" dirty="0"/>
              <a:t>Crónica</a:t>
            </a:r>
            <a:r>
              <a:rPr lang="es-MX" noProof="0" dirty="0"/>
              <a:t> de sueño?</a:t>
            </a:r>
          </a:p>
        </p:txBody>
      </p:sp>
      <p:sp>
        <p:nvSpPr>
          <p:cNvPr id="3" name="Content Placeholder 2"/>
          <p:cNvSpPr>
            <a:spLocks noGrp="1"/>
          </p:cNvSpPr>
          <p:nvPr>
            <p:ph idx="1"/>
          </p:nvPr>
        </p:nvSpPr>
        <p:spPr>
          <a:xfrm>
            <a:off x="457200" y="1600200"/>
            <a:ext cx="5715000" cy="4525963"/>
          </a:xfrm>
        </p:spPr>
        <p:txBody>
          <a:bodyPr>
            <a:noAutofit/>
          </a:bodyPr>
          <a:lstStyle/>
          <a:p>
            <a:pPr>
              <a:spcBef>
                <a:spcPts val="0"/>
              </a:spcBef>
            </a:pPr>
            <a:r>
              <a:rPr lang="es-MX" sz="2800" noProof="0" dirty="0"/>
              <a:t>¿Se duerme en 5 minutos o menos? </a:t>
            </a:r>
          </a:p>
          <a:p>
            <a:pPr>
              <a:spcBef>
                <a:spcPts val="0"/>
              </a:spcBef>
            </a:pPr>
            <a:r>
              <a:rPr lang="es-MX" sz="2800" noProof="0" dirty="0"/>
              <a:t>¿Puede tomar una siesta casi en cualquier sitio en cualquier momento? </a:t>
            </a:r>
          </a:p>
          <a:p>
            <a:pPr>
              <a:spcBef>
                <a:spcPts val="0"/>
              </a:spcBef>
            </a:pPr>
            <a:r>
              <a:rPr lang="es-MX" sz="2800" noProof="0" dirty="0"/>
              <a:t>¿Le da sueño cuando está aburrido? </a:t>
            </a:r>
          </a:p>
          <a:p>
            <a:pPr>
              <a:spcBef>
                <a:spcPts val="0"/>
              </a:spcBef>
            </a:pPr>
            <a:r>
              <a:rPr lang="es-MX" sz="2800" noProof="0" dirty="0"/>
              <a:t>¿Se duerme fácilmente mientras ve la TV o en el cine? </a:t>
            </a:r>
          </a:p>
          <a:p>
            <a:pPr>
              <a:spcBef>
                <a:spcPts val="0"/>
              </a:spcBef>
            </a:pPr>
            <a:r>
              <a:rPr lang="es-MX" sz="2800" noProof="0" dirty="0"/>
              <a:t>¿Se ha dormido alguna vez mientras está esperando a que cambie la luz del semáforo?</a:t>
            </a:r>
          </a:p>
        </p:txBody>
      </p:sp>
      <p:pic>
        <p:nvPicPr>
          <p:cNvPr id="5" name="Picture 4"/>
          <p:cNvPicPr>
            <a:picLocks noChangeAspect="1" noChangeArrowheads="1"/>
          </p:cNvPicPr>
          <p:nvPr/>
        </p:nvPicPr>
        <p:blipFill>
          <a:blip r:embed="rId3" cstate="print"/>
          <a:srcRect/>
          <a:stretch>
            <a:fillRect/>
          </a:stretch>
        </p:blipFill>
        <p:spPr>
          <a:xfrm>
            <a:off x="5791200" y="2329180"/>
            <a:ext cx="3352800" cy="315722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24001" t="8667" r="25999" b="8667"/>
          <a:stretch>
            <a:fillRect/>
          </a:stretch>
        </p:blipFill>
        <p:spPr bwMode="auto">
          <a:xfrm>
            <a:off x="6324600" y="1844010"/>
            <a:ext cx="2445952" cy="303279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s-MX" noProof="0" dirty="0"/>
              <a:t>Déficit de Sueño</a:t>
            </a:r>
          </a:p>
        </p:txBody>
      </p:sp>
      <p:sp>
        <p:nvSpPr>
          <p:cNvPr id="3" name="Content Placeholder 2"/>
          <p:cNvSpPr>
            <a:spLocks noGrp="1"/>
          </p:cNvSpPr>
          <p:nvPr>
            <p:ph idx="1"/>
          </p:nvPr>
        </p:nvSpPr>
        <p:spPr>
          <a:xfrm>
            <a:off x="457200" y="1600200"/>
            <a:ext cx="6019800" cy="4525963"/>
          </a:xfrm>
        </p:spPr>
        <p:txBody>
          <a:bodyPr>
            <a:normAutofit lnSpcReduction="10000"/>
          </a:bodyPr>
          <a:lstStyle/>
          <a:p>
            <a:r>
              <a:rPr lang="es-MX" noProof="0" dirty="0"/>
              <a:t>Si contestó “Sí” a las preguntas anteriores, probablemente esté </a:t>
            </a:r>
            <a:r>
              <a:rPr lang="es-MX" b="1" i="1" noProof="0" dirty="0"/>
              <a:t>privado crónicamente de sueño </a:t>
            </a:r>
          </a:p>
          <a:p>
            <a:r>
              <a:rPr lang="es-MX" noProof="0" dirty="0"/>
              <a:t>En otras palabras, tiene un </a:t>
            </a:r>
            <a:r>
              <a:rPr lang="es-MX" b="1" i="1" noProof="0" dirty="0"/>
              <a:t>déficit de sueño</a:t>
            </a:r>
            <a:r>
              <a:rPr lang="es-MX" noProof="0" dirty="0"/>
              <a:t>. </a:t>
            </a:r>
          </a:p>
          <a:p>
            <a:r>
              <a:rPr lang="es-MX" noProof="0" dirty="0"/>
              <a:t>Igual que una deuda financiera, necesita comenzar a pagar. </a:t>
            </a:r>
          </a:p>
          <a:p>
            <a:r>
              <a:rPr lang="es-MX" noProof="0" dirty="0"/>
              <a:t>Hay solamente una forma de pagar su deuda</a:t>
            </a:r>
            <a:r>
              <a:rPr lang="es-MX" noProof="0" dirty="0">
                <a:sym typeface="Wingdings" pitchFamily="2" charset="2"/>
              </a:rPr>
              <a:t>  </a:t>
            </a:r>
            <a:r>
              <a:rPr lang="es-MX" b="1" noProof="0" dirty="0"/>
              <a:t>¡</a:t>
            </a:r>
            <a:r>
              <a:rPr lang="es-MX" b="1" i="1" noProof="0" dirty="0"/>
              <a:t>DUERMA</a:t>
            </a:r>
            <a:r>
              <a:rPr lang="es-MX" b="1" noProof="0" dirty="0"/>
              <a:t>!</a:t>
            </a:r>
            <a:r>
              <a:rPr lang="es-MX" noProof="0" dirty="0"/>
              <a:t> </a:t>
            </a:r>
          </a:p>
        </p:txBody>
      </p:sp>
    </p:spTree>
    <p:extLst>
      <p:ext uri="{BB962C8B-B14F-4D97-AF65-F5344CB8AC3E}">
        <p14:creationId xmlns:p14="http://schemas.microsoft.com/office/powerpoint/2010/main" val="16724345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Recuperación de la Privación del Sueño</a:t>
            </a:r>
          </a:p>
        </p:txBody>
      </p:sp>
      <p:sp>
        <p:nvSpPr>
          <p:cNvPr id="3" name="Content Placeholder 2"/>
          <p:cNvSpPr>
            <a:spLocks noGrp="1"/>
          </p:cNvSpPr>
          <p:nvPr>
            <p:ph idx="1"/>
          </p:nvPr>
        </p:nvSpPr>
        <p:spPr>
          <a:xfrm>
            <a:off x="457200" y="1600200"/>
            <a:ext cx="5715000" cy="4724400"/>
          </a:xfrm>
        </p:spPr>
        <p:txBody>
          <a:bodyPr>
            <a:normAutofit fontScale="85000" lnSpcReduction="20000"/>
          </a:bodyPr>
          <a:lstStyle/>
          <a:p>
            <a:r>
              <a:rPr lang="es-MX" b="1" i="1" noProof="0" dirty="0">
                <a:sym typeface="Wingdings" pitchFamily="2" charset="2"/>
              </a:rPr>
              <a:t>Comienza </a:t>
            </a:r>
            <a:r>
              <a:rPr lang="es-MX" noProof="0" dirty="0">
                <a:sym typeface="Wingdings" pitchFamily="2" charset="2"/>
              </a:rPr>
              <a:t>después de una noche de buen sueño</a:t>
            </a:r>
            <a:r>
              <a:rPr lang="es-MX" b="1" noProof="0" dirty="0">
                <a:sym typeface="Wingdings" pitchFamily="2" charset="2"/>
              </a:rPr>
              <a:t>.</a:t>
            </a:r>
            <a:endParaRPr lang="es-MX" noProof="0" dirty="0">
              <a:sym typeface="Wingdings" pitchFamily="2" charset="2"/>
            </a:endParaRPr>
          </a:p>
          <a:p>
            <a:r>
              <a:rPr lang="es-MX" noProof="0" dirty="0">
                <a:sym typeface="Wingdings" pitchFamily="2" charset="2"/>
              </a:rPr>
              <a:t>Puede que no sea completa hasta que tenga </a:t>
            </a:r>
            <a:r>
              <a:rPr lang="es-MX" b="1" i="1" noProof="0" dirty="0">
                <a:sym typeface="Wingdings" pitchFamily="2" charset="2"/>
              </a:rPr>
              <a:t>varias</a:t>
            </a:r>
            <a:r>
              <a:rPr lang="es-MX" noProof="0" dirty="0">
                <a:sym typeface="Wingdings" pitchFamily="2" charset="2"/>
              </a:rPr>
              <a:t> noches de buen sueño.</a:t>
            </a:r>
          </a:p>
          <a:p>
            <a:r>
              <a:rPr lang="es-MX" b="1" noProof="0" dirty="0">
                <a:sym typeface="Wingdings" pitchFamily="2" charset="2"/>
              </a:rPr>
              <a:t>Solución:</a:t>
            </a:r>
          </a:p>
          <a:p>
            <a:pPr lvl="1"/>
            <a:r>
              <a:rPr lang="es-MX" noProof="0" dirty="0">
                <a:sym typeface="Wingdings" pitchFamily="2" charset="2"/>
              </a:rPr>
              <a:t>Para empezar, no se prive del sueño.</a:t>
            </a:r>
          </a:p>
          <a:p>
            <a:pPr lvl="1"/>
            <a:r>
              <a:rPr lang="es-MX" noProof="0" dirty="0">
                <a:sym typeface="Wingdings" pitchFamily="2" charset="2"/>
              </a:rPr>
              <a:t>Siempre que sea posible, duerma hasta que se despierte.</a:t>
            </a:r>
          </a:p>
          <a:p>
            <a:pPr lvl="1"/>
            <a:r>
              <a:rPr lang="es-MX" noProof="0" dirty="0">
                <a:sym typeface="Wingdings" pitchFamily="2" charset="2"/>
              </a:rPr>
              <a:t>Tenga más que una buena noche de sueño los fines de semana.</a:t>
            </a:r>
          </a:p>
          <a:p>
            <a:r>
              <a:rPr lang="es-MX" noProof="0" dirty="0">
                <a:sym typeface="Wingdings" pitchFamily="2" charset="2"/>
              </a:rPr>
              <a:t>Hasta cierto punto, el sueño extra se puede </a:t>
            </a:r>
            <a:r>
              <a:rPr lang="es-MX" b="1" noProof="0" dirty="0">
                <a:sym typeface="Wingdings" pitchFamily="2" charset="2"/>
              </a:rPr>
              <a:t>"acumular“</a:t>
            </a:r>
            <a:r>
              <a:rPr lang="es-MX" noProof="0" dirty="0">
                <a:sym typeface="Wingdings" pitchFamily="2" charset="2"/>
              </a:rPr>
              <a:t>.</a:t>
            </a:r>
            <a:r>
              <a:rPr lang="es-MX" sz="2600" noProof="0" dirty="0">
                <a:sym typeface="Wingdings" pitchFamily="2" charset="2"/>
              </a:rPr>
              <a:t> </a:t>
            </a:r>
            <a:endParaRPr lang="es-MX" sz="2600" noProof="0" dirty="0"/>
          </a:p>
        </p:txBody>
      </p:sp>
      <p:pic>
        <p:nvPicPr>
          <p:cNvPr id="15362" name="Picture 2" title="Man sleeping deep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070" y="2286000"/>
            <a:ext cx="2144712" cy="321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264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000" i="1" noProof="0" dirty="0">
                <a:solidFill>
                  <a:srgbClr val="002060"/>
                </a:solidFill>
              </a:rPr>
            </a:br>
            <a:r>
              <a:rPr lang="es-MX" sz="4900" noProof="0" dirty="0"/>
              <a:t>Choques Relacionados con la Fatiga </a:t>
            </a:r>
            <a:br>
              <a:rPr lang="es-MX" noProof="0" dirty="0"/>
            </a:br>
            <a:endParaRPr lang="es-MX" noProof="0" dirty="0"/>
          </a:p>
        </p:txBody>
      </p:sp>
      <p:sp>
        <p:nvSpPr>
          <p:cNvPr id="3" name="Content Placeholder 2"/>
          <p:cNvSpPr>
            <a:spLocks noGrp="1"/>
          </p:cNvSpPr>
          <p:nvPr>
            <p:ph idx="1"/>
          </p:nvPr>
        </p:nvSpPr>
        <p:spPr/>
        <p:txBody>
          <a:bodyPr>
            <a:normAutofit/>
          </a:bodyPr>
          <a:lstStyle/>
          <a:p>
            <a:pPr>
              <a:buNone/>
            </a:pPr>
            <a:r>
              <a:rPr lang="es-MX" u="sng" noProof="0" dirty="0"/>
              <a:t>Temas</a:t>
            </a:r>
          </a:p>
          <a:p>
            <a:r>
              <a:rPr lang="es-MX" noProof="0" dirty="0"/>
              <a:t>Características</a:t>
            </a:r>
          </a:p>
          <a:p>
            <a:pPr lvl="0"/>
            <a:r>
              <a:rPr lang="es-MX" noProof="0" dirty="0"/>
              <a:t>Formas en que la fatiga provoca choques </a:t>
            </a:r>
          </a:p>
          <a:p>
            <a:pPr lvl="0"/>
            <a:r>
              <a:rPr lang="es-MX" noProof="0" dirty="0"/>
              <a:t>¿Cuántos </a:t>
            </a:r>
            <a:r>
              <a:rPr lang="es-MX" dirty="0"/>
              <a:t>choques</a:t>
            </a:r>
            <a:r>
              <a:rPr lang="es-MX" noProof="0" dirty="0"/>
              <a:t> de fatiga?</a:t>
            </a:r>
            <a:endParaRPr lang="es-MX" sz="2800" noProof="0" dirty="0"/>
          </a:p>
          <a:p>
            <a:pPr lvl="1"/>
            <a:r>
              <a:rPr lang="es-MX" noProof="0" dirty="0"/>
              <a:t>Choques graves</a:t>
            </a:r>
            <a:endParaRPr lang="es-MX" sz="2400" noProof="0" dirty="0"/>
          </a:p>
          <a:p>
            <a:pPr lvl="1"/>
            <a:r>
              <a:rPr lang="es-MX" noProof="0" dirty="0"/>
              <a:t>Choques fatales para el conductor</a:t>
            </a:r>
            <a:endParaRPr lang="es-MX" sz="2400" noProof="0" dirty="0"/>
          </a:p>
          <a:p>
            <a:pPr lvl="1"/>
            <a:r>
              <a:rPr lang="es-MX" noProof="0" dirty="0"/>
              <a:t>Dificultades en la estimación</a:t>
            </a:r>
            <a:endParaRPr lang="es-MX" sz="2400" noProof="0" dirty="0"/>
          </a:p>
          <a:p>
            <a:pPr>
              <a:buNone/>
            </a:pPr>
            <a:endParaRPr lang="es-MX" noProof="0" dirty="0"/>
          </a:p>
        </p:txBody>
      </p:sp>
    </p:spTree>
    <p:extLst>
      <p:ext uri="{BB962C8B-B14F-4D97-AF65-F5344CB8AC3E}">
        <p14:creationId xmlns:p14="http://schemas.microsoft.com/office/powerpoint/2010/main" val="5178554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5791200" cy="4525963"/>
          </a:xfrm>
        </p:spPr>
        <p:txBody>
          <a:bodyPr>
            <a:normAutofit fontScale="92500" lnSpcReduction="10000"/>
          </a:bodyPr>
          <a:lstStyle/>
          <a:p>
            <a:pPr lvl="0"/>
            <a:r>
              <a:rPr lang="es-MX" noProof="0" dirty="0"/>
              <a:t>Por lo general, salidas de carretera del vehículo</a:t>
            </a:r>
          </a:p>
          <a:p>
            <a:pPr lvl="0"/>
            <a:r>
              <a:rPr lang="es-MX" noProof="0" dirty="0"/>
              <a:t>Conductor solo</a:t>
            </a:r>
          </a:p>
          <a:p>
            <a:pPr lvl="0"/>
            <a:r>
              <a:rPr lang="es-MX" noProof="0" dirty="0"/>
              <a:t>A menudo en caminos monótonos</a:t>
            </a:r>
          </a:p>
          <a:p>
            <a:pPr lvl="0"/>
            <a:r>
              <a:rPr lang="es-MX" noProof="0" dirty="0"/>
              <a:t>La mayoría temprano por la mañana, especialmente de 2:00 a.m. a 7:00 a.m.</a:t>
            </a:r>
          </a:p>
          <a:p>
            <a:pPr lvl="0"/>
            <a:r>
              <a:rPr lang="es-MX" noProof="0" dirty="0"/>
              <a:t>Por lo general, choques graves</a:t>
            </a:r>
          </a:p>
        </p:txBody>
      </p:sp>
      <p:sp>
        <p:nvSpPr>
          <p:cNvPr id="7" name="Title 6"/>
          <p:cNvSpPr>
            <a:spLocks noGrp="1"/>
          </p:cNvSpPr>
          <p:nvPr>
            <p:ph type="title"/>
          </p:nvPr>
        </p:nvSpPr>
        <p:spPr/>
        <p:txBody>
          <a:bodyPr>
            <a:normAutofit/>
          </a:bodyPr>
          <a:lstStyle/>
          <a:p>
            <a:r>
              <a:rPr lang="es-MX" noProof="0" dirty="0"/>
              <a:t>Choques Relacionados con la Fatiga</a:t>
            </a:r>
          </a:p>
        </p:txBody>
      </p:sp>
      <p:pic>
        <p:nvPicPr>
          <p:cNvPr id="4" name="Picture 3" title="Road at n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spTree>
    <p:extLst>
      <p:ext uri="{BB962C8B-B14F-4D97-AF65-F5344CB8AC3E}">
        <p14:creationId xmlns:p14="http://schemas.microsoft.com/office/powerpoint/2010/main" val="2540944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lnSpc>
                <a:spcPts val="4575"/>
              </a:lnSpc>
            </a:pPr>
            <a:r>
              <a:rPr lang="es-ES" sz="4900" dirty="0"/>
              <a:t>Descripción General de la Capacitación del PAF</a:t>
            </a:r>
            <a:endParaRPr lang="en-US" dirty="0"/>
          </a:p>
        </p:txBody>
      </p:sp>
      <p:sp>
        <p:nvSpPr>
          <p:cNvPr id="34819" name="Content Placeholder 2"/>
          <p:cNvSpPr>
            <a:spLocks noGrp="1"/>
          </p:cNvSpPr>
          <p:nvPr>
            <p:ph idx="1"/>
          </p:nvPr>
        </p:nvSpPr>
        <p:spPr/>
        <p:txBody>
          <a:bodyPr/>
          <a:lstStyle/>
          <a:p>
            <a:pPr>
              <a:buFont typeface="Arial" pitchFamily="34" charset="0"/>
              <a:buNone/>
            </a:pPr>
            <a:r>
              <a:rPr lang="es-MX" u="sng" dirty="0"/>
              <a:t>Temas</a:t>
            </a:r>
            <a:r>
              <a:rPr lang="en-US" dirty="0"/>
              <a:t>:</a:t>
            </a:r>
          </a:p>
          <a:p>
            <a:r>
              <a:rPr lang="es-MX" dirty="0"/>
              <a:t>Organización del programa de Capacitación </a:t>
            </a:r>
          </a:p>
          <a:p>
            <a:r>
              <a:rPr lang="es-MX" dirty="0"/>
              <a:t>Descripción General del Módulo 3</a:t>
            </a:r>
          </a:p>
          <a:p>
            <a:r>
              <a:rPr lang="es-MX" dirty="0"/>
              <a:t>Descripción General del Módulo 4</a:t>
            </a:r>
          </a:p>
          <a:p>
            <a:r>
              <a:rPr lang="es-MX" dirty="0"/>
              <a:t>Métodos y procedimientos de instrucción</a:t>
            </a:r>
          </a:p>
          <a:p>
            <a:pPr lvl="1" eaLnBrk="1" hangingPunct="1"/>
            <a:r>
              <a:rPr lang="es-MX" dirty="0"/>
              <a:t>Enseñanza en el aula</a:t>
            </a:r>
          </a:p>
          <a:p>
            <a:pPr lvl="1" eaLnBrk="1" hangingPunct="1"/>
            <a:r>
              <a:rPr lang="es-MX" dirty="0"/>
              <a:t>Facilitar el aprendizaje basado en la web</a:t>
            </a:r>
            <a:endParaRPr lang="es-MX" dirty="0">
              <a:solidFill>
                <a:srgbClr val="002060"/>
              </a:solidFill>
            </a:endParaRPr>
          </a:p>
          <a:p>
            <a:pPr>
              <a:buFont typeface="Arial" pitchFamily="34" charset="0"/>
              <a:buNone/>
            </a:pP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noProof="0" dirty="0"/>
              <a:t>Causa Principal: Sueño Insuficiente</a:t>
            </a:r>
          </a:p>
        </p:txBody>
      </p:sp>
      <p:sp>
        <p:nvSpPr>
          <p:cNvPr id="3" name="Content Placeholder 2"/>
          <p:cNvSpPr>
            <a:spLocks noGrp="1"/>
          </p:cNvSpPr>
          <p:nvPr>
            <p:ph idx="1"/>
          </p:nvPr>
        </p:nvSpPr>
        <p:spPr>
          <a:xfrm>
            <a:off x="457200" y="1600200"/>
            <a:ext cx="5334000" cy="4525963"/>
          </a:xfrm>
        </p:spPr>
        <p:txBody>
          <a:bodyPr>
            <a:normAutofit/>
          </a:bodyPr>
          <a:lstStyle/>
          <a:p>
            <a:pPr lvl="0"/>
            <a:r>
              <a:rPr lang="es-MX" noProof="0" dirty="0"/>
              <a:t>Un estudio australiano encontró que los conductores de camiones con menos de 6 horas de sueño eran:</a:t>
            </a:r>
          </a:p>
          <a:p>
            <a:pPr lvl="1"/>
            <a:r>
              <a:rPr lang="es-MX" noProof="0" dirty="0"/>
              <a:t>3 veces más probabilidad de tener un incidente peligroso</a:t>
            </a:r>
          </a:p>
          <a:p>
            <a:pPr lvl="1"/>
            <a:r>
              <a:rPr lang="es-MX" noProof="0" dirty="0"/>
              <a:t>2.5 veces más probabilidades de quedarse dormido</a:t>
            </a:r>
          </a:p>
        </p:txBody>
      </p:sp>
      <p:pic>
        <p:nvPicPr>
          <p:cNvPr id="5" name="Picture 4" title="CMV driver yaw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818" y="2667000"/>
            <a:ext cx="3114675" cy="2076450"/>
          </a:xfrm>
          <a:prstGeom prst="rect">
            <a:avLst/>
          </a:prstGeom>
        </p:spPr>
      </p:pic>
    </p:spTree>
    <p:extLst>
      <p:ext uri="{BB962C8B-B14F-4D97-AF65-F5344CB8AC3E}">
        <p14:creationId xmlns:p14="http://schemas.microsoft.com/office/powerpoint/2010/main" val="41883788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noProof="0" dirty="0"/>
              <a:t>Tasa Relativa en 24 Horas</a:t>
            </a:r>
            <a:endParaRPr lang="es-MX" noProof="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114371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79732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24254" y="2895600"/>
            <a:ext cx="8424673" cy="3246120"/>
            <a:chOff x="524255" y="2971801"/>
            <a:chExt cx="8424673" cy="3246120"/>
          </a:xfrm>
        </p:grpSpPr>
        <p:pic>
          <p:nvPicPr>
            <p:cNvPr id="6" name="Content Placeholder 6" descr="Risk-Cause_300dpi.jpg"/>
            <p:cNvPicPr>
              <a:picLocks noChangeAspect="1"/>
            </p:cNvPicPr>
            <p:nvPr/>
          </p:nvPicPr>
          <p:blipFill rotWithShape="1">
            <a:blip r:embed="rId3" cstate="print"/>
            <a:srcRect l="780" t="15339" r="1186" b="2356"/>
            <a:stretch/>
          </p:blipFill>
          <p:spPr>
            <a:xfrm>
              <a:off x="524255" y="2971801"/>
              <a:ext cx="8424673" cy="3246120"/>
            </a:xfrm>
            <a:prstGeom prst="rect">
              <a:avLst/>
            </a:prstGeom>
          </p:spPr>
        </p:pic>
        <p:grpSp>
          <p:nvGrpSpPr>
            <p:cNvPr id="9" name="Group 8"/>
            <p:cNvGrpSpPr/>
            <p:nvPr/>
          </p:nvGrpSpPr>
          <p:grpSpPr>
            <a:xfrm>
              <a:off x="762001" y="3486834"/>
              <a:ext cx="4419599" cy="1911698"/>
              <a:chOff x="762001" y="3486834"/>
              <a:chExt cx="4419599" cy="1911698"/>
            </a:xfrm>
          </p:grpSpPr>
          <p:sp>
            <p:nvSpPr>
              <p:cNvPr id="4" name="TextBox 3"/>
              <p:cNvSpPr txBox="1"/>
              <p:nvPr/>
            </p:nvSpPr>
            <p:spPr>
              <a:xfrm>
                <a:off x="762001" y="3486834"/>
                <a:ext cx="3810000" cy="646331"/>
              </a:xfrm>
              <a:prstGeom prst="rect">
                <a:avLst/>
              </a:prstGeom>
              <a:noFill/>
            </p:spPr>
            <p:txBody>
              <a:bodyPr wrap="square" rtlCol="0">
                <a:spAutoFit/>
              </a:bodyPr>
              <a:lstStyle/>
              <a:p>
                <a:r>
                  <a:rPr lang="es-ES" b="1" dirty="0"/>
                  <a:t>Línea de tiempo que </a:t>
                </a:r>
              </a:p>
              <a:p>
                <a:r>
                  <a:rPr lang="es-ES" b="1" dirty="0"/>
                  <a:t>conduce a un choque</a:t>
                </a:r>
                <a:endParaRPr lang="en-US" b="1" dirty="0"/>
              </a:p>
            </p:txBody>
          </p:sp>
          <p:sp>
            <p:nvSpPr>
              <p:cNvPr id="5" name="TextBox 4"/>
              <p:cNvSpPr txBox="1"/>
              <p:nvPr/>
            </p:nvSpPr>
            <p:spPr>
              <a:xfrm>
                <a:off x="3886200" y="3810000"/>
                <a:ext cx="1295400" cy="369332"/>
              </a:xfrm>
              <a:prstGeom prst="rect">
                <a:avLst/>
              </a:prstGeom>
              <a:solidFill>
                <a:schemeClr val="bg1"/>
              </a:solidFill>
            </p:spPr>
            <p:txBody>
              <a:bodyPr wrap="square" rtlCol="0">
                <a:spAutoFit/>
              </a:bodyPr>
              <a:lstStyle/>
              <a:p>
                <a:pPr algn="ctr"/>
                <a:r>
                  <a:rPr lang="en-US" dirty="0">
                    <a:solidFill>
                      <a:srgbClr val="FF0000"/>
                    </a:solidFill>
                  </a:rPr>
                  <a:t>CAUSAS</a:t>
                </a:r>
              </a:p>
            </p:txBody>
          </p:sp>
          <p:sp>
            <p:nvSpPr>
              <p:cNvPr id="7" name="Rectangle 6"/>
              <p:cNvSpPr/>
              <p:nvPr/>
            </p:nvSpPr>
            <p:spPr>
              <a:xfrm>
                <a:off x="3810001" y="5029200"/>
                <a:ext cx="1371599" cy="369332"/>
              </a:xfrm>
              <a:prstGeom prst="rect">
                <a:avLst/>
              </a:prstGeom>
              <a:solidFill>
                <a:schemeClr val="bg1"/>
              </a:solidFill>
            </p:spPr>
            <p:txBody>
              <a:bodyPr wrap="square">
                <a:spAutoFit/>
              </a:bodyPr>
              <a:lstStyle/>
              <a:p>
                <a:pPr algn="ctr"/>
                <a:r>
                  <a:rPr lang="en-US" dirty="0">
                    <a:solidFill>
                      <a:srgbClr val="FF0000"/>
                    </a:solidFill>
                  </a:rPr>
                  <a:t>DIRECTAS</a:t>
                </a:r>
              </a:p>
            </p:txBody>
          </p:sp>
        </p:grpSp>
      </p:grpSp>
      <p:sp>
        <p:nvSpPr>
          <p:cNvPr id="3" name="Content Placeholder 2"/>
          <p:cNvSpPr>
            <a:spLocks noGrp="1"/>
          </p:cNvSpPr>
          <p:nvPr>
            <p:ph idx="1"/>
          </p:nvPr>
        </p:nvSpPr>
        <p:spPr/>
        <p:txBody>
          <a:bodyPr>
            <a:normAutofit/>
          </a:bodyPr>
          <a:lstStyle/>
          <a:p>
            <a:pPr marL="514350" indent="-514350">
              <a:buFont typeface="+mj-lt"/>
              <a:buAutoNum type="arabicPeriod"/>
            </a:pPr>
            <a:r>
              <a:rPr lang="es-MX" noProof="0" dirty="0"/>
              <a:t>Aumentar el riesgo de errores de conducción</a:t>
            </a:r>
          </a:p>
          <a:p>
            <a:pPr marL="514350" indent="-514350">
              <a:buFont typeface="+mj-lt"/>
              <a:buAutoNum type="arabicPeriod"/>
            </a:pPr>
            <a:r>
              <a:rPr lang="es-MX" noProof="0" dirty="0"/>
              <a:t>Causa directamente un choque (quedarse dormido al volante) </a:t>
            </a:r>
          </a:p>
        </p:txBody>
      </p:sp>
      <p:sp>
        <p:nvSpPr>
          <p:cNvPr id="2" name="Title 1"/>
          <p:cNvSpPr>
            <a:spLocks noGrp="1"/>
          </p:cNvSpPr>
          <p:nvPr>
            <p:ph type="title"/>
          </p:nvPr>
        </p:nvSpPr>
        <p:spPr>
          <a:xfrm>
            <a:off x="477651" y="228600"/>
            <a:ext cx="8229600" cy="1143000"/>
          </a:xfrm>
        </p:spPr>
        <p:txBody>
          <a:bodyPr>
            <a:normAutofit fontScale="90000"/>
          </a:bodyPr>
          <a:lstStyle/>
          <a:p>
            <a:r>
              <a:rPr lang="es-MX" sz="4900" noProof="0" dirty="0"/>
              <a:t>Dos Formas Generales en que la Fatiga Puede Causar Choques</a:t>
            </a:r>
            <a:endParaRPr lang="es-MX" sz="1800" noProof="0" dirty="0">
              <a:solidFill>
                <a:srgbClr val="FF0000"/>
              </a:solidFill>
            </a:endParaRPr>
          </a:p>
        </p:txBody>
      </p:sp>
      <p:sp>
        <p:nvSpPr>
          <p:cNvPr id="11" name="Rectángulo 10">
            <a:extLst>
              <a:ext uri="{FF2B5EF4-FFF2-40B4-BE49-F238E27FC236}">
                <a16:creationId xmlns:a16="http://schemas.microsoft.com/office/drawing/2014/main" id="{185FE904-C06C-7BF5-FD0F-B02FB9F36B36}"/>
              </a:ext>
            </a:extLst>
          </p:cNvPr>
          <p:cNvSpPr/>
          <p:nvPr/>
        </p:nvSpPr>
        <p:spPr>
          <a:xfrm>
            <a:off x="1351374" y="4355068"/>
            <a:ext cx="1676400" cy="255032"/>
          </a:xfrm>
          <a:prstGeom prst="rect">
            <a:avLst/>
          </a:prstGeom>
          <a:solidFill>
            <a:srgbClr val="BBD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CuadroTexto 7">
            <a:extLst>
              <a:ext uri="{FF2B5EF4-FFF2-40B4-BE49-F238E27FC236}">
                <a16:creationId xmlns:a16="http://schemas.microsoft.com/office/drawing/2014/main" id="{54AD4D07-891B-E67E-7396-BD7FBECE313F}"/>
              </a:ext>
            </a:extLst>
          </p:cNvPr>
          <p:cNvSpPr txBox="1"/>
          <p:nvPr/>
        </p:nvSpPr>
        <p:spPr>
          <a:xfrm>
            <a:off x="838200" y="4320315"/>
            <a:ext cx="2225609" cy="369332"/>
          </a:xfrm>
          <a:prstGeom prst="rect">
            <a:avLst/>
          </a:prstGeom>
          <a:noFill/>
        </p:spPr>
        <p:txBody>
          <a:bodyPr wrap="none" rtlCol="0">
            <a:spAutoFit/>
          </a:bodyPr>
          <a:lstStyle/>
          <a:p>
            <a:r>
              <a:rPr lang="es-MX" b="1" dirty="0"/>
              <a:t>FACTORES DE RIESGO</a:t>
            </a:r>
          </a:p>
        </p:txBody>
      </p:sp>
      <p:sp>
        <p:nvSpPr>
          <p:cNvPr id="13" name="Rectángulo 12">
            <a:extLst>
              <a:ext uri="{FF2B5EF4-FFF2-40B4-BE49-F238E27FC236}">
                <a16:creationId xmlns:a16="http://schemas.microsoft.com/office/drawing/2014/main" id="{C7301038-536A-7650-E840-763739730130}"/>
              </a:ext>
            </a:extLst>
          </p:cNvPr>
          <p:cNvSpPr/>
          <p:nvPr/>
        </p:nvSpPr>
        <p:spPr>
          <a:xfrm>
            <a:off x="7125945" y="4355068"/>
            <a:ext cx="838200" cy="251937"/>
          </a:xfrm>
          <a:prstGeom prst="rect">
            <a:avLst/>
          </a:prstGeom>
          <a:solidFill>
            <a:srgbClr val="DC2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DC2A28"/>
              </a:solidFill>
            </a:endParaRPr>
          </a:p>
        </p:txBody>
      </p:sp>
      <p:sp>
        <p:nvSpPr>
          <p:cNvPr id="12" name="CuadroTexto 11">
            <a:extLst>
              <a:ext uri="{FF2B5EF4-FFF2-40B4-BE49-F238E27FC236}">
                <a16:creationId xmlns:a16="http://schemas.microsoft.com/office/drawing/2014/main" id="{9FE9D924-77F5-181D-347C-1FD8C8A23347}"/>
              </a:ext>
            </a:extLst>
          </p:cNvPr>
          <p:cNvSpPr txBox="1"/>
          <p:nvPr/>
        </p:nvSpPr>
        <p:spPr>
          <a:xfrm>
            <a:off x="7035129" y="4237673"/>
            <a:ext cx="1019831" cy="369332"/>
          </a:xfrm>
          <a:prstGeom prst="rect">
            <a:avLst/>
          </a:prstGeom>
          <a:noFill/>
        </p:spPr>
        <p:txBody>
          <a:bodyPr wrap="none" rtlCol="0">
            <a:spAutoFit/>
          </a:bodyPr>
          <a:lstStyle/>
          <a:p>
            <a:r>
              <a:rPr lang="es-MX" b="1" dirty="0">
                <a:solidFill>
                  <a:schemeClr val="bg1"/>
                </a:solidFill>
              </a:rPr>
              <a:t>CHOQUE</a:t>
            </a:r>
          </a:p>
        </p:txBody>
      </p:sp>
    </p:spTree>
    <p:extLst>
      <p:ext uri="{BB962C8B-B14F-4D97-AF65-F5344CB8AC3E}">
        <p14:creationId xmlns:p14="http://schemas.microsoft.com/office/powerpoint/2010/main" val="18725576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4000"/>
              </a:lnSpc>
            </a:pPr>
            <a:r>
              <a:rPr lang="es-MX" sz="3100" noProof="0" dirty="0"/>
              <a:t>¿Cuántos Choques de Vehículos de Autotransporte están Relacionados con la Fatiga?</a:t>
            </a:r>
          </a:p>
        </p:txBody>
      </p:sp>
      <p:sp>
        <p:nvSpPr>
          <p:cNvPr id="3" name="Content Placeholder 2"/>
          <p:cNvSpPr>
            <a:spLocks noGrp="1"/>
          </p:cNvSpPr>
          <p:nvPr>
            <p:ph idx="1"/>
          </p:nvPr>
        </p:nvSpPr>
        <p:spPr/>
        <p:txBody>
          <a:bodyPr>
            <a:normAutofit fontScale="92500" lnSpcReduction="20000"/>
          </a:bodyPr>
          <a:lstStyle/>
          <a:p>
            <a:pPr marL="0" indent="0">
              <a:buNone/>
            </a:pPr>
            <a:r>
              <a:rPr lang="es-MX" u="sng" noProof="0" dirty="0"/>
              <a:t>Estudio de Causalidad de Choques de Camiones Grandes (LTCCS):</a:t>
            </a:r>
            <a:endParaRPr lang="es-MX" noProof="0" dirty="0"/>
          </a:p>
          <a:p>
            <a:r>
              <a:rPr lang="es-MX" noProof="0" dirty="0"/>
              <a:t>Investigaciones a fondo de ~1,000 choques graves de camiones grandes</a:t>
            </a:r>
            <a:endParaRPr lang="es-MX" sz="2600" noProof="0" dirty="0"/>
          </a:p>
          <a:p>
            <a:r>
              <a:rPr lang="es-MX" noProof="0" dirty="0"/>
              <a:t>El</a:t>
            </a:r>
            <a:r>
              <a:rPr lang="es-MX" b="1" noProof="0" dirty="0"/>
              <a:t> 4%</a:t>
            </a:r>
            <a:r>
              <a:rPr lang="es-MX" noProof="0" dirty="0"/>
              <a:t> de los choques de camiones son causados principalmente porque el conductor se quedó dormido al volante</a:t>
            </a:r>
          </a:p>
          <a:p>
            <a:r>
              <a:rPr lang="es-MX" noProof="0" dirty="0"/>
              <a:t>Un número mayor (</a:t>
            </a:r>
            <a:r>
              <a:rPr lang="es-MX" b="1" noProof="0" dirty="0"/>
              <a:t>13%</a:t>
            </a:r>
            <a:r>
              <a:rPr lang="es-MX" noProof="0" dirty="0"/>
              <a:t>) involucró la fatiga del conductor del camión como un factor asociado</a:t>
            </a:r>
          </a:p>
          <a:p>
            <a:r>
              <a:rPr lang="es-MX" noProof="0" dirty="0"/>
              <a:t>Otros choques podrían haber implicado fatiga no detectada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Choques de Camiones Fatales para el Conductor </a:t>
            </a:r>
            <a:endParaRPr lang="es-MX" noProof="0" dirty="0"/>
          </a:p>
        </p:txBody>
      </p:sp>
      <p:sp>
        <p:nvSpPr>
          <p:cNvPr id="3" name="Content Placeholder 2"/>
          <p:cNvSpPr>
            <a:spLocks noGrp="1"/>
          </p:cNvSpPr>
          <p:nvPr>
            <p:ph idx="1"/>
          </p:nvPr>
        </p:nvSpPr>
        <p:spPr>
          <a:xfrm>
            <a:off x="457200" y="1600200"/>
            <a:ext cx="6172200" cy="4983162"/>
          </a:xfrm>
        </p:spPr>
        <p:txBody>
          <a:bodyPr>
            <a:normAutofit fontScale="77500" lnSpcReduction="20000"/>
          </a:bodyPr>
          <a:lstStyle/>
          <a:p>
            <a:r>
              <a:rPr lang="es-MX" noProof="0" dirty="0"/>
              <a:t>Estudio de 1990 de la Consejo Nacional de Seguridad en el Transporte (NTSB) de 182 choques fatales para el conductor de camiones grandes</a:t>
            </a:r>
          </a:p>
          <a:p>
            <a:r>
              <a:rPr lang="es-MX" noProof="0" dirty="0"/>
              <a:t>La mayoría fueron salidas de la carretera de un solo vehículo. </a:t>
            </a:r>
          </a:p>
          <a:p>
            <a:r>
              <a:rPr lang="es-MX" noProof="0" dirty="0"/>
              <a:t>Una investigación profunda reveló que la fatiga es la causa principal en el </a:t>
            </a:r>
            <a:r>
              <a:rPr lang="es-MX" b="1" noProof="0" dirty="0"/>
              <a:t>31%</a:t>
            </a:r>
            <a:endParaRPr lang="es-MX" noProof="0" dirty="0"/>
          </a:p>
          <a:p>
            <a:r>
              <a:rPr lang="es-MX" b="1" noProof="0" dirty="0"/>
              <a:t>La fatiga fue la principal causa</a:t>
            </a:r>
          </a:p>
          <a:p>
            <a:r>
              <a:rPr lang="es-MX" noProof="0" dirty="0"/>
              <a:t>Las crisis cardíacas y otras crisis médicas también son causas importantes de tales choques.</a:t>
            </a:r>
          </a:p>
          <a:p>
            <a:r>
              <a:rPr lang="es-MX" noProof="0" dirty="0"/>
              <a:t>En 2009, más de 400 conductores de VDA en los EUA murieron en choques</a:t>
            </a:r>
          </a:p>
        </p:txBody>
      </p:sp>
      <p:pic>
        <p:nvPicPr>
          <p:cNvPr id="18434" name="Picture 2" title="Pallbearers at funer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438400"/>
            <a:ext cx="1995192" cy="2989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Dificultades en la Estimación de Choques Relacionados con la Fatiga </a:t>
            </a:r>
            <a:endParaRPr lang="es-MX" noProof="0" dirty="0"/>
          </a:p>
        </p:txBody>
      </p:sp>
      <p:sp>
        <p:nvSpPr>
          <p:cNvPr id="3" name="Content Placeholder 2"/>
          <p:cNvSpPr>
            <a:spLocks noGrp="1"/>
          </p:cNvSpPr>
          <p:nvPr>
            <p:ph idx="1"/>
          </p:nvPr>
        </p:nvSpPr>
        <p:spPr/>
        <p:txBody>
          <a:bodyPr>
            <a:normAutofit fontScale="92500"/>
          </a:bodyPr>
          <a:lstStyle/>
          <a:p>
            <a:r>
              <a:rPr lang="es-MX" noProof="0" dirty="0"/>
              <a:t>Conductor:</a:t>
            </a:r>
          </a:p>
          <a:p>
            <a:pPr lvl="1"/>
            <a:r>
              <a:rPr lang="es-MX" noProof="0" dirty="0"/>
              <a:t>Puede estar muerto o gravemente herido</a:t>
            </a:r>
          </a:p>
          <a:p>
            <a:pPr lvl="1"/>
            <a:r>
              <a:rPr lang="es-MX" noProof="0" dirty="0"/>
              <a:t>Puede que no sepa lo que pasó</a:t>
            </a:r>
          </a:p>
          <a:p>
            <a:pPr lvl="1"/>
            <a:r>
              <a:rPr lang="es-MX" noProof="0" dirty="0"/>
              <a:t>Puede que no admita haberse quedado dormido</a:t>
            </a:r>
          </a:p>
          <a:p>
            <a:r>
              <a:rPr lang="es-MX" noProof="0" dirty="0"/>
              <a:t>La fatiga contribuye a los choques de manera sutil</a:t>
            </a:r>
          </a:p>
          <a:p>
            <a:r>
              <a:rPr lang="es-MX" noProof="0" dirty="0"/>
              <a:t>La fatiga, la distracción y otras causas pueden parecer iguales</a:t>
            </a:r>
          </a:p>
          <a:p>
            <a:r>
              <a:rPr lang="es-MX" noProof="0" dirty="0"/>
              <a:t>Muchos factores afectan los porcentajes de fatiga</a:t>
            </a:r>
          </a:p>
        </p:txBody>
      </p:sp>
    </p:spTree>
    <p:extLst>
      <p:ext uri="{BB962C8B-B14F-4D97-AF65-F5344CB8AC3E}">
        <p14:creationId xmlns:p14="http://schemas.microsoft.com/office/powerpoint/2010/main" val="31077630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s-MX" noProof="0" dirty="0"/>
              <a:t>Lección 2: El Sueño y otros Factores que Afectan el Estado de Alerta</a:t>
            </a:r>
          </a:p>
        </p:txBody>
      </p:sp>
    </p:spTree>
    <p:extLst>
      <p:ext uri="{BB962C8B-B14F-4D97-AF65-F5344CB8AC3E}">
        <p14:creationId xmlns:p14="http://schemas.microsoft.com/office/powerpoint/2010/main" val="36798911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000" i="1" noProof="0" dirty="0">
                <a:solidFill>
                  <a:srgbClr val="002060"/>
                </a:solidFill>
              </a:rPr>
            </a:br>
            <a:r>
              <a:rPr lang="es-MX" sz="4900" noProof="0" dirty="0"/>
              <a:t>¿Qué es el Sueño/Dormir? </a:t>
            </a:r>
            <a:br>
              <a:rPr lang="es-MX" noProof="0" dirty="0"/>
            </a:br>
            <a:endParaRPr lang="es-MX" noProof="0" dirty="0"/>
          </a:p>
        </p:txBody>
      </p:sp>
      <p:sp>
        <p:nvSpPr>
          <p:cNvPr id="3" name="Content Placeholder 2"/>
          <p:cNvSpPr>
            <a:spLocks noGrp="1"/>
          </p:cNvSpPr>
          <p:nvPr>
            <p:ph idx="1"/>
          </p:nvPr>
        </p:nvSpPr>
        <p:spPr/>
        <p:txBody>
          <a:bodyPr>
            <a:normAutofit/>
          </a:bodyPr>
          <a:lstStyle/>
          <a:p>
            <a:pPr>
              <a:buNone/>
            </a:pPr>
            <a:r>
              <a:rPr lang="es-MX" u="sng" noProof="0" dirty="0"/>
              <a:t>Temas</a:t>
            </a:r>
            <a:r>
              <a:rPr lang="es-MX" noProof="0" dirty="0"/>
              <a:t>:</a:t>
            </a:r>
          </a:p>
          <a:p>
            <a:pPr lvl="0"/>
            <a:r>
              <a:rPr lang="es-MX" noProof="0" dirty="0"/>
              <a:t>Características clave del sueño</a:t>
            </a:r>
          </a:p>
          <a:p>
            <a:pPr lvl="0"/>
            <a:r>
              <a:rPr lang="es-MX" noProof="0" dirty="0"/>
              <a:t>Tipos de sueño y etapas del sueño</a:t>
            </a:r>
          </a:p>
          <a:p>
            <a:pPr lvl="0"/>
            <a:r>
              <a:rPr lang="es-MX" noProof="0" dirty="0"/>
              <a:t>La inercia del sueño</a:t>
            </a:r>
          </a:p>
          <a:p>
            <a:pPr lvl="0"/>
            <a:r>
              <a:rPr lang="es-MX" noProof="0" dirty="0"/>
              <a:t>Diferencias en el sueño por edad </a:t>
            </a:r>
          </a:p>
          <a:p>
            <a:pPr lvl="0"/>
            <a:r>
              <a:rPr lang="es-MX" noProof="0" dirty="0"/>
              <a:t>Factores que afectan la calidad del sueño</a:t>
            </a:r>
          </a:p>
          <a:p>
            <a:endParaRPr lang="es-MX" noProof="0" dirty="0"/>
          </a:p>
        </p:txBody>
      </p:sp>
    </p:spTree>
    <p:extLst>
      <p:ext uri="{BB962C8B-B14F-4D97-AF65-F5344CB8AC3E}">
        <p14:creationId xmlns:p14="http://schemas.microsoft.com/office/powerpoint/2010/main" val="33187601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Características Claves del Sueño</a:t>
            </a:r>
          </a:p>
        </p:txBody>
      </p:sp>
      <p:sp>
        <p:nvSpPr>
          <p:cNvPr id="3" name="Content Placeholder 2"/>
          <p:cNvSpPr>
            <a:spLocks noGrp="1"/>
          </p:cNvSpPr>
          <p:nvPr>
            <p:ph idx="1"/>
          </p:nvPr>
        </p:nvSpPr>
        <p:spPr>
          <a:xfrm>
            <a:off x="457200" y="1600200"/>
            <a:ext cx="6096000" cy="4525963"/>
          </a:xfrm>
        </p:spPr>
        <p:txBody>
          <a:bodyPr>
            <a:normAutofit fontScale="92500"/>
          </a:bodyPr>
          <a:lstStyle/>
          <a:p>
            <a:r>
              <a:rPr lang="es-MX" noProof="0" dirty="0">
                <a:latin typeface="+mj-lt"/>
              </a:rPr>
              <a:t>Dormir </a:t>
            </a:r>
            <a:r>
              <a:rPr lang="es-MX" noProof="0" dirty="0"/>
              <a:t>es necesario para el desempeño y el bienestar ¡pero nadie sabe </a:t>
            </a:r>
            <a:r>
              <a:rPr lang="es-MX" i="1" noProof="0" dirty="0"/>
              <a:t>exactamente</a:t>
            </a:r>
            <a:r>
              <a:rPr lang="es-MX" noProof="0" dirty="0"/>
              <a:t> cómo o porqué!</a:t>
            </a:r>
            <a:endParaRPr lang="es-MX" noProof="0" dirty="0">
              <a:latin typeface="+mj-lt"/>
            </a:endParaRPr>
          </a:p>
          <a:p>
            <a:r>
              <a:rPr lang="es-MX" noProof="0" dirty="0"/>
              <a:t>Las neuronas crecen y se conectan durante el sueño</a:t>
            </a:r>
          </a:p>
          <a:p>
            <a:r>
              <a:rPr lang="es-MX" noProof="0" dirty="0">
                <a:latin typeface="+mj-lt"/>
              </a:rPr>
              <a:t>Dormir </a:t>
            </a:r>
            <a:r>
              <a:rPr lang="es-MX" b="1" noProof="0" dirty="0">
                <a:latin typeface="+mj-lt"/>
                <a:cs typeface="Arial"/>
              </a:rPr>
              <a:t>≠</a:t>
            </a:r>
            <a:r>
              <a:rPr lang="es-MX" noProof="0" dirty="0">
                <a:latin typeface="+mj-lt"/>
                <a:cs typeface="Arial"/>
              </a:rPr>
              <a:t> descanso.</a:t>
            </a:r>
            <a:endParaRPr lang="es-MX" sz="2600" noProof="0" dirty="0">
              <a:latin typeface="+mj-lt"/>
              <a:cs typeface="Arial"/>
            </a:endParaRPr>
          </a:p>
          <a:p>
            <a:r>
              <a:rPr lang="es-MX" noProof="0" dirty="0">
                <a:latin typeface="+mj-lt"/>
              </a:rPr>
              <a:t>Dormir es complejo - </a:t>
            </a:r>
            <a:r>
              <a:rPr lang="es-MX" noProof="0" dirty="0"/>
              <a:t>El cerebro no está descansando simplemente.</a:t>
            </a: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1" y="2035146"/>
            <a:ext cx="2286000" cy="3426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670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noProof="0" dirty="0"/>
              <a:t>Dos Tipos de Sueño</a:t>
            </a:r>
            <a:endParaRPr lang="es-MX" noProof="0" dirty="0"/>
          </a:p>
        </p:txBody>
      </p:sp>
      <p:sp>
        <p:nvSpPr>
          <p:cNvPr id="3" name="Content Placeholder 2"/>
          <p:cNvSpPr>
            <a:spLocks noGrp="1"/>
          </p:cNvSpPr>
          <p:nvPr>
            <p:ph idx="1"/>
          </p:nvPr>
        </p:nvSpPr>
        <p:spPr>
          <a:xfrm>
            <a:off x="457200" y="1600200"/>
            <a:ext cx="6172200" cy="4525963"/>
          </a:xfrm>
        </p:spPr>
        <p:txBody>
          <a:bodyPr>
            <a:normAutofit fontScale="92500" lnSpcReduction="20000"/>
          </a:bodyPr>
          <a:lstStyle/>
          <a:p>
            <a:r>
              <a:rPr lang="es-MX" noProof="0" dirty="0">
                <a:latin typeface="+mj-lt"/>
              </a:rPr>
              <a:t>“Regular” (No-MOR)</a:t>
            </a:r>
          </a:p>
          <a:p>
            <a:pPr lvl="1"/>
            <a:r>
              <a:rPr lang="es-MX" noProof="0" dirty="0">
                <a:latin typeface="+mj-lt"/>
              </a:rPr>
              <a:t>Actividad cerebral reducida pero variada.</a:t>
            </a:r>
          </a:p>
          <a:p>
            <a:pPr lvl="1"/>
            <a:r>
              <a:rPr lang="es-MX" noProof="0" dirty="0">
                <a:latin typeface="+mj-lt"/>
              </a:rPr>
              <a:t>4 etapas que se repiten de diferentes profundidades.</a:t>
            </a:r>
          </a:p>
          <a:p>
            <a:r>
              <a:rPr lang="es-MX" noProof="0" dirty="0">
                <a:latin typeface="+mj-lt"/>
              </a:rPr>
              <a:t>De Movimiento Oculares Rápidos (MOR)</a:t>
            </a:r>
          </a:p>
          <a:p>
            <a:pPr lvl="1"/>
            <a:r>
              <a:rPr lang="es-MX" noProof="0" dirty="0">
                <a:latin typeface="+mj-lt"/>
              </a:rPr>
              <a:t>Cerebro activo</a:t>
            </a:r>
          </a:p>
          <a:p>
            <a:pPr lvl="1"/>
            <a:r>
              <a:rPr lang="es-MX" noProof="0" dirty="0">
                <a:latin typeface="+mj-lt"/>
              </a:rPr>
              <a:t>Movimientos de ojos</a:t>
            </a:r>
          </a:p>
          <a:p>
            <a:pPr lvl="1"/>
            <a:r>
              <a:rPr lang="es-MX" noProof="0" dirty="0">
                <a:latin typeface="+mj-lt"/>
              </a:rPr>
              <a:t>Sueños</a:t>
            </a:r>
          </a:p>
          <a:p>
            <a:pPr lvl="1"/>
            <a:r>
              <a:rPr lang="es-MX" noProof="0" dirty="0">
                <a:latin typeface="+mj-lt"/>
              </a:rPr>
              <a:t>Pérdida del tono muscular (~parálisis).</a:t>
            </a:r>
            <a:endParaRPr lang="es-MX" noProof="0" dirty="0"/>
          </a:p>
        </p:txBody>
      </p:sp>
      <p:pic>
        <p:nvPicPr>
          <p:cNvPr id="4" name="Picture 2"/>
          <p:cNvPicPr>
            <a:picLocks noChangeAspect="1" noChangeArrowheads="1"/>
          </p:cNvPicPr>
          <p:nvPr/>
        </p:nvPicPr>
        <p:blipFill>
          <a:blip r:embed="rId3" cstate="print"/>
          <a:srcRect l="13000" t="2000" r="19000" b="6000"/>
          <a:stretch>
            <a:fillRect/>
          </a:stretch>
        </p:blipFill>
        <p:spPr bwMode="auto">
          <a:xfrm>
            <a:off x="6213316" y="1714500"/>
            <a:ext cx="2778284" cy="28194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5842" name="Title 5"/>
          <p:cNvSpPr>
            <a:spLocks noGrp="1"/>
          </p:cNvSpPr>
          <p:nvPr>
            <p:ph type="title"/>
          </p:nvPr>
        </p:nvSpPr>
        <p:spPr/>
        <p:txBody>
          <a:bodyPr/>
          <a:lstStyle/>
          <a:p>
            <a:pPr eaLnBrk="1" hangingPunct="1">
              <a:lnSpc>
                <a:spcPts val="4575"/>
              </a:lnSpc>
            </a:pPr>
            <a:r>
              <a:rPr lang="es-ES" sz="4000" dirty="0"/>
              <a:t>Diez Módulos de Instrucción PAF</a:t>
            </a:r>
            <a:endParaRPr lang="en-US" sz="4000"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348327008"/>
              </p:ext>
            </p:extLst>
          </p:nvPr>
        </p:nvGraphicFramePr>
        <p:xfrm>
          <a:off x="457200" y="1219200"/>
          <a:ext cx="8229600" cy="513588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tblGrid>
              <a:tr h="370840">
                <a:tc>
                  <a:txBody>
                    <a:bodyPr/>
                    <a:lstStyle/>
                    <a:p>
                      <a:pPr algn="ctr"/>
                      <a:r>
                        <a:rPr lang="en-US" sz="1600" b="1" dirty="0"/>
                        <a:t>Módulo</a:t>
                      </a:r>
                      <a:endParaRPr lang="en-US" sz="1600" b="1" dirty="0">
                        <a:solidFill>
                          <a:sysClr val="windowText" lastClr="000000"/>
                        </a:solidFill>
                      </a:endParaRPr>
                    </a:p>
                  </a:txBody>
                  <a:tcPr anchor="ctr">
                    <a:solidFill>
                      <a:schemeClr val="bg1">
                        <a:lumMod val="65000"/>
                      </a:schemeClr>
                    </a:solidFill>
                  </a:tcPr>
                </a:tc>
                <a:tc>
                  <a:txBody>
                    <a:bodyPr/>
                    <a:lstStyle/>
                    <a:p>
                      <a:pPr algn="ctr"/>
                      <a:r>
                        <a:rPr lang="es-MX" sz="1600" b="1" noProof="0" dirty="0"/>
                        <a:t>Título</a:t>
                      </a:r>
                      <a:endParaRPr lang="es-MX" sz="1600" b="1" noProof="0" dirty="0">
                        <a:solidFill>
                          <a:sysClr val="windowText" lastClr="000000"/>
                        </a:solidFill>
                      </a:endParaRPr>
                    </a:p>
                  </a:txBody>
                  <a:tcPr anchor="ctr">
                    <a:solidFill>
                      <a:schemeClr val="bg1">
                        <a:lumMod val="65000"/>
                      </a:schemeClr>
                    </a:solidFill>
                  </a:tcPr>
                </a:tc>
                <a:tc>
                  <a:txBody>
                    <a:bodyPr/>
                    <a:lstStyle/>
                    <a:p>
                      <a:pPr algn="ctr"/>
                      <a:r>
                        <a:rPr lang="en-US" sz="1600" b="1" dirty="0"/>
                        <a:t>Audiencia </a:t>
                      </a:r>
                      <a:r>
                        <a:rPr lang="es-MX" sz="1600" b="1" noProof="0" dirty="0"/>
                        <a:t>Objetivo</a:t>
                      </a:r>
                      <a:endParaRPr lang="es-MX" sz="1600" b="1" noProof="0" dirty="0">
                        <a:solidFill>
                          <a:sysClr val="windowText" lastClr="000000"/>
                        </a:solidFill>
                      </a:endParaRPr>
                    </a:p>
                  </a:txBody>
                  <a:tcPr anchor="ctr">
                    <a:solidFill>
                      <a:schemeClr val="bg1">
                        <a:lumMod val="65000"/>
                      </a:schemeClr>
                    </a:solidFill>
                  </a:tcPr>
                </a:tc>
                <a:tc>
                  <a:txBody>
                    <a:bodyPr/>
                    <a:lstStyle/>
                    <a:p>
                      <a:pPr algn="ctr"/>
                      <a:r>
                        <a:rPr lang="es-MX" sz="1600" b="1" noProof="0" dirty="0"/>
                        <a:t>Duración</a:t>
                      </a:r>
                      <a:r>
                        <a:rPr lang="en-US" sz="1600" b="1" dirty="0"/>
                        <a:t> </a:t>
                      </a:r>
                      <a:r>
                        <a:rPr lang="es-MX" sz="1600" b="1" noProof="0" dirty="0"/>
                        <a:t>Estimada</a:t>
                      </a:r>
                      <a:endParaRPr lang="es-MX" sz="1600" b="1" noProof="0" dirty="0">
                        <a:solidFill>
                          <a:sysClr val="windowText" lastClr="000000"/>
                        </a:solidFill>
                      </a:endParaRPr>
                    </a:p>
                  </a:txBody>
                  <a:tcPr anchor="ctr">
                    <a:solidFill>
                      <a:schemeClr val="bg1">
                        <a:lumMod val="65000"/>
                      </a:schemeClr>
                    </a:solidFill>
                  </a:tcPr>
                </a:tc>
                <a:extLst>
                  <a:ext uri="{0D108BD9-81ED-4DB2-BD59-A6C34878D82A}">
                    <a16:rowId xmlns:a16="http://schemas.microsoft.com/office/drawing/2014/main" val="10000"/>
                  </a:ext>
                </a:extLst>
              </a:tr>
              <a:tr h="370840">
                <a:tc>
                  <a:txBody>
                    <a:bodyPr/>
                    <a:lstStyle/>
                    <a:p>
                      <a:pPr algn="ctr"/>
                      <a:r>
                        <a:rPr lang="en-US" sz="1400" dirty="0"/>
                        <a:t>1</a:t>
                      </a:r>
                    </a:p>
                  </a:txBody>
                  <a:tcPr anchor="ctr"/>
                </a:tc>
                <a:tc>
                  <a:txBody>
                    <a:bodyPr/>
                    <a:lstStyle/>
                    <a:p>
                      <a:r>
                        <a:rPr lang="es-MX" sz="1400" dirty="0"/>
                        <a:t>Introducción y Descripción General del PAF</a:t>
                      </a:r>
                    </a:p>
                  </a:txBody>
                  <a:tcPr anchor="ctr"/>
                </a:tc>
                <a:tc>
                  <a:txBody>
                    <a:bodyPr/>
                    <a:lstStyle/>
                    <a:p>
                      <a:r>
                        <a:rPr lang="es-MX" sz="1400" dirty="0"/>
                        <a:t>Ejecutivos y Gerentes de Transportistas</a:t>
                      </a:r>
                    </a:p>
                  </a:txBody>
                  <a:tcPr anchor="ctr"/>
                </a:tc>
                <a:tc>
                  <a:txBody>
                    <a:bodyPr/>
                    <a:lstStyle/>
                    <a:p>
                      <a:r>
                        <a:rPr lang="es-MX" sz="1400" dirty="0"/>
                        <a:t>45 </a:t>
                      </a:r>
                      <a:r>
                        <a:rPr lang="es-MX" sz="1400" noProof="0" dirty="0"/>
                        <a:t>minutos</a:t>
                      </a:r>
                    </a:p>
                  </a:txBody>
                  <a:tcPr anchor="ctr"/>
                </a:tc>
                <a:extLst>
                  <a:ext uri="{0D108BD9-81ED-4DB2-BD59-A6C34878D82A}">
                    <a16:rowId xmlns:a16="http://schemas.microsoft.com/office/drawing/2014/main" val="10001"/>
                  </a:ext>
                </a:extLst>
              </a:tr>
              <a:tr h="370840">
                <a:tc>
                  <a:txBody>
                    <a:bodyPr/>
                    <a:lstStyle/>
                    <a:p>
                      <a:pPr algn="ctr"/>
                      <a:r>
                        <a:rPr lang="en-US" sz="1400" dirty="0"/>
                        <a:t>2</a:t>
                      </a:r>
                    </a:p>
                  </a:txBody>
                  <a:tcPr anchor="ctr"/>
                </a:tc>
                <a:tc>
                  <a:txBody>
                    <a:bodyPr/>
                    <a:lstStyle/>
                    <a:p>
                      <a:r>
                        <a:rPr lang="es-MX" sz="1400" dirty="0"/>
                        <a:t>Cultura de Seguridad y Prácticas Gerenciales</a:t>
                      </a:r>
                    </a:p>
                  </a:txBody>
                  <a:tcPr anchor="ctr"/>
                </a:tc>
                <a:tc>
                  <a:txBody>
                    <a:bodyPr/>
                    <a:lstStyle/>
                    <a:p>
                      <a:r>
                        <a:rPr lang="es-MX" sz="1400" dirty="0"/>
                        <a:t>Ejecutivos y Gerentes de Transportistas</a:t>
                      </a:r>
                    </a:p>
                  </a:txBody>
                  <a:tcPr anchor="ctr"/>
                </a:tc>
                <a:tc>
                  <a:txBody>
                    <a:bodyPr/>
                    <a:lstStyle/>
                    <a:p>
                      <a:r>
                        <a:rPr lang="es-MX" sz="1400" dirty="0"/>
                        <a:t>1.5 horas</a:t>
                      </a:r>
                    </a:p>
                  </a:txBody>
                  <a:tcPr anchor="ctr"/>
                </a:tc>
                <a:extLst>
                  <a:ext uri="{0D108BD9-81ED-4DB2-BD59-A6C34878D82A}">
                    <a16:rowId xmlns:a16="http://schemas.microsoft.com/office/drawing/2014/main" val="10002"/>
                  </a:ext>
                </a:extLst>
              </a:tr>
              <a:tr h="289560">
                <a:tc>
                  <a:txBody>
                    <a:bodyPr/>
                    <a:lstStyle/>
                    <a:p>
                      <a:pPr algn="ctr"/>
                      <a:r>
                        <a:rPr lang="en-US" sz="1400" b="1" i="1" dirty="0">
                          <a:solidFill>
                            <a:srgbClr val="FF0000"/>
                          </a:solidFill>
                        </a:rPr>
                        <a:t>3</a:t>
                      </a:r>
                    </a:p>
                  </a:txBody>
                  <a:tcPr anchor="ctr"/>
                </a:tc>
                <a:tc>
                  <a:txBody>
                    <a:bodyPr/>
                    <a:lstStyle/>
                    <a:p>
                      <a:r>
                        <a:rPr lang="es-MX" sz="1400" b="1" i="1" dirty="0">
                          <a:solidFill>
                            <a:srgbClr val="FF0000"/>
                          </a:solidFill>
                        </a:rPr>
                        <a:t>Educación del Conductor</a:t>
                      </a:r>
                    </a:p>
                  </a:txBody>
                  <a:tcPr anchor="ctr"/>
                </a:tc>
                <a:tc>
                  <a:txBody>
                    <a:bodyPr/>
                    <a:lstStyle/>
                    <a:p>
                      <a:r>
                        <a:rPr lang="es-MX" sz="1400" b="1" i="1" dirty="0">
                          <a:solidFill>
                            <a:srgbClr val="FF0000"/>
                          </a:solidFill>
                        </a:rPr>
                        <a:t>Conductores</a:t>
                      </a:r>
                    </a:p>
                  </a:txBody>
                  <a:tcPr anchor="ctr"/>
                </a:tc>
                <a:tc>
                  <a:txBody>
                    <a:bodyPr/>
                    <a:lstStyle/>
                    <a:p>
                      <a:r>
                        <a:rPr lang="es-MX" sz="1400" b="1" i="1" dirty="0">
                          <a:solidFill>
                            <a:srgbClr val="FF0000"/>
                          </a:solidFill>
                        </a:rPr>
                        <a:t>3 horas </a:t>
                      </a:r>
                    </a:p>
                  </a:txBody>
                  <a:tcPr anchor="ctr"/>
                </a:tc>
                <a:extLst>
                  <a:ext uri="{0D108BD9-81ED-4DB2-BD59-A6C34878D82A}">
                    <a16:rowId xmlns:a16="http://schemas.microsoft.com/office/drawing/2014/main" val="10003"/>
                  </a:ext>
                </a:extLst>
              </a:tr>
              <a:tr h="223520">
                <a:tc>
                  <a:txBody>
                    <a:bodyPr/>
                    <a:lstStyle/>
                    <a:p>
                      <a:pPr algn="ctr"/>
                      <a:r>
                        <a:rPr lang="en-US" sz="1400" b="1" i="1" dirty="0">
                          <a:solidFill>
                            <a:srgbClr val="FF0000"/>
                          </a:solidFill>
                        </a:rPr>
                        <a:t>4</a:t>
                      </a:r>
                    </a:p>
                  </a:txBody>
                  <a:tcPr anchor="ctr"/>
                </a:tc>
                <a:tc>
                  <a:txBody>
                    <a:bodyPr/>
                    <a:lstStyle/>
                    <a:p>
                      <a:r>
                        <a:rPr lang="es-MX" sz="1400" b="1" i="1" dirty="0">
                          <a:solidFill>
                            <a:srgbClr val="FF0000"/>
                          </a:solidFill>
                        </a:rPr>
                        <a:t>Educación de la Familia del Conductor</a:t>
                      </a:r>
                    </a:p>
                  </a:txBody>
                  <a:tcPr anchor="ctr"/>
                </a:tc>
                <a:tc>
                  <a:txBody>
                    <a:bodyPr/>
                    <a:lstStyle/>
                    <a:p>
                      <a:r>
                        <a:rPr lang="es-MX" sz="1400" b="1" i="1" dirty="0">
                          <a:solidFill>
                            <a:srgbClr val="FF0000"/>
                          </a:solidFill>
                        </a:rPr>
                        <a:t>Cónyuge y Familia del Conductor</a:t>
                      </a:r>
                    </a:p>
                  </a:txBody>
                  <a:tcPr anchor="ctr"/>
                </a:tc>
                <a:tc>
                  <a:txBody>
                    <a:bodyPr/>
                    <a:lstStyle/>
                    <a:p>
                      <a:r>
                        <a:rPr lang="es-MX" sz="1400" b="1" i="1" dirty="0">
                          <a:solidFill>
                            <a:srgbClr val="FF0000"/>
                          </a:solidFill>
                        </a:rPr>
                        <a:t>45 minutos</a:t>
                      </a:r>
                    </a:p>
                  </a:txBody>
                  <a:tcPr anchor="ctr"/>
                </a:tc>
                <a:extLst>
                  <a:ext uri="{0D108BD9-81ED-4DB2-BD59-A6C34878D82A}">
                    <a16:rowId xmlns:a16="http://schemas.microsoft.com/office/drawing/2014/main" val="10004"/>
                  </a:ext>
                </a:extLst>
              </a:tr>
              <a:tr h="370840">
                <a:tc>
                  <a:txBody>
                    <a:bodyPr/>
                    <a:lstStyle/>
                    <a:p>
                      <a:pPr algn="ctr"/>
                      <a:r>
                        <a:rPr lang="en-US" sz="1400" dirty="0"/>
                        <a:t>5</a:t>
                      </a:r>
                    </a:p>
                  </a:txBody>
                  <a:tcPr anchor="ctr"/>
                </a:tc>
                <a:tc>
                  <a:txBody>
                    <a:bodyPr/>
                    <a:lstStyle/>
                    <a:p>
                      <a:r>
                        <a:rPr lang="es-MX" sz="1400" dirty="0"/>
                        <a:t>Foro de Capacitar al Capacitador para la Educación del Conductor y su Familia</a:t>
                      </a:r>
                    </a:p>
                  </a:txBody>
                  <a:tcPr anchor="ctr"/>
                </a:tc>
                <a:tc>
                  <a:txBody>
                    <a:bodyPr/>
                    <a:lstStyle/>
                    <a:p>
                      <a:pPr algn="l"/>
                      <a:r>
                        <a:rPr lang="es-MX" sz="1400" baseline="0" dirty="0"/>
                        <a:t>Capacitadores</a:t>
                      </a:r>
                      <a:endParaRPr lang="es-MX" sz="1400" dirty="0"/>
                    </a:p>
                  </a:txBody>
                  <a:tcPr anchor="ctr"/>
                </a:tc>
                <a:tc>
                  <a:txBody>
                    <a:bodyPr/>
                    <a:lstStyle/>
                    <a:p>
                      <a:r>
                        <a:rPr lang="es-MX" sz="1400" dirty="0"/>
                        <a:t>3.5 horas</a:t>
                      </a:r>
                    </a:p>
                  </a:txBody>
                  <a:tcPr anchor="ctr"/>
                </a:tc>
                <a:extLst>
                  <a:ext uri="{0D108BD9-81ED-4DB2-BD59-A6C34878D82A}">
                    <a16:rowId xmlns:a16="http://schemas.microsoft.com/office/drawing/2014/main" val="10005"/>
                  </a:ext>
                </a:extLst>
              </a:tr>
              <a:tr h="320040">
                <a:tc>
                  <a:txBody>
                    <a:bodyPr/>
                    <a:lstStyle/>
                    <a:p>
                      <a:pPr algn="ctr"/>
                      <a:r>
                        <a:rPr lang="en-US" sz="1400" dirty="0"/>
                        <a:t>6</a:t>
                      </a:r>
                    </a:p>
                  </a:txBody>
                  <a:tcPr anchor="ctr"/>
                </a:tc>
                <a:tc>
                  <a:txBody>
                    <a:bodyPr/>
                    <a:lstStyle/>
                    <a:p>
                      <a:r>
                        <a:rPr lang="es-MX" sz="1400" dirty="0"/>
                        <a:t>Expedidores y Destinatarios</a:t>
                      </a:r>
                    </a:p>
                  </a:txBody>
                  <a:tcPr anchor="ctr"/>
                </a:tc>
                <a:tc>
                  <a:txBody>
                    <a:bodyPr/>
                    <a:lstStyle/>
                    <a:p>
                      <a:r>
                        <a:rPr lang="es-MX" sz="1400" dirty="0"/>
                        <a:t>Expedidores y Destinatarios</a:t>
                      </a:r>
                    </a:p>
                  </a:txBody>
                  <a:tcPr anchor="ctr"/>
                </a:tc>
                <a:tc>
                  <a:txBody>
                    <a:bodyPr/>
                    <a:lstStyle/>
                    <a:p>
                      <a:r>
                        <a:rPr lang="es-MX" sz="1400" dirty="0"/>
                        <a:t>30 minutos</a:t>
                      </a:r>
                    </a:p>
                  </a:txBody>
                  <a:tcPr anchor="ctr"/>
                </a:tc>
                <a:extLst>
                  <a:ext uri="{0D108BD9-81ED-4DB2-BD59-A6C34878D82A}">
                    <a16:rowId xmlns:a16="http://schemas.microsoft.com/office/drawing/2014/main" val="10006"/>
                  </a:ext>
                </a:extLst>
              </a:tr>
              <a:tr h="370840">
                <a:tc>
                  <a:txBody>
                    <a:bodyPr/>
                    <a:lstStyle/>
                    <a:p>
                      <a:pPr algn="ctr"/>
                      <a:r>
                        <a:rPr lang="en-US" sz="1400" dirty="0"/>
                        <a:t>7</a:t>
                      </a:r>
                    </a:p>
                  </a:txBody>
                  <a:tcPr anchor="ctr"/>
                </a:tc>
                <a:tc>
                  <a:txBody>
                    <a:bodyPr/>
                    <a:lstStyle/>
                    <a:p>
                      <a:r>
                        <a:rPr lang="es-MX" sz="1400" dirty="0"/>
                        <a:t>Administración de las Enfermedades del Sueño de Autotransportistas</a:t>
                      </a:r>
                    </a:p>
                  </a:txBody>
                  <a:tcPr anchor="ctr"/>
                </a:tc>
                <a:tc>
                  <a:txBody>
                    <a:bodyPr/>
                    <a:lstStyle/>
                    <a:p>
                      <a:r>
                        <a:rPr lang="es-MX" sz="1400" dirty="0"/>
                        <a:t>Ejecutivos y Gerentes de Transportistas</a:t>
                      </a:r>
                    </a:p>
                  </a:txBody>
                  <a:tcPr anchor="ctr"/>
                </a:tc>
                <a:tc>
                  <a:txBody>
                    <a:bodyPr/>
                    <a:lstStyle/>
                    <a:p>
                      <a:r>
                        <a:rPr lang="es-MX" sz="1400" dirty="0"/>
                        <a:t>1.5 horas</a:t>
                      </a:r>
                    </a:p>
                  </a:txBody>
                  <a:tcPr anchor="ctr"/>
                </a:tc>
                <a:extLst>
                  <a:ext uri="{0D108BD9-81ED-4DB2-BD59-A6C34878D82A}">
                    <a16:rowId xmlns:a16="http://schemas.microsoft.com/office/drawing/2014/main" val="10007"/>
                  </a:ext>
                </a:extLst>
              </a:tr>
              <a:tr h="370840">
                <a:tc>
                  <a:txBody>
                    <a:bodyPr/>
                    <a:lstStyle/>
                    <a:p>
                      <a:pPr algn="ctr"/>
                      <a:r>
                        <a:rPr lang="en-US" sz="1400" dirty="0"/>
                        <a:t>8</a:t>
                      </a:r>
                    </a:p>
                  </a:txBody>
                  <a:tcPr anchor="ctr"/>
                </a:tc>
                <a:tc>
                  <a:txBody>
                    <a:bodyPr/>
                    <a:lstStyle/>
                    <a:p>
                      <a:r>
                        <a:rPr lang="es-MX" sz="1400" dirty="0"/>
                        <a:t>Administración de las Enfermedades del Sueño del Conductor</a:t>
                      </a:r>
                    </a:p>
                  </a:txBody>
                  <a:tcPr anchor="ctr"/>
                </a:tc>
                <a:tc>
                  <a:txBody>
                    <a:bodyPr/>
                    <a:lstStyle/>
                    <a:p>
                      <a:r>
                        <a:rPr lang="es-MX" sz="1400" dirty="0"/>
                        <a:t>Conductores</a:t>
                      </a:r>
                    </a:p>
                  </a:txBody>
                  <a:tcPr anchor="ctr"/>
                </a:tc>
                <a:tc>
                  <a:txBody>
                    <a:bodyPr/>
                    <a:lstStyle/>
                    <a:p>
                      <a:r>
                        <a:rPr lang="es-MX" sz="1400" dirty="0"/>
                        <a:t>1.25 horas</a:t>
                      </a:r>
                    </a:p>
                  </a:txBody>
                  <a:tcPr anchor="ctr"/>
                </a:tc>
                <a:extLst>
                  <a:ext uri="{0D108BD9-81ED-4DB2-BD59-A6C34878D82A}">
                    <a16:rowId xmlns:a16="http://schemas.microsoft.com/office/drawing/2014/main" val="10008"/>
                  </a:ext>
                </a:extLst>
              </a:tr>
              <a:tr h="320040">
                <a:tc>
                  <a:txBody>
                    <a:bodyPr/>
                    <a:lstStyle/>
                    <a:p>
                      <a:pPr algn="ctr"/>
                      <a:r>
                        <a:rPr lang="en-US" sz="1400" dirty="0"/>
                        <a:t>9</a:t>
                      </a:r>
                    </a:p>
                  </a:txBody>
                  <a:tcPr anchor="ctr"/>
                </a:tc>
                <a:tc>
                  <a:txBody>
                    <a:bodyPr/>
                    <a:lstStyle/>
                    <a:p>
                      <a:r>
                        <a:rPr lang="es-MX" sz="1400" dirty="0"/>
                        <a:t>Programación de horarios y Herramientas del Conductor</a:t>
                      </a:r>
                    </a:p>
                  </a:txBody>
                  <a:tcPr anchor="ctr"/>
                </a:tc>
                <a:tc>
                  <a:txBody>
                    <a:bodyPr/>
                    <a:lstStyle/>
                    <a:p>
                      <a:r>
                        <a:rPr lang="es-MX" sz="1400" dirty="0"/>
                        <a:t>Despachadores y Gerentes*</a:t>
                      </a:r>
                    </a:p>
                  </a:txBody>
                  <a:tcPr anchor="ctr"/>
                </a:tc>
                <a:tc>
                  <a:txBody>
                    <a:bodyPr/>
                    <a:lstStyle/>
                    <a:p>
                      <a:r>
                        <a:rPr lang="es-MX" sz="1400" dirty="0"/>
                        <a:t>1 hora</a:t>
                      </a:r>
                    </a:p>
                  </a:txBody>
                  <a:tcPr anchor="ctr"/>
                </a:tc>
                <a:extLst>
                  <a:ext uri="{0D108BD9-81ED-4DB2-BD59-A6C34878D82A}">
                    <a16:rowId xmlns:a16="http://schemas.microsoft.com/office/drawing/2014/main" val="10009"/>
                  </a:ext>
                </a:extLst>
              </a:tr>
              <a:tr h="370840">
                <a:tc>
                  <a:txBody>
                    <a:bodyPr/>
                    <a:lstStyle/>
                    <a:p>
                      <a:pPr algn="ctr"/>
                      <a:r>
                        <a:rPr lang="en-US" sz="1400" dirty="0"/>
                        <a:t>10</a:t>
                      </a:r>
                    </a:p>
                  </a:txBody>
                  <a:tcPr anchor="ctr"/>
                </a:tc>
                <a:tc>
                  <a:txBody>
                    <a:bodyPr/>
                    <a:lstStyle/>
                    <a:p>
                      <a:r>
                        <a:rPr lang="es-MX" sz="1400" dirty="0"/>
                        <a:t>Tecnologías de Monitoreo y Administración de la fatiga</a:t>
                      </a:r>
                    </a:p>
                  </a:txBody>
                  <a:tcPr anchor="ctr"/>
                </a:tc>
                <a:tc>
                  <a:txBody>
                    <a:bodyPr/>
                    <a:lstStyle/>
                    <a:p>
                      <a:r>
                        <a:rPr lang="es-MX" sz="1400" dirty="0"/>
                        <a:t>Ejecutivos y Gerentes de Transportistas</a:t>
                      </a:r>
                    </a:p>
                  </a:txBody>
                  <a:tcPr anchor="ctr"/>
                </a:tc>
                <a:tc>
                  <a:txBody>
                    <a:bodyPr/>
                    <a:lstStyle/>
                    <a:p>
                      <a:r>
                        <a:rPr lang="es-MX" sz="1400" dirty="0"/>
                        <a:t>1 hora</a:t>
                      </a:r>
                    </a:p>
                  </a:txBody>
                  <a:tcPr anchor="ctr"/>
                </a:tc>
                <a:extLst>
                  <a:ext uri="{0D108BD9-81ED-4DB2-BD59-A6C34878D82A}">
                    <a16:rowId xmlns:a16="http://schemas.microsoft.com/office/drawing/2014/main" val="10010"/>
                  </a:ext>
                </a:extLst>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235" b="7923"/>
          <a:stretch/>
        </p:blipFill>
        <p:spPr>
          <a:xfrm>
            <a:off x="990600" y="1676400"/>
            <a:ext cx="7233653" cy="4608575"/>
          </a:xfrm>
        </p:spPr>
      </p:pic>
      <p:sp>
        <p:nvSpPr>
          <p:cNvPr id="2" name="Title 1"/>
          <p:cNvSpPr>
            <a:spLocks noGrp="1"/>
          </p:cNvSpPr>
          <p:nvPr>
            <p:ph type="title"/>
          </p:nvPr>
        </p:nvSpPr>
        <p:spPr/>
        <p:txBody>
          <a:bodyPr>
            <a:normAutofit/>
          </a:bodyPr>
          <a:lstStyle/>
          <a:p>
            <a:r>
              <a:rPr lang="es-MX" noProof="0" dirty="0"/>
              <a:t>Estados y Etapas del Sueño</a:t>
            </a:r>
          </a:p>
        </p:txBody>
      </p:sp>
      <p:grpSp>
        <p:nvGrpSpPr>
          <p:cNvPr id="11" name="10 Grupo"/>
          <p:cNvGrpSpPr/>
          <p:nvPr/>
        </p:nvGrpSpPr>
        <p:grpSpPr>
          <a:xfrm>
            <a:off x="329184" y="1597870"/>
            <a:ext cx="4395216" cy="4577307"/>
            <a:chOff x="329184" y="1597870"/>
            <a:chExt cx="4395216" cy="4577307"/>
          </a:xfrm>
        </p:grpSpPr>
        <p:sp>
          <p:nvSpPr>
            <p:cNvPr id="3" name="2 CuadroTexto"/>
            <p:cNvSpPr txBox="1"/>
            <p:nvPr/>
          </p:nvSpPr>
          <p:spPr>
            <a:xfrm>
              <a:off x="329184" y="1597870"/>
              <a:ext cx="2161032" cy="830997"/>
            </a:xfrm>
            <a:prstGeom prst="rect">
              <a:avLst/>
            </a:prstGeom>
            <a:solidFill>
              <a:schemeClr val="bg1"/>
            </a:solidFill>
          </p:spPr>
          <p:txBody>
            <a:bodyPr wrap="square" rtlCol="0">
              <a:spAutoFit/>
            </a:bodyPr>
            <a:lstStyle/>
            <a:p>
              <a:pPr algn="ctr"/>
              <a:r>
                <a:rPr lang="es-MX" sz="2400" b="1" dirty="0"/>
                <a:t>Vigilia (Despierto)</a:t>
              </a:r>
            </a:p>
          </p:txBody>
        </p:sp>
        <p:sp>
          <p:nvSpPr>
            <p:cNvPr id="5" name="4 CuadroTexto"/>
            <p:cNvSpPr txBox="1"/>
            <p:nvPr/>
          </p:nvSpPr>
          <p:spPr>
            <a:xfrm>
              <a:off x="685800" y="2428654"/>
              <a:ext cx="1447800" cy="461665"/>
            </a:xfrm>
            <a:prstGeom prst="rect">
              <a:avLst/>
            </a:prstGeom>
            <a:solidFill>
              <a:schemeClr val="bg1"/>
            </a:solidFill>
          </p:spPr>
          <p:txBody>
            <a:bodyPr wrap="square" rtlCol="0">
              <a:spAutoFit/>
            </a:bodyPr>
            <a:lstStyle/>
            <a:p>
              <a:pPr algn="ctr"/>
              <a:r>
                <a:rPr lang="es-MX" sz="2400" b="1" dirty="0"/>
                <a:t>MOR</a:t>
              </a:r>
            </a:p>
          </p:txBody>
        </p:sp>
        <p:sp>
          <p:nvSpPr>
            <p:cNvPr id="6" name="5 CuadroTexto"/>
            <p:cNvSpPr txBox="1"/>
            <p:nvPr/>
          </p:nvSpPr>
          <p:spPr>
            <a:xfrm>
              <a:off x="533400" y="2895600"/>
              <a:ext cx="1981200" cy="400110"/>
            </a:xfrm>
            <a:prstGeom prst="rect">
              <a:avLst/>
            </a:prstGeom>
            <a:solidFill>
              <a:schemeClr val="bg1"/>
            </a:solidFill>
          </p:spPr>
          <p:txBody>
            <a:bodyPr wrap="square" rtlCol="0">
              <a:spAutoFit/>
            </a:bodyPr>
            <a:lstStyle/>
            <a:p>
              <a:r>
                <a:rPr lang="es-MX" sz="2000" b="1" dirty="0"/>
                <a:t>No-MOR Etapa 1</a:t>
              </a:r>
            </a:p>
          </p:txBody>
        </p:sp>
        <p:sp>
          <p:nvSpPr>
            <p:cNvPr id="7" name="6 CuadroTexto"/>
            <p:cNvSpPr txBox="1"/>
            <p:nvPr/>
          </p:nvSpPr>
          <p:spPr>
            <a:xfrm>
              <a:off x="533400" y="3562290"/>
              <a:ext cx="1981200" cy="400110"/>
            </a:xfrm>
            <a:prstGeom prst="rect">
              <a:avLst/>
            </a:prstGeom>
            <a:solidFill>
              <a:schemeClr val="bg1"/>
            </a:solidFill>
          </p:spPr>
          <p:txBody>
            <a:bodyPr wrap="square" rtlCol="0">
              <a:spAutoFit/>
            </a:bodyPr>
            <a:lstStyle/>
            <a:p>
              <a:r>
                <a:rPr lang="es-MX" sz="2000" b="1" dirty="0"/>
                <a:t>No-MOR Etapa 2</a:t>
              </a:r>
            </a:p>
          </p:txBody>
        </p:sp>
        <p:sp>
          <p:nvSpPr>
            <p:cNvPr id="8" name="7 CuadroTexto"/>
            <p:cNvSpPr txBox="1"/>
            <p:nvPr/>
          </p:nvSpPr>
          <p:spPr>
            <a:xfrm>
              <a:off x="533400" y="4324290"/>
              <a:ext cx="1981200" cy="400110"/>
            </a:xfrm>
            <a:prstGeom prst="rect">
              <a:avLst/>
            </a:prstGeom>
            <a:solidFill>
              <a:schemeClr val="bg1"/>
            </a:solidFill>
          </p:spPr>
          <p:txBody>
            <a:bodyPr wrap="square" rtlCol="0">
              <a:spAutoFit/>
            </a:bodyPr>
            <a:lstStyle/>
            <a:p>
              <a:r>
                <a:rPr lang="es-MX" sz="2000" b="1" dirty="0"/>
                <a:t>No-MOR Etapa 3</a:t>
              </a:r>
            </a:p>
          </p:txBody>
        </p:sp>
        <p:sp>
          <p:nvSpPr>
            <p:cNvPr id="9" name="8 CuadroTexto"/>
            <p:cNvSpPr txBox="1"/>
            <p:nvPr/>
          </p:nvSpPr>
          <p:spPr>
            <a:xfrm>
              <a:off x="533400" y="5086290"/>
              <a:ext cx="1981200" cy="400110"/>
            </a:xfrm>
            <a:prstGeom prst="rect">
              <a:avLst/>
            </a:prstGeom>
            <a:solidFill>
              <a:schemeClr val="bg1"/>
            </a:solidFill>
          </p:spPr>
          <p:txBody>
            <a:bodyPr wrap="square" rtlCol="0">
              <a:spAutoFit/>
            </a:bodyPr>
            <a:lstStyle/>
            <a:p>
              <a:r>
                <a:rPr lang="es-MX" sz="2000" b="1" dirty="0"/>
                <a:t>No-MOR Etapa 4</a:t>
              </a:r>
            </a:p>
          </p:txBody>
        </p:sp>
        <p:sp>
          <p:nvSpPr>
            <p:cNvPr id="10" name="9 CuadroTexto"/>
            <p:cNvSpPr txBox="1"/>
            <p:nvPr/>
          </p:nvSpPr>
          <p:spPr>
            <a:xfrm>
              <a:off x="3429000" y="5867400"/>
              <a:ext cx="1295400" cy="307777"/>
            </a:xfrm>
            <a:prstGeom prst="rect">
              <a:avLst/>
            </a:prstGeom>
            <a:solidFill>
              <a:schemeClr val="bg1"/>
            </a:solidFill>
          </p:spPr>
          <p:txBody>
            <a:bodyPr wrap="square" rtlCol="0">
              <a:spAutoFit/>
            </a:bodyPr>
            <a:lstStyle/>
            <a:p>
              <a:r>
                <a:rPr lang="es-MX" sz="1400" b="1" dirty="0"/>
                <a:t>Media noche</a:t>
              </a:r>
            </a:p>
          </p:txBody>
        </p:sp>
      </p:grpSp>
    </p:spTree>
    <p:extLst>
      <p:ext uri="{BB962C8B-B14F-4D97-AF65-F5344CB8AC3E}">
        <p14:creationId xmlns:p14="http://schemas.microsoft.com/office/powerpoint/2010/main" val="5383373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noProof="0" dirty="0"/>
              <a:t>Inercia del Sueño</a:t>
            </a:r>
          </a:p>
        </p:txBody>
      </p:sp>
      <p:sp>
        <p:nvSpPr>
          <p:cNvPr id="3" name="Content Placeholder 2"/>
          <p:cNvSpPr>
            <a:spLocks noGrp="1"/>
          </p:cNvSpPr>
          <p:nvPr>
            <p:ph idx="1"/>
          </p:nvPr>
        </p:nvSpPr>
        <p:spPr>
          <a:xfrm>
            <a:off x="457200" y="1600200"/>
            <a:ext cx="5181600" cy="4525963"/>
          </a:xfrm>
        </p:spPr>
        <p:txBody>
          <a:bodyPr>
            <a:normAutofit/>
          </a:bodyPr>
          <a:lstStyle/>
          <a:p>
            <a:r>
              <a:rPr lang="es-MX" noProof="0" dirty="0"/>
              <a:t>Modorra al despertar</a:t>
            </a:r>
            <a:endParaRPr lang="es-MX" sz="2800" noProof="0" dirty="0"/>
          </a:p>
          <a:p>
            <a:r>
              <a:rPr lang="es-MX" noProof="0" dirty="0"/>
              <a:t>Puede durar 20 minutos o más.</a:t>
            </a:r>
          </a:p>
          <a:p>
            <a:r>
              <a:rPr lang="es-MX" noProof="0" dirty="0"/>
              <a:t>Puede afectar la conducción (especialmente antes del amanecer)</a:t>
            </a:r>
          </a:p>
          <a:p>
            <a:r>
              <a:rPr lang="es-MX" noProof="0" dirty="0"/>
              <a:t>La cafeína ayuda</a:t>
            </a: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828800"/>
            <a:ext cx="2357437" cy="353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099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Diferencias en el Sueño por Edad</a:t>
            </a:r>
          </a:p>
        </p:txBody>
      </p:sp>
      <p:sp>
        <p:nvSpPr>
          <p:cNvPr id="3" name="Content Placeholder 2"/>
          <p:cNvSpPr>
            <a:spLocks noGrp="1"/>
          </p:cNvSpPr>
          <p:nvPr>
            <p:ph idx="1"/>
          </p:nvPr>
        </p:nvSpPr>
        <p:spPr>
          <a:xfrm>
            <a:off x="457199" y="1600200"/>
            <a:ext cx="5416685" cy="4525963"/>
          </a:xfrm>
        </p:spPr>
        <p:txBody>
          <a:bodyPr>
            <a:normAutofit fontScale="77500" lnSpcReduction="20000"/>
          </a:bodyPr>
          <a:lstStyle/>
          <a:p>
            <a:r>
              <a:rPr lang="es-MX" noProof="0" dirty="0"/>
              <a:t>Los adultos necesitan 7-8 horas</a:t>
            </a:r>
          </a:p>
          <a:p>
            <a:r>
              <a:rPr lang="es-MX" noProof="0" dirty="0"/>
              <a:t>Los adolescentes y los niños necesitan más</a:t>
            </a:r>
          </a:p>
          <a:p>
            <a:r>
              <a:rPr lang="es-MX" noProof="0" dirty="0"/>
              <a:t>Adultos mayores:</a:t>
            </a:r>
          </a:p>
          <a:p>
            <a:pPr lvl="1"/>
            <a:r>
              <a:rPr lang="es-MX" noProof="0" dirty="0"/>
              <a:t>Sueño más ligero</a:t>
            </a:r>
          </a:p>
          <a:p>
            <a:pPr lvl="1"/>
            <a:r>
              <a:rPr lang="es-MX" noProof="0" dirty="0"/>
              <a:t>Más fácilmente interrumpido</a:t>
            </a:r>
          </a:p>
          <a:p>
            <a:pPr lvl="1"/>
            <a:r>
              <a:rPr lang="es-MX" noProof="0" dirty="0"/>
              <a:t>Pueden tomar más siestas</a:t>
            </a:r>
          </a:p>
          <a:p>
            <a:pPr lvl="1"/>
            <a:r>
              <a:rPr lang="es-MX" i="1" noProof="0" dirty="0"/>
              <a:t>NO </a:t>
            </a:r>
            <a:r>
              <a:rPr lang="es-MX" noProof="0" dirty="0"/>
              <a:t>es más probable que se queden dormidos al volante.</a:t>
            </a:r>
          </a:p>
          <a:p>
            <a:r>
              <a:rPr lang="es-MX" b="1" noProof="0" dirty="0"/>
              <a:t>Hombres jóvenes </a:t>
            </a:r>
            <a:r>
              <a:rPr lang="es-MX" noProof="0" dirty="0"/>
              <a:t>(&lt;30) tienen un riesgo mayor de tener choques por dormirse al volante</a:t>
            </a:r>
          </a:p>
          <a:p>
            <a:r>
              <a:rPr lang="es-MX" noProof="0" dirty="0"/>
              <a:t>Pero ¡</a:t>
            </a:r>
            <a:r>
              <a:rPr lang="es-MX" b="1" i="1" noProof="0" dirty="0"/>
              <a:t>Todos</a:t>
            </a:r>
            <a:r>
              <a:rPr lang="es-MX" b="1" noProof="0" dirty="0"/>
              <a:t> </a:t>
            </a:r>
            <a:r>
              <a:rPr lang="es-MX" noProof="0" dirty="0"/>
              <a:t>podemos estar en riesgo!</a:t>
            </a: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752600"/>
            <a:ext cx="275617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3885" y="3886200"/>
            <a:ext cx="2895600" cy="191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8747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noProof="0" dirty="0"/>
              <a:t>Factores que Afectan la Calidad del Sueño</a:t>
            </a:r>
          </a:p>
        </p:txBody>
      </p:sp>
      <p:sp>
        <p:nvSpPr>
          <p:cNvPr id="3" name="Content Placeholder 2"/>
          <p:cNvSpPr>
            <a:spLocks noGrp="1"/>
          </p:cNvSpPr>
          <p:nvPr>
            <p:ph idx="1"/>
          </p:nvPr>
        </p:nvSpPr>
        <p:spPr>
          <a:xfrm>
            <a:off x="457200" y="1600200"/>
            <a:ext cx="5334000" cy="4525963"/>
          </a:xfrm>
        </p:spPr>
        <p:txBody>
          <a:bodyPr>
            <a:normAutofit fontScale="92500" lnSpcReduction="20000"/>
          </a:bodyPr>
          <a:lstStyle/>
          <a:p>
            <a:r>
              <a:rPr lang="es-MX" noProof="0" dirty="0"/>
              <a:t>La cantidad afecta la calidad</a:t>
            </a:r>
          </a:p>
          <a:p>
            <a:r>
              <a:rPr lang="es-MX" noProof="0" dirty="0"/>
              <a:t>Otros factores que afectan la calidad:</a:t>
            </a:r>
          </a:p>
          <a:p>
            <a:pPr lvl="1"/>
            <a:r>
              <a:rPr lang="es-MX" noProof="0" dirty="0"/>
              <a:t>Comodidad de la cama</a:t>
            </a:r>
          </a:p>
          <a:p>
            <a:pPr lvl="1"/>
            <a:r>
              <a:rPr lang="es-MX" noProof="0" dirty="0"/>
              <a:t>Obscuridad de la habitación</a:t>
            </a:r>
          </a:p>
          <a:p>
            <a:pPr lvl="1"/>
            <a:r>
              <a:rPr lang="es-MX" noProof="0" dirty="0"/>
              <a:t>Hora del día (mejor sueño durante los valles circadianos)</a:t>
            </a:r>
          </a:p>
          <a:p>
            <a:pPr lvl="1"/>
            <a:r>
              <a:rPr lang="es-MX" noProof="0" dirty="0"/>
              <a:t>Ruido</a:t>
            </a:r>
          </a:p>
          <a:p>
            <a:pPr lvl="1"/>
            <a:r>
              <a:rPr lang="es-MX" noProof="0" dirty="0"/>
              <a:t>Temperatura (frío es mejor)</a:t>
            </a:r>
          </a:p>
          <a:p>
            <a:pPr lvl="1"/>
            <a:r>
              <a:rPr lang="es-MX" noProof="0" dirty="0"/>
              <a:t>Cualquier otra cosa que pueda despertarle</a:t>
            </a:r>
          </a:p>
        </p:txBody>
      </p:sp>
      <p:pic>
        <p:nvPicPr>
          <p:cNvPr id="239619" name="Picture 3" descr="C:\Users\Leslie\AppData\Local\Microsoft\Windows\Temporary Internet Files\Content.IE5\ZIHHL6FH\MC900128144[1].wmf"/>
          <p:cNvPicPr>
            <a:picLocks noChangeAspect="1" noChangeArrowheads="1"/>
          </p:cNvPicPr>
          <p:nvPr/>
        </p:nvPicPr>
        <p:blipFill>
          <a:blip r:embed="rId3" cstate="print"/>
          <a:srcRect/>
          <a:stretch>
            <a:fillRect/>
          </a:stretch>
        </p:blipFill>
        <p:spPr bwMode="auto">
          <a:xfrm>
            <a:off x="6705600" y="1450472"/>
            <a:ext cx="2375122" cy="2435728"/>
          </a:xfrm>
          <a:prstGeom prst="rect">
            <a:avLst/>
          </a:prstGeom>
          <a:noFill/>
        </p:spPr>
      </p:pic>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9491" y="3962400"/>
            <a:ext cx="1509712" cy="2263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4813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000" i="1" noProof="0" dirty="0">
                <a:solidFill>
                  <a:srgbClr val="002060"/>
                </a:solidFill>
              </a:rPr>
            </a:br>
            <a:r>
              <a:rPr lang="es-MX" sz="4900" noProof="0" dirty="0"/>
              <a:t>Factores que Afectan el Estado de Alerta y el Desempeño</a:t>
            </a:r>
            <a:br>
              <a:rPr lang="es-MX" sz="4900" noProof="0" dirty="0"/>
            </a:br>
            <a:endParaRPr lang="es-MX" sz="4900" noProof="0" dirty="0"/>
          </a:p>
        </p:txBody>
      </p:sp>
      <p:sp>
        <p:nvSpPr>
          <p:cNvPr id="3" name="Content Placeholder 2"/>
          <p:cNvSpPr>
            <a:spLocks noGrp="1"/>
          </p:cNvSpPr>
          <p:nvPr>
            <p:ph idx="1"/>
          </p:nvPr>
        </p:nvSpPr>
        <p:spPr/>
        <p:txBody>
          <a:bodyPr>
            <a:normAutofit fontScale="92500" lnSpcReduction="20000"/>
          </a:bodyPr>
          <a:lstStyle/>
          <a:p>
            <a:pPr>
              <a:buNone/>
            </a:pPr>
            <a:r>
              <a:rPr lang="es-MX" u="sng" noProof="0" dirty="0"/>
              <a:t>Temas</a:t>
            </a:r>
            <a:r>
              <a:rPr lang="es-MX" noProof="0" dirty="0"/>
              <a:t>:</a:t>
            </a:r>
          </a:p>
          <a:p>
            <a:pPr lvl="0"/>
            <a:r>
              <a:rPr lang="es-MX" noProof="0" dirty="0"/>
              <a:t>Revisión: fatiga interna vs. fatiga relacionada con la tarea</a:t>
            </a:r>
          </a:p>
          <a:p>
            <a:pPr lvl="0"/>
            <a:r>
              <a:rPr lang="es-MX" noProof="0" dirty="0"/>
              <a:t>Cantidad de sueño</a:t>
            </a:r>
          </a:p>
          <a:p>
            <a:pPr lvl="0"/>
            <a:r>
              <a:rPr lang="es-MX" noProof="0" dirty="0"/>
              <a:t>Hora del día (ritmos circadianos)</a:t>
            </a:r>
          </a:p>
          <a:p>
            <a:pPr lvl="0"/>
            <a:r>
              <a:rPr lang="es-MX" noProof="0" dirty="0"/>
              <a:t>Tiempo despierto</a:t>
            </a:r>
          </a:p>
          <a:p>
            <a:pPr lvl="0"/>
            <a:r>
              <a:rPr lang="es-MX" noProof="0" dirty="0"/>
              <a:t>Tiempo en la tarea</a:t>
            </a:r>
          </a:p>
          <a:p>
            <a:pPr lvl="0"/>
            <a:r>
              <a:rPr lang="es-MX" noProof="0" dirty="0"/>
              <a:t>Otros factores ambientales y relacionados con la tarea</a:t>
            </a:r>
          </a:p>
          <a:p>
            <a:pPr lvl="0"/>
            <a:r>
              <a:rPr lang="es-MX" noProof="0" dirty="0"/>
              <a:t>Demandas de tareas y desempeño</a:t>
            </a:r>
          </a:p>
          <a:p>
            <a:pPr lvl="0">
              <a:buNone/>
            </a:pPr>
            <a:endParaRPr lang="es-MX" noProof="0" dirty="0">
              <a:solidFill>
                <a:srgbClr val="002060"/>
              </a:solidFill>
            </a:endParaRPr>
          </a:p>
          <a:p>
            <a:pPr>
              <a:buNone/>
            </a:pPr>
            <a:endParaRPr lang="es-MX" noProof="0" dirty="0"/>
          </a:p>
        </p:txBody>
      </p:sp>
    </p:spTree>
    <p:extLst>
      <p:ext uri="{BB962C8B-B14F-4D97-AF65-F5344CB8AC3E}">
        <p14:creationId xmlns:p14="http://schemas.microsoft.com/office/powerpoint/2010/main" val="17552671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Fatiga Interna vs. la Relacionada con la Tarea (1 de 2)</a:t>
            </a:r>
            <a:endParaRPr lang="es-MX" noProof="0" dirty="0"/>
          </a:p>
        </p:txBody>
      </p:sp>
      <p:graphicFrame>
        <p:nvGraphicFramePr>
          <p:cNvPr id="4" name="Content Placeholder 3"/>
          <p:cNvGraphicFramePr>
            <a:graphicFrameLocks noGrp="1"/>
          </p:cNvGraphicFramePr>
          <p:nvPr>
            <p:ph idx="1"/>
          </p:nvPr>
        </p:nvGraphicFramePr>
        <p:xfrm>
          <a:off x="457200" y="1600200"/>
          <a:ext cx="8229600" cy="4739640"/>
        </p:xfrm>
        <a:graphic>
          <a:graphicData uri="http://schemas.openxmlformats.org/drawingml/2006/table">
            <a:tbl>
              <a:tblPr firstRow="1" bandRow="1">
                <a:tableStyleId>{5C22544A-7EE6-4342-B048-85BDC9FD1C3A}</a:tableStyleId>
              </a:tblPr>
              <a:tblGrid>
                <a:gridCol w="1773621">
                  <a:extLst>
                    <a:ext uri="{9D8B030D-6E8A-4147-A177-3AD203B41FA5}">
                      <a16:colId xmlns:a16="http://schemas.microsoft.com/office/drawing/2014/main" val="20000"/>
                    </a:ext>
                  </a:extLst>
                </a:gridCol>
                <a:gridCol w="1915510">
                  <a:extLst>
                    <a:ext uri="{9D8B030D-6E8A-4147-A177-3AD203B41FA5}">
                      <a16:colId xmlns:a16="http://schemas.microsoft.com/office/drawing/2014/main" val="20001"/>
                    </a:ext>
                  </a:extLst>
                </a:gridCol>
                <a:gridCol w="4540469">
                  <a:extLst>
                    <a:ext uri="{9D8B030D-6E8A-4147-A177-3AD203B41FA5}">
                      <a16:colId xmlns:a16="http://schemas.microsoft.com/office/drawing/2014/main" val="20002"/>
                    </a:ext>
                  </a:extLst>
                </a:gridCol>
              </a:tblGrid>
              <a:tr h="533400">
                <a:tc>
                  <a:txBody>
                    <a:bodyPr/>
                    <a:lstStyle/>
                    <a:p>
                      <a:r>
                        <a:rPr lang="es-MX" sz="2200" baseline="0" noProof="0" dirty="0"/>
                        <a:t>Categoría de fatiga</a:t>
                      </a:r>
                      <a:endParaRPr lang="es-MX" sz="2200" noProof="0" dirty="0"/>
                    </a:p>
                  </a:txBody>
                  <a:tcPr marL="85134" marR="85134" anchor="ctr"/>
                </a:tc>
                <a:tc>
                  <a:txBody>
                    <a:bodyPr/>
                    <a:lstStyle/>
                    <a:p>
                      <a:r>
                        <a:rPr lang="es-MX" sz="2200" noProof="0" dirty="0"/>
                        <a:t>Fuente General</a:t>
                      </a:r>
                    </a:p>
                  </a:txBody>
                  <a:tcPr marL="85134" marR="85134" anchor="ctr"/>
                </a:tc>
                <a:tc>
                  <a:txBody>
                    <a:bodyPr/>
                    <a:lstStyle/>
                    <a:p>
                      <a:r>
                        <a:rPr lang="es-MX" sz="2200" noProof="0" dirty="0"/>
                        <a:t>Factores Específicos</a:t>
                      </a:r>
                    </a:p>
                  </a:txBody>
                  <a:tcPr marL="85134" marR="85134" anchor="ctr"/>
                </a:tc>
                <a:extLst>
                  <a:ext uri="{0D108BD9-81ED-4DB2-BD59-A6C34878D82A}">
                    <a16:rowId xmlns:a16="http://schemas.microsoft.com/office/drawing/2014/main" val="10000"/>
                  </a:ext>
                </a:extLst>
              </a:tr>
              <a:tr h="533400">
                <a:tc>
                  <a:txBody>
                    <a:bodyPr/>
                    <a:lstStyle/>
                    <a:p>
                      <a:r>
                        <a:rPr lang="es-MX" sz="2200" b="1" noProof="0" dirty="0">
                          <a:solidFill>
                            <a:srgbClr val="800000"/>
                          </a:solidFill>
                        </a:rPr>
                        <a:t>Fatiga Interna</a:t>
                      </a:r>
                    </a:p>
                  </a:txBody>
                  <a:tcPr marL="85134" marR="85134"/>
                </a:tc>
                <a:tc>
                  <a:txBody>
                    <a:bodyPr/>
                    <a:lstStyle/>
                    <a:p>
                      <a:r>
                        <a:rPr lang="es-MX" sz="2200" b="1" noProof="0" dirty="0">
                          <a:solidFill>
                            <a:srgbClr val="800000"/>
                          </a:solidFill>
                        </a:rPr>
                        <a:t>Fisiología del Cuerpo</a:t>
                      </a:r>
                    </a:p>
                  </a:txBody>
                  <a:tcPr marL="85134" marR="85134"/>
                </a:tc>
                <a:tc>
                  <a:txBody>
                    <a:bodyPr/>
                    <a:lstStyle/>
                    <a:p>
                      <a:pPr>
                        <a:buFont typeface="Arial" pitchFamily="34" charset="0"/>
                        <a:buChar char="•"/>
                      </a:pPr>
                      <a:r>
                        <a:rPr lang="es-MX" sz="2200" b="1" noProof="0" dirty="0">
                          <a:solidFill>
                            <a:srgbClr val="800000"/>
                          </a:solidFill>
                        </a:rPr>
                        <a:t> </a:t>
                      </a:r>
                      <a:r>
                        <a:rPr lang="es-MX" sz="2100" b="1" noProof="0" dirty="0">
                          <a:solidFill>
                            <a:srgbClr val="800000"/>
                          </a:solidFill>
                        </a:rPr>
                        <a:t>Cantidad de sueño reciente</a:t>
                      </a:r>
                    </a:p>
                    <a:p>
                      <a:pPr>
                        <a:buFont typeface="Arial" pitchFamily="34" charset="0"/>
                        <a:buChar char="•"/>
                      </a:pPr>
                      <a:r>
                        <a:rPr lang="es-MX" sz="2100" b="1" noProof="0" dirty="0">
                          <a:solidFill>
                            <a:srgbClr val="800000"/>
                          </a:solidFill>
                        </a:rPr>
                        <a:t> Hora</a:t>
                      </a:r>
                      <a:r>
                        <a:rPr lang="es-MX" sz="2100" b="1" baseline="0" noProof="0" dirty="0">
                          <a:solidFill>
                            <a:srgbClr val="800000"/>
                          </a:solidFill>
                        </a:rPr>
                        <a:t> del día</a:t>
                      </a:r>
                      <a:endParaRPr lang="es-MX" sz="2100" b="1" noProof="0" dirty="0">
                        <a:solidFill>
                          <a:srgbClr val="800000"/>
                        </a:solidFill>
                      </a:endParaRPr>
                    </a:p>
                    <a:p>
                      <a:pPr>
                        <a:buFont typeface="Arial" pitchFamily="34" charset="0"/>
                        <a:buChar char="•"/>
                      </a:pPr>
                      <a:r>
                        <a:rPr lang="es-MX" sz="2100" b="1" noProof="0" dirty="0">
                          <a:solidFill>
                            <a:srgbClr val="800000"/>
                          </a:solidFill>
                        </a:rPr>
                        <a:t> Tiempo despierto</a:t>
                      </a:r>
                    </a:p>
                    <a:p>
                      <a:pPr>
                        <a:buFont typeface="Arial" pitchFamily="34" charset="0"/>
                        <a:buChar char="•"/>
                      </a:pPr>
                      <a:r>
                        <a:rPr lang="es-MX" sz="2100" b="1" noProof="0" dirty="0">
                          <a:solidFill>
                            <a:srgbClr val="800000"/>
                          </a:solidFill>
                        </a:rPr>
                        <a:t> Estimulantes/otras</a:t>
                      </a:r>
                      <a:r>
                        <a:rPr lang="es-MX" sz="2100" b="1" baseline="0" noProof="0" dirty="0">
                          <a:solidFill>
                            <a:srgbClr val="800000"/>
                          </a:solidFill>
                        </a:rPr>
                        <a:t> drogas</a:t>
                      </a:r>
                    </a:p>
                    <a:p>
                      <a:pPr>
                        <a:buFont typeface="Arial" pitchFamily="34" charset="0"/>
                        <a:buChar char="•"/>
                      </a:pPr>
                      <a:r>
                        <a:rPr lang="es-MX" sz="2100" b="1" baseline="0" noProof="0" dirty="0">
                          <a:solidFill>
                            <a:srgbClr val="800000"/>
                          </a:solidFill>
                        </a:rPr>
                        <a:t> Salud en general</a:t>
                      </a:r>
                    </a:p>
                    <a:p>
                      <a:pPr>
                        <a:buFont typeface="Arial" pitchFamily="34" charset="0"/>
                        <a:buChar char="•"/>
                      </a:pPr>
                      <a:r>
                        <a:rPr lang="es-MX" sz="2100" b="1" noProof="0" dirty="0">
                          <a:solidFill>
                            <a:srgbClr val="800000"/>
                          </a:solidFill>
                        </a:rPr>
                        <a:t> Estado de ánimo</a:t>
                      </a:r>
                    </a:p>
                    <a:p>
                      <a:pPr>
                        <a:buFont typeface="Arial" pitchFamily="34" charset="0"/>
                        <a:buChar char="•"/>
                      </a:pPr>
                      <a:r>
                        <a:rPr lang="es-MX" sz="2100" b="1" noProof="0" dirty="0">
                          <a:solidFill>
                            <a:srgbClr val="800000"/>
                          </a:solidFill>
                        </a:rPr>
                        <a:t> Diferencias individuales en la susceptibilidad</a:t>
                      </a:r>
                    </a:p>
                  </a:txBody>
                  <a:tcPr marL="85134" marR="85134"/>
                </a:tc>
                <a:extLst>
                  <a:ext uri="{0D108BD9-81ED-4DB2-BD59-A6C34878D82A}">
                    <a16:rowId xmlns:a16="http://schemas.microsoft.com/office/drawing/2014/main" val="10001"/>
                  </a:ext>
                </a:extLst>
              </a:tr>
              <a:tr h="533400">
                <a:tc>
                  <a:txBody>
                    <a:bodyPr/>
                    <a:lstStyle/>
                    <a:p>
                      <a:r>
                        <a:rPr lang="es-MX" sz="2000" b="0" noProof="0" dirty="0">
                          <a:solidFill>
                            <a:srgbClr val="002060"/>
                          </a:solidFill>
                        </a:rPr>
                        <a:t>Fatiga relacionada con tareas</a:t>
                      </a:r>
                    </a:p>
                  </a:txBody>
                  <a:tcPr marL="85134" marR="85134"/>
                </a:tc>
                <a:tc>
                  <a:txBody>
                    <a:bodyPr/>
                    <a:lstStyle/>
                    <a:p>
                      <a:r>
                        <a:rPr lang="es-MX" sz="2000" b="0" noProof="0" dirty="0">
                          <a:solidFill>
                            <a:srgbClr val="002060"/>
                          </a:solidFill>
                        </a:rPr>
                        <a:t>Tarea </a:t>
                      </a:r>
                      <a:r>
                        <a:rPr lang="es-MX" sz="2000" b="0" baseline="0" noProof="0" dirty="0">
                          <a:solidFill>
                            <a:srgbClr val="002060"/>
                          </a:solidFill>
                        </a:rPr>
                        <a:t>(Conducir,</a:t>
                      </a:r>
                    </a:p>
                    <a:p>
                      <a:r>
                        <a:rPr lang="es-MX" sz="2000" b="0" baseline="0" noProof="0" dirty="0">
                          <a:solidFill>
                            <a:srgbClr val="002060"/>
                          </a:solidFill>
                        </a:rPr>
                        <a:t>Otro trabajo)</a:t>
                      </a:r>
                      <a:endParaRPr lang="es-MX" sz="2000" b="0" noProof="0" dirty="0">
                        <a:solidFill>
                          <a:srgbClr val="002060"/>
                        </a:solidFill>
                      </a:endParaRPr>
                    </a:p>
                  </a:txBody>
                  <a:tcPr marL="85134" marR="85134"/>
                </a:tc>
                <a:tc>
                  <a:txBody>
                    <a:bodyPr/>
                    <a:lstStyle/>
                    <a:p>
                      <a:pPr marL="176213" indent="-176213">
                        <a:buFont typeface="Arial" pitchFamily="34" charset="0"/>
                        <a:buChar char="•"/>
                      </a:pPr>
                      <a:r>
                        <a:rPr lang="es-MX" sz="2000" b="0" noProof="0" dirty="0">
                          <a:solidFill>
                            <a:srgbClr val="002060"/>
                          </a:solidFill>
                        </a:rPr>
                        <a:t>Tiempo en la tarea</a:t>
                      </a:r>
                      <a:r>
                        <a:rPr lang="es-MX" sz="2000" b="0" baseline="0" noProof="0" dirty="0">
                          <a:solidFill>
                            <a:srgbClr val="002060"/>
                          </a:solidFill>
                        </a:rPr>
                        <a:t> </a:t>
                      </a:r>
                      <a:r>
                        <a:rPr lang="es-MX" sz="2000" b="0" noProof="0" dirty="0">
                          <a:solidFill>
                            <a:srgbClr val="002060"/>
                          </a:solidFill>
                        </a:rPr>
                        <a:t>(p. ej., horas conduciendo)</a:t>
                      </a:r>
                    </a:p>
                    <a:p>
                      <a:pPr>
                        <a:buFont typeface="Arial" pitchFamily="34" charset="0"/>
                        <a:buChar char="•"/>
                      </a:pPr>
                      <a:r>
                        <a:rPr lang="es-MX" sz="2000" b="0" noProof="0" dirty="0">
                          <a:solidFill>
                            <a:srgbClr val="002060"/>
                          </a:solidFill>
                        </a:rPr>
                        <a:t> Complejidad de la tarea,</a:t>
                      </a:r>
                    </a:p>
                    <a:p>
                      <a:pPr>
                        <a:buFont typeface="Arial" pitchFamily="34" charset="0"/>
                        <a:buChar char="•"/>
                      </a:pPr>
                      <a:r>
                        <a:rPr lang="es-MX" sz="2000" b="0" noProof="0" dirty="0">
                          <a:solidFill>
                            <a:srgbClr val="002060"/>
                          </a:solidFill>
                        </a:rPr>
                        <a:t> Monotonía de la tarea</a:t>
                      </a:r>
                    </a:p>
                  </a:txBody>
                  <a:tcPr marL="85134" marR="85134"/>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6762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noProof="0" dirty="0"/>
              <a:t>Fatiga Interna vs. la Relacionada con la Tarea (2 de 2)</a:t>
            </a:r>
            <a:endParaRPr lang="es-MX" noProof="0" dirty="0"/>
          </a:p>
        </p:txBody>
      </p:sp>
      <p:graphicFrame>
        <p:nvGraphicFramePr>
          <p:cNvPr id="4" name="Content Placeholder 3"/>
          <p:cNvGraphicFramePr>
            <a:graphicFrameLocks noGrp="1"/>
          </p:cNvGraphicFramePr>
          <p:nvPr>
            <p:ph idx="1"/>
          </p:nvPr>
        </p:nvGraphicFramePr>
        <p:xfrm>
          <a:off x="457200" y="1600200"/>
          <a:ext cx="8229600" cy="4724400"/>
        </p:xfrm>
        <a:graphic>
          <a:graphicData uri="http://schemas.openxmlformats.org/drawingml/2006/table">
            <a:tbl>
              <a:tblPr firstRow="1" bandRow="1">
                <a:tableStyleId>{5C22544A-7EE6-4342-B048-85BDC9FD1C3A}</a:tableStyleId>
              </a:tblPr>
              <a:tblGrid>
                <a:gridCol w="1773621">
                  <a:extLst>
                    <a:ext uri="{9D8B030D-6E8A-4147-A177-3AD203B41FA5}">
                      <a16:colId xmlns:a16="http://schemas.microsoft.com/office/drawing/2014/main" val="20000"/>
                    </a:ext>
                  </a:extLst>
                </a:gridCol>
                <a:gridCol w="1915510">
                  <a:extLst>
                    <a:ext uri="{9D8B030D-6E8A-4147-A177-3AD203B41FA5}">
                      <a16:colId xmlns:a16="http://schemas.microsoft.com/office/drawing/2014/main" val="20001"/>
                    </a:ext>
                  </a:extLst>
                </a:gridCol>
                <a:gridCol w="4540469">
                  <a:extLst>
                    <a:ext uri="{9D8B030D-6E8A-4147-A177-3AD203B41FA5}">
                      <a16:colId xmlns:a16="http://schemas.microsoft.com/office/drawing/2014/main" val="20002"/>
                    </a:ext>
                  </a:extLst>
                </a:gridCol>
              </a:tblGrid>
              <a:tr h="533400">
                <a:tc>
                  <a:txBody>
                    <a:bodyPr/>
                    <a:lstStyle/>
                    <a:p>
                      <a:r>
                        <a:rPr lang="es-MX" sz="2200" baseline="0" noProof="0" dirty="0"/>
                        <a:t>Categoría de fatiga</a:t>
                      </a:r>
                      <a:endParaRPr lang="es-MX" sz="2200" noProof="0" dirty="0"/>
                    </a:p>
                  </a:txBody>
                  <a:tcPr marL="85134" marR="85134" anchor="ctr"/>
                </a:tc>
                <a:tc>
                  <a:txBody>
                    <a:bodyPr/>
                    <a:lstStyle/>
                    <a:p>
                      <a:r>
                        <a:rPr lang="es-MX" sz="2200" noProof="0" dirty="0"/>
                        <a:t>Fuente General</a:t>
                      </a:r>
                    </a:p>
                  </a:txBody>
                  <a:tcPr marL="85134" marR="85134" anchor="ctr"/>
                </a:tc>
                <a:tc>
                  <a:txBody>
                    <a:bodyPr/>
                    <a:lstStyle/>
                    <a:p>
                      <a:r>
                        <a:rPr lang="es-MX" sz="2200" noProof="0" dirty="0"/>
                        <a:t>Factores Específicos</a:t>
                      </a:r>
                    </a:p>
                  </a:txBody>
                  <a:tcPr marL="85134" marR="85134" anchor="ctr"/>
                </a:tc>
                <a:extLst>
                  <a:ext uri="{0D108BD9-81ED-4DB2-BD59-A6C34878D82A}">
                    <a16:rowId xmlns:a16="http://schemas.microsoft.com/office/drawing/2014/main" val="10000"/>
                  </a:ext>
                </a:extLst>
              </a:tr>
              <a:tr h="533400">
                <a:tc>
                  <a:txBody>
                    <a:bodyPr/>
                    <a:lstStyle/>
                    <a:p>
                      <a:r>
                        <a:rPr lang="es-MX" sz="2100" b="0" noProof="0" dirty="0">
                          <a:solidFill>
                            <a:srgbClr val="002060"/>
                          </a:solidFill>
                        </a:rPr>
                        <a:t>Fatiga Interna</a:t>
                      </a:r>
                    </a:p>
                  </a:txBody>
                  <a:tcPr marL="85134" marR="85134"/>
                </a:tc>
                <a:tc>
                  <a:txBody>
                    <a:bodyPr/>
                    <a:lstStyle/>
                    <a:p>
                      <a:r>
                        <a:rPr lang="es-MX" sz="2100" b="0" noProof="0" dirty="0">
                          <a:solidFill>
                            <a:srgbClr val="002060"/>
                          </a:solidFill>
                        </a:rPr>
                        <a:t>Fisiología del Cuerpo</a:t>
                      </a:r>
                    </a:p>
                  </a:txBody>
                  <a:tcPr marL="85134" marR="85134"/>
                </a:tc>
                <a:tc>
                  <a:txBody>
                    <a:bodyPr/>
                    <a:lstStyle/>
                    <a:p>
                      <a:pPr>
                        <a:buFont typeface="Arial" pitchFamily="34" charset="0"/>
                        <a:buChar char="•"/>
                      </a:pPr>
                      <a:r>
                        <a:rPr lang="es-MX" sz="2100" b="0" noProof="0" dirty="0">
                          <a:solidFill>
                            <a:srgbClr val="002060"/>
                          </a:solidFill>
                        </a:rPr>
                        <a:t> Cantidad de sueño reciente</a:t>
                      </a:r>
                    </a:p>
                    <a:p>
                      <a:pPr>
                        <a:buFont typeface="Arial" pitchFamily="34" charset="0"/>
                        <a:buChar char="•"/>
                      </a:pPr>
                      <a:r>
                        <a:rPr lang="es-MX" sz="2100" b="0" noProof="0" dirty="0">
                          <a:solidFill>
                            <a:srgbClr val="002060"/>
                          </a:solidFill>
                        </a:rPr>
                        <a:t> Hora</a:t>
                      </a:r>
                      <a:r>
                        <a:rPr lang="es-MX" sz="2100" b="0" baseline="0" noProof="0" dirty="0">
                          <a:solidFill>
                            <a:srgbClr val="002060"/>
                          </a:solidFill>
                        </a:rPr>
                        <a:t> del día</a:t>
                      </a:r>
                      <a:endParaRPr lang="es-MX" sz="2100" b="0" noProof="0" dirty="0">
                        <a:solidFill>
                          <a:srgbClr val="002060"/>
                        </a:solidFill>
                      </a:endParaRPr>
                    </a:p>
                    <a:p>
                      <a:pPr>
                        <a:buFont typeface="Arial" pitchFamily="34" charset="0"/>
                        <a:buChar char="•"/>
                      </a:pPr>
                      <a:r>
                        <a:rPr lang="es-MX" sz="2100" b="0" noProof="0" dirty="0">
                          <a:solidFill>
                            <a:srgbClr val="002060"/>
                          </a:solidFill>
                        </a:rPr>
                        <a:t> Tiempo despierto</a:t>
                      </a:r>
                    </a:p>
                    <a:p>
                      <a:pPr>
                        <a:buFont typeface="Arial" pitchFamily="34" charset="0"/>
                        <a:buChar char="•"/>
                      </a:pPr>
                      <a:r>
                        <a:rPr lang="es-MX" sz="2100" b="0" noProof="0" dirty="0">
                          <a:solidFill>
                            <a:srgbClr val="002060"/>
                          </a:solidFill>
                        </a:rPr>
                        <a:t> Estimulantes/otras</a:t>
                      </a:r>
                      <a:r>
                        <a:rPr lang="es-MX" sz="2100" b="0" baseline="0" noProof="0" dirty="0">
                          <a:solidFill>
                            <a:srgbClr val="002060"/>
                          </a:solidFill>
                        </a:rPr>
                        <a:t> drogas</a:t>
                      </a:r>
                    </a:p>
                    <a:p>
                      <a:pPr>
                        <a:buFont typeface="Arial" pitchFamily="34" charset="0"/>
                        <a:buChar char="•"/>
                      </a:pPr>
                      <a:r>
                        <a:rPr lang="es-MX" sz="2100" b="0" baseline="0" noProof="0" dirty="0">
                          <a:solidFill>
                            <a:srgbClr val="002060"/>
                          </a:solidFill>
                        </a:rPr>
                        <a:t> Salud en general</a:t>
                      </a:r>
                    </a:p>
                    <a:p>
                      <a:pPr>
                        <a:buFont typeface="Arial" pitchFamily="34" charset="0"/>
                        <a:buChar char="•"/>
                      </a:pPr>
                      <a:r>
                        <a:rPr lang="es-MX" sz="2100" b="0" noProof="0" dirty="0">
                          <a:solidFill>
                            <a:srgbClr val="002060"/>
                          </a:solidFill>
                        </a:rPr>
                        <a:t> Estado de ánimo</a:t>
                      </a:r>
                    </a:p>
                    <a:p>
                      <a:pPr>
                        <a:buFont typeface="Arial" pitchFamily="34" charset="0"/>
                        <a:buChar char="•"/>
                      </a:pPr>
                      <a:r>
                        <a:rPr lang="es-MX" sz="2100" b="0" noProof="0" dirty="0">
                          <a:solidFill>
                            <a:srgbClr val="002060"/>
                          </a:solidFill>
                        </a:rPr>
                        <a:t> Diferencias individuales en la susceptibilidad</a:t>
                      </a:r>
                    </a:p>
                  </a:txBody>
                  <a:tcPr marL="85134" marR="85134"/>
                </a:tc>
                <a:extLst>
                  <a:ext uri="{0D108BD9-81ED-4DB2-BD59-A6C34878D82A}">
                    <a16:rowId xmlns:a16="http://schemas.microsoft.com/office/drawing/2014/main" val="10001"/>
                  </a:ext>
                </a:extLst>
              </a:tr>
              <a:tr h="533400">
                <a:tc>
                  <a:txBody>
                    <a:bodyPr/>
                    <a:lstStyle/>
                    <a:p>
                      <a:r>
                        <a:rPr lang="es-MX" sz="2000" b="1" noProof="0" dirty="0">
                          <a:solidFill>
                            <a:srgbClr val="800000"/>
                          </a:solidFill>
                        </a:rPr>
                        <a:t>Fatiga relacionada con tareas</a:t>
                      </a:r>
                    </a:p>
                  </a:txBody>
                  <a:tcPr marL="85134" marR="85134"/>
                </a:tc>
                <a:tc>
                  <a:txBody>
                    <a:bodyPr/>
                    <a:lstStyle/>
                    <a:p>
                      <a:r>
                        <a:rPr lang="es-MX" sz="2000" b="1" noProof="0" dirty="0">
                          <a:solidFill>
                            <a:srgbClr val="800000"/>
                          </a:solidFill>
                        </a:rPr>
                        <a:t>Tarea </a:t>
                      </a:r>
                      <a:r>
                        <a:rPr lang="es-MX" sz="2000" b="1" baseline="0" noProof="0" dirty="0">
                          <a:solidFill>
                            <a:srgbClr val="800000"/>
                          </a:solidFill>
                        </a:rPr>
                        <a:t>(Conducir,</a:t>
                      </a:r>
                    </a:p>
                    <a:p>
                      <a:r>
                        <a:rPr lang="es-MX" sz="2000" b="1" baseline="0" noProof="0" dirty="0">
                          <a:solidFill>
                            <a:srgbClr val="800000"/>
                          </a:solidFill>
                        </a:rPr>
                        <a:t>Otro trabajo)</a:t>
                      </a:r>
                      <a:endParaRPr lang="es-MX" sz="2000" b="1" noProof="0" dirty="0">
                        <a:solidFill>
                          <a:srgbClr val="800000"/>
                        </a:solidFill>
                      </a:endParaRPr>
                    </a:p>
                  </a:txBody>
                  <a:tcPr marL="85134" marR="85134"/>
                </a:tc>
                <a:tc>
                  <a:txBody>
                    <a:bodyPr/>
                    <a:lstStyle/>
                    <a:p>
                      <a:pPr marL="176213" indent="-176213">
                        <a:buFont typeface="Arial" pitchFamily="34" charset="0"/>
                        <a:buChar char="•"/>
                      </a:pPr>
                      <a:r>
                        <a:rPr lang="es-MX" sz="2000" b="1" noProof="0" dirty="0">
                          <a:solidFill>
                            <a:srgbClr val="800000"/>
                          </a:solidFill>
                        </a:rPr>
                        <a:t>Tiempo en la tarea</a:t>
                      </a:r>
                      <a:r>
                        <a:rPr lang="es-MX" sz="2000" b="1" baseline="0" noProof="0" dirty="0">
                          <a:solidFill>
                            <a:srgbClr val="800000"/>
                          </a:solidFill>
                        </a:rPr>
                        <a:t> </a:t>
                      </a:r>
                      <a:r>
                        <a:rPr lang="es-MX" sz="2000" b="1" noProof="0" dirty="0">
                          <a:solidFill>
                            <a:srgbClr val="800000"/>
                          </a:solidFill>
                        </a:rPr>
                        <a:t>(p. ej., horas conduciendo)</a:t>
                      </a:r>
                    </a:p>
                    <a:p>
                      <a:pPr>
                        <a:buFont typeface="Arial" pitchFamily="34" charset="0"/>
                        <a:buChar char="•"/>
                      </a:pPr>
                      <a:r>
                        <a:rPr lang="es-MX" sz="2000" b="1" noProof="0" dirty="0">
                          <a:solidFill>
                            <a:srgbClr val="800000"/>
                          </a:solidFill>
                        </a:rPr>
                        <a:t> Complejidad de la tarea,</a:t>
                      </a:r>
                    </a:p>
                    <a:p>
                      <a:pPr>
                        <a:buFont typeface="Arial" pitchFamily="34" charset="0"/>
                        <a:buChar char="•"/>
                      </a:pPr>
                      <a:r>
                        <a:rPr lang="es-MX" sz="2000" b="1" noProof="0" dirty="0">
                          <a:solidFill>
                            <a:srgbClr val="800000"/>
                          </a:solidFill>
                        </a:rPr>
                        <a:t> Monotonía de la tarea</a:t>
                      </a:r>
                    </a:p>
                  </a:txBody>
                  <a:tcPr marL="85134" marR="85134"/>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601121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noProof="0" dirty="0"/>
              <a:t>Cantidad de Sueño</a:t>
            </a:r>
            <a:endParaRPr lang="es-MX" noProof="0" dirty="0"/>
          </a:p>
        </p:txBody>
      </p:sp>
      <p:sp>
        <p:nvSpPr>
          <p:cNvPr id="3" name="Content Placeholder 2"/>
          <p:cNvSpPr>
            <a:spLocks noGrp="1"/>
          </p:cNvSpPr>
          <p:nvPr>
            <p:ph idx="1"/>
          </p:nvPr>
        </p:nvSpPr>
        <p:spPr>
          <a:xfrm>
            <a:off x="457200" y="1600200"/>
            <a:ext cx="4953000" cy="4525963"/>
          </a:xfrm>
        </p:spPr>
        <p:txBody>
          <a:bodyPr/>
          <a:lstStyle/>
          <a:p>
            <a:r>
              <a:rPr lang="es-MX" noProof="0" dirty="0"/>
              <a:t>Último periodo de sueño principal (p. ej. la noche anterior)</a:t>
            </a:r>
          </a:p>
          <a:p>
            <a:r>
              <a:rPr lang="es-MX" noProof="0" dirty="0"/>
              <a:t>Periodos previos de sueño</a:t>
            </a:r>
            <a:br>
              <a:rPr lang="es-MX" noProof="0" dirty="0"/>
            </a:br>
            <a:r>
              <a:rPr lang="es-MX" noProof="0" dirty="0"/>
              <a:t>(p. ej., las noches anteriores, incluso el fin de semana previo)</a:t>
            </a:r>
          </a:p>
          <a:p>
            <a:r>
              <a:rPr lang="es-MX" noProof="0" dirty="0"/>
              <a:t>Siestas</a:t>
            </a: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743200"/>
            <a:ext cx="3479144" cy="230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8437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s-MX" sz="3000" noProof="0" dirty="0"/>
              <a:t>Efectos Acumulativos y Progresivos de Diferentes Cantidades de Sueño en el Desempeño</a:t>
            </a:r>
            <a:br>
              <a:rPr lang="es-MX" sz="3000" noProof="0" dirty="0"/>
            </a:br>
            <a:endParaRPr lang="es-MX" sz="3000" noProof="0" dirty="0"/>
          </a:p>
        </p:txBody>
      </p:sp>
      <p:graphicFrame>
        <p:nvGraphicFramePr>
          <p:cNvPr id="5" name="Chart 4"/>
          <p:cNvGraphicFramePr>
            <a:graphicFrameLocks/>
          </p:cNvGraphicFramePr>
          <p:nvPr>
            <p:extLst>
              <p:ext uri="{D42A27DB-BD31-4B8C-83A1-F6EECF244321}">
                <p14:modId xmlns:p14="http://schemas.microsoft.com/office/powerpoint/2010/main" val="2070087338"/>
              </p:ext>
            </p:extLst>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5 Grupo"/>
          <p:cNvGrpSpPr/>
          <p:nvPr/>
        </p:nvGrpSpPr>
        <p:grpSpPr>
          <a:xfrm>
            <a:off x="882134" y="2590799"/>
            <a:ext cx="4985266" cy="3429001"/>
            <a:chOff x="882134" y="2590799"/>
            <a:chExt cx="4985266" cy="3429001"/>
          </a:xfrm>
        </p:grpSpPr>
        <p:sp>
          <p:nvSpPr>
            <p:cNvPr id="3" name="2 CuadroTexto"/>
            <p:cNvSpPr txBox="1"/>
            <p:nvPr/>
          </p:nvSpPr>
          <p:spPr>
            <a:xfrm rot="16200000">
              <a:off x="-152401" y="3625334"/>
              <a:ext cx="2438402" cy="369332"/>
            </a:xfrm>
            <a:prstGeom prst="rect">
              <a:avLst/>
            </a:prstGeom>
            <a:solidFill>
              <a:schemeClr val="bg1"/>
            </a:solidFill>
          </p:spPr>
          <p:txBody>
            <a:bodyPr wrap="square" rtlCol="0">
              <a:spAutoFit/>
            </a:bodyPr>
            <a:lstStyle/>
            <a:p>
              <a:r>
                <a:rPr lang="es-MX" b="1" dirty="0"/>
                <a:t>Desempeño Relativo</a:t>
              </a:r>
            </a:p>
          </p:txBody>
        </p:sp>
        <p:sp>
          <p:nvSpPr>
            <p:cNvPr id="4" name="3 CuadroTexto"/>
            <p:cNvSpPr txBox="1"/>
            <p:nvPr/>
          </p:nvSpPr>
          <p:spPr>
            <a:xfrm>
              <a:off x="2667000" y="5650468"/>
              <a:ext cx="3200400" cy="369332"/>
            </a:xfrm>
            <a:prstGeom prst="rect">
              <a:avLst/>
            </a:prstGeom>
            <a:solidFill>
              <a:schemeClr val="bg1"/>
            </a:solidFill>
          </p:spPr>
          <p:txBody>
            <a:bodyPr wrap="square" rtlCol="0">
              <a:spAutoFit/>
            </a:bodyPr>
            <a:lstStyle/>
            <a:p>
              <a:r>
                <a:rPr lang="es-MX" b="1" dirty="0"/>
                <a:t>Días de Sueño Restringido</a:t>
              </a:r>
            </a:p>
          </p:txBody>
        </p:sp>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noProof="0" dirty="0"/>
              <a:t>Siestas</a:t>
            </a:r>
          </a:p>
        </p:txBody>
      </p:sp>
      <p:sp>
        <p:nvSpPr>
          <p:cNvPr id="3" name="Content Placeholder 2"/>
          <p:cNvSpPr>
            <a:spLocks noGrp="1"/>
          </p:cNvSpPr>
          <p:nvPr>
            <p:ph idx="1"/>
          </p:nvPr>
        </p:nvSpPr>
        <p:spPr>
          <a:xfrm>
            <a:off x="410818" y="1585119"/>
            <a:ext cx="6675782" cy="4525963"/>
          </a:xfrm>
        </p:spPr>
        <p:txBody>
          <a:bodyPr>
            <a:noAutofit/>
          </a:bodyPr>
          <a:lstStyle/>
          <a:p>
            <a:r>
              <a:rPr lang="es-MX" sz="2200" noProof="0" dirty="0"/>
              <a:t>¡Es la mejor contramedida en el camino para la somnolencia!</a:t>
            </a:r>
          </a:p>
          <a:p>
            <a:r>
              <a:rPr lang="es-MX" sz="2200" noProof="0" dirty="0"/>
              <a:t>Puede mejorar enormemente el estado de alerta y el desempeño por horas después de la siesta</a:t>
            </a:r>
          </a:p>
          <a:p>
            <a:r>
              <a:rPr lang="es-MX" sz="2200" noProof="0" dirty="0"/>
              <a:t>Estudio de la NASA a pilotos de líneas aéreas:  las siestas planeadas redujeron la somnolencia subsecuente en 50% y los errores en 34%</a:t>
            </a:r>
          </a:p>
          <a:p>
            <a:r>
              <a:rPr lang="es-MX" sz="2200" noProof="0" dirty="0"/>
              <a:t>Mejor duración de las siestas: 20-40 minutos </a:t>
            </a:r>
          </a:p>
          <a:p>
            <a:r>
              <a:rPr lang="es-MX" sz="2200" noProof="0" dirty="0"/>
              <a:t>Dos advertencias:</a:t>
            </a:r>
          </a:p>
          <a:p>
            <a:pPr lvl="1"/>
            <a:r>
              <a:rPr lang="es-MX" sz="1800" noProof="0" dirty="0"/>
              <a:t>Modorra (inercia de sueño) después de las siestas, especialmente de las largas</a:t>
            </a:r>
          </a:p>
          <a:p>
            <a:pPr lvl="1"/>
            <a:r>
              <a:rPr lang="es-MX" sz="1800" noProof="0" dirty="0"/>
              <a:t>Posible interrupción del sueño en el siguiente periodo principal de sueño, también especialmente para siestas largas.</a:t>
            </a:r>
          </a:p>
        </p:txBody>
      </p:sp>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6174" y="3062188"/>
            <a:ext cx="1911626" cy="2729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0890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6" ma:contentTypeDescription="Create a new document." ma:contentTypeScope="" ma:versionID="ab7031676d244530c51392347f00a5ef">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84c86ecbc62e987fec7715f3e16cc00c"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MediaLengthInSeconds xmlns="fccb8565-6977-422c-9899-ed0c196b9eef" xsi:nil="true"/>
    <SharedWithUsers xmlns="6d7edb7c-2aa0-4872-9062-ea8fed2ded76">
      <UserInfo>
        <DisplayName/>
        <AccountId xsi:nil="true"/>
        <AccountType/>
      </UserInfo>
    </SharedWithUsers>
  </documentManagement>
</p:properties>
</file>

<file path=customXml/itemProps1.xml><?xml version="1.0" encoding="utf-8"?>
<ds:datastoreItem xmlns:ds="http://schemas.openxmlformats.org/officeDocument/2006/customXml" ds:itemID="{A7B2C845-85AF-4EDB-A464-7F68B72AFC7C}">
  <ds:schemaRefs>
    <ds:schemaRef ds:uri="http://schemas.microsoft.com/sharepoint/v3/contenttype/forms"/>
  </ds:schemaRefs>
</ds:datastoreItem>
</file>

<file path=customXml/itemProps2.xml><?xml version="1.0" encoding="utf-8"?>
<ds:datastoreItem xmlns:ds="http://schemas.openxmlformats.org/officeDocument/2006/customXml" ds:itemID="{1CFBD749-CA01-4CB0-AF21-409CA88B65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2F90F5-9F2D-49DE-B8F5-7D536978EC6C}">
  <ds:schemaRefs>
    <ds:schemaRef ds:uri="http://purl.org/dc/terms/"/>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fccb8565-6977-422c-9899-ed0c196b9eef"/>
    <ds:schemaRef ds:uri="http://www.w3.org/XML/1998/namespace"/>
    <ds:schemaRef ds:uri="6d7edb7c-2aa0-4872-9062-ea8fed2ded76"/>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38671</TotalTime>
  <Words>36687</Words>
  <Application>Microsoft Office PowerPoint</Application>
  <PresentationFormat>On-screen Show (4:3)</PresentationFormat>
  <Paragraphs>3252</Paragraphs>
  <Slides>227</Slides>
  <Notes>227</Notes>
  <HiddenSlides>0</HiddenSlides>
  <MMClips>0</MMClips>
  <ScaleCrop>false</ScaleCrop>
  <HeadingPairs>
    <vt:vector size="4" baseType="variant">
      <vt:variant>
        <vt:lpstr>Theme</vt:lpstr>
      </vt:variant>
      <vt:variant>
        <vt:i4>1</vt:i4>
      </vt:variant>
      <vt:variant>
        <vt:lpstr>Slide Titles</vt:lpstr>
      </vt:variant>
      <vt:variant>
        <vt:i4>227</vt:i4>
      </vt:variant>
    </vt:vector>
  </HeadingPairs>
  <TitlesOfParts>
    <vt:vector size="228" baseType="lpstr">
      <vt:lpstr>Office Theme</vt:lpstr>
      <vt:lpstr>Módulo 5: Capacitar al Capacitador </vt:lpstr>
      <vt:lpstr>Descripción General del Módulo 5</vt:lpstr>
      <vt:lpstr>Funciones del Capacitador en el PAF</vt:lpstr>
      <vt:lpstr>Módulo 5 Metas de Aprendizaje de Capacitar al Capacitador (1 de 3)</vt:lpstr>
      <vt:lpstr>Módulo 5 Metas de Aprendizaje de Capacitar al Capacitador (2 de 3)</vt:lpstr>
      <vt:lpstr>Módulo 5 Metas de Aprendizaje de Capacitar al Capacitador (3 de 3)</vt:lpstr>
      <vt:lpstr>Descripción General de Capacitar al Capacitador </vt:lpstr>
      <vt:lpstr>Descripción General de la Capacitación del PAF</vt:lpstr>
      <vt:lpstr>Diez Módulos de Instrucción PAF</vt:lpstr>
      <vt:lpstr>Módulo 3 Descripción General </vt:lpstr>
      <vt:lpstr>Módulo 4 (Educación de la Familia)</vt:lpstr>
      <vt:lpstr>Métodos de Instrucción </vt:lpstr>
      <vt:lpstr>Requisitos y Responsabilidades del Capacitador</vt:lpstr>
      <vt:lpstr>Requisitos del Capacitador: Cualificaciones y Habilidades Generales (1 de 2) </vt:lpstr>
      <vt:lpstr>Requisitos del Capacitador: Cualificaciones y Habilidades Generales (2 de 2) </vt:lpstr>
      <vt:lpstr>Requisitos Específicos del Capacitador </vt:lpstr>
      <vt:lpstr>Responsabilidades del Capacitador </vt:lpstr>
      <vt:lpstr> Capacitación Basada en la Web  </vt:lpstr>
      <vt:lpstr>Ventajas de la Capacitación Basada en la Web </vt:lpstr>
      <vt:lpstr>Sitio web del PAF y Sistemas de Administración del Aprendizaje </vt:lpstr>
      <vt:lpstr>Supervisar y Ayudar a los Aprendices </vt:lpstr>
      <vt:lpstr>Exámenes y Mantenimiento de Registros </vt:lpstr>
      <vt:lpstr>Instrucción Efectiva </vt:lpstr>
      <vt:lpstr>¿Qué es Aprender? </vt:lpstr>
      <vt:lpstr>Seis Características de los Aprendices Adultos </vt:lpstr>
      <vt:lpstr>Instructores Efectivos </vt:lpstr>
      <vt:lpstr>Principios del Aprendizaje Incorporados a Módulos del PAF </vt:lpstr>
      <vt:lpstr>Dar y Recibir Retroalimentación </vt:lpstr>
      <vt:lpstr>Crear una Experiencia Positiva en el Aula (1 de 2) </vt:lpstr>
      <vt:lpstr>Crear una Experiencia Positiva en el Aula (2 de 2)  </vt:lpstr>
      <vt:lpstr>Seminarios web: Capacitación en Línea "en el Aula"</vt:lpstr>
      <vt:lpstr>Incorporar Ejemplos de Empresas en la Instrucción </vt:lpstr>
      <vt:lpstr>Mantener Estándares y Rendición de Cuentas en la Capacitación de Educación del Conductor</vt:lpstr>
      <vt:lpstr>Cuestionario - Descripción General de “Capacitar al Capacitador”</vt:lpstr>
      <vt:lpstr>Cuestionario - Descripción General de “Capacitar al Capacitador”</vt:lpstr>
      <vt:lpstr>Cuestionario - Descripción General de “Capacitar al Capacitador”</vt:lpstr>
      <vt:lpstr>Cuestionario - Descripción General de “Capacitar al Capacitador”</vt:lpstr>
      <vt:lpstr>Cuestionario - Descripción General de “Capacitar al Capacitador”</vt:lpstr>
      <vt:lpstr>Capacitación de “Educación del Conductor”, Parte 1</vt:lpstr>
      <vt:lpstr>Módulo 3 (Educación del Conductor) Propósito y Características </vt:lpstr>
      <vt:lpstr>Módulo 3 Metas del Aprendizaje </vt:lpstr>
      <vt:lpstr>Módulo 3 Descripción General </vt:lpstr>
      <vt:lpstr>Revisión Acelerada de la Educación del Conductor, Parte 1</vt:lpstr>
      <vt:lpstr> Módulo 3: Educación del Conductor </vt:lpstr>
      <vt:lpstr>Introducción</vt:lpstr>
      <vt:lpstr>Introducción al Módulo</vt:lpstr>
      <vt:lpstr>Programa de Administración de la Fatiga (PAF) de América del Norte</vt:lpstr>
      <vt:lpstr>Módulo 3 Descripción General </vt:lpstr>
      <vt:lpstr>Módulo 3 Educación del Conductor Metas de Aprendizaje</vt:lpstr>
      <vt:lpstr>Acrónimos</vt:lpstr>
      <vt:lpstr>Sueño, Estado de Alerta, Bienestar y Desempeño</vt:lpstr>
      <vt:lpstr>Importancia para la Salud</vt:lpstr>
      <vt:lpstr>Importancia en la Seguridad </vt:lpstr>
      <vt:lpstr>Estado de Alerta, Bienestar y Sueño</vt:lpstr>
      <vt:lpstr>Dormir Bien:  una Clave para el Desempeño y la Felicidad</vt:lpstr>
      <vt:lpstr>Reto y Responsabilidad</vt:lpstr>
      <vt:lpstr>Lección 1: Características de la Fatiga y Choques causados por Fatiga</vt:lpstr>
      <vt:lpstr> ¿Qué es la Fatiga?</vt:lpstr>
      <vt:lpstr> La Fatiga conlleva . . .   </vt:lpstr>
      <vt:lpstr>Fatiga Interna vs. La Relacionada con la Tarea</vt:lpstr>
      <vt:lpstr>Fatiga Interna vs. la Relacionada con la Tarea</vt:lpstr>
      <vt:lpstr>DORMIR,  El Antídoto más Importante Contra la Fatiga</vt:lpstr>
      <vt:lpstr> Características de la Fatiga </vt:lpstr>
      <vt:lpstr>Fatiga Aguda vs. Crónica</vt:lpstr>
      <vt:lpstr>Señales y Síntomas de Fatiga (1 de 2)</vt:lpstr>
      <vt:lpstr>Señales y Síntomas de Fatiga (2 de 2) </vt:lpstr>
      <vt:lpstr>Evaluaciones Subjetivas vs Objetivas</vt:lpstr>
      <vt:lpstr>¿Te Quedarás Dormido en los Próximos Dos Minutos? </vt:lpstr>
      <vt:lpstr>¡Muchos conductores que se quedan dormidos al volante nunca se sienten somnolientos! </vt:lpstr>
      <vt:lpstr>¡Pero solo el 11% durmió más de 8 horas la noche anterior! </vt:lpstr>
      <vt:lpstr>Señales Objetivas de Somnolencia al Conducir (1 de 2)</vt:lpstr>
      <vt:lpstr>Señales Objetivas de Somnolencia al Conducir (2 de 2) </vt:lpstr>
      <vt:lpstr>Efectos en la Salud de la Privación del Sueño (1 de 2) </vt:lpstr>
      <vt:lpstr>Efectos en la Salud de la Privación del Sueño (2 de 2) </vt:lpstr>
      <vt:lpstr>¿Tiene Privación Crónica de sueño?</vt:lpstr>
      <vt:lpstr>Déficit de Sueño</vt:lpstr>
      <vt:lpstr>Recuperación de la Privación del Sueño</vt:lpstr>
      <vt:lpstr> Choques Relacionados con la Fatiga  </vt:lpstr>
      <vt:lpstr>Choques Relacionados con la Fatiga</vt:lpstr>
      <vt:lpstr>Causa Principal: Sueño Insuficiente</vt:lpstr>
      <vt:lpstr>Tasa Relativa en 24 Horas</vt:lpstr>
      <vt:lpstr>Dos Formas Generales en que la Fatiga Puede Causar Choques</vt:lpstr>
      <vt:lpstr>¿Cuántos Choques de Vehículos de Autotransporte están Relacionados con la Fatiga?</vt:lpstr>
      <vt:lpstr>Choques de Camiones Fatales para el Conductor </vt:lpstr>
      <vt:lpstr>Dificultades en la Estimación de Choques Relacionados con la Fatiga </vt:lpstr>
      <vt:lpstr>Lección 2: El Sueño y otros Factores que Afectan el Estado de Alerta</vt:lpstr>
      <vt:lpstr> ¿Qué es el Sueño/Dormir?  </vt:lpstr>
      <vt:lpstr>Características Claves del Sueño</vt:lpstr>
      <vt:lpstr>Dos Tipos de Sueño</vt:lpstr>
      <vt:lpstr>Estados y Etapas del Sueño</vt:lpstr>
      <vt:lpstr>Inercia del Sueño</vt:lpstr>
      <vt:lpstr>Diferencias en el Sueño por Edad</vt:lpstr>
      <vt:lpstr>Factores que Afectan la Calidad del Sueño</vt:lpstr>
      <vt:lpstr> Factores que Afectan el Estado de Alerta y el Desempeño </vt:lpstr>
      <vt:lpstr>Fatiga Interna vs. la Relacionada con la Tarea (1 de 2)</vt:lpstr>
      <vt:lpstr>Fatiga Interna vs. la Relacionada con la Tarea (2 de 2)</vt:lpstr>
      <vt:lpstr>Cantidad de Sueño</vt:lpstr>
      <vt:lpstr>Efectos Acumulativos y Progresivos de Diferentes Cantidades de Sueño en el Desempeño </vt:lpstr>
      <vt:lpstr>Siestas</vt:lpstr>
      <vt:lpstr>Hora del día</vt:lpstr>
      <vt:lpstr>Ritmo Circadiano Diario</vt:lpstr>
      <vt:lpstr>Efectos Circadianos en Nuestras Vidas y Trabajo </vt:lpstr>
      <vt:lpstr>Tiempo Despierto</vt:lpstr>
      <vt:lpstr>Tiempo en la Tarea  (Horas Conduciendo o Trabajando) </vt:lpstr>
      <vt:lpstr>Demanda y Desempeño en la Tarea:</vt:lpstr>
      <vt:lpstr>Factores Ambientales que Afectan el Estado de Alerta </vt:lpstr>
      <vt:lpstr> Diferencias Individuales en la Susceptibilidad a la Fatiga </vt:lpstr>
      <vt:lpstr>Evidencia de Diferencias Individuales 10 Conductores de Camiones del Estudio de Seguridad </vt:lpstr>
      <vt:lpstr>Diferencias Individuales en el  Estudio de Fatiga y Estado de Alerta del Conductor</vt:lpstr>
      <vt:lpstr>¿Qué causa las Diferencias Individuales en la Susceptibilidad a la Fatiga? </vt:lpstr>
      <vt:lpstr>¿Qué es la Apnea Obstructiva del Sueño (AOS)?</vt:lpstr>
      <vt:lpstr>Factores de Riesgo y Señales de Advertencia de la AOS </vt:lpstr>
      <vt:lpstr>AOS y Conducción</vt:lpstr>
      <vt:lpstr>Detección y Tratamiento de la AOS</vt:lpstr>
      <vt:lpstr>Insomnio </vt:lpstr>
      <vt:lpstr>Otras Enfermedades del Sueño </vt:lpstr>
      <vt:lpstr>Síntomas Generales de las Enfermedades del Sueño </vt:lpstr>
      <vt:lpstr>¿Es Ud. muy Susceptible a la Fatiga? </vt:lpstr>
      <vt:lpstr>Cuestionario – Revisión de Educación del Conductor: Parte 1</vt:lpstr>
      <vt:lpstr>Cuestionario – Revisión de Educación del Conductor: Parte 1</vt:lpstr>
      <vt:lpstr>Cuestionario – Revisión de Educación del Conductor: Parte 1</vt:lpstr>
      <vt:lpstr>Cuestionario – Revisión de Educación del Conductor: Parte 1</vt:lpstr>
      <vt:lpstr>Cuestionario – Revisión de Educación del Conductor: Parte 1</vt:lpstr>
      <vt:lpstr>Capacitación de Educación del Conductor, Parte 2</vt:lpstr>
      <vt:lpstr>Módulo 3 (Educación del Conductor) Descripción General </vt:lpstr>
      <vt:lpstr>Revisión Acelerada de la Educación del Conductor, Parte 2</vt:lpstr>
      <vt:lpstr>Lección 3: Salud, Bienestar, Drogas, y Medicamentos</vt:lpstr>
      <vt:lpstr>Salud y Bienestar</vt:lpstr>
      <vt:lpstr>Salud y Bienestar:  ¿Qué hay en esto para Usted? </vt:lpstr>
      <vt:lpstr>Claves Personales para el Bienestar</vt:lpstr>
      <vt:lpstr>Dieta y Nutrición (1 de 2) </vt:lpstr>
      <vt:lpstr>Dieta y Nutrición (2 de 2) </vt:lpstr>
      <vt:lpstr>Ejercicio (1 de 2) </vt:lpstr>
      <vt:lpstr>Ejercicio (2 de 2) </vt:lpstr>
      <vt:lpstr>Peso</vt:lpstr>
      <vt:lpstr>Fumar y uso de otros Productos del Tabaco</vt:lpstr>
      <vt:lpstr>Estrés (1 de 2) </vt:lpstr>
      <vt:lpstr>Estrés (2 de 2) </vt:lpstr>
      <vt:lpstr>Relaciones Personales:   Familia y Amigos </vt:lpstr>
      <vt:lpstr>Pasos para el Cambio de Comportamiento</vt:lpstr>
      <vt:lpstr>Drogas y Medicamentos </vt:lpstr>
      <vt:lpstr>Cafeína </vt:lpstr>
      <vt:lpstr>Uso de Cafeína </vt:lpstr>
      <vt:lpstr>Cafeína y el Sueño </vt:lpstr>
      <vt:lpstr>Dos Estimulantes Dañinos  </vt:lpstr>
      <vt:lpstr>Ayudas para Dormir:  Suplementos  Y  Tés Herbales </vt:lpstr>
      <vt:lpstr>Píldoras para Dormir (1 de 2)</vt:lpstr>
      <vt:lpstr>Píldoras para Dormir (2 de 2)</vt:lpstr>
      <vt:lpstr>Otros Medicamentos tienen  Efectos Secundarios de Fatiga</vt:lpstr>
      <vt:lpstr>Alcohol:  No es un Medicamento para Dormir </vt:lpstr>
      <vt:lpstr>Lección 4: El Estado de Alerta y la Conducción de Vehículos de Autotransporte</vt:lpstr>
      <vt:lpstr> Mejorar el Sueño y el Estado de Alerta </vt:lpstr>
      <vt:lpstr>Desafíos en la Administración de la Fatiga del Conductor (1 de 2)</vt:lpstr>
      <vt:lpstr>Desafíos en la Administración de la Fatiga del Conductor (2 de 2)</vt:lpstr>
      <vt:lpstr>Estrategias Generales para Enfrentar estos Desafíos </vt:lpstr>
      <vt:lpstr>Estrategias en el Hogar </vt:lpstr>
      <vt:lpstr>Estrategias en el Camino</vt:lpstr>
      <vt:lpstr>Conducción Nocturna</vt:lpstr>
      <vt:lpstr>Lidiar con los Cambio de Turno y las Zonas Horarias</vt:lpstr>
      <vt:lpstr>Programación de Horarios y Horas de Servicio</vt:lpstr>
      <vt:lpstr>Prácticas Básicas de Programación de Horarios para el Sueño-Descanso</vt:lpstr>
      <vt:lpstr>Regularidad de Horarios </vt:lpstr>
      <vt:lpstr>Rotación de Horario Hacia Adelante</vt:lpstr>
      <vt:lpstr>Rotación de Horario Hacia Atrás</vt:lpstr>
      <vt:lpstr>Reglas de Horas de Servicio de los EUA para Carga</vt:lpstr>
      <vt:lpstr>Reglas de Horas de Servicio de los EUA para Autobús</vt:lpstr>
      <vt:lpstr>Reglas Canadienses para Camiones y Autobuses</vt:lpstr>
      <vt:lpstr>Reglas de Horas de Servicio</vt:lpstr>
      <vt:lpstr>PowerPoint Presentation</vt:lpstr>
      <vt:lpstr>Obligaciones del Conductor</vt:lpstr>
      <vt:lpstr>Conducción en Equipo</vt:lpstr>
      <vt:lpstr>Conducción en Equipo: Ventajas  </vt:lpstr>
      <vt:lpstr>Conducción en Equipo: Desventajas </vt:lpstr>
      <vt:lpstr>Reglas Clave del Camarote para Dormir de EUA</vt:lpstr>
      <vt:lpstr>Reglas Clave del Camarote para Dormir Canadienses </vt:lpstr>
      <vt:lpstr>Cumplimiento y Uso Seguro del Camarote</vt:lpstr>
      <vt:lpstr>Mejore la Conducción en Equipo</vt:lpstr>
      <vt:lpstr>Conclusiones: Revisión y Resumen</vt:lpstr>
      <vt:lpstr> Revisión </vt:lpstr>
      <vt:lpstr>Revisión: Términos y Conceptos Clave sobre la Fatiga (1 de 2) </vt:lpstr>
      <vt:lpstr>Revisión: Términos y Conceptos Clave sobre la Fatiga (2 de 2)</vt:lpstr>
      <vt:lpstr>Mitos sobre la Fatiga (1 de 2) </vt:lpstr>
      <vt:lpstr>Mitos sobre la Fatiga (2 de 2) </vt:lpstr>
      <vt:lpstr>Administración de la Fatiga “Hacer" (1 de 2) </vt:lpstr>
      <vt:lpstr>Administración de la Fatiga “Hacer”  (2 de 2) </vt:lpstr>
      <vt:lpstr>Administración de la Fatiga “No Hacer” </vt:lpstr>
      <vt:lpstr>Cuestionario - Revisión de Educación del Conductor: Parte 2</vt:lpstr>
      <vt:lpstr>Cuestionario - Revisión de Educación del Conductor: Parte 2</vt:lpstr>
      <vt:lpstr>Cuestionario - Revisión de Educación del Conductor: Parte 2</vt:lpstr>
      <vt:lpstr>Cuestionario - Revisión de Educación del Conductor: Parte 2</vt:lpstr>
      <vt:lpstr>Cuestionario - Revisión de Educación del Conductor: Parte 2</vt:lpstr>
      <vt:lpstr>Capacitación en Educación de la Familia y Cambio del Comportamiento</vt:lpstr>
      <vt:lpstr>Capacitación en Educación de la Familia </vt:lpstr>
      <vt:lpstr>Módulo 4 (Educación de la Familia) Propósito y Características</vt:lpstr>
      <vt:lpstr>Módulo 4 Metas de Aprendizaje </vt:lpstr>
      <vt:lpstr>Módulo 4 Lecciones y Temas</vt:lpstr>
      <vt:lpstr>Realización de la Capacitación del Módulo 4 </vt:lpstr>
      <vt:lpstr>Facilitar el Cambio de Comportamiento </vt:lpstr>
      <vt:lpstr>Papel del Transportista en la Facilitación del Cambio de Comportamiento del Conductor y    la Familia </vt:lpstr>
      <vt:lpstr>Claves para Mejorar la Higiene del Sueño del Conductor </vt:lpstr>
      <vt:lpstr>Pasos para el Cambio de Comportamiento</vt:lpstr>
      <vt:lpstr>Etapas del Cambio de Comportamiento </vt:lpstr>
      <vt:lpstr>Cambio de Comportamiento: Etapas de Pensamiento sobre la Reducción del Consumo de Grasas </vt:lpstr>
      <vt:lpstr>Cambio de Comportamiento: Etapas de Pensamiento sobre la Reducción del Consumo de Grasas </vt:lpstr>
      <vt:lpstr>Cambio de Comportamiento: Etapas de Pensamiento sobre la Reducción del Consumo de Grasas </vt:lpstr>
      <vt:lpstr>Cambio de Comportamiento: Etapas de Pensamiento sobre la Reducción del Consumo de Grasas </vt:lpstr>
      <vt:lpstr>Cambio de Comportamiento: Etapas de Pensamiento sobre la Reducción del Consumo de Grasas </vt:lpstr>
      <vt:lpstr>Cambio de Comportamiento: Etapas de Pensamiento sobre la Reducción del Consumo de Grasas </vt:lpstr>
      <vt:lpstr>Metas y Estrategias del Cambio de Comportamiento </vt:lpstr>
      <vt:lpstr>Metas y Estrategias del Cambio de Comportamiento  </vt:lpstr>
      <vt:lpstr>Metas y Estrategias del Cambio de Comportamiento </vt:lpstr>
      <vt:lpstr>Metas y Estrategias del Cambio de Comportamiento </vt:lpstr>
      <vt:lpstr>Metas y Estrategias del Cambio de Comportamiento </vt:lpstr>
      <vt:lpstr>Metas y Estrategias del Cambio de Comportamiento </vt:lpstr>
      <vt:lpstr>¡La autoadministración Conductual Ayuda a los Buenos Ejecutantes a Ser aún Mejores!! </vt:lpstr>
      <vt:lpstr>Establecimiento de Metas SMART </vt:lpstr>
      <vt:lpstr>Cuestionario - Educación de la Familia y Cambio de Comportamiento</vt:lpstr>
      <vt:lpstr>Cuestionario - Educación de la Familia y Cambio de Comportamiento</vt:lpstr>
      <vt:lpstr>Cuestionario - Educación de la Familia y Cambio de Comportamiento</vt:lpstr>
      <vt:lpstr>Cuestionario - Educación de la Familia y Cambio de Comportamiento</vt:lpstr>
      <vt:lpstr>Cuestionario - Educación de la Familia y Cambio de Comportamiento</vt:lpstr>
      <vt:lpstr>Conclusión: Revisión y Resumen</vt:lpstr>
      <vt:lpstr>Desafíos de la Capacitación del PAF (1 de 2) </vt:lpstr>
      <vt:lpstr>Desafíos de la Capacitación del PAF (2 de 2) </vt:lpstr>
      <vt:lpstr>Revisión: Términos y Conceptos Clave Relacionados con la Capacitación </vt:lpstr>
      <vt:lpstr>Etapas para el Cambio de Comportamiento</vt:lpstr>
      <vt:lpstr>Examen del Curso: Módulo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rodolfo.giacoman@cvsa.org</dc:creator>
  <cp:lastModifiedBy>Marco T</cp:lastModifiedBy>
  <cp:revision>820</cp:revision>
  <cp:lastPrinted>2012-01-27T19:27:57Z</cp:lastPrinted>
  <dcterms:created xsi:type="dcterms:W3CDTF">2011-09-07T19:34:03Z</dcterms:created>
  <dcterms:modified xsi:type="dcterms:W3CDTF">2025-04-10T20:40:20Z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y fmtid="{D5CDD505-2E9C-101B-9397-08002B2CF9AE}" pid="7" name="_SourceUrl">
    <vt:lpwstr/>
  </property>
  <property fmtid="{D5CDD505-2E9C-101B-9397-08002B2CF9AE}" pid="8" name="_SharedFileIndex">
    <vt:lpwstr/>
  </property>
</Properties>
</file>