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mf" ContentType="image/x-wmf"/>
  <Default Extension="wmv" ContentType="video/x-ms-wmv"/>
  <Default Extension="xml" ContentType="application/xml"/>
  <Override PartName="/ppt/presentation.xml" ContentType="application/vnd.openxmlformats-officedocument.presentationml.slideshow.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2.xml" ContentType="application/vnd.openxmlformats-officedocument.drawingml.chart+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3.xml" ContentType="application/vnd.openxmlformats-officedocument.drawingml.chart+xml"/>
  <Override PartName="/ppt/drawings/drawing2.xml" ContentType="application/vnd.openxmlformats-officedocument.drawingml.chartshape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82"/>
  </p:notesMasterIdLst>
  <p:handoutMasterIdLst>
    <p:handoutMasterId r:id="rId83"/>
  </p:handoutMasterIdLst>
  <p:sldIdLst>
    <p:sldId id="256" r:id="rId5"/>
    <p:sldId id="618" r:id="rId6"/>
    <p:sldId id="619" r:id="rId7"/>
    <p:sldId id="620" r:id="rId8"/>
    <p:sldId id="621" r:id="rId9"/>
    <p:sldId id="622" r:id="rId10"/>
    <p:sldId id="623" r:id="rId11"/>
    <p:sldId id="624" r:id="rId12"/>
    <p:sldId id="625" r:id="rId13"/>
    <p:sldId id="626" r:id="rId14"/>
    <p:sldId id="627" r:id="rId15"/>
    <p:sldId id="628" r:id="rId16"/>
    <p:sldId id="629" r:id="rId17"/>
    <p:sldId id="550" r:id="rId18"/>
    <p:sldId id="950" r:id="rId19"/>
    <p:sldId id="951" r:id="rId20"/>
    <p:sldId id="952" r:id="rId21"/>
    <p:sldId id="953" r:id="rId22"/>
    <p:sldId id="833" r:id="rId23"/>
    <p:sldId id="835" r:id="rId24"/>
    <p:sldId id="836" r:id="rId25"/>
    <p:sldId id="954" r:id="rId26"/>
    <p:sldId id="536" r:id="rId27"/>
    <p:sldId id="955" r:id="rId28"/>
    <p:sldId id="956" r:id="rId29"/>
    <p:sldId id="957" r:id="rId30"/>
    <p:sldId id="958" r:id="rId31"/>
    <p:sldId id="633" r:id="rId32"/>
    <p:sldId id="634" r:id="rId33"/>
    <p:sldId id="635" r:id="rId34"/>
    <p:sldId id="636" r:id="rId35"/>
    <p:sldId id="637" r:id="rId36"/>
    <p:sldId id="638" r:id="rId37"/>
    <p:sldId id="959" r:id="rId38"/>
    <p:sldId id="639" r:id="rId39"/>
    <p:sldId id="960" r:id="rId40"/>
    <p:sldId id="641" r:id="rId41"/>
    <p:sldId id="642" r:id="rId42"/>
    <p:sldId id="961" r:id="rId43"/>
    <p:sldId id="617" r:id="rId44"/>
    <p:sldId id="606" r:id="rId45"/>
    <p:sldId id="962" r:id="rId46"/>
    <p:sldId id="963" r:id="rId47"/>
    <p:sldId id="964" r:id="rId48"/>
    <p:sldId id="527" r:id="rId49"/>
    <p:sldId id="993" r:id="rId50"/>
    <p:sldId id="735" r:id="rId51"/>
    <p:sldId id="866" r:id="rId52"/>
    <p:sldId id="994" r:id="rId53"/>
    <p:sldId id="645" r:id="rId54"/>
    <p:sldId id="646" r:id="rId55"/>
    <p:sldId id="647" r:id="rId56"/>
    <p:sldId id="648" r:id="rId57"/>
    <p:sldId id="649" r:id="rId58"/>
    <p:sldId id="650" r:id="rId59"/>
    <p:sldId id="651" r:id="rId60"/>
    <p:sldId id="652" r:id="rId61"/>
    <p:sldId id="653" r:id="rId62"/>
    <p:sldId id="654" r:id="rId63"/>
    <p:sldId id="655" r:id="rId64"/>
    <p:sldId id="656" r:id="rId65"/>
    <p:sldId id="657" r:id="rId66"/>
    <p:sldId id="658" r:id="rId67"/>
    <p:sldId id="995" r:id="rId68"/>
    <p:sldId id="659" r:id="rId69"/>
    <p:sldId id="660" r:id="rId70"/>
    <p:sldId id="661" r:id="rId71"/>
    <p:sldId id="662" r:id="rId72"/>
    <p:sldId id="996" r:id="rId73"/>
    <p:sldId id="997" r:id="rId74"/>
    <p:sldId id="998" r:id="rId75"/>
    <p:sldId id="999" r:id="rId76"/>
    <p:sldId id="1000" r:id="rId77"/>
    <p:sldId id="1001" r:id="rId78"/>
    <p:sldId id="1002" r:id="rId79"/>
    <p:sldId id="1003" r:id="rId80"/>
    <p:sldId id="1004" r:id="rId81"/>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3DC53"/>
    <a:srgbClr val="F8A573"/>
    <a:srgbClr val="A2F974"/>
    <a:srgbClr val="FFFF99"/>
    <a:srgbClr val="006600"/>
    <a:srgbClr val="993300"/>
    <a:srgbClr val="800000"/>
    <a:srgbClr val="FF99CC"/>
    <a:srgbClr val="00CC00"/>
    <a:srgbClr val="00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E4BB05-BB6C-4D95-BFA2-D0AFDCE1B0C3}" v="11" dt="2024-02-28T18:57:26.1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409" autoAdjust="0"/>
    <p:restoredTop sz="62702" autoAdjust="0"/>
  </p:normalViewPr>
  <p:slideViewPr>
    <p:cSldViewPr>
      <p:cViewPr varScale="1">
        <p:scale>
          <a:sx n="66" d="100"/>
          <a:sy n="66" d="100"/>
        </p:scale>
        <p:origin x="2052" y="6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1832"/>
    </p:cViewPr>
  </p:sorterViewPr>
  <p:notesViewPr>
    <p:cSldViewPr>
      <p:cViewPr varScale="1">
        <p:scale>
          <a:sx n="85" d="100"/>
          <a:sy n="85" d="100"/>
        </p:scale>
        <p:origin x="-1908" y="-5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presProps" Target="pres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handoutMaster" Target="handoutMasters/handoutMaster1.xml"/><Relationship Id="rId88"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Leslie\Documents\a%20TBSAFETY\a%202011%20New%20Projects\a%20FMP\Module%203%20-%20Driver%20Ed\Mod%203%20Data%20&amp;%20Figure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Leslie\Documents\a%20TBSAFETY\a%202011%20New%20Projects\a%20FMP\Module%203%20-%20Driver%20Ed\Mod%203%20Data%20&amp;%20Figures.xlsx"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Users\Leslie\Documents\a%20TBSAFETY\a%202011%20New%20Projects\a%20FMP\Module%203%20-%20Driver%20Ed\Mod%203%20Data%20&amp;%20Figur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0397111913359164E-2"/>
          <c:y val="0.17665615141955837"/>
          <c:w val="0.69314079422385089"/>
          <c:h val="0.6056782334385522"/>
        </c:manualLayout>
      </c:layout>
      <c:lineChart>
        <c:grouping val="standard"/>
        <c:varyColors val="0"/>
        <c:ser>
          <c:idx val="0"/>
          <c:order val="0"/>
          <c:tx>
            <c:strRef>
              <c:f>'[2]Fig 5-12 + 5-14'!$B$127</c:f>
              <c:strCache>
                <c:ptCount val="1"/>
                <c:pt idx="0">
                  <c:v>9 Hrs in Bed</c:v>
                </c:pt>
              </c:strCache>
            </c:strRef>
          </c:tx>
          <c:spPr>
            <a:ln w="25400">
              <a:solidFill>
                <a:srgbClr val="000080"/>
              </a:solidFill>
              <a:prstDash val="solid"/>
            </a:ln>
          </c:spPr>
          <c:marker>
            <c:symbol val="diamond"/>
            <c:size val="7"/>
            <c:spPr>
              <a:solidFill>
                <a:srgbClr val="000080"/>
              </a:solidFill>
              <a:ln>
                <a:solidFill>
                  <a:srgbClr val="000080"/>
                </a:solidFill>
                <a:prstDash val="solid"/>
              </a:ln>
            </c:spPr>
          </c:marker>
          <c:val>
            <c:numRef>
              <c:f>'[2]Fig 5-12 + 5-14'!$B$128:$B$135</c:f>
              <c:numCache>
                <c:formatCode>General</c:formatCode>
                <c:ptCount val="8"/>
                <c:pt idx="0">
                  <c:v>95</c:v>
                </c:pt>
                <c:pt idx="1">
                  <c:v>95</c:v>
                </c:pt>
                <c:pt idx="2">
                  <c:v>96</c:v>
                </c:pt>
                <c:pt idx="3">
                  <c:v>94</c:v>
                </c:pt>
                <c:pt idx="4">
                  <c:v>95</c:v>
                </c:pt>
                <c:pt idx="5">
                  <c:v>96</c:v>
                </c:pt>
                <c:pt idx="6">
                  <c:v>97</c:v>
                </c:pt>
                <c:pt idx="7">
                  <c:v>95</c:v>
                </c:pt>
              </c:numCache>
            </c:numRef>
          </c:val>
          <c:smooth val="0"/>
          <c:extLst>
            <c:ext xmlns:c16="http://schemas.microsoft.com/office/drawing/2014/chart" uri="{C3380CC4-5D6E-409C-BE32-E72D297353CC}">
              <c16:uniqueId val="{00000000-BB40-44CE-9B2E-D94363879C13}"/>
            </c:ext>
          </c:extLst>
        </c:ser>
        <c:ser>
          <c:idx val="1"/>
          <c:order val="1"/>
          <c:tx>
            <c:strRef>
              <c:f>'[2]Fig 5-12 + 5-14'!$C$127</c:f>
              <c:strCache>
                <c:ptCount val="1"/>
                <c:pt idx="0">
                  <c:v>7 Hrs in Bed</c:v>
                </c:pt>
              </c:strCache>
            </c:strRef>
          </c:tx>
          <c:spPr>
            <a:ln w="25400">
              <a:solidFill>
                <a:srgbClr val="FF00FF"/>
              </a:solidFill>
              <a:prstDash val="solid"/>
            </a:ln>
          </c:spPr>
          <c:marker>
            <c:symbol val="square"/>
            <c:size val="7"/>
            <c:spPr>
              <a:solidFill>
                <a:srgbClr val="FF00FF"/>
              </a:solidFill>
              <a:ln>
                <a:solidFill>
                  <a:srgbClr val="FF00FF"/>
                </a:solidFill>
                <a:prstDash val="solid"/>
              </a:ln>
            </c:spPr>
          </c:marker>
          <c:val>
            <c:numRef>
              <c:f>'[2]Fig 5-12 + 5-14'!$C$128:$C$135</c:f>
              <c:numCache>
                <c:formatCode>General</c:formatCode>
                <c:ptCount val="8"/>
                <c:pt idx="0">
                  <c:v>93</c:v>
                </c:pt>
                <c:pt idx="1">
                  <c:v>92</c:v>
                </c:pt>
                <c:pt idx="2">
                  <c:v>92</c:v>
                </c:pt>
                <c:pt idx="3">
                  <c:v>89</c:v>
                </c:pt>
                <c:pt idx="4">
                  <c:v>87</c:v>
                </c:pt>
                <c:pt idx="5">
                  <c:v>87</c:v>
                </c:pt>
                <c:pt idx="6">
                  <c:v>83</c:v>
                </c:pt>
                <c:pt idx="7">
                  <c:v>83</c:v>
                </c:pt>
              </c:numCache>
            </c:numRef>
          </c:val>
          <c:smooth val="0"/>
          <c:extLst>
            <c:ext xmlns:c16="http://schemas.microsoft.com/office/drawing/2014/chart" uri="{C3380CC4-5D6E-409C-BE32-E72D297353CC}">
              <c16:uniqueId val="{00000001-BB40-44CE-9B2E-D94363879C13}"/>
            </c:ext>
          </c:extLst>
        </c:ser>
        <c:ser>
          <c:idx val="2"/>
          <c:order val="2"/>
          <c:tx>
            <c:strRef>
              <c:f>'[2]Fig 5-12 + 5-14'!$D$127</c:f>
              <c:strCache>
                <c:ptCount val="1"/>
                <c:pt idx="0">
                  <c:v>5 Hrs in Bed</c:v>
                </c:pt>
              </c:strCache>
            </c:strRef>
          </c:tx>
          <c:spPr>
            <a:ln w="25400">
              <a:solidFill>
                <a:srgbClr val="800080"/>
              </a:solidFill>
              <a:prstDash val="solid"/>
            </a:ln>
          </c:spPr>
          <c:marker>
            <c:symbol val="circle"/>
            <c:size val="7"/>
            <c:spPr>
              <a:solidFill>
                <a:srgbClr val="FFFF00"/>
              </a:solidFill>
              <a:ln>
                <a:solidFill>
                  <a:srgbClr val="FFFF00"/>
                </a:solidFill>
                <a:prstDash val="solid"/>
              </a:ln>
            </c:spPr>
          </c:marker>
          <c:val>
            <c:numRef>
              <c:f>'[2]Fig 5-12 + 5-14'!$D$128:$D$135</c:f>
              <c:numCache>
                <c:formatCode>General</c:formatCode>
                <c:ptCount val="8"/>
                <c:pt idx="0">
                  <c:v>93</c:v>
                </c:pt>
                <c:pt idx="1">
                  <c:v>86</c:v>
                </c:pt>
                <c:pt idx="2">
                  <c:v>85</c:v>
                </c:pt>
                <c:pt idx="3">
                  <c:v>80</c:v>
                </c:pt>
                <c:pt idx="4">
                  <c:v>78</c:v>
                </c:pt>
                <c:pt idx="5">
                  <c:v>73</c:v>
                </c:pt>
                <c:pt idx="6">
                  <c:v>68</c:v>
                </c:pt>
                <c:pt idx="7">
                  <c:v>68</c:v>
                </c:pt>
              </c:numCache>
            </c:numRef>
          </c:val>
          <c:smooth val="0"/>
          <c:extLst>
            <c:ext xmlns:c16="http://schemas.microsoft.com/office/drawing/2014/chart" uri="{C3380CC4-5D6E-409C-BE32-E72D297353CC}">
              <c16:uniqueId val="{00000002-BB40-44CE-9B2E-D94363879C13}"/>
            </c:ext>
          </c:extLst>
        </c:ser>
        <c:ser>
          <c:idx val="3"/>
          <c:order val="3"/>
          <c:tx>
            <c:strRef>
              <c:f>'[2]Fig 5-12 + 5-14'!$E$127</c:f>
              <c:strCache>
                <c:ptCount val="1"/>
                <c:pt idx="0">
                  <c:v>3 Hrs in Bed</c:v>
                </c:pt>
              </c:strCache>
            </c:strRef>
          </c:tx>
          <c:spPr>
            <a:ln w="25400">
              <a:solidFill>
                <a:srgbClr val="FF0000"/>
              </a:solidFill>
              <a:prstDash val="solid"/>
            </a:ln>
          </c:spPr>
          <c:marker>
            <c:symbol val="triangle"/>
            <c:size val="7"/>
            <c:spPr>
              <a:noFill/>
              <a:ln>
                <a:solidFill>
                  <a:srgbClr val="00FFFF"/>
                </a:solidFill>
                <a:prstDash val="solid"/>
              </a:ln>
            </c:spPr>
          </c:marker>
          <c:val>
            <c:numRef>
              <c:f>'[2]Fig 5-12 + 5-14'!$E$128:$E$135</c:f>
              <c:numCache>
                <c:formatCode>General</c:formatCode>
                <c:ptCount val="8"/>
                <c:pt idx="0">
                  <c:v>90</c:v>
                </c:pt>
                <c:pt idx="1">
                  <c:v>80</c:v>
                </c:pt>
                <c:pt idx="2">
                  <c:v>76</c:v>
                </c:pt>
                <c:pt idx="3">
                  <c:v>54</c:v>
                </c:pt>
                <c:pt idx="4">
                  <c:v>48</c:v>
                </c:pt>
                <c:pt idx="5">
                  <c:v>43</c:v>
                </c:pt>
                <c:pt idx="6">
                  <c:v>35</c:v>
                </c:pt>
                <c:pt idx="7">
                  <c:v>23</c:v>
                </c:pt>
              </c:numCache>
            </c:numRef>
          </c:val>
          <c:smooth val="0"/>
          <c:extLst>
            <c:ext xmlns:c16="http://schemas.microsoft.com/office/drawing/2014/chart" uri="{C3380CC4-5D6E-409C-BE32-E72D297353CC}">
              <c16:uniqueId val="{00000003-BB40-44CE-9B2E-D94363879C13}"/>
            </c:ext>
          </c:extLst>
        </c:ser>
        <c:dLbls>
          <c:showLegendKey val="0"/>
          <c:showVal val="0"/>
          <c:showCatName val="0"/>
          <c:showSerName val="0"/>
          <c:showPercent val="0"/>
          <c:showBubbleSize val="0"/>
        </c:dLbls>
        <c:marker val="1"/>
        <c:smooth val="0"/>
        <c:axId val="51887104"/>
        <c:axId val="52434432"/>
      </c:lineChart>
      <c:catAx>
        <c:axId val="51887104"/>
        <c:scaling>
          <c:orientation val="minMax"/>
        </c:scaling>
        <c:delete val="0"/>
        <c:axPos val="b"/>
        <c:title>
          <c:tx>
            <c:rich>
              <a:bodyPr/>
              <a:lstStyle/>
              <a:p>
                <a:pPr>
                  <a:defRPr sz="1400" b="1" i="0" u="none" strike="noStrike" baseline="0">
                    <a:solidFill>
                      <a:srgbClr val="000000"/>
                    </a:solidFill>
                    <a:latin typeface="Arial"/>
                    <a:ea typeface="Arial"/>
                    <a:cs typeface="Arial"/>
                  </a:defRPr>
                </a:pPr>
                <a:r>
                  <a:rPr lang="en-US" sz="1400" dirty="0"/>
                  <a:t>Days of Restricted Sleep</a:t>
                </a:r>
              </a:p>
            </c:rich>
          </c:tx>
          <c:layout>
            <c:manualLayout>
              <c:xMode val="edge"/>
              <c:yMode val="edge"/>
              <c:x val="0.27436823104693142"/>
              <c:y val="0.88012618296528267"/>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200" b="1" i="0" u="none" strike="noStrike" baseline="0">
                <a:solidFill>
                  <a:srgbClr val="000000"/>
                </a:solidFill>
                <a:latin typeface="Arial"/>
                <a:ea typeface="Arial"/>
                <a:cs typeface="Arial"/>
              </a:defRPr>
            </a:pPr>
            <a:endParaRPr lang="es-MX"/>
          </a:p>
        </c:txPr>
        <c:crossAx val="52434432"/>
        <c:crosses val="autoZero"/>
        <c:auto val="1"/>
        <c:lblAlgn val="ctr"/>
        <c:lblOffset val="100"/>
        <c:tickLblSkip val="1"/>
        <c:tickMarkSkip val="1"/>
        <c:noMultiLvlLbl val="0"/>
      </c:catAx>
      <c:valAx>
        <c:axId val="52434432"/>
        <c:scaling>
          <c:orientation val="minMax"/>
        </c:scaling>
        <c:delete val="1"/>
        <c:axPos val="l"/>
        <c:majorGridlines>
          <c:spPr>
            <a:ln w="3175">
              <a:solidFill>
                <a:srgbClr val="000000"/>
              </a:solidFill>
              <a:prstDash val="solid"/>
            </a:ln>
          </c:spPr>
        </c:majorGridlines>
        <c:title>
          <c:tx>
            <c:rich>
              <a:bodyPr/>
              <a:lstStyle/>
              <a:p>
                <a:pPr>
                  <a:defRPr sz="1400" b="1" i="0" u="none" strike="noStrike" baseline="0">
                    <a:solidFill>
                      <a:srgbClr val="000000"/>
                    </a:solidFill>
                    <a:latin typeface="Arial"/>
                    <a:ea typeface="Arial"/>
                    <a:cs typeface="Arial"/>
                  </a:defRPr>
                </a:pPr>
                <a:r>
                  <a:rPr lang="en-US" sz="1400" dirty="0"/>
                  <a:t>Relative Performance</a:t>
                </a:r>
              </a:p>
            </c:rich>
          </c:tx>
          <c:layout>
            <c:manualLayout>
              <c:xMode val="edge"/>
              <c:yMode val="edge"/>
              <c:x val="2.8880866425992816E-2"/>
              <c:y val="0.29022082018928935"/>
            </c:manualLayout>
          </c:layout>
          <c:overlay val="0"/>
          <c:spPr>
            <a:noFill/>
            <a:ln w="25400">
              <a:noFill/>
            </a:ln>
          </c:spPr>
        </c:title>
        <c:numFmt formatCode="General" sourceLinked="1"/>
        <c:majorTickMark val="out"/>
        <c:minorTickMark val="none"/>
        <c:tickLblPos val="none"/>
        <c:crossAx val="51887104"/>
        <c:crosses val="autoZero"/>
        <c:crossBetween val="between"/>
      </c:valAx>
      <c:spPr>
        <a:solidFill>
          <a:srgbClr val="FFFFFF"/>
        </a:solidFill>
        <a:ln w="12700">
          <a:solidFill>
            <a:srgbClr val="808080"/>
          </a:solidFill>
          <a:prstDash val="solid"/>
        </a:ln>
      </c:spPr>
    </c:plotArea>
    <c:legend>
      <c:legendPos val="r"/>
      <c:layout>
        <c:manualLayout>
          <c:xMode val="edge"/>
          <c:yMode val="edge"/>
          <c:x val="0.78339350180502909"/>
          <c:y val="0.34700315457412828"/>
          <c:w val="0.21660645360506417"/>
          <c:h val="0.26813880126182982"/>
        </c:manualLayout>
      </c:layout>
      <c:overlay val="0"/>
      <c:spPr>
        <a:solidFill>
          <a:srgbClr val="FFFFFF"/>
        </a:solidFill>
        <a:ln w="3175">
          <a:solidFill>
            <a:srgbClr val="000000"/>
          </a:solidFill>
          <a:prstDash val="solid"/>
        </a:ln>
      </c:spPr>
      <c:txPr>
        <a:bodyPr/>
        <a:lstStyle/>
        <a:p>
          <a:pPr>
            <a:defRPr sz="1600" b="0" i="0" u="none" strike="noStrike" baseline="0">
              <a:solidFill>
                <a:srgbClr val="000000"/>
              </a:solidFill>
              <a:latin typeface="Arial"/>
              <a:ea typeface="Arial"/>
              <a:cs typeface="Arial"/>
            </a:defRPr>
          </a:pPr>
          <a:endParaRPr lang="es-MX"/>
        </a:p>
      </c:txPr>
    </c:legend>
    <c:plotVisOnly val="1"/>
    <c:dispBlanksAs val="gap"/>
    <c:showDLblsOverMax val="0"/>
  </c:chart>
  <c:spPr>
    <a:solidFill>
      <a:srgbClr val="FFFFFF"/>
    </a:solidFill>
    <a:ln w="3175">
      <a:solidFill>
        <a:srgbClr val="000000"/>
      </a:solidFill>
      <a:prstDash val="solid"/>
    </a:ln>
  </c:spPr>
  <c:txPr>
    <a:bodyPr/>
    <a:lstStyle/>
    <a:p>
      <a:pPr>
        <a:defRPr sz="1000" b="0" i="0" u="none" strike="noStrike" baseline="0">
          <a:solidFill>
            <a:srgbClr val="000000"/>
          </a:solidFill>
          <a:latin typeface="Arial"/>
          <a:ea typeface="Arial"/>
          <a:cs typeface="Arial"/>
        </a:defRPr>
      </a:pPr>
      <a:endParaRPr lang="es-MX"/>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es-MX" noProof="0"/>
            </a:pPr>
            <a:r>
              <a:rPr lang="es-MX" noProof="0" dirty="0"/>
              <a:t>Ritmo Circadiano</a:t>
            </a:r>
            <a:r>
              <a:rPr lang="es-MX" baseline="0" noProof="0" dirty="0"/>
              <a:t> del Estado de Alerta</a:t>
            </a:r>
            <a:endParaRPr lang="es-MX" noProof="0" dirty="0"/>
          </a:p>
        </c:rich>
      </c:tx>
      <c:overlay val="0"/>
    </c:title>
    <c:autoTitleDeleted val="0"/>
    <c:plotArea>
      <c:layout/>
      <c:lineChart>
        <c:grouping val="standard"/>
        <c:varyColors val="0"/>
        <c:ser>
          <c:idx val="0"/>
          <c:order val="0"/>
          <c:spPr>
            <a:ln w="38100">
              <a:solidFill>
                <a:srgbClr val="C00000"/>
              </a:solidFill>
            </a:ln>
          </c:spPr>
          <c:marker>
            <c:symbol val="none"/>
          </c:marker>
          <c:cat>
            <c:strRef>
              <c:f>'Circadian (2)'!$A$113:$A$160</c:f>
              <c:strCache>
                <c:ptCount val="48"/>
                <c:pt idx="0">
                  <c:v>0</c:v>
                </c:pt>
                <c:pt idx="1">
                  <c:v>0.5</c:v>
                </c:pt>
                <c:pt idx="2">
                  <c:v>1</c:v>
                </c:pt>
                <c:pt idx="3">
                  <c:v>1.5</c:v>
                </c:pt>
                <c:pt idx="4">
                  <c:v>2</c:v>
                </c:pt>
                <c:pt idx="5">
                  <c:v>2.5</c:v>
                </c:pt>
                <c:pt idx="6">
                  <c:v>3</c:v>
                </c:pt>
                <c:pt idx="7">
                  <c:v>3.5</c:v>
                </c:pt>
                <c:pt idx="8">
                  <c:v>4</c:v>
                </c:pt>
                <c:pt idx="9">
                  <c:v>4.5</c:v>
                </c:pt>
                <c:pt idx="10">
                  <c:v>5</c:v>
                </c:pt>
                <c:pt idx="11">
                  <c:v>5.5</c:v>
                </c:pt>
                <c:pt idx="12">
                  <c:v>6</c:v>
                </c:pt>
                <c:pt idx="13">
                  <c:v>6.5</c:v>
                </c:pt>
                <c:pt idx="14">
                  <c:v>7</c:v>
                </c:pt>
                <c:pt idx="15">
                  <c:v>7.5</c:v>
                </c:pt>
                <c:pt idx="16">
                  <c:v>8</c:v>
                </c:pt>
                <c:pt idx="17">
                  <c:v>8.5</c:v>
                </c:pt>
                <c:pt idx="18">
                  <c:v>9</c:v>
                </c:pt>
                <c:pt idx="19">
                  <c:v>9.5</c:v>
                </c:pt>
                <c:pt idx="20">
                  <c:v>10</c:v>
                </c:pt>
                <c:pt idx="21">
                  <c:v>10.5</c:v>
                </c:pt>
                <c:pt idx="22">
                  <c:v>11</c:v>
                </c:pt>
                <c:pt idx="23">
                  <c:v>11.5</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c:v>
                </c:pt>
                <c:pt idx="40">
                  <c:v>20</c:v>
                </c:pt>
                <c:pt idx="41">
                  <c:v>20.5</c:v>
                </c:pt>
                <c:pt idx="42">
                  <c:v>21</c:v>
                </c:pt>
                <c:pt idx="43">
                  <c:v>21.5</c:v>
                </c:pt>
                <c:pt idx="44">
                  <c:v>22</c:v>
                </c:pt>
                <c:pt idx="45">
                  <c:v>22.5</c:v>
                </c:pt>
                <c:pt idx="46">
                  <c:v>23</c:v>
                </c:pt>
                <c:pt idx="47">
                  <c:v>23.5</c:v>
                </c:pt>
              </c:strCache>
            </c:strRef>
          </c:cat>
          <c:val>
            <c:numRef>
              <c:f>'Circadian (2)'!$B$113:$B$160</c:f>
              <c:numCache>
                <c:formatCode>0.0</c:formatCode>
                <c:ptCount val="48"/>
                <c:pt idx="0">
                  <c:v>10.566666666666826</c:v>
                </c:pt>
                <c:pt idx="1">
                  <c:v>9.3333333333333357</c:v>
                </c:pt>
                <c:pt idx="2">
                  <c:v>8.1666666666666767</c:v>
                </c:pt>
                <c:pt idx="3">
                  <c:v>6.8333333333333934</c:v>
                </c:pt>
                <c:pt idx="4">
                  <c:v>5.666666666666667</c:v>
                </c:pt>
                <c:pt idx="5">
                  <c:v>4.5</c:v>
                </c:pt>
                <c:pt idx="6">
                  <c:v>3.6666666666666665</c:v>
                </c:pt>
                <c:pt idx="7">
                  <c:v>3</c:v>
                </c:pt>
                <c:pt idx="8">
                  <c:v>2.8333333333333335</c:v>
                </c:pt>
                <c:pt idx="9">
                  <c:v>3</c:v>
                </c:pt>
                <c:pt idx="10">
                  <c:v>3.5666666666666664</c:v>
                </c:pt>
                <c:pt idx="11">
                  <c:v>4.3999999999999995</c:v>
                </c:pt>
                <c:pt idx="12">
                  <c:v>5.6333333333333524</c:v>
                </c:pt>
                <c:pt idx="13">
                  <c:v>7.2333333333334124</c:v>
                </c:pt>
                <c:pt idx="14">
                  <c:v>8.9333333333333318</c:v>
                </c:pt>
                <c:pt idx="15">
                  <c:v>11.033333333333333</c:v>
                </c:pt>
                <c:pt idx="16">
                  <c:v>13.200000000000001</c:v>
                </c:pt>
                <c:pt idx="17">
                  <c:v>15.166666666666726</c:v>
                </c:pt>
                <c:pt idx="18">
                  <c:v>16.5</c:v>
                </c:pt>
                <c:pt idx="19">
                  <c:v>17.333333333332789</c:v>
                </c:pt>
                <c:pt idx="20">
                  <c:v>17.833333333332789</c:v>
                </c:pt>
                <c:pt idx="21">
                  <c:v>18</c:v>
                </c:pt>
                <c:pt idx="22">
                  <c:v>18</c:v>
                </c:pt>
                <c:pt idx="23">
                  <c:v>17.666666666666668</c:v>
                </c:pt>
                <c:pt idx="24">
                  <c:v>17.166666666666668</c:v>
                </c:pt>
                <c:pt idx="25">
                  <c:v>16.333333333332789</c:v>
                </c:pt>
                <c:pt idx="26">
                  <c:v>15.333333333333334</c:v>
                </c:pt>
                <c:pt idx="27">
                  <c:v>14.166666666666726</c:v>
                </c:pt>
                <c:pt idx="28">
                  <c:v>13.166666666666726</c:v>
                </c:pt>
                <c:pt idx="29">
                  <c:v>12.833333333333334</c:v>
                </c:pt>
                <c:pt idx="30">
                  <c:v>13.333333333333334</c:v>
                </c:pt>
                <c:pt idx="31">
                  <c:v>14.5</c:v>
                </c:pt>
                <c:pt idx="32">
                  <c:v>15.733333333333333</c:v>
                </c:pt>
                <c:pt idx="33">
                  <c:v>16.666666666666668</c:v>
                </c:pt>
                <c:pt idx="34">
                  <c:v>17.333333333332789</c:v>
                </c:pt>
                <c:pt idx="35">
                  <c:v>17.933333333332399</c:v>
                </c:pt>
                <c:pt idx="36">
                  <c:v>18.333333333332789</c:v>
                </c:pt>
                <c:pt idx="37">
                  <c:v>18.333333333332789</c:v>
                </c:pt>
                <c:pt idx="38">
                  <c:v>18.166666666666668</c:v>
                </c:pt>
                <c:pt idx="39">
                  <c:v>18</c:v>
                </c:pt>
                <c:pt idx="40">
                  <c:v>18</c:v>
                </c:pt>
                <c:pt idx="41">
                  <c:v>17.833333333332789</c:v>
                </c:pt>
                <c:pt idx="42">
                  <c:v>17.333333333332789</c:v>
                </c:pt>
                <c:pt idx="43">
                  <c:v>16</c:v>
                </c:pt>
                <c:pt idx="44">
                  <c:v>14.666666666666726</c:v>
                </c:pt>
                <c:pt idx="45">
                  <c:v>13.5</c:v>
                </c:pt>
                <c:pt idx="46">
                  <c:v>12.733333333333333</c:v>
                </c:pt>
                <c:pt idx="47">
                  <c:v>11.733333333333333</c:v>
                </c:pt>
              </c:numCache>
            </c:numRef>
          </c:val>
          <c:smooth val="0"/>
          <c:extLst>
            <c:ext xmlns:c16="http://schemas.microsoft.com/office/drawing/2014/chart" uri="{C3380CC4-5D6E-409C-BE32-E72D297353CC}">
              <c16:uniqueId val="{00000000-ED9C-419E-A084-37079C22C21C}"/>
            </c:ext>
          </c:extLst>
        </c:ser>
        <c:dLbls>
          <c:showLegendKey val="0"/>
          <c:showVal val="0"/>
          <c:showCatName val="0"/>
          <c:showSerName val="0"/>
          <c:showPercent val="0"/>
          <c:showBubbleSize val="0"/>
        </c:dLbls>
        <c:smooth val="0"/>
        <c:axId val="52453760"/>
        <c:axId val="54262784"/>
      </c:lineChart>
      <c:catAx>
        <c:axId val="52453760"/>
        <c:scaling>
          <c:orientation val="minMax"/>
        </c:scaling>
        <c:delete val="0"/>
        <c:axPos val="b"/>
        <c:title>
          <c:tx>
            <c:rich>
              <a:bodyPr/>
              <a:lstStyle/>
              <a:p>
                <a:pPr>
                  <a:defRPr lang="es-MX" sz="1400" noProof="0"/>
                </a:pPr>
                <a:r>
                  <a:rPr lang="es-MX" sz="1400" noProof="0" dirty="0"/>
                  <a:t>Hora del día</a:t>
                </a:r>
              </a:p>
            </c:rich>
          </c:tx>
          <c:overlay val="0"/>
        </c:title>
        <c:numFmt formatCode="General" sourceLinked="0"/>
        <c:majorTickMark val="out"/>
        <c:minorTickMark val="none"/>
        <c:tickLblPos val="nextTo"/>
        <c:txPr>
          <a:bodyPr/>
          <a:lstStyle/>
          <a:p>
            <a:pPr>
              <a:defRPr sz="1800"/>
            </a:pPr>
            <a:endParaRPr lang="es-MX"/>
          </a:p>
        </c:txPr>
        <c:crossAx val="54262784"/>
        <c:crosses val="autoZero"/>
        <c:auto val="1"/>
        <c:lblAlgn val="ctr"/>
        <c:lblOffset val="100"/>
        <c:noMultiLvlLbl val="0"/>
      </c:catAx>
      <c:valAx>
        <c:axId val="54262784"/>
        <c:scaling>
          <c:orientation val="minMax"/>
        </c:scaling>
        <c:delete val="1"/>
        <c:axPos val="l"/>
        <c:title>
          <c:tx>
            <c:rich>
              <a:bodyPr rot="-5400000" vert="horz"/>
              <a:lstStyle/>
              <a:p>
                <a:pPr>
                  <a:defRPr lang="es-MX" sz="2000" noProof="0"/>
                </a:pPr>
                <a:r>
                  <a:rPr lang="es-MX" sz="2000" noProof="0" dirty="0"/>
                  <a:t>Estado de Alerta Relativo y Vigilia</a:t>
                </a:r>
              </a:p>
            </c:rich>
          </c:tx>
          <c:overlay val="0"/>
        </c:title>
        <c:numFmt formatCode="0.0" sourceLinked="1"/>
        <c:majorTickMark val="out"/>
        <c:minorTickMark val="none"/>
        <c:tickLblPos val="none"/>
        <c:crossAx val="52453760"/>
        <c:crosses val="autoZero"/>
        <c:crossBetween val="between"/>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7628205128205128E-2"/>
          <c:y val="1.4925373134328361E-2"/>
          <c:w val="0.96474358974359065"/>
          <c:h val="0.86414991969288579"/>
        </c:manualLayout>
      </c:layout>
      <c:barChart>
        <c:barDir val="col"/>
        <c:grouping val="stacked"/>
        <c:varyColors val="0"/>
        <c:ser>
          <c:idx val="0"/>
          <c:order val="0"/>
          <c:invertIfNegative val="0"/>
          <c:dLbls>
            <c:spPr>
              <a:noFill/>
              <a:ln>
                <a:noFill/>
              </a:ln>
              <a:effectLst/>
            </c:spPr>
            <c:txPr>
              <a:bodyPr/>
              <a:lstStyle/>
              <a:p>
                <a:pPr>
                  <a:defRPr sz="1800" b="1"/>
                </a:pPr>
                <a:endParaRPr lang="es-MX"/>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'Ind Dif DFAS'!$B$6:$C$6</c:f>
              <c:strCache>
                <c:ptCount val="2"/>
                <c:pt idx="0">
                  <c:v>Drivers</c:v>
                </c:pt>
                <c:pt idx="1">
                  <c:v>Drowsy Periods</c:v>
                </c:pt>
              </c:strCache>
            </c:strRef>
          </c:cat>
          <c:val>
            <c:numRef>
              <c:f>'Ind Dif DFAS'!$B$7:$C$7</c:f>
              <c:numCache>
                <c:formatCode>0%</c:formatCode>
                <c:ptCount val="2"/>
                <c:pt idx="0">
                  <c:v>0.86000000000000065</c:v>
                </c:pt>
                <c:pt idx="1">
                  <c:v>0.46</c:v>
                </c:pt>
              </c:numCache>
            </c:numRef>
          </c:val>
          <c:extLst>
            <c:ext xmlns:c16="http://schemas.microsoft.com/office/drawing/2014/chart" uri="{C3380CC4-5D6E-409C-BE32-E72D297353CC}">
              <c16:uniqueId val="{00000000-FA7D-41C2-8CDD-EB8BD77814C1}"/>
            </c:ext>
          </c:extLst>
        </c:ser>
        <c:ser>
          <c:idx val="1"/>
          <c:order val="1"/>
          <c:invertIfNegative val="0"/>
          <c:dLbls>
            <c:spPr>
              <a:noFill/>
              <a:ln>
                <a:noFill/>
              </a:ln>
              <a:effectLst/>
            </c:spPr>
            <c:txPr>
              <a:bodyPr/>
              <a:lstStyle/>
              <a:p>
                <a:pPr>
                  <a:defRPr sz="1800" b="1"/>
                </a:pPr>
                <a:endParaRPr lang="es-MX"/>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'Ind Dif DFAS'!$B$6:$C$6</c:f>
              <c:strCache>
                <c:ptCount val="2"/>
                <c:pt idx="0">
                  <c:v>Drivers</c:v>
                </c:pt>
                <c:pt idx="1">
                  <c:v>Drowsy Periods</c:v>
                </c:pt>
              </c:strCache>
            </c:strRef>
          </c:cat>
          <c:val>
            <c:numRef>
              <c:f>'Ind Dif DFAS'!$B$8:$C$8</c:f>
              <c:numCache>
                <c:formatCode>0%</c:formatCode>
                <c:ptCount val="2"/>
                <c:pt idx="0">
                  <c:v>0.14000000000000001</c:v>
                </c:pt>
                <c:pt idx="1">
                  <c:v>0.54</c:v>
                </c:pt>
              </c:numCache>
            </c:numRef>
          </c:val>
          <c:extLst>
            <c:ext xmlns:c16="http://schemas.microsoft.com/office/drawing/2014/chart" uri="{C3380CC4-5D6E-409C-BE32-E72D297353CC}">
              <c16:uniqueId val="{00000001-FA7D-41C2-8CDD-EB8BD77814C1}"/>
            </c:ext>
          </c:extLst>
        </c:ser>
        <c:dLbls>
          <c:showLegendKey val="0"/>
          <c:showVal val="1"/>
          <c:showCatName val="0"/>
          <c:showSerName val="0"/>
          <c:showPercent val="0"/>
          <c:showBubbleSize val="0"/>
        </c:dLbls>
        <c:gapWidth val="150"/>
        <c:overlap val="100"/>
        <c:axId val="63015168"/>
        <c:axId val="63037440"/>
      </c:barChart>
      <c:catAx>
        <c:axId val="63015168"/>
        <c:scaling>
          <c:orientation val="minMax"/>
        </c:scaling>
        <c:delete val="0"/>
        <c:axPos val="b"/>
        <c:numFmt formatCode="General" sourceLinked="0"/>
        <c:majorTickMark val="out"/>
        <c:minorTickMark val="none"/>
        <c:tickLblPos val="nextTo"/>
        <c:txPr>
          <a:bodyPr/>
          <a:lstStyle/>
          <a:p>
            <a:pPr>
              <a:defRPr sz="2000" b="1"/>
            </a:pPr>
            <a:endParaRPr lang="es-MX"/>
          </a:p>
        </c:txPr>
        <c:crossAx val="63037440"/>
        <c:crosses val="autoZero"/>
        <c:auto val="1"/>
        <c:lblAlgn val="ctr"/>
        <c:lblOffset val="100"/>
        <c:noMultiLvlLbl val="0"/>
      </c:catAx>
      <c:valAx>
        <c:axId val="63037440"/>
        <c:scaling>
          <c:orientation val="minMax"/>
        </c:scaling>
        <c:delete val="1"/>
        <c:axPos val="l"/>
        <c:numFmt formatCode="0%" sourceLinked="1"/>
        <c:majorTickMark val="out"/>
        <c:minorTickMark val="none"/>
        <c:tickLblPos val="none"/>
        <c:crossAx val="63015168"/>
        <c:crosses val="autoZero"/>
        <c:crossBetween val="between"/>
      </c:valAx>
    </c:plotArea>
    <c:plotVisOnly val="1"/>
    <c:dispBlanksAs val="gap"/>
    <c:showDLblsOverMax val="0"/>
  </c:chart>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0.78431</cdr:x>
      <cdr:y>0.27419</cdr:y>
    </cdr:from>
    <cdr:to>
      <cdr:x>0.9902</cdr:x>
      <cdr:y>0.59677</cdr:y>
    </cdr:to>
    <cdr:grpSp>
      <cdr:nvGrpSpPr>
        <cdr:cNvPr id="4" name="3 Grupo">
          <a:extLst xmlns:a="http://schemas.openxmlformats.org/drawingml/2006/main">
            <a:ext uri="{FF2B5EF4-FFF2-40B4-BE49-F238E27FC236}">
              <a16:creationId xmlns:a16="http://schemas.microsoft.com/office/drawing/2014/main" id="{6710BD49-0A27-7F6F-13C8-0DEC2431D1E2}"/>
            </a:ext>
          </a:extLst>
        </cdr:cNvPr>
        <cdr:cNvGrpSpPr/>
      </cdr:nvGrpSpPr>
      <cdr:grpSpPr>
        <a:xfrm xmlns:a="http://schemas.openxmlformats.org/drawingml/2006/main">
          <a:off x="6095971" y="1295383"/>
          <a:ext cx="1600259" cy="1523997"/>
          <a:chOff x="6095998" y="1295400"/>
          <a:chExt cx="1600216" cy="1524000"/>
        </a:xfrm>
      </cdr:grpSpPr>
      <cdr:sp macro="" textlink="">
        <cdr:nvSpPr>
          <cdr:cNvPr id="2" name="3 CuadroTexto"/>
          <cdr:cNvSpPr txBox="1"/>
        </cdr:nvSpPr>
        <cdr:spPr>
          <a:xfrm xmlns:a="http://schemas.openxmlformats.org/drawingml/2006/main">
            <a:off x="6095998" y="1295400"/>
            <a:ext cx="1524000" cy="338555"/>
          </a:xfrm>
          <a:prstGeom xmlns:a="http://schemas.openxmlformats.org/drawingml/2006/main" prst="rect">
            <a:avLst/>
          </a:prstGeom>
          <a:solidFill xmlns:a="http://schemas.openxmlformats.org/drawingml/2006/main">
            <a:schemeClr val="bg1"/>
          </a:solidFill>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s-MX" sz="1600" dirty="0"/>
              <a:t>Horas en cama:</a:t>
            </a:r>
          </a:p>
        </cdr:txBody>
      </cdr:sp>
      <cdr:sp macro="" textlink="">
        <cdr:nvSpPr>
          <cdr:cNvPr id="3" name="2 CuadroTexto"/>
          <cdr:cNvSpPr txBox="1"/>
        </cdr:nvSpPr>
        <cdr:spPr>
          <a:xfrm xmlns:a="http://schemas.openxmlformats.org/drawingml/2006/main">
            <a:off x="7010420" y="1676400"/>
            <a:ext cx="685794" cy="1143000"/>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rtlCol="0"/>
          <a:lstStyle xmlns:a="http://schemas.openxmlformats.org/drawingml/2006/main"/>
          <a:p xmlns:a="http://schemas.openxmlformats.org/drawingml/2006/main">
            <a:endParaRPr lang="es-MX" sz="1100" dirty="0"/>
          </a:p>
        </cdr:txBody>
      </cdr:sp>
    </cdr:grpSp>
  </cdr:relSizeAnchor>
</c:userShapes>
</file>

<file path=ppt/drawings/drawing2.xml><?xml version="1.0" encoding="utf-8"?>
<c:userShapes xmlns:c="http://schemas.openxmlformats.org/drawingml/2006/chart">
  <cdr:relSizeAnchor xmlns:cdr="http://schemas.openxmlformats.org/drawingml/2006/chartDrawing">
    <cdr:from>
      <cdr:x>0.36538</cdr:x>
      <cdr:y>0.55224</cdr:y>
    </cdr:from>
    <cdr:to>
      <cdr:x>0.63462</cdr:x>
      <cdr:y>0.71642</cdr:y>
    </cdr:to>
    <cdr:cxnSp macro="">
      <cdr:nvCxnSpPr>
        <cdr:cNvPr id="2" name="Straight Arrow Connector 1">
          <a:extLst xmlns:a="http://schemas.openxmlformats.org/drawingml/2006/main">
            <a:ext uri="{FF2B5EF4-FFF2-40B4-BE49-F238E27FC236}">
              <a16:creationId xmlns:a16="http://schemas.microsoft.com/office/drawing/2014/main" id="{DBE11E76-4695-BC02-D1D0-BF5BC0D72FD5}"/>
            </a:ext>
          </a:extLst>
        </cdr:cNvPr>
        <cdr:cNvCxnSpPr/>
      </cdr:nvCxnSpPr>
      <cdr:spPr>
        <a:xfrm xmlns:a="http://schemas.openxmlformats.org/drawingml/2006/main">
          <a:off x="2895600" y="2819400"/>
          <a:ext cx="2133600" cy="838200"/>
        </a:xfrm>
        <a:prstGeom xmlns:a="http://schemas.openxmlformats.org/drawingml/2006/main" prst="straightConnector1">
          <a:avLst/>
        </a:prstGeom>
        <a:noFill xmlns:a="http://schemas.openxmlformats.org/drawingml/2006/main"/>
        <a:ln xmlns:a="http://schemas.openxmlformats.org/drawingml/2006/main" w="38100" cap="flat" cmpd="sng" algn="ctr">
          <a:solidFill>
            <a:srgbClr val="0070C0"/>
          </a:solidFill>
          <a:prstDash val="solid"/>
          <a:tailEnd type="stealth" w="lg" len="lg"/>
        </a:ln>
        <a:effectLst xmlns:a="http://schemas.openxmlformats.org/drawingml/2006/mai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cdr:x>
      <cdr:y>0.14838</cdr:y>
    </cdr:from>
    <cdr:to>
      <cdr:x>0.17593</cdr:x>
      <cdr:y>0.32923</cdr:y>
    </cdr:to>
    <cdr:sp macro="" textlink="">
      <cdr:nvSpPr>
        <cdr:cNvPr id="3" name="TextBox 2"/>
        <cdr:cNvSpPr txBox="1"/>
      </cdr:nvSpPr>
      <cdr:spPr>
        <a:xfrm xmlns:a="http://schemas.openxmlformats.org/drawingml/2006/main">
          <a:off x="-304800" y="757535"/>
          <a:ext cx="1447800" cy="923330"/>
        </a:xfrm>
        <a:prstGeom xmlns:a="http://schemas.openxmlformats.org/drawingml/2006/main" prst="rect">
          <a:avLst/>
        </a:prstGeom>
      </cdr:spPr>
      <cdr:txBody>
        <a:bodyPr xmlns:a="http://schemas.openxmlformats.org/drawingml/2006/main" vertOverflow="clip" wrap="square" rtlCol="0">
          <a:spAutoFit/>
        </a:bodyPr>
        <a:lstStyle xmlns:a="http://schemas.openxmlformats.org/drawingml/2006/main"/>
        <a:p xmlns:a="http://schemas.openxmlformats.org/drawingml/2006/main">
          <a:r>
            <a:rPr lang="es-MX" sz="1800" b="1" noProof="0" dirty="0"/>
            <a:t>Conductores</a:t>
          </a:r>
        </a:p>
        <a:p xmlns:a="http://schemas.openxmlformats.org/drawingml/2006/main">
          <a:r>
            <a:rPr lang="es-MX" sz="1800" b="1" noProof="0" dirty="0"/>
            <a:t>de Alto Riesgo</a:t>
          </a:r>
        </a:p>
      </cdr:txBody>
    </cdr:sp>
  </cdr:relSizeAnchor>
  <cdr:relSizeAnchor xmlns:cdr="http://schemas.openxmlformats.org/drawingml/2006/chartDrawing">
    <cdr:from>
      <cdr:x>0</cdr:x>
      <cdr:y>0.5</cdr:y>
    </cdr:from>
    <cdr:to>
      <cdr:x>0.11539</cdr:x>
      <cdr:y>0.6194</cdr:y>
    </cdr:to>
    <cdr:sp macro="" textlink="">
      <cdr:nvSpPr>
        <cdr:cNvPr id="4" name="TextBox 1"/>
        <cdr:cNvSpPr txBox="1"/>
      </cdr:nvSpPr>
      <cdr:spPr>
        <a:xfrm xmlns:a="http://schemas.openxmlformats.org/drawingml/2006/main">
          <a:off x="-609600" y="2552700"/>
          <a:ext cx="914442" cy="609584"/>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s-MX" sz="1800" b="1" noProof="0" dirty="0"/>
            <a:t>Todos los </a:t>
          </a:r>
        </a:p>
        <a:p xmlns:a="http://schemas.openxmlformats.org/drawingml/2006/main">
          <a:r>
            <a:rPr lang="es-MX" sz="1800" b="1" noProof="0" dirty="0"/>
            <a:t>demás</a:t>
          </a:r>
        </a:p>
        <a:p xmlns:a="http://schemas.openxmlformats.org/drawingml/2006/main">
          <a:r>
            <a:rPr lang="es-MX" sz="1800" b="1" noProof="0" dirty="0"/>
            <a:t>Conductore</a:t>
          </a:r>
          <a:r>
            <a:rPr lang="es-MX" sz="1600" b="1" noProof="0" dirty="0"/>
            <a:t>s</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62" tIns="46582" rIns="93162" bIns="46582" rtlCol="0"/>
          <a:lstStyle>
            <a:lvl1pPr algn="l" fontAlgn="auto">
              <a:spcBef>
                <a:spcPts val="0"/>
              </a:spcBef>
              <a:spcAft>
                <a:spcPts val="0"/>
              </a:spcAft>
              <a:defRPr sz="1300">
                <a:latin typeface="+mn-lt"/>
              </a:defRPr>
            </a:lvl1pPr>
          </a:lstStyle>
          <a:p>
            <a:pPr>
              <a:defRPr/>
            </a:pPr>
            <a:endParaRPr lang="en-US" dirty="0"/>
          </a:p>
        </p:txBody>
      </p:sp>
      <p:sp>
        <p:nvSpPr>
          <p:cNvPr id="3" name="Date Placeholder 2"/>
          <p:cNvSpPr>
            <a:spLocks noGrp="1"/>
          </p:cNvSpPr>
          <p:nvPr>
            <p:ph type="dt" sz="quarter" idx="1"/>
          </p:nvPr>
        </p:nvSpPr>
        <p:spPr>
          <a:xfrm>
            <a:off x="3970338" y="0"/>
            <a:ext cx="3038475" cy="465138"/>
          </a:xfrm>
          <a:prstGeom prst="rect">
            <a:avLst/>
          </a:prstGeom>
        </p:spPr>
        <p:txBody>
          <a:bodyPr vert="horz" lIns="93162" tIns="46582" rIns="93162" bIns="46582" rtlCol="0"/>
          <a:lstStyle>
            <a:lvl1pPr algn="r" fontAlgn="auto">
              <a:spcBef>
                <a:spcPts val="0"/>
              </a:spcBef>
              <a:spcAft>
                <a:spcPts val="0"/>
              </a:spcAft>
              <a:defRPr sz="1300">
                <a:latin typeface="+mn-lt"/>
              </a:defRPr>
            </a:lvl1pPr>
          </a:lstStyle>
          <a:p>
            <a:pPr>
              <a:defRPr/>
            </a:pPr>
            <a:fld id="{F703B9F8-97FE-491D-90A2-F0C0E3C2EAA4}" type="datetimeFigureOut">
              <a:rPr lang="en-US"/>
              <a:pPr>
                <a:defRPr/>
              </a:pPr>
              <a:t>8/6/2025</a:t>
            </a:fld>
            <a:endParaRPr lang="en-US" dirty="0"/>
          </a:p>
        </p:txBody>
      </p:sp>
      <p:sp>
        <p:nvSpPr>
          <p:cNvPr id="4" name="Footer Placeholder 3"/>
          <p:cNvSpPr>
            <a:spLocks noGrp="1"/>
          </p:cNvSpPr>
          <p:nvPr>
            <p:ph type="ftr" sz="quarter" idx="2"/>
          </p:nvPr>
        </p:nvSpPr>
        <p:spPr>
          <a:xfrm>
            <a:off x="0" y="8829675"/>
            <a:ext cx="3038475" cy="465138"/>
          </a:xfrm>
          <a:prstGeom prst="rect">
            <a:avLst/>
          </a:prstGeom>
        </p:spPr>
        <p:txBody>
          <a:bodyPr vert="horz" lIns="93162" tIns="46582" rIns="93162" bIns="46582" rtlCol="0" anchor="b"/>
          <a:lstStyle>
            <a:lvl1pPr algn="l" fontAlgn="auto">
              <a:spcBef>
                <a:spcPts val="0"/>
              </a:spcBef>
              <a:spcAft>
                <a:spcPts val="0"/>
              </a:spcAft>
              <a:defRPr sz="1300">
                <a:latin typeface="+mn-lt"/>
              </a:defRPr>
            </a:lvl1pPr>
          </a:lstStyle>
          <a:p>
            <a:pPr>
              <a:defRPr/>
            </a:pPr>
            <a:endParaRPr lang="en-US" dirty="0"/>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3162" tIns="46582" rIns="93162" bIns="46582" rtlCol="0" anchor="b"/>
          <a:lstStyle>
            <a:lvl1pPr algn="r" fontAlgn="auto">
              <a:spcBef>
                <a:spcPts val="0"/>
              </a:spcBef>
              <a:spcAft>
                <a:spcPts val="0"/>
              </a:spcAft>
              <a:defRPr sz="1300">
                <a:latin typeface="+mn-lt"/>
              </a:defRPr>
            </a:lvl1pPr>
          </a:lstStyle>
          <a:p>
            <a:pPr>
              <a:defRPr/>
            </a:pPr>
            <a:fld id="{FE082200-1554-4FED-8FD0-6FE4013D1D28}" type="slidenum">
              <a:rPr lang="en-US"/>
              <a:pPr>
                <a:defRPr/>
              </a:pPr>
              <a:t>‹#›</a:t>
            </a:fld>
            <a:endParaRPr lang="en-US" dirty="0"/>
          </a:p>
        </p:txBody>
      </p:sp>
    </p:spTree>
    <p:extLst>
      <p:ext uri="{BB962C8B-B14F-4D97-AF65-F5344CB8AC3E}">
        <p14:creationId xmlns:p14="http://schemas.microsoft.com/office/powerpoint/2010/main" val="3443791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62" tIns="46582" rIns="93162" bIns="46582" rtlCol="0"/>
          <a:lstStyle>
            <a:lvl1pPr algn="l" fontAlgn="auto">
              <a:spcBef>
                <a:spcPts val="0"/>
              </a:spcBef>
              <a:spcAft>
                <a:spcPts val="0"/>
              </a:spcAft>
              <a:defRPr sz="1300">
                <a:latin typeface="+mn-lt"/>
              </a:defRPr>
            </a:lvl1pPr>
          </a:lstStyle>
          <a:p>
            <a:pPr>
              <a:defRPr/>
            </a:pPr>
            <a:endParaRPr lang="en-US" dirty="0"/>
          </a:p>
        </p:txBody>
      </p:sp>
      <p:sp>
        <p:nvSpPr>
          <p:cNvPr id="3" name="Date Placeholder 2"/>
          <p:cNvSpPr>
            <a:spLocks noGrp="1"/>
          </p:cNvSpPr>
          <p:nvPr>
            <p:ph type="dt" idx="1"/>
          </p:nvPr>
        </p:nvSpPr>
        <p:spPr>
          <a:xfrm>
            <a:off x="3970338" y="0"/>
            <a:ext cx="3038475" cy="465138"/>
          </a:xfrm>
          <a:prstGeom prst="rect">
            <a:avLst/>
          </a:prstGeom>
        </p:spPr>
        <p:txBody>
          <a:bodyPr vert="horz" lIns="93162" tIns="46582" rIns="93162" bIns="46582" rtlCol="0"/>
          <a:lstStyle>
            <a:lvl1pPr algn="r" fontAlgn="auto">
              <a:spcBef>
                <a:spcPts val="0"/>
              </a:spcBef>
              <a:spcAft>
                <a:spcPts val="0"/>
              </a:spcAft>
              <a:defRPr sz="1300">
                <a:latin typeface="+mn-lt"/>
              </a:defRPr>
            </a:lvl1pPr>
          </a:lstStyle>
          <a:p>
            <a:pPr>
              <a:defRPr/>
            </a:pPr>
            <a:fld id="{A669694F-DAC8-47FD-A86C-E5106DC440A9}" type="datetimeFigureOut">
              <a:rPr lang="en-US"/>
              <a:pPr>
                <a:defRPr/>
              </a:pPr>
              <a:t>8/6/2025</a:t>
            </a:fld>
            <a:endParaRPr lang="en-US" dirty="0"/>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162" tIns="46582" rIns="93162" bIns="46582" rtlCol="0" anchor="ctr"/>
          <a:lstStyle/>
          <a:p>
            <a:pPr lvl="0"/>
            <a:endParaRPr lang="en-US" noProof="0" dirty="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62" tIns="46582" rIns="93162" bIns="46582"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3162" tIns="46582" rIns="93162" bIns="46582" rtlCol="0" anchor="b"/>
          <a:lstStyle>
            <a:lvl1pPr algn="l" fontAlgn="auto">
              <a:spcBef>
                <a:spcPts val="0"/>
              </a:spcBef>
              <a:spcAft>
                <a:spcPts val="0"/>
              </a:spcAft>
              <a:defRPr sz="1300">
                <a:latin typeface="+mn-lt"/>
              </a:defRPr>
            </a:lvl1pPr>
          </a:lstStyle>
          <a:p>
            <a:pPr>
              <a:defRPr/>
            </a:pPr>
            <a:endParaRPr lang="en-US" dirty="0"/>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3162" tIns="46582" rIns="93162" bIns="46582" rtlCol="0" anchor="b"/>
          <a:lstStyle>
            <a:lvl1pPr algn="r" fontAlgn="auto">
              <a:spcBef>
                <a:spcPts val="0"/>
              </a:spcBef>
              <a:spcAft>
                <a:spcPts val="0"/>
              </a:spcAft>
              <a:defRPr sz="1300">
                <a:latin typeface="+mn-lt"/>
              </a:defRPr>
            </a:lvl1pPr>
          </a:lstStyle>
          <a:p>
            <a:pPr>
              <a:defRPr/>
            </a:pPr>
            <a:fld id="{F1121585-D121-4DC1-ADB4-F293210A560E}" type="slidenum">
              <a:rPr lang="en-US"/>
              <a:pPr>
                <a:defRPr/>
              </a:pPr>
              <a:t>‹#›</a:t>
            </a:fld>
            <a:endParaRPr lang="en-US" dirty="0"/>
          </a:p>
        </p:txBody>
      </p:sp>
    </p:spTree>
    <p:extLst>
      <p:ext uri="{BB962C8B-B14F-4D97-AF65-F5344CB8AC3E}">
        <p14:creationId xmlns:p14="http://schemas.microsoft.com/office/powerpoint/2010/main" val="33549981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www.smokefree.gov/" TargetMode="External"/><Relationship Id="rId2" Type="http://schemas.openxmlformats.org/officeDocument/2006/relationships/slide" Target="../slides/slide57.xml"/><Relationship Id="rId1" Type="http://schemas.openxmlformats.org/officeDocument/2006/relationships/notesMaster" Target="../notesMasters/notesMaster1.xml"/><Relationship Id="rId4" Type="http://schemas.openxmlformats.org/officeDocument/2006/relationships/hyperlink" Target="http://www.hc-sc.gc.ca/" TargetMode="Externa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81063" eaLnBrk="1" hangingPunct="1">
              <a:spcBef>
                <a:spcPct val="0"/>
              </a:spcBef>
            </a:pPr>
            <a:r>
              <a:rPr lang="es-ES" sz="1200" kern="1200" dirty="0">
                <a:solidFill>
                  <a:schemeClr val="tx1"/>
                </a:solidFill>
                <a:latin typeface="+mn-lt"/>
                <a:ea typeface="+mn-ea"/>
                <a:cs typeface="+mn-cs"/>
              </a:rPr>
              <a:t>Narración Completa: “Este es el Módulo 4, Educación de la Familia del Programa de Administración de la Fatiga de América del Norte (PAFAN). La administración de la fatiga es esencial para los conductores de camiones y autobuses, tanto para su seguridad como para su salud a largo plazo. Las familias de los conductores juegan un papel crítico ".</a:t>
            </a:r>
            <a:endParaRPr lang="en-US" sz="1200" kern="1200" dirty="0">
              <a:solidFill>
                <a:schemeClr val="tx1"/>
              </a:solidFill>
              <a:latin typeface="+mn-lt"/>
              <a:ea typeface="+mn-ea"/>
              <a:cs typeface="+mn-cs"/>
            </a:endParaRPr>
          </a:p>
          <a:p>
            <a:pPr defTabSz="881063" eaLnBrk="1" hangingPunct="1">
              <a:spcBef>
                <a:spcPct val="0"/>
              </a:spcBef>
            </a:pPr>
            <a:endParaRPr lang="en-US" dirty="0"/>
          </a:p>
          <a:p>
            <a:pPr defTabSz="881063" eaLnBrk="1" hangingPunct="1">
              <a:spcBef>
                <a:spcPct val="0"/>
              </a:spcBef>
            </a:pPr>
            <a:endParaRPr lang="en-US" b="1" dirty="0"/>
          </a:p>
          <a:p>
            <a:pPr defTabSz="881063" eaLnBrk="1" hangingPunct="1">
              <a:spcBef>
                <a:spcPct val="0"/>
              </a:spcBef>
            </a:pPr>
            <a:r>
              <a:rPr lang="en-US" dirty="0"/>
              <a:t>_______</a:t>
            </a:r>
          </a:p>
          <a:p>
            <a:pPr defTabSz="881063" eaLnBrk="1" hangingPunct="1">
              <a:spcBef>
                <a:spcPct val="0"/>
              </a:spcBef>
            </a:pPr>
            <a:endParaRPr lang="en-US" dirty="0"/>
          </a:p>
          <a:p>
            <a:pPr marL="0" marR="0" lvl="0" indent="0" algn="l" defTabSz="881063" rtl="0" eaLnBrk="1" fontAlgn="base" latinLnBrk="0" hangingPunct="1">
              <a:lnSpc>
                <a:spcPct val="100000"/>
              </a:lnSpc>
              <a:spcBef>
                <a:spcPct val="0"/>
              </a:spcBef>
              <a:spcAft>
                <a:spcPct val="0"/>
              </a:spcAft>
              <a:buClrTx/>
              <a:buSzTx/>
              <a:buFontTx/>
              <a:buNone/>
              <a:tabLst/>
              <a:defRPr/>
            </a:pPr>
            <a:r>
              <a:rPr lang="es-ES" dirty="0"/>
              <a:t>Notas para los Capacitadores: El Módulo  4 de Educación de la Familia es casi en su totalidad un subgrupo del Módulo 3 referente a la Educación del Conductor. Los temas relacionados con la vida en el hogar del conductor se repiten en este módulo, aunque a veces en términos simplificados. Temas relacionados con la administración de la fatiga en la carretera generalmente </a:t>
            </a:r>
            <a:r>
              <a:rPr lang="es-ES" i="1" dirty="0"/>
              <a:t>no</a:t>
            </a:r>
            <a:r>
              <a:rPr lang="es-ES" dirty="0"/>
              <a:t> se incluyen en este módulo.</a:t>
            </a:r>
            <a:endParaRPr lang="en-US" dirty="0"/>
          </a:p>
          <a:p>
            <a:pPr defTabSz="881063" eaLnBrk="1" hangingPunct="1">
              <a:spcBef>
                <a:spcPct val="0"/>
              </a:spcBef>
            </a:pPr>
            <a:endParaRPr lang="en-US" dirty="0"/>
          </a:p>
        </p:txBody>
      </p:sp>
      <p:sp>
        <p:nvSpPr>
          <p:cNvPr id="235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51895B2-7D01-4443-8F99-A424C01AA024}" type="slidenum">
              <a:rPr lang="en-US" smtClean="0"/>
              <a:pPr fontAlgn="base">
                <a:spcBef>
                  <a:spcPct val="0"/>
                </a:spcBef>
                <a:spcAft>
                  <a:spcPct val="0"/>
                </a:spcAft>
                <a:defRPr/>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solidFill>
                  <a:srgbClr val="002060"/>
                </a:solidFill>
              </a:rPr>
              <a:t>Narración Completa: “Y dormir bien empieza en casa. </a:t>
            </a:r>
            <a:r>
              <a:rPr lang="es-ES" i="1" dirty="0">
                <a:solidFill>
                  <a:srgbClr val="002060"/>
                </a:solidFill>
              </a:rPr>
              <a:t>El hogar </a:t>
            </a:r>
            <a:r>
              <a:rPr lang="es-ES" dirty="0">
                <a:solidFill>
                  <a:srgbClr val="002060"/>
                </a:solidFill>
              </a:rPr>
              <a:t>es la base para la salud del conductor, el bienestar y la capacidad física y mental para conducir. La salud y el bienestar del </a:t>
            </a:r>
            <a:r>
              <a:rPr lang="es-ES" i="1" dirty="0">
                <a:solidFill>
                  <a:srgbClr val="002060"/>
                </a:solidFill>
              </a:rPr>
              <a:t>conductor</a:t>
            </a:r>
            <a:r>
              <a:rPr lang="es-ES" dirty="0">
                <a:solidFill>
                  <a:srgbClr val="002060"/>
                </a:solidFill>
              </a:rPr>
              <a:t> van de la mano con la salud y el bienestar </a:t>
            </a:r>
            <a:r>
              <a:rPr lang="es-ES" i="1" dirty="0">
                <a:solidFill>
                  <a:srgbClr val="002060"/>
                </a:solidFill>
              </a:rPr>
              <a:t>familiar</a:t>
            </a:r>
            <a:r>
              <a:rPr lang="es-ES" dirty="0">
                <a:solidFill>
                  <a:srgbClr val="002060"/>
                </a:solidFill>
              </a:rPr>
              <a:t>. Sin embargo, en</a:t>
            </a:r>
            <a:r>
              <a:rPr lang="es-ES" baseline="0" dirty="0">
                <a:solidFill>
                  <a:srgbClr val="002060"/>
                </a:solidFill>
              </a:rPr>
              <a:t> el </a:t>
            </a:r>
            <a:r>
              <a:rPr lang="es-ES" dirty="0">
                <a:solidFill>
                  <a:srgbClr val="002060"/>
                </a:solidFill>
              </a:rPr>
              <a:t>hogar y la familia hay muchas demandas diferentes que pueden afectar a la salud y el bienestar".</a:t>
            </a:r>
            <a:endParaRPr lang="en-US" dirty="0">
              <a:solidFill>
                <a:srgbClr val="002060"/>
              </a:solidFill>
            </a:endParaRPr>
          </a:p>
          <a:p>
            <a:pPr eaLnBrk="1" hangingPunct="1">
              <a:spcBef>
                <a:spcPct val="0"/>
              </a:spcBef>
            </a:pPr>
            <a:r>
              <a:rPr lang="en-US" dirty="0">
                <a:solidFill>
                  <a:srgbClr val="002060"/>
                </a:solidFill>
              </a:rPr>
              <a:t>___________</a:t>
            </a:r>
          </a:p>
          <a:p>
            <a:pPr eaLnBrk="1" hangingPunct="1">
              <a:spcBef>
                <a:spcPct val="0"/>
              </a:spcBef>
            </a:pPr>
            <a:r>
              <a:rPr lang="es-ES" dirty="0">
                <a:solidFill>
                  <a:srgbClr val="002060"/>
                </a:solidFill>
              </a:rPr>
              <a:t>Notas para capacitadores: Los comportamientos relacionados con la salud, buenos y malos, tienden a darse en las familias. Una meta del módulo está dirigido a parejas y familias para valorar la salud</a:t>
            </a:r>
            <a:r>
              <a:rPr lang="es-ES" baseline="0" dirty="0">
                <a:solidFill>
                  <a:srgbClr val="002060"/>
                </a:solidFill>
              </a:rPr>
              <a:t> y </a:t>
            </a:r>
            <a:r>
              <a:rPr lang="es-ES" dirty="0">
                <a:solidFill>
                  <a:srgbClr val="002060"/>
                </a:solidFill>
              </a:rPr>
              <a:t>luchar por mejores comportamientos relacionados con la salud.</a:t>
            </a:r>
            <a:endParaRPr lang="en-US" dirty="0">
              <a:solidFill>
                <a:srgbClr val="002060"/>
              </a:solidFill>
            </a:endParaRPr>
          </a:p>
          <a:p>
            <a:pPr eaLnBrk="1" hangingPunct="1">
              <a:spcBef>
                <a:spcPct val="0"/>
              </a:spcBef>
            </a:pPr>
            <a:endParaRPr lang="en-US" b="1" dirty="0">
              <a:solidFill>
                <a:srgbClr val="002060"/>
              </a:solidFill>
            </a:endParaRPr>
          </a:p>
          <a:p>
            <a:pPr eaLnBrk="1" hangingPunct="1">
              <a:spcBef>
                <a:spcPct val="0"/>
              </a:spcBef>
            </a:pPr>
            <a:endParaRPr lang="en-US" dirty="0">
              <a:solidFill>
                <a:srgbClr val="002060"/>
              </a:solidFill>
            </a:endParaRPr>
          </a:p>
          <a:p>
            <a:pPr eaLnBrk="1" hangingPunct="1">
              <a:spcBef>
                <a:spcPct val="0"/>
              </a:spcBef>
            </a:pPr>
            <a:endParaRPr lang="en-US" dirty="0">
              <a:solidFill>
                <a:srgbClr val="C00000"/>
              </a:solidFill>
            </a:endParaRPr>
          </a:p>
          <a:p>
            <a:pPr eaLnBrk="1" hangingPunct="1">
              <a:spcBef>
                <a:spcPct val="0"/>
              </a:spcBef>
            </a:pPr>
            <a:endParaRPr lang="en-US" dirty="0"/>
          </a:p>
        </p:txBody>
      </p:sp>
      <p:sp>
        <p:nvSpPr>
          <p:cNvPr id="440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619CAD3-747C-4397-8B80-959B46C0AE3F}" type="slidenum">
              <a:rPr lang="en-US" smtClean="0"/>
              <a:pPr fontAlgn="base">
                <a:spcBef>
                  <a:spcPct val="0"/>
                </a:spcBef>
                <a:spcAft>
                  <a:spcPct val="0"/>
                </a:spcAft>
                <a:defRPr/>
              </a:pPr>
              <a:t>10</a:t>
            </a:fld>
            <a:endParaRPr lang="en-US" dirty="0"/>
          </a:p>
        </p:txBody>
      </p:sp>
    </p:spTree>
    <p:extLst>
      <p:ext uri="{BB962C8B-B14F-4D97-AF65-F5344CB8AC3E}">
        <p14:creationId xmlns:p14="http://schemas.microsoft.com/office/powerpoint/2010/main" val="6104166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MX" baseline="0" noProof="0" dirty="0">
                <a:solidFill>
                  <a:srgbClr val="002060"/>
                </a:solidFill>
              </a:rPr>
              <a:t>Narración Completa:  “La Fatiga conlleva una disminución del Estado de Alerta, atención reducida del entorno, bajo desempeño, baja motivación, irritabilidad, alteración del juicio y, usualmente, sensación de somnolencia. La fatiga en la conducción </a:t>
            </a:r>
            <a:r>
              <a:rPr lang="es-MX" i="1" baseline="0" noProof="0" dirty="0">
                <a:solidFill>
                  <a:srgbClr val="002060"/>
                </a:solidFill>
              </a:rPr>
              <a:t>no</a:t>
            </a:r>
            <a:r>
              <a:rPr lang="es-MX" baseline="0" noProof="0" dirty="0">
                <a:solidFill>
                  <a:srgbClr val="002060"/>
                </a:solidFill>
              </a:rPr>
              <a:t> es lo mismo que la fatiga muscular.</a:t>
            </a:r>
            <a:r>
              <a:rPr lang="es-ES" baseline="0" noProof="0" dirty="0">
                <a:solidFill>
                  <a:srgbClr val="002060"/>
                </a:solidFill>
              </a:rPr>
              <a:t> La fatiga </a:t>
            </a:r>
            <a:r>
              <a:rPr lang="es-ES" i="1" baseline="0" noProof="0" dirty="0">
                <a:solidFill>
                  <a:srgbClr val="002060"/>
                </a:solidFill>
              </a:rPr>
              <a:t>física</a:t>
            </a:r>
            <a:r>
              <a:rPr lang="es-ES" baseline="0" noProof="0" dirty="0">
                <a:solidFill>
                  <a:srgbClr val="002060"/>
                </a:solidFill>
              </a:rPr>
              <a:t> ocasionada por el trabajo manual o ejercicio por lo general no afecta a la conducción ".</a:t>
            </a:r>
            <a:endParaRPr lang="es-MX" baseline="0" noProof="0" dirty="0">
              <a:solidFill>
                <a:srgbClr val="002060"/>
              </a:solidFill>
            </a:endParaRPr>
          </a:p>
          <a:p>
            <a:endParaRPr lang="es-MX" baseline="0" noProof="0" dirty="0">
              <a:solidFill>
                <a:srgbClr val="002060"/>
              </a:solidFill>
            </a:endParaRPr>
          </a:p>
          <a:p>
            <a:r>
              <a:rPr lang="es-ES" dirty="0"/>
              <a:t>___________</a:t>
            </a:r>
          </a:p>
          <a:p>
            <a:r>
              <a:rPr lang="es-ES" dirty="0"/>
              <a:t>Notas para capacitadores: Es difícil definir exactamente la fatiga debido a sus diferentes fuentes y síntomas. Las características predominantes, sin embargo, son la reducción del estado de alerta y la sensación de somnolencia, y el consiguiente riesgo de quedarse dormido. El término "vigilancia" se utiliza a veces para referirse a la atención al medio ambiente.</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11</a:t>
            </a:fld>
            <a:endParaRPr lang="en-US" dirty="0"/>
          </a:p>
        </p:txBody>
      </p:sp>
    </p:spTree>
    <p:extLst>
      <p:ext uri="{BB962C8B-B14F-4D97-AF65-F5344CB8AC3E}">
        <p14:creationId xmlns:p14="http://schemas.microsoft.com/office/powerpoint/2010/main" val="22393797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1" defTabSz="881390" eaLnBrk="1" fontAlgn="auto" hangingPunct="1">
              <a:spcBef>
                <a:spcPts val="0"/>
              </a:spcBef>
              <a:spcAft>
                <a:spcPts val="0"/>
              </a:spcAft>
              <a:defRPr/>
            </a:pPr>
            <a:r>
              <a:rPr lang="es-MX" noProof="0" dirty="0"/>
              <a:t>Narración Completa:  “Hay dos categorías generales de la fatiga. La fatiga </a:t>
            </a:r>
            <a:r>
              <a:rPr lang="es-MX" i="1" noProof="0" dirty="0"/>
              <a:t>aguda</a:t>
            </a:r>
            <a:r>
              <a:rPr lang="es-MX" noProof="0" dirty="0"/>
              <a:t> o de corto plazo es la que experimentamos todos los días. Se reduce o elimina al dormir por la noche o cuando se toma una siesta. La cafeína y el descanso</a:t>
            </a:r>
            <a:r>
              <a:rPr lang="es-MX" baseline="0" noProof="0" dirty="0"/>
              <a:t> (sin dormir) reducen la fatiga leve. </a:t>
            </a:r>
            <a:r>
              <a:rPr lang="es-MX" i="1" baseline="0" noProof="0" dirty="0"/>
              <a:t>La fatiga crónica </a:t>
            </a:r>
            <a:r>
              <a:rPr lang="es-MX" baseline="0" noProof="0" dirty="0"/>
              <a:t>o de largo plazo, es la que aqueja a muchos conductores y a la gente muy ocupada. Se debe al sueño inadecuado por periodos prolongados, y es también llamada </a:t>
            </a:r>
            <a:r>
              <a:rPr lang="es-MX" i="1" baseline="0" noProof="0" dirty="0"/>
              <a:t>Privación de sueño</a:t>
            </a:r>
            <a:r>
              <a:rPr lang="es-MX" baseline="0" noProof="0" dirty="0"/>
              <a:t>. Para recuperarse, usted necesitará algunas noches de sueño largo y profundo y a menudo hacer cambios a su estilo de vida. </a:t>
            </a:r>
          </a:p>
          <a:p>
            <a:pPr marL="0" lvl="1" defTabSz="881390" eaLnBrk="1" fontAlgn="auto" hangingPunct="1">
              <a:spcBef>
                <a:spcPts val="0"/>
              </a:spcBef>
              <a:spcAft>
                <a:spcPts val="0"/>
              </a:spcAft>
              <a:defRPr/>
            </a:pPr>
            <a:endParaRPr lang="es-MX" baseline="0" noProof="0" dirty="0"/>
          </a:p>
          <a:p>
            <a:pPr marL="0" lvl="1" defTabSz="881390" eaLnBrk="1" fontAlgn="auto" hangingPunct="1">
              <a:spcBef>
                <a:spcPts val="0"/>
              </a:spcBef>
              <a:spcAft>
                <a:spcPts val="0"/>
              </a:spcAft>
              <a:defRPr/>
            </a:pPr>
            <a:r>
              <a:rPr lang="en-US" dirty="0">
                <a:solidFill>
                  <a:srgbClr val="002060"/>
                </a:solidFill>
              </a:rPr>
              <a:t>________</a:t>
            </a:r>
            <a:endParaRPr lang="es-MX" baseline="0" noProof="0" dirty="0"/>
          </a:p>
          <a:p>
            <a:pPr marL="0" lvl="1" defTabSz="881390" eaLnBrk="1" fontAlgn="auto" hangingPunct="1">
              <a:spcBef>
                <a:spcPts val="0"/>
              </a:spcBef>
              <a:spcAft>
                <a:spcPts val="0"/>
              </a:spcAft>
              <a:defRPr/>
            </a:pPr>
            <a:endParaRPr lang="es-MX" baseline="0" noProof="0" dirty="0"/>
          </a:p>
          <a:p>
            <a:pPr marL="0" lvl="1" defTabSz="881390" eaLnBrk="1" fontAlgn="auto" hangingPunct="1">
              <a:spcBef>
                <a:spcPts val="0"/>
              </a:spcBef>
              <a:spcAft>
                <a:spcPts val="0"/>
              </a:spcAft>
              <a:defRPr/>
            </a:pPr>
            <a:r>
              <a:rPr lang="es-ES" baseline="0" noProof="0" dirty="0"/>
              <a:t>Notas para los capacitadores: La administración de la fatiga involucra tratar la fatiga aguda, que es a corto plazo, la fatiga cotidiana y reducir la fatiga crónica o de largo plazo. Si los conductores y las familias manejan adecuadamente su fatiga aguda cada día, no van a tener fatiga crónica.</a:t>
            </a:r>
          </a:p>
          <a:p>
            <a:pPr marL="0" lvl="1" defTabSz="881390" eaLnBrk="1" fontAlgn="auto" hangingPunct="1">
              <a:spcBef>
                <a:spcPts val="0"/>
              </a:spcBef>
              <a:spcAft>
                <a:spcPts val="0"/>
              </a:spcAft>
              <a:defRPr/>
            </a:pPr>
            <a:endParaRPr lang="es-ES" baseline="0" noProof="0" dirty="0"/>
          </a:p>
          <a:p>
            <a:pPr marL="0" lvl="1" defTabSz="881390" eaLnBrk="1" fontAlgn="auto" hangingPunct="1">
              <a:spcBef>
                <a:spcPts val="0"/>
              </a:spcBef>
              <a:spcAft>
                <a:spcPts val="0"/>
              </a:spcAft>
              <a:defRPr/>
            </a:pPr>
            <a:endParaRPr lang="es-ES" baseline="0" noProof="0" dirty="0"/>
          </a:p>
          <a:p>
            <a:pPr marL="0" lvl="1" defTabSz="881390" eaLnBrk="1" fontAlgn="auto" hangingPunct="1">
              <a:spcBef>
                <a:spcPts val="0"/>
              </a:spcBef>
              <a:spcAft>
                <a:spcPts val="0"/>
              </a:spcAft>
              <a:defRPr/>
            </a:pPr>
            <a:r>
              <a:rPr lang="es-ES" baseline="0" noProof="0" dirty="0"/>
              <a:t>Información adicional: En lo que se refiere a la fatiga crónica, el énfasis aquí es en el papel fundamental de la pérdida de sueño. Otros factores de estrés psicológicos pueden contribuir, incluyendo el estilo de vida de un conductor, las condiciones de trabajo, las relaciones interpersonales y la estabilidad financiera. Una persona con fatiga crónica grave puede necesitar resolver o reducir otras fuentes de estrés, además de la recuperación del sueño.</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12</a:t>
            </a:fld>
            <a:endParaRPr lang="en-US" dirty="0"/>
          </a:p>
        </p:txBody>
      </p:sp>
    </p:spTree>
    <p:extLst>
      <p:ext uri="{BB962C8B-B14F-4D97-AF65-F5344CB8AC3E}">
        <p14:creationId xmlns:p14="http://schemas.microsoft.com/office/powerpoint/2010/main" val="2571140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81063" eaLnBrk="1" hangingPunct="1">
              <a:spcBef>
                <a:spcPct val="0"/>
              </a:spcBef>
            </a:pPr>
            <a:r>
              <a:rPr lang="es-ES" dirty="0">
                <a:solidFill>
                  <a:srgbClr val="002060"/>
                </a:solidFill>
              </a:rPr>
              <a:t>Narración Completa: “Ya sea que la fatiga sea aguda o crónica, hay ciertas señales y síntomas. Estos incluyen somnolencia, pérdida del estado de alerta y atención, pensamientos erráticos, mala respuesta con reacciones lentas y juicio distorsionado”</a:t>
            </a:r>
            <a:endParaRPr lang="en-US" dirty="0">
              <a:solidFill>
                <a:srgbClr val="002060"/>
              </a:solidFill>
            </a:endParaRPr>
          </a:p>
          <a:p>
            <a:pPr defTabSz="881063" eaLnBrk="1" hangingPunct="1">
              <a:spcBef>
                <a:spcPct val="0"/>
              </a:spcBef>
            </a:pPr>
            <a:endParaRPr lang="en-US" dirty="0">
              <a:solidFill>
                <a:srgbClr val="002060"/>
              </a:solidFill>
            </a:endParaRPr>
          </a:p>
          <a:p>
            <a:pPr defTabSz="881063" eaLnBrk="1" hangingPunct="1">
              <a:spcBef>
                <a:spcPct val="0"/>
              </a:spcBef>
            </a:pPr>
            <a:r>
              <a:rPr lang="en-US" dirty="0">
                <a:solidFill>
                  <a:srgbClr val="002060"/>
                </a:solidFill>
              </a:rPr>
              <a:t>________</a:t>
            </a:r>
          </a:p>
          <a:p>
            <a:pPr defTabSz="881063" eaLnBrk="1" hangingPunct="1">
              <a:spcBef>
                <a:spcPct val="0"/>
              </a:spcBef>
            </a:pPr>
            <a:endParaRPr lang="en-US" dirty="0">
              <a:solidFill>
                <a:srgbClr val="0033CC"/>
              </a:solidFill>
            </a:endParaRPr>
          </a:p>
          <a:p>
            <a:pPr defTabSz="881063" eaLnBrk="1" hangingPunct="1">
              <a:spcBef>
                <a:spcPct val="0"/>
              </a:spcBef>
            </a:pPr>
            <a:r>
              <a:rPr lang="es-ES" dirty="0">
                <a:solidFill>
                  <a:srgbClr val="0033CC"/>
                </a:solidFill>
              </a:rPr>
              <a:t>Notas para los capacitadores: Esta diapositiva y la siguiente brindan una lista más detallada de las señales y síntomas específicos de fatiga. Cualquiera que intente evaluar su propio nivel de fatiga debe centrarse en señales y síntomas específicos como estos, no solo en el cansancio que siente. Las autoevaluaciones subjetivas no son muy precisas.</a:t>
            </a:r>
            <a:r>
              <a:rPr lang="en-US" dirty="0">
                <a:solidFill>
                  <a:srgbClr val="0033CC"/>
                </a:solidFill>
              </a:rPr>
              <a:t> </a:t>
            </a:r>
            <a:endParaRPr lang="en-US" dirty="0">
              <a:solidFill>
                <a:srgbClr val="002060"/>
              </a:solidFill>
            </a:endParaRPr>
          </a:p>
          <a:p>
            <a:pPr defTabSz="881063" eaLnBrk="1" hangingPunct="1">
              <a:spcBef>
                <a:spcPct val="0"/>
              </a:spcBef>
            </a:pPr>
            <a:endParaRPr lang="en-US" dirty="0"/>
          </a:p>
          <a:p>
            <a:pPr defTabSz="881063" eaLnBrk="1" hangingPunct="1">
              <a:spcBef>
                <a:spcPct val="0"/>
              </a:spcBef>
            </a:pPr>
            <a:endParaRPr lang="en-US" dirty="0"/>
          </a:p>
          <a:p>
            <a:pPr defTabSz="881063" eaLnBrk="1" hangingPunct="1">
              <a:spcBef>
                <a:spcPct val="0"/>
              </a:spcBef>
            </a:pPr>
            <a:endParaRPr lang="en-US" dirty="0"/>
          </a:p>
          <a:p>
            <a:pPr defTabSz="881063" eaLnBrk="1" hangingPunct="1">
              <a:spcBef>
                <a:spcPct val="0"/>
              </a:spcBef>
            </a:pPr>
            <a:endParaRPr lang="en-US" dirty="0"/>
          </a:p>
        </p:txBody>
      </p:sp>
      <p:sp>
        <p:nvSpPr>
          <p:cNvPr id="542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EA69DB-C982-4DD8-B258-AF0B2FB221D5}" type="slidenum">
              <a:rPr lang="en-US" smtClean="0"/>
              <a:pPr fontAlgn="base">
                <a:spcBef>
                  <a:spcPct val="0"/>
                </a:spcBef>
                <a:spcAft>
                  <a:spcPct val="0"/>
                </a:spcAft>
                <a:defRPr/>
              </a:pPr>
              <a:t>13</a:t>
            </a:fld>
            <a:endParaRPr lang="en-US" dirty="0"/>
          </a:p>
        </p:txBody>
      </p:sp>
    </p:spTree>
    <p:extLst>
      <p:ext uri="{BB962C8B-B14F-4D97-AF65-F5344CB8AC3E}">
        <p14:creationId xmlns:p14="http://schemas.microsoft.com/office/powerpoint/2010/main" val="13875642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solidFill>
                  <a:srgbClr val="002060"/>
                </a:solidFill>
              </a:rPr>
              <a:t>Narración completa: “Las señales y síntomas adicionales de fatiga incluyen pérdida de motivación, depresión, deterioro de memoria y microsueños. Los microsueños son pérdidas breves de conciencia. Te “quedas dormido” durante unos segundos. Los microsueños se vuelven más largos, más frecuentes y más peligrosos a medida que aumenta la fatiga. . . . Sin embargo, tenga en cuenta que la fatiga tiene poco efecto en tareas puramente físicas como caminar o levantar objetos”.</a:t>
            </a:r>
            <a:endParaRPr lang="en-US" dirty="0">
              <a:solidFill>
                <a:srgbClr val="002060"/>
              </a:solidFill>
            </a:endParaRPr>
          </a:p>
          <a:p>
            <a:pPr eaLnBrk="1" hangingPunct="1">
              <a:spcBef>
                <a:spcPct val="0"/>
              </a:spcBef>
            </a:pPr>
            <a:endParaRPr lang="en-US" dirty="0">
              <a:solidFill>
                <a:srgbClr val="002060"/>
              </a:solidFill>
            </a:endParaRPr>
          </a:p>
          <a:p>
            <a:pPr eaLnBrk="1" hangingPunct="1">
              <a:spcBef>
                <a:spcPct val="0"/>
              </a:spcBef>
            </a:pPr>
            <a:r>
              <a:rPr lang="en-US" dirty="0">
                <a:solidFill>
                  <a:srgbClr val="002060"/>
                </a:solidFill>
              </a:rPr>
              <a:t>________</a:t>
            </a:r>
          </a:p>
          <a:p>
            <a:pPr eaLnBrk="1" hangingPunct="1">
              <a:spcBef>
                <a:spcPct val="0"/>
              </a:spcBef>
            </a:pPr>
            <a:endParaRPr lang="en-US" dirty="0">
              <a:solidFill>
                <a:srgbClr val="0033CC"/>
              </a:solidFill>
            </a:endParaRPr>
          </a:p>
          <a:p>
            <a:pPr eaLnBrk="1" hangingPunct="1">
              <a:spcBef>
                <a:spcPct val="0"/>
              </a:spcBef>
            </a:pPr>
            <a:r>
              <a:rPr lang="es-ES" dirty="0">
                <a:solidFill>
                  <a:srgbClr val="0033CC"/>
                </a:solidFill>
              </a:rPr>
              <a:t>Notas para Capacitadores: Señales y síntomas de fatiga adicionales. En la instrucción en el aula, pregunte a los participantes si han experimentado microsueños y cuándo. ¿Conduciendo? ¿Leyendo? ¿En la computadora? Además, proporcione uno o más ejemplos de tareas físicas que no se vean relativamente afectadas por la falta de sueño. Aquí hay un ejemplo: los </a:t>
            </a:r>
            <a:r>
              <a:rPr lang="es-ES" dirty="0" err="1">
                <a:solidFill>
                  <a:srgbClr val="0033CC"/>
                </a:solidFill>
              </a:rPr>
              <a:t>ultramaratonistas</a:t>
            </a:r>
            <a:r>
              <a:rPr lang="es-ES" dirty="0">
                <a:solidFill>
                  <a:srgbClr val="0033CC"/>
                </a:solidFill>
              </a:rPr>
              <a:t> corren 100 millas o más durante 20 a 40 horas. Aunque están físicamente agotados, rara vez se quedan dormidos. La mayoría de las personas no podían conducir ni utilizar otras máquinas durante ese tiempo sin quedarse dormidos.</a:t>
            </a:r>
            <a:endParaRPr lang="en-US" dirty="0">
              <a:solidFill>
                <a:srgbClr val="0033CC"/>
              </a:solidFill>
            </a:endParaRPr>
          </a:p>
          <a:p>
            <a:pPr eaLnBrk="1" hangingPunct="1">
              <a:spcBef>
                <a:spcPct val="0"/>
              </a:spcBef>
            </a:pPr>
            <a:endParaRPr lang="en-US" dirty="0">
              <a:solidFill>
                <a:srgbClr val="0033CC"/>
              </a:solidFill>
            </a:endParaRPr>
          </a:p>
          <a:p>
            <a:pPr eaLnBrk="1" hangingPunct="1">
              <a:spcBef>
                <a:spcPct val="0"/>
              </a:spcBef>
            </a:pPr>
            <a:r>
              <a:rPr lang="es-ES" dirty="0"/>
              <a:t>Información adicional: La palabra “depresión” se utiliza aquí en un sentido general; es decir, la condición de estar triste o melancólico. No se refiere a la depresión psiquiátrica clínica, que es una condición médica separada y grave. Sin embargo, se sabe que la pérdida de sueño exacerba la depresión clínica.</a:t>
            </a:r>
            <a:endParaRPr lang="en-US" dirty="0"/>
          </a:p>
          <a:p>
            <a:pPr eaLnBrk="1" hangingPunct="1">
              <a:spcBef>
                <a:spcPct val="0"/>
              </a:spcBef>
            </a:pPr>
            <a:endParaRPr lang="en-US" dirty="0">
              <a:solidFill>
                <a:srgbClr val="0033CC"/>
              </a:solidFill>
            </a:endParaRPr>
          </a:p>
          <a:p>
            <a:pPr eaLnBrk="1" hangingPunct="1">
              <a:spcBef>
                <a:spcPct val="0"/>
              </a:spcBef>
            </a:pPr>
            <a:endParaRPr lang="en-US" dirty="0">
              <a:solidFill>
                <a:srgbClr val="0033CC"/>
              </a:solidFill>
            </a:endParaRPr>
          </a:p>
          <a:p>
            <a:pPr eaLnBrk="1" hangingPunct="1">
              <a:spcBef>
                <a:spcPct val="0"/>
              </a:spcBef>
            </a:pPr>
            <a:endParaRPr lang="en-US" dirty="0"/>
          </a:p>
        </p:txBody>
      </p:sp>
      <p:sp>
        <p:nvSpPr>
          <p:cNvPr id="563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9F8D321-42E0-49E7-A544-64C7CF03E2C6}" type="slidenum">
              <a:rPr lang="en-US" smtClean="0"/>
              <a:pPr fontAlgn="base">
                <a:spcBef>
                  <a:spcPct val="0"/>
                </a:spcBef>
                <a:spcAft>
                  <a:spcPct val="0"/>
                </a:spcAft>
                <a:defRPr/>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a:solidFill>
                  <a:srgbClr val="002060"/>
                </a:solidFill>
              </a:rPr>
              <a:t>Narración Completa: “Los efectos sobre la </a:t>
            </a:r>
            <a:r>
              <a:rPr lang="es-ES" i="1" dirty="0">
                <a:solidFill>
                  <a:srgbClr val="002060"/>
                </a:solidFill>
              </a:rPr>
              <a:t>salud</a:t>
            </a:r>
            <a:r>
              <a:rPr lang="es-ES" dirty="0">
                <a:solidFill>
                  <a:srgbClr val="002060"/>
                </a:solidFill>
              </a:rPr>
              <a:t> de la privación del sueño son menos inmediatos pero igualmente aterradores. Incluyen aumento de la presión arterial, mayor riesgo de enfermedad cardíaca, problemas gastrointestinales, días enfermo, mayor consumo de calorías y aumento de peso”</a:t>
            </a:r>
            <a:endParaRPr lang="en-US" dirty="0">
              <a:solidFill>
                <a:srgbClr val="002060"/>
              </a:solidFill>
            </a:endParaRPr>
          </a:p>
          <a:p>
            <a:pPr lvl="0"/>
            <a:r>
              <a:rPr lang="en-US" sz="1200" dirty="0">
                <a:solidFill>
                  <a:srgbClr val="002060"/>
                </a:solidFill>
              </a:rPr>
              <a:t>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33CC"/>
              </a:solidFill>
            </a:endParaRPr>
          </a:p>
          <a:p>
            <a:r>
              <a:rPr lang="es-ES" dirty="0"/>
              <a:t>Notas para los capacitadores: El caso de la importancia médica del sueño se ha ido construyendo durante las últimas décadas de investigación. La creciente incidencia de la obesidad en los EUA, Canadá y otros países occidentales se debe en parte a la falta de sueño relacionada con las largas horas de trabajo y el aumento del tiempo dedicado a los desplazamientos. Fuente principal: Saltzman y Belzer, 2007.</a:t>
            </a:r>
            <a:endParaRPr lang="en-US" dirty="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0" dirty="0">
                <a:solidFill>
                  <a:srgbClr val="800000"/>
                </a:solidFill>
              </a:rPr>
              <a:t>Narración Completa: "También se incrementa el riesgo de diabetes, reduce el funcionamiento del sistema inmunológico, irritabilidad,  afectación de las relaciones, se empeoran las condiciones psiquiátricas, y disminuye de la calidad de vida.“</a:t>
            </a:r>
          </a:p>
          <a:p>
            <a:endParaRPr lang="es-ES" b="0" dirty="0">
              <a:solidFill>
                <a:srgbClr val="800000"/>
              </a:solidFill>
            </a:endParaRPr>
          </a:p>
          <a:p>
            <a:r>
              <a:rPr lang="en-US" b="1" dirty="0">
                <a:solidFill>
                  <a:srgbClr val="800000"/>
                </a:solidFill>
              </a:rPr>
              <a:t>_________________</a:t>
            </a:r>
          </a:p>
          <a:p>
            <a:endParaRPr lang="es-ES" b="0" dirty="0">
              <a:solidFill>
                <a:srgbClr val="800000"/>
              </a:solidFill>
            </a:endParaRPr>
          </a:p>
          <a:p>
            <a:r>
              <a:rPr lang="es-ES" b="0" dirty="0">
                <a:solidFill>
                  <a:srgbClr val="800000"/>
                </a:solidFill>
              </a:rPr>
              <a:t>Notas para los capacitadores: Casi todo el mundo sabe que la falta de sueño puede hacer que las personas se sientan irritables y "desanimadas", pero probablemente no se den cuenta de que contribuye a problemas médicos y psicológicos más serios como los que se enumeran. Fuente principal: Saltzman y Belzer, 2007.</a:t>
            </a:r>
          </a:p>
          <a:p>
            <a:endParaRPr lang="en-US" b="0" dirty="0">
              <a:solidFill>
                <a:srgbClr val="800000"/>
              </a:solidFill>
            </a:endParaRPr>
          </a:p>
          <a:p>
            <a:pPr lvl="0"/>
            <a:r>
              <a:rPr lang="en-US" sz="1200" dirty="0">
                <a:solidFill>
                  <a:srgbClr val="002060"/>
                </a:solidFill>
              </a:rPr>
              <a:t> </a:t>
            </a:r>
            <a:endParaRPr lang="en-US" dirty="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noProof="0" dirty="0"/>
              <a:t>Narración completa: “¿Tiene privación crónica de sueño? es un ser querido? ¿Usted o su ser querido se duermen en 5 minutos o menos? </a:t>
            </a:r>
            <a:r>
              <a:rPr lang="es-MX" baseline="0" noProof="0" dirty="0"/>
              <a:t>¿Puede tomar una siesta casi en cualquier sitio en cualquier momento? </a:t>
            </a:r>
            <a:r>
              <a:rPr lang="es-ES" noProof="0" dirty="0"/>
              <a:t>¿Le da sueño cuando está aburrido? ¿Se queda dormido mientras ve la televisión o en el cine? </a:t>
            </a:r>
            <a:r>
              <a:rPr lang="es-MX" baseline="0" noProof="0" dirty="0"/>
              <a:t>¿Se ha dormido alguna vez mientras está detenido esperando que cambie la luz del semáforo?</a:t>
            </a: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noProof="0" dirty="0">
                <a:solidFill>
                  <a:srgbClr val="002060"/>
                </a:solidFill>
              </a:rPr>
              <a:t>________</a:t>
            </a:r>
          </a:p>
          <a:p>
            <a:endParaRPr lang="es-MX" noProof="0" dirty="0"/>
          </a:p>
          <a:p>
            <a:r>
              <a:rPr lang="es-MX" noProof="0" dirty="0"/>
              <a:t>Nota</a:t>
            </a:r>
            <a:r>
              <a:rPr lang="es-MX" baseline="0" noProof="0" dirty="0"/>
              <a:t> para el instructor: Estas cinco preguntas están preparadas para estimular la auto-evaluación de los conductores y sus familias. No hay una calificación específica a las preguntas, pero más de una o dos “si” sugieren una privación crónica de sueño. </a:t>
            </a:r>
            <a:r>
              <a:rPr lang="es-ES" baseline="0" noProof="0" dirty="0"/>
              <a:t>Puede ser divertido pedirles a las parejas que respondan por sí mismas y por sus cónyuges, y luego comparen sus respuestas. Las autopercepciones de los conductores pueden diferir de las de sus cónyuges</a:t>
            </a:r>
            <a:endParaRPr lang="es-MX"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MX" sz="1200" noProof="0" dirty="0">
              <a:solidFill>
                <a:srgbClr val="0033CC"/>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MX" sz="1200" noProof="0" dirty="0">
              <a:solidFill>
                <a:srgbClr val="0033CC"/>
              </a:solidFill>
            </a:endParaRPr>
          </a:p>
        </p:txBody>
      </p:sp>
      <p:sp>
        <p:nvSpPr>
          <p:cNvPr id="4" name="Slide Number Placeholder 3"/>
          <p:cNvSpPr>
            <a:spLocks noGrp="1"/>
          </p:cNvSpPr>
          <p:nvPr>
            <p:ph type="sldNum" sz="quarter" idx="10"/>
          </p:nvPr>
        </p:nvSpPr>
        <p:spPr/>
        <p:txBody>
          <a:bodyPr/>
          <a:lstStyle/>
          <a:p>
            <a:fld id="{733A328A-D06A-4AC7-B4F7-8008382660D1}" type="slidenum">
              <a:rPr lang="en-US" smtClean="0"/>
              <a:pPr/>
              <a:t>17</a:t>
            </a:fld>
            <a:endParaRPr lang="en-US" dirty="0"/>
          </a:p>
        </p:txBody>
      </p:sp>
    </p:spTree>
    <p:extLst>
      <p:ext uri="{BB962C8B-B14F-4D97-AF65-F5344CB8AC3E}">
        <p14:creationId xmlns:p14="http://schemas.microsoft.com/office/powerpoint/2010/main" val="40028723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MX" noProof="0" dirty="0"/>
              <a:t>Narración Completa:</a:t>
            </a:r>
            <a:r>
              <a:rPr lang="es-MX" baseline="0" noProof="0" dirty="0"/>
              <a:t>  </a:t>
            </a:r>
            <a:r>
              <a:rPr lang="es-MX" b="0" baseline="0" noProof="0" dirty="0"/>
              <a:t>“Si contestó “Sí” a la mayoría de las preguntas anteriores, probablemente esté </a:t>
            </a:r>
            <a:r>
              <a:rPr lang="es-MX" b="0" i="1" baseline="0" noProof="0" dirty="0"/>
              <a:t>privado de sueño</a:t>
            </a:r>
            <a:r>
              <a:rPr lang="es-MX" b="0" baseline="0" noProof="0" dirty="0"/>
              <a:t>. En otras palabras, tiene una </a:t>
            </a:r>
            <a:r>
              <a:rPr lang="es-MX" b="0" i="1" baseline="0" noProof="0" dirty="0"/>
              <a:t>deuda de sueño</a:t>
            </a:r>
            <a:r>
              <a:rPr lang="es-MX" b="0" baseline="0" noProof="0" dirty="0"/>
              <a:t>. Igual que una deuda financiera, necesita comenzar a pagar. Hay solamente una forma de pagar su deuda: ¡Dormir! </a:t>
            </a:r>
          </a:p>
          <a:p>
            <a:endParaRPr lang="es-MX" b="0"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2060"/>
                </a:solidFill>
              </a:rPr>
              <a:t>________</a:t>
            </a:r>
          </a:p>
          <a:p>
            <a:endParaRPr lang="es-MX" b="0" baseline="0" noProof="0" dirty="0"/>
          </a:p>
          <a:p>
            <a:endParaRPr lang="es-MX" b="0"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rgbClr val="002060"/>
                </a:solidFill>
              </a:rPr>
              <a:t>Notas para Capacitadores: La analogía de la “deuda” es un motivador porque todos entienden lo que significa estar endeudado. Los términos "privación de sueño" y "deuda de sueño" tienen connotaciones ligeramente diferentes, pero son básicamente lo mismo. Si tienes uno, tienes el otro.</a:t>
            </a:r>
            <a:endParaRPr lang="en-US" dirty="0">
              <a:solidFill>
                <a:srgbClr val="002060"/>
              </a:solidFill>
            </a:endParaRPr>
          </a:p>
          <a:p>
            <a:endParaRPr lang="es-MX" b="0" baseline="0" noProof="0"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18</a:t>
            </a:fld>
            <a:endParaRPr lang="en-US" dirty="0"/>
          </a:p>
        </p:txBody>
      </p:sp>
    </p:spTree>
    <p:extLst>
      <p:ext uri="{BB962C8B-B14F-4D97-AF65-F5344CB8AC3E}">
        <p14:creationId xmlns:p14="http://schemas.microsoft.com/office/powerpoint/2010/main" val="25870305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s-ES" b="0" baseline="0" dirty="0">
                <a:solidFill>
                  <a:srgbClr val="002060"/>
                </a:solidFill>
                <a:sym typeface="Wingdings" pitchFamily="2" charset="2"/>
              </a:rPr>
              <a:t>Narración Completa: “Aquí hay algunas buenas noticias: la recuperación de la privación del sueño </a:t>
            </a:r>
            <a:r>
              <a:rPr lang="es-ES" b="0" i="1" baseline="0" dirty="0">
                <a:solidFill>
                  <a:srgbClr val="002060"/>
                </a:solidFill>
                <a:sym typeface="Wingdings" pitchFamily="2" charset="2"/>
              </a:rPr>
              <a:t>comienza</a:t>
            </a:r>
            <a:r>
              <a:rPr lang="es-ES" b="0" baseline="0" dirty="0">
                <a:solidFill>
                  <a:srgbClr val="002060"/>
                </a:solidFill>
                <a:sym typeface="Wingdings" pitchFamily="2" charset="2"/>
              </a:rPr>
              <a:t> después de una noche de buen sueño. Pero es posible que la recuperación no sea completa hasta que tenga </a:t>
            </a:r>
            <a:r>
              <a:rPr lang="es-ES" b="0" i="1" baseline="0" dirty="0">
                <a:solidFill>
                  <a:srgbClr val="002060"/>
                </a:solidFill>
                <a:sym typeface="Wingdings" pitchFamily="2" charset="2"/>
              </a:rPr>
              <a:t>varias</a:t>
            </a:r>
            <a:r>
              <a:rPr lang="es-ES" b="0" baseline="0" dirty="0">
                <a:solidFill>
                  <a:srgbClr val="002060"/>
                </a:solidFill>
                <a:sym typeface="Wingdings" pitchFamily="2" charset="2"/>
              </a:rPr>
              <a:t> noches de buen sueño. La verdadera solución implica cambios en el estilo de vida. Para empezar, no se prive del sueño. Siempre que sea posible, duerma hasta que te despiertes; no ponga un despertador. Y tenga más de una buena noche de sueño los fines de semana. Hay más buenas noticias: hasta cierto punto, el sueño extra se puede "acumular". Dormir más en un fin de semana le ayudará, hasta cierto punto, durante toda la semana. Eso es cierto para los conductores y también para los otros miembros de la familia.</a:t>
            </a:r>
            <a:endParaRPr lang="en-US" b="0" baseline="0" dirty="0">
              <a:solidFill>
                <a:srgbClr val="002060"/>
              </a:solidFill>
              <a:sym typeface="Wingdings" pitchFamily="2" charset="2"/>
            </a:endParaRPr>
          </a:p>
          <a:p>
            <a:endParaRPr lang="en-US" b="0" baseline="0" dirty="0">
              <a:solidFill>
                <a:srgbClr val="002060"/>
              </a:solidFill>
              <a:sym typeface="Wingdings" pitchFamily="2" charset="2"/>
            </a:endParaRPr>
          </a:p>
          <a:p>
            <a:r>
              <a:rPr lang="en-US" dirty="0"/>
              <a:t>___________</a:t>
            </a:r>
          </a:p>
          <a:p>
            <a:endParaRPr lang="en-US" dirty="0"/>
          </a:p>
          <a:p>
            <a:r>
              <a:rPr lang="es-ES" dirty="0"/>
              <a:t>Notas para los Capacitadores: Idealmente, las personas nunca desarrollarían deudas de sueño y, por lo tanto, nunca tendrían que recuperarse. Pero pocas personas logran eso. El sueño de recuperación paga la deuda de sueño, aunque por lo general no en una noche. Como debate, pregunte a los conductores y sus familias sobre sus rutinas de fin de semana y cuánto tiempo de recuperación duermen. ¿Pueden obtener todo el sueño de recuperación que necesitan?</a:t>
            </a:r>
            <a:endParaRPr lang="en-US" dirty="0"/>
          </a:p>
          <a:p>
            <a:endParaRPr lang="en-US" baseline="0" dirty="0"/>
          </a:p>
          <a:p>
            <a:r>
              <a:rPr lang="es-ES" baseline="0" dirty="0"/>
              <a:t>Información adicional: Tema sobre “acumular" sueño adicional basado en un estudio de privación del sueño realizado por el Instituto de Investigación del Ejército Walter Reed (Balkin, 2011). Los sujetos que pasaban 10 horas por noche en la cama durante una semana antes del período de privación del sueño estaban más alertas que aquellos que simplemente seguían su rutina normal (7-8 horas en la cama) antes del período de privación del sueño.</a:t>
            </a:r>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solidFill>
                  <a:srgbClr val="002060"/>
                </a:solidFill>
              </a:rPr>
              <a:t>Narración Completa: "El </a:t>
            </a:r>
            <a:r>
              <a:rPr lang="es-ES" i="1" dirty="0">
                <a:solidFill>
                  <a:srgbClr val="002060"/>
                </a:solidFill>
              </a:rPr>
              <a:t>hogar</a:t>
            </a:r>
            <a:r>
              <a:rPr lang="es-ES" dirty="0">
                <a:solidFill>
                  <a:srgbClr val="002060"/>
                </a:solidFill>
              </a:rPr>
              <a:t> es un lugar especial, con gente especial y el tiempo especial de estar juntos. El hogar debe ser la base para la salud del conductor, el bienestar y buena condición física. Proporcionar apoyo para ayudar al conductor a estar con su familia,  sano y seguro en la carretera debe ser la mayor prioridad.</a:t>
            </a:r>
            <a:r>
              <a:rPr lang="en-US" dirty="0">
                <a:solidFill>
                  <a:srgbClr val="002060"/>
                </a:solidFill>
              </a:rPr>
              <a:t> </a:t>
            </a:r>
          </a:p>
          <a:p>
            <a:pPr eaLnBrk="1" hangingPunct="1">
              <a:spcBef>
                <a:spcPct val="0"/>
              </a:spcBef>
            </a:pPr>
            <a:r>
              <a:rPr lang="en-US" dirty="0"/>
              <a:t>_______</a:t>
            </a:r>
          </a:p>
          <a:p>
            <a:pPr eaLnBrk="1" hangingPunct="1">
              <a:spcBef>
                <a:spcPct val="0"/>
              </a:spcBef>
            </a:pPr>
            <a:endParaRPr lang="en-US" dirty="0"/>
          </a:p>
          <a:p>
            <a:pPr eaLnBrk="1" hangingPunct="1">
              <a:spcBef>
                <a:spcPct val="0"/>
              </a:spcBef>
            </a:pPr>
            <a:r>
              <a:rPr lang="es-ES" dirty="0"/>
              <a:t>Notas para los Capacitadores: La última viñeta captura una premisa básica de este módulo y su método de enseñanza. Esto es, la salud del conductor y la salud de la familia van de la mano.</a:t>
            </a:r>
            <a:endParaRPr lang="en-US" dirty="0"/>
          </a:p>
          <a:p>
            <a:pPr eaLnBrk="1" hangingPunct="1">
              <a:spcBef>
                <a:spcPct val="0"/>
              </a:spcBef>
            </a:pPr>
            <a:endParaRPr lang="en-US" dirty="0">
              <a:solidFill>
                <a:srgbClr val="C00000"/>
              </a:solidFill>
            </a:endParaRPr>
          </a:p>
          <a:p>
            <a:pPr eaLnBrk="1" hangingPunct="1">
              <a:spcBef>
                <a:spcPct val="0"/>
              </a:spcBef>
            </a:pPr>
            <a:endParaRPr lang="en-US" dirty="0"/>
          </a:p>
        </p:txBody>
      </p:sp>
      <p:sp>
        <p:nvSpPr>
          <p:cNvPr id="256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7D70030-CE77-4C46-BB92-DEDB73FB4085}" type="slidenum">
              <a:rPr lang="en-US" smtClean="0"/>
              <a:pPr fontAlgn="base">
                <a:spcBef>
                  <a:spcPct val="0"/>
                </a:spcBef>
                <a:spcAft>
                  <a:spcPct val="0"/>
                </a:spcAft>
                <a:defRPr/>
              </a:pPr>
              <a:t>2</a:t>
            </a:fld>
            <a:endParaRPr lang="en-US" dirty="0"/>
          </a:p>
        </p:txBody>
      </p:sp>
    </p:spTree>
    <p:extLst>
      <p:ext uri="{BB962C8B-B14F-4D97-AF65-F5344CB8AC3E}">
        <p14:creationId xmlns:p14="http://schemas.microsoft.com/office/powerpoint/2010/main" val="27935951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aseline="0" dirty="0">
                <a:solidFill>
                  <a:srgbClr val="002060"/>
                </a:solidFill>
              </a:rPr>
              <a:t>Narración Completa: “¿Qué pasaría si cerraras los ojos durante diez segundos mientras conduces? Probablemente te saldrías del carril y golpearías algo. Ese es el típico choque relacionado con la fatiga. Suelen ser salidas de carretera de un solo vehículo, aunque un conductor podría desviarse hacia la izquierda y tener un choque frontal. Los conductores que se quedan dormidos suelen estar solos, a menudo conduciendo por carreteras monótonas. Es más probable que estos tipos de choques ocurran temprano en la mañana, especialmente entre las 2 y las 7 a. m. Los choques relacionados con la fatiga suelen ser graves. Tienen al menos el doble de probabilidades que otros choques de resultar en lesiones o muerte”.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aseline="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2060"/>
                </a:solidFill>
              </a:rPr>
              <a:t>____________</a:t>
            </a:r>
            <a:endParaRPr lang="es-ES" baseline="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Notas para los capacitadores: La mayoría de los choques relacionados con la fatiga tienen la mayoría de estas características, pero no todos los tienen. Los choques relacionados con la fatiga pueden ocurrir bajo casi cualquier circunstancia. Además, es difícil determinar y documentar el papel de la fatiga en muchos choques. Knipling (2009) analiza con más detalle los choques relacionados con la fatiga.</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a:t>Narración Completa: “Los choques relacionados con la fatiga generalmente se asocian con sueño insuficiente antes del choque. Un estudio en Australia encontró que los conductores de camiones que habían dormido menos de 6 horas tenían 3 veces más probabilidades de tener un incidente peligroso y 2,5 veces más probabilidades de quedarse dormidos. Las reglamentos de las Horas de Servicio (HDS) brindan a los conductores la oportunidad de recibir un descanso/sueño adecuado”</a:t>
            </a:r>
            <a:endParaRPr lang="en-US" dirty="0"/>
          </a:p>
          <a:p>
            <a:r>
              <a:rPr lang="en-US" dirty="0"/>
              <a:t>_____________________</a:t>
            </a:r>
          </a:p>
          <a:p>
            <a:endParaRPr lang="en-US" baseline="0" dirty="0"/>
          </a:p>
          <a:p>
            <a:r>
              <a:rPr lang="es-ES" baseline="0" dirty="0"/>
              <a:t>Notas para los capacitadores: Estos datos se basan en un estudio de casos y controles en el que se compararon los conductores involucrados en choques relacionados con la fatiga con los que no. Esto permite la asociación estadística de los factores de riesgo como la falta de sueño con resultados de choques como quedarse dormido. </a:t>
            </a:r>
            <a:r>
              <a:rPr lang="en-US" baseline="0" dirty="0"/>
              <a:t>Estudio Australiano:  Arnold and Hartley, 1998.</a:t>
            </a:r>
          </a:p>
          <a:p>
            <a:endParaRPr lang="en-US" baseline="0" dirty="0"/>
          </a:p>
          <a:p>
            <a:r>
              <a:rPr lang="en-US" dirty="0"/>
              <a:t> </a:t>
            </a:r>
          </a:p>
        </p:txBody>
      </p:sp>
      <p:sp>
        <p:nvSpPr>
          <p:cNvPr id="4" name="Slide Number Placeholder 3"/>
          <p:cNvSpPr>
            <a:spLocks noGrp="1"/>
          </p:cNvSpPr>
          <p:nvPr>
            <p:ph type="sldNum" sz="quarter" idx="10"/>
          </p:nvPr>
        </p:nvSpPr>
        <p:spPr/>
        <p:txBody>
          <a:bodyPr/>
          <a:lstStyle/>
          <a:p>
            <a:fld id="{733A328A-D06A-4AC7-B4F7-8008382660D1}" type="slidenum">
              <a:rPr lang="en-US" smtClean="0"/>
              <a:pPr/>
              <a:t>21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t>Narración Completa: “La Junta Nacional de Seguridad en el Transporte estudió 182 choques fatales para conductores de camiones grandes. La mayoría eran salidas por carretera de un solo vehículo. Sus investigaciones a profundidad revelaron que la fatiga es la causa principal del 31 % de estos choques. . . la mayor causa individual. Los estudios de choques también sugieren que las crisis cardíacas y otras crisis médicas son las principales causas de tales choques. En 2010, más de 500 conductores de camiones y autobuses murieron en choques.</a:t>
            </a:r>
            <a:endParaRPr lang="en-US" dirty="0"/>
          </a:p>
          <a:p>
            <a:pPr eaLnBrk="1" hangingPunct="1">
              <a:spcBef>
                <a:spcPct val="0"/>
              </a:spcBef>
            </a:pPr>
            <a:r>
              <a:rPr lang="en-US" dirty="0"/>
              <a:t> </a:t>
            </a:r>
            <a:endParaRPr lang="en-US" dirty="0">
              <a:solidFill>
                <a:srgbClr val="002060"/>
              </a:solidFill>
            </a:endParaRPr>
          </a:p>
          <a:p>
            <a:pPr eaLnBrk="1" hangingPunct="1">
              <a:spcBef>
                <a:spcPct val="0"/>
              </a:spcBef>
            </a:pPr>
            <a:r>
              <a:rPr lang="en-US" dirty="0">
                <a:solidFill>
                  <a:srgbClr val="002060"/>
                </a:solidFill>
              </a:rPr>
              <a:t>________</a:t>
            </a:r>
          </a:p>
          <a:p>
            <a:pPr eaLnBrk="1" hangingPunct="1">
              <a:spcBef>
                <a:spcPct val="0"/>
              </a:spcBef>
            </a:pPr>
            <a:endParaRPr lang="en-US" dirty="0">
              <a:solidFill>
                <a:srgbClr val="0033CC"/>
              </a:solidFill>
            </a:endParaRPr>
          </a:p>
          <a:p>
            <a:pPr eaLnBrk="1" hangingPunct="1">
              <a:spcBef>
                <a:spcPct val="0"/>
              </a:spcBef>
            </a:pPr>
            <a:r>
              <a:rPr lang="es-ES" dirty="0"/>
              <a:t>Notas para los Capacitadores: Fuente: NTSB, 1990. 56 de 182 choques (31 %) tenían fatiga como factor principal. La estadística de choques mortales para el conductor de camiones grandes de la NTSB es el único porcentaje de choques citado en el módulo. Eso se debe a su relevancia para los conductores y las preocupaciones de la familia por su seguridad. Otras estadísticas se proporcionan en el Módulo 3.</a:t>
            </a:r>
            <a:endParaRPr lang="en-US" dirty="0"/>
          </a:p>
        </p:txBody>
      </p:sp>
      <p:sp>
        <p:nvSpPr>
          <p:cNvPr id="768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0E37F3-877B-4BA3-94C7-82477EC1FBA8}" type="slidenum">
              <a:rPr lang="en-US" smtClean="0"/>
              <a:pPr fontAlgn="base">
                <a:spcBef>
                  <a:spcPct val="0"/>
                </a:spcBef>
                <a:spcAft>
                  <a:spcPct val="0"/>
                </a:spcAft>
                <a:defRPr/>
              </a:pPr>
              <a:t>22</a:t>
            </a:fld>
            <a:endParaRPr lang="en-US" dirty="0"/>
          </a:p>
        </p:txBody>
      </p:sp>
    </p:spTree>
    <p:extLst>
      <p:ext uri="{BB962C8B-B14F-4D97-AF65-F5344CB8AC3E}">
        <p14:creationId xmlns:p14="http://schemas.microsoft.com/office/powerpoint/2010/main" val="39192404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t>Narración Completa: “Hablemos de la fisiología del sueño y el estado de alerta. ¿Que es dormir? ¿Qué factores afectan el estado de alerta y la fatiga? ¿Qué son las enfermedades del sueño?</a:t>
            </a:r>
            <a:endParaRPr lang="en-US" dirty="0"/>
          </a:p>
          <a:p>
            <a:pPr eaLnBrk="1" hangingPunct="1">
              <a:spcBef>
                <a:spcPct val="0"/>
              </a:spcBef>
            </a:pPr>
            <a:endParaRPr lang="en-US" dirty="0"/>
          </a:p>
          <a:p>
            <a:pPr eaLnBrk="1" hangingPunct="1">
              <a:spcBef>
                <a:spcPct val="0"/>
              </a:spcBef>
            </a:pPr>
            <a:r>
              <a:rPr lang="en-US" dirty="0"/>
              <a:t>_______</a:t>
            </a:r>
          </a:p>
          <a:p>
            <a:pPr eaLnBrk="1" hangingPunct="1">
              <a:spcBef>
                <a:spcPct val="0"/>
              </a:spcBef>
            </a:pPr>
            <a:endParaRPr lang="en-US" dirty="0"/>
          </a:p>
          <a:p>
            <a:pPr eaLnBrk="1" hangingPunct="1">
              <a:spcBef>
                <a:spcPct val="0"/>
              </a:spcBef>
            </a:pPr>
            <a:r>
              <a:rPr lang="es-MX" noProof="0" dirty="0"/>
              <a:t>Notas para los Capacitadores: La información del Módulo 4 sobre estos temas también es similar a la presentada en el Módulo 3.</a:t>
            </a:r>
          </a:p>
          <a:p>
            <a:pPr eaLnBrk="1" hangingPunct="1">
              <a:spcBef>
                <a:spcPct val="0"/>
              </a:spcBef>
            </a:pPr>
            <a:endParaRPr lang="es-MX" noProof="0" dirty="0"/>
          </a:p>
          <a:p>
            <a:pPr eaLnBrk="1" hangingPunct="1">
              <a:spcBef>
                <a:spcPct val="0"/>
              </a:spcBef>
            </a:pPr>
            <a:r>
              <a:rPr lang="es-MX" noProof="0" dirty="0"/>
              <a:t>Secciones en esta lección: </a:t>
            </a:r>
          </a:p>
          <a:p>
            <a:pPr marL="971550" lvl="1" indent="-514350">
              <a:spcBef>
                <a:spcPct val="0"/>
              </a:spcBef>
            </a:pPr>
            <a:r>
              <a:rPr lang="es-MX" noProof="0" dirty="0"/>
              <a:t>¿Qué es dormir?</a:t>
            </a:r>
          </a:p>
          <a:p>
            <a:pPr marL="971550" lvl="1" indent="-514350">
              <a:spcBef>
                <a:spcPct val="0"/>
              </a:spcBef>
            </a:pPr>
            <a:r>
              <a:rPr lang="es-MX" noProof="0" dirty="0"/>
              <a:t>Factores que Afectan el Estado de Alerta y la Fatiga</a:t>
            </a:r>
          </a:p>
          <a:p>
            <a:pPr marL="971550" lvl="1" indent="-514350">
              <a:spcBef>
                <a:spcPct val="0"/>
              </a:spcBef>
            </a:pPr>
            <a:r>
              <a:rPr lang="es-MX" noProof="0" dirty="0"/>
              <a:t>Enfermedades del sueño</a:t>
            </a:r>
          </a:p>
        </p:txBody>
      </p:sp>
      <p:sp>
        <p:nvSpPr>
          <p:cNvPr id="808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5979AF1-5A56-4CB6-9604-1D7767462AD0}" type="slidenum">
              <a:rPr lang="en-US" smtClean="0"/>
              <a:pPr fontAlgn="base">
                <a:spcBef>
                  <a:spcPct val="0"/>
                </a:spcBef>
                <a:spcAft>
                  <a:spcPct val="0"/>
                </a:spcAft>
                <a:defRPr/>
              </a:pPr>
              <a:t>23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MX" noProof="0" dirty="0"/>
              <a:t>Narración Completa:  “¿Cuáles son las</a:t>
            </a:r>
            <a:r>
              <a:rPr lang="es-MX" baseline="0" noProof="0" dirty="0"/>
              <a:t> características claves del sueño? Dormir es necesario para el desempeño y el bienestar, pero ¡nadie sabe </a:t>
            </a:r>
            <a:r>
              <a:rPr lang="es-MX" i="1" baseline="0" noProof="0" dirty="0"/>
              <a:t>exactamente</a:t>
            </a:r>
            <a:r>
              <a:rPr lang="es-MX" i="0" baseline="0" noProof="0" dirty="0"/>
              <a:t> cómo o porqué! Se sabe, sin embargo, que las células del cerebro crecen y se conectan durante el sueño. Dormir no es igual al descanso; hay una gran diferencia entre ellos. Lo sabemos gracias a las investigaciones que muestran que dormir es una actividad compleja. El cerebro no está descansando simplemente.”</a:t>
            </a:r>
          </a:p>
          <a:p>
            <a:endParaRPr lang="es-MX" i="0" baseline="0" noProof="0" dirty="0"/>
          </a:p>
          <a:p>
            <a:r>
              <a:rPr lang="es-MX" noProof="0" dirty="0">
                <a:solidFill>
                  <a:srgbClr val="002060"/>
                </a:solidFill>
              </a:rPr>
              <a:t>______________</a:t>
            </a:r>
            <a:endParaRPr lang="es-MX" baseline="0" noProof="0" dirty="0"/>
          </a:p>
          <a:p>
            <a:pPr marL="0" marR="0" indent="0" algn="l" defTabSz="914400" rtl="0" eaLnBrk="1" fontAlgn="auto" latinLnBrk="0" hangingPunct="1">
              <a:lnSpc>
                <a:spcPct val="100000"/>
              </a:lnSpc>
              <a:spcBef>
                <a:spcPts val="0"/>
              </a:spcBef>
              <a:spcAft>
                <a:spcPts val="0"/>
              </a:spcAft>
              <a:buClrTx/>
              <a:buSzTx/>
              <a:buFontTx/>
              <a:buNone/>
              <a:tabLst/>
              <a:defRPr/>
            </a:pPr>
            <a:endParaRPr lang="es-MX" baseline="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s-ES" noProof="0" dirty="0"/>
              <a:t>Notas para los Capacitadores: el tema comienza con algunas características básicas clave del sueño. Un punto clave es que el sueño y el descanso físico son muy diferentes. El sueño se estudia en laboratorios del sueño donde se monitorea a las personas mediante EEG ("ondas cerebrales"), frecuencia cardíaca y respiración.</a:t>
            </a:r>
            <a:endParaRPr lang="es-MX" noProof="0"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24</a:t>
            </a:fld>
            <a:endParaRPr lang="en-US" dirty="0"/>
          </a:p>
        </p:txBody>
      </p:sp>
    </p:spTree>
    <p:extLst>
      <p:ext uri="{BB962C8B-B14F-4D97-AF65-F5344CB8AC3E}">
        <p14:creationId xmlns:p14="http://schemas.microsoft.com/office/powerpoint/2010/main" val="3116165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baseline="0" noProof="0" dirty="0">
                <a:solidFill>
                  <a:srgbClr val="002060"/>
                </a:solidFill>
              </a:rPr>
              <a:t>Narración Completa: “En realidad, hay dos tipos diferentes de sueño. El sueño "regular" o no REM ocupa la mayor parte de la noche. La actividad cerebral es reducida, pero variada. Hay cuatro etapas que se repiten de diferentes profundidades, que van desde ligera hasta profunda. El segundo tipo se llama sueño de Movimiento Ocular Rápido o sueño ‘MOR'. Durante el sueño MOR el cerebro está muy activo, casi como si estuviera despierto. Sus ojos se mueven, como lo harían en una visión real. El sueño MOR es cuando sueña. Pierde el tono muscular durante los sueños, al igual que en la parálisis ¡El sueño MOR es como un coche en punto muerto pero con el motor acelerado!</a:t>
            </a:r>
            <a:endParaRPr lang="es-MX" baseline="0" noProof="0" dirty="0">
              <a:solidFill>
                <a:srgbClr val="00206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MX" baseline="0" noProof="0" dirty="0">
              <a:solidFill>
                <a:srgbClr val="00206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MX" noProof="0" dirty="0">
              <a:solidFill>
                <a:srgbClr val="002060"/>
              </a:solidFill>
            </a:endParaRPr>
          </a:p>
          <a:p>
            <a:pPr lvl="0"/>
            <a:r>
              <a:rPr lang="es-MX" sz="1200" noProof="0" dirty="0">
                <a:solidFill>
                  <a:srgbClr val="002060"/>
                </a:solidFill>
              </a:rPr>
              <a:t>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sz="1200" noProof="0" dirty="0">
              <a:solidFill>
                <a:srgbClr val="0033CC"/>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baseline="0" noProof="0" dirty="0">
                <a:solidFill>
                  <a:srgbClr val="0033CC"/>
                </a:solidFill>
              </a:rPr>
              <a:t>Notas para los capacitadores: La estructura del sueño es bastante compleja. Dentro del sueño no MOR (conocido técnicamente como “Sueño de Ondas Lentas"), cada una de las cuatro etapas tiene patrones electroencefalográficos (EEG) distintos. Además, la frecuencia cardíaca y otras medidas fisiológicas varían sistemáticamente durante el sueño. La pérdida de tono muscular en el sueño MOR se produce en los principales grupos musculares, pero no en los músculos que mueven los ojos.</a:t>
            </a:r>
            <a:endParaRPr lang="es-MX" sz="1200" b="0" baseline="0" noProof="0" dirty="0">
              <a:solidFill>
                <a:srgbClr val="0033CC"/>
              </a:solidFill>
            </a:endParaRPr>
          </a:p>
        </p:txBody>
      </p:sp>
      <p:sp>
        <p:nvSpPr>
          <p:cNvPr id="4" name="Slide Number Placeholder 3"/>
          <p:cNvSpPr>
            <a:spLocks noGrp="1"/>
          </p:cNvSpPr>
          <p:nvPr>
            <p:ph type="sldNum" sz="quarter" idx="10"/>
          </p:nvPr>
        </p:nvSpPr>
        <p:spPr/>
        <p:txBody>
          <a:bodyPr/>
          <a:lstStyle/>
          <a:p>
            <a:fld id="{733A328A-D06A-4AC7-B4F7-8008382660D1}" type="slidenum">
              <a:rPr lang="en-US" smtClean="0"/>
              <a:pPr/>
              <a:t>25</a:t>
            </a:fld>
            <a:endParaRPr lang="en-US" dirty="0"/>
          </a:p>
        </p:txBody>
      </p:sp>
    </p:spTree>
    <p:extLst>
      <p:ext uri="{BB962C8B-B14F-4D97-AF65-F5344CB8AC3E}">
        <p14:creationId xmlns:p14="http://schemas.microsoft.com/office/powerpoint/2010/main" val="27454889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noProof="0" dirty="0"/>
              <a:t>Narración Completa:  “Esta</a:t>
            </a:r>
            <a:r>
              <a:rPr lang="es-MX" baseline="0" noProof="0" dirty="0"/>
              <a:t> gráfica muestra las etapas nocturnas para un adulto joven saludable. A la izquierda, el eje vertical muestra seis condiciones del cerebro: Vigilia (despierto), Sueño MOR, y las etapas 1, 2, 3 y 4 del sueño no-MOR. Esta persona duerme desde las 11 pm a las 7 am. La noche comienza con un largo periodo de sueño no-MOR, con una progresión de etapas, tanto ascendentes como descendentes. Esto se repite toda la noche, pero con la adición de periodos MOR que son indicados por las áreas coloreadas en la gráfica. A medida que transcurre la noche, los periodos MOR son más frecuentes y más largos. También pueden apreciar que hacia la mañana los periodos no-MOR no son tan profundos como lo eran previamente. Es posible se usted se despierte durante esos tiempos”</a:t>
            </a:r>
          </a:p>
          <a:p>
            <a:pPr marL="0" marR="0" indent="0" algn="l" defTabSz="914400" rtl="0" eaLnBrk="1" fontAlgn="auto" latinLnBrk="0" hangingPunct="1">
              <a:lnSpc>
                <a:spcPct val="100000"/>
              </a:lnSpc>
              <a:spcBef>
                <a:spcPts val="0"/>
              </a:spcBef>
              <a:spcAft>
                <a:spcPts val="0"/>
              </a:spcAft>
              <a:buClrTx/>
              <a:buSzTx/>
              <a:buFontTx/>
              <a:buNone/>
              <a:tabLst/>
              <a:defRPr/>
            </a:pPr>
            <a:endParaRPr lang="es-MX" sz="1200" baseline="0" noProof="0" dirty="0">
              <a:solidFill>
                <a:srgbClr val="00206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s-MX" sz="1200" baseline="0" noProof="0" dirty="0">
                <a:solidFill>
                  <a:srgbClr val="002060"/>
                </a:solidFill>
              </a:rPr>
              <a:t>____________</a:t>
            </a:r>
          </a:p>
          <a:p>
            <a:pPr marL="0" marR="0" indent="0" algn="l" defTabSz="914400" rtl="0" eaLnBrk="1" fontAlgn="auto" latinLnBrk="0" hangingPunct="1">
              <a:lnSpc>
                <a:spcPct val="100000"/>
              </a:lnSpc>
              <a:spcBef>
                <a:spcPts val="0"/>
              </a:spcBef>
              <a:spcAft>
                <a:spcPts val="0"/>
              </a:spcAft>
              <a:buClrTx/>
              <a:buSzTx/>
              <a:buFontTx/>
              <a:buNone/>
              <a:tabLst/>
              <a:defRPr/>
            </a:pPr>
            <a:endParaRPr lang="es-MX" sz="1200" baseline="0" noProof="0" dirty="0">
              <a:solidFill>
                <a:srgbClr val="00206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sz="1200" baseline="0" noProof="0" dirty="0">
                <a:solidFill>
                  <a:srgbClr val="002060"/>
                </a:solidFill>
              </a:rPr>
              <a:t>Notas para los Capacitadores: Las etapas de sueño y etapas a lo largo de la noche. El sueño "regular" (no MOR) se conoce técnicamente como Sueño de Onda Lenta. Pregunte a los participantes si creen que su propio sueño coincide con este patrón ¿Por qué la mayoría de la gente se despierta más en la segunda mitad de la noche que en la primera? La razón es que los períodos no-MOR más tarde en la noche se vuelven más ligeros y por lo tanto, es más fácil que las personas se despierten.</a:t>
            </a:r>
            <a:endParaRPr lang="es-MX" sz="1200" baseline="0" noProof="0" dirty="0">
              <a:solidFill>
                <a:srgbClr val="002060"/>
              </a:solidFill>
            </a:endParaRPr>
          </a:p>
        </p:txBody>
      </p:sp>
      <p:sp>
        <p:nvSpPr>
          <p:cNvPr id="4" name="Slide Number Placeholder 3"/>
          <p:cNvSpPr>
            <a:spLocks noGrp="1"/>
          </p:cNvSpPr>
          <p:nvPr>
            <p:ph type="sldNum" sz="quarter" idx="10"/>
          </p:nvPr>
        </p:nvSpPr>
        <p:spPr/>
        <p:txBody>
          <a:bodyPr/>
          <a:lstStyle/>
          <a:p>
            <a:fld id="{733A328A-D06A-4AC7-B4F7-8008382660D1}" type="slidenum">
              <a:rPr lang="en-US" smtClean="0"/>
              <a:pPr/>
              <a:t>26</a:t>
            </a:fld>
            <a:endParaRPr lang="en-US" dirty="0"/>
          </a:p>
        </p:txBody>
      </p:sp>
    </p:spTree>
    <p:extLst>
      <p:ext uri="{BB962C8B-B14F-4D97-AF65-F5344CB8AC3E}">
        <p14:creationId xmlns:p14="http://schemas.microsoft.com/office/powerpoint/2010/main" val="11201000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t>Narración Completa: "Hay muchas causas de dormir mal. Llevamos vidas muy ocupadas y muchas personas tienen largos desplazamientos a su trabajo. Muchos de nosotros experimentamos el estrés relacionado con el trabajo o en casa, a veces</a:t>
            </a:r>
            <a:r>
              <a:rPr lang="es-ES" baseline="0" dirty="0"/>
              <a:t> involucrando</a:t>
            </a:r>
            <a:r>
              <a:rPr lang="es-ES" dirty="0"/>
              <a:t> relaciones tensas. Muchas personas tienen conductas incorrectas relacionadas con el sueño. Usted puede estar tratando de dormir en un ambiente no propicio para el sueño. Los efectos del envejecimiento incluyen sueño más fragmentado, y las condiciones médicas suelen afectar el sueño también. "</a:t>
            </a:r>
            <a:endParaRPr lang="en-US" dirty="0"/>
          </a:p>
          <a:p>
            <a:pPr eaLnBrk="1" hangingPunct="1">
              <a:spcBef>
                <a:spcPct val="0"/>
              </a:spcBef>
            </a:pPr>
            <a:r>
              <a:rPr lang="en-US" dirty="0"/>
              <a:t>_______</a:t>
            </a:r>
          </a:p>
          <a:p>
            <a:pPr eaLnBrk="1" hangingPunct="1">
              <a:spcBef>
                <a:spcPct val="0"/>
              </a:spcBef>
            </a:pPr>
            <a:endParaRPr lang="en-US" dirty="0"/>
          </a:p>
          <a:p>
            <a:pPr eaLnBrk="1" hangingPunct="1">
              <a:spcBef>
                <a:spcPct val="0"/>
              </a:spcBef>
            </a:pPr>
            <a:r>
              <a:rPr lang="es-ES" dirty="0"/>
              <a:t>Notas para los Capacitadores: Las causas de dormir mal es un buen tema de discusión. Pregunte a los participantes si tienen problemas para dormir y en caso afirmativo, ¿cuál de estas causas parecen aplicarse? Tenga en cuenta que el término "higiene del sueño" no se utiliza en este módulo. Introduzca el término a su grupo si cree que sería de ayuda.</a:t>
            </a:r>
            <a:endParaRPr lang="en-US" dirty="0"/>
          </a:p>
        </p:txBody>
      </p:sp>
      <p:sp>
        <p:nvSpPr>
          <p:cNvPr id="911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AC76253-CB6C-43D1-AEF8-5F976B2E4A0D}" type="slidenum">
              <a:rPr lang="en-US" smtClean="0"/>
              <a:pPr fontAlgn="base">
                <a:spcBef>
                  <a:spcPct val="0"/>
                </a:spcBef>
                <a:spcAft>
                  <a:spcPct val="0"/>
                </a:spcAft>
                <a:defRPr/>
              </a:pPr>
              <a:t>27</a:t>
            </a:fld>
            <a:endParaRPr lang="en-US" dirty="0"/>
          </a:p>
        </p:txBody>
      </p:sp>
    </p:spTree>
    <p:extLst>
      <p:ext uri="{BB962C8B-B14F-4D97-AF65-F5344CB8AC3E}">
        <p14:creationId xmlns:p14="http://schemas.microsoft.com/office/powerpoint/2010/main" val="10712416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81390" eaLnBrk="1" fontAlgn="auto" hangingPunct="1">
              <a:spcBef>
                <a:spcPts val="0"/>
              </a:spcBef>
              <a:spcAft>
                <a:spcPts val="0"/>
              </a:spcAft>
              <a:defRPr/>
            </a:pPr>
            <a:r>
              <a:rPr lang="es-MX" noProof="0" dirty="0"/>
              <a:t>Narración Completa:  “¿Qué determina</a:t>
            </a:r>
            <a:r>
              <a:rPr lang="es-MX" baseline="0" noProof="0" dirty="0"/>
              <a:t> la </a:t>
            </a:r>
            <a:r>
              <a:rPr lang="es-MX" i="1" baseline="0" noProof="0" dirty="0"/>
              <a:t>calidad</a:t>
            </a:r>
            <a:r>
              <a:rPr lang="es-MX" i="0" baseline="0" noProof="0" dirty="0"/>
              <a:t> del sueño? Primero, la </a:t>
            </a:r>
            <a:r>
              <a:rPr lang="es-MX" i="1" baseline="0" noProof="0" dirty="0"/>
              <a:t>cantidad </a:t>
            </a:r>
            <a:r>
              <a:rPr lang="es-MX" i="0" baseline="0" noProof="0" dirty="0"/>
              <a:t> afecta la calidad. Entre más duerma, hay más probabilidades de que pase por todas las etapas del sueño. Otros factores que afectan la calidad del sueño incluyen la comodidad de la cama, la obscuridad de la habitación, la hora del día, el ruido, la temperatura (frío es mejor), y cualquier otra cosa que pueda despertarle. </a:t>
            </a:r>
            <a:endParaRPr lang="es-MX" i="0" baseline="0" noProof="0" dirty="0">
              <a:solidFill>
                <a:srgbClr val="FF0000"/>
              </a:solidFill>
            </a:endParaRPr>
          </a:p>
          <a:p>
            <a:pPr defTabSz="881390" eaLnBrk="1" fontAlgn="auto" hangingPunct="1">
              <a:spcBef>
                <a:spcPts val="0"/>
              </a:spcBef>
              <a:spcAft>
                <a:spcPts val="0"/>
              </a:spcAft>
              <a:defRPr/>
            </a:pPr>
            <a:endParaRPr lang="es-MX" i="0" baseline="0" noProof="0" dirty="0"/>
          </a:p>
          <a:p>
            <a:pPr defTabSz="881390" eaLnBrk="1" fontAlgn="auto" hangingPunct="1">
              <a:spcBef>
                <a:spcPts val="0"/>
              </a:spcBef>
              <a:spcAft>
                <a:spcPts val="0"/>
              </a:spcAft>
              <a:defRPr/>
            </a:pPr>
            <a:r>
              <a:rPr lang="es-MX" i="0" baseline="0" noProof="0" dirty="0"/>
              <a:t>________</a:t>
            </a:r>
          </a:p>
          <a:p>
            <a:pPr defTabSz="881390" eaLnBrk="1" fontAlgn="auto" hangingPunct="1">
              <a:spcBef>
                <a:spcPts val="0"/>
              </a:spcBef>
              <a:spcAft>
                <a:spcPts val="0"/>
              </a:spcAft>
              <a:defRPr/>
            </a:pPr>
            <a:endParaRPr lang="es-MX" i="0" baseline="0" noProof="0" dirty="0"/>
          </a:p>
          <a:p>
            <a:pPr defTabSz="881390" eaLnBrk="1" fontAlgn="auto" hangingPunct="1">
              <a:spcBef>
                <a:spcPts val="0"/>
              </a:spcBef>
              <a:spcAft>
                <a:spcPts val="0"/>
              </a:spcAft>
              <a:defRPr/>
            </a:pPr>
            <a:r>
              <a:rPr lang="es-ES" noProof="0" dirty="0"/>
              <a:t>Notas para Capacitadores: Factores que afectan la calidad del sueño. Pregunte a los participantes si se han realizado cambios físicos en sus hogares para mejorar el sueño ¿Qué funciona? Pregunta adicional para probar el aprendizaje: Hemos mencionado cuatro o cinco características del sueño MOR ¿Pueden los estudiantes expresar tres de ellos? Respuesta: Los movimientos rápidos del ojo, el cerebro está activo, sueños, la pérdida del tono muscular. Además, los periodos de sueño MOR se hacen más largos y más frecuentes a medida que avanza la noche.</a:t>
            </a:r>
            <a:endParaRPr lang="es-MX" noProof="0"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28</a:t>
            </a:fld>
            <a:endParaRPr lang="en-US" dirty="0"/>
          </a:p>
        </p:txBody>
      </p:sp>
    </p:spTree>
    <p:extLst>
      <p:ext uri="{BB962C8B-B14F-4D97-AF65-F5344CB8AC3E}">
        <p14:creationId xmlns:p14="http://schemas.microsoft.com/office/powerpoint/2010/main" val="7498300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MX" noProof="0" dirty="0"/>
              <a:t>Narración Completa:  “</a:t>
            </a:r>
            <a:r>
              <a:rPr lang="es-MX" i="1" noProof="0" dirty="0"/>
              <a:t>Dormir</a:t>
            </a:r>
            <a:r>
              <a:rPr lang="es-MX" noProof="0" dirty="0"/>
              <a:t> </a:t>
            </a:r>
            <a:r>
              <a:rPr lang="es-MX" baseline="0" noProof="0" dirty="0"/>
              <a:t>es el factor principal que afecta el estado de alerta y la fatiga. Lo más importante es la cantidad de sueño en su último periodo de sueño principal. Para la mayoría de la gente, es la noche anterior. Los periodos previos de sueño, que incluyen las noches previas a la anterior e incluso la semana pasada también afectan su estado de alerta actual. Y las siestas pueden darle un incremento en el estado de alerta.”</a:t>
            </a:r>
          </a:p>
          <a:p>
            <a:r>
              <a:rPr lang="es-MX" baseline="0" noProof="0" dirty="0"/>
              <a:t> </a:t>
            </a:r>
            <a:r>
              <a:rPr lang="es-MX" noProof="0" dirty="0">
                <a:solidFill>
                  <a:srgbClr val="002060"/>
                </a:solidFill>
              </a:rPr>
              <a:t>_______</a:t>
            </a:r>
          </a:p>
          <a:p>
            <a:pPr defTabSz="881390" eaLnBrk="1" fontAlgn="auto" hangingPunct="1">
              <a:spcBef>
                <a:spcPts val="0"/>
              </a:spcBef>
              <a:spcAft>
                <a:spcPts val="0"/>
              </a:spcAft>
              <a:defRPr/>
            </a:pPr>
            <a:endParaRPr lang="es-MX" noProof="0" dirty="0">
              <a:solidFill>
                <a:srgbClr val="0033CC"/>
              </a:solidFill>
            </a:endParaRPr>
          </a:p>
          <a:p>
            <a:r>
              <a:rPr lang="es-MX" noProof="0" dirty="0"/>
              <a:t>Nota adicional para instructores:</a:t>
            </a:r>
            <a:r>
              <a:rPr lang="es-MX" baseline="0" noProof="0" dirty="0"/>
              <a:t> Las láminas siguientes nos darán mayores detalles sobre la primera y última viñeta. Tocante a los periodos previos de sueño, recuerde lo que aprendimos antes sobre los déficits de sueño y la recuperación.</a:t>
            </a:r>
            <a:endParaRPr lang="es-MX" noProof="0"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29</a:t>
            </a:fld>
            <a:endParaRPr lang="en-US" dirty="0"/>
          </a:p>
        </p:txBody>
      </p:sp>
    </p:spTree>
    <p:extLst>
      <p:ext uri="{BB962C8B-B14F-4D97-AF65-F5344CB8AC3E}">
        <p14:creationId xmlns:p14="http://schemas.microsoft.com/office/powerpoint/2010/main" val="842614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81063" eaLnBrk="1" hangingPunct="1">
              <a:spcBef>
                <a:spcPct val="0"/>
              </a:spcBef>
            </a:pPr>
            <a:r>
              <a:rPr lang="es-ES" dirty="0"/>
              <a:t>Narración Completa: “Como familia del conductor, ustedes juegan un papel fundamental. Al final de este módulo, queremos que ustedes entiendan la fatiga de conductor de autotransporte, el estado de alerta, el sueño y el bienestar. También deben ver cómo pueden aplicar este conocimiento para apoyar a obtener un mejor sueño y bienestar en el hogar, no sólo para el conductor en su familia, sino para </a:t>
            </a:r>
            <a:r>
              <a:rPr lang="es-ES" i="1" dirty="0"/>
              <a:t>toda</a:t>
            </a:r>
            <a:r>
              <a:rPr lang="es-ES" dirty="0"/>
              <a:t> la familia. Y esperamos que llegue a valorar el sueño y el bienestar como los principales factores en el desempeño, la seguridad y la felicidad ".</a:t>
            </a:r>
            <a:endParaRPr lang="en-US" dirty="0"/>
          </a:p>
          <a:p>
            <a:pPr defTabSz="881063" eaLnBrk="1" hangingPunct="1">
              <a:spcBef>
                <a:spcPct val="0"/>
              </a:spcBef>
            </a:pPr>
            <a:r>
              <a:rPr lang="en-US" dirty="0"/>
              <a:t>_______</a:t>
            </a:r>
          </a:p>
          <a:p>
            <a:pPr defTabSz="881063" eaLnBrk="1" hangingPunct="1">
              <a:spcBef>
                <a:spcPct val="0"/>
              </a:spcBef>
            </a:pPr>
            <a:endParaRPr lang="en-US" dirty="0"/>
          </a:p>
          <a:p>
            <a:pPr defTabSz="881063" eaLnBrk="1" hangingPunct="1">
              <a:spcBef>
                <a:spcPct val="0"/>
              </a:spcBef>
            </a:pPr>
            <a:r>
              <a:rPr lang="es-ES" dirty="0"/>
              <a:t>Notas para los Capacitadores: Las metas generales de aprendizaje del Módulo 4 se presentan aquí. Tenga en cuenta que los tres metas corresponden al conocimiento, habilidades y actitudes.</a:t>
            </a:r>
            <a:endParaRPr lang="en-US" dirty="0"/>
          </a:p>
          <a:p>
            <a:pPr defTabSz="881063" eaLnBrk="1" hangingPunct="1">
              <a:spcBef>
                <a:spcPct val="0"/>
              </a:spcBef>
            </a:pPr>
            <a:endParaRPr lang="en-US" dirty="0"/>
          </a:p>
        </p:txBody>
      </p:sp>
      <p:sp>
        <p:nvSpPr>
          <p:cNvPr id="276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75815C3-94C7-4326-A624-34E3C0F4703B}" type="slidenum">
              <a:rPr lang="en-US" smtClean="0"/>
              <a:pPr fontAlgn="base">
                <a:spcBef>
                  <a:spcPct val="0"/>
                </a:spcBef>
                <a:spcAft>
                  <a:spcPct val="0"/>
                </a:spcAft>
                <a:defRPr/>
              </a:pPr>
              <a:t>3</a:t>
            </a:fld>
            <a:endParaRPr lang="en-US" dirty="0"/>
          </a:p>
        </p:txBody>
      </p:sp>
    </p:spTree>
    <p:extLst>
      <p:ext uri="{BB962C8B-B14F-4D97-AF65-F5344CB8AC3E}">
        <p14:creationId xmlns:p14="http://schemas.microsoft.com/office/powerpoint/2010/main" val="8597812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s-MX" noProof="0" dirty="0"/>
              <a:t>Narración Completa:   “La cantidad de sueño que usted obtiene afecta su desempeño y estos efectos pueden</a:t>
            </a:r>
            <a:r>
              <a:rPr lang="es-MX" baseline="0" noProof="0" dirty="0"/>
              <a:t> empeorar progresivamente con el tiempo. </a:t>
            </a:r>
            <a:r>
              <a:rPr lang="es-MX" noProof="0" dirty="0"/>
              <a:t>Esta gráfica</a:t>
            </a:r>
            <a:r>
              <a:rPr lang="es-MX" baseline="0" noProof="0" dirty="0"/>
              <a:t> muestra los resultados de un estudio sobre la privación del sueño que fue realizado a conductores voluntarios de camiones y autobuses. Se les pagó para vivir en un laboratorio por casi dos semanas y realizar una serie de pruebas. Había cuatro grupos. La línea azul, más arriba, muestra aquéllos que pasaron 9 horas en la cama todas las noches. Como puede ver, su desempeño se mantuvo constante y alto durante los 8 días. En el segundo, la línea rosa muestra aquéllos que se les permitió 7 horas en cama. Ellos lo hicieron muy bien, aunque puede verse una pequeña disminución durante los 8 días. La siguiente línea muestra aquéllos a los que se les dio 5 horas en cama; su desempeño mostró una disminución </a:t>
            </a:r>
            <a:r>
              <a:rPr lang="es-MX" i="1" baseline="0" noProof="0" dirty="0"/>
              <a:t>constante</a:t>
            </a:r>
            <a:r>
              <a:rPr lang="es-MX" baseline="0" noProof="0" dirty="0"/>
              <a:t>. Ahora veamos la última, la línea roja, que muestra un deterioro en su desempeño entre los conductores a los que se les dio solamente </a:t>
            </a:r>
            <a:r>
              <a:rPr lang="es-MX" i="1" baseline="0" noProof="0" dirty="0"/>
              <a:t>3 horas </a:t>
            </a:r>
            <a:r>
              <a:rPr lang="es-MX" baseline="0" noProof="0" dirty="0"/>
              <a:t>en cama cada noche. Su desempeño se deterioró </a:t>
            </a:r>
            <a:r>
              <a:rPr lang="es-MX" i="1" baseline="0" noProof="0" dirty="0"/>
              <a:t>dramáticamente</a:t>
            </a:r>
            <a:r>
              <a:rPr lang="es-MX" baseline="0" noProof="0" dirty="0"/>
              <a:t>. Todas las diferencias fueron </a:t>
            </a:r>
            <a:r>
              <a:rPr lang="es-MX" i="1" baseline="0" noProof="0" dirty="0"/>
              <a:t>progresivas</a:t>
            </a:r>
            <a:r>
              <a:rPr lang="es-MX" i="0" baseline="0" noProof="0" dirty="0"/>
              <a:t>; esto es, se hacen más grandes y más pronunciadas con cada día que pasa. </a:t>
            </a:r>
          </a:p>
          <a:p>
            <a:endParaRPr lang="es-MX" b="1" i="0" baseline="0" noProof="0" dirty="0"/>
          </a:p>
          <a:p>
            <a:endParaRPr lang="es-MX" b="1" i="0" baseline="0" noProof="0" dirty="0"/>
          </a:p>
          <a:p>
            <a:pPr lvl="0"/>
            <a:r>
              <a:rPr lang="es-MX" noProof="0" dirty="0">
                <a:solidFill>
                  <a:srgbClr val="002060"/>
                </a:solidFill>
              </a:rPr>
              <a:t>_______</a:t>
            </a:r>
          </a:p>
          <a:p>
            <a:pPr defTabSz="881390" eaLnBrk="1" fontAlgn="auto" hangingPunct="1">
              <a:spcBef>
                <a:spcPts val="0"/>
              </a:spcBef>
              <a:spcAft>
                <a:spcPts val="0"/>
              </a:spcAft>
              <a:defRPr/>
            </a:pPr>
            <a:endParaRPr lang="es-MX" baseline="0" noProof="0" dirty="0">
              <a:solidFill>
                <a:srgbClr val="0033CC"/>
              </a:solidFill>
            </a:endParaRPr>
          </a:p>
          <a:p>
            <a:pPr defTabSz="881390" eaLnBrk="1" fontAlgn="auto" hangingPunct="1">
              <a:spcBef>
                <a:spcPts val="0"/>
              </a:spcBef>
              <a:spcAft>
                <a:spcPts val="0"/>
              </a:spcAft>
              <a:defRPr/>
            </a:pPr>
            <a:r>
              <a:rPr lang="es-MX" baseline="0" noProof="0" dirty="0"/>
              <a:t>Nota para los Instructores: No todos están acostumbrados a interpretar gráficas, así que esta lámina puede ser difícil para algunos participantes. Asegúrese de que entiendan sus implicaciones clave respecto a los efectos progresivos de la pérdida de sueño repetida. Conforme continúe la privación del sueño (sea ligera o severa), los déficits de sueño continuarán creciendo y el desempeño empeorará.</a:t>
            </a:r>
          </a:p>
          <a:p>
            <a:pPr defTabSz="881390" eaLnBrk="1" fontAlgn="auto" hangingPunct="1">
              <a:spcBef>
                <a:spcPts val="0"/>
              </a:spcBef>
              <a:spcAft>
                <a:spcPts val="0"/>
              </a:spcAft>
              <a:defRPr/>
            </a:pPr>
            <a:endParaRPr lang="es-MX" baseline="0" noProof="0" dirty="0"/>
          </a:p>
          <a:p>
            <a:pPr marL="0" marR="0" indent="0" algn="l" defTabSz="881390" rtl="0" eaLnBrk="1" fontAlgn="auto" latinLnBrk="0" hangingPunct="1">
              <a:lnSpc>
                <a:spcPct val="100000"/>
              </a:lnSpc>
              <a:spcBef>
                <a:spcPts val="0"/>
              </a:spcBef>
              <a:spcAft>
                <a:spcPts val="0"/>
              </a:spcAft>
              <a:buClrTx/>
              <a:buSzTx/>
              <a:buFontTx/>
              <a:buNone/>
              <a:tabLst/>
              <a:defRPr/>
            </a:pPr>
            <a:r>
              <a:rPr lang="es-MX" baseline="0" noProof="0" dirty="0">
                <a:solidFill>
                  <a:srgbClr val="0033CC"/>
                </a:solidFill>
              </a:rPr>
              <a:t>Fuente citada: </a:t>
            </a:r>
            <a:r>
              <a:rPr lang="es-MX" noProof="0" dirty="0"/>
              <a:t>Balkin et al., 2000. </a:t>
            </a:r>
            <a:r>
              <a:rPr lang="es-MX" i="0" baseline="0" noProof="0" dirty="0"/>
              <a:t>La medición del desempeño fue la Prueba de Vigilancia Psicomotora (PVT, </a:t>
            </a:r>
            <a:r>
              <a:rPr lang="es-MX" i="1" noProof="0" dirty="0"/>
              <a:t>Psychomotor Vigilance Test</a:t>
            </a:r>
            <a:r>
              <a:rPr lang="es-MX" noProof="0" dirty="0"/>
              <a:t>), una medición de la atención visual que se</a:t>
            </a:r>
            <a:r>
              <a:rPr lang="es-MX" baseline="0" noProof="0" dirty="0"/>
              <a:t> usa frecuentemente en estudios del estado de alerta y la fatiga. Este trabajo fue dirigido en el </a:t>
            </a:r>
            <a:r>
              <a:rPr lang="es-MX" noProof="0" dirty="0"/>
              <a:t>Walter Reed Army Institute of Research</a:t>
            </a:r>
            <a:r>
              <a:rPr lang="es-MX" baseline="0" noProof="0" dirty="0"/>
              <a:t> con conductores de autotransporte como sujetos de investigación.</a:t>
            </a:r>
          </a:p>
          <a:p>
            <a:pPr defTabSz="881390" eaLnBrk="1" fontAlgn="auto" hangingPunct="1">
              <a:spcBef>
                <a:spcPts val="0"/>
              </a:spcBef>
              <a:spcAft>
                <a:spcPts val="0"/>
              </a:spcAft>
              <a:defRPr/>
            </a:pPr>
            <a:endParaRPr lang="es-MX" baseline="0" noProof="0" dirty="0"/>
          </a:p>
          <a:p>
            <a:pPr defTabSz="881390" eaLnBrk="1" fontAlgn="auto" hangingPunct="1">
              <a:spcBef>
                <a:spcPts val="0"/>
              </a:spcBef>
              <a:spcAft>
                <a:spcPts val="0"/>
              </a:spcAft>
              <a:defRPr/>
            </a:pPr>
            <a:endParaRPr lang="es-MX" baseline="0" noProof="0" dirty="0"/>
          </a:p>
          <a:p>
            <a:pPr defTabSz="881390" eaLnBrk="1" fontAlgn="auto" hangingPunct="1">
              <a:spcBef>
                <a:spcPts val="0"/>
              </a:spcBef>
              <a:spcAft>
                <a:spcPts val="0"/>
              </a:spcAft>
              <a:defRPr/>
            </a:pPr>
            <a:endParaRPr lang="es-MX" baseline="0" noProof="0" dirty="0"/>
          </a:p>
          <a:p>
            <a:pPr defTabSz="881390" eaLnBrk="1" fontAlgn="auto" hangingPunct="1">
              <a:spcBef>
                <a:spcPts val="0"/>
              </a:spcBef>
              <a:spcAft>
                <a:spcPts val="0"/>
              </a:spcAft>
              <a:defRPr/>
            </a:pPr>
            <a:endParaRPr lang="es-MX" baseline="0" noProof="0"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30</a:t>
            </a:fld>
            <a:endParaRPr lang="en-US" dirty="0"/>
          </a:p>
        </p:txBody>
      </p:sp>
    </p:spTree>
    <p:extLst>
      <p:ext uri="{BB962C8B-B14F-4D97-AF65-F5344CB8AC3E}">
        <p14:creationId xmlns:p14="http://schemas.microsoft.com/office/powerpoint/2010/main" val="21762612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MX" noProof="0" dirty="0"/>
              <a:t>Narración Completa</a:t>
            </a:r>
            <a:r>
              <a:rPr lang="es-MX" baseline="0" noProof="0" dirty="0"/>
              <a:t>:  “Alguna vez escucharon la frase ‘siesta energética’. Bien, las siestas realmente son poderosas. Incluso una siesta de 20 minutos puede mejorar enormemente el estado de alerta y el desempeño por horas después de la siesta. La NASA llevó a cabo un estudio en pilotos transcontinentales de líneas aéreas. Encontraron que las siestas planeadas redujeron la somnolencia subsecuente en 50% y los errores de aterrizaje en 34%. </a:t>
            </a:r>
            <a:r>
              <a:rPr lang="es-ES" baseline="0" noProof="0" dirty="0"/>
              <a:t>Una advertencia sobre las siestas. Largas siestas de una hora o más pueden mantenerlo despierto la noche siguiente “</a:t>
            </a:r>
            <a:endParaRPr lang="es-MX" baseline="0" noProof="0" dirty="0"/>
          </a:p>
          <a:p>
            <a:pPr defTabSz="881390" eaLnBrk="1" fontAlgn="auto" hangingPunct="1">
              <a:spcBef>
                <a:spcPts val="0"/>
              </a:spcBef>
              <a:spcAft>
                <a:spcPts val="0"/>
              </a:spcAft>
              <a:defRPr/>
            </a:pPr>
            <a:r>
              <a:rPr lang="es-MX" noProof="0" dirty="0"/>
              <a:t>___________________________</a:t>
            </a:r>
          </a:p>
          <a:p>
            <a:pPr lvl="0"/>
            <a:r>
              <a:rPr lang="es-MX" noProof="0" dirty="0">
                <a:solidFill>
                  <a:srgbClr val="002060"/>
                </a:solidFill>
              </a:rPr>
              <a:t> </a:t>
            </a:r>
            <a:endParaRPr lang="es-MX" baseline="0" noProof="0" dirty="0"/>
          </a:p>
          <a:p>
            <a:pPr defTabSz="881390" eaLnBrk="1" fontAlgn="auto" hangingPunct="1">
              <a:spcBef>
                <a:spcPts val="0"/>
              </a:spcBef>
              <a:spcAft>
                <a:spcPts val="0"/>
              </a:spcAft>
              <a:defRPr/>
            </a:pPr>
            <a:r>
              <a:rPr lang="es-ES" baseline="0" noProof="0" dirty="0"/>
              <a:t>Notas para los Capacitadores: Las siestas es un tema interesante para el debate. Mucha gente ama las siestas  ¡pero no todo el mundo! Pregunte a los participantes con qué frecuencia toman siesta y que tan beneficiosas son. También puede preguntar cuando les gusta dormir la siesta. Las siestas por la tarde son más comunes y beneficiosos.</a:t>
            </a:r>
          </a:p>
          <a:p>
            <a:pPr defTabSz="881390" eaLnBrk="1" fontAlgn="auto" hangingPunct="1">
              <a:spcBef>
                <a:spcPts val="0"/>
              </a:spcBef>
              <a:spcAft>
                <a:spcPts val="0"/>
              </a:spcAft>
              <a:defRPr/>
            </a:pPr>
            <a:endParaRPr lang="es-MX" noProof="0" dirty="0"/>
          </a:p>
          <a:p>
            <a:pPr defTabSz="881390" eaLnBrk="1" fontAlgn="auto" hangingPunct="1">
              <a:spcBef>
                <a:spcPts val="0"/>
              </a:spcBef>
              <a:spcAft>
                <a:spcPts val="0"/>
              </a:spcAft>
              <a:defRPr/>
            </a:pPr>
            <a:r>
              <a:rPr lang="es-MX" noProof="0" dirty="0"/>
              <a:t>Estudio de la </a:t>
            </a:r>
            <a:r>
              <a:rPr lang="es-ES" baseline="0" noProof="0" dirty="0"/>
              <a:t>NASA citado: Rosekind et al, 1994. En este estudio, los pilotos se les permitió una siesta de 45 minutos, el promedio fue de 26 minutos. El tiempo máximo de 45 minutos fue para asegurar que los pilotos no caigan en las etapas más profundas del sueño (por ejemplo, las etapas de No-MOR 3 y 4 ), lo que hubiera aumentado la incidencia y duración de la inercia del sueño al despertar.</a:t>
            </a:r>
            <a:endParaRPr lang="es-MX" baseline="0" noProof="0"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31</a:t>
            </a:fld>
            <a:endParaRPr lang="en-US" dirty="0"/>
          </a:p>
        </p:txBody>
      </p:sp>
    </p:spTree>
    <p:extLst>
      <p:ext uri="{BB962C8B-B14F-4D97-AF65-F5344CB8AC3E}">
        <p14:creationId xmlns:p14="http://schemas.microsoft.com/office/powerpoint/2010/main" val="20964381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81390" eaLnBrk="1" fontAlgn="auto" hangingPunct="1">
              <a:spcBef>
                <a:spcPts val="0"/>
              </a:spcBef>
              <a:spcAft>
                <a:spcPts val="0"/>
              </a:spcAft>
              <a:defRPr/>
            </a:pPr>
            <a:r>
              <a:rPr lang="es-MX" noProof="0" dirty="0"/>
              <a:t>Narración Completa:  “En general,</a:t>
            </a:r>
            <a:r>
              <a:rPr lang="es-MX" baseline="0" noProof="0" dirty="0"/>
              <a:t> ¿durante cuáles horas del día tiene sueño? ¿En cuáles está más alerta? Casi todos tenemos variaciones grandes, predecibles en los niveles del estado de alerta diarios debido a los </a:t>
            </a:r>
            <a:r>
              <a:rPr lang="es-MX" i="1" baseline="0" noProof="0" dirty="0"/>
              <a:t>ritmos circadianos</a:t>
            </a:r>
            <a:r>
              <a:rPr lang="es-MX" i="0" baseline="0" noProof="0" dirty="0"/>
              <a:t>. Los ritmos circadianos son ciclos de 24 horas de cambios físicos, mentales y de conducta. Por ejemplo, hay fluctuaciones diarias en la temperatura corporal y en la secreción de hormonas. Los ritmos circadianos son controlados por el cerebro y son observables virtualmente en todos los animales, no solo en humanos. Son resistentes al cambio, por eso es que los cambios de turno pueden ser difíciles. Los ritmos circadianos son influenciados por la luz y la obscuridad. Las luces brillantes le ayudan a mantenerse despierto mientas la obscuridad promueve el sueño.”</a:t>
            </a:r>
          </a:p>
          <a:p>
            <a:pPr defTabSz="881390" eaLnBrk="1" fontAlgn="auto" hangingPunct="1">
              <a:spcBef>
                <a:spcPts val="0"/>
              </a:spcBef>
              <a:spcAft>
                <a:spcPts val="0"/>
              </a:spcAft>
              <a:defRPr/>
            </a:pPr>
            <a:endParaRPr lang="es-MX" i="0" baseline="0" noProof="0" dirty="0"/>
          </a:p>
          <a:p>
            <a:pPr defTabSz="881390" eaLnBrk="1" fontAlgn="auto" hangingPunct="1">
              <a:spcBef>
                <a:spcPts val="0"/>
              </a:spcBef>
              <a:spcAft>
                <a:spcPts val="0"/>
              </a:spcAft>
              <a:defRPr/>
            </a:pPr>
            <a:r>
              <a:rPr lang="en-US" dirty="0"/>
              <a:t>_______</a:t>
            </a:r>
            <a:endParaRPr lang="es-MX" i="0" baseline="0" noProof="0" dirty="0"/>
          </a:p>
          <a:p>
            <a:pPr defTabSz="881390" eaLnBrk="1" fontAlgn="auto" hangingPunct="1">
              <a:spcBef>
                <a:spcPts val="0"/>
              </a:spcBef>
              <a:spcAft>
                <a:spcPts val="0"/>
              </a:spcAft>
              <a:defRPr/>
            </a:pPr>
            <a:endParaRPr lang="es-MX" i="0" baseline="0" noProof="0" dirty="0"/>
          </a:p>
          <a:p>
            <a:pPr defTabSz="881390" eaLnBrk="1" fontAlgn="auto" hangingPunct="1">
              <a:spcBef>
                <a:spcPts val="0"/>
              </a:spcBef>
              <a:spcAft>
                <a:spcPts val="0"/>
              </a:spcAft>
              <a:defRPr/>
            </a:pPr>
            <a:r>
              <a:rPr lang="es-ES" noProof="0" dirty="0"/>
              <a:t>Notas para Capacitadores: La hora del día como un factor en el estado de alerta es otro tema interesante. En un Estudio en los EUA/Canadá  sobre la Fatiga y Estado de Alerta del conductor  (Wylie et al., 1996 ), la hora del día fue el factor que muestra el mayor efecto sobre la somnolencia observada. Usted podría preguntar a los participantes si están somnolientos a la misma hora todos los días </a:t>
            </a:r>
            <a:r>
              <a:rPr lang="es-ES" baseline="0" noProof="0" dirty="0"/>
              <a:t> ¿</a:t>
            </a:r>
            <a:r>
              <a:rPr lang="es-ES" noProof="0" dirty="0"/>
              <a:t>Cuándo es eso? La mayoría de las personas siguen el patrón circadiano se muestra en la siguiente diapositiva.</a:t>
            </a:r>
            <a:endParaRPr lang="es-MX" noProof="0"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32</a:t>
            </a:fld>
            <a:endParaRPr lang="en-US" dirty="0"/>
          </a:p>
        </p:txBody>
      </p:sp>
    </p:spTree>
    <p:extLst>
      <p:ext uri="{BB962C8B-B14F-4D97-AF65-F5344CB8AC3E}">
        <p14:creationId xmlns:p14="http://schemas.microsoft.com/office/powerpoint/2010/main" val="24058198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aseline="0" noProof="0" dirty="0"/>
              <a:t>Narración Completa: "En esta gráfica se muestra una imagen de su ciclo circadiano de 24 horas al día. Se puede ver que sus niveles de estado de alerta son más bajos durante las primeras horas de la mañana - alrededor de las 4 o 5 a.m. Su estado de alerta luego se eleva rápidamente hacia un pico al final de la mañana. </a:t>
            </a:r>
            <a:r>
              <a:rPr lang="es-MX" baseline="0" noProof="0" dirty="0"/>
              <a:t>Cerca de la media tarde se presenta una disminución, pero luego el estado de alerta se eleva nuevamente por la tarde</a:t>
            </a:r>
            <a:r>
              <a:rPr lang="es-ES" baseline="0" noProof="0" dirty="0"/>
              <a:t>. Por las 22:00 más o menos, empieza a caer. Con algunas excepciones, </a:t>
            </a:r>
            <a:r>
              <a:rPr lang="es-MX" baseline="0" noProof="0" dirty="0"/>
              <a:t>casi todos seguimos este patrón general</a:t>
            </a:r>
            <a:r>
              <a:rPr lang="es-ES" baseline="0" noProof="0" dirty="0"/>
              <a:t>".</a:t>
            </a:r>
            <a:endParaRPr lang="es-MX" baseline="0" noProof="0" dirty="0"/>
          </a:p>
          <a:p>
            <a:r>
              <a:rPr lang="es-MX" noProof="0" dirty="0"/>
              <a:t>____________________</a:t>
            </a:r>
          </a:p>
          <a:p>
            <a:endParaRPr lang="es-MX" noProof="0" dirty="0"/>
          </a:p>
          <a:p>
            <a:r>
              <a:rPr lang="es-ES" noProof="0" dirty="0"/>
              <a:t>Notas para los Capacitadores: Un esquema del estado de alerta diaria e</a:t>
            </a:r>
            <a:r>
              <a:rPr lang="es-ES" baseline="0" noProof="0" dirty="0"/>
              <a:t> incremento </a:t>
            </a:r>
            <a:r>
              <a:rPr lang="es-ES" noProof="0" dirty="0"/>
              <a:t>debido a los ritmos circadianos. Diferentes medidas fisiológicas y de desempeño siguen patrones ligeramente diferentes, pero esto muestra el patrón general. Pregunte si alguien puede describir sus propios cambios del estado de alerta diarios previsibles en relación con el gráfico. Fuente: Knipling, 2009.</a:t>
            </a:r>
            <a:endParaRPr lang="es-MX" noProof="0"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33</a:t>
            </a:fld>
            <a:endParaRPr lang="en-US" dirty="0"/>
          </a:p>
        </p:txBody>
      </p:sp>
    </p:spTree>
    <p:extLst>
      <p:ext uri="{BB962C8B-B14F-4D97-AF65-F5344CB8AC3E}">
        <p14:creationId xmlns:p14="http://schemas.microsoft.com/office/powerpoint/2010/main" val="6378510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pPr>
            <a:r>
              <a:rPr lang="es-ES" dirty="0">
                <a:solidFill>
                  <a:srgbClr val="002060"/>
                </a:solidFill>
              </a:rPr>
              <a:t>Narración completa: “Los ritmos circadianos son </a:t>
            </a:r>
            <a:r>
              <a:rPr lang="es-ES" i="1" dirty="0">
                <a:solidFill>
                  <a:srgbClr val="002060"/>
                </a:solidFill>
              </a:rPr>
              <a:t>tenaces</a:t>
            </a:r>
            <a:r>
              <a:rPr lang="es-ES" dirty="0">
                <a:solidFill>
                  <a:srgbClr val="002060"/>
                </a:solidFill>
              </a:rPr>
              <a:t> y nos afectan todos los días. Los horarios de mayor desempeño incluyen las mañanas después de las 8 am y tardes. Un valle profundo ocurre temprano en la mañana antes del amanecer. Se ve una depresión poco profunda al principio y hasta media tarde. La interrupción del ciclo circadiano (como los cambios de turno) puede ser difícil. Una persona puede estar somnolienta, irritable y, en general, indispuesta. Finalmente, debido a los ritmos circadianos y los efectos de la luz en el estado alerta, dormir durante el día es difícil para la mayoría de las personas. Más adelante sugeriremos formas de mejorar el sueño diurno.</a:t>
            </a:r>
            <a:r>
              <a:rPr lang="en-US" dirty="0">
                <a:solidFill>
                  <a:srgbClr val="002060"/>
                </a:solidFill>
              </a:rPr>
              <a:t>”</a:t>
            </a:r>
          </a:p>
          <a:p>
            <a:pPr eaLnBrk="1" hangingPunct="1">
              <a:spcBef>
                <a:spcPct val="0"/>
              </a:spcBef>
            </a:pPr>
            <a:endParaRPr lang="en-US" dirty="0"/>
          </a:p>
          <a:p>
            <a:pPr eaLnBrk="1" hangingPunct="1">
              <a:spcBef>
                <a:spcPct val="0"/>
              </a:spcBef>
            </a:pPr>
            <a:r>
              <a:rPr lang="en-US" dirty="0"/>
              <a:t>_______</a:t>
            </a:r>
          </a:p>
          <a:p>
            <a:pPr eaLnBrk="1" hangingPunct="1">
              <a:spcBef>
                <a:spcPct val="0"/>
              </a:spcBef>
            </a:pPr>
            <a:endParaRPr lang="en-US" dirty="0"/>
          </a:p>
          <a:p>
            <a:pPr eaLnBrk="1" hangingPunct="1">
              <a:spcBef>
                <a:spcPct val="0"/>
              </a:spcBef>
            </a:pPr>
            <a:r>
              <a:rPr lang="es-ES" dirty="0"/>
              <a:t>Notas para los Capacitadores: Esta diapositiva repite parte de la información del esquema y analiza los problemas del sueño que podrían estar relacionados con los ritmos circadianos. ¿Los participantes o sus cónyuges necesitan dormir durante el día? ¿Es difícil? Una buena fuente sobre los ritmos circadianos y el sueño en general es Moore-Ede (1993).</a:t>
            </a:r>
            <a:r>
              <a:rPr lang="en-US" dirty="0"/>
              <a:t>   </a:t>
            </a:r>
          </a:p>
          <a:p>
            <a:pPr eaLnBrk="1" hangingPunct="1">
              <a:spcBef>
                <a:spcPct val="0"/>
              </a:spcBef>
            </a:pPr>
            <a:endParaRPr lang="en-US" dirty="0"/>
          </a:p>
          <a:p>
            <a:pPr eaLnBrk="1" hangingPunct="1">
              <a:spcBef>
                <a:spcPct val="0"/>
              </a:spcBef>
            </a:pPr>
            <a:r>
              <a:rPr lang="en-US" dirty="0">
                <a:solidFill>
                  <a:srgbClr val="002060"/>
                </a:solidFill>
              </a:rPr>
              <a:t> </a:t>
            </a:r>
          </a:p>
          <a:p>
            <a:pPr eaLnBrk="1" hangingPunct="1">
              <a:spcBef>
                <a:spcPct val="0"/>
              </a:spcBef>
            </a:pPr>
            <a:endParaRPr lang="en-US" dirty="0"/>
          </a:p>
        </p:txBody>
      </p:sp>
      <p:sp>
        <p:nvSpPr>
          <p:cNvPr id="1095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2C0CEDE-7B11-4328-AFE8-CD1EF861421B}" type="slidenum">
              <a:rPr lang="en-US" smtClean="0"/>
              <a:pPr fontAlgn="base">
                <a:spcBef>
                  <a:spcPct val="0"/>
                </a:spcBef>
                <a:spcAft>
                  <a:spcPct val="0"/>
                </a:spcAft>
                <a:defRPr/>
              </a:pPr>
              <a:t>34</a:t>
            </a:fld>
            <a:endParaRPr lang="en-US" dirty="0"/>
          </a:p>
        </p:txBody>
      </p:sp>
    </p:spTree>
    <p:extLst>
      <p:ext uri="{BB962C8B-B14F-4D97-AF65-F5344CB8AC3E}">
        <p14:creationId xmlns:p14="http://schemas.microsoft.com/office/powerpoint/2010/main" val="9522495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81390" eaLnBrk="1" fontAlgn="auto" hangingPunct="1">
              <a:spcBef>
                <a:spcPts val="0"/>
              </a:spcBef>
              <a:spcAft>
                <a:spcPts val="0"/>
              </a:spcAft>
              <a:defRPr/>
            </a:pPr>
            <a:r>
              <a:rPr lang="es-MX" noProof="0" dirty="0"/>
              <a:t>Narración Completa:  </a:t>
            </a:r>
            <a:r>
              <a:rPr lang="es-MX" b="0" noProof="0" dirty="0"/>
              <a:t>“Sin considerar las siestas ¿aproximadamente</a:t>
            </a:r>
            <a:r>
              <a:rPr lang="es-MX" b="0" baseline="0" noProof="0" dirty="0"/>
              <a:t> cuántas horas está despierto cada día antes de que sienta sueño? Para la mayoría de las personas son 16 horas aproximadamente. Un estudio de privación del sueño comparó los efectos en el estado de alerta de largos periodos despierto y los efectos por consumir alcohol. Estar despierto por más de 17 horas era como tener un contenido de alcohol en sangre de 0.05% en algunas pruebas. Estar despierto por 24 horas o más era como un 0.1% de contenido de alcohol en sangre (CAS), arriba del límite legal.</a:t>
            </a:r>
          </a:p>
          <a:p>
            <a:pPr defTabSz="881390" eaLnBrk="1" fontAlgn="auto" hangingPunct="1">
              <a:spcBef>
                <a:spcPts val="0"/>
              </a:spcBef>
              <a:spcAft>
                <a:spcPts val="0"/>
              </a:spcAft>
              <a:defRPr/>
            </a:pPr>
            <a:r>
              <a:rPr lang="es-MX" dirty="0">
                <a:solidFill>
                  <a:srgbClr val="002060"/>
                </a:solidFill>
              </a:rPr>
              <a:t>________________________</a:t>
            </a:r>
          </a:p>
          <a:p>
            <a:pPr defTabSz="881390" eaLnBrk="1" fontAlgn="auto" hangingPunct="1">
              <a:spcBef>
                <a:spcPts val="0"/>
              </a:spcBef>
              <a:spcAft>
                <a:spcPts val="0"/>
              </a:spcAft>
              <a:defRPr/>
            </a:pPr>
            <a:endParaRPr lang="es-MX" dirty="0"/>
          </a:p>
          <a:p>
            <a:pPr defTabSz="881390" eaLnBrk="1" fontAlgn="auto" hangingPunct="1">
              <a:spcBef>
                <a:spcPts val="0"/>
              </a:spcBef>
              <a:spcAft>
                <a:spcPts val="0"/>
              </a:spcAft>
              <a:defRPr/>
            </a:pPr>
            <a:r>
              <a:rPr lang="es-ES" dirty="0"/>
              <a:t>Notas para los Capacitadores: El Tiempo despierto es otro tema donde las personas pueden comparar sus propias vidas con el “</a:t>
            </a:r>
            <a:r>
              <a:rPr lang="es-ES" baseline="0" dirty="0"/>
              <a:t>libro de texto” </a:t>
            </a:r>
            <a:r>
              <a:rPr lang="es-ES" dirty="0"/>
              <a:t>¿Los participantes encuentran que en realidad les da sueño cada día después de aproximadamente 16 horas despiertos? </a:t>
            </a:r>
          </a:p>
          <a:p>
            <a:pPr defTabSz="881390" eaLnBrk="1" fontAlgn="auto" hangingPunct="1">
              <a:spcBef>
                <a:spcPts val="0"/>
              </a:spcBef>
              <a:spcAft>
                <a:spcPts val="0"/>
              </a:spcAft>
              <a:defRPr/>
            </a:pPr>
            <a:endParaRPr lang="es-ES" dirty="0"/>
          </a:p>
          <a:p>
            <a:pPr defTabSz="881390" eaLnBrk="1" fontAlgn="auto" hangingPunct="1">
              <a:spcBef>
                <a:spcPts val="0"/>
              </a:spcBef>
              <a:spcAft>
                <a:spcPts val="0"/>
              </a:spcAft>
              <a:defRPr/>
            </a:pPr>
            <a:r>
              <a:rPr lang="es-ES" dirty="0"/>
              <a:t>Estudio: Dawson y Reid, 1997</a:t>
            </a:r>
            <a:endParaRPr lang="es-MX" dirty="0"/>
          </a:p>
          <a:p>
            <a:pPr defTabSz="881390" eaLnBrk="1" fontAlgn="auto" hangingPunct="1">
              <a:spcBef>
                <a:spcPts val="0"/>
              </a:spcBef>
              <a:spcAft>
                <a:spcPts val="0"/>
              </a:spcAft>
              <a:defRPr/>
            </a:pPr>
            <a:endParaRPr lang="es-MX" dirty="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35</a:t>
            </a:fld>
            <a:endParaRPr lang="en-US" dirty="0"/>
          </a:p>
        </p:txBody>
      </p:sp>
    </p:spTree>
    <p:extLst>
      <p:ext uri="{BB962C8B-B14F-4D97-AF65-F5344CB8AC3E}">
        <p14:creationId xmlns:p14="http://schemas.microsoft.com/office/powerpoint/2010/main" val="6181854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s-ES" dirty="0">
                <a:solidFill>
                  <a:srgbClr val="002060"/>
                </a:solidFill>
              </a:rPr>
              <a:t>Narración Completa: “Factores internos de su cuerpo son los más importantes para el estado de alerta, pero los factores de trabajo y del medio ambiente repercuten también. Estos incluyen el tiempo de conducción, tráfico, carreteras aburridas, el clima y el estrés ambiental, como el calor, el ruido y las vibraciones "</a:t>
            </a:r>
            <a:endParaRPr lang="en-US" dirty="0">
              <a:solidFill>
                <a:srgbClr val="002060"/>
              </a:solidFill>
            </a:endParaRPr>
          </a:p>
          <a:p>
            <a:pPr eaLnBrk="1" hangingPunct="1">
              <a:spcBef>
                <a:spcPct val="0"/>
              </a:spcBef>
            </a:pPr>
            <a:r>
              <a:rPr lang="en-US" dirty="0">
                <a:solidFill>
                  <a:srgbClr val="002060"/>
                </a:solidFill>
              </a:rPr>
              <a:t>_______________</a:t>
            </a:r>
          </a:p>
          <a:p>
            <a:pPr eaLnBrk="1" hangingPunct="1">
              <a:spcBef>
                <a:spcPct val="0"/>
              </a:spcBef>
            </a:pPr>
            <a:endParaRPr lang="en-US" dirty="0">
              <a:solidFill>
                <a:srgbClr val="002060"/>
              </a:solidFill>
            </a:endParaRPr>
          </a:p>
          <a:p>
            <a:pPr eaLnBrk="1" hangingPunct="1">
              <a:spcBef>
                <a:spcPct val="0"/>
              </a:spcBef>
            </a:pPr>
            <a:endParaRPr lang="en-US" dirty="0"/>
          </a:p>
          <a:p>
            <a:pPr eaLnBrk="1" hangingPunct="1">
              <a:spcBef>
                <a:spcPct val="0"/>
              </a:spcBef>
            </a:pPr>
            <a:r>
              <a:rPr lang="es-ES" dirty="0"/>
              <a:t>Notas para los Capacitadores: El Módulo 3 analiza los factores relacionados con la tarea con más detalle, incluido el "tiempo dedicado a la tarea" (tiempo de conducción o tiempo de trabajo).</a:t>
            </a:r>
            <a:endParaRPr lang="en-US" dirty="0"/>
          </a:p>
          <a:p>
            <a:pPr eaLnBrk="1" hangingPunct="1">
              <a:spcBef>
                <a:spcPct val="0"/>
              </a:spcBef>
            </a:pPr>
            <a:endParaRPr lang="en-US" dirty="0">
              <a:solidFill>
                <a:srgbClr val="002060"/>
              </a:solidFill>
            </a:endParaRPr>
          </a:p>
          <a:p>
            <a:pPr eaLnBrk="1" hangingPunct="1">
              <a:spcBef>
                <a:spcPct val="0"/>
              </a:spcBef>
            </a:pPr>
            <a:endParaRPr lang="en-US" dirty="0"/>
          </a:p>
        </p:txBody>
      </p:sp>
      <p:sp>
        <p:nvSpPr>
          <p:cNvPr id="1136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629D05A-54F8-4C50-AA5A-3F340FA91A50}" type="slidenum">
              <a:rPr lang="en-US" smtClean="0"/>
              <a:pPr fontAlgn="base">
                <a:spcBef>
                  <a:spcPct val="0"/>
                </a:spcBef>
                <a:spcAft>
                  <a:spcPct val="0"/>
                </a:spcAft>
                <a:defRPr/>
              </a:pPr>
              <a:t>36</a:t>
            </a:fld>
            <a:endParaRPr lang="en-US" dirty="0"/>
          </a:p>
        </p:txBody>
      </p:sp>
    </p:spTree>
    <p:extLst>
      <p:ext uri="{BB962C8B-B14F-4D97-AF65-F5344CB8AC3E}">
        <p14:creationId xmlns:p14="http://schemas.microsoft.com/office/powerpoint/2010/main" val="5102802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eaLnBrk="1" hangingPunct="1">
              <a:spcBef>
                <a:spcPct val="0"/>
              </a:spcBef>
            </a:pPr>
            <a:r>
              <a:rPr lang="es-ES" dirty="0"/>
              <a:t>Narración Completa: "También hay grandes </a:t>
            </a:r>
            <a:r>
              <a:rPr lang="es-ES" i="1" dirty="0"/>
              <a:t>diferencias individuales </a:t>
            </a:r>
            <a:r>
              <a:rPr lang="es-ES" dirty="0"/>
              <a:t>en la susceptibilidad a la fatiga. Un estudio conjunto de los EUA / Canadá aportó evidencias. A la izquierda, los conductores se dividen en el 14% con los episodios más somnolientos y el 86% restante. A la derecha, se puede ver que</a:t>
            </a:r>
            <a:r>
              <a:rPr lang="es-ES" baseline="0" dirty="0"/>
              <a:t> el </a:t>
            </a:r>
            <a:r>
              <a:rPr lang="es-ES" dirty="0"/>
              <a:t>14% de conductores</a:t>
            </a:r>
            <a:r>
              <a:rPr lang="es-ES" baseline="0" dirty="0"/>
              <a:t> de </a:t>
            </a:r>
            <a:r>
              <a:rPr lang="es-ES" dirty="0"/>
              <a:t>alto riesgo representaron más de la mitad (54%) de todos los períodos de somnolencia ".</a:t>
            </a:r>
            <a:endParaRPr lang="en-US" dirty="0"/>
          </a:p>
          <a:p>
            <a:pPr eaLnBrk="1" hangingPunct="1">
              <a:spcBef>
                <a:spcPct val="0"/>
              </a:spcBef>
            </a:pPr>
            <a:endParaRPr lang="en-US" dirty="0"/>
          </a:p>
          <a:p>
            <a:pPr eaLnBrk="1" hangingPunct="1">
              <a:spcBef>
                <a:spcPct val="0"/>
              </a:spcBef>
            </a:pPr>
            <a:r>
              <a:rPr lang="en-US" dirty="0"/>
              <a:t>_______</a:t>
            </a:r>
          </a:p>
          <a:p>
            <a:pPr eaLnBrk="1" hangingPunct="1">
              <a:spcBef>
                <a:spcPct val="0"/>
              </a:spcBef>
            </a:pPr>
            <a:endParaRPr lang="en-US" dirty="0"/>
          </a:p>
          <a:p>
            <a:pPr eaLnBrk="1" hangingPunct="1">
              <a:spcBef>
                <a:spcPct val="0"/>
              </a:spcBef>
            </a:pPr>
            <a:r>
              <a:rPr lang="es-ES" dirty="0"/>
              <a:t>Notas para los capacitadores: Este gráfico ilustra dramáticamente la magnitud de las diferencias individuales en la susceptibilidad a la fatiga, aunque no todo el mundo puede entenderlo. Trate de analizarlo hasta que quede claro. Un problema para los conductores de alto riesgo es que puede que no se den cuenta de que son de alto riesgo. Algunas de las razones de su falta de visión se discutieron en el Módulo 3. </a:t>
            </a:r>
          </a:p>
          <a:p>
            <a:pPr eaLnBrk="1" hangingPunct="1">
              <a:spcBef>
                <a:spcPct val="0"/>
              </a:spcBef>
            </a:pPr>
            <a:endParaRPr lang="es-ES" dirty="0"/>
          </a:p>
          <a:p>
            <a:r>
              <a:rPr lang="en-US" baseline="0" dirty="0"/>
              <a:t>_____________________</a:t>
            </a:r>
          </a:p>
          <a:p>
            <a:r>
              <a:rPr lang="en-US" dirty="0"/>
              <a:t>Fuente:  Wylie</a:t>
            </a:r>
            <a:r>
              <a:rPr lang="en-US" baseline="0" dirty="0"/>
              <a:t> et al., 1996.</a:t>
            </a:r>
          </a:p>
          <a:p>
            <a:endParaRPr lang="en-US" b="1" baseline="0" dirty="0"/>
          </a:p>
          <a:p>
            <a:endParaRPr lang="en-US" baseline="0" dirty="0"/>
          </a:p>
          <a:p>
            <a:endParaRPr lang="en-US" dirty="0">
              <a:solidFill>
                <a:srgbClr val="002060"/>
              </a:solidFill>
            </a:endParaRPr>
          </a:p>
          <a:p>
            <a:pPr lvl="0"/>
            <a:r>
              <a:rPr lang="en-US" dirty="0">
                <a:solidFill>
                  <a:srgbClr val="002060"/>
                </a:solidFill>
              </a:rPr>
              <a:t> </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37</a:t>
            </a:fld>
            <a:endParaRPr lang="en-US" dirty="0"/>
          </a:p>
        </p:txBody>
      </p:sp>
    </p:spTree>
    <p:extLst>
      <p:ext uri="{BB962C8B-B14F-4D97-AF65-F5344CB8AC3E}">
        <p14:creationId xmlns:p14="http://schemas.microsoft.com/office/powerpoint/2010/main" val="2056809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aseline="0" dirty="0">
                <a:solidFill>
                  <a:srgbClr val="002060"/>
                </a:solidFill>
              </a:rPr>
              <a:t>Narración Completa: ¿Qué </a:t>
            </a:r>
            <a:r>
              <a:rPr lang="es-ES" i="1" baseline="0" dirty="0">
                <a:solidFill>
                  <a:srgbClr val="002060"/>
                </a:solidFill>
              </a:rPr>
              <a:t>causa</a:t>
            </a:r>
            <a:r>
              <a:rPr lang="es-ES" baseline="0" dirty="0">
                <a:solidFill>
                  <a:srgbClr val="002060"/>
                </a:solidFill>
              </a:rPr>
              <a:t> las diferencias individuales en la susceptibilidad a la fatiga? En primer lugar, existen diferencias en los comportamientos relacionados con el sueño, los hábitos buenos y malos que todos tenemos. A continuación se muestran las diferencias en la salud general y condición física. Muchos medicamentos tienen efectos secundarios de fatiga. También hay variaciones naturales entre la gente en los patrones de sueño y la susceptibilidad a la fatiga. Por último, las enfermedades del sueño afectan a muchas personas. Ese será nuestro próximo tema.</a:t>
            </a:r>
            <a:endParaRPr lang="en-US" baseline="0" dirty="0">
              <a:solidFill>
                <a:srgbClr val="002060"/>
              </a:solidFill>
            </a:endParaRPr>
          </a:p>
          <a:p>
            <a:r>
              <a:rPr lang="en-US" dirty="0"/>
              <a:t>___________________</a:t>
            </a:r>
          </a:p>
          <a:p>
            <a:pPr defTabSz="881390" eaLnBrk="1" fontAlgn="auto" hangingPunct="1">
              <a:spcBef>
                <a:spcPts val="0"/>
              </a:spcBef>
              <a:spcAft>
                <a:spcPts val="0"/>
              </a:spcAft>
              <a:defRPr/>
            </a:pPr>
            <a:endParaRPr lang="en-US" dirty="0"/>
          </a:p>
          <a:p>
            <a:pPr defTabSz="881390" eaLnBrk="1" fontAlgn="auto" hangingPunct="1">
              <a:spcBef>
                <a:spcPts val="0"/>
              </a:spcBef>
              <a:spcAft>
                <a:spcPts val="0"/>
              </a:spcAft>
              <a:defRPr/>
            </a:pPr>
            <a:r>
              <a:rPr lang="es-ES" dirty="0"/>
              <a:t>Notas para capacitadores: Nuestro énfasis en este módulo es sobre los comportamientos relacionados con el sueño y enfermedades del sueño como causas de las diferencias individuales en la susceptibilidad. Pero hay variaciones naturales en los patrones de sueño y susceptibilidad a la fatiga entre las personas sanas también.</a:t>
            </a:r>
            <a:endParaRPr lang="en-US" dirty="0"/>
          </a:p>
          <a:p>
            <a:r>
              <a:rPr lang="en-US" dirty="0"/>
              <a:t>  </a:t>
            </a:r>
            <a:endParaRPr lang="en-US" dirty="0">
              <a:solidFill>
                <a:srgbClr val="002060"/>
              </a:solidFill>
            </a:endParaRPr>
          </a:p>
          <a:p>
            <a:pPr lvl="0"/>
            <a:r>
              <a:rPr lang="en-US" dirty="0">
                <a:solidFill>
                  <a:srgbClr val="002060"/>
                </a:solidFill>
              </a:rPr>
              <a:t> </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38</a:t>
            </a:fld>
            <a:endParaRPr lang="en-US" dirty="0"/>
          </a:p>
        </p:txBody>
      </p:sp>
    </p:spTree>
    <p:extLst>
      <p:ext uri="{BB962C8B-B14F-4D97-AF65-F5344CB8AC3E}">
        <p14:creationId xmlns:p14="http://schemas.microsoft.com/office/powerpoint/2010/main" val="14428485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t>Narración Completa: "Una de las enfermedades más importantes del sueño es la Apnea Obstructiva del Sueño (AOS). Una </a:t>
            </a:r>
            <a:r>
              <a:rPr lang="es-ES" i="1" dirty="0"/>
              <a:t>apnea</a:t>
            </a:r>
            <a:r>
              <a:rPr lang="es-ES" dirty="0"/>
              <a:t> es la detención de la respiración con una duración de 10 segundos o más. La AOS, ocurre debido a que la vía de respiración superior en la parte posterior de la garganta se cierra.  Los índices de apnea de menos del 5 por hora se considera normal, pero 5 o más indica AOS. La gravedad de la AOS se determina por una prueba de sueño. Algunas personas con AOS grave pueden tener ¡100 apneas por hora! Tome un momento para estudiar los dos dibujos. La de la parte superior muestra una vía respiratoria normal, abierta. La de la parte inferior muestra un cierre de las vías respiratorias que puede ocasionar AOS ".</a:t>
            </a:r>
            <a:endParaRPr lang="en-US" dirty="0"/>
          </a:p>
          <a:p>
            <a:pPr eaLnBrk="1" hangingPunct="1">
              <a:spcBef>
                <a:spcPct val="0"/>
              </a:spcBef>
            </a:pPr>
            <a:endParaRPr lang="en-US" dirty="0"/>
          </a:p>
          <a:p>
            <a:pPr eaLnBrk="1" hangingPunct="1">
              <a:spcBef>
                <a:spcPct val="0"/>
              </a:spcBef>
            </a:pPr>
            <a:r>
              <a:rPr lang="en-US" b="1" dirty="0"/>
              <a:t>______________</a:t>
            </a:r>
          </a:p>
          <a:p>
            <a:pPr eaLnBrk="1" hangingPunct="1">
              <a:spcBef>
                <a:spcPct val="0"/>
              </a:spcBef>
            </a:pPr>
            <a:endParaRPr lang="en-US" dirty="0"/>
          </a:p>
          <a:p>
            <a:pPr eaLnBrk="1" hangingPunct="1">
              <a:spcBef>
                <a:spcPct val="0"/>
              </a:spcBef>
            </a:pPr>
            <a:endParaRPr lang="en-US" dirty="0"/>
          </a:p>
          <a:p>
            <a:pPr eaLnBrk="1" hangingPunct="1">
              <a:spcBef>
                <a:spcPct val="0"/>
              </a:spcBef>
            </a:pPr>
            <a:r>
              <a:rPr lang="es-ES" dirty="0"/>
              <a:t>Notas para capacitadores: Información adicional: La</a:t>
            </a:r>
            <a:r>
              <a:rPr lang="es-ES" baseline="0" dirty="0"/>
              <a:t> </a:t>
            </a:r>
            <a:r>
              <a:rPr lang="es-ES" dirty="0"/>
              <a:t>apnea obstructiva del sueño es una condición en la cual el flujo de aire se detiene o disminuye durante la respiración mientras se está dormido, porque la vía de respiración se ha estrechado, bloqueado, o un blando. Una pausa en la respiración se llama un episodio de apnea. Una disminución en el flujo de aire durante la respiración se llama episodio de hipopnea. Casi todas las personas tienen episodios breves de apnea mientras duermen. AOS implica apneas de mayor duración y más frecuentes.</a:t>
            </a:r>
            <a:endParaRPr lang="en-US" dirty="0"/>
          </a:p>
          <a:p>
            <a:pPr eaLnBrk="1" hangingPunct="1">
              <a:spcBef>
                <a:spcPct val="0"/>
              </a:spcBef>
            </a:pPr>
            <a:endParaRPr lang="en-US" dirty="0"/>
          </a:p>
          <a:p>
            <a:pPr eaLnBrk="1" hangingPunct="1">
              <a:spcBef>
                <a:spcPct val="0"/>
              </a:spcBef>
            </a:pPr>
            <a:endParaRPr lang="en-US" dirty="0"/>
          </a:p>
        </p:txBody>
      </p:sp>
      <p:sp>
        <p:nvSpPr>
          <p:cNvPr id="1239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27779BB-EE8F-472E-A477-75273290FC2A}" type="slidenum">
              <a:rPr lang="en-US" smtClean="0"/>
              <a:pPr fontAlgn="base">
                <a:spcBef>
                  <a:spcPct val="0"/>
                </a:spcBef>
                <a:spcAft>
                  <a:spcPct val="0"/>
                </a:spcAft>
                <a:defRPr/>
              </a:pPr>
              <a:t>39</a:t>
            </a:fld>
            <a:endParaRPr lang="en-US" dirty="0"/>
          </a:p>
        </p:txBody>
      </p:sp>
    </p:spTree>
    <p:extLst>
      <p:ext uri="{BB962C8B-B14F-4D97-AF65-F5344CB8AC3E}">
        <p14:creationId xmlns:p14="http://schemas.microsoft.com/office/powerpoint/2010/main" val="2035124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t>Narración Completa: "Estos son los temas que estaremos cubriendo. Tómese un momento para revisarlos. Después de esta introducción, vamos a cubrir los conceptos básicos de la fatiga, la fisiología del sueño y el estado de alerta, la salud y el estado de alerta. Si lo desea, en la conclusión se puede tomar una autoevaluación corta de lo que ha aprendido ".</a:t>
            </a:r>
            <a:endParaRPr lang="en-US" dirty="0"/>
          </a:p>
          <a:p>
            <a:pPr eaLnBrk="1" hangingPunct="1">
              <a:spcBef>
                <a:spcPct val="0"/>
              </a:spcBef>
            </a:pPr>
            <a:endParaRPr lang="en-US" dirty="0"/>
          </a:p>
          <a:p>
            <a:pPr eaLnBrk="1" hangingPunct="1">
              <a:spcBef>
                <a:spcPct val="0"/>
              </a:spcBef>
            </a:pPr>
            <a:r>
              <a:rPr lang="en-US" dirty="0"/>
              <a:t>_______</a:t>
            </a:r>
          </a:p>
          <a:p>
            <a:pPr eaLnBrk="1" hangingPunct="1">
              <a:spcBef>
                <a:spcPct val="0"/>
              </a:spcBef>
            </a:pPr>
            <a:endParaRPr lang="en-US" dirty="0"/>
          </a:p>
          <a:p>
            <a:pPr eaLnBrk="1" hangingPunct="1">
              <a:spcBef>
                <a:spcPct val="0"/>
              </a:spcBef>
            </a:pPr>
            <a:r>
              <a:rPr lang="es-ES" dirty="0"/>
              <a:t>Notas para los capacitadores: Además de la introducción y la conclusión, hay tres partes principales, cada uno cubriendo tres temas. Todos estos temas también se tratan en el Módulo 3, “Educación del Conductor”, aunque algunas diapositivas individuales relacionados con el hogar y la vida familiar son nuevas en este módulo. Como capacitador, debe estar completamente familiarizado con el material del Módulo 3, así como con el material del Módulo 4</a:t>
            </a:r>
            <a:endParaRPr lang="en-US" dirty="0"/>
          </a:p>
        </p:txBody>
      </p:sp>
      <p:sp>
        <p:nvSpPr>
          <p:cNvPr id="296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92C3E6A-055C-4200-B960-EFF92DB2390C}" type="slidenum">
              <a:rPr lang="en-US" smtClean="0"/>
              <a:pPr fontAlgn="base">
                <a:spcBef>
                  <a:spcPct val="0"/>
                </a:spcBef>
                <a:spcAft>
                  <a:spcPct val="0"/>
                </a:spcAft>
                <a:defRPr/>
              </a:pPr>
              <a:t>4</a:t>
            </a:fld>
            <a:endParaRPr lang="en-US" dirty="0"/>
          </a:p>
        </p:txBody>
      </p:sp>
    </p:spTree>
    <p:extLst>
      <p:ext uri="{BB962C8B-B14F-4D97-AF65-F5344CB8AC3E}">
        <p14:creationId xmlns:p14="http://schemas.microsoft.com/office/powerpoint/2010/main" val="21831715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dirty="0">
                <a:solidFill>
                  <a:srgbClr val="FF0000"/>
                </a:solidFill>
              </a:rPr>
              <a:t>Narración Completa: "Este video británico muestra lo que sucede en</a:t>
            </a:r>
            <a:r>
              <a:rPr lang="es-ES" baseline="0" dirty="0">
                <a:solidFill>
                  <a:srgbClr val="FF0000"/>
                </a:solidFill>
              </a:rPr>
              <a:t> la respiración durante la Apnea Obstructiva del Sueño (AOS)</a:t>
            </a:r>
            <a:r>
              <a:rPr lang="es-ES" dirty="0">
                <a:solidFill>
                  <a:srgbClr val="FF0000"/>
                </a:solidFill>
              </a:rPr>
              <a:t>. El video usa las siglas "SDB" de Enfermedades Respiratorias del Sueño. El término "hipopnea" utilizado en el vídeo se refiere a la respiración que se reduce, pero que no se detuvo. Haga clic en el vídeo para reproducirlo"</a:t>
            </a:r>
            <a:endParaRPr lang="en-US" dirty="0">
              <a:solidFill>
                <a:srgbClr val="FF0000"/>
              </a:solidFill>
            </a:endParaRPr>
          </a:p>
          <a:p>
            <a:endParaRPr lang="en-US" dirty="0">
              <a:solidFill>
                <a:srgbClr val="FF0000"/>
              </a:solidFill>
            </a:endParaRPr>
          </a:p>
          <a:p>
            <a:r>
              <a:rPr lang="en-US" dirty="0">
                <a:solidFill>
                  <a:srgbClr val="FF0000"/>
                </a:solidFill>
              </a:rPr>
              <a:t>_____________</a:t>
            </a:r>
          </a:p>
          <a:p>
            <a:endParaRPr lang="en-US" dirty="0">
              <a:solidFill>
                <a:srgbClr val="FF0000"/>
              </a:solidFill>
            </a:endParaRPr>
          </a:p>
          <a:p>
            <a:r>
              <a:rPr lang="es-ES" dirty="0">
                <a:solidFill>
                  <a:srgbClr val="FF0000"/>
                </a:solidFill>
              </a:rPr>
              <a:t>Notas para capacitadores: Este video no está en el Módulo 3, por lo es posible que no lo haya visto previamente. Revíselo antes de mostrarlo. El video muestra la anatomía y los efectos fisiológicos de la AOS. Tanto la "hipopnea" (reducción de la ingesta de oxígeno) y "apnea" (cese de la respiración) se definen y se explican en la Narración Completa. El video muestra cómo se produce la obstrucción respiratoria y la relación con los ronquidos.</a:t>
            </a:r>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b="1" dirty="0"/>
          </a:p>
          <a:p>
            <a:pPr eaLnBrk="1" hangingPunct="1">
              <a:spcBef>
                <a:spcPct val="0"/>
              </a:spcBef>
            </a:pPr>
            <a:endParaRPr lang="en-US" dirty="0"/>
          </a:p>
          <a:p>
            <a:pPr eaLnBrk="1" hangingPunct="1">
              <a:spcBef>
                <a:spcPct val="0"/>
              </a:spcBef>
            </a:pPr>
            <a:endParaRPr lang="en-US" dirty="0"/>
          </a:p>
        </p:txBody>
      </p:sp>
      <p:sp>
        <p:nvSpPr>
          <p:cNvPr id="1259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8BC6EA3-4A63-48C1-89D1-00648C98504A}" type="slidenum">
              <a:rPr lang="en-US" smtClean="0"/>
              <a:pPr fontAlgn="base">
                <a:spcBef>
                  <a:spcPct val="0"/>
                </a:spcBef>
                <a:spcAft>
                  <a:spcPct val="0"/>
                </a:spcAft>
                <a:defRPr/>
              </a:pPr>
              <a:t>40</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ES" dirty="0"/>
              <a:t>Narración Completa: "La segunda parte del video muestra lo que sucede después de que la respiración se detiene y cómo el círculo vicioso se repite durante toda la noche."</a:t>
            </a:r>
            <a:endParaRPr lang="en-US" dirty="0"/>
          </a:p>
          <a:p>
            <a:endParaRPr lang="en-US" dirty="0"/>
          </a:p>
          <a:p>
            <a:r>
              <a:rPr lang="en-US" dirty="0"/>
              <a:t>_________________________</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s-ES" dirty="0"/>
              <a:t>Notas para los capacitadores: Este video muestra la reacción del cerebro y del cuerpo a una apnea. Las Apneas pueden durar 10 segundos o más, durante el cual la frecuencia cardíaca y oxígeno en la sangre de una persona bajan drásticamente. Esto envía una señal de alarma al cerebro. La</a:t>
            </a:r>
            <a:r>
              <a:rPr lang="es-ES" baseline="0" dirty="0"/>
              <a:t> persona </a:t>
            </a:r>
            <a:r>
              <a:rPr lang="es-ES" dirty="0"/>
              <a:t>resolla para obtener aire, dando lugar a movimientos bruscos. Aumenta la actividad cerebral y la frecuencia cardíaca puede duplicarse. En AOS grave, este ciclo puede repetirse cientos de veces por noche. El Módulo 7 (para gerentes) y el Módulo 8 (para conductores) cubren AOS con mucho más detalle.</a:t>
            </a:r>
            <a:endParaRPr lang="en-US" dirty="0"/>
          </a:p>
        </p:txBody>
      </p:sp>
      <p:sp>
        <p:nvSpPr>
          <p:cNvPr id="1280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D617D33-1581-49E2-8EE6-49E49B46CF34}" type="slidenum">
              <a:rPr lang="en-US" smtClean="0"/>
              <a:pPr fontAlgn="base">
                <a:spcBef>
                  <a:spcPct val="0"/>
                </a:spcBef>
                <a:spcAft>
                  <a:spcPct val="0"/>
                </a:spcAft>
                <a:defRPr/>
              </a:pPr>
              <a:t>41</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t>Narración Completa: "Hay una serie de factores de riesgo y señales de advertencia distintivos para la AOS. Los riesgos son mayores para las personas que son obesas o tienen sobrepeso. Las índices son más altos entre los varones,  mayores de 40 años, los que tienen gran tamaño de cuello, personas con barbillas recesivas, mandíbulas pequeñas o maloclusión, y aquellos con antecedentes familiares de AOS. "</a:t>
            </a:r>
            <a:endParaRPr lang="en-US" dirty="0"/>
          </a:p>
          <a:p>
            <a:pPr eaLnBrk="1" hangingPunct="1">
              <a:spcBef>
                <a:spcPct val="0"/>
              </a:spcBef>
            </a:pPr>
            <a:endParaRPr lang="en-US" dirty="0"/>
          </a:p>
          <a:p>
            <a:pPr eaLnBrk="1" hangingPunct="1">
              <a:spcBef>
                <a:spcPct val="0"/>
              </a:spcBef>
            </a:pPr>
            <a:r>
              <a:rPr lang="en-US" dirty="0"/>
              <a:t>_______</a:t>
            </a:r>
          </a:p>
          <a:p>
            <a:pPr eaLnBrk="1" hangingPunct="1">
              <a:spcBef>
                <a:spcPct val="0"/>
              </a:spcBef>
            </a:pPr>
            <a:endParaRPr lang="en-US" dirty="0"/>
          </a:p>
          <a:p>
            <a:pPr eaLnBrk="1" hangingPunct="1">
              <a:spcBef>
                <a:spcPct val="0"/>
              </a:spcBef>
            </a:pPr>
            <a:r>
              <a:rPr lang="es-ES" dirty="0"/>
              <a:t>Notas para capacitadores: La AOS a menudo no es diagnosticado, a pesar de que los síntomas y factores de riesgo son bien conocidos y a menudo obvios.</a:t>
            </a:r>
          </a:p>
          <a:p>
            <a:pPr eaLnBrk="1" hangingPunct="1">
              <a:spcBef>
                <a:spcPct val="0"/>
              </a:spcBef>
            </a:pPr>
            <a:endParaRPr lang="es-ES" dirty="0"/>
          </a:p>
          <a:p>
            <a:pPr eaLnBrk="1" hangingPunct="1">
              <a:spcBef>
                <a:spcPct val="0"/>
              </a:spcBef>
            </a:pPr>
            <a:r>
              <a:rPr lang="es-ES" dirty="0"/>
              <a:t>Un estudio (Xie et al., 2011) encontró que los individuos obesos (IMC&gt; 30) tenían 29 veces mayor riesgo de AOS en comparación con los no obesos.</a:t>
            </a:r>
          </a:p>
          <a:p>
            <a:pPr eaLnBrk="1" hangingPunct="1">
              <a:spcBef>
                <a:spcPct val="0"/>
              </a:spcBef>
            </a:pPr>
            <a:endParaRPr lang="es-ES" dirty="0"/>
          </a:p>
          <a:p>
            <a:pPr eaLnBrk="1" hangingPunct="1">
              <a:spcBef>
                <a:spcPct val="0"/>
              </a:spcBef>
            </a:pPr>
            <a:r>
              <a:rPr lang="es-ES" dirty="0"/>
              <a:t>Los participantes de la capacitación pueden querer discutir la AOS. No se inmiscuya en las condiciones médicas de la gente, pero a menudo los participantes van a querer hablar de ellos. Podría preguntar si alguien en el grupo quisiera hablar sobre experiencias de AOS. Esto podría incluir síntomas, diagnóstico y tratamiento.</a:t>
            </a:r>
            <a:endParaRPr lang="en-US" dirty="0"/>
          </a:p>
        </p:txBody>
      </p:sp>
      <p:sp>
        <p:nvSpPr>
          <p:cNvPr id="1300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BC0A49-F045-407D-992D-81372CFF3195}" type="slidenum">
              <a:rPr lang="en-US" smtClean="0"/>
              <a:pPr fontAlgn="base">
                <a:spcBef>
                  <a:spcPct val="0"/>
                </a:spcBef>
                <a:spcAft>
                  <a:spcPct val="0"/>
                </a:spcAft>
                <a:defRPr/>
              </a:pPr>
              <a:t>42</a:t>
            </a:fld>
            <a:endParaRPr lang="en-US" dirty="0"/>
          </a:p>
        </p:txBody>
      </p:sp>
    </p:spTree>
    <p:extLst>
      <p:ext uri="{BB962C8B-B14F-4D97-AF65-F5344CB8AC3E}">
        <p14:creationId xmlns:p14="http://schemas.microsoft.com/office/powerpoint/2010/main" val="25322040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solidFill>
                  <a:srgbClr val="002060"/>
                </a:solidFill>
              </a:rPr>
              <a:t>Narración Completa: “Señales de advertencia conductuales incluyen excesiva somnolencia diurna y ronquidos. Efectos físicos incluyen presión arterial alta y diabetes. AOS también tiende a </a:t>
            </a:r>
            <a:r>
              <a:rPr lang="es-ES" i="1" dirty="0">
                <a:solidFill>
                  <a:srgbClr val="002060"/>
                </a:solidFill>
              </a:rPr>
              <a:t>empeorar</a:t>
            </a:r>
            <a:r>
              <a:rPr lang="es-ES" dirty="0">
                <a:solidFill>
                  <a:srgbClr val="002060"/>
                </a:solidFill>
              </a:rPr>
              <a:t> la obesidad. Por lo tanto, la obesidad es un factor de riesgo tanto </a:t>
            </a:r>
            <a:r>
              <a:rPr lang="es-ES" i="1" dirty="0">
                <a:solidFill>
                  <a:srgbClr val="002060"/>
                </a:solidFill>
              </a:rPr>
              <a:t>para</a:t>
            </a:r>
            <a:r>
              <a:rPr lang="es-ES" dirty="0">
                <a:solidFill>
                  <a:srgbClr val="002060"/>
                </a:solidFill>
              </a:rPr>
              <a:t> la AOS y un efecto </a:t>
            </a:r>
            <a:r>
              <a:rPr lang="es-ES" i="1" dirty="0">
                <a:solidFill>
                  <a:srgbClr val="002060"/>
                </a:solidFill>
              </a:rPr>
              <a:t>de</a:t>
            </a:r>
            <a:r>
              <a:rPr lang="es-ES" dirty="0">
                <a:solidFill>
                  <a:srgbClr val="002060"/>
                </a:solidFill>
              </a:rPr>
              <a:t> la misma ".</a:t>
            </a:r>
            <a:endParaRPr lang="en-US" dirty="0">
              <a:solidFill>
                <a:srgbClr val="002060"/>
              </a:solidFill>
            </a:endParaRPr>
          </a:p>
          <a:p>
            <a:pPr eaLnBrk="1" hangingPunct="1">
              <a:spcBef>
                <a:spcPct val="0"/>
              </a:spcBef>
            </a:pPr>
            <a:r>
              <a:rPr lang="en-US" dirty="0">
                <a:solidFill>
                  <a:srgbClr val="002060"/>
                </a:solidFill>
              </a:rPr>
              <a:t>__________</a:t>
            </a:r>
          </a:p>
          <a:p>
            <a:pPr eaLnBrk="1" hangingPunct="1">
              <a:spcBef>
                <a:spcPct val="0"/>
              </a:spcBef>
            </a:pPr>
            <a:endParaRPr lang="en-US" dirty="0">
              <a:solidFill>
                <a:srgbClr val="002060"/>
              </a:solidFill>
            </a:endParaRPr>
          </a:p>
          <a:p>
            <a:pPr eaLnBrk="1" hangingPunct="1">
              <a:spcBef>
                <a:spcPct val="0"/>
              </a:spcBef>
            </a:pPr>
            <a:r>
              <a:rPr lang="es-ES" dirty="0">
                <a:solidFill>
                  <a:srgbClr val="002060"/>
                </a:solidFill>
              </a:rPr>
              <a:t>Notas para capacitadores: El riesgo de AOS se correlaciona fuertemente con estas señales de advertencia, pero la AOS debe ser confirmada por un estudio de laboratorio de sueño, se discute en las siguientes diapositivas.</a:t>
            </a:r>
            <a:endParaRPr lang="en-US" dirty="0">
              <a:solidFill>
                <a:srgbClr val="002060"/>
              </a:solidFill>
            </a:endParaRPr>
          </a:p>
          <a:p>
            <a:pPr eaLnBrk="1" hangingPunct="1">
              <a:spcBef>
                <a:spcPct val="0"/>
              </a:spcBef>
            </a:pPr>
            <a:endParaRPr lang="en-US" dirty="0"/>
          </a:p>
          <a:p>
            <a:pPr eaLnBrk="1" hangingPunct="1">
              <a:spcBef>
                <a:spcPct val="0"/>
              </a:spcBef>
            </a:pPr>
            <a:endParaRPr lang="en-US" dirty="0"/>
          </a:p>
        </p:txBody>
      </p:sp>
      <p:sp>
        <p:nvSpPr>
          <p:cNvPr id="1320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C12F1F0-18F6-41A3-B93B-A8A097F5E7EE}" type="slidenum">
              <a:rPr lang="en-US" smtClean="0"/>
              <a:pPr fontAlgn="base">
                <a:spcBef>
                  <a:spcPct val="0"/>
                </a:spcBef>
                <a:spcAft>
                  <a:spcPct val="0"/>
                </a:spcAft>
                <a:defRPr/>
              </a:pPr>
              <a:t>43</a:t>
            </a:fld>
            <a:endParaRPr lang="en-US" dirty="0"/>
          </a:p>
        </p:txBody>
      </p:sp>
    </p:spTree>
    <p:extLst>
      <p:ext uri="{BB962C8B-B14F-4D97-AF65-F5344CB8AC3E}">
        <p14:creationId xmlns:p14="http://schemas.microsoft.com/office/powerpoint/2010/main" val="32958451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solidFill>
                  <a:srgbClr val="002060"/>
                </a:solidFill>
              </a:rPr>
              <a:t>Narración Completa: “AOS es a menudo peligroso para la conducción, principalmente a causa de la somnolencia. Estudios sugieren de 2 a 7 veces mayor riesgo de choques. La AOS puede resultar en la inhabilitación médica para los conductores profesionales, aunque a menudo no se detecta durante el proceso de examinación. Se estima que el 28% de los conductores de camiones y autobuses tienen AOS de leve a severa".</a:t>
            </a:r>
            <a:endParaRPr lang="en-US" dirty="0">
              <a:solidFill>
                <a:srgbClr val="002060"/>
              </a:solidFill>
            </a:endParaRPr>
          </a:p>
          <a:p>
            <a:pPr eaLnBrk="1" hangingPunct="1">
              <a:spcBef>
                <a:spcPct val="0"/>
              </a:spcBef>
            </a:pPr>
            <a:endParaRPr lang="en-US" dirty="0"/>
          </a:p>
          <a:p>
            <a:pPr eaLnBrk="1" hangingPunct="1">
              <a:spcBef>
                <a:spcPct val="0"/>
              </a:spcBef>
            </a:pPr>
            <a:r>
              <a:rPr lang="en-US" dirty="0"/>
              <a:t>_______</a:t>
            </a:r>
          </a:p>
          <a:p>
            <a:pPr eaLnBrk="1" hangingPunct="1">
              <a:spcBef>
                <a:spcPct val="0"/>
              </a:spcBef>
            </a:pPr>
            <a:endParaRPr lang="en-US" dirty="0"/>
          </a:p>
          <a:p>
            <a:pPr eaLnBrk="1" hangingPunct="1">
              <a:spcBef>
                <a:spcPct val="0"/>
              </a:spcBef>
            </a:pPr>
            <a:r>
              <a:rPr lang="es-ES" dirty="0"/>
              <a:t>Notas para los capacitadores: La estimación de 2-7 veces mayor el riesgo de choque es de la Fundación Nacional del Sueño (Drobnich, 2007), con base en estudios de conductores no comerciales. Se trata de estudios de control de casos en los que se compararon a los pacientes con AOS a otros conductores. La estadística de la incidencia de 28% es de Pack et al., 2002.</a:t>
            </a:r>
            <a:endParaRPr lang="en-US" dirty="0"/>
          </a:p>
          <a:p>
            <a:pPr eaLnBrk="1" hangingPunct="1">
              <a:spcBef>
                <a:spcPct val="0"/>
              </a:spcBef>
            </a:pPr>
            <a:endParaRPr lang="en-US" dirty="0"/>
          </a:p>
          <a:p>
            <a:pPr eaLnBrk="1" hangingPunct="1">
              <a:spcBef>
                <a:spcPct val="0"/>
              </a:spcBef>
            </a:pPr>
            <a:endParaRPr lang="en-US" dirty="0"/>
          </a:p>
        </p:txBody>
      </p:sp>
      <p:sp>
        <p:nvSpPr>
          <p:cNvPr id="1341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51C3C81-1B69-45C9-8203-9CC7FEB1CB78}" type="slidenum">
              <a:rPr lang="en-US" smtClean="0"/>
              <a:pPr fontAlgn="base">
                <a:spcBef>
                  <a:spcPct val="0"/>
                </a:spcBef>
                <a:spcAft>
                  <a:spcPct val="0"/>
                </a:spcAft>
                <a:defRPr/>
              </a:pPr>
              <a:t>44</a:t>
            </a:fld>
            <a:endParaRPr lang="en-US" dirty="0"/>
          </a:p>
        </p:txBody>
      </p:sp>
    </p:spTree>
    <p:extLst>
      <p:ext uri="{BB962C8B-B14F-4D97-AF65-F5344CB8AC3E}">
        <p14:creationId xmlns:p14="http://schemas.microsoft.com/office/powerpoint/2010/main" val="40920583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pPr eaLnBrk="1" hangingPunct="1">
              <a:spcBef>
                <a:spcPct val="0"/>
              </a:spcBef>
            </a:pPr>
            <a:r>
              <a:rPr lang="es-ES" dirty="0"/>
              <a:t>Narración Completa: “La</a:t>
            </a:r>
            <a:r>
              <a:rPr lang="es-ES" baseline="0" dirty="0"/>
              <a:t> detección de la A</a:t>
            </a:r>
            <a:r>
              <a:rPr lang="es-ES" dirty="0"/>
              <a:t>OS implica en primer lugar la evaluación del riesgo de una persona sobre la base de los factores descritos. Una persona que reúna los criterios de riesgo debe someterse a un estudio del sueño para un diagnóstico definitivo. Los tratamientos pueden ser muy eficaces, </a:t>
            </a:r>
            <a:r>
              <a:rPr lang="es-ES" i="1" dirty="0"/>
              <a:t>pero sólo si son seguidos</a:t>
            </a:r>
            <a:r>
              <a:rPr lang="es-ES" dirty="0"/>
              <a:t>. Un tratamiento estándar es el uso de una máquina de Presión de Aire Positiva Continua (</a:t>
            </a:r>
            <a:r>
              <a:rPr lang="en-US" i="1" dirty="0">
                <a:solidFill>
                  <a:srgbClr val="002060"/>
                </a:solidFill>
              </a:rPr>
              <a:t>Continuous Positive Airway Pressure, </a:t>
            </a:r>
            <a:r>
              <a:rPr lang="es-ES" i="1" dirty="0"/>
              <a:t>CPAP</a:t>
            </a:r>
            <a:r>
              <a:rPr lang="es-ES" dirty="0"/>
              <a:t>) durante el sueño. Otra es la reducción de peso con cambios de comportamiento, incluida una mejor dieta y ejercicio. El Módulo 8 de esta serie brinda educación adicional para conductores sobre AOS."</a:t>
            </a:r>
            <a:endParaRPr lang="en-US" dirty="0"/>
          </a:p>
          <a:p>
            <a:pPr eaLnBrk="1" hangingPunct="1">
              <a:spcBef>
                <a:spcPct val="0"/>
              </a:spcBef>
            </a:pPr>
            <a:r>
              <a:rPr lang="en-US" dirty="0"/>
              <a:t>______________</a:t>
            </a:r>
          </a:p>
          <a:p>
            <a:pPr eaLnBrk="1" hangingPunct="1">
              <a:spcBef>
                <a:spcPct val="0"/>
              </a:spcBef>
            </a:pPr>
            <a:endParaRPr lang="en-US" dirty="0"/>
          </a:p>
          <a:p>
            <a:pPr eaLnBrk="1" hangingPunct="1">
              <a:spcBef>
                <a:spcPct val="0"/>
              </a:spcBef>
            </a:pPr>
            <a:r>
              <a:rPr lang="es-ES" dirty="0"/>
              <a:t>Notas para capacitadores: Los tratamientos son ejemplos. Hay otros. CPAP es eficaz, pero sólo si el tratamiento se sigue fielmente. Una noche sin su uso, resulta en somnolencia al día siguiente. Por lo tanto, se hace hincapié en que los tratamientos se deben seguir para que sean eficaces. Como un tema de discusión, usted puede preguntar si alguno de los participantes o sus cónyuges utilizan CPAP ¿Funcionan? ¿Cuáles son los retos de quienes los utilizan? Muchas personas dirán que su salud y calidad de vida han mejorado en gran medida por el uso de CPAP, aunque este sea difícil.</a:t>
            </a:r>
          </a:p>
          <a:p>
            <a:pPr eaLnBrk="1" hangingPunct="1">
              <a:spcBef>
                <a:spcPct val="0"/>
              </a:spcBef>
            </a:pPr>
            <a:endParaRPr lang="es-ES" dirty="0"/>
          </a:p>
          <a:p>
            <a:pPr eaLnBrk="1" hangingPunct="1">
              <a:spcBef>
                <a:spcPct val="0"/>
              </a:spcBef>
            </a:pPr>
            <a:r>
              <a:rPr lang="es-ES" dirty="0"/>
              <a:t>Considere presentar el Módulo 8 a los miembros de la familia, así como a los conductores, si hay suficiente interés.</a:t>
            </a:r>
            <a:endParaRPr lang="en-US" dirty="0"/>
          </a:p>
          <a:p>
            <a:pPr eaLnBrk="1" hangingPunct="1">
              <a:spcBef>
                <a:spcPct val="0"/>
              </a:spcBef>
            </a:pPr>
            <a:endParaRPr lang="en-US" dirty="0"/>
          </a:p>
          <a:p>
            <a:pPr eaLnBrk="1" hangingPunct="1">
              <a:spcBef>
                <a:spcPct val="0"/>
              </a:spcBef>
            </a:pPr>
            <a:r>
              <a:rPr lang="en-US" dirty="0"/>
              <a:t>   </a:t>
            </a:r>
          </a:p>
        </p:txBody>
      </p:sp>
      <p:sp>
        <p:nvSpPr>
          <p:cNvPr id="13619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DBEA572-AED8-40E1-BAD6-B445380D66AE}" type="slidenum">
              <a:rPr lang="en-US" smtClean="0"/>
              <a:pPr fontAlgn="base">
                <a:spcBef>
                  <a:spcPct val="0"/>
                </a:spcBef>
                <a:spcAft>
                  <a:spcPct val="0"/>
                </a:spcAft>
                <a:defRPr/>
              </a:pPr>
              <a:t>45</a:t>
            </a:fld>
            <a:endParaRPr lang="en-US" dirty="0"/>
          </a:p>
        </p:txBody>
      </p:sp>
    </p:spTree>
    <p:extLst>
      <p:ext uri="{BB962C8B-B14F-4D97-AF65-F5344CB8AC3E}">
        <p14:creationId xmlns:p14="http://schemas.microsoft.com/office/powerpoint/2010/main" val="11300532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0" dirty="0">
                <a:solidFill>
                  <a:srgbClr val="002060"/>
                </a:solidFill>
              </a:rPr>
              <a:t>Narración Completa: “¿Tiene problemas para conciliar el sueño o permanecer dormido? Puede sufrir de insomnio. El insomnio es común y, a menudo, está relacionado con el estrés diario. Por lo general, no es una afección </a:t>
            </a:r>
            <a:r>
              <a:rPr lang="es-ES" b="0" i="1" dirty="0">
                <a:solidFill>
                  <a:srgbClr val="002060"/>
                </a:solidFill>
              </a:rPr>
              <a:t>médica</a:t>
            </a:r>
            <a:r>
              <a:rPr lang="es-ES" b="0" dirty="0">
                <a:solidFill>
                  <a:srgbClr val="002060"/>
                </a:solidFill>
              </a:rPr>
              <a:t>, aunque puede serlo. He aquí una ironía sobre el insomnio. Las pastillas para dormir a menudo se usan para tratar el insomnio, pero el insomnio puede estar relacionado con el uso excesivo de pastillas para dormir. Los buenos hábitos de sueño reducen el insomnio. Reducir el consumo de cafeína. Tener una rutina regular para relajarse antes de acostarse. Oscurecer por completo tu dormitorio con cortinas gruesas y sin luces de noche”.</a:t>
            </a:r>
            <a:endParaRPr lang="en-US" b="0" dirty="0">
              <a:solidFill>
                <a:srgbClr val="002060"/>
              </a:solidFill>
            </a:endParaRPr>
          </a:p>
          <a:p>
            <a:endParaRPr lang="en-US" b="0" dirty="0">
              <a:solidFill>
                <a:srgbClr val="002060"/>
              </a:solidFill>
            </a:endParaRPr>
          </a:p>
          <a:p>
            <a:pPr>
              <a:spcBef>
                <a:spcPct val="0"/>
              </a:spcBef>
            </a:pPr>
            <a:r>
              <a:rPr lang="en-US" dirty="0">
                <a:solidFill>
                  <a:srgbClr val="002060"/>
                </a:solidFill>
              </a:rPr>
              <a:t>_______</a:t>
            </a:r>
          </a:p>
          <a:p>
            <a:pPr>
              <a:spcBef>
                <a:spcPct val="0"/>
              </a:spcBef>
            </a:pPr>
            <a:endParaRPr lang="en-US" dirty="0">
              <a:solidFill>
                <a:srgbClr val="0033CC"/>
              </a:solidFill>
            </a:endParaRPr>
          </a:p>
          <a:p>
            <a:r>
              <a:rPr lang="es-ES" dirty="0">
                <a:solidFill>
                  <a:srgbClr val="002060"/>
                </a:solidFill>
              </a:rPr>
              <a:t>Notas para los capacitadores: Este es otro tema en el que los participantes pueden querer hablar sobre sus experiencias. La pregunta más importante es: “¿Qué funciona para reducirlo? Los hábitos relacionados con el sueño, como el consumo de cafeína, son los más importantes. Sin embargo, las personas con insomnio crónico deben consultar a sus médicos.</a:t>
            </a:r>
            <a:endParaRPr lang="en-US" dirty="0">
              <a:solidFill>
                <a:srgbClr val="002060"/>
              </a:solidFill>
            </a:endParaRPr>
          </a:p>
          <a:p>
            <a:pPr lvl="0"/>
            <a:r>
              <a:rPr lang="en-US" dirty="0">
                <a:solidFill>
                  <a:srgbClr val="002060"/>
                </a:solidFill>
              </a:rPr>
              <a:t> </a:t>
            </a:r>
            <a:endParaRPr lang="en-US" b="0" dirty="0">
              <a:solidFill>
                <a:srgbClr val="00206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46</a:t>
            </a:fld>
            <a:endParaRPr lang="en-US" dirty="0"/>
          </a:p>
        </p:txBody>
      </p:sp>
    </p:spTree>
    <p:extLst>
      <p:ext uri="{BB962C8B-B14F-4D97-AF65-F5344CB8AC3E}">
        <p14:creationId xmlns:p14="http://schemas.microsoft.com/office/powerpoint/2010/main" val="21721799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Slide Image Placeholder 1"/>
          <p:cNvSpPr>
            <a:spLocks noGrp="1" noRot="1" noChangeAspect="1"/>
          </p:cNvSpPr>
          <p:nvPr>
            <p:ph type="sldImg"/>
          </p:nvPr>
        </p:nvSpPr>
        <p:spPr bwMode="auto">
          <a:noFill/>
          <a:ln>
            <a:solidFill>
              <a:srgbClr val="000000"/>
            </a:solidFill>
            <a:miter lim="800000"/>
            <a:headEnd/>
            <a:tailEnd/>
          </a:ln>
        </p:spPr>
      </p:sp>
      <p:sp>
        <p:nvSpPr>
          <p:cNvPr id="17715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Narración Completa: “Es posible que haya oído hablar de otras enfermedades del sueño. El Síndrome de Piernas Inquietas (o RLS, por sus siglas en inglés) afecta aproximadamente al 5 % de los adultos. Por lo general, no es grave. En el RLS, el hormigueo u otras molestias en las piernas provocan un movimiento excesivo. Los pacientes no pueden relajarse fácilmente para dormir. . . . Otra enfermedad del sueño es la narcolepsia. Los narcolépticos se duermen repentinamente, a menudo cuando están activos. Su sueño puede durar desde unos pocos segundos hasta 30 minutos. La narcolepsia es extremadamente peligrosa, pero afortunadamente es rara. Hay  muchas otras enfermedades del sueño (incluidos el sonambulismo y los ritmos circadianos anormales), pero la mayoría son raros”.</a:t>
            </a:r>
            <a:endParaRPr lang="en-US" dirty="0">
              <a:solidFill>
                <a:srgbClr val="002060"/>
              </a:solidFill>
            </a:endParaRPr>
          </a:p>
          <a:p>
            <a:pPr>
              <a:spcBef>
                <a:spcPct val="0"/>
              </a:spcBef>
            </a:pPr>
            <a:endParaRPr lang="en-US" dirty="0">
              <a:solidFill>
                <a:srgbClr val="002060"/>
              </a:solidFill>
            </a:endParaRPr>
          </a:p>
          <a:p>
            <a:pPr>
              <a:spcBef>
                <a:spcPct val="0"/>
              </a:spcBef>
            </a:pPr>
            <a:r>
              <a:rPr lang="en-US" dirty="0">
                <a:solidFill>
                  <a:srgbClr val="002060"/>
                </a:solidFill>
              </a:rPr>
              <a:t>_______</a:t>
            </a:r>
          </a:p>
          <a:p>
            <a:pPr>
              <a:spcBef>
                <a:spcPct val="0"/>
              </a:spcBef>
            </a:pPr>
            <a:endParaRPr lang="en-US" dirty="0">
              <a:solidFill>
                <a:srgbClr val="0033CC"/>
              </a:solidFill>
            </a:endParaRPr>
          </a:p>
          <a:p>
            <a:pPr marL="0" marR="0" indent="0" algn="l" defTabSz="914400" rtl="0" eaLnBrk="1" fontAlgn="auto" latinLnBrk="0" hangingPunct="1">
              <a:lnSpc>
                <a:spcPct val="100000"/>
              </a:lnSpc>
              <a:spcBef>
                <a:spcPct val="0"/>
              </a:spcBef>
              <a:spcAft>
                <a:spcPts val="0"/>
              </a:spcAft>
              <a:buClrTx/>
              <a:buSzTx/>
              <a:buFontTx/>
              <a:buNone/>
              <a:tabLst/>
              <a:defRPr/>
            </a:pPr>
            <a:r>
              <a:rPr lang="es-ES" dirty="0">
                <a:solidFill>
                  <a:srgbClr val="002060"/>
                </a:solidFill>
              </a:rPr>
              <a:t>Información adicional: Tanto el Síndrome de Piernas Inquietas como la Narcolepsia son tratables con medicamentos. Las personas con narcolepsia probablemente no sean conductores de autotransporte. Es una condición neurológica, no una enfermedad respiratoria como la AOS.</a:t>
            </a:r>
            <a:endParaRPr lang="en-US" dirty="0">
              <a:solidFill>
                <a:srgbClr val="002060"/>
              </a:solidFill>
            </a:endParaRPr>
          </a:p>
          <a:p>
            <a:pPr>
              <a:spcBef>
                <a:spcPct val="0"/>
              </a:spcBef>
            </a:pPr>
            <a:endParaRPr lang="en-US" dirty="0">
              <a:solidFill>
                <a:srgbClr val="002060"/>
              </a:solidFill>
            </a:endParaRPr>
          </a:p>
          <a:p>
            <a:pPr>
              <a:spcBef>
                <a:spcPct val="0"/>
              </a:spcBef>
            </a:pPr>
            <a:endParaRPr lang="en-US" dirty="0"/>
          </a:p>
        </p:txBody>
      </p:sp>
      <p:sp>
        <p:nvSpPr>
          <p:cNvPr id="1771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C342F9D-920F-4C4D-8C58-782DDDF525C6}" type="slidenum">
              <a:rPr lang="en-US"/>
              <a:pPr fontAlgn="base">
                <a:spcBef>
                  <a:spcPct val="0"/>
                </a:spcBef>
                <a:spcAft>
                  <a:spcPct val="0"/>
                </a:spcAft>
              </a:pPr>
              <a:t>47</a:t>
            </a:fld>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a:t>
            </a:r>
            <a:r>
              <a:rPr lang="es-ES" dirty="0">
                <a:solidFill>
                  <a:srgbClr val="002060"/>
                </a:solidFill>
              </a:rPr>
              <a:t>Narración Completa: "Diferentes enfermedades del sueño tienen diferentes síntomas, pero aquí hay algunas "señales de alerta". El primero es la somnolencia diurna excesiva. Luego están los extremos en la capacidad de ir a dormir, como poder dormir casi de inmediato, casi en cualquier lugar; o, en el otro extremo, no poder dormir durante mucho tiempo, incluso en condiciones ideales. Otro síntoma clave son los ronquidos fuertes e irregulares, especialmente con jadeos”. Pídale a un familiar que le diga si ronca y que lo describa.</a:t>
            </a:r>
            <a:endParaRPr lang="en-US" dirty="0">
              <a:solidFill>
                <a:srgbClr val="002060"/>
              </a:solidFill>
            </a:endParaRPr>
          </a:p>
          <a:p>
            <a:endParaRPr lang="en-US" dirty="0">
              <a:solidFill>
                <a:srgbClr val="002060"/>
              </a:solidFill>
            </a:endParaRPr>
          </a:p>
          <a:p>
            <a:r>
              <a:rPr lang="en-US" dirty="0"/>
              <a:t>_______</a:t>
            </a:r>
          </a:p>
          <a:p>
            <a:endParaRPr lang="en-US" dirty="0">
              <a:solidFill>
                <a:srgbClr val="002060"/>
              </a:solidFill>
            </a:endParaRPr>
          </a:p>
          <a:p>
            <a:pPr eaLnBrk="1" hangingPunct="1">
              <a:spcBef>
                <a:spcPct val="0"/>
              </a:spcBef>
            </a:pPr>
            <a:r>
              <a:rPr lang="es-ES" dirty="0">
                <a:solidFill>
                  <a:srgbClr val="002060"/>
                </a:solidFill>
              </a:rPr>
              <a:t>Notas para capacitadores: La mayoría de estos síntomas se relacionan más con la AOS. Pregunta para sondear el aprendizaje: Mencionamos dos tratamientos comunes para la AOS. ¿Pueden los estudiantes recordarlos? ¿Son efectivos? Respuesta: Los tratamientos comunes para la AOS son el uso nocturno de una máquina de presión positiva continua en las vías respiratorias o CPAP, y la pérdida de peso con cambios de hábitos. Sí, son efectivos si se siguen”.</a:t>
            </a:r>
            <a:endParaRPr lang="en-US" dirty="0">
              <a:solidFill>
                <a:srgbClr val="002060"/>
              </a:solidFill>
            </a:endParaRPr>
          </a:p>
          <a:p>
            <a:pPr eaLnBrk="1" hangingPunct="1">
              <a:spcBef>
                <a:spcPct val="0"/>
              </a:spcBef>
            </a:pPr>
            <a:endParaRPr lang="en-US" dirty="0"/>
          </a:p>
          <a:p>
            <a:endParaRPr lang="en-US" dirty="0">
              <a:solidFill>
                <a:srgbClr val="002060"/>
              </a:solidFill>
            </a:endParaRPr>
          </a:p>
          <a:p>
            <a:r>
              <a:rPr lang="en-US" dirty="0">
                <a:solidFill>
                  <a:srgbClr val="002060"/>
                </a:solidFill>
              </a:rPr>
              <a:t>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48</a:t>
            </a:fld>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s-ES" dirty="0"/>
              <a:t>Narración Completa: "Ahora que hemos oído hablar de la fatiga y enfermedades del sueño, vamos a ver qué medidas puede tomar para asegurarse de que toda su familia practique hábitos  saludables para mantener a todos en su mejor momento."</a:t>
            </a:r>
            <a:endParaRPr lang="en-US" dirty="0"/>
          </a:p>
          <a:p>
            <a:pPr eaLnBrk="1" fontAlgn="auto" hangingPunct="1">
              <a:spcBef>
                <a:spcPts val="0"/>
              </a:spcBef>
              <a:spcAft>
                <a:spcPts val="0"/>
              </a:spcAft>
              <a:defRPr/>
            </a:pPr>
            <a:r>
              <a:rPr lang="en-US" dirty="0"/>
              <a:t>____________</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s-ES" dirty="0"/>
              <a:t>Notas para los Instructores:</a:t>
            </a:r>
          </a:p>
          <a:p>
            <a:pPr eaLnBrk="1" fontAlgn="auto" hangingPunct="1">
              <a:spcBef>
                <a:spcPts val="0"/>
              </a:spcBef>
              <a:spcAft>
                <a:spcPts val="0"/>
              </a:spcAft>
              <a:defRPr/>
            </a:pPr>
            <a:r>
              <a:rPr lang="es-ES" dirty="0"/>
              <a:t>Secciones de esta lección:</a:t>
            </a:r>
          </a:p>
          <a:p>
            <a:pPr marL="971550" marR="0" lvl="1" indent="-514350" algn="l" defTabSz="914400" rtl="0" eaLnBrk="0" fontAlgn="base" latinLnBrk="0" hangingPunct="0">
              <a:lnSpc>
                <a:spcPct val="100000"/>
              </a:lnSpc>
              <a:spcBef>
                <a:spcPct val="0"/>
              </a:spcBef>
              <a:spcAft>
                <a:spcPct val="0"/>
              </a:spcAft>
              <a:buClrTx/>
              <a:buSzTx/>
              <a:buFontTx/>
              <a:buNone/>
              <a:tabLst/>
              <a:defRPr/>
            </a:pPr>
            <a:r>
              <a:rPr lang="es-ES" dirty="0"/>
              <a:t>Salud y bienestar</a:t>
            </a:r>
          </a:p>
          <a:p>
            <a:pPr marL="971550" marR="0" lvl="1" indent="-514350" algn="l" defTabSz="914400" rtl="0" eaLnBrk="0" fontAlgn="base" latinLnBrk="0" hangingPunct="0">
              <a:lnSpc>
                <a:spcPct val="100000"/>
              </a:lnSpc>
              <a:spcBef>
                <a:spcPct val="0"/>
              </a:spcBef>
              <a:spcAft>
                <a:spcPct val="0"/>
              </a:spcAft>
              <a:buClrTx/>
              <a:buSzTx/>
              <a:buFontTx/>
              <a:buNone/>
              <a:tabLst/>
              <a:defRPr/>
            </a:pPr>
            <a:r>
              <a:rPr lang="es-ES" dirty="0"/>
              <a:t>Drogas y Medicamentos</a:t>
            </a:r>
          </a:p>
          <a:p>
            <a:pPr marL="971550" lvl="1" indent="-514350">
              <a:spcBef>
                <a:spcPct val="0"/>
              </a:spcBef>
              <a:defRPr/>
            </a:pPr>
            <a:r>
              <a:rPr lang="es-ES" dirty="0"/>
              <a:t>Mejora del sueño y estado de alerta</a:t>
            </a: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p:txBody>
      </p:sp>
      <p:sp>
        <p:nvSpPr>
          <p:cNvPr id="1464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C5679DD-3056-418E-B68E-F446B9106B52}" type="slidenum">
              <a:rPr lang="en-US" smtClean="0"/>
              <a:pPr fontAlgn="base">
                <a:spcBef>
                  <a:spcPct val="0"/>
                </a:spcBef>
                <a:spcAft>
                  <a:spcPct val="0"/>
                </a:spcAft>
                <a:defRPr/>
              </a:pPr>
              <a:t>49</a:t>
            </a:fld>
            <a:endParaRPr lang="en-US" dirty="0"/>
          </a:p>
        </p:txBody>
      </p:sp>
    </p:spTree>
    <p:extLst>
      <p:ext uri="{BB962C8B-B14F-4D97-AF65-F5344CB8AC3E}">
        <p14:creationId xmlns:p14="http://schemas.microsoft.com/office/powerpoint/2010/main" val="7089790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s-ES" dirty="0"/>
              <a:t>Narración Completa: "Conceptos básicos de la Fatiga incluye Estado</a:t>
            </a:r>
            <a:r>
              <a:rPr lang="es-ES" baseline="0" dirty="0"/>
              <a:t> de </a:t>
            </a:r>
            <a:r>
              <a:rPr lang="es-ES" dirty="0"/>
              <a:t>Alerta, Sueño, Bienestar y Desempeño. También cubrirá las características de la fatiga y cómo la fatiga puede provocar choques“.</a:t>
            </a: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Notas para los Capacitadores:</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Secciones</a:t>
            </a:r>
            <a:r>
              <a:rPr lang="en-US" baseline="0" dirty="0"/>
              <a:t> en esta lección</a:t>
            </a:r>
            <a:endParaRPr lang="en-US" dirty="0"/>
          </a:p>
          <a:p>
            <a:pPr marL="971550" lvl="1" indent="-514350">
              <a:spcBef>
                <a:spcPct val="0"/>
              </a:spcBef>
              <a:defRPr/>
            </a:pPr>
            <a:r>
              <a:rPr lang="es-ES" dirty="0"/>
              <a:t>Estado de Alerta, Sueño, Bienestar, y Desempeño</a:t>
            </a:r>
          </a:p>
          <a:p>
            <a:pPr marL="971550" lvl="1" indent="-514350">
              <a:spcBef>
                <a:spcPct val="0"/>
              </a:spcBef>
              <a:defRPr/>
            </a:pPr>
            <a:r>
              <a:rPr lang="es-ES" dirty="0"/>
              <a:t>Características de la Fatiga</a:t>
            </a:r>
          </a:p>
          <a:p>
            <a:pPr marL="971550" lvl="1" indent="-514350">
              <a:spcBef>
                <a:spcPct val="0"/>
              </a:spcBef>
              <a:defRPr/>
            </a:pPr>
            <a:r>
              <a:rPr lang="es-ES" dirty="0"/>
              <a:t>Los choques relacionados con la fatiga</a:t>
            </a:r>
            <a:endParaRPr lang="en-US" dirty="0"/>
          </a:p>
        </p:txBody>
      </p:sp>
      <p:sp>
        <p:nvSpPr>
          <p:cNvPr id="317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882D5DE-ABFB-4DA9-B937-3C59A7DEB959}" type="slidenum">
              <a:rPr lang="en-US" smtClean="0"/>
              <a:pPr fontAlgn="base">
                <a:spcBef>
                  <a:spcPct val="0"/>
                </a:spcBef>
                <a:spcAft>
                  <a:spcPct val="0"/>
                </a:spcAft>
                <a:defRPr/>
              </a:pPr>
              <a:t>5</a:t>
            </a:fld>
            <a:endParaRPr lang="en-US" dirty="0"/>
          </a:p>
        </p:txBody>
      </p:sp>
    </p:spTree>
    <p:extLst>
      <p:ext uri="{BB962C8B-B14F-4D97-AF65-F5344CB8AC3E}">
        <p14:creationId xmlns:p14="http://schemas.microsoft.com/office/powerpoint/2010/main" val="12933020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Slide Image Placeholder 1"/>
          <p:cNvSpPr>
            <a:spLocks noGrp="1" noRot="1" noChangeAspect="1"/>
          </p:cNvSpPr>
          <p:nvPr>
            <p:ph type="sldImg"/>
          </p:nvPr>
        </p:nvSpPr>
        <p:spPr bwMode="auto">
          <a:noFill/>
          <a:ln>
            <a:solidFill>
              <a:srgbClr val="000000"/>
            </a:solidFill>
            <a:miter lim="800000"/>
            <a:headEnd/>
            <a:tailEnd/>
          </a:ln>
        </p:spPr>
      </p:sp>
      <p:sp>
        <p:nvSpPr>
          <p:cNvPr id="197634" name="Notes Placeholder 2"/>
          <p:cNvSpPr>
            <a:spLocks noGrp="1"/>
          </p:cNvSpPr>
          <p:nvPr>
            <p:ph type="body" idx="1"/>
          </p:nvPr>
        </p:nvSpPr>
        <p:spPr bwMode="auto">
          <a:noFill/>
        </p:spPr>
        <p:txBody>
          <a:bodyPr wrap="square" numCol="1" anchor="t" anchorCtr="0" compatLnSpc="1">
            <a:prstTxWarp prst="textNoShape">
              <a:avLst/>
            </a:prstTxWarp>
            <a:normAutofit fontScale="92500" lnSpcReduction="20000"/>
          </a:bodyPr>
          <a:lstStyle/>
          <a:p>
            <a:pPr>
              <a:spcBef>
                <a:spcPct val="0"/>
              </a:spcBef>
            </a:pPr>
            <a:r>
              <a:rPr lang="es-ES" dirty="0"/>
              <a:t>Narración Completa: “Salud y bienestar - ¿Qué</a:t>
            </a:r>
            <a:r>
              <a:rPr lang="es-ES" baseline="0" dirty="0"/>
              <a:t> hay en esto</a:t>
            </a:r>
            <a:r>
              <a:rPr lang="es-ES" dirty="0"/>
              <a:t> para nosotros? ¡Mucho! Su salud afecta cómo se ve y se siente. Afecta el estado de alerta y el desempeño mientras conduce, y eso a su vez afecta la seguridad. A</a:t>
            </a:r>
            <a:r>
              <a:rPr lang="es-ES" baseline="0" dirty="0"/>
              <a:t>fecta</a:t>
            </a:r>
            <a:r>
              <a:rPr lang="es-ES" dirty="0"/>
              <a:t> su longevidad en el trabajo, la vitalidad fuera del trabajo. Aún más importante, afecta su </a:t>
            </a:r>
            <a:r>
              <a:rPr lang="es-ES" i="1" dirty="0"/>
              <a:t>expectativa</a:t>
            </a:r>
            <a:r>
              <a:rPr lang="es-ES" dirty="0"/>
              <a:t> de vida ". Un estudio encontró que algunos hábitos nocivos para la salud y otros indicadores eran aproximadamente el </a:t>
            </a:r>
            <a:r>
              <a:rPr lang="es-ES" i="1" dirty="0"/>
              <a:t>doble</a:t>
            </a:r>
            <a:r>
              <a:rPr lang="es-ES" dirty="0"/>
              <a:t> de comunes entre los conductores de autotransporte que en la población general. Esto incluyó hábitos como fumar y condiciones médicas relacionadas con hábitos, como presión arterial alta y diabetes”.</a:t>
            </a:r>
            <a:endParaRPr lang="en-US" dirty="0"/>
          </a:p>
          <a:p>
            <a:pPr>
              <a:spcBef>
                <a:spcPct val="0"/>
              </a:spcBef>
            </a:pPr>
            <a:endParaRPr lang="en-US" dirty="0"/>
          </a:p>
          <a:p>
            <a:pPr>
              <a:spcBef>
                <a:spcPct val="0"/>
              </a:spcBef>
            </a:pPr>
            <a:r>
              <a:rPr lang="en-US" dirty="0">
                <a:solidFill>
                  <a:srgbClr val="002060"/>
                </a:solidFill>
              </a:rPr>
              <a:t>_______</a:t>
            </a:r>
          </a:p>
          <a:p>
            <a:pPr>
              <a:spcBef>
                <a:spcPct val="0"/>
              </a:spcBef>
            </a:pPr>
            <a:endParaRPr lang="en-US" dirty="0"/>
          </a:p>
          <a:p>
            <a:pPr>
              <a:spcBef>
                <a:spcPct val="0"/>
              </a:spcBef>
            </a:pPr>
            <a:r>
              <a:rPr lang="es-ES" dirty="0"/>
              <a:t>Información para capacitadores:  Queremos que los conductores y sus familias hagan </a:t>
            </a:r>
            <a:r>
              <a:rPr lang="es-ES" i="1" dirty="0"/>
              <a:t>suyo</a:t>
            </a:r>
            <a:r>
              <a:rPr lang="es-ES" dirty="0"/>
              <a:t> tanto el problema y los beneficios de la mejora.</a:t>
            </a:r>
          </a:p>
          <a:p>
            <a:pPr>
              <a:spcBef>
                <a:spcPct val="0"/>
              </a:spcBef>
            </a:pPr>
            <a:endParaRPr lang="es-ES" dirty="0"/>
          </a:p>
          <a:p>
            <a:pPr>
              <a:spcBef>
                <a:spcPct val="0"/>
              </a:spcBef>
            </a:pPr>
            <a:r>
              <a:rPr lang="es-ES" dirty="0"/>
              <a:t>Estudio citado: Roberts y York (2000), estudio patrocinado por el Departamento de Transporte de los EUA y realizado por el Consejo Nacional de Camiones Privados (NPTC por sus siglas en inglés). Ejemplos de porcentajes citados en el informe:</a:t>
            </a:r>
          </a:p>
          <a:p>
            <a:pPr>
              <a:spcBef>
                <a:spcPct val="0"/>
              </a:spcBef>
            </a:pPr>
            <a:r>
              <a:rPr lang="es-ES" dirty="0"/>
              <a:t>Fuman: ~ 50% de los camioneros contra ~ 25% de la población general.</a:t>
            </a:r>
          </a:p>
          <a:p>
            <a:pPr>
              <a:spcBef>
                <a:spcPct val="0"/>
              </a:spcBef>
            </a:pPr>
            <a:r>
              <a:rPr lang="es-ES" dirty="0"/>
              <a:t>Sobrepeso: &gt;70% de los camioneros contra ~ 32% de la población general [en 1994, hoy día es mayor]</a:t>
            </a:r>
          </a:p>
          <a:p>
            <a:pPr>
              <a:spcBef>
                <a:spcPct val="0"/>
              </a:spcBef>
            </a:pPr>
            <a:r>
              <a:rPr lang="es-ES" dirty="0"/>
              <a:t>Presión arterial alta: ~44% de los camioneros contra ~26% de la población general.</a:t>
            </a:r>
          </a:p>
          <a:p>
            <a:pPr>
              <a:spcBef>
                <a:spcPct val="0"/>
              </a:spcBef>
            </a:pPr>
            <a:endParaRPr lang="es-ES" dirty="0"/>
          </a:p>
          <a:p>
            <a:pPr>
              <a:spcBef>
                <a:spcPct val="0"/>
              </a:spcBef>
            </a:pPr>
            <a:r>
              <a:rPr lang="es-ES" dirty="0"/>
              <a:t>Datos preliminares de una encuesta del Instituto Nacional de Seguridad y Salud Ocupacional  (NIOSH) 2011 (Siebert, 2012):</a:t>
            </a:r>
          </a:p>
          <a:p>
            <a:pPr>
              <a:spcBef>
                <a:spcPct val="0"/>
              </a:spcBef>
            </a:pPr>
            <a:r>
              <a:rPr lang="es-ES" dirty="0"/>
              <a:t>Fuman:  46% de los conductores de camiones frente al 21% de la población de EE.UU.</a:t>
            </a:r>
          </a:p>
          <a:p>
            <a:pPr>
              <a:spcBef>
                <a:spcPct val="0"/>
              </a:spcBef>
            </a:pPr>
            <a:r>
              <a:rPr lang="es-ES" dirty="0"/>
              <a:t>Obesidad: 65% frente a 34%</a:t>
            </a:r>
          </a:p>
          <a:p>
            <a:pPr>
              <a:spcBef>
                <a:spcPct val="0"/>
              </a:spcBef>
            </a:pPr>
            <a:r>
              <a:rPr lang="es-ES" dirty="0"/>
              <a:t>Salud “buena" o "mala" (autoinforme): 18% frente a 10%.</a:t>
            </a:r>
          </a:p>
          <a:p>
            <a:pPr>
              <a:spcBef>
                <a:spcPct val="0"/>
              </a:spcBef>
            </a:pPr>
            <a:r>
              <a:rPr lang="es-ES" dirty="0"/>
              <a:t>Diabetes: 14% frente al 8%.</a:t>
            </a:r>
            <a:endParaRPr lang="en-US" dirty="0"/>
          </a:p>
        </p:txBody>
      </p:sp>
      <p:sp>
        <p:nvSpPr>
          <p:cNvPr id="1976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EBF11A3-75A7-4895-8719-CB00EACAB46C}" type="slidenum">
              <a:rPr lang="en-US"/>
              <a:pPr fontAlgn="base">
                <a:spcBef>
                  <a:spcPct val="0"/>
                </a:spcBef>
                <a:spcAft>
                  <a:spcPct val="0"/>
                </a:spcAft>
              </a:pPr>
              <a:t>50</a:t>
            </a:fld>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Slide Image Placeholder 1"/>
          <p:cNvSpPr>
            <a:spLocks noGrp="1" noRot="1" noChangeAspect="1"/>
          </p:cNvSpPr>
          <p:nvPr>
            <p:ph type="sldImg"/>
          </p:nvPr>
        </p:nvSpPr>
        <p:spPr bwMode="auto">
          <a:noFill/>
          <a:ln>
            <a:solidFill>
              <a:srgbClr val="000000"/>
            </a:solidFill>
            <a:miter lim="800000"/>
            <a:headEnd/>
            <a:tailEnd/>
          </a:ln>
        </p:spPr>
      </p:sp>
      <p:sp>
        <p:nvSpPr>
          <p:cNvPr id="1996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t>Narración Completa: "Hay por lo menos cinco claves para el bienestar. Comience con una dieta nutritiva. Otras claves incluyen el ejercicio, dormir, otros hábitos positivos (como </a:t>
            </a:r>
            <a:r>
              <a:rPr lang="es-ES" i="1" dirty="0"/>
              <a:t>no</a:t>
            </a:r>
            <a:r>
              <a:rPr lang="es-ES" dirty="0"/>
              <a:t> fumar) y las relaciones positivas. Cambiar su comportamiento en estas cinco áreas traerá bienestar personal, un mejor desempeño y una mayor felicidad a su vida."</a:t>
            </a:r>
            <a:endParaRPr lang="en-US" dirty="0"/>
          </a:p>
          <a:p>
            <a:pPr>
              <a:spcBef>
                <a:spcPct val="0"/>
              </a:spcBef>
            </a:pPr>
            <a:r>
              <a:rPr lang="en-US" dirty="0"/>
              <a:t>________________</a:t>
            </a:r>
          </a:p>
          <a:p>
            <a:pPr>
              <a:spcBef>
                <a:spcPct val="0"/>
              </a:spcBef>
            </a:pPr>
            <a:endParaRPr lang="en-US" dirty="0"/>
          </a:p>
          <a:p>
            <a:pPr>
              <a:spcBef>
                <a:spcPct val="0"/>
              </a:spcBef>
            </a:pPr>
            <a:r>
              <a:rPr lang="es-ES" dirty="0"/>
              <a:t>Notas para los Instructores: Estas cinco claves personales para el bienestar se abordan de forma individual en las diapositivas que siguen.</a:t>
            </a:r>
            <a:endParaRPr lang="en-US" dirty="0"/>
          </a:p>
        </p:txBody>
      </p:sp>
      <p:sp>
        <p:nvSpPr>
          <p:cNvPr id="1996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9F7487E-A190-4C71-A27F-A71DDCA84B69}" type="slidenum">
              <a:rPr lang="en-US"/>
              <a:pPr fontAlgn="base">
                <a:spcBef>
                  <a:spcPct val="0"/>
                </a:spcBef>
                <a:spcAft>
                  <a:spcPct val="0"/>
                </a:spcAft>
              </a:pPr>
              <a:t>51</a:t>
            </a:fld>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Slide Image Placeholder 1"/>
          <p:cNvSpPr>
            <a:spLocks noGrp="1" noRot="1" noChangeAspect="1"/>
          </p:cNvSpPr>
          <p:nvPr>
            <p:ph type="sldImg"/>
          </p:nvPr>
        </p:nvSpPr>
        <p:spPr bwMode="auto">
          <a:noFill/>
          <a:ln>
            <a:solidFill>
              <a:srgbClr val="000000"/>
            </a:solidFill>
            <a:miter lim="800000"/>
            <a:headEnd/>
            <a:tailEnd/>
          </a:ln>
        </p:spPr>
      </p:sp>
      <p:sp>
        <p:nvSpPr>
          <p:cNvPr id="2017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t>Narración Completa: "Comencemos con la dieta y la nutrición. La gente come hoy demasiada comida, demasiada grasa y sal en exceso. Una encuesta a los conductores de autotransporte (en</a:t>
            </a:r>
            <a:r>
              <a:rPr lang="es-ES" baseline="0" dirty="0"/>
              <a:t> los EUA)</a:t>
            </a:r>
            <a:r>
              <a:rPr lang="es-ES" dirty="0"/>
              <a:t> encontró que sus comidas favoritas  son la carne y hamburguesas! La mayoría de las principales causas de muerte están relacionadas con lo que la gente come. Muchos alimentos fritos y procesados ​​</a:t>
            </a:r>
            <a:r>
              <a:rPr lang="es-ES" i="1" dirty="0"/>
              <a:t>no</a:t>
            </a:r>
            <a:r>
              <a:rPr lang="es-ES" dirty="0"/>
              <a:t> son saludables. </a:t>
            </a:r>
            <a:r>
              <a:rPr lang="es-ES" i="1" dirty="0"/>
              <a:t>Buenos</a:t>
            </a:r>
            <a:r>
              <a:rPr lang="es-ES" dirty="0"/>
              <a:t> alimentos incluyen granos, frutas, verduras, productos lácteos bajos en grasa, carnes magras, pescado y frutos secos ".</a:t>
            </a:r>
            <a:endParaRPr lang="en-US" dirty="0"/>
          </a:p>
          <a:p>
            <a:pPr>
              <a:spcBef>
                <a:spcPct val="0"/>
              </a:spcBef>
            </a:pPr>
            <a:r>
              <a:rPr lang="en-US" dirty="0">
                <a:solidFill>
                  <a:srgbClr val="002060"/>
                </a:solidFill>
              </a:rPr>
              <a:t>_______</a:t>
            </a:r>
          </a:p>
          <a:p>
            <a:pPr>
              <a:spcBef>
                <a:spcPct val="0"/>
              </a:spcBef>
            </a:pPr>
            <a:endParaRPr lang="en-US" dirty="0"/>
          </a:p>
          <a:p>
            <a:pPr>
              <a:spcBef>
                <a:spcPct val="0"/>
              </a:spcBef>
            </a:pPr>
            <a:r>
              <a:rPr lang="es-ES" dirty="0"/>
              <a:t>Notas para los Instructores: Esto y algunas otras claves para el bienestar están cubiertas con algunos puntos sobre el problema y algunas sugerencias de maneras para mejorar. </a:t>
            </a:r>
            <a:r>
              <a:rPr lang="en-US" dirty="0"/>
              <a:t>Encuesta citada:  Holmes et al. (1996), in Krueger et al., (2007)</a:t>
            </a:r>
          </a:p>
          <a:p>
            <a:pPr>
              <a:spcBef>
                <a:spcPct val="0"/>
              </a:spcBef>
            </a:pPr>
            <a:endParaRPr lang="en-US" dirty="0"/>
          </a:p>
          <a:p>
            <a:pPr>
              <a:spcBef>
                <a:spcPct val="0"/>
              </a:spcBef>
            </a:pPr>
            <a:endParaRPr lang="en-US" dirty="0"/>
          </a:p>
        </p:txBody>
      </p:sp>
      <p:sp>
        <p:nvSpPr>
          <p:cNvPr id="2017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36F7DA6-E664-4A0F-85CB-D9D315A860D6}" type="slidenum">
              <a:rPr lang="en-US"/>
              <a:pPr fontAlgn="base">
                <a:spcBef>
                  <a:spcPct val="0"/>
                </a:spcBef>
                <a:spcAft>
                  <a:spcPct val="0"/>
                </a:spcAft>
              </a:pPr>
              <a:t>52</a:t>
            </a:fld>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Slide Image Placeholder 1"/>
          <p:cNvSpPr>
            <a:spLocks noGrp="1" noRot="1" noChangeAspect="1"/>
          </p:cNvSpPr>
          <p:nvPr>
            <p:ph type="sldImg"/>
          </p:nvPr>
        </p:nvSpPr>
        <p:spPr bwMode="auto">
          <a:noFill/>
          <a:ln>
            <a:solidFill>
              <a:srgbClr val="000000"/>
            </a:solidFill>
            <a:miter lim="800000"/>
            <a:headEnd/>
            <a:tailEnd/>
          </a:ln>
        </p:spPr>
      </p:sp>
      <p:sp>
        <p:nvSpPr>
          <p:cNvPr id="2037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Narración Completa. "Establezca algunas metas conductuales simples para su dieta. En primer lugar, </a:t>
            </a:r>
            <a:r>
              <a:rPr lang="es-ES" i="1" dirty="0">
                <a:solidFill>
                  <a:srgbClr val="002060"/>
                </a:solidFill>
              </a:rPr>
              <a:t>esfuércese por Cinco.</a:t>
            </a:r>
            <a:r>
              <a:rPr lang="es-ES" dirty="0">
                <a:solidFill>
                  <a:srgbClr val="002060"/>
                </a:solidFill>
              </a:rPr>
              <a:t> Eso es 5 porciones de frutas y verduras al día. Reemplazar las grasas malas (como papas fritas) con grasas buenas (como frutos secos). Reemplace los carbohidratos malos (por ejemplo, dulces y papas) con carbohidratos buenos (como granos enteros). Además, reemplace las bebidas dulces con agua simple".</a:t>
            </a:r>
            <a:endParaRPr lang="en-US" dirty="0">
              <a:solidFill>
                <a:srgbClr val="002060"/>
              </a:solidFill>
            </a:endParaRPr>
          </a:p>
          <a:p>
            <a:pPr>
              <a:spcBef>
                <a:spcPct val="0"/>
              </a:spcBef>
            </a:pPr>
            <a:endParaRPr lang="en-US" dirty="0"/>
          </a:p>
          <a:p>
            <a:pPr>
              <a:spcBef>
                <a:spcPct val="0"/>
              </a:spcBef>
            </a:pPr>
            <a:endParaRPr lang="en-US" dirty="0"/>
          </a:p>
          <a:p>
            <a:pPr>
              <a:spcBef>
                <a:spcPct val="0"/>
              </a:spcBef>
            </a:pPr>
            <a:r>
              <a:rPr lang="es-ES" dirty="0"/>
              <a:t>_______</a:t>
            </a:r>
          </a:p>
          <a:p>
            <a:pPr>
              <a:spcBef>
                <a:spcPct val="0"/>
              </a:spcBef>
            </a:pPr>
            <a:endParaRPr lang="es-ES" dirty="0"/>
          </a:p>
          <a:p>
            <a:pPr>
              <a:spcBef>
                <a:spcPct val="0"/>
              </a:spcBef>
            </a:pPr>
            <a:r>
              <a:rPr lang="es-ES" dirty="0"/>
              <a:t>Notas para los Instructores: Algunos objetivos conductuales específicos, simples. Pregunte a los participantes si ellos "se esfuerzan por" cinco frutas y verduras al día. ¿Funciona?</a:t>
            </a:r>
            <a:endParaRPr lang="en-US" dirty="0"/>
          </a:p>
        </p:txBody>
      </p:sp>
      <p:sp>
        <p:nvSpPr>
          <p:cNvPr id="2037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20A55EA-9CCF-495E-9A3B-AF6F6E6760DE}" type="slidenum">
              <a:rPr lang="en-US"/>
              <a:pPr fontAlgn="base">
                <a:spcBef>
                  <a:spcPct val="0"/>
                </a:spcBef>
                <a:spcAft>
                  <a:spcPct val="0"/>
                </a:spcAft>
              </a:pPr>
              <a:t>53</a:t>
            </a:fld>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Slide Image Placeholder 1"/>
          <p:cNvSpPr>
            <a:spLocks noGrp="1" noRot="1" noChangeAspect="1"/>
          </p:cNvSpPr>
          <p:nvPr>
            <p:ph type="sldImg"/>
          </p:nvPr>
        </p:nvSpPr>
        <p:spPr bwMode="auto">
          <a:noFill/>
          <a:ln>
            <a:solidFill>
              <a:srgbClr val="000000"/>
            </a:solidFill>
            <a:miter lim="800000"/>
            <a:headEnd/>
            <a:tailEnd/>
          </a:ln>
        </p:spPr>
      </p:sp>
      <p:sp>
        <p:nvSpPr>
          <p:cNvPr id="20582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Narración Completa: "Junto con la dieta, </a:t>
            </a:r>
            <a:r>
              <a:rPr lang="es-ES" i="1" dirty="0">
                <a:solidFill>
                  <a:srgbClr val="002060"/>
                </a:solidFill>
              </a:rPr>
              <a:t>el ejercicio </a:t>
            </a:r>
            <a:r>
              <a:rPr lang="es-ES" dirty="0">
                <a:solidFill>
                  <a:srgbClr val="002060"/>
                </a:solidFill>
              </a:rPr>
              <a:t>es probablemente el hábito de bienestar más importante. Los expertos en salud recomiendan 2.5 horas a la semana de ejercicio aeróbico, como caminar, además de ejercicios de fortalecimiento muscular dos veces por semana. El ejercicio incrementa su nivel de energía y estado de ánimo. Mejora el sueño y la digestión, reduce el peso, el estrés y los riesgos de enfermedades. Esto incluye diabetes, enfermedades del corazón, osteoporosis, artritis, e incluso algunos tipos de cáncer ".</a:t>
            </a:r>
            <a:endParaRPr lang="en-US" dirty="0">
              <a:solidFill>
                <a:srgbClr val="002060"/>
              </a:solidFill>
            </a:endParaRPr>
          </a:p>
          <a:p>
            <a:pPr>
              <a:spcBef>
                <a:spcPct val="0"/>
              </a:spcBef>
            </a:pPr>
            <a:endParaRPr lang="en-US" dirty="0">
              <a:solidFill>
                <a:srgbClr val="002060"/>
              </a:solidFill>
            </a:endParaRPr>
          </a:p>
          <a:p>
            <a:pPr>
              <a:spcBef>
                <a:spcPct val="0"/>
              </a:spcBef>
            </a:pPr>
            <a:r>
              <a:rPr lang="en-US" dirty="0">
                <a:solidFill>
                  <a:srgbClr val="002060"/>
                </a:solidFill>
              </a:rPr>
              <a:t>_______</a:t>
            </a:r>
          </a:p>
          <a:p>
            <a:pPr>
              <a:spcBef>
                <a:spcPct val="0"/>
              </a:spcBef>
            </a:pPr>
            <a:endParaRPr lang="en-US" dirty="0">
              <a:solidFill>
                <a:srgbClr val="0033CC"/>
              </a:solidFill>
            </a:endParaRPr>
          </a:p>
          <a:p>
            <a:pPr>
              <a:spcBef>
                <a:spcPct val="0"/>
              </a:spcBef>
            </a:pPr>
            <a:r>
              <a:rPr lang="es-ES" dirty="0"/>
              <a:t>Notas para los Instructores: La conducción en el autotransporte es generalmente sedentaria. La mayoría de los conductores necesitan ejercicio tanto aeróbico como de fortalecimiento muscular. El Módulo 5 incluye material sobre la Autoadministración del Comportamiento y el establecimiento de metas "SMART" los cuales son dos temas de interés para las discusiones sobre el aumento de ejercicio. Recomendaciones de Ejercicio de los Centros de los EUA para el Control y la Prevención de Enfermedades.</a:t>
            </a:r>
            <a:endParaRPr lang="en-US" dirty="0"/>
          </a:p>
        </p:txBody>
      </p:sp>
      <p:sp>
        <p:nvSpPr>
          <p:cNvPr id="2058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B4B1141-F0B4-4084-B979-6C0466A67435}" type="slidenum">
              <a:rPr lang="en-US"/>
              <a:pPr fontAlgn="base">
                <a:spcBef>
                  <a:spcPct val="0"/>
                </a:spcBef>
                <a:spcAft>
                  <a:spcPct val="0"/>
                </a:spcAft>
              </a:pPr>
              <a:t>54</a:t>
            </a:fld>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Slide Image Placeholder 1"/>
          <p:cNvSpPr>
            <a:spLocks noGrp="1" noRot="1" noChangeAspect="1"/>
          </p:cNvSpPr>
          <p:nvPr>
            <p:ph type="sldImg"/>
          </p:nvPr>
        </p:nvSpPr>
        <p:spPr bwMode="auto">
          <a:noFill/>
          <a:ln>
            <a:solidFill>
              <a:srgbClr val="000000"/>
            </a:solidFill>
            <a:miter lim="800000"/>
            <a:headEnd/>
            <a:tailEnd/>
          </a:ln>
        </p:spPr>
      </p:sp>
      <p:sp>
        <p:nvSpPr>
          <p:cNvPr id="20787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Narración Completa: “Aquí hay</a:t>
            </a:r>
            <a:r>
              <a:rPr lang="es-ES" baseline="0" dirty="0">
                <a:solidFill>
                  <a:srgbClr val="002060"/>
                </a:solidFill>
              </a:rPr>
              <a:t> </a:t>
            </a:r>
            <a:r>
              <a:rPr lang="es-ES" dirty="0">
                <a:solidFill>
                  <a:srgbClr val="002060"/>
                </a:solidFill>
              </a:rPr>
              <a:t>algunas estrategias para hacer más ejercicio. Haga caminatas de 10 minutos dos veces o más al día. Haga ejercicio con más </a:t>
            </a:r>
            <a:r>
              <a:rPr lang="es-ES" i="1" dirty="0">
                <a:solidFill>
                  <a:srgbClr val="002060"/>
                </a:solidFill>
              </a:rPr>
              <a:t>vigor</a:t>
            </a:r>
            <a:r>
              <a:rPr lang="es-ES" dirty="0">
                <a:solidFill>
                  <a:srgbClr val="002060"/>
                </a:solidFill>
              </a:rPr>
              <a:t> los fines de semana. Mantenga un </a:t>
            </a:r>
            <a:r>
              <a:rPr lang="es-ES" i="1" dirty="0">
                <a:solidFill>
                  <a:srgbClr val="002060"/>
                </a:solidFill>
              </a:rPr>
              <a:t>registro</a:t>
            </a:r>
            <a:r>
              <a:rPr lang="es-ES" dirty="0">
                <a:solidFill>
                  <a:srgbClr val="002060"/>
                </a:solidFill>
              </a:rPr>
              <a:t> de su ejercicio, tal vez sólo márquelo en su calendario. Establezca metas diarias y semanales. Incluya a toda su familia en un estilo de vida más activo. Pruebe nuevas actividades - paseos en bicicleta, senderos naturales, lanzar el disco. ¡Encuentre lo que le gusta y hágalo! "</a:t>
            </a:r>
          </a:p>
          <a:p>
            <a:pPr>
              <a:spcBef>
                <a:spcPct val="0"/>
              </a:spcBef>
            </a:pPr>
            <a:endParaRPr lang="en-US" dirty="0">
              <a:solidFill>
                <a:srgbClr val="002060"/>
              </a:solidFill>
            </a:endParaRPr>
          </a:p>
          <a:p>
            <a:pPr>
              <a:spcBef>
                <a:spcPct val="0"/>
              </a:spcBef>
            </a:pPr>
            <a:r>
              <a:rPr lang="en-US" dirty="0">
                <a:solidFill>
                  <a:srgbClr val="002060"/>
                </a:solidFill>
              </a:rPr>
              <a:t>_______</a:t>
            </a:r>
          </a:p>
          <a:p>
            <a:pPr>
              <a:spcBef>
                <a:spcPct val="0"/>
              </a:spcBef>
            </a:pPr>
            <a:endParaRPr lang="en-US" dirty="0">
              <a:solidFill>
                <a:srgbClr val="0033CC"/>
              </a:solidFill>
            </a:endParaRPr>
          </a:p>
          <a:p>
            <a:pPr defTabSz="881390" eaLnBrk="1" fontAlgn="auto" hangingPunct="1">
              <a:spcBef>
                <a:spcPct val="0"/>
              </a:spcBef>
              <a:spcAft>
                <a:spcPts val="0"/>
              </a:spcAft>
              <a:defRPr/>
            </a:pPr>
            <a:r>
              <a:rPr lang="es-ES" dirty="0"/>
              <a:t>Notas para los Instructores: Estrategias para hacer más ejercicio. ¿Alguno de los participantes mantiene un registro de su ejercicio? Mantener un registro es una de las claves para aumentar el ejercicio.</a:t>
            </a:r>
            <a:endParaRPr lang="en-US" dirty="0"/>
          </a:p>
          <a:p>
            <a:pPr>
              <a:spcBef>
                <a:spcPct val="0"/>
              </a:spcBef>
            </a:pPr>
            <a:endParaRPr lang="en-US" b="1" dirty="0">
              <a:solidFill>
                <a:srgbClr val="002060"/>
              </a:solidFill>
            </a:endParaRPr>
          </a:p>
          <a:p>
            <a:pPr>
              <a:spcBef>
                <a:spcPct val="0"/>
              </a:spcBef>
            </a:pPr>
            <a:endParaRPr lang="en-US" dirty="0"/>
          </a:p>
        </p:txBody>
      </p:sp>
      <p:sp>
        <p:nvSpPr>
          <p:cNvPr id="2078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B97EC6-CA2F-439B-8074-8C7BD2F80507}" type="slidenum">
              <a:rPr lang="en-US"/>
              <a:pPr fontAlgn="base">
                <a:spcBef>
                  <a:spcPct val="0"/>
                </a:spcBef>
                <a:spcAft>
                  <a:spcPct val="0"/>
                </a:spcAft>
              </a:pPr>
              <a:t>55</a:t>
            </a:fld>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Slide Image Placeholder 1"/>
          <p:cNvSpPr>
            <a:spLocks noGrp="1" noRot="1" noChangeAspect="1"/>
          </p:cNvSpPr>
          <p:nvPr>
            <p:ph type="sldImg"/>
          </p:nvPr>
        </p:nvSpPr>
        <p:spPr bwMode="auto">
          <a:noFill/>
          <a:ln>
            <a:solidFill>
              <a:srgbClr val="000000"/>
            </a:solidFill>
            <a:miter lim="800000"/>
            <a:headEnd/>
            <a:tailEnd/>
          </a:ln>
        </p:spPr>
      </p:sp>
      <p:sp>
        <p:nvSpPr>
          <p:cNvPr id="209922" name="Notes Placeholder 2"/>
          <p:cNvSpPr>
            <a:spLocks noGrp="1"/>
          </p:cNvSpPr>
          <p:nvPr>
            <p:ph type="body" idx="1"/>
          </p:nvPr>
        </p:nvSpPr>
        <p:spPr bwMode="auto">
          <a:noFill/>
        </p:spPr>
        <p:txBody>
          <a:bodyPr wrap="square" numCol="1" anchor="t" anchorCtr="0" compatLnSpc="1">
            <a:prstTxWarp prst="textNoShape">
              <a:avLst/>
            </a:prstTxWarp>
            <a:normAutofit fontScale="92500"/>
          </a:bodyPr>
          <a:lstStyle/>
          <a:p>
            <a:pPr marL="0" lvl="2" defTabSz="881390" eaLnBrk="1" fontAlgn="auto" hangingPunct="1">
              <a:spcBef>
                <a:spcPct val="0"/>
              </a:spcBef>
              <a:spcAft>
                <a:spcPts val="0"/>
              </a:spcAft>
              <a:defRPr/>
            </a:pPr>
            <a:r>
              <a:rPr lang="es-ES" dirty="0">
                <a:solidFill>
                  <a:srgbClr val="002060"/>
                </a:solidFill>
              </a:rPr>
              <a:t>Narración Completa: " Si usted no hace </a:t>
            </a:r>
            <a:r>
              <a:rPr lang="es-MX" noProof="0" dirty="0">
                <a:solidFill>
                  <a:srgbClr val="002060"/>
                </a:solidFill>
              </a:rPr>
              <a:t>ejercicio</a:t>
            </a:r>
            <a:r>
              <a:rPr lang="es-ES" dirty="0">
                <a:solidFill>
                  <a:srgbClr val="002060"/>
                </a:solidFill>
              </a:rPr>
              <a:t> y come una dieta saludable, usted probablemente tiene</a:t>
            </a:r>
            <a:r>
              <a:rPr lang="es-ES" baseline="0" dirty="0">
                <a:solidFill>
                  <a:srgbClr val="002060"/>
                </a:solidFill>
              </a:rPr>
              <a:t> </a:t>
            </a:r>
            <a:r>
              <a:rPr lang="es-ES" dirty="0">
                <a:solidFill>
                  <a:srgbClr val="002060"/>
                </a:solidFill>
              </a:rPr>
              <a:t>sobrepeso. Alrededor de la mitad </a:t>
            </a:r>
            <a:r>
              <a:rPr lang="es-MX" dirty="0">
                <a:solidFill>
                  <a:srgbClr val="002060"/>
                </a:solidFill>
              </a:rPr>
              <a:t>de los conductores de autotransporte de los EUA son obesos y otro 25 % tiene sobrepeso. </a:t>
            </a:r>
            <a:r>
              <a:rPr lang="es-MX" dirty="0"/>
              <a:t>En México ~74% </a:t>
            </a:r>
            <a:r>
              <a:rPr lang="es-MX" noProof="0" dirty="0"/>
              <a:t>mayores</a:t>
            </a:r>
            <a:r>
              <a:rPr lang="es-MX" dirty="0"/>
              <a:t> de 15 </a:t>
            </a:r>
            <a:r>
              <a:rPr lang="es-MX" noProof="0" dirty="0"/>
              <a:t>años</a:t>
            </a:r>
            <a:r>
              <a:rPr lang="es-MX" dirty="0"/>
              <a:t>  hombres y mujeres</a:t>
            </a:r>
            <a:r>
              <a:rPr lang="es-MX" baseline="0" dirty="0"/>
              <a:t> (Organización Mundial de Salud).</a:t>
            </a:r>
            <a:endParaRPr lang="es-MX" dirty="0"/>
          </a:p>
          <a:p>
            <a:pPr>
              <a:spcBef>
                <a:spcPct val="0"/>
              </a:spcBef>
            </a:pPr>
            <a:r>
              <a:rPr lang="es-MX" dirty="0">
                <a:solidFill>
                  <a:srgbClr val="002060"/>
                </a:solidFill>
              </a:rPr>
              <a:t>El Índice de Masa Corporal , o IMC, es una medida de cuan gordo o delgado usted es.  </a:t>
            </a:r>
            <a:r>
              <a:rPr lang="es-MX" b="1" dirty="0">
                <a:solidFill>
                  <a:srgbClr val="002060"/>
                </a:solidFill>
              </a:rPr>
              <a:t>Lo puede calcular</a:t>
            </a:r>
            <a:r>
              <a:rPr lang="es-MX" dirty="0">
                <a:solidFill>
                  <a:srgbClr val="002060"/>
                </a:solidFill>
              </a:rPr>
              <a:t> </a:t>
            </a:r>
            <a:r>
              <a:rPr lang="es-MX" b="1" dirty="0">
                <a:solidFill>
                  <a:srgbClr val="002060"/>
                </a:solidFill>
              </a:rPr>
              <a:t>tomando</a:t>
            </a:r>
            <a:r>
              <a:rPr lang="es-MX" dirty="0">
                <a:solidFill>
                  <a:srgbClr val="002060"/>
                </a:solidFill>
              </a:rPr>
              <a:t> su peso en kilogramos y divídalo por la altura en metros </a:t>
            </a:r>
            <a:r>
              <a:rPr lang="es-MX" i="1" dirty="0">
                <a:solidFill>
                  <a:srgbClr val="002060"/>
                </a:solidFill>
              </a:rPr>
              <a:t>al cuadrado</a:t>
            </a:r>
            <a:r>
              <a:rPr lang="es-MX" dirty="0">
                <a:solidFill>
                  <a:srgbClr val="002060"/>
                </a:solidFill>
              </a:rPr>
              <a:t>. Un IMC de menos de 25 es normal. </a:t>
            </a:r>
            <a:r>
              <a:rPr lang="es-ES" dirty="0">
                <a:solidFill>
                  <a:srgbClr val="002060"/>
                </a:solidFill>
              </a:rPr>
              <a:t>De 25 a 30 significa que tiene sobrepeso. Un IMC por encima de 30 significa que es obeso.  Tener sobrepeso u obesidad aumenta </a:t>
            </a:r>
            <a:r>
              <a:rPr lang="es-ES" i="1" dirty="0">
                <a:solidFill>
                  <a:srgbClr val="002060"/>
                </a:solidFill>
              </a:rPr>
              <a:t>muchos</a:t>
            </a:r>
            <a:r>
              <a:rPr lang="es-ES" dirty="0">
                <a:solidFill>
                  <a:srgbClr val="002060"/>
                </a:solidFill>
              </a:rPr>
              <a:t> riesgos de enfermedades. Hay sólo dos estrategias para perder peso: dieta y ejercicio " .</a:t>
            </a:r>
          </a:p>
          <a:p>
            <a:pPr>
              <a:spcBef>
                <a:spcPct val="0"/>
              </a:spcBef>
            </a:pPr>
            <a:r>
              <a:rPr lang="en-US" dirty="0">
                <a:solidFill>
                  <a:srgbClr val="002060"/>
                </a:solidFill>
              </a:rPr>
              <a:t>_______</a:t>
            </a:r>
          </a:p>
          <a:p>
            <a:pPr>
              <a:spcBef>
                <a:spcPct val="0"/>
              </a:spcBef>
            </a:pPr>
            <a:endParaRPr lang="en-US" dirty="0">
              <a:solidFill>
                <a:srgbClr val="002060"/>
              </a:solidFill>
            </a:endParaRPr>
          </a:p>
          <a:p>
            <a:pPr>
              <a:spcBef>
                <a:spcPct val="0"/>
              </a:spcBef>
            </a:pPr>
            <a:r>
              <a:rPr lang="es-ES" dirty="0">
                <a:solidFill>
                  <a:srgbClr val="0033CC"/>
                </a:solidFill>
              </a:rPr>
              <a:t>Notas para los Instructores: Estadísticas de peso del</a:t>
            </a:r>
            <a:r>
              <a:rPr lang="es-ES" baseline="0" dirty="0">
                <a:solidFill>
                  <a:srgbClr val="0033CC"/>
                </a:solidFill>
              </a:rPr>
              <a:t> conductor </a:t>
            </a:r>
            <a:r>
              <a:rPr lang="es-ES" dirty="0">
                <a:solidFill>
                  <a:srgbClr val="0033CC"/>
                </a:solidFill>
              </a:rPr>
              <a:t>y efectos. Si los participantes quieren calcular sus propios IMC, podría ser necesario ayudarlos con los cálculos. Determinar el índice de masa corporal en el sistema métrico es mucho más fácil, simplemente tome su peso en kilogramos y se divide por la altura en metros al cuadrado.</a:t>
            </a:r>
          </a:p>
          <a:p>
            <a:pPr>
              <a:spcBef>
                <a:spcPct val="0"/>
              </a:spcBef>
            </a:pPr>
            <a:endParaRPr lang="es-ES" dirty="0">
              <a:solidFill>
                <a:srgbClr val="0033CC"/>
              </a:solidFill>
            </a:endParaRPr>
          </a:p>
          <a:p>
            <a:pPr>
              <a:spcBef>
                <a:spcPct val="0"/>
              </a:spcBef>
            </a:pPr>
            <a:r>
              <a:rPr lang="es-ES" dirty="0">
                <a:solidFill>
                  <a:srgbClr val="0033CC"/>
                </a:solidFill>
              </a:rPr>
              <a:t>Información adicional: Estudios sobre el Peso: Korelitz et al. (1993), Hickman el</a:t>
            </a:r>
            <a:r>
              <a:rPr lang="es-ES" baseline="0" dirty="0">
                <a:solidFill>
                  <a:srgbClr val="0033CC"/>
                </a:solidFill>
              </a:rPr>
              <a:t> al</a:t>
            </a:r>
            <a:r>
              <a:rPr lang="es-ES" dirty="0">
                <a:solidFill>
                  <a:srgbClr val="0033CC"/>
                </a:solidFill>
              </a:rPr>
              <a:t>. (en prensa). También tenga en cuenta los resultados de la encuesta 2011 NIOSH (Siebert, 2012) citados anteriormente, es decir, la estadística de obesidad y sobrepeso del conductor de autotransporte pueden ser aún peores que las que se citan aquí.</a:t>
            </a:r>
          </a:p>
          <a:p>
            <a:pPr>
              <a:spcBef>
                <a:spcPct val="0"/>
              </a:spcBef>
            </a:pPr>
            <a:endParaRPr lang="es-ES" dirty="0">
              <a:solidFill>
                <a:srgbClr val="0033CC"/>
              </a:solidFill>
            </a:endParaRPr>
          </a:p>
          <a:p>
            <a:pPr>
              <a:spcBef>
                <a:spcPct val="0"/>
              </a:spcBef>
            </a:pPr>
            <a:r>
              <a:rPr lang="es-ES" dirty="0">
                <a:solidFill>
                  <a:srgbClr val="0033CC"/>
                </a:solidFill>
              </a:rPr>
              <a:t>Hecho adicional: Conductores obesos utilizan menos los cinturones de seguridad, tal vez porque los cinturones son incómodos para ellos. Esto los pone en un riesgo aún mayor. Fuente: Wiegand et al, 2008.</a:t>
            </a:r>
            <a:endParaRPr lang="en-US" dirty="0">
              <a:solidFill>
                <a:srgbClr val="0033CC"/>
              </a:solidFill>
            </a:endParaRPr>
          </a:p>
        </p:txBody>
      </p:sp>
      <p:sp>
        <p:nvSpPr>
          <p:cNvPr id="2099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BCBF279-43D4-4457-BC0A-C88D27C47B12}" type="slidenum">
              <a:rPr lang="en-US"/>
              <a:pPr fontAlgn="base">
                <a:spcBef>
                  <a:spcPct val="0"/>
                </a:spcBef>
                <a:spcAft>
                  <a:spcPct val="0"/>
                </a:spcAft>
              </a:pPr>
              <a:t>56</a:t>
            </a:fld>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Slide Image Placeholder 1"/>
          <p:cNvSpPr>
            <a:spLocks noGrp="1" noRot="1" noChangeAspect="1"/>
          </p:cNvSpPr>
          <p:nvPr>
            <p:ph type="sldImg"/>
          </p:nvPr>
        </p:nvSpPr>
        <p:spPr bwMode="auto">
          <a:noFill/>
          <a:ln>
            <a:solidFill>
              <a:srgbClr val="000000"/>
            </a:solidFill>
            <a:miter lim="800000"/>
            <a:headEnd/>
            <a:tailEnd/>
          </a:ln>
        </p:spPr>
      </p:sp>
      <p:sp>
        <p:nvSpPr>
          <p:cNvPr id="211970"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a:spcBef>
                <a:spcPct val="0"/>
              </a:spcBef>
            </a:pPr>
            <a:r>
              <a:rPr lang="es-ES" dirty="0"/>
              <a:t>Narración Completa: "Fumar, junto con otros usos del tabaco, es la principal causa prevenible de enfermedad, muerte y discapacidad. Alrededor del 21% de los estadounidenses fuman Vs el 16% de Mexicanos, pero casi la mitad (46%) de los conductores de vehículos de autotransporte</a:t>
            </a:r>
            <a:r>
              <a:rPr lang="es-ES" baseline="0" dirty="0"/>
              <a:t> </a:t>
            </a:r>
            <a:r>
              <a:rPr lang="es-ES" dirty="0"/>
              <a:t>lo hacen. Fumar causa cáncer de pulmón y otras enfermedades pulmonares, enfermedades del corazón y muchas otras condiciones médicas. El humo secundario puede dañar la salud de su</a:t>
            </a:r>
            <a:r>
              <a:rPr lang="es-ES" baseline="0" dirty="0"/>
              <a:t> familia incrementando el riesgo de asma e infecciones respiratorias. </a:t>
            </a:r>
            <a:r>
              <a:rPr lang="es-ES" dirty="0"/>
              <a:t> Fumar también cuesta a </a:t>
            </a:r>
            <a:r>
              <a:rPr lang="es-MX" dirty="0"/>
              <a:t>cada fumador más de US$1,000 al año en gastos médicos en promedio. Para dejar de fumar, consulte a su médico. </a:t>
            </a:r>
            <a:r>
              <a:rPr lang="es-MX" sz="1200" i="0" noProof="0" dirty="0"/>
              <a:t>También</a:t>
            </a:r>
            <a:r>
              <a:rPr lang="es-MX" sz="1200" i="0" dirty="0"/>
              <a:t> </a:t>
            </a:r>
            <a:r>
              <a:rPr lang="es-MX" sz="1200" i="0" noProof="0" dirty="0"/>
              <a:t>puede</a:t>
            </a:r>
            <a:r>
              <a:rPr lang="es-MX" sz="1200" i="0" dirty="0"/>
              <a:t>  </a:t>
            </a:r>
            <a:r>
              <a:rPr lang="es-MX" sz="1200" dirty="0"/>
              <a:t>Lamar al 1-800-QUIT-NOW.  Visite: </a:t>
            </a:r>
            <a:r>
              <a:rPr lang="es-MX" sz="1200" dirty="0">
                <a:hlinkClick r:id="rId3"/>
              </a:rPr>
              <a:t>www.smokefree.gov</a:t>
            </a:r>
            <a:r>
              <a:rPr lang="es-MX" sz="1200" dirty="0"/>
              <a:t> o </a:t>
            </a:r>
            <a:r>
              <a:rPr lang="es-MX" sz="1200" dirty="0">
                <a:hlinkClick r:id="rId4"/>
              </a:rPr>
              <a:t>www.hc-sc.gc.ca</a:t>
            </a:r>
            <a:r>
              <a:rPr lang="es-MX" sz="1200" dirty="0"/>
              <a:t> por la línea para dejar de fumar en su provincia.</a:t>
            </a:r>
          </a:p>
          <a:p>
            <a:pPr marL="0" marR="0" lvl="0" indent="0" algn="l" defTabSz="914400" rtl="0" eaLnBrk="0" fontAlgn="base" latinLnBrk="0" hangingPunct="0">
              <a:lnSpc>
                <a:spcPct val="100000"/>
              </a:lnSpc>
              <a:spcBef>
                <a:spcPct val="0"/>
              </a:spcBef>
              <a:spcAft>
                <a:spcPct val="0"/>
              </a:spcAft>
              <a:buClrTx/>
              <a:buSzTx/>
              <a:buFontTx/>
              <a:buNone/>
              <a:tabLst/>
              <a:defRPr/>
            </a:pPr>
            <a:r>
              <a:rPr lang="es-MX" sz="1200" b="1" dirty="0">
                <a:solidFill>
                  <a:srgbClr val="FF0000"/>
                </a:solidFill>
              </a:rPr>
              <a:t>En México</a:t>
            </a:r>
            <a:r>
              <a:rPr lang="es-MX" sz="1200" dirty="0">
                <a:solidFill>
                  <a:srgbClr val="00B0F0"/>
                </a:solidFill>
              </a:rPr>
              <a:t>: https://www.gob.mx/salud/conadic/acciones-y-programas/centro-de-atencion-ciudadana-contra-las-adicciones</a:t>
            </a:r>
            <a:r>
              <a:rPr lang="es-MX" sz="1200" dirty="0"/>
              <a:t>,  al teléfono</a:t>
            </a:r>
            <a:r>
              <a:rPr lang="es-MX" b="1" i="0" dirty="0">
                <a:solidFill>
                  <a:srgbClr val="313131"/>
                </a:solidFill>
                <a:effectLst/>
                <a:latin typeface="Arial Black" panose="020B0A04020102020204" pitchFamily="34" charset="0"/>
              </a:rPr>
              <a:t> </a:t>
            </a:r>
            <a:r>
              <a:rPr lang="es-ES" b="1" i="0" dirty="0">
                <a:solidFill>
                  <a:srgbClr val="313131"/>
                </a:solidFill>
                <a:effectLst/>
                <a:latin typeface="Arial Black" panose="020B0A04020102020204" pitchFamily="34" charset="0"/>
              </a:rPr>
              <a:t>línea de vida: 800 911 2000</a:t>
            </a:r>
          </a:p>
          <a:p>
            <a:pPr>
              <a:spcBef>
                <a:spcPct val="0"/>
              </a:spcBef>
            </a:pPr>
            <a:endParaRPr lang="es-ES" dirty="0"/>
          </a:p>
          <a:p>
            <a:pPr>
              <a:spcBef>
                <a:spcPct val="0"/>
              </a:spcBef>
            </a:pPr>
            <a:r>
              <a:rPr lang="es-ES" dirty="0"/>
              <a:t> </a:t>
            </a:r>
            <a:r>
              <a:rPr lang="en-US" dirty="0">
                <a:solidFill>
                  <a:srgbClr val="002060"/>
                </a:solidFill>
              </a:rPr>
              <a:t>_______</a:t>
            </a:r>
          </a:p>
          <a:p>
            <a:pPr>
              <a:spcBef>
                <a:spcPct val="0"/>
              </a:spcBef>
            </a:pPr>
            <a:endParaRPr lang="en-US" dirty="0">
              <a:solidFill>
                <a:srgbClr val="0033CC"/>
              </a:solidFill>
            </a:endParaRPr>
          </a:p>
          <a:p>
            <a:pPr>
              <a:spcBef>
                <a:spcPct val="0"/>
              </a:spcBef>
            </a:pPr>
            <a:r>
              <a:rPr lang="es-ES" dirty="0"/>
              <a:t>Notas para los Instructores: Si una persona fuma, dejar de fumar debe ser su prioridad # 1 de salud. Datos sobre los costos médicos de American Lung Association. Estadísticas de fumadores basadas en encuesta 2011 NIOSH (Siebert, 2012).</a:t>
            </a:r>
          </a:p>
          <a:p>
            <a:pPr>
              <a:spcBef>
                <a:spcPct val="0"/>
              </a:spcBef>
            </a:pPr>
            <a:endParaRPr lang="es-ES" dirty="0"/>
          </a:p>
        </p:txBody>
      </p:sp>
      <p:sp>
        <p:nvSpPr>
          <p:cNvPr id="2119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086858E-765D-4207-981C-18EBBF676311}" type="slidenum">
              <a:rPr lang="en-US"/>
              <a:pPr fontAlgn="base">
                <a:spcBef>
                  <a:spcPct val="0"/>
                </a:spcBef>
                <a:spcAft>
                  <a:spcPct val="0"/>
                </a:spcAft>
              </a:pPr>
              <a:t>57</a:t>
            </a:fld>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Slide Image Placeholder 1"/>
          <p:cNvSpPr>
            <a:spLocks noGrp="1" noRot="1" noChangeAspect="1"/>
          </p:cNvSpPr>
          <p:nvPr>
            <p:ph type="sldImg"/>
          </p:nvPr>
        </p:nvSpPr>
        <p:spPr bwMode="auto">
          <a:noFill/>
          <a:ln>
            <a:solidFill>
              <a:srgbClr val="000000"/>
            </a:solidFill>
            <a:miter lim="800000"/>
            <a:headEnd/>
            <a:tailEnd/>
          </a:ln>
        </p:spPr>
      </p:sp>
      <p:sp>
        <p:nvSpPr>
          <p:cNvPr id="21401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MX" noProof="0" dirty="0">
                <a:solidFill>
                  <a:srgbClr val="002060"/>
                </a:solidFill>
              </a:rPr>
              <a:t>Narración Completa: “Usted y su familiar saben que conducir un vehículo de autotransporte puede ser estresante! El trabajo implica largas horas, luchar contra el tráfico,  presión en la agenda, y aislamiento de familiares y amigos. Un estudio encontró que el estrés de los conductores de autotransporte es mayor que el 90% de la población. Los síntomas del estrés incluyen dolores de cabeza, enfermedades del sueño, dificultad para concentrarse, mal humor, dolor de estómago, insatisfacción laboral y </a:t>
            </a:r>
            <a:r>
              <a:rPr lang="es-MX" noProof="0" dirty="0">
                <a:solidFill>
                  <a:schemeClr val="tx1"/>
                </a:solidFill>
              </a:rPr>
              <a:t>d</a:t>
            </a:r>
            <a:r>
              <a:rPr lang="es-MX" noProof="0" dirty="0"/>
              <a:t>esánimo</a:t>
            </a:r>
            <a:r>
              <a:rPr lang="es-MX" noProof="0" dirty="0">
                <a:solidFill>
                  <a:srgbClr val="002060"/>
                </a:solidFill>
              </a:rPr>
              <a:t>".</a:t>
            </a:r>
          </a:p>
          <a:p>
            <a:pPr>
              <a:spcBef>
                <a:spcPct val="0"/>
              </a:spcBef>
            </a:pPr>
            <a:endParaRPr lang="en-US" dirty="0">
              <a:solidFill>
                <a:srgbClr val="002060"/>
              </a:solidFill>
            </a:endParaRPr>
          </a:p>
          <a:p>
            <a:pPr>
              <a:spcBef>
                <a:spcPct val="0"/>
              </a:spcBef>
            </a:pPr>
            <a:r>
              <a:rPr lang="en-US" dirty="0">
                <a:solidFill>
                  <a:srgbClr val="002060"/>
                </a:solidFill>
              </a:rPr>
              <a:t>_______</a:t>
            </a:r>
          </a:p>
          <a:p>
            <a:pPr>
              <a:spcBef>
                <a:spcPct val="0"/>
              </a:spcBef>
            </a:pPr>
            <a:endParaRPr lang="en-US" dirty="0">
              <a:solidFill>
                <a:srgbClr val="0033CC"/>
              </a:solidFill>
            </a:endParaRPr>
          </a:p>
          <a:p>
            <a:pPr>
              <a:spcBef>
                <a:spcPct val="0"/>
              </a:spcBef>
            </a:pPr>
            <a:r>
              <a:rPr lang="es-ES" dirty="0">
                <a:solidFill>
                  <a:srgbClr val="0033CC"/>
                </a:solidFill>
              </a:rPr>
              <a:t>Notas para los Instructores: Un estudio encontró que el estrés entre conductores</a:t>
            </a:r>
            <a:r>
              <a:rPr lang="es-ES" baseline="0" dirty="0">
                <a:solidFill>
                  <a:srgbClr val="0033CC"/>
                </a:solidFill>
              </a:rPr>
              <a:t> de </a:t>
            </a:r>
            <a:r>
              <a:rPr lang="es-ES" dirty="0">
                <a:solidFill>
                  <a:srgbClr val="0033CC"/>
                </a:solidFill>
              </a:rPr>
              <a:t>camiones es superior al 90% de la población. Estudio citado: Orris et al, 1997, Roberts &amp; York (2000).</a:t>
            </a:r>
          </a:p>
          <a:p>
            <a:pPr>
              <a:spcBef>
                <a:spcPct val="0"/>
              </a:spcBef>
            </a:pPr>
            <a:endParaRPr lang="en-US" dirty="0">
              <a:solidFill>
                <a:srgbClr val="0033CC"/>
              </a:solidFill>
            </a:endParaRPr>
          </a:p>
          <a:p>
            <a:pPr>
              <a:spcBef>
                <a:spcPct val="0"/>
              </a:spcBef>
            </a:pPr>
            <a:endParaRPr lang="en-US" dirty="0"/>
          </a:p>
        </p:txBody>
      </p:sp>
      <p:sp>
        <p:nvSpPr>
          <p:cNvPr id="2140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A5E6137-8366-4A41-A9F5-94AF8E8F93CB}" type="slidenum">
              <a:rPr lang="en-US"/>
              <a:pPr fontAlgn="base">
                <a:spcBef>
                  <a:spcPct val="0"/>
                </a:spcBef>
                <a:spcAft>
                  <a:spcPct val="0"/>
                </a:spcAft>
              </a:pPr>
              <a:t>58</a:t>
            </a:fld>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Slide Image Placeholder 1"/>
          <p:cNvSpPr>
            <a:spLocks noGrp="1" noRot="1" noChangeAspect="1"/>
          </p:cNvSpPr>
          <p:nvPr>
            <p:ph type="sldImg"/>
          </p:nvPr>
        </p:nvSpPr>
        <p:spPr bwMode="auto">
          <a:noFill/>
          <a:ln>
            <a:solidFill>
              <a:srgbClr val="000000"/>
            </a:solidFill>
            <a:miter lim="800000"/>
            <a:headEnd/>
            <a:tailEnd/>
          </a:ln>
        </p:spPr>
      </p:sp>
      <p:sp>
        <p:nvSpPr>
          <p:cNvPr id="216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Narración Completa: "Existen estrategias efectivas para lidiar con el estrés. Acoja una actitud y comportamientos positivos. Logre un equilibrio entre el trabajo y su vida personal. Persiga intereses personales, especialmente aquellos que involucren</a:t>
            </a:r>
            <a:r>
              <a:rPr lang="es-ES" baseline="0" dirty="0">
                <a:solidFill>
                  <a:srgbClr val="002060"/>
                </a:solidFill>
              </a:rPr>
              <a:t> actividades físicas o sociales</a:t>
            </a:r>
            <a:r>
              <a:rPr lang="es-ES" dirty="0">
                <a:solidFill>
                  <a:srgbClr val="002060"/>
                </a:solidFill>
              </a:rPr>
              <a:t>. Encuentre y mantenga una red de apoyo de familiares, amigos y compañeros de trabajo. Busque maneras de mejorar su entorno de trabajo y hogar para hacer las cosas mejor. Por último, tome en serio relajarse! Aprenda sobre la </a:t>
            </a:r>
            <a:r>
              <a:rPr lang="es-ES" i="1" dirty="0">
                <a:solidFill>
                  <a:srgbClr val="002060"/>
                </a:solidFill>
              </a:rPr>
              <a:t>relajación mediante la respiración  </a:t>
            </a:r>
            <a:r>
              <a:rPr lang="es-ES" dirty="0">
                <a:solidFill>
                  <a:srgbClr val="002060"/>
                </a:solidFill>
              </a:rPr>
              <a:t>e inténtelo. Haga caminatas cortas, medite, lea - experimente hasta encontrar un método que funcione mejor para toda la familia.“</a:t>
            </a:r>
          </a:p>
          <a:p>
            <a:pPr>
              <a:spcBef>
                <a:spcPct val="0"/>
              </a:spcBef>
            </a:pPr>
            <a:r>
              <a:rPr lang="es-ES" dirty="0">
                <a:solidFill>
                  <a:srgbClr val="002060"/>
                </a:solidFill>
              </a:rPr>
              <a:t>________________</a:t>
            </a:r>
          </a:p>
          <a:p>
            <a:pPr>
              <a:spcBef>
                <a:spcPct val="0"/>
              </a:spcBef>
            </a:pPr>
            <a:endParaRPr lang="es-ES" dirty="0">
              <a:solidFill>
                <a:srgbClr val="002060"/>
              </a:solidFill>
            </a:endParaRPr>
          </a:p>
          <a:p>
            <a:pPr>
              <a:spcBef>
                <a:spcPct val="0"/>
              </a:spcBef>
            </a:pPr>
            <a:r>
              <a:rPr lang="es-ES" dirty="0">
                <a:solidFill>
                  <a:srgbClr val="002060"/>
                </a:solidFill>
              </a:rPr>
              <a:t>Notas para los Instructores: Estrategias para la reducción del estrés. Muchas</a:t>
            </a:r>
            <a:r>
              <a:rPr lang="es-ES" baseline="0" dirty="0">
                <a:solidFill>
                  <a:srgbClr val="002060"/>
                </a:solidFill>
              </a:rPr>
              <a:t> </a:t>
            </a:r>
            <a:r>
              <a:rPr lang="es-ES" dirty="0">
                <a:solidFill>
                  <a:srgbClr val="002060"/>
                </a:solidFill>
              </a:rPr>
              <a:t>son saludables también en otros aspectos.</a:t>
            </a:r>
            <a:endParaRPr lang="en-US" dirty="0">
              <a:solidFill>
                <a:srgbClr val="002060"/>
              </a:solidFill>
            </a:endParaRPr>
          </a:p>
        </p:txBody>
      </p:sp>
      <p:sp>
        <p:nvSpPr>
          <p:cNvPr id="216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7E1A45F-5E36-4ED3-B224-8D9B4C15CF32}" type="slidenum">
              <a:rPr lang="en-US"/>
              <a:pPr fontAlgn="base">
                <a:spcBef>
                  <a:spcPct val="0"/>
                </a:spcBef>
                <a:spcAft>
                  <a:spcPct val="0"/>
                </a:spcAft>
              </a:pPr>
              <a:t>59</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81063" eaLnBrk="1" hangingPunct="1">
              <a:spcBef>
                <a:spcPct val="0"/>
              </a:spcBef>
            </a:pPr>
            <a:r>
              <a:rPr lang="es-ES" dirty="0">
                <a:solidFill>
                  <a:srgbClr val="002060"/>
                </a:solidFill>
              </a:rPr>
              <a:t>Narración Completa: "Al igual que los alimentos y el agua, el sueño es una necesidad biológica, ¿Alguna vez te has sentido de mal humor cuando tienes hambre? Dormir mal o inadecuadamente puede tener el mismo efecto, a menudo ocasionan relaciones tensas dentro de la familia. Dormir mal contribuye a enfermedades cardíacas, diabetes, obesidad, enfermedades psicológicas y otras condiciones médicas. Dormir bien promueve el bienestar, alto desempeño y la felicidad personal “</a:t>
            </a:r>
            <a:endParaRPr lang="en-US" dirty="0">
              <a:solidFill>
                <a:srgbClr val="002060"/>
              </a:solidFill>
            </a:endParaRPr>
          </a:p>
          <a:p>
            <a:pPr defTabSz="881063" eaLnBrk="1" hangingPunct="1">
              <a:spcBef>
                <a:spcPct val="0"/>
              </a:spcBef>
            </a:pPr>
            <a:r>
              <a:rPr lang="en-US" dirty="0">
                <a:solidFill>
                  <a:srgbClr val="002060"/>
                </a:solidFill>
              </a:rPr>
              <a:t>________________</a:t>
            </a:r>
          </a:p>
          <a:p>
            <a:pPr defTabSz="881063" eaLnBrk="1" hangingPunct="1">
              <a:spcBef>
                <a:spcPct val="0"/>
              </a:spcBef>
            </a:pPr>
            <a:endParaRPr lang="en-US" dirty="0">
              <a:solidFill>
                <a:srgbClr val="002060"/>
              </a:solidFill>
            </a:endParaRPr>
          </a:p>
          <a:p>
            <a:pPr defTabSz="881063" eaLnBrk="1" hangingPunct="1">
              <a:spcBef>
                <a:spcPct val="0"/>
              </a:spcBef>
            </a:pPr>
            <a:r>
              <a:rPr lang="es-ES" dirty="0">
                <a:solidFill>
                  <a:srgbClr val="002060"/>
                </a:solidFill>
              </a:rPr>
              <a:t>Notas para capacitadores: Investigaciones continúan diciéndonos sobre la importancia del sueño y de las consecuencias negativas para la salud de la falta de sueño. El sueño es casi tan importante como una buena dieta y el ejercicio para la salud en general. La falta de sueño degrada la salud, mientras que un buen sueño lo mejora.</a:t>
            </a:r>
            <a:endParaRPr lang="en-US" dirty="0">
              <a:solidFill>
                <a:srgbClr val="002060"/>
              </a:solidFill>
            </a:endParaRPr>
          </a:p>
        </p:txBody>
      </p:sp>
      <p:sp>
        <p:nvSpPr>
          <p:cNvPr id="358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D9B988D-2CB0-48FF-AF04-64B3430B6A9F}" type="slidenum">
              <a:rPr lang="en-US" smtClean="0"/>
              <a:pPr fontAlgn="base">
                <a:spcBef>
                  <a:spcPct val="0"/>
                </a:spcBef>
                <a:spcAft>
                  <a:spcPct val="0"/>
                </a:spcAft>
                <a:defRPr/>
              </a:pPr>
              <a:t>6</a:t>
            </a:fld>
            <a:endParaRPr lang="en-US" dirty="0"/>
          </a:p>
        </p:txBody>
      </p:sp>
    </p:spTree>
    <p:extLst>
      <p:ext uri="{BB962C8B-B14F-4D97-AF65-F5344CB8AC3E}">
        <p14:creationId xmlns:p14="http://schemas.microsoft.com/office/powerpoint/2010/main" val="21790722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Slide Image Placeholder 1"/>
          <p:cNvSpPr>
            <a:spLocks noGrp="1" noRot="1" noChangeAspect="1"/>
          </p:cNvSpPr>
          <p:nvPr>
            <p:ph type="sldImg"/>
          </p:nvPr>
        </p:nvSpPr>
        <p:spPr bwMode="auto">
          <a:noFill/>
          <a:ln>
            <a:solidFill>
              <a:srgbClr val="000000"/>
            </a:solidFill>
            <a:miter lim="800000"/>
            <a:headEnd/>
            <a:tailEnd/>
          </a:ln>
        </p:spPr>
      </p:sp>
      <p:sp>
        <p:nvSpPr>
          <p:cNvPr id="21811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Narración Completa: “ Una encuesta de conductores de autotransporte encontró que la falta de tiempo para la familia es la mayor preocupación de la salud individual y la salud. Por lo tanto, aproveche al máximo el tiempo que tienen juntos! En el lado negativo, los problemas personales y familiares del conductor a veces llevan a una conducción insegura y a accidentes. En el lado positivo, las buenas relaciones con la familia y los amigos pueden tener muchos beneficios. Trabaje</a:t>
            </a:r>
            <a:r>
              <a:rPr lang="es-ES" baseline="0" dirty="0">
                <a:solidFill>
                  <a:srgbClr val="002060"/>
                </a:solidFill>
              </a:rPr>
              <a:t> para mejorar estas relaciones. M</a:t>
            </a:r>
            <a:r>
              <a:rPr lang="es-ES" dirty="0">
                <a:solidFill>
                  <a:srgbClr val="002060"/>
                </a:solidFill>
              </a:rPr>
              <a:t>anténgase en contacto y comuníquese con familiares y amigos. Valore y fomente cada relación. Haga cosas divertidas juntos como ir a dar un paseo familiar . Sea positivo y muestre su apoyo a los demás. “</a:t>
            </a:r>
            <a:endParaRPr lang="en-US" dirty="0">
              <a:solidFill>
                <a:srgbClr val="002060"/>
              </a:solidFill>
            </a:endParaRPr>
          </a:p>
          <a:p>
            <a:pPr>
              <a:spcBef>
                <a:spcPct val="0"/>
              </a:spcBef>
            </a:pPr>
            <a:endParaRPr lang="en-US" dirty="0">
              <a:solidFill>
                <a:srgbClr val="002060"/>
              </a:solidFill>
            </a:endParaRPr>
          </a:p>
          <a:p>
            <a:pPr>
              <a:spcBef>
                <a:spcPct val="0"/>
              </a:spcBef>
            </a:pPr>
            <a:r>
              <a:rPr lang="en-US" dirty="0">
                <a:solidFill>
                  <a:srgbClr val="002060"/>
                </a:solidFill>
              </a:rPr>
              <a:t>_______</a:t>
            </a:r>
          </a:p>
          <a:p>
            <a:pPr>
              <a:spcBef>
                <a:spcPct val="0"/>
              </a:spcBef>
            </a:pPr>
            <a:endParaRPr lang="en-US" dirty="0">
              <a:solidFill>
                <a:srgbClr val="0033CC"/>
              </a:solidFill>
            </a:endParaRPr>
          </a:p>
          <a:p>
            <a:pPr>
              <a:spcBef>
                <a:spcPct val="0"/>
              </a:spcBef>
            </a:pPr>
            <a:r>
              <a:rPr lang="es-ES" dirty="0">
                <a:solidFill>
                  <a:srgbClr val="0033CC"/>
                </a:solidFill>
              </a:rPr>
              <a:t>Notas para capacitadores: Aunque factores como la mala alimentación, obesidad, falta de ejercicio y el tabaquismo tienen mayores efectos médicos, la falta de tiempo para la familia probablemente tenga mayores efectos psicológicos en los conductores. Es por eso que las familias deben aprovechar el tiempo que tienen juntos. Encuesta: Roberts &amp; York, 2000.</a:t>
            </a:r>
            <a:endParaRPr lang="en-US" dirty="0">
              <a:solidFill>
                <a:srgbClr val="0033CC"/>
              </a:solidFill>
            </a:endParaRPr>
          </a:p>
          <a:p>
            <a:pPr>
              <a:spcBef>
                <a:spcPct val="0"/>
              </a:spcBef>
            </a:pPr>
            <a:r>
              <a:rPr lang="en-US" dirty="0"/>
              <a:t> </a:t>
            </a:r>
          </a:p>
          <a:p>
            <a:pPr>
              <a:spcBef>
                <a:spcPct val="0"/>
              </a:spcBef>
            </a:pPr>
            <a:r>
              <a:rPr lang="en-US" dirty="0"/>
              <a:t> </a:t>
            </a:r>
          </a:p>
        </p:txBody>
      </p:sp>
      <p:sp>
        <p:nvSpPr>
          <p:cNvPr id="2181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E049C30-30AD-4425-80C5-373C8B7DBC3D}" type="slidenum">
              <a:rPr lang="en-US"/>
              <a:pPr fontAlgn="base">
                <a:spcBef>
                  <a:spcPct val="0"/>
                </a:spcBef>
                <a:spcAft>
                  <a:spcPct val="0"/>
                </a:spcAft>
              </a:pPr>
              <a:t>60</a:t>
            </a:fld>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Slide Image Placeholder 1"/>
          <p:cNvSpPr>
            <a:spLocks noGrp="1" noRot="1" noChangeAspect="1"/>
          </p:cNvSpPr>
          <p:nvPr>
            <p:ph type="sldImg"/>
          </p:nvPr>
        </p:nvSpPr>
        <p:spPr bwMode="auto">
          <a:noFill/>
          <a:ln>
            <a:solidFill>
              <a:srgbClr val="000000"/>
            </a:solidFill>
            <a:miter lim="800000"/>
            <a:headEnd/>
            <a:tailEnd/>
          </a:ln>
        </p:spPr>
      </p:sp>
      <p:sp>
        <p:nvSpPr>
          <p:cNvPr id="2242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Narración Completa: "La cafeína es el estimulante más utilizado. La cafeína se encuentra en el café, el té, la mayoría de los refrescos, bebidas energéticas, y algunos medicamentos. Por lo general es seguro y saludable si se usa con moderación. La cafeína en general mejora el estado de alerta y el desempeño. Sin embargo, los efectos de la cafeína y la tolerancia varían ampliamente entre las personas. La cafeína es eficaz remedio para el estado de alerta, pero </a:t>
            </a:r>
            <a:r>
              <a:rPr lang="es-ES" i="1" dirty="0">
                <a:solidFill>
                  <a:srgbClr val="002060"/>
                </a:solidFill>
              </a:rPr>
              <a:t>no es un sustituto</a:t>
            </a:r>
            <a:r>
              <a:rPr lang="es-ES" dirty="0">
                <a:solidFill>
                  <a:srgbClr val="002060"/>
                </a:solidFill>
              </a:rPr>
              <a:t> para el sueño ".</a:t>
            </a:r>
          </a:p>
          <a:p>
            <a:pPr>
              <a:spcBef>
                <a:spcPct val="0"/>
              </a:spcBef>
            </a:pPr>
            <a:endParaRPr lang="es-ES" dirty="0">
              <a:solidFill>
                <a:srgbClr val="002060"/>
              </a:solidFill>
            </a:endParaRPr>
          </a:p>
          <a:p>
            <a:pPr>
              <a:spcBef>
                <a:spcPct val="0"/>
              </a:spcBef>
            </a:pPr>
            <a:r>
              <a:rPr lang="en-US" dirty="0"/>
              <a:t>_______</a:t>
            </a:r>
            <a:endParaRPr lang="es-ES" dirty="0">
              <a:solidFill>
                <a:srgbClr val="002060"/>
              </a:solidFill>
            </a:endParaRPr>
          </a:p>
          <a:p>
            <a:pPr>
              <a:spcBef>
                <a:spcPct val="0"/>
              </a:spcBef>
            </a:pPr>
            <a:endParaRPr lang="es-ES" dirty="0">
              <a:solidFill>
                <a:srgbClr val="002060"/>
              </a:solidFill>
            </a:endParaRPr>
          </a:p>
          <a:p>
            <a:pPr>
              <a:spcBef>
                <a:spcPct val="0"/>
              </a:spcBef>
            </a:pPr>
            <a:r>
              <a:rPr lang="es-ES" dirty="0">
                <a:solidFill>
                  <a:srgbClr val="002060"/>
                </a:solidFill>
              </a:rPr>
              <a:t>Notas para Capacitadores: Conceptos básicos de cafeína. Las personas pueden sorprenderse al saber que la cafeína no es perjudicial para la salud si se usa con moderación. El Módulo 3 tiene más información sobre la cafeína. Para obtener información adicional sobre los efectos conductuales de la cafeína y otras drogas, consulte Krueger et al. (2011).</a:t>
            </a:r>
            <a:endParaRPr lang="en-US" dirty="0">
              <a:solidFill>
                <a:srgbClr val="002060"/>
              </a:solidFill>
            </a:endParaRPr>
          </a:p>
          <a:p>
            <a:pPr>
              <a:spcBef>
                <a:spcPct val="0"/>
              </a:spcBef>
            </a:pPr>
            <a:endParaRPr lang="en-US" dirty="0">
              <a:solidFill>
                <a:srgbClr val="002060"/>
              </a:solidFill>
            </a:endParaRPr>
          </a:p>
          <a:p>
            <a:pPr>
              <a:spcBef>
                <a:spcPct val="0"/>
              </a:spcBef>
            </a:pPr>
            <a:endParaRPr lang="en-US" dirty="0">
              <a:solidFill>
                <a:srgbClr val="0033CC"/>
              </a:solidFill>
            </a:endParaRPr>
          </a:p>
        </p:txBody>
      </p:sp>
      <p:sp>
        <p:nvSpPr>
          <p:cNvPr id="2242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A4DCA21-B3C8-4981-98BE-E071FD7413F5}" type="slidenum">
              <a:rPr lang="en-US"/>
              <a:pPr fontAlgn="base">
                <a:spcBef>
                  <a:spcPct val="0"/>
                </a:spcBef>
                <a:spcAft>
                  <a:spcPct val="0"/>
                </a:spcAft>
              </a:pPr>
              <a:t>61</a:t>
            </a:fld>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bodyPr>
          <a:lstStyle/>
          <a:p>
            <a:pPr>
              <a:lnSpc>
                <a:spcPct val="90000"/>
              </a:lnSpc>
              <a:spcBef>
                <a:spcPct val="0"/>
              </a:spcBef>
            </a:pPr>
            <a:r>
              <a:rPr lang="es-ES" sz="1000" dirty="0">
                <a:solidFill>
                  <a:srgbClr val="002060"/>
                </a:solidFill>
              </a:rPr>
              <a:t>Narración Completa: "Al igual que cualquier estimulante, la cafeína hace que dormir sea más difícil. Evite la cafeína dentro de 6 a 8 horas de su principal período de sueño. Los efectos varían ampliamente y algunas personas son más sensibles. Si tiene problemas para ir a dormir, reduzca su consumo de cafeína y aumente el tiempo entre la última dosis y la hora de dormir ".</a:t>
            </a:r>
            <a:endParaRPr lang="en-US" sz="1000" dirty="0">
              <a:solidFill>
                <a:srgbClr val="002060"/>
              </a:solidFill>
            </a:endParaRPr>
          </a:p>
          <a:p>
            <a:pPr>
              <a:lnSpc>
                <a:spcPct val="90000"/>
              </a:lnSpc>
              <a:spcBef>
                <a:spcPct val="0"/>
              </a:spcBef>
            </a:pPr>
            <a:endParaRPr lang="en-US" sz="1000" dirty="0">
              <a:solidFill>
                <a:srgbClr val="002060"/>
              </a:solidFill>
            </a:endParaRPr>
          </a:p>
          <a:p>
            <a:pPr>
              <a:lnSpc>
                <a:spcPct val="90000"/>
              </a:lnSpc>
              <a:spcBef>
                <a:spcPct val="0"/>
              </a:spcBef>
            </a:pPr>
            <a:r>
              <a:rPr lang="en-US" sz="1000" dirty="0">
                <a:solidFill>
                  <a:srgbClr val="002060"/>
                </a:solidFill>
              </a:rPr>
              <a:t>_______</a:t>
            </a:r>
          </a:p>
          <a:p>
            <a:pPr>
              <a:lnSpc>
                <a:spcPct val="90000"/>
              </a:lnSpc>
              <a:spcBef>
                <a:spcPct val="0"/>
              </a:spcBef>
            </a:pPr>
            <a:endParaRPr lang="en-US" sz="1000" dirty="0">
              <a:solidFill>
                <a:srgbClr val="0033CC"/>
              </a:solidFill>
            </a:endParaRPr>
          </a:p>
          <a:p>
            <a:pPr>
              <a:lnSpc>
                <a:spcPct val="90000"/>
              </a:lnSpc>
              <a:spcBef>
                <a:spcPct val="0"/>
              </a:spcBef>
            </a:pPr>
            <a:r>
              <a:rPr lang="es-ES" sz="1000" dirty="0">
                <a:solidFill>
                  <a:srgbClr val="0033CC"/>
                </a:solidFill>
              </a:rPr>
              <a:t>Notas para los Instructores: Cualquier persona que use cafeína necesita</a:t>
            </a:r>
            <a:r>
              <a:rPr lang="es-ES" sz="1000" baseline="0" dirty="0">
                <a:solidFill>
                  <a:srgbClr val="0033CC"/>
                </a:solidFill>
              </a:rPr>
              <a:t> </a:t>
            </a:r>
            <a:r>
              <a:rPr lang="es-ES" sz="1000" dirty="0">
                <a:solidFill>
                  <a:srgbClr val="0033CC"/>
                </a:solidFill>
              </a:rPr>
              <a:t>encontrar la cantidad y el patrón de uso que le de beneficios en el estado de alerta sin interrumpir su sueño. Fuente </a:t>
            </a:r>
            <a:r>
              <a:rPr lang="en-US" sz="1000" dirty="0"/>
              <a:t>Principal :  Krueger &amp; Leaman, 2011.</a:t>
            </a:r>
            <a:endParaRPr lang="es-ES" sz="1000" dirty="0">
              <a:solidFill>
                <a:srgbClr val="0033CC"/>
              </a:solidFill>
            </a:endParaRPr>
          </a:p>
          <a:p>
            <a:pPr>
              <a:lnSpc>
                <a:spcPct val="90000"/>
              </a:lnSpc>
              <a:spcBef>
                <a:spcPct val="0"/>
              </a:spcBef>
            </a:pPr>
            <a:endParaRPr lang="en-US" sz="1000" dirty="0">
              <a:solidFill>
                <a:srgbClr val="0033CC"/>
              </a:solidFill>
            </a:endParaRPr>
          </a:p>
          <a:p>
            <a:pPr>
              <a:lnSpc>
                <a:spcPct val="90000"/>
              </a:lnSpc>
              <a:spcBef>
                <a:spcPct val="0"/>
              </a:spcBef>
            </a:pPr>
            <a:endParaRPr lang="en-US" sz="1000" dirty="0">
              <a:solidFill>
                <a:srgbClr val="002060"/>
              </a:solidFill>
            </a:endParaRPr>
          </a:p>
          <a:p>
            <a:pPr>
              <a:lnSpc>
                <a:spcPct val="90000"/>
              </a:lnSpc>
              <a:spcBef>
                <a:spcPct val="0"/>
              </a:spcBef>
            </a:pPr>
            <a:endParaRPr lang="en-US" sz="1000" dirty="0"/>
          </a:p>
          <a:p>
            <a:pPr>
              <a:lnSpc>
                <a:spcPct val="90000"/>
              </a:lnSpc>
              <a:spcBef>
                <a:spcPct val="0"/>
              </a:spcBef>
            </a:pPr>
            <a:endParaRPr lang="en-US" sz="1000" dirty="0"/>
          </a:p>
        </p:txBody>
      </p:sp>
      <p:sp>
        <p:nvSpPr>
          <p:cNvPr id="2283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3FE429D-C323-4470-83A6-00FCE6E554A8}" type="slidenum">
              <a:rPr lang="en-US"/>
              <a:pPr fontAlgn="base">
                <a:spcBef>
                  <a:spcPct val="0"/>
                </a:spcBef>
                <a:spcAft>
                  <a:spcPct val="0"/>
                </a:spcAft>
              </a:pPr>
              <a:t>62</a:t>
            </a:fld>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Slide Image Placeholder 1"/>
          <p:cNvSpPr>
            <a:spLocks noGrp="1" noRot="1" noChangeAspect="1"/>
          </p:cNvSpPr>
          <p:nvPr>
            <p:ph type="sldImg"/>
          </p:nvPr>
        </p:nvSpPr>
        <p:spPr bwMode="auto">
          <a:noFill/>
          <a:ln>
            <a:solidFill>
              <a:srgbClr val="000000"/>
            </a:solidFill>
            <a:miter lim="800000"/>
            <a:headEnd/>
            <a:tailEnd/>
          </a:ln>
        </p:spPr>
      </p:sp>
      <p:sp>
        <p:nvSpPr>
          <p:cNvPr id="240642"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a:spcBef>
                <a:spcPct val="0"/>
              </a:spcBef>
            </a:pPr>
            <a:r>
              <a:rPr lang="es-ES" dirty="0">
                <a:solidFill>
                  <a:srgbClr val="002060"/>
                </a:solidFill>
              </a:rPr>
              <a:t>Narración Completa: “Luego está el alcohol. Algunas personas utilizar el </a:t>
            </a:r>
            <a:r>
              <a:rPr lang="es-ES" i="1" dirty="0">
                <a:solidFill>
                  <a:srgbClr val="002060"/>
                </a:solidFill>
              </a:rPr>
              <a:t>alcohol</a:t>
            </a:r>
            <a:r>
              <a:rPr lang="es-ES" dirty="0">
                <a:solidFill>
                  <a:srgbClr val="002060"/>
                </a:solidFill>
              </a:rPr>
              <a:t> como una ayuda para dormir</a:t>
            </a:r>
            <a:r>
              <a:rPr lang="es-ES" baseline="0" dirty="0">
                <a:solidFill>
                  <a:srgbClr val="002060"/>
                </a:solidFill>
              </a:rPr>
              <a:t> y por lo general lo adormece</a:t>
            </a:r>
            <a:r>
              <a:rPr lang="es-ES" dirty="0">
                <a:solidFill>
                  <a:srgbClr val="002060"/>
                </a:solidFill>
              </a:rPr>
              <a:t>. Pero lo que realmente hace es </a:t>
            </a:r>
            <a:r>
              <a:rPr lang="es-ES" i="1" dirty="0">
                <a:solidFill>
                  <a:srgbClr val="002060"/>
                </a:solidFill>
              </a:rPr>
              <a:t>interrumpir</a:t>
            </a:r>
            <a:r>
              <a:rPr lang="es-ES" dirty="0">
                <a:solidFill>
                  <a:srgbClr val="002060"/>
                </a:solidFill>
              </a:rPr>
              <a:t> el sueño. Puede causar un "rebote"  despertándolo después de unas pocas horas. Tal vez usted ha tenido la experiencia de beber por la tarde y despertar tarde 3 o 4 horas después de ir a dormir. El alcohol empeora la Apnea Obstructiva del Sueño (AOS). El tejido de la garganta se vuelve más relajada y por lo tanto se cierra con más facilidad.</a:t>
            </a:r>
            <a:endParaRPr lang="en-US" dirty="0">
              <a:solidFill>
                <a:srgbClr val="002060"/>
              </a:solidFill>
            </a:endParaRPr>
          </a:p>
          <a:p>
            <a:pPr>
              <a:spcBef>
                <a:spcPct val="0"/>
              </a:spcBef>
            </a:pPr>
            <a:r>
              <a:rPr lang="en-US" dirty="0">
                <a:solidFill>
                  <a:srgbClr val="002060"/>
                </a:solidFill>
              </a:rPr>
              <a:t>_______</a:t>
            </a:r>
          </a:p>
          <a:p>
            <a:pPr>
              <a:spcBef>
                <a:spcPct val="0"/>
              </a:spcBef>
            </a:pPr>
            <a:endParaRPr lang="en-US" dirty="0">
              <a:solidFill>
                <a:srgbClr val="0033CC"/>
              </a:solidFill>
            </a:endParaRPr>
          </a:p>
          <a:p>
            <a:pPr defTabSz="881390" eaLnBrk="1" fontAlgn="auto" hangingPunct="1">
              <a:spcBef>
                <a:spcPct val="0"/>
              </a:spcBef>
              <a:spcAft>
                <a:spcPts val="0"/>
              </a:spcAft>
              <a:defRPr/>
            </a:pPr>
            <a:r>
              <a:rPr lang="es-ES" dirty="0">
                <a:solidFill>
                  <a:srgbClr val="002060"/>
                </a:solidFill>
              </a:rPr>
              <a:t>Notas para los Instructores: Al igual que con la cafeína, el alcohol pueden afectar a las personas de manera diferente. El consumo de alcohol en las horas previas a la hora de dormir es perjudicial para dormir. Estos efectos perturbadores pueden aumentar con el envejecimiento. También tenga en cuenta: El consumo de alcohol por los conductores de vehículos autotransporte es poco frecuente como causa principal de choques.</a:t>
            </a:r>
          </a:p>
        </p:txBody>
      </p:sp>
      <p:sp>
        <p:nvSpPr>
          <p:cNvPr id="2406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312F0FB-9926-4874-A8D0-09BC382070E7}" type="slidenum">
              <a:rPr lang="en-US"/>
              <a:pPr fontAlgn="base">
                <a:spcBef>
                  <a:spcPct val="0"/>
                </a:spcBef>
                <a:spcAft>
                  <a:spcPct val="0"/>
                </a:spcAft>
              </a:pPr>
              <a:t>63</a:t>
            </a:fld>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81063" eaLnBrk="1" hangingPunct="1">
              <a:spcBef>
                <a:spcPct val="0"/>
              </a:spcBef>
            </a:pPr>
            <a:r>
              <a:rPr lang="es-ES" dirty="0"/>
              <a:t>Narración Completa: "Muchas personas usan medicamentos para inducir el sueño, y algunos pueden ser utilizados con seguridad. Hay dos categorías generales de pastillas para dormir. La primera </a:t>
            </a:r>
            <a:r>
              <a:rPr lang="es-ES" i="1" dirty="0"/>
              <a:t>es sin receta y de venta libre</a:t>
            </a:r>
            <a:r>
              <a:rPr lang="es-ES" dirty="0"/>
              <a:t>, medicamentos como Tylenol PM y Benadryl. Y hay pastillas para dormir con receta como Ambien, Sonata y Lunesta. Las pastillas para dormir pueden ser eficaces, pero hay algunas precauciones importantes. En primer lugar, ninguna pastilla para dormir ofrece 100% de sueño natural. La mayoría tienen efectos secundarios. La mayoría crean hábito, y algunas causan síntomas de abstinencia ¡Siga las instrucciones de la dosis con cuidado! "</a:t>
            </a:r>
            <a:endParaRPr lang="en-US" dirty="0"/>
          </a:p>
          <a:p>
            <a:pPr defTabSz="881063" eaLnBrk="1" hangingPunct="1">
              <a:spcBef>
                <a:spcPct val="0"/>
              </a:spcBef>
            </a:pPr>
            <a:endParaRPr lang="en-US" dirty="0"/>
          </a:p>
          <a:p>
            <a:pPr defTabSz="881063" eaLnBrk="1" hangingPunct="1">
              <a:spcBef>
                <a:spcPct val="0"/>
              </a:spcBef>
            </a:pPr>
            <a:r>
              <a:rPr lang="en-US" dirty="0"/>
              <a:t>_______</a:t>
            </a:r>
          </a:p>
          <a:p>
            <a:pPr defTabSz="881063" eaLnBrk="1" hangingPunct="1">
              <a:spcBef>
                <a:spcPct val="0"/>
              </a:spcBef>
            </a:pPr>
            <a:endParaRPr lang="en-US" dirty="0"/>
          </a:p>
          <a:p>
            <a:pPr defTabSz="881063" eaLnBrk="1" hangingPunct="1">
              <a:spcBef>
                <a:spcPct val="0"/>
              </a:spcBef>
            </a:pPr>
            <a:r>
              <a:rPr lang="es-ES" dirty="0"/>
              <a:t>Notas para los Instructores: Las pastillas para dormir puede ser benéficas o perjudiciales para dormir y el bienestar. Seguir las instrucciones de la dosis es fundamental. El Módulo 3 tiene más información sobre pastillas para dormir.</a:t>
            </a:r>
            <a:endParaRPr lang="en-US" dirty="0"/>
          </a:p>
          <a:p>
            <a:pPr defTabSz="881063" eaLnBrk="1" hangingPunct="1">
              <a:spcBef>
                <a:spcPct val="0"/>
              </a:spcBef>
            </a:pPr>
            <a:endParaRPr lang="en-US" dirty="0"/>
          </a:p>
        </p:txBody>
      </p:sp>
      <p:sp>
        <p:nvSpPr>
          <p:cNvPr id="1832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C28035D-4E9D-4185-A9DD-1440290206AA}" type="slidenum">
              <a:rPr lang="en-US" smtClean="0"/>
              <a:pPr fontAlgn="base">
                <a:spcBef>
                  <a:spcPct val="0"/>
                </a:spcBef>
                <a:spcAft>
                  <a:spcPct val="0"/>
                </a:spcAft>
                <a:defRPr/>
              </a:pPr>
              <a:t>64</a:t>
            </a:fld>
            <a:endParaRPr lang="en-US" dirty="0"/>
          </a:p>
        </p:txBody>
      </p:sp>
    </p:spTree>
    <p:extLst>
      <p:ext uri="{BB962C8B-B14F-4D97-AF65-F5344CB8AC3E}">
        <p14:creationId xmlns:p14="http://schemas.microsoft.com/office/powerpoint/2010/main" val="16065602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Slide Image Placeholder 1"/>
          <p:cNvSpPr>
            <a:spLocks noGrp="1" noRot="1" noChangeAspect="1"/>
          </p:cNvSpPr>
          <p:nvPr>
            <p:ph type="sldImg"/>
          </p:nvPr>
        </p:nvSpPr>
        <p:spPr bwMode="auto">
          <a:noFill/>
          <a:ln>
            <a:solidFill>
              <a:srgbClr val="000000"/>
            </a:solidFill>
            <a:miter lim="800000"/>
            <a:headEnd/>
            <a:tailEnd/>
          </a:ln>
        </p:spPr>
      </p:sp>
      <p:sp>
        <p:nvSpPr>
          <p:cNvPr id="23859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sym typeface="Wingdings" pitchFamily="2" charset="2"/>
              </a:rPr>
              <a:t>Narración Completa: "Por último, </a:t>
            </a:r>
            <a:r>
              <a:rPr lang="es-ES" i="1" dirty="0">
                <a:solidFill>
                  <a:srgbClr val="002060"/>
                </a:solidFill>
                <a:sym typeface="Wingdings" pitchFamily="2" charset="2"/>
              </a:rPr>
              <a:t>otros</a:t>
            </a:r>
            <a:r>
              <a:rPr lang="es-ES" dirty="0">
                <a:solidFill>
                  <a:srgbClr val="002060"/>
                </a:solidFill>
                <a:sym typeface="Wingdings" pitchFamily="2" charset="2"/>
              </a:rPr>
              <a:t> medicamentos pueden tener efectos secundarios de fatiga como somnolencia, más fatiga o insomnio. Discuta los efectos secundarios con su médico. Muchas recetas especifican </a:t>
            </a:r>
            <a:r>
              <a:rPr lang="es-ES" i="1" dirty="0">
                <a:solidFill>
                  <a:srgbClr val="002060"/>
                </a:solidFill>
                <a:sym typeface="Wingdings" pitchFamily="2" charset="2"/>
              </a:rPr>
              <a:t>cuándo</a:t>
            </a:r>
            <a:r>
              <a:rPr lang="es-ES" dirty="0">
                <a:solidFill>
                  <a:srgbClr val="002060"/>
                </a:solidFill>
                <a:sym typeface="Wingdings" pitchFamily="2" charset="2"/>
              </a:rPr>
              <a:t> se debe tomar el medicamento, tales como la hora de acostarse. Siga cuidadosamente las instrucciones de dosificación.</a:t>
            </a:r>
            <a:endParaRPr lang="en-US" dirty="0">
              <a:solidFill>
                <a:srgbClr val="002060"/>
              </a:solidFill>
              <a:sym typeface="Wingdings" pitchFamily="2" charset="2"/>
            </a:endParaRPr>
          </a:p>
          <a:p>
            <a:pPr>
              <a:spcBef>
                <a:spcPct val="0"/>
              </a:spcBef>
            </a:pPr>
            <a:r>
              <a:rPr lang="en-US" dirty="0">
                <a:solidFill>
                  <a:srgbClr val="002060"/>
                </a:solidFill>
              </a:rPr>
              <a:t>_______</a:t>
            </a:r>
          </a:p>
          <a:p>
            <a:pPr>
              <a:spcBef>
                <a:spcPct val="0"/>
              </a:spcBef>
            </a:pPr>
            <a:endParaRPr lang="en-US" dirty="0">
              <a:solidFill>
                <a:srgbClr val="0033CC"/>
              </a:solidFill>
            </a:endParaRPr>
          </a:p>
          <a:p>
            <a:pPr>
              <a:spcBef>
                <a:spcPct val="0"/>
              </a:spcBef>
            </a:pPr>
            <a:endParaRPr lang="en-US" dirty="0">
              <a:solidFill>
                <a:srgbClr val="002060"/>
              </a:solidFill>
            </a:endParaRPr>
          </a:p>
          <a:p>
            <a:pPr>
              <a:spcBef>
                <a:spcPct val="0"/>
              </a:spcBef>
            </a:pPr>
            <a:r>
              <a:rPr lang="es-ES" dirty="0"/>
              <a:t>Información adicional: Afortunadamente, el uso de medicación </a:t>
            </a:r>
            <a:r>
              <a:rPr lang="es-ES" i="1" dirty="0"/>
              <a:t>por sí sola </a:t>
            </a:r>
            <a:r>
              <a:rPr lang="es-ES" dirty="0"/>
              <a:t>no es conocido por ser una causa directa importante de choques, pero puede contribuir a ellos. Por ejemplo, la mayoría de los medicamentos anti-ansiedad causan somnolencia, especialmente si se combinan con alcohol.</a:t>
            </a:r>
            <a:endParaRPr lang="en-US" dirty="0"/>
          </a:p>
        </p:txBody>
      </p:sp>
      <p:sp>
        <p:nvSpPr>
          <p:cNvPr id="2385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4C46591-97D8-4F05-A974-1C983378A05F}" type="slidenum">
              <a:rPr lang="en-US"/>
              <a:pPr fontAlgn="base">
                <a:spcBef>
                  <a:spcPct val="0"/>
                </a:spcBef>
                <a:spcAft>
                  <a:spcPct val="0"/>
                </a:spcAft>
              </a:pPr>
              <a:t>65</a:t>
            </a:fld>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Slide Image Placeholder 1"/>
          <p:cNvSpPr>
            <a:spLocks noGrp="1" noRot="1" noChangeAspect="1"/>
          </p:cNvSpPr>
          <p:nvPr>
            <p:ph type="sldImg"/>
          </p:nvPr>
        </p:nvSpPr>
        <p:spPr bwMode="auto">
          <a:noFill/>
          <a:ln>
            <a:solidFill>
              <a:srgbClr val="000000"/>
            </a:solidFill>
            <a:miter lim="800000"/>
            <a:headEnd/>
            <a:tailEnd/>
          </a:ln>
        </p:spPr>
      </p:sp>
      <p:sp>
        <p:nvSpPr>
          <p:cNvPr id="25702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Narración Completa: "Vamos a hablar de los retos en</a:t>
            </a:r>
            <a:r>
              <a:rPr lang="es-ES" baseline="0" dirty="0">
                <a:solidFill>
                  <a:srgbClr val="002060"/>
                </a:solidFill>
              </a:rPr>
              <a:t> la administración </a:t>
            </a:r>
            <a:r>
              <a:rPr lang="es-ES" dirty="0">
                <a:solidFill>
                  <a:srgbClr val="002060"/>
                </a:solidFill>
              </a:rPr>
              <a:t>de la fatiga que enfrentan los conductores de autotransporte. Estos pueden incluir una agenda muy apretada para conseguir el periodo de sueño principal, largas horas de trabajo (</a:t>
            </a:r>
            <a:r>
              <a:rPr lang="es-ES" dirty="0"/>
              <a:t>más el tiempo de trayecto al trabajo para muchos conductores</a:t>
            </a:r>
            <a:r>
              <a:rPr lang="es-ES" dirty="0">
                <a:solidFill>
                  <a:srgbClr val="002060"/>
                </a:solidFill>
              </a:rPr>
              <a:t>), </a:t>
            </a:r>
            <a:r>
              <a:rPr lang="es-ES" dirty="0"/>
              <a:t>cambio de los horarios de trabajo, períodos de trabajo y de sueño que pueden entrar en conflicto con los ritmos circadianos</a:t>
            </a:r>
            <a:r>
              <a:rPr lang="es-ES" dirty="0">
                <a:solidFill>
                  <a:srgbClr val="002060"/>
                </a:solidFill>
              </a:rPr>
              <a:t>, y el tiempo y los lugares limitados para detenerse para una siesta y otros descansos.“</a:t>
            </a:r>
          </a:p>
          <a:p>
            <a:pPr>
              <a:spcBef>
                <a:spcPct val="0"/>
              </a:spcBef>
            </a:pPr>
            <a:endParaRPr lang="es-ES" dirty="0">
              <a:solidFill>
                <a:srgbClr val="002060"/>
              </a:solidFill>
            </a:endParaRPr>
          </a:p>
          <a:p>
            <a:pPr>
              <a:spcBef>
                <a:spcPct val="0"/>
              </a:spcBef>
            </a:pPr>
            <a:r>
              <a:rPr lang="es-ES" dirty="0">
                <a:solidFill>
                  <a:srgbClr val="002060"/>
                </a:solidFill>
              </a:rPr>
              <a:t>______________</a:t>
            </a:r>
          </a:p>
          <a:p>
            <a:pPr>
              <a:spcBef>
                <a:spcPct val="0"/>
              </a:spcBef>
            </a:pPr>
            <a:endParaRPr lang="es-ES" dirty="0">
              <a:solidFill>
                <a:srgbClr val="002060"/>
              </a:solidFill>
            </a:endParaRPr>
          </a:p>
          <a:p>
            <a:pPr>
              <a:spcBef>
                <a:spcPct val="0"/>
              </a:spcBef>
            </a:pPr>
            <a:r>
              <a:rPr lang="es-ES" dirty="0">
                <a:solidFill>
                  <a:srgbClr val="002060"/>
                </a:solidFill>
              </a:rPr>
              <a:t>Notas para capacitadores: No todos estos retos y dificultades se aplican a todos los conductores. En la presentación, es posible que desee hablar de las políticas y prácticas de la compañía, como los relacionados con los cambios</a:t>
            </a:r>
            <a:r>
              <a:rPr lang="es-ES" baseline="0" dirty="0">
                <a:solidFill>
                  <a:srgbClr val="002060"/>
                </a:solidFill>
              </a:rPr>
              <a:t> de turnos</a:t>
            </a:r>
            <a:r>
              <a:rPr lang="es-ES" dirty="0">
                <a:solidFill>
                  <a:srgbClr val="002060"/>
                </a:solidFill>
              </a:rPr>
              <a:t>.</a:t>
            </a:r>
            <a:endParaRPr lang="en-US" dirty="0">
              <a:solidFill>
                <a:srgbClr val="002060"/>
              </a:solidFill>
            </a:endParaRPr>
          </a:p>
        </p:txBody>
      </p:sp>
      <p:sp>
        <p:nvSpPr>
          <p:cNvPr id="2570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560E19D-A3D7-4755-AFB2-00B6959DAF8A}" type="slidenum">
              <a:rPr lang="en-US"/>
              <a:pPr fontAlgn="base">
                <a:spcBef>
                  <a:spcPct val="0"/>
                </a:spcBef>
                <a:spcAft>
                  <a:spcPct val="0"/>
                </a:spcAft>
              </a:pPr>
              <a:t>66</a:t>
            </a:fld>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Slide Image Placeholder 1"/>
          <p:cNvSpPr>
            <a:spLocks noGrp="1" noRot="1" noChangeAspect="1"/>
          </p:cNvSpPr>
          <p:nvPr>
            <p:ph type="sldImg"/>
          </p:nvPr>
        </p:nvSpPr>
        <p:spPr bwMode="auto">
          <a:noFill/>
          <a:ln>
            <a:solidFill>
              <a:srgbClr val="000000"/>
            </a:solidFill>
            <a:miter lim="800000"/>
            <a:headEnd/>
            <a:tailEnd/>
          </a:ln>
        </p:spPr>
      </p:sp>
      <p:sp>
        <p:nvSpPr>
          <p:cNvPr id="25907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Narración Completa: “Los desafíos adicionales que enfrentan muchos conductores incluyen lugares desconocidos o incómodo para</a:t>
            </a:r>
            <a:r>
              <a:rPr lang="es-ES" baseline="0" dirty="0">
                <a:solidFill>
                  <a:srgbClr val="002060"/>
                </a:solidFill>
              </a:rPr>
              <a:t> dormir</a:t>
            </a:r>
            <a:r>
              <a:rPr lang="es-ES" dirty="0">
                <a:solidFill>
                  <a:srgbClr val="002060"/>
                </a:solidFill>
              </a:rPr>
              <a:t>, interrupciones del sueño, las limitadas oportunidades de ejercitarse, dificultad en la búsqueda de alimentos saludables en el camino y factores ambientales de estrés como el ruido, el calor, el frío y la falta de ventilación . Es difícil hacer frente a todos estos desafíos. “</a:t>
            </a:r>
          </a:p>
          <a:p>
            <a:pPr>
              <a:spcBef>
                <a:spcPct val="0"/>
              </a:spcBef>
            </a:pPr>
            <a:endParaRPr lang="es-ES" dirty="0">
              <a:solidFill>
                <a:srgbClr val="002060"/>
              </a:solidFill>
            </a:endParaRPr>
          </a:p>
          <a:p>
            <a:pPr>
              <a:spcBef>
                <a:spcPct val="0"/>
              </a:spcBef>
            </a:pPr>
            <a:r>
              <a:rPr lang="en-US" dirty="0">
                <a:solidFill>
                  <a:srgbClr val="002060"/>
                </a:solidFill>
              </a:rPr>
              <a:t>________</a:t>
            </a:r>
          </a:p>
          <a:p>
            <a:pPr>
              <a:spcBef>
                <a:spcPct val="0"/>
              </a:spcBef>
            </a:pPr>
            <a:endParaRPr lang="en-US" dirty="0">
              <a:solidFill>
                <a:srgbClr val="0033CC"/>
              </a:solidFill>
            </a:endParaRPr>
          </a:p>
          <a:p>
            <a:pPr>
              <a:spcBef>
                <a:spcPct val="0"/>
              </a:spcBef>
            </a:pPr>
            <a:r>
              <a:rPr lang="es-ES" dirty="0"/>
              <a:t>Notas para capacitadores: Una vez más, no todos estos desafíos y dificultades se aplican a todos los conductores. En la medida de lo posible, presente estos como un reto a superar, en lugar de obstáculos que no se pueden quitar.</a:t>
            </a:r>
            <a:endParaRPr lang="en-US" dirty="0"/>
          </a:p>
        </p:txBody>
      </p:sp>
      <p:sp>
        <p:nvSpPr>
          <p:cNvPr id="2590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6142259-856F-4A0B-A601-BF876532E542}" type="slidenum">
              <a:rPr lang="en-US"/>
              <a:pPr fontAlgn="base">
                <a:spcBef>
                  <a:spcPct val="0"/>
                </a:spcBef>
                <a:spcAft>
                  <a:spcPct val="0"/>
                </a:spcAft>
              </a:pPr>
              <a:t>67</a:t>
            </a:fld>
            <a:endParaRPr 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Slide Image Placeholder 1"/>
          <p:cNvSpPr>
            <a:spLocks noGrp="1" noRot="1" noChangeAspect="1"/>
          </p:cNvSpPr>
          <p:nvPr>
            <p:ph type="sldImg"/>
          </p:nvPr>
        </p:nvSpPr>
        <p:spPr bwMode="auto">
          <a:noFill/>
          <a:ln>
            <a:solidFill>
              <a:srgbClr val="000000"/>
            </a:solidFill>
            <a:miter lim="800000"/>
            <a:headEnd/>
            <a:tailEnd/>
          </a:ln>
        </p:spPr>
      </p:sp>
      <p:sp>
        <p:nvSpPr>
          <p:cNvPr id="26112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Narración Completa: "Afortunadamente, hay algunas estrategias y prácticas útiles. Primero y ante todo ¡duerma! Duerma lo suficiente en su principal período de sueño y tome siestas. Mantenga un estilo de vida saludable, incluyendo dieta, ejercicio, comportamientos positivos y relaciones positivas. En lo posible, trate de mantener un horario regular. Vaya con su ritmo circadiano - no luchar contra el. Sea inteligente sobre el uso de la cafeína - "aprenda lo que es correcto para usted. </a:t>
            </a:r>
            <a:r>
              <a:rPr lang="es-ES" dirty="0"/>
              <a:t>Se necesita trabajo en equipo para estar saludable - dentro de su familia, comuníquense y anímense unos a otros a hacer las cosas correctas ".</a:t>
            </a:r>
            <a:endParaRPr lang="es-ES" dirty="0">
              <a:solidFill>
                <a:srgbClr val="002060"/>
              </a:solidFill>
            </a:endParaRPr>
          </a:p>
          <a:p>
            <a:pPr>
              <a:spcBef>
                <a:spcPct val="0"/>
              </a:spcBef>
            </a:pPr>
            <a:r>
              <a:rPr lang="en-US" dirty="0">
                <a:solidFill>
                  <a:srgbClr val="002060"/>
                </a:solidFill>
              </a:rPr>
              <a:t>______________</a:t>
            </a:r>
          </a:p>
          <a:p>
            <a:pPr>
              <a:spcBef>
                <a:spcPct val="0"/>
              </a:spcBef>
            </a:pPr>
            <a:endParaRPr lang="en-US" dirty="0">
              <a:solidFill>
                <a:srgbClr val="002060"/>
              </a:solidFill>
            </a:endParaRPr>
          </a:p>
          <a:p>
            <a:pPr>
              <a:spcBef>
                <a:spcPct val="0"/>
              </a:spcBef>
            </a:pPr>
            <a:r>
              <a:rPr lang="es-ES" dirty="0"/>
              <a:t>Notas para los Instructores: Estas estrategias generales se aplican tanto en casa como en la carretera. Las diapositivas anteriores proporcionaron más detalles. En lo que respecta a programar la regularidad, esté preparado para discutir tanto las rotaciones de turno hacia atrás y ​​hacia delante, así como las razones por las cuales las rotaciones hacia atrás tienen</a:t>
            </a:r>
            <a:r>
              <a:rPr lang="es-ES" baseline="0" dirty="0"/>
              <a:t> desventajas </a:t>
            </a:r>
            <a:r>
              <a:rPr lang="es-ES" dirty="0"/>
              <a:t>para la administración de la fatiga.</a:t>
            </a:r>
          </a:p>
          <a:p>
            <a:pPr>
              <a:spcBef>
                <a:spcPct val="0"/>
              </a:spcBef>
            </a:pPr>
            <a:endParaRPr lang="es-ES" dirty="0"/>
          </a:p>
          <a:p>
            <a:pPr>
              <a:spcBef>
                <a:spcPct val="0"/>
              </a:spcBef>
            </a:pPr>
            <a:endParaRPr lang="en-US" dirty="0"/>
          </a:p>
        </p:txBody>
      </p:sp>
      <p:sp>
        <p:nvSpPr>
          <p:cNvPr id="2611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936F12D-2838-4B74-A0CE-08FD720A44F4}" type="slidenum">
              <a:rPr lang="en-US"/>
              <a:pPr fontAlgn="base">
                <a:spcBef>
                  <a:spcPct val="0"/>
                </a:spcBef>
                <a:spcAft>
                  <a:spcPct val="0"/>
                </a:spcAft>
              </a:pPr>
              <a:t>68</a:t>
            </a:fld>
            <a:endParaRPr 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81063" eaLnBrk="1" hangingPunct="1">
              <a:lnSpc>
                <a:spcPct val="80000"/>
              </a:lnSpc>
              <a:spcBef>
                <a:spcPct val="0"/>
              </a:spcBef>
            </a:pPr>
            <a:r>
              <a:rPr lang="es-ES" sz="1100" dirty="0">
                <a:solidFill>
                  <a:srgbClr val="002060"/>
                </a:solidFill>
              </a:rPr>
              <a:t>Narración Completa: "Dormir </a:t>
            </a:r>
            <a:r>
              <a:rPr lang="es-ES" sz="1100" b="1" dirty="0">
                <a:solidFill>
                  <a:srgbClr val="002060"/>
                </a:solidFill>
              </a:rPr>
              <a:t>bien</a:t>
            </a:r>
            <a:r>
              <a:rPr lang="es-ES" sz="1100" dirty="0">
                <a:solidFill>
                  <a:srgbClr val="002060"/>
                </a:solidFill>
              </a:rPr>
              <a:t> empieza en casa. Reconozca el papel fundamental de los</a:t>
            </a:r>
            <a:r>
              <a:rPr lang="es-ES" sz="1100" baseline="0" dirty="0">
                <a:solidFill>
                  <a:srgbClr val="002060"/>
                </a:solidFill>
              </a:rPr>
              <a:t> </a:t>
            </a:r>
            <a:r>
              <a:rPr lang="es-ES" sz="1100" b="1" baseline="0" dirty="0">
                <a:solidFill>
                  <a:srgbClr val="002060"/>
                </a:solidFill>
              </a:rPr>
              <a:t>miembros</a:t>
            </a:r>
            <a:r>
              <a:rPr lang="es-ES" sz="1100" baseline="0" dirty="0">
                <a:solidFill>
                  <a:srgbClr val="002060"/>
                </a:solidFill>
              </a:rPr>
              <a:t> de la</a:t>
            </a:r>
            <a:r>
              <a:rPr lang="es-ES" sz="1100" dirty="0">
                <a:solidFill>
                  <a:srgbClr val="002060"/>
                </a:solidFill>
              </a:rPr>
              <a:t> familia. Para empezar, el dormitorio debe estar fresco, tranquilo y completamente oscuro. Desarrolle una rutina para antes de dormir. “baje el ritmo" antes de irse a dormir y baje las luces. Sea activo y diviértase, pero !no se canse! Tome tiempo para relajarse".</a:t>
            </a:r>
            <a:endParaRPr lang="en-US" sz="1100" dirty="0">
              <a:solidFill>
                <a:srgbClr val="002060"/>
              </a:solidFill>
            </a:endParaRPr>
          </a:p>
          <a:p>
            <a:pPr defTabSz="881063" eaLnBrk="1" hangingPunct="1">
              <a:lnSpc>
                <a:spcPct val="80000"/>
              </a:lnSpc>
              <a:spcBef>
                <a:spcPct val="0"/>
              </a:spcBef>
            </a:pPr>
            <a:r>
              <a:rPr lang="en-US" sz="1100" dirty="0">
                <a:solidFill>
                  <a:srgbClr val="002060"/>
                </a:solidFill>
              </a:rPr>
              <a:t>________________</a:t>
            </a:r>
          </a:p>
          <a:p>
            <a:pPr defTabSz="881063" eaLnBrk="1" hangingPunct="1">
              <a:lnSpc>
                <a:spcPct val="80000"/>
              </a:lnSpc>
              <a:spcBef>
                <a:spcPct val="0"/>
              </a:spcBef>
            </a:pPr>
            <a:endParaRPr lang="en-US" sz="1100" dirty="0">
              <a:solidFill>
                <a:srgbClr val="002060"/>
              </a:solidFill>
            </a:endParaRPr>
          </a:p>
          <a:p>
            <a:pPr defTabSz="881063" eaLnBrk="1" hangingPunct="1">
              <a:lnSpc>
                <a:spcPct val="80000"/>
              </a:lnSpc>
              <a:spcBef>
                <a:spcPct val="0"/>
              </a:spcBef>
            </a:pPr>
            <a:r>
              <a:rPr lang="es-ES" sz="1100" dirty="0">
                <a:solidFill>
                  <a:srgbClr val="002060"/>
                </a:solidFill>
              </a:rPr>
              <a:t>Notas para capacitadores: Esta diapositiva también resume información y sugerencias proporcionadas anteriormente en el módulo.</a:t>
            </a:r>
            <a:endParaRPr lang="en-US" sz="1100" dirty="0">
              <a:solidFill>
                <a:srgbClr val="002060"/>
              </a:solidFill>
            </a:endParaRPr>
          </a:p>
          <a:p>
            <a:pPr defTabSz="881063" eaLnBrk="1" hangingPunct="1">
              <a:lnSpc>
                <a:spcPct val="80000"/>
              </a:lnSpc>
              <a:spcBef>
                <a:spcPct val="0"/>
              </a:spcBef>
            </a:pPr>
            <a:endParaRPr lang="en-US" sz="2500" dirty="0"/>
          </a:p>
          <a:p>
            <a:pPr defTabSz="881063" eaLnBrk="1" hangingPunct="1">
              <a:lnSpc>
                <a:spcPct val="80000"/>
              </a:lnSpc>
              <a:spcBef>
                <a:spcPct val="0"/>
              </a:spcBef>
            </a:pPr>
            <a:endParaRPr lang="en-US" sz="2500" dirty="0"/>
          </a:p>
          <a:p>
            <a:pPr defTabSz="881063" eaLnBrk="1" hangingPunct="1">
              <a:lnSpc>
                <a:spcPct val="80000"/>
              </a:lnSpc>
              <a:spcBef>
                <a:spcPct val="0"/>
              </a:spcBef>
            </a:pPr>
            <a:endParaRPr lang="en-US" sz="2500" dirty="0">
              <a:solidFill>
                <a:srgbClr val="002060"/>
              </a:solidFill>
            </a:endParaRPr>
          </a:p>
          <a:p>
            <a:pPr defTabSz="881063" eaLnBrk="1" hangingPunct="1">
              <a:lnSpc>
                <a:spcPct val="80000"/>
              </a:lnSpc>
              <a:spcBef>
                <a:spcPct val="0"/>
              </a:spcBef>
            </a:pPr>
            <a:r>
              <a:rPr lang="en-US" sz="1100" dirty="0">
                <a:solidFill>
                  <a:srgbClr val="002060"/>
                </a:solidFill>
              </a:rPr>
              <a:t> </a:t>
            </a:r>
          </a:p>
          <a:p>
            <a:pPr defTabSz="881063" eaLnBrk="1" hangingPunct="1">
              <a:lnSpc>
                <a:spcPct val="80000"/>
              </a:lnSpc>
              <a:spcBef>
                <a:spcPct val="0"/>
              </a:spcBef>
            </a:pPr>
            <a:endParaRPr lang="en-US" sz="1100" dirty="0"/>
          </a:p>
          <a:p>
            <a:pPr defTabSz="881063" eaLnBrk="1" hangingPunct="1">
              <a:lnSpc>
                <a:spcPct val="80000"/>
              </a:lnSpc>
              <a:spcBef>
                <a:spcPct val="0"/>
              </a:spcBef>
            </a:pPr>
            <a:endParaRPr lang="en-US" sz="1100" dirty="0"/>
          </a:p>
          <a:p>
            <a:pPr defTabSz="881063" eaLnBrk="1" hangingPunct="1">
              <a:lnSpc>
                <a:spcPct val="80000"/>
              </a:lnSpc>
              <a:spcBef>
                <a:spcPct val="0"/>
              </a:spcBef>
            </a:pPr>
            <a:endParaRPr lang="en-US" sz="1100" dirty="0"/>
          </a:p>
        </p:txBody>
      </p:sp>
      <p:sp>
        <p:nvSpPr>
          <p:cNvPr id="1976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CC9F554-0BEA-4975-8766-1073068858E2}" type="slidenum">
              <a:rPr lang="en-US" smtClean="0"/>
              <a:pPr fontAlgn="base">
                <a:spcBef>
                  <a:spcPct val="0"/>
                </a:spcBef>
                <a:spcAft>
                  <a:spcPct val="0"/>
                </a:spcAft>
                <a:defRPr/>
              </a:pPr>
              <a:t>69</a:t>
            </a:fld>
            <a:endParaRPr lang="en-US" dirty="0"/>
          </a:p>
        </p:txBody>
      </p:sp>
    </p:spTree>
    <p:extLst>
      <p:ext uri="{BB962C8B-B14F-4D97-AF65-F5344CB8AC3E}">
        <p14:creationId xmlns:p14="http://schemas.microsoft.com/office/powerpoint/2010/main" val="24463381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s-MX" baseline="0" noProof="0" dirty="0"/>
              <a:t>Narración Completa: “Dormir, el Estado de Alerta y el Bienestar también son importantes para su seguridad. Los choques por quedarse dormido al volante son una de las principales causas de muerte en los conductores de autotransporte. Las crisis médicas, que pueden estar asociadas con dormir mal, son otra causa principal de muerte en los conductores. Un choque en el que la responsabilidad recae en el conductor puede terminar con su carrera e incluso puede terminar con una empresa”.</a:t>
            </a:r>
          </a:p>
          <a:p>
            <a:pPr eaLnBrk="1" hangingPunct="1">
              <a:spcBef>
                <a:spcPct val="0"/>
              </a:spcBef>
            </a:pPr>
            <a:r>
              <a:rPr lang="en-US" dirty="0"/>
              <a:t>_________ </a:t>
            </a:r>
          </a:p>
          <a:p>
            <a:pPr eaLnBrk="1" hangingPunct="1">
              <a:spcBef>
                <a:spcPct val="0"/>
              </a:spcBef>
            </a:pPr>
            <a:endParaRPr lang="en-US" dirty="0"/>
          </a:p>
          <a:p>
            <a:pPr eaLnBrk="1" hangingPunct="1">
              <a:spcBef>
                <a:spcPct val="0"/>
              </a:spcBef>
            </a:pPr>
            <a:r>
              <a:rPr lang="es-ES" dirty="0"/>
              <a:t>Notas para capacitadores: El enunciado sobre los choques relacionados con quedarse dormido al volante se basa en un estudio realizado en 1990 por la National Transportation Safety Board (NTSB, 1990). Más detalles se proporcionan más adelante en este módulo. La Guía de implementación del PAFAN contiene una lista de referencias citadas en los módulos.</a:t>
            </a:r>
            <a:endParaRPr lang="en-US" dirty="0"/>
          </a:p>
        </p:txBody>
      </p:sp>
      <p:sp>
        <p:nvSpPr>
          <p:cNvPr id="3789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57544A4-A997-4153-8246-5D57607660FF}" type="slidenum">
              <a:rPr lang="en-US" smtClean="0"/>
              <a:pPr fontAlgn="base">
                <a:spcBef>
                  <a:spcPct val="0"/>
                </a:spcBef>
                <a:spcAft>
                  <a:spcPct val="0"/>
                </a:spcAft>
                <a:defRPr/>
              </a:pPr>
              <a:t>7</a:t>
            </a:fld>
            <a:endParaRPr lang="en-US" dirty="0"/>
          </a:p>
        </p:txBody>
      </p:sp>
    </p:spTree>
    <p:extLst>
      <p:ext uri="{BB962C8B-B14F-4D97-AF65-F5344CB8AC3E}">
        <p14:creationId xmlns:p14="http://schemas.microsoft.com/office/powerpoint/2010/main" val="12642110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b="0" dirty="0">
                <a:solidFill>
                  <a:srgbClr val="002060"/>
                </a:solidFill>
              </a:rPr>
              <a:t>Narración Completa: "El conductor en su familia puede necesitar dormir durante el día. Dormir durante el día es difícil para la mayoría de adultos. Tanto la calidad como la cantidad de sueño se ven afectados. Las causas de la falta de sueño durante el día incluyen la estimulación en el ritmo circadiano natural que se produce durante el día, los efectos de la luz  en el estado de alerta, el ruido , las interrupciones y las múltiples exigencias durante el día como las tareas del hogar. Pero hay maneras de mejorar el sueño durante el día. Adopte una rutina de relajación paulatina antes de dormir, tal como lo haría durante la noche para dormir. Necesita una habitación </a:t>
            </a:r>
            <a:r>
              <a:rPr lang="es-ES" b="0" i="1" dirty="0">
                <a:solidFill>
                  <a:srgbClr val="002060"/>
                </a:solidFill>
              </a:rPr>
              <a:t>completamente</a:t>
            </a:r>
            <a:r>
              <a:rPr lang="es-ES" b="0" dirty="0">
                <a:solidFill>
                  <a:srgbClr val="002060"/>
                </a:solidFill>
              </a:rPr>
              <a:t> </a:t>
            </a:r>
            <a:r>
              <a:rPr lang="es-ES" b="0" i="1" dirty="0">
                <a:solidFill>
                  <a:srgbClr val="002060"/>
                </a:solidFill>
              </a:rPr>
              <a:t>a oscuras </a:t>
            </a:r>
            <a:r>
              <a:rPr lang="es-ES" b="0" dirty="0">
                <a:solidFill>
                  <a:srgbClr val="002060"/>
                </a:solidFill>
              </a:rPr>
              <a:t>- compre e instale cortinas especiales si es necesario. El antifaz y los tapones también ayudan. El dormitorio debe estar tranquilo. Retire el teléfono y mantenga los ruidos domésticos bajos. Todos deben respetar la necesidad del conductor a dormir como una prioridad de la familia " </a:t>
            </a:r>
            <a:r>
              <a:rPr lang="es-ES" b="1" dirty="0">
                <a:solidFill>
                  <a:srgbClr val="002060"/>
                </a:solidFill>
              </a:rPr>
              <a:t>.</a:t>
            </a:r>
          </a:p>
          <a:p>
            <a:pPr eaLnBrk="1" hangingPunct="1">
              <a:spcBef>
                <a:spcPct val="0"/>
              </a:spcBef>
            </a:pPr>
            <a:endParaRPr lang="en-US" b="1" dirty="0">
              <a:solidFill>
                <a:srgbClr val="002060"/>
              </a:solidFill>
            </a:endParaRPr>
          </a:p>
          <a:p>
            <a:pPr eaLnBrk="1" hangingPunct="1">
              <a:spcBef>
                <a:spcPct val="0"/>
              </a:spcBef>
            </a:pPr>
            <a:r>
              <a:rPr lang="en-US" dirty="0"/>
              <a:t>_______</a:t>
            </a:r>
          </a:p>
          <a:p>
            <a:pPr eaLnBrk="1" hangingPunct="1">
              <a:spcBef>
                <a:spcPct val="0"/>
              </a:spcBef>
            </a:pPr>
            <a:endParaRPr lang="en-US" dirty="0"/>
          </a:p>
          <a:p>
            <a:pPr eaLnBrk="1" hangingPunct="1">
              <a:spcBef>
                <a:spcPct val="0"/>
              </a:spcBef>
            </a:pPr>
            <a:r>
              <a:rPr lang="es-ES" dirty="0"/>
              <a:t>Notas para los Instructores: Dormir durante el día en el hogar es especialmente difícil para los conductores con familia, especialmente con niños pequeños. Pregunte a los participantes si los conductores tienen que dormir durante el día cuando están en casa y en caso afirmativo, qué estrategias son más útiles.</a:t>
            </a:r>
            <a:endParaRPr lang="en-US" dirty="0"/>
          </a:p>
          <a:p>
            <a:pPr eaLnBrk="1" hangingPunct="1">
              <a:spcBef>
                <a:spcPct val="0"/>
              </a:spcBef>
            </a:pPr>
            <a:endParaRPr lang="en-US" dirty="0"/>
          </a:p>
          <a:p>
            <a:pPr eaLnBrk="1" hangingPunct="1">
              <a:spcBef>
                <a:spcPct val="0"/>
              </a:spcBef>
            </a:pPr>
            <a:endParaRPr lang="en-US" dirty="0"/>
          </a:p>
        </p:txBody>
      </p:sp>
      <p:sp>
        <p:nvSpPr>
          <p:cNvPr id="1996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ED11E03-465A-454B-B09C-EA69FE71D1D4}" type="slidenum">
              <a:rPr lang="en-US" smtClean="0"/>
              <a:pPr fontAlgn="base">
                <a:spcBef>
                  <a:spcPct val="0"/>
                </a:spcBef>
                <a:spcAft>
                  <a:spcPct val="0"/>
                </a:spcAft>
                <a:defRPr/>
              </a:pPr>
              <a:t>70</a:t>
            </a:fld>
            <a:endParaRPr lang="en-US" dirty="0"/>
          </a:p>
        </p:txBody>
      </p:sp>
    </p:spTree>
    <p:extLst>
      <p:ext uri="{BB962C8B-B14F-4D97-AF65-F5344CB8AC3E}">
        <p14:creationId xmlns:p14="http://schemas.microsoft.com/office/powerpoint/2010/main" val="248447262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t>Narración Completa: "Las</a:t>
            </a:r>
            <a:r>
              <a:rPr lang="es-ES" baseline="0" dirty="0"/>
              <a:t> horas </a:t>
            </a:r>
            <a:r>
              <a:rPr lang="es-ES" dirty="0"/>
              <a:t>más críticas en el hogar para los conductores son a menudo las mismas cuando</a:t>
            </a:r>
            <a:r>
              <a:rPr lang="es-ES" baseline="0" dirty="0"/>
              <a:t> están más ocupados</a:t>
            </a:r>
            <a:r>
              <a:rPr lang="es-ES" dirty="0"/>
              <a:t>. Justo antes de salir de viaje, un conductor necesita una buena noche de sueño. Y justo después de regresar de un viaje, un conductor necesita relajarse, descansar y dormir. Tenga estas necesidades en mente al planificar sus fines de semana</a:t>
            </a:r>
            <a:endParaRPr lang="en-US" dirty="0"/>
          </a:p>
          <a:p>
            <a:pPr eaLnBrk="1" hangingPunct="1">
              <a:spcBef>
                <a:spcPct val="0"/>
              </a:spcBef>
            </a:pPr>
            <a:endParaRPr lang="en-US" dirty="0"/>
          </a:p>
          <a:p>
            <a:pPr eaLnBrk="1" hangingPunct="1">
              <a:spcBef>
                <a:spcPct val="0"/>
              </a:spcBef>
            </a:pPr>
            <a:r>
              <a:rPr lang="en-US" dirty="0"/>
              <a:t>_______</a:t>
            </a:r>
          </a:p>
          <a:p>
            <a:pPr eaLnBrk="1" hangingPunct="1">
              <a:spcBef>
                <a:spcPct val="0"/>
              </a:spcBef>
            </a:pPr>
            <a:endParaRPr lang="en-US" dirty="0"/>
          </a:p>
          <a:p>
            <a:pPr eaLnBrk="1" hangingPunct="1">
              <a:spcBef>
                <a:spcPct val="0"/>
              </a:spcBef>
            </a:pPr>
            <a:r>
              <a:rPr lang="es-ES" dirty="0"/>
              <a:t>Notas para los Instructores: Horas críticas para los conductores en el hogar - justo </a:t>
            </a:r>
            <a:r>
              <a:rPr lang="es-ES" i="1" dirty="0"/>
              <a:t>antes</a:t>
            </a:r>
            <a:r>
              <a:rPr lang="es-ES" dirty="0"/>
              <a:t> de un viaje, y justo </a:t>
            </a:r>
            <a:r>
              <a:rPr lang="es-ES" i="1" dirty="0"/>
              <a:t>después</a:t>
            </a:r>
            <a:r>
              <a:rPr lang="es-ES" dirty="0"/>
              <a:t> de un viaje. ¿Son estos momentos de estrés para las familias? ¿Las familias tienen algunas "reglas" o prácticas que utilizan para hacer este horario más fácil?</a:t>
            </a:r>
            <a:endParaRPr lang="en-US" dirty="0"/>
          </a:p>
          <a:p>
            <a:pPr eaLnBrk="1" hangingPunct="1">
              <a:spcBef>
                <a:spcPct val="0"/>
              </a:spcBef>
            </a:pPr>
            <a:endParaRPr lang="en-US" dirty="0"/>
          </a:p>
          <a:p>
            <a:pPr eaLnBrk="1" hangingPunct="1">
              <a:spcBef>
                <a:spcPct val="0"/>
              </a:spcBef>
            </a:pPr>
            <a:endParaRPr lang="en-US" dirty="0"/>
          </a:p>
        </p:txBody>
      </p:sp>
      <p:sp>
        <p:nvSpPr>
          <p:cNvPr id="2017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B93529D-F105-4C9A-B88D-E2322423067F}" type="slidenum">
              <a:rPr lang="en-US" smtClean="0"/>
              <a:pPr fontAlgn="base">
                <a:spcBef>
                  <a:spcPct val="0"/>
                </a:spcBef>
                <a:spcAft>
                  <a:spcPct val="0"/>
                </a:spcAft>
                <a:defRPr/>
              </a:pPr>
              <a:t>71</a:t>
            </a:fld>
            <a:endParaRPr lang="en-US" dirty="0"/>
          </a:p>
        </p:txBody>
      </p:sp>
    </p:spTree>
    <p:extLst>
      <p:ext uri="{BB962C8B-B14F-4D97-AF65-F5344CB8AC3E}">
        <p14:creationId xmlns:p14="http://schemas.microsoft.com/office/powerpoint/2010/main" val="317934541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81063" eaLnBrk="1" hangingPunct="1">
              <a:spcBef>
                <a:spcPct val="0"/>
              </a:spcBef>
            </a:pPr>
            <a:r>
              <a:rPr lang="es-ES" dirty="0"/>
              <a:t>"Ya casi hemos terminado! He aquí una breve reseña de lo que hemos platicado".</a:t>
            </a:r>
          </a:p>
          <a:p>
            <a:pPr defTabSz="881063" eaLnBrk="1" hangingPunct="1">
              <a:spcBef>
                <a:spcPct val="0"/>
              </a:spcBef>
            </a:pPr>
            <a:endParaRPr lang="en-US" dirty="0"/>
          </a:p>
          <a:p>
            <a:pPr defTabSz="881063" eaLnBrk="1" hangingPunct="1">
              <a:spcBef>
                <a:spcPct val="0"/>
              </a:spcBef>
            </a:pPr>
            <a:endParaRPr lang="en-US" dirty="0"/>
          </a:p>
          <a:p>
            <a:pPr defTabSz="881063" eaLnBrk="1" hangingPunct="1">
              <a:spcBef>
                <a:spcPct val="0"/>
              </a:spcBef>
            </a:pPr>
            <a:r>
              <a:rPr lang="es-ES" dirty="0">
                <a:solidFill>
                  <a:srgbClr val="002060"/>
                </a:solidFill>
              </a:rPr>
              <a:t>Notas para capacitadores: En esta sección final, se revisan algunos términos claves y se hacen observaciones finales.</a:t>
            </a:r>
            <a:endParaRPr lang="en-US" dirty="0">
              <a:solidFill>
                <a:srgbClr val="002060"/>
              </a:solidFill>
            </a:endParaRPr>
          </a:p>
          <a:p>
            <a:pPr defTabSz="881063" eaLnBrk="1" hangingPunct="1">
              <a:spcBef>
                <a:spcPct val="0"/>
              </a:spcBef>
            </a:pPr>
            <a:endParaRPr lang="en-US" dirty="0">
              <a:solidFill>
                <a:srgbClr val="002060"/>
              </a:solidFill>
            </a:endParaRPr>
          </a:p>
          <a:p>
            <a:pPr defTabSz="881063" eaLnBrk="1" hangingPunct="1">
              <a:spcBef>
                <a:spcPct val="0"/>
              </a:spcBef>
            </a:pPr>
            <a:endParaRPr lang="en-US" dirty="0"/>
          </a:p>
          <a:p>
            <a:pPr defTabSz="881063" eaLnBrk="1" hangingPunct="1">
              <a:spcBef>
                <a:spcPct val="0"/>
              </a:spcBef>
            </a:pPr>
            <a:endParaRPr lang="en-US" dirty="0"/>
          </a:p>
        </p:txBody>
      </p:sp>
      <p:sp>
        <p:nvSpPr>
          <p:cNvPr id="2058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22B4DE8-D673-4F1D-9D60-F0CE45EF1EDC}" type="slidenum">
              <a:rPr lang="en-US" smtClean="0"/>
              <a:pPr fontAlgn="base">
                <a:spcBef>
                  <a:spcPct val="0"/>
                </a:spcBef>
                <a:spcAft>
                  <a:spcPct val="0"/>
                </a:spcAft>
                <a:defRPr/>
              </a:pPr>
              <a:t>72</a:t>
            </a:fld>
            <a:endParaRPr lang="en-US" dirty="0"/>
          </a:p>
        </p:txBody>
      </p:sp>
    </p:spTree>
    <p:extLst>
      <p:ext uri="{BB962C8B-B14F-4D97-AF65-F5344CB8AC3E}">
        <p14:creationId xmlns:p14="http://schemas.microsoft.com/office/powerpoint/2010/main" val="242991313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8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81063" eaLnBrk="1" hangingPunct="1">
              <a:spcBef>
                <a:spcPct val="0"/>
              </a:spcBef>
            </a:pPr>
            <a:r>
              <a:rPr lang="es-ES" dirty="0">
                <a:solidFill>
                  <a:srgbClr val="002060"/>
                </a:solidFill>
              </a:rPr>
              <a:t>Narración Completa: "Éstos son algunos de los términos y conceptos que hemos cubierto relacionados con la fatiga. Tómese un momento para revisarlas".</a:t>
            </a:r>
            <a:endParaRPr lang="en-US" dirty="0">
              <a:solidFill>
                <a:srgbClr val="002060"/>
              </a:solidFill>
            </a:endParaRPr>
          </a:p>
          <a:p>
            <a:pPr defTabSz="881063" eaLnBrk="1" hangingPunct="1">
              <a:spcBef>
                <a:spcPct val="0"/>
              </a:spcBef>
            </a:pPr>
            <a:endParaRPr lang="en-US" dirty="0"/>
          </a:p>
          <a:p>
            <a:pPr defTabSz="881063" eaLnBrk="1" hangingPunct="1">
              <a:spcBef>
                <a:spcPct val="0"/>
              </a:spcBef>
            </a:pPr>
            <a:r>
              <a:rPr lang="en-US" dirty="0"/>
              <a:t>_______</a:t>
            </a:r>
          </a:p>
          <a:p>
            <a:pPr defTabSz="881063" eaLnBrk="1" hangingPunct="1">
              <a:spcBef>
                <a:spcPct val="0"/>
              </a:spcBef>
            </a:pPr>
            <a:endParaRPr lang="en-US" dirty="0"/>
          </a:p>
          <a:p>
            <a:pPr defTabSz="881063" eaLnBrk="1" hangingPunct="1">
              <a:spcBef>
                <a:spcPct val="0"/>
              </a:spcBef>
            </a:pPr>
            <a:r>
              <a:rPr lang="es-ES" dirty="0"/>
              <a:t>Notas para Instructores: Durante</a:t>
            </a:r>
            <a:r>
              <a:rPr lang="es-ES" baseline="0" dirty="0"/>
              <a:t> </a:t>
            </a:r>
            <a:r>
              <a:rPr lang="es-ES" dirty="0"/>
              <a:t>la capacitación, lea éstas en voz alta y pregunte si hay dudas. Hágales preguntas como: "¿Cuál es la diferencia entre la fatiga aguda y crónica? ¿Cómo se relacionan una con otra? ¿Qué es un microsueño? Etc.</a:t>
            </a:r>
            <a:endParaRPr lang="en-US" dirty="0"/>
          </a:p>
          <a:p>
            <a:pPr defTabSz="881063" eaLnBrk="1" hangingPunct="1">
              <a:spcBef>
                <a:spcPct val="0"/>
              </a:spcBef>
            </a:pPr>
            <a:endParaRPr lang="en-US" dirty="0"/>
          </a:p>
          <a:p>
            <a:pPr defTabSz="881063" eaLnBrk="1" hangingPunct="1">
              <a:spcBef>
                <a:spcPct val="0"/>
              </a:spcBef>
            </a:pPr>
            <a:endParaRPr lang="en-US" dirty="0"/>
          </a:p>
        </p:txBody>
      </p:sp>
      <p:sp>
        <p:nvSpPr>
          <p:cNvPr id="2078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3BF5A19-22DD-4D06-BED1-80E3FFA8F302}" type="slidenum">
              <a:rPr lang="en-US" smtClean="0"/>
              <a:pPr fontAlgn="base">
                <a:spcBef>
                  <a:spcPct val="0"/>
                </a:spcBef>
                <a:spcAft>
                  <a:spcPct val="0"/>
                </a:spcAft>
                <a:defRPr/>
              </a:pPr>
              <a:t>73</a:t>
            </a:fld>
            <a:endParaRPr lang="en-US" dirty="0"/>
          </a:p>
        </p:txBody>
      </p:sp>
    </p:spTree>
    <p:extLst>
      <p:ext uri="{BB962C8B-B14F-4D97-AF65-F5344CB8AC3E}">
        <p14:creationId xmlns:p14="http://schemas.microsoft.com/office/powerpoint/2010/main" val="231581620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81063" eaLnBrk="1" hangingPunct="1">
              <a:spcBef>
                <a:spcPct val="0"/>
              </a:spcBef>
            </a:pPr>
            <a:r>
              <a:rPr lang="es-ES" dirty="0"/>
              <a:t>Narración Completa: "¿ Y respecto a</a:t>
            </a:r>
            <a:r>
              <a:rPr lang="es-ES" baseline="0" dirty="0"/>
              <a:t> e</a:t>
            </a:r>
            <a:r>
              <a:rPr lang="es-ES" dirty="0"/>
              <a:t>stos términos? Si ve un término o concepto que no recuerda, no dude en volver a revisar ".</a:t>
            </a:r>
            <a:endParaRPr lang="en-US" dirty="0"/>
          </a:p>
          <a:p>
            <a:pPr defTabSz="881063" eaLnBrk="1" hangingPunct="1">
              <a:spcBef>
                <a:spcPct val="0"/>
              </a:spcBef>
            </a:pPr>
            <a:r>
              <a:rPr lang="en-US" dirty="0"/>
              <a:t>_______</a:t>
            </a:r>
          </a:p>
          <a:p>
            <a:pPr defTabSz="881063" eaLnBrk="1" hangingPunct="1">
              <a:spcBef>
                <a:spcPct val="0"/>
              </a:spcBef>
            </a:pPr>
            <a:endParaRPr lang="en-US" dirty="0"/>
          </a:p>
          <a:p>
            <a:pPr defTabSz="881063" eaLnBrk="1" hangingPunct="1">
              <a:spcBef>
                <a:spcPct val="0"/>
              </a:spcBef>
            </a:pPr>
            <a:endParaRPr lang="en-US" dirty="0"/>
          </a:p>
          <a:p>
            <a:pPr defTabSz="881063" eaLnBrk="1" hangingPunct="1">
              <a:spcBef>
                <a:spcPct val="0"/>
              </a:spcBef>
            </a:pPr>
            <a:r>
              <a:rPr lang="es-ES" dirty="0"/>
              <a:t>Notas para los Instructores: Más términos y conceptos. Posibles preguntas de revisión incluyen: Describir el sueño MOR. Nombrar varias causas de las diferencias individuales en la susceptibilidad a la fatiga. ¿Es la AOS  una enfermedad? (Sí, muy seria!) ¿Es el insomnio una enfermedad? (Por lo general no. La mayoría de las veces se puede reducir mediante cambios relativamente simples en la</a:t>
            </a:r>
            <a:r>
              <a:rPr lang="es-ES" baseline="0" dirty="0"/>
              <a:t> conducta</a:t>
            </a:r>
            <a:r>
              <a:rPr lang="es-ES" dirty="0"/>
              <a:t>)</a:t>
            </a:r>
            <a:endParaRPr lang="en-US" dirty="0"/>
          </a:p>
          <a:p>
            <a:pPr defTabSz="881063" eaLnBrk="1" hangingPunct="1">
              <a:spcBef>
                <a:spcPct val="0"/>
              </a:spcBef>
            </a:pPr>
            <a:endParaRPr lang="en-US" dirty="0"/>
          </a:p>
          <a:p>
            <a:pPr defTabSz="881063" eaLnBrk="1" hangingPunct="1">
              <a:spcBef>
                <a:spcPct val="0"/>
              </a:spcBef>
            </a:pPr>
            <a:endParaRPr lang="en-US" dirty="0"/>
          </a:p>
        </p:txBody>
      </p:sp>
      <p:sp>
        <p:nvSpPr>
          <p:cNvPr id="2099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2552634-9668-44FB-AA86-1263B20785E6}" type="slidenum">
              <a:rPr lang="en-US" smtClean="0"/>
              <a:pPr fontAlgn="base">
                <a:spcBef>
                  <a:spcPct val="0"/>
                </a:spcBef>
                <a:spcAft>
                  <a:spcPct val="0"/>
                </a:spcAft>
                <a:defRPr/>
              </a:pPr>
              <a:t>74</a:t>
            </a:fld>
            <a:endParaRPr lang="en-US" dirty="0"/>
          </a:p>
        </p:txBody>
      </p:sp>
    </p:spTree>
    <p:extLst>
      <p:ext uri="{BB962C8B-B14F-4D97-AF65-F5344CB8AC3E}">
        <p14:creationId xmlns:p14="http://schemas.microsoft.com/office/powerpoint/2010/main" val="303281994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81063" eaLnBrk="1" hangingPunct="1">
              <a:spcBef>
                <a:spcPct val="0"/>
              </a:spcBef>
            </a:pPr>
            <a:r>
              <a:rPr lang="es-ES" dirty="0"/>
              <a:t>Narración Completa: "¿Qué hemos aprendido hoy? Hemos aprendido que dormir</a:t>
            </a:r>
            <a:r>
              <a:rPr lang="es-ES" baseline="0" dirty="0"/>
              <a:t> </a:t>
            </a:r>
            <a:r>
              <a:rPr lang="es-ES" dirty="0"/>
              <a:t>es una necesidad biológica. Dormir y otros comportamientos o hábitos relacionados con la salud afectan tanto el desempeño como la calidad de vida. Cuando su familia trabaja junta para promover comportamientos saludables, todos ganan! Después de todo, el hogar y la familia son la </a:t>
            </a:r>
            <a:r>
              <a:rPr lang="es-ES" i="1" dirty="0"/>
              <a:t>base</a:t>
            </a:r>
            <a:r>
              <a:rPr lang="es-ES" dirty="0"/>
              <a:t> para el bienestar y la seguridad del conductor ".</a:t>
            </a:r>
            <a:endParaRPr lang="en-US" dirty="0"/>
          </a:p>
          <a:p>
            <a:pPr defTabSz="881063" eaLnBrk="1" hangingPunct="1">
              <a:spcBef>
                <a:spcPct val="0"/>
              </a:spcBef>
            </a:pPr>
            <a:endParaRPr lang="en-US" dirty="0"/>
          </a:p>
          <a:p>
            <a:pPr defTabSz="881063" eaLnBrk="1" hangingPunct="1">
              <a:spcBef>
                <a:spcPct val="0"/>
              </a:spcBef>
            </a:pPr>
            <a:r>
              <a:rPr lang="en-US" dirty="0"/>
              <a:t>____________</a:t>
            </a:r>
          </a:p>
          <a:p>
            <a:pPr defTabSz="881063" eaLnBrk="1" hangingPunct="1">
              <a:spcBef>
                <a:spcPct val="0"/>
              </a:spcBef>
            </a:pPr>
            <a:endParaRPr lang="en-US" dirty="0"/>
          </a:p>
          <a:p>
            <a:pPr defTabSz="881063" eaLnBrk="1" hangingPunct="1">
              <a:spcBef>
                <a:spcPct val="0"/>
              </a:spcBef>
            </a:pPr>
            <a:r>
              <a:rPr lang="es-ES" dirty="0"/>
              <a:t>Notas para capacitadores: Ninguna información nueva, sino simplemente repasar los puntos fundamentales anteriores. El objetivo clave aquí es el cambio de actitud.</a:t>
            </a:r>
            <a:endParaRPr lang="en-US" dirty="0"/>
          </a:p>
          <a:p>
            <a:pPr defTabSz="881063" eaLnBrk="1" hangingPunct="1">
              <a:spcBef>
                <a:spcPct val="0"/>
              </a:spcBef>
            </a:pPr>
            <a:endParaRPr lang="en-US" dirty="0"/>
          </a:p>
          <a:p>
            <a:pPr defTabSz="881063" eaLnBrk="1" hangingPunct="1">
              <a:spcBef>
                <a:spcPct val="0"/>
              </a:spcBef>
            </a:pPr>
            <a:endParaRPr lang="en-US" dirty="0"/>
          </a:p>
          <a:p>
            <a:pPr defTabSz="881063" eaLnBrk="1" hangingPunct="1">
              <a:spcBef>
                <a:spcPct val="0"/>
              </a:spcBef>
            </a:pPr>
            <a:r>
              <a:rPr lang="en-US" dirty="0"/>
              <a:t> </a:t>
            </a:r>
          </a:p>
          <a:p>
            <a:pPr defTabSz="881063" eaLnBrk="1" hangingPunct="1">
              <a:spcBef>
                <a:spcPct val="0"/>
              </a:spcBef>
            </a:pPr>
            <a:endParaRPr lang="en-US" dirty="0"/>
          </a:p>
        </p:txBody>
      </p:sp>
      <p:sp>
        <p:nvSpPr>
          <p:cNvPr id="2119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B55193-8F6D-4751-A458-92CB78B37382}" type="slidenum">
              <a:rPr lang="en-US" smtClean="0"/>
              <a:pPr fontAlgn="base">
                <a:spcBef>
                  <a:spcPct val="0"/>
                </a:spcBef>
                <a:spcAft>
                  <a:spcPct val="0"/>
                </a:spcAft>
                <a:defRPr/>
              </a:pPr>
              <a:t>75</a:t>
            </a:fld>
            <a:endParaRPr lang="en-US" dirty="0"/>
          </a:p>
        </p:txBody>
      </p:sp>
    </p:spTree>
    <p:extLst>
      <p:ext uri="{BB962C8B-B14F-4D97-AF65-F5344CB8AC3E}">
        <p14:creationId xmlns:p14="http://schemas.microsoft.com/office/powerpoint/2010/main" val="244555902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bwMode="auto">
          <a:xfrm>
            <a:off x="1146175" y="688975"/>
            <a:ext cx="4705350" cy="3530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81063" eaLnBrk="1" hangingPunct="1">
              <a:spcBef>
                <a:spcPct val="0"/>
              </a:spcBef>
            </a:pPr>
            <a:r>
              <a:rPr lang="es-ES" dirty="0"/>
              <a:t>Narración Completa: "El Programa de Administración de la Fatiga de Norteamérica se basa en un concepto de equipo: Conductores, familias y empleadores trabajando juntos para la seguridad del conductor. Gracias por tomarse el tiempo para ver este módulo de capacitación - apreciamos su compromiso y apoyo ".</a:t>
            </a:r>
          </a:p>
          <a:p>
            <a:pPr defTabSz="881063" eaLnBrk="1" hangingPunct="1">
              <a:spcBef>
                <a:spcPct val="0"/>
              </a:spcBef>
            </a:pPr>
            <a:endParaRPr lang="en-US" dirty="0"/>
          </a:p>
          <a:p>
            <a:pPr defTabSz="881063" eaLnBrk="1" hangingPunct="1">
              <a:spcBef>
                <a:spcPct val="0"/>
              </a:spcBef>
            </a:pPr>
            <a:r>
              <a:rPr lang="en-US" dirty="0"/>
              <a:t>_______</a:t>
            </a:r>
          </a:p>
          <a:p>
            <a:pPr defTabSz="881063" eaLnBrk="1" hangingPunct="1">
              <a:spcBef>
                <a:spcPct val="0"/>
              </a:spcBef>
            </a:pPr>
            <a:endParaRPr lang="en-US" dirty="0"/>
          </a:p>
          <a:p>
            <a:pPr defTabSz="881063" eaLnBrk="1" hangingPunct="1">
              <a:spcBef>
                <a:spcPct val="0"/>
              </a:spcBef>
            </a:pPr>
            <a:r>
              <a:rPr lang="es-ES" dirty="0"/>
              <a:t>Notas para los capacitadores: El módulo se cierra con este esquema que refuerza el concepto de equipo detrás de la administración de la fatiga iluminada ¡Las familias son una parte importante del equipo!</a:t>
            </a:r>
            <a:endParaRPr lang="en-US" dirty="0"/>
          </a:p>
          <a:p>
            <a:pPr defTabSz="881063" eaLnBrk="1" hangingPunct="1">
              <a:spcBef>
                <a:spcPct val="0"/>
              </a:spcBef>
            </a:pPr>
            <a:endParaRPr lang="en-US" dirty="0"/>
          </a:p>
        </p:txBody>
      </p:sp>
      <p:sp>
        <p:nvSpPr>
          <p:cNvPr id="2140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9513615-6959-4BA7-A999-E08BEE178176}" type="slidenum">
              <a:rPr lang="en-US" altLang="en-US" smtClean="0"/>
              <a:pPr fontAlgn="base">
                <a:spcBef>
                  <a:spcPct val="0"/>
                </a:spcBef>
                <a:spcAft>
                  <a:spcPct val="0"/>
                </a:spcAft>
                <a:defRPr/>
              </a:pPr>
              <a:t>76</a:t>
            </a:fld>
            <a:endParaRPr lang="en-US" altLang="en-US" dirty="0"/>
          </a:p>
        </p:txBody>
      </p:sp>
    </p:spTree>
    <p:extLst>
      <p:ext uri="{BB962C8B-B14F-4D97-AF65-F5344CB8AC3E}">
        <p14:creationId xmlns:p14="http://schemas.microsoft.com/office/powerpoint/2010/main" val="74449686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81063" eaLnBrk="1" hangingPunct="1">
              <a:spcBef>
                <a:spcPct val="0"/>
              </a:spcBef>
            </a:pPr>
            <a:r>
              <a:rPr lang="es-ES" dirty="0"/>
              <a:t>Narración Completa: "¿Quieres poner a prueba lo que has aprendido? El examen opcional contiene diez preguntas de opción múltiple. [Instrucciones adicionales sobre cómo tomar el examen.]</a:t>
            </a:r>
            <a:endParaRPr lang="en-US" dirty="0"/>
          </a:p>
          <a:p>
            <a:pPr defTabSz="881063" eaLnBrk="1" hangingPunct="1">
              <a:spcBef>
                <a:spcPct val="0"/>
              </a:spcBef>
            </a:pPr>
            <a:r>
              <a:rPr lang="en-US" dirty="0"/>
              <a:t>_______</a:t>
            </a:r>
          </a:p>
          <a:p>
            <a:pPr defTabSz="881063" eaLnBrk="1" hangingPunct="1">
              <a:spcBef>
                <a:spcPct val="0"/>
              </a:spcBef>
            </a:pPr>
            <a:endParaRPr lang="en-US" dirty="0"/>
          </a:p>
          <a:p>
            <a:pPr defTabSz="881063" eaLnBrk="1" hangingPunct="1">
              <a:spcBef>
                <a:spcPct val="0"/>
              </a:spcBef>
            </a:pPr>
            <a:r>
              <a:rPr lang="es-ES" dirty="0"/>
              <a:t>Notas para los capacitadores: El examen de la Educación de la Familiar es opcional y las puntuaciones de los miembros de la familia no deberían ser registradas. Pero algunos lo ven como un reto divertido, y tomarlo reforzará su aprendizaje. Después de haber aplicado la prueba, repase las preguntas y las respuestas correctas.</a:t>
            </a:r>
            <a:endParaRPr lang="en-US" dirty="0"/>
          </a:p>
        </p:txBody>
      </p:sp>
      <p:sp>
        <p:nvSpPr>
          <p:cNvPr id="2160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F00A229-DD1D-44CD-808E-48C2FA4F737D}" type="slidenum">
              <a:rPr lang="en-US" smtClean="0"/>
              <a:pPr fontAlgn="base">
                <a:spcBef>
                  <a:spcPct val="0"/>
                </a:spcBef>
                <a:spcAft>
                  <a:spcPct val="0"/>
                </a:spcAft>
                <a:defRPr/>
              </a:pPr>
              <a:t>77</a:t>
            </a:fld>
            <a:endParaRPr lang="en-US" dirty="0"/>
          </a:p>
        </p:txBody>
      </p:sp>
    </p:spTree>
    <p:extLst>
      <p:ext uri="{BB962C8B-B14F-4D97-AF65-F5344CB8AC3E}">
        <p14:creationId xmlns:p14="http://schemas.microsoft.com/office/powerpoint/2010/main" val="30074197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solidFill>
                  <a:srgbClr val="002060"/>
                </a:solidFill>
              </a:rPr>
              <a:t>Narración Completa: "¿Qué se puede hacer para prevenir estos choques graves? Una forma de hacerlo es estar más alerta y bien. ¿Qué es el estado de alerta? Estar "alerta" significa que usted está despierto y atento. ¿Qué es bienestar? Bienestar es salud física, mental, emocional y de comportamiento. Dormir bien es esencial tanto para el estado de alerta como</a:t>
            </a:r>
            <a:r>
              <a:rPr lang="es-ES" baseline="0" dirty="0">
                <a:solidFill>
                  <a:srgbClr val="002060"/>
                </a:solidFill>
              </a:rPr>
              <a:t> para </a:t>
            </a:r>
            <a:r>
              <a:rPr lang="es-ES" dirty="0">
                <a:solidFill>
                  <a:srgbClr val="002060"/>
                </a:solidFill>
              </a:rPr>
              <a:t>el bienestar ".</a:t>
            </a:r>
          </a:p>
          <a:p>
            <a:pPr eaLnBrk="1" hangingPunct="1">
              <a:spcBef>
                <a:spcPct val="0"/>
              </a:spcBef>
            </a:pPr>
            <a:endParaRPr lang="es-ES" dirty="0">
              <a:solidFill>
                <a:srgbClr val="002060"/>
              </a:solidFill>
            </a:endParaRPr>
          </a:p>
          <a:p>
            <a:pPr eaLnBrk="1" hangingPunct="1">
              <a:spcBef>
                <a:spcPct val="0"/>
              </a:spcBef>
            </a:pPr>
            <a:r>
              <a:rPr lang="en-US" dirty="0">
                <a:solidFill>
                  <a:srgbClr val="002060"/>
                </a:solidFill>
              </a:rPr>
              <a:t>_______</a:t>
            </a:r>
          </a:p>
          <a:p>
            <a:pPr eaLnBrk="1" hangingPunct="1">
              <a:spcBef>
                <a:spcPct val="0"/>
              </a:spcBef>
            </a:pPr>
            <a:endParaRPr lang="en-US" dirty="0">
              <a:solidFill>
                <a:srgbClr val="0033CC"/>
              </a:solidFill>
            </a:endParaRPr>
          </a:p>
          <a:p>
            <a:pPr eaLnBrk="1" hangingPunct="1">
              <a:spcBef>
                <a:spcPct val="0"/>
              </a:spcBef>
            </a:pPr>
            <a:r>
              <a:rPr lang="es-ES" dirty="0"/>
              <a:t>Notas para los capacitadores: Aquí se presentan las definiciones de los términos "estado de alerta" y "bienestar", y sus conexiones con dormir bien. El estado de alerta se refiere más a la seguridad, mientras que el bienestar se refiere más a la salud.</a:t>
            </a:r>
            <a:endParaRPr lang="en-US" dirty="0"/>
          </a:p>
        </p:txBody>
      </p:sp>
      <p:sp>
        <p:nvSpPr>
          <p:cNvPr id="399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91E47C4-AE66-4405-8583-7FB98F3C5029}" type="slidenum">
              <a:rPr lang="en-US" smtClean="0"/>
              <a:pPr fontAlgn="base">
                <a:spcBef>
                  <a:spcPct val="0"/>
                </a:spcBef>
                <a:spcAft>
                  <a:spcPct val="0"/>
                </a:spcAft>
                <a:defRPr/>
              </a:pPr>
              <a:t>8</a:t>
            </a:fld>
            <a:endParaRPr lang="en-US" dirty="0"/>
          </a:p>
        </p:txBody>
      </p:sp>
    </p:spTree>
    <p:extLst>
      <p:ext uri="{BB962C8B-B14F-4D97-AF65-F5344CB8AC3E}">
        <p14:creationId xmlns:p14="http://schemas.microsoft.com/office/powerpoint/2010/main" val="10299000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81390" eaLnBrk="1" fontAlgn="auto" hangingPunct="1">
              <a:spcBef>
                <a:spcPts val="0"/>
              </a:spcBef>
              <a:spcAft>
                <a:spcPts val="0"/>
              </a:spcAft>
              <a:defRPr/>
            </a:pPr>
            <a:r>
              <a:rPr lang="es-MX" noProof="0" dirty="0"/>
              <a:t>Narración Completa:</a:t>
            </a:r>
          </a:p>
          <a:p>
            <a:pPr defTabSz="881390" eaLnBrk="1" fontAlgn="auto" hangingPunct="1">
              <a:spcBef>
                <a:spcPts val="0"/>
              </a:spcBef>
              <a:spcAft>
                <a:spcPts val="0"/>
              </a:spcAft>
              <a:defRPr/>
            </a:pPr>
            <a:r>
              <a:rPr lang="es-MX" noProof="0" dirty="0"/>
              <a:t>“Si, Todo</a:t>
            </a:r>
            <a:r>
              <a:rPr lang="es-MX" baseline="0" noProof="0" dirty="0"/>
              <a:t> comienza con dormir bien.</a:t>
            </a:r>
          </a:p>
          <a:p>
            <a:pPr defTabSz="881390" eaLnBrk="1" fontAlgn="auto" hangingPunct="1">
              <a:spcBef>
                <a:spcPts val="0"/>
              </a:spcBef>
              <a:spcAft>
                <a:spcPts val="0"/>
              </a:spcAft>
              <a:defRPr/>
            </a:pPr>
            <a:r>
              <a:rPr lang="es-MX" baseline="0" noProof="0" dirty="0"/>
              <a:t>[se agrega una flecha y Estado de Alerta] Dormir bien es esencial para el Estado de Alerta.</a:t>
            </a:r>
          </a:p>
          <a:p>
            <a:pPr defTabSz="881390" eaLnBrk="1" fontAlgn="auto" hangingPunct="1">
              <a:spcBef>
                <a:spcPts val="0"/>
              </a:spcBef>
              <a:spcAft>
                <a:spcPts val="0"/>
              </a:spcAft>
              <a:defRPr/>
            </a:pPr>
            <a:r>
              <a:rPr lang="es-MX" baseline="0" noProof="0" dirty="0"/>
              <a:t>[se agrega una flecha y Desempeño] Y el estado de alerta hace posible un buen desempeño </a:t>
            </a:r>
          </a:p>
          <a:p>
            <a:pPr defTabSz="881390" eaLnBrk="1" fontAlgn="auto" hangingPunct="1">
              <a:spcBef>
                <a:spcPts val="0"/>
              </a:spcBef>
              <a:spcAft>
                <a:spcPts val="0"/>
              </a:spcAft>
              <a:defRPr/>
            </a:pPr>
            <a:r>
              <a:rPr lang="es-MX" baseline="0" noProof="0" dirty="0"/>
              <a:t>[se agrega una flecha y Bienestar] Dormir bien también es esencial para el Bienestar…</a:t>
            </a:r>
          </a:p>
          <a:p>
            <a:pPr defTabSz="881390" eaLnBrk="1" fontAlgn="auto" hangingPunct="1">
              <a:spcBef>
                <a:spcPts val="0"/>
              </a:spcBef>
              <a:spcAft>
                <a:spcPts val="0"/>
              </a:spcAft>
              <a:defRPr/>
            </a:pPr>
            <a:r>
              <a:rPr lang="es-MX" baseline="0" noProof="0" dirty="0"/>
              <a:t>[se agrega una flecha y Felicidad] y el bienestar es un gran ingrediente para la felicidad personal. Eso hace que dormir sea una de las cosas más importantes en su vida.” </a:t>
            </a:r>
          </a:p>
          <a:p>
            <a:pPr defTabSz="881390" eaLnBrk="1" fontAlgn="auto" hangingPunct="1">
              <a:spcBef>
                <a:spcPts val="0"/>
              </a:spcBef>
              <a:spcAft>
                <a:spcPts val="0"/>
              </a:spcAft>
              <a:defRPr/>
            </a:pPr>
            <a:endParaRPr lang="es-MX" baseline="0" noProof="0" dirty="0"/>
          </a:p>
          <a:p>
            <a:pPr defTabSz="881390" eaLnBrk="1" fontAlgn="auto" hangingPunct="1">
              <a:spcBef>
                <a:spcPts val="0"/>
              </a:spcBef>
              <a:spcAft>
                <a:spcPts val="0"/>
              </a:spcAft>
              <a:defRPr/>
            </a:pPr>
            <a:r>
              <a:rPr lang="en-US" dirty="0">
                <a:solidFill>
                  <a:srgbClr val="002060"/>
                </a:solidFill>
              </a:rPr>
              <a:t>_______</a:t>
            </a:r>
          </a:p>
          <a:p>
            <a:pPr defTabSz="881390" eaLnBrk="1" fontAlgn="auto" hangingPunct="1">
              <a:spcBef>
                <a:spcPts val="0"/>
              </a:spcBef>
              <a:spcAft>
                <a:spcPts val="0"/>
              </a:spcAft>
              <a:defRPr/>
            </a:pPr>
            <a:endParaRPr lang="es-MX" baseline="0" noProof="0" dirty="0"/>
          </a:p>
          <a:p>
            <a:pPr defTabSz="881390" eaLnBrk="1" fontAlgn="auto" hangingPunct="1">
              <a:spcBef>
                <a:spcPts val="0"/>
              </a:spcBef>
              <a:spcAft>
                <a:spcPts val="0"/>
              </a:spcAft>
              <a:defRPr/>
            </a:pPr>
            <a:r>
              <a:rPr lang="es-MX" noProof="0" dirty="0"/>
              <a:t>Comentario adicional</a:t>
            </a:r>
            <a:r>
              <a:rPr lang="es-MX" baseline="0" noProof="0" dirty="0"/>
              <a:t>: Investigaciones han probado la relación entre un buen sueño y el estado de alerta, el desempeño y el bienestar. La relación con la felicidad es más subjetivo, sin embargo, la mayoría de la gente estará de acuerdo que la felicidad es en parte el resultado de tener buena salud y ser capaz de desempeñarse bien.</a:t>
            </a:r>
            <a:endParaRPr lang="es-MX" noProof="0"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9</a:t>
            </a:fld>
            <a:endParaRPr lang="en-US" dirty="0"/>
          </a:p>
        </p:txBody>
      </p:sp>
    </p:spTree>
    <p:extLst>
      <p:ext uri="{BB962C8B-B14F-4D97-AF65-F5344CB8AC3E}">
        <p14:creationId xmlns:p14="http://schemas.microsoft.com/office/powerpoint/2010/main" val="23382094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DD1B32A-4B86-46C3-902B-21BA70D6761A}" type="datetime1">
              <a:rPr lang="en-US"/>
              <a:pPr>
                <a:defRPr/>
              </a:pPr>
              <a:t>8/6/2025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05716874-6F9F-4648-8017-D17AC22EFCBB}" type="slidenum">
              <a:rPr lang="en-US"/>
              <a:pPr>
                <a:defRPr/>
              </a:pPr>
              <a:t>‹#›</a:t>
            </a:fld>
            <a:endParaRPr lang="en-US" dirty="0"/>
          </a:p>
        </p:txBody>
      </p:sp>
    </p:spTree>
    <p:extLst>
      <p:ext uri="{BB962C8B-B14F-4D97-AF65-F5344CB8AC3E}">
        <p14:creationId xmlns:p14="http://schemas.microsoft.com/office/powerpoint/2010/main" val="2883593024"/>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5475A21-FE2A-4A4F-BEFE-8532335599A1}" type="datetime1">
              <a:rPr lang="en-US"/>
              <a:pPr>
                <a:defRPr/>
              </a:pPr>
              <a:t>8/6/2025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C3260B42-2A53-43C6-87E5-846209700F8E}" type="slidenum">
              <a:rPr lang="en-US"/>
              <a:pPr>
                <a:defRPr/>
              </a:pPr>
              <a:t>‹#›</a:t>
            </a:fld>
            <a:endParaRPr lang="en-US" dirty="0"/>
          </a:p>
        </p:txBody>
      </p:sp>
    </p:spTree>
    <p:extLst>
      <p:ext uri="{BB962C8B-B14F-4D97-AF65-F5344CB8AC3E}">
        <p14:creationId xmlns:p14="http://schemas.microsoft.com/office/powerpoint/2010/main" val="1089491258"/>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CD8542F-5DA8-4490-B4E5-1FEE8303EC42}" type="datetime1">
              <a:rPr lang="en-US"/>
              <a:pPr>
                <a:defRPr/>
              </a:pPr>
              <a:t>8/6/2025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8E834CC8-36BC-4C4E-BF97-00B72E4ACFE5}" type="slidenum">
              <a:rPr lang="en-US"/>
              <a:pPr>
                <a:defRPr/>
              </a:pPr>
              <a:t>‹#›</a:t>
            </a:fld>
            <a:endParaRPr lang="en-US" dirty="0"/>
          </a:p>
        </p:txBody>
      </p:sp>
    </p:spTree>
    <p:extLst>
      <p:ext uri="{BB962C8B-B14F-4D97-AF65-F5344CB8AC3E}">
        <p14:creationId xmlns:p14="http://schemas.microsoft.com/office/powerpoint/2010/main" val="278053361"/>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4EE375F8-684B-46A9-97C4-36822A7FF9CA}" type="datetime1">
              <a:rPr lang="en-US"/>
              <a:pPr>
                <a:defRPr/>
              </a:pPr>
              <a:t>8/6/2025</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D1F3D2FF-C26E-4C52-B993-AD356ACE0EFB}" type="slidenum">
              <a:rPr lang="en-US"/>
              <a:pPr>
                <a:defRPr/>
              </a:pPr>
              <a:t>‹#›</a:t>
            </a:fld>
            <a:endParaRPr lang="en-US" dirty="0"/>
          </a:p>
        </p:txBody>
      </p:sp>
    </p:spTree>
    <p:extLst>
      <p:ext uri="{BB962C8B-B14F-4D97-AF65-F5344CB8AC3E}">
        <p14:creationId xmlns:p14="http://schemas.microsoft.com/office/powerpoint/2010/main" val="1620269075"/>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BDD58BE1-D4B4-4597-A532-E68FC644398D}" type="datetime1">
              <a:rPr lang="en-US"/>
              <a:pPr>
                <a:defRPr/>
              </a:pPr>
              <a:t>8/6/2025</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35663F6E-4272-48D0-BAF2-8EFB48D069E2}" type="slidenum">
              <a:rPr lang="en-US"/>
              <a:pPr>
                <a:defRPr/>
              </a:pPr>
              <a:t>‹#›</a:t>
            </a:fld>
            <a:endParaRPr lang="en-US" dirty="0"/>
          </a:p>
        </p:txBody>
      </p:sp>
    </p:spTree>
    <p:extLst>
      <p:ext uri="{BB962C8B-B14F-4D97-AF65-F5344CB8AC3E}">
        <p14:creationId xmlns:p14="http://schemas.microsoft.com/office/powerpoint/2010/main" val="1423329252"/>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88F0794-455A-4693-937A-DDB70D723A45}" type="datetime1">
              <a:rPr lang="en-US"/>
              <a:pPr>
                <a:defRPr/>
              </a:pPr>
              <a:t>8/6/2025</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5B7450E8-BFDB-4DD5-8520-BCDF86CF2D35}" type="slidenum">
              <a:rPr lang="en-US"/>
              <a:pPr>
                <a:defRPr/>
              </a:pPr>
              <a:t>‹#›</a:t>
            </a:fld>
            <a:endParaRPr lang="en-US" dirty="0"/>
          </a:p>
        </p:txBody>
      </p:sp>
    </p:spTree>
    <p:extLst>
      <p:ext uri="{BB962C8B-B14F-4D97-AF65-F5344CB8AC3E}">
        <p14:creationId xmlns:p14="http://schemas.microsoft.com/office/powerpoint/2010/main" val="856268697"/>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8E3A71C-D3B0-4EE5-B5F7-1412BFBD74E5}" type="datetime1">
              <a:rPr lang="en-US"/>
              <a:pPr>
                <a:defRPr/>
              </a:pPr>
              <a:t>8/6/2025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F7981AE5-F962-4C55-9528-6CCFF1426918}" type="slidenum">
              <a:rPr lang="en-US"/>
              <a:pPr>
                <a:defRPr/>
              </a:pPr>
              <a:t>‹#›</a:t>
            </a:fld>
            <a:endParaRPr lang="en-US" dirty="0"/>
          </a:p>
        </p:txBody>
      </p:sp>
    </p:spTree>
    <p:extLst>
      <p:ext uri="{BB962C8B-B14F-4D97-AF65-F5344CB8AC3E}">
        <p14:creationId xmlns:p14="http://schemas.microsoft.com/office/powerpoint/2010/main" val="4052363716"/>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10B5413-F153-4655-8347-679C2868795F}" type="datetime1">
              <a:rPr lang="en-US"/>
              <a:pPr>
                <a:defRPr/>
              </a:pPr>
              <a:t>8/6/2025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C2CDE440-5893-496D-9F8A-476ACCDA9396}" type="slidenum">
              <a:rPr lang="en-US"/>
              <a:pPr>
                <a:defRPr/>
              </a:pPr>
              <a:t>‹#›</a:t>
            </a:fld>
            <a:endParaRPr lang="en-US" dirty="0"/>
          </a:p>
        </p:txBody>
      </p:sp>
    </p:spTree>
    <p:extLst>
      <p:ext uri="{BB962C8B-B14F-4D97-AF65-F5344CB8AC3E}">
        <p14:creationId xmlns:p14="http://schemas.microsoft.com/office/powerpoint/2010/main" val="450277939"/>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C691BAA-A603-40D4-8003-1FF9620C6211}" type="datetime1">
              <a:rPr lang="en-US"/>
              <a:pPr>
                <a:defRPr/>
              </a:pPr>
              <a:t>8/6/2025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2A2AF25-A0C1-40A6-A538-086A87A8DF54}" type="slidenum">
              <a:rPr lang="en-US"/>
              <a:pPr>
                <a:defRPr/>
              </a:pPr>
              <a:t>‹#›</a:t>
            </a:fld>
            <a:endParaRPr lang="en-US" dirty="0"/>
          </a:p>
        </p:txBody>
      </p:sp>
    </p:spTree>
    <p:extLst>
      <p:ext uri="{BB962C8B-B14F-4D97-AF65-F5344CB8AC3E}">
        <p14:creationId xmlns:p14="http://schemas.microsoft.com/office/powerpoint/2010/main" val="3028126399"/>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9CC152-9F0F-4BC4-BD3C-4D3F8BC9C52D}" type="datetime1">
              <a:rPr lang="en-US"/>
              <a:pPr>
                <a:defRPr/>
              </a:pPr>
              <a:t>8/6/2025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A874E190-279F-4276-83FC-E806438B68A4}" type="slidenum">
              <a:rPr lang="en-US"/>
              <a:pPr>
                <a:defRPr/>
              </a:pPr>
              <a:t>‹#›</a:t>
            </a:fld>
            <a:endParaRPr lang="en-US" dirty="0"/>
          </a:p>
        </p:txBody>
      </p:sp>
    </p:spTree>
    <p:extLst>
      <p:ext uri="{BB962C8B-B14F-4D97-AF65-F5344CB8AC3E}">
        <p14:creationId xmlns:p14="http://schemas.microsoft.com/office/powerpoint/2010/main" val="3525731278"/>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175"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488950"/>
            <a:ext cx="9144000" cy="16002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6" name="Picture 8"/>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76225" y="5499100"/>
            <a:ext cx="2619375"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8975" y="554037"/>
            <a:ext cx="7772400" cy="1470025"/>
          </a:xfrm>
        </p:spPr>
        <p:txBody>
          <a:bodyPr/>
          <a:lstStyle>
            <a:lvl1pPr>
              <a:defRPr>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Footer Placeholder 4"/>
          <p:cNvSpPr>
            <a:spLocks noGrp="1"/>
          </p:cNvSpPr>
          <p:nvPr>
            <p:ph type="ftr" sz="quarter" idx="10"/>
          </p:nvPr>
        </p:nvSpPr>
        <p:spPr>
          <a:xfrm>
            <a:off x="3124200" y="6400800"/>
            <a:ext cx="2895600" cy="365125"/>
          </a:xfrm>
        </p:spPr>
        <p:txBody>
          <a:bodyPr/>
          <a:lstStyle>
            <a:lvl1pPr>
              <a:defRPr/>
            </a:lvl1pPr>
          </a:lstStyle>
          <a:p>
            <a:pPr>
              <a:defRPr/>
            </a:pPr>
            <a:endParaRPr lang="en-US" dirty="0"/>
          </a:p>
        </p:txBody>
      </p:sp>
      <p:sp>
        <p:nvSpPr>
          <p:cNvPr id="8" name="Slide Number Placeholder 5"/>
          <p:cNvSpPr>
            <a:spLocks noGrp="1"/>
          </p:cNvSpPr>
          <p:nvPr>
            <p:ph type="sldNum" sz="quarter" idx="11"/>
          </p:nvPr>
        </p:nvSpPr>
        <p:spPr>
          <a:xfrm>
            <a:off x="6705600" y="6400800"/>
            <a:ext cx="2133600" cy="365125"/>
          </a:xfrm>
        </p:spPr>
        <p:txBody>
          <a:bodyPr/>
          <a:lstStyle>
            <a:lvl1pPr>
              <a:defRPr/>
            </a:lvl1pPr>
          </a:lstStyle>
          <a:p>
            <a:pPr>
              <a:defRPr/>
            </a:pPr>
            <a:fld id="{7BE1C62B-B8F8-4800-9116-8853D805E2CB}" type="slidenum">
              <a:rPr lang="en-US"/>
              <a:pPr>
                <a:defRPr/>
              </a:pPr>
              <a:t>‹#›</a:t>
            </a:fld>
            <a:endParaRPr lang="en-US" dirty="0"/>
          </a:p>
        </p:txBody>
      </p:sp>
    </p:spTree>
    <p:extLst>
      <p:ext uri="{BB962C8B-B14F-4D97-AF65-F5344CB8AC3E}">
        <p14:creationId xmlns:p14="http://schemas.microsoft.com/office/powerpoint/2010/main" val="4104467335"/>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7"/>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rot="5400000">
            <a:off x="-2286000" y="2590800"/>
            <a:ext cx="6858000" cy="16764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Title 1"/>
          <p:cNvSpPr>
            <a:spLocks noGrp="1"/>
          </p:cNvSpPr>
          <p:nvPr>
            <p:ph type="ctrTitle"/>
          </p:nvPr>
        </p:nvSpPr>
        <p:spPr>
          <a:xfrm>
            <a:off x="0" y="1752600"/>
            <a:ext cx="9144000" cy="1524000"/>
          </a:xfrm>
          <a:solidFill>
            <a:srgbClr val="C00000">
              <a:alpha val="60000"/>
            </a:srgbClr>
          </a:solidFill>
          <a:ln w="50800" cmpd="tri">
            <a:noFill/>
          </a:ln>
        </p:spPr>
        <p:txBody>
          <a:bodyPr/>
          <a:lstStyle>
            <a:lvl1pPr>
              <a:defRPr>
                <a:solidFill>
                  <a:schemeClr val="bg1"/>
                </a:solidFill>
              </a:defRPr>
            </a:lvl1pPr>
          </a:lstStyle>
          <a:p>
            <a:r>
              <a:rPr lang="en-US" dirty="0"/>
              <a:t>Subtitle</a:t>
            </a:r>
          </a:p>
        </p:txBody>
      </p:sp>
      <p:sp>
        <p:nvSpPr>
          <p:cNvPr id="7" name="Footer Placeholder 2"/>
          <p:cNvSpPr>
            <a:spLocks noGrp="1"/>
          </p:cNvSpPr>
          <p:nvPr>
            <p:ph type="ftr" sz="quarter" idx="10"/>
          </p:nvPr>
        </p:nvSpPr>
        <p:spPr/>
        <p:txBody>
          <a:bodyPr/>
          <a:lstStyle>
            <a:lvl1pPr>
              <a:defRPr/>
            </a:lvl1pPr>
          </a:lstStyle>
          <a:p>
            <a:pPr>
              <a:defRPr/>
            </a:pPr>
            <a:endParaRPr lang="en-US" dirty="0"/>
          </a:p>
        </p:txBody>
      </p:sp>
      <p:sp>
        <p:nvSpPr>
          <p:cNvPr id="8" name="Slide Number Placeholder 3"/>
          <p:cNvSpPr>
            <a:spLocks noGrp="1"/>
          </p:cNvSpPr>
          <p:nvPr>
            <p:ph type="sldNum" sz="quarter" idx="11"/>
          </p:nvPr>
        </p:nvSpPr>
        <p:spPr/>
        <p:txBody>
          <a:bodyPr/>
          <a:lstStyle>
            <a:lvl1pPr>
              <a:defRPr/>
            </a:lvl1pPr>
          </a:lstStyle>
          <a:p>
            <a:pPr>
              <a:defRPr/>
            </a:pPr>
            <a:fld id="{3C2135E6-F04B-4851-A751-CB009252DA88}" type="slidenum">
              <a:rPr lang="en-US"/>
              <a:pPr>
                <a:defRPr/>
              </a:pPr>
              <a:t>‹#›</a:t>
            </a:fld>
            <a:endParaRPr lang="en-US" dirty="0"/>
          </a:p>
        </p:txBody>
      </p:sp>
    </p:spTree>
    <p:extLst>
      <p:ext uri="{BB962C8B-B14F-4D97-AF65-F5344CB8AC3E}">
        <p14:creationId xmlns:p14="http://schemas.microsoft.com/office/powerpoint/2010/main" val="4129496289"/>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Title 7"/>
          <p:cNvSpPr txBox="1">
            <a:spLocks/>
          </p:cNvSpPr>
          <p:nvPr userDrawn="1"/>
        </p:nvSpPr>
        <p:spPr>
          <a:xfrm>
            <a:off x="457200" y="228600"/>
            <a:ext cx="8229600" cy="1219200"/>
          </a:xfrm>
          <a:prstGeom prst="rect">
            <a:avLst/>
          </a:prstGeom>
          <a:solidFill>
            <a:schemeClr val="accent1"/>
          </a:solidFill>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dirty="0">
              <a:solidFill>
                <a:schemeClr val="bg1"/>
              </a:solidFill>
            </a:endParaRPr>
          </a:p>
        </p:txBody>
      </p:sp>
      <p:sp>
        <p:nvSpPr>
          <p:cNvPr id="5" name="Footer Placeholder 5"/>
          <p:cNvSpPr txBox="1">
            <a:spLocks/>
          </p:cNvSpPr>
          <p:nvPr userDrawn="1"/>
        </p:nvSpPr>
        <p:spPr>
          <a:xfrm>
            <a:off x="2743200" y="6483350"/>
            <a:ext cx="42672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dirty="0"/>
              <a:t>NAFMP  |  North American Fatigue Management Program</a:t>
            </a:r>
          </a:p>
          <a:p>
            <a:pPr>
              <a:defRPr/>
            </a:pPr>
            <a:r>
              <a:rPr lang="en-US" sz="1100" dirty="0">
                <a:solidFill>
                  <a:srgbClr val="898989"/>
                </a:solidFill>
              </a:rPr>
              <a:t>Copyright © 2012</a:t>
            </a:r>
          </a:p>
          <a:p>
            <a:pPr fontAlgn="auto">
              <a:spcBef>
                <a:spcPts val="0"/>
              </a:spcBef>
              <a:spcAft>
                <a:spcPts val="0"/>
              </a:spcAft>
              <a:defRPr/>
            </a:pPr>
            <a:endParaRPr lang="en-US" dirty="0"/>
          </a:p>
        </p:txBody>
      </p:sp>
      <p:sp>
        <p:nvSpPr>
          <p:cNvPr id="6" name="Slide Number Placeholder 6"/>
          <p:cNvSpPr txBox="1">
            <a:spLocks/>
          </p:cNvSpPr>
          <p:nvPr userDrawn="1"/>
        </p:nvSpPr>
        <p:spPr>
          <a:xfrm>
            <a:off x="6735763" y="6338888"/>
            <a:ext cx="21336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CBDE46AA-60B8-4BB2-9D84-8B9B132C63E7}" type="slidenum">
              <a:rPr lang="en-US" sz="1400" smtClean="0"/>
              <a:pPr fontAlgn="auto">
                <a:spcBef>
                  <a:spcPts val="0"/>
                </a:spcBef>
                <a:spcAft>
                  <a:spcPts val="0"/>
                </a:spcAft>
                <a:defRPr/>
              </a:pPr>
              <a:t>‹#›</a:t>
            </a:fld>
            <a:endParaRPr lang="en-US" sz="1400" dirty="0"/>
          </a:p>
        </p:txBody>
      </p:sp>
      <p:sp>
        <p:nvSpPr>
          <p:cNvPr id="2" name="Title 1"/>
          <p:cNvSpPr>
            <a:spLocks noGrp="1"/>
          </p:cNvSpPr>
          <p:nvPr>
            <p:ph type="title"/>
          </p:nvPr>
        </p:nvSpPr>
        <p:spPr/>
        <p:txBody>
          <a:bodyPr/>
          <a:lstStyle>
            <a:lvl1pPr>
              <a:lnSpc>
                <a:spcPts val="4580"/>
              </a:lnSpc>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eaLnBrk="1" hangingPunct="1">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06684741"/>
      </p:ext>
    </p:extLst>
  </p:cSld>
  <p:clrMapOvr>
    <a:masterClrMapping/>
  </p:clrMapOvr>
  <p:transition spd="slow">
    <p:wipe/>
  </p:transition>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5" name="Title 7"/>
          <p:cNvSpPr txBox="1">
            <a:spLocks/>
          </p:cNvSpPr>
          <p:nvPr userDrawn="1"/>
        </p:nvSpPr>
        <p:spPr>
          <a:xfrm>
            <a:off x="457200" y="228600"/>
            <a:ext cx="8229600" cy="1219200"/>
          </a:xfrm>
          <a:prstGeom prst="rect">
            <a:avLst/>
          </a:prstGeom>
          <a:solidFill>
            <a:schemeClr val="accent1"/>
          </a:solidFill>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dirty="0">
              <a:solidFill>
                <a:schemeClr val="bg1"/>
              </a:solidFill>
            </a:endParaRPr>
          </a:p>
        </p:txBody>
      </p:sp>
      <p:sp>
        <p:nvSpPr>
          <p:cNvPr id="6" name="Footer Placeholder 5"/>
          <p:cNvSpPr txBox="1">
            <a:spLocks/>
          </p:cNvSpPr>
          <p:nvPr userDrawn="1"/>
        </p:nvSpPr>
        <p:spPr>
          <a:xfrm>
            <a:off x="2895600" y="6483350"/>
            <a:ext cx="39624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dirty="0"/>
              <a:t>NAFMP  |  North American Fatigue Management Program</a:t>
            </a:r>
          </a:p>
          <a:p>
            <a:pPr>
              <a:defRPr/>
            </a:pPr>
            <a:r>
              <a:rPr lang="en-US" sz="1100" dirty="0">
                <a:solidFill>
                  <a:srgbClr val="898989"/>
                </a:solidFill>
              </a:rPr>
              <a:t>Copyright © 2012</a:t>
            </a:r>
          </a:p>
          <a:p>
            <a:pPr fontAlgn="auto">
              <a:spcBef>
                <a:spcPts val="0"/>
              </a:spcBef>
              <a:spcAft>
                <a:spcPts val="0"/>
              </a:spcAft>
              <a:defRPr/>
            </a:pPr>
            <a:endParaRPr lang="en-US" dirty="0"/>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eaLnBrk="1" hangingPunct="1">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648200" y="1600200"/>
            <a:ext cx="4038600" cy="4525963"/>
          </a:xfrm>
        </p:spPr>
        <p:txBody>
          <a:bodyPr/>
          <a:lstStyle>
            <a:lvl1pPr eaLnBrk="1" hangingPunct="1">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116041150"/>
      </p:ext>
    </p:extLst>
  </p:cSld>
  <p:clrMapOvr>
    <a:masterClrMapping/>
  </p:clrMapOvr>
  <p:transition spd="slow">
    <p:wipe/>
  </p:transition>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8" name="Title 7"/>
          <p:cNvSpPr txBox="1">
            <a:spLocks/>
          </p:cNvSpPr>
          <p:nvPr userDrawn="1"/>
        </p:nvSpPr>
        <p:spPr bwMode="auto">
          <a:xfrm>
            <a:off x="457200" y="304800"/>
            <a:ext cx="8229600" cy="1143000"/>
          </a:xfrm>
          <a:prstGeom prst="rect">
            <a:avLst/>
          </a:prstGeom>
          <a:solidFill>
            <a:schemeClr val="accent1"/>
          </a:solidFill>
          <a:ln>
            <a:noFill/>
          </a:ln>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endParaRPr lang="en-US" sz="4400" dirty="0">
              <a:solidFill>
                <a:schemeClr val="bg1"/>
              </a:solidFill>
              <a:latin typeface="Calibri" pitchFamily="34" charset="0"/>
            </a:endParaRPr>
          </a:p>
        </p:txBody>
      </p:sp>
      <p:sp>
        <p:nvSpPr>
          <p:cNvPr id="9" name="Footer Placeholder 5"/>
          <p:cNvSpPr txBox="1">
            <a:spLocks/>
          </p:cNvSpPr>
          <p:nvPr userDrawn="1"/>
        </p:nvSpPr>
        <p:spPr>
          <a:xfrm>
            <a:off x="2895600" y="6483350"/>
            <a:ext cx="39624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dirty="0"/>
              <a:t>NAFMP  |  North American Fatigue Management Program</a:t>
            </a:r>
          </a:p>
          <a:p>
            <a:pPr>
              <a:defRPr/>
            </a:pPr>
            <a:r>
              <a:rPr lang="en-US" sz="1100" dirty="0">
                <a:solidFill>
                  <a:srgbClr val="898989"/>
                </a:solidFill>
              </a:rPr>
              <a:t>Copyright © 2012</a:t>
            </a:r>
          </a:p>
          <a:p>
            <a:pPr fontAlgn="auto">
              <a:spcBef>
                <a:spcPts val="0"/>
              </a:spcBef>
              <a:spcAft>
                <a:spcPts val="0"/>
              </a:spcAft>
              <a:defRPr/>
            </a:pPr>
            <a:endParaRPr lang="en-US" dirty="0"/>
          </a:p>
        </p:txBody>
      </p:sp>
      <p:sp>
        <p:nvSpPr>
          <p:cNvPr id="5" name="Content Placeholder 4"/>
          <p:cNvSpPr>
            <a:spLocks noGrp="1"/>
          </p:cNvSpPr>
          <p:nvPr>
            <p:ph sz="half" idx="1"/>
          </p:nvPr>
        </p:nvSpPr>
        <p:spPr>
          <a:xfrm>
            <a:off x="457200" y="1600200"/>
            <a:ext cx="2743200" cy="4525963"/>
          </a:xfrm>
          <a:ln>
            <a:solidFill>
              <a:schemeClr val="accent1"/>
            </a:solidFill>
          </a:ln>
        </p:spPr>
        <p:txBody>
          <a:bodyPr/>
          <a:lstStyle/>
          <a:p>
            <a:r>
              <a:rPr lang="en-US" dirty="0"/>
              <a:t>Text Goes here</a:t>
            </a:r>
          </a:p>
          <a:p>
            <a:r>
              <a:rPr lang="en-US" dirty="0"/>
              <a:t>3 column</a:t>
            </a:r>
          </a:p>
        </p:txBody>
      </p:sp>
      <p:sp>
        <p:nvSpPr>
          <p:cNvPr id="6" name="Content Placeholder 4"/>
          <p:cNvSpPr>
            <a:spLocks noGrp="1"/>
          </p:cNvSpPr>
          <p:nvPr>
            <p:ph sz="half" idx="13"/>
          </p:nvPr>
        </p:nvSpPr>
        <p:spPr>
          <a:xfrm>
            <a:off x="3200400" y="1600200"/>
            <a:ext cx="2743200" cy="4525963"/>
          </a:xfrm>
          <a:ln>
            <a:solidFill>
              <a:schemeClr val="accent1"/>
            </a:solidFill>
          </a:ln>
        </p:spPr>
        <p:txBody>
          <a:bodyPr/>
          <a:lstStyle/>
          <a:p>
            <a:r>
              <a:rPr lang="en-US" dirty="0"/>
              <a:t>Text goes here</a:t>
            </a:r>
          </a:p>
          <a:p>
            <a:r>
              <a:rPr lang="en-US" dirty="0"/>
              <a:t>3 column</a:t>
            </a:r>
          </a:p>
        </p:txBody>
      </p:sp>
      <p:sp>
        <p:nvSpPr>
          <p:cNvPr id="7" name="Content Placeholder 4"/>
          <p:cNvSpPr>
            <a:spLocks noGrp="1"/>
          </p:cNvSpPr>
          <p:nvPr>
            <p:ph sz="half" idx="14"/>
          </p:nvPr>
        </p:nvSpPr>
        <p:spPr>
          <a:xfrm>
            <a:off x="5943600" y="1600200"/>
            <a:ext cx="2743200" cy="4525963"/>
          </a:xfrm>
          <a:noFill/>
          <a:ln>
            <a:solidFill>
              <a:schemeClr val="accent1"/>
            </a:solidFill>
          </a:ln>
        </p:spPr>
        <p:txBody>
          <a:bodyPr/>
          <a:lstStyle/>
          <a:p>
            <a:r>
              <a:rPr lang="en-US" dirty="0"/>
              <a:t>Text goes here</a:t>
            </a:r>
          </a:p>
          <a:p>
            <a:r>
              <a:rPr lang="en-US" dirty="0"/>
              <a:t>3 column</a:t>
            </a:r>
          </a:p>
        </p:txBody>
      </p:sp>
    </p:spTree>
    <p:extLst>
      <p:ext uri="{BB962C8B-B14F-4D97-AF65-F5344CB8AC3E}">
        <p14:creationId xmlns:p14="http://schemas.microsoft.com/office/powerpoint/2010/main" val="3216383952"/>
      </p:ext>
    </p:extLst>
  </p:cSld>
  <p:clrMapOvr>
    <a:masterClrMapping/>
  </p:clrMapOvr>
  <p:transition spd="slow">
    <p:wipe/>
  </p:transition>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5" name="Footer Placeholder 5"/>
          <p:cNvSpPr txBox="1">
            <a:spLocks/>
          </p:cNvSpPr>
          <p:nvPr userDrawn="1"/>
        </p:nvSpPr>
        <p:spPr>
          <a:xfrm>
            <a:off x="2895600" y="6483350"/>
            <a:ext cx="39624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dirty="0"/>
              <a:t>NAFMP  |  North American Fatigue Management Program</a:t>
            </a:r>
          </a:p>
          <a:p>
            <a:pPr>
              <a:defRPr/>
            </a:pPr>
            <a:r>
              <a:rPr lang="en-US" sz="1100" dirty="0">
                <a:solidFill>
                  <a:srgbClr val="898989"/>
                </a:solidFill>
              </a:rPr>
              <a:t>Copyright © 2012</a:t>
            </a:r>
          </a:p>
          <a:p>
            <a:pPr fontAlgn="auto">
              <a:spcBef>
                <a:spcPts val="0"/>
              </a:spcBef>
              <a:spcAft>
                <a:spcPts val="0"/>
              </a:spcAft>
              <a:defRPr/>
            </a:pPr>
            <a:endParaRPr lang="en-US" dirty="0"/>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Slide Number Placeholder 6"/>
          <p:cNvSpPr>
            <a:spLocks noGrp="1"/>
          </p:cNvSpPr>
          <p:nvPr>
            <p:ph type="sldNum" sz="quarter" idx="10"/>
          </p:nvPr>
        </p:nvSpPr>
        <p:spPr/>
        <p:txBody>
          <a:bodyPr/>
          <a:lstStyle>
            <a:lvl1pPr>
              <a:defRPr sz="1400"/>
            </a:lvl1pPr>
          </a:lstStyle>
          <a:p>
            <a:pPr>
              <a:defRPr/>
            </a:pPr>
            <a:fld id="{D73AC02B-2804-46E0-AF84-ACFC21FFC6F4}" type="slidenum">
              <a:rPr lang="en-US"/>
              <a:pPr>
                <a:defRPr/>
              </a:pPr>
              <a:t>‹#›</a:t>
            </a:fld>
            <a:endParaRPr lang="en-US" dirty="0"/>
          </a:p>
        </p:txBody>
      </p:sp>
    </p:spTree>
    <p:extLst>
      <p:ext uri="{BB962C8B-B14F-4D97-AF65-F5344CB8AC3E}">
        <p14:creationId xmlns:p14="http://schemas.microsoft.com/office/powerpoint/2010/main" val="1709454552"/>
      </p:ext>
    </p:extLst>
  </p:cSld>
  <p:clrMapOvr>
    <a:masterClrMapping/>
  </p:clrMapOvr>
  <p:transition spd="slow">
    <p:wipe/>
  </p:transition>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DEABB909-A91B-4409-8045-D79E9F1C39CB}" type="datetime1">
              <a:rPr lang="en-US"/>
              <a:pPr>
                <a:defRPr/>
              </a:pPr>
              <a:t>8/6/2025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C93F714-663E-4778-8441-2975DE680A3F}" type="slidenum">
              <a:rPr lang="en-US"/>
              <a:pPr>
                <a:defRPr/>
              </a:pPr>
              <a:t>‹#›</a:t>
            </a:fld>
            <a:endParaRPr lang="en-US" dirty="0"/>
          </a:p>
        </p:txBody>
      </p:sp>
    </p:spTree>
    <p:extLst>
      <p:ext uri="{BB962C8B-B14F-4D97-AF65-F5344CB8AC3E}">
        <p14:creationId xmlns:p14="http://schemas.microsoft.com/office/powerpoint/2010/main" val="1150819927"/>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EEA65B4-050D-4B6A-9170-E82437D79976}" type="datetime1">
              <a:rPr lang="en-US"/>
              <a:pPr>
                <a:defRPr/>
              </a:pPr>
              <a:t>8/6/2025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27462391-0C4E-41CE-81FF-8F6A2EDD5B75}" type="slidenum">
              <a:rPr lang="en-US"/>
              <a:pPr>
                <a:defRPr/>
              </a:pPr>
              <a:t>‹#›</a:t>
            </a:fld>
            <a:endParaRPr lang="en-US" dirty="0"/>
          </a:p>
        </p:txBody>
      </p:sp>
    </p:spTree>
    <p:extLst>
      <p:ext uri="{BB962C8B-B14F-4D97-AF65-F5344CB8AC3E}">
        <p14:creationId xmlns:p14="http://schemas.microsoft.com/office/powerpoint/2010/main" val="2686008363"/>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E236A613-5C2E-4EE8-86A9-6B0C55A4F19C}" type="datetime1">
              <a:rPr lang="en-US"/>
              <a:pPr>
                <a:defRPr/>
              </a:pPr>
              <a:t>8/6/2025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0DBF0045-0490-4FB9-B6DC-2B4CD884ECAA}"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99" r:id="rId1"/>
    <p:sldLayoutId id="2147483811" r:id="rId2"/>
    <p:sldLayoutId id="2147483812" r:id="rId3"/>
    <p:sldLayoutId id="2147483813" r:id="rId4"/>
    <p:sldLayoutId id="2147483814" r:id="rId5"/>
    <p:sldLayoutId id="2147483815" r:id="rId6"/>
    <p:sldLayoutId id="2147483816"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 id="2147483810" r:id="rId18"/>
  </p:sldLayoutIdLst>
  <p:transition spd="slow">
    <p:wipe/>
  </p:transition>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4.png"/><Relationship Id="rId5" Type="http://schemas.openxmlformats.org/officeDocument/2006/relationships/image" Target="../media/image15.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4.png"/><Relationship Id="rId5" Type="http://schemas.openxmlformats.org/officeDocument/2006/relationships/image" Target="../media/image16.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4.png"/><Relationship Id="rId5" Type="http://schemas.openxmlformats.org/officeDocument/2006/relationships/image" Target="../media/image16.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18.wmf"/><Relationship Id="rId5" Type="http://schemas.openxmlformats.org/officeDocument/2006/relationships/image" Target="../media/image17.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18.wmf"/><Relationship Id="rId5" Type="http://schemas.openxmlformats.org/officeDocument/2006/relationships/image" Target="../media/image17.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4.png"/><Relationship Id="rId5" Type="http://schemas.openxmlformats.org/officeDocument/2006/relationships/image" Target="../media/image19.wmf"/><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4.png"/><Relationship Id="rId5" Type="http://schemas.openxmlformats.org/officeDocument/2006/relationships/image" Target="../media/image20.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4.png"/><Relationship Id="rId5" Type="http://schemas.openxmlformats.org/officeDocument/2006/relationships/image" Target="../media/image21.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4.png"/><Relationship Id="rId5" Type="http://schemas.openxmlformats.org/officeDocument/2006/relationships/image" Target="../media/image22.JP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24.jpeg"/><Relationship Id="rId5" Type="http://schemas.openxmlformats.org/officeDocument/2006/relationships/image" Target="../media/image23.JP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4.png"/><Relationship Id="rId5" Type="http://schemas.openxmlformats.org/officeDocument/2006/relationships/image" Target="../media/image25.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3.mp3"/><Relationship Id="rId1" Type="http://schemas.microsoft.com/office/2007/relationships/media" Target="../media/media23.mp3"/><Relationship Id="rId5" Type="http://schemas.openxmlformats.org/officeDocument/2006/relationships/image" Target="../media/image4.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4.mp3"/><Relationship Id="rId1" Type="http://schemas.microsoft.com/office/2007/relationships/media" Target="../media/media24.mp3"/><Relationship Id="rId6" Type="http://schemas.openxmlformats.org/officeDocument/2006/relationships/image" Target="../media/image4.png"/><Relationship Id="rId5" Type="http://schemas.openxmlformats.org/officeDocument/2006/relationships/image" Target="../media/image26.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5.mp3"/><Relationship Id="rId1" Type="http://schemas.microsoft.com/office/2007/relationships/media" Target="../media/media25.mp3"/><Relationship Id="rId6" Type="http://schemas.openxmlformats.org/officeDocument/2006/relationships/image" Target="../media/image4.png"/><Relationship Id="rId5" Type="http://schemas.openxmlformats.org/officeDocument/2006/relationships/image" Target="../media/image27.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6.mp3"/><Relationship Id="rId1" Type="http://schemas.microsoft.com/office/2007/relationships/media" Target="../media/media26.mp3"/><Relationship Id="rId6" Type="http://schemas.openxmlformats.org/officeDocument/2006/relationships/image" Target="../media/image4.png"/><Relationship Id="rId5" Type="http://schemas.openxmlformats.org/officeDocument/2006/relationships/image" Target="../media/image28.jpe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28.mp3"/><Relationship Id="rId1" Type="http://schemas.microsoft.com/office/2007/relationships/media" Target="../media/media28.mp3"/><Relationship Id="rId6" Type="http://schemas.openxmlformats.org/officeDocument/2006/relationships/image" Target="../media/image26.jpeg"/><Relationship Id="rId5" Type="http://schemas.openxmlformats.org/officeDocument/2006/relationships/image" Target="../media/image31.wmf"/><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9.mp3"/><Relationship Id="rId1" Type="http://schemas.microsoft.com/office/2007/relationships/media" Target="../media/media29.mp3"/><Relationship Id="rId6" Type="http://schemas.openxmlformats.org/officeDocument/2006/relationships/image" Target="../media/image4.png"/><Relationship Id="rId5" Type="http://schemas.openxmlformats.org/officeDocument/2006/relationships/image" Target="../media/image32.jpe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0.mp3"/><Relationship Id="rId1" Type="http://schemas.microsoft.com/office/2007/relationships/media" Target="../media/media30.mp3"/><Relationship Id="rId6" Type="http://schemas.openxmlformats.org/officeDocument/2006/relationships/image" Target="../media/image4.png"/><Relationship Id="rId5" Type="http://schemas.openxmlformats.org/officeDocument/2006/relationships/chart" Target="../charts/chart1.xml"/><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1.mp3"/><Relationship Id="rId1" Type="http://schemas.microsoft.com/office/2007/relationships/media" Target="../media/media31.mp3"/><Relationship Id="rId6" Type="http://schemas.openxmlformats.org/officeDocument/2006/relationships/image" Target="../media/image4.png"/><Relationship Id="rId5" Type="http://schemas.openxmlformats.org/officeDocument/2006/relationships/image" Target="../media/image33.jpe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2.mp3"/><Relationship Id="rId1" Type="http://schemas.microsoft.com/office/2007/relationships/media" Target="../media/media32.mp3"/><Relationship Id="rId6" Type="http://schemas.openxmlformats.org/officeDocument/2006/relationships/image" Target="../media/image4.png"/><Relationship Id="rId5" Type="http://schemas.openxmlformats.org/officeDocument/2006/relationships/image" Target="../media/image34.jpe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3.mp3"/><Relationship Id="rId1" Type="http://schemas.microsoft.com/office/2007/relationships/media" Target="../media/media33.mp3"/><Relationship Id="rId6" Type="http://schemas.openxmlformats.org/officeDocument/2006/relationships/image" Target="../media/image4.png"/><Relationship Id="rId5" Type="http://schemas.openxmlformats.org/officeDocument/2006/relationships/chart" Target="../charts/chart2.xml"/><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4.mp3"/><Relationship Id="rId1" Type="http://schemas.microsoft.com/office/2007/relationships/media" Target="../media/media34.mp3"/><Relationship Id="rId6" Type="http://schemas.openxmlformats.org/officeDocument/2006/relationships/image" Target="../media/image4.png"/><Relationship Id="rId5" Type="http://schemas.openxmlformats.org/officeDocument/2006/relationships/image" Target="../media/image35.jpe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5.mp3"/><Relationship Id="rId1" Type="http://schemas.microsoft.com/office/2007/relationships/media" Target="../media/media35.mp3"/><Relationship Id="rId5" Type="http://schemas.openxmlformats.org/officeDocument/2006/relationships/image" Target="../media/image4.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36.mp3"/><Relationship Id="rId1" Type="http://schemas.microsoft.com/office/2007/relationships/media" Target="../media/media36.mp3"/><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7.mp3"/><Relationship Id="rId1" Type="http://schemas.microsoft.com/office/2007/relationships/media" Target="../media/media37.mp3"/><Relationship Id="rId6" Type="http://schemas.openxmlformats.org/officeDocument/2006/relationships/image" Target="../media/image4.png"/><Relationship Id="rId5" Type="http://schemas.openxmlformats.org/officeDocument/2006/relationships/chart" Target="../charts/chart3.xml"/><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8.mp3"/><Relationship Id="rId1" Type="http://schemas.microsoft.com/office/2007/relationships/media" Target="../media/media38.mp3"/><Relationship Id="rId6" Type="http://schemas.openxmlformats.org/officeDocument/2006/relationships/image" Target="../media/image4.png"/><Relationship Id="rId5" Type="http://schemas.openxmlformats.org/officeDocument/2006/relationships/image" Target="../media/image38.jpe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39.mp3"/><Relationship Id="rId1" Type="http://schemas.microsoft.com/office/2007/relationships/media" Target="../media/media39.mp3"/><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41.mp3"/><Relationship Id="rId7" Type="http://schemas.openxmlformats.org/officeDocument/2006/relationships/image" Target="../media/image41.png"/><Relationship Id="rId2" Type="http://schemas.openxmlformats.org/officeDocument/2006/relationships/video" Target="../media/media40.wmv"/><Relationship Id="rId1" Type="http://schemas.microsoft.com/office/2007/relationships/media" Target="../media/media40.wmv"/><Relationship Id="rId6" Type="http://schemas.openxmlformats.org/officeDocument/2006/relationships/notesSlide" Target="../notesSlides/notesSlide40.xml"/><Relationship Id="rId5" Type="http://schemas.openxmlformats.org/officeDocument/2006/relationships/slideLayout" Target="../slideLayouts/slideLayout4.xml"/><Relationship Id="rId4" Type="http://schemas.openxmlformats.org/officeDocument/2006/relationships/audio" Target="../media/media41.mp3"/></Relationships>
</file>

<file path=ppt/slides/_rels/slide41.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43.mp3"/><Relationship Id="rId7" Type="http://schemas.openxmlformats.org/officeDocument/2006/relationships/image" Target="../media/image42.png"/><Relationship Id="rId2" Type="http://schemas.openxmlformats.org/officeDocument/2006/relationships/video" Target="../media/media42.wmv"/><Relationship Id="rId1" Type="http://schemas.microsoft.com/office/2007/relationships/media" Target="../media/media42.wmv"/><Relationship Id="rId6" Type="http://schemas.openxmlformats.org/officeDocument/2006/relationships/notesSlide" Target="../notesSlides/notesSlide41.xml"/><Relationship Id="rId5" Type="http://schemas.openxmlformats.org/officeDocument/2006/relationships/slideLayout" Target="../slideLayouts/slideLayout4.xml"/><Relationship Id="rId4" Type="http://schemas.openxmlformats.org/officeDocument/2006/relationships/audio" Target="../media/media43.mp3"/></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4.mp3"/><Relationship Id="rId1" Type="http://schemas.microsoft.com/office/2007/relationships/media" Target="../media/media44.mp3"/><Relationship Id="rId6" Type="http://schemas.openxmlformats.org/officeDocument/2006/relationships/image" Target="../media/image4.png"/><Relationship Id="rId5" Type="http://schemas.openxmlformats.org/officeDocument/2006/relationships/image" Target="../media/image43.jpe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5.mp3"/><Relationship Id="rId1" Type="http://schemas.microsoft.com/office/2007/relationships/media" Target="../media/media45.mp3"/><Relationship Id="rId6" Type="http://schemas.openxmlformats.org/officeDocument/2006/relationships/image" Target="../media/image4.png"/><Relationship Id="rId5" Type="http://schemas.openxmlformats.org/officeDocument/2006/relationships/image" Target="../media/image44.jpe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6.mp3"/><Relationship Id="rId1" Type="http://schemas.microsoft.com/office/2007/relationships/media" Target="../media/media46.mp3"/><Relationship Id="rId6" Type="http://schemas.openxmlformats.org/officeDocument/2006/relationships/image" Target="../media/image4.png"/><Relationship Id="rId5" Type="http://schemas.openxmlformats.org/officeDocument/2006/relationships/image" Target="../media/image45.jpe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7.mp3"/><Relationship Id="rId1" Type="http://schemas.microsoft.com/office/2007/relationships/media" Target="../media/media47.mp3"/><Relationship Id="rId6" Type="http://schemas.openxmlformats.org/officeDocument/2006/relationships/image" Target="../media/image4.png"/><Relationship Id="rId5" Type="http://schemas.openxmlformats.org/officeDocument/2006/relationships/image" Target="../media/image46.jpe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8.mp3"/><Relationship Id="rId1" Type="http://schemas.microsoft.com/office/2007/relationships/media" Target="../media/media48.mp3"/><Relationship Id="rId6" Type="http://schemas.openxmlformats.org/officeDocument/2006/relationships/image" Target="../media/image4.png"/><Relationship Id="rId5" Type="http://schemas.openxmlformats.org/officeDocument/2006/relationships/image" Target="../media/image47.jpe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9.mp3"/><Relationship Id="rId1" Type="http://schemas.microsoft.com/office/2007/relationships/media" Target="../media/media49.mp3"/><Relationship Id="rId5" Type="http://schemas.openxmlformats.org/officeDocument/2006/relationships/image" Target="../media/image4.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50.mp3"/><Relationship Id="rId1" Type="http://schemas.microsoft.com/office/2007/relationships/media" Target="../media/media50.mp3"/><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1.mp3"/><Relationship Id="rId1" Type="http://schemas.microsoft.com/office/2007/relationships/media" Target="../media/media51.mp3"/><Relationship Id="rId5" Type="http://schemas.openxmlformats.org/officeDocument/2006/relationships/image" Target="../media/image4.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2.mp3"/><Relationship Id="rId1" Type="http://schemas.microsoft.com/office/2007/relationships/media" Target="../media/media52.mp3"/><Relationship Id="rId6" Type="http://schemas.openxmlformats.org/officeDocument/2006/relationships/image" Target="../media/image4.png"/><Relationship Id="rId5" Type="http://schemas.openxmlformats.org/officeDocument/2006/relationships/image" Target="../media/image50.jpe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3.mp3"/><Relationship Id="rId1" Type="http://schemas.microsoft.com/office/2007/relationships/media" Target="../media/media53.mp3"/><Relationship Id="rId6" Type="http://schemas.openxmlformats.org/officeDocument/2006/relationships/image" Target="../media/image4.png"/><Relationship Id="rId5" Type="http://schemas.openxmlformats.org/officeDocument/2006/relationships/image" Target="../media/image51.jpe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54.mp3"/><Relationship Id="rId1" Type="http://schemas.microsoft.com/office/2007/relationships/media" Target="../media/media54.mp3"/><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5.mp3"/><Relationship Id="rId1" Type="http://schemas.microsoft.com/office/2007/relationships/media" Target="../media/media55.mp3"/><Relationship Id="rId6" Type="http://schemas.openxmlformats.org/officeDocument/2006/relationships/image" Target="../media/image4.png"/><Relationship Id="rId5" Type="http://schemas.openxmlformats.org/officeDocument/2006/relationships/image" Target="../media/image54.jpe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6.mp3"/><Relationship Id="rId1" Type="http://schemas.microsoft.com/office/2007/relationships/media" Target="../media/media56.mp3"/><Relationship Id="rId6" Type="http://schemas.openxmlformats.org/officeDocument/2006/relationships/image" Target="../media/image4.png"/><Relationship Id="rId5" Type="http://schemas.openxmlformats.org/officeDocument/2006/relationships/image" Target="../media/image55.jpe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7.mp3"/><Relationship Id="rId1" Type="http://schemas.microsoft.com/office/2007/relationships/media" Target="../media/media57.mp3"/><Relationship Id="rId6" Type="http://schemas.openxmlformats.org/officeDocument/2006/relationships/image" Target="../media/image4.png"/><Relationship Id="rId5" Type="http://schemas.openxmlformats.org/officeDocument/2006/relationships/image" Target="../media/image56.jpe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8.mp3"/><Relationship Id="rId1" Type="http://schemas.microsoft.com/office/2007/relationships/media" Target="../media/media58.mp3"/><Relationship Id="rId5" Type="http://schemas.openxmlformats.org/officeDocument/2006/relationships/image" Target="../media/image4.pn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hyperlink" Target="http://www.hc-sc.gc.ca/" TargetMode="External"/><Relationship Id="rId2" Type="http://schemas.openxmlformats.org/officeDocument/2006/relationships/audio" Target="../media/media59.mp3"/><Relationship Id="rId1" Type="http://schemas.microsoft.com/office/2007/relationships/media" Target="../media/media59.mp3"/><Relationship Id="rId6" Type="http://schemas.openxmlformats.org/officeDocument/2006/relationships/hyperlink" Target="http://www.smokefree.gov/" TargetMode="External"/><Relationship Id="rId5" Type="http://schemas.openxmlformats.org/officeDocument/2006/relationships/image" Target="../media/image57.png"/><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60.mp3"/><Relationship Id="rId1" Type="http://schemas.microsoft.com/office/2007/relationships/media" Target="../media/media60.mp3"/><Relationship Id="rId6" Type="http://schemas.openxmlformats.org/officeDocument/2006/relationships/image" Target="../media/image59.jpeg"/><Relationship Id="rId5" Type="http://schemas.openxmlformats.org/officeDocument/2006/relationships/image" Target="../media/image58.wmf"/><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1.mp3"/><Relationship Id="rId1" Type="http://schemas.microsoft.com/office/2007/relationships/media" Target="../media/media61.mp3"/><Relationship Id="rId6" Type="http://schemas.openxmlformats.org/officeDocument/2006/relationships/image" Target="../media/image4.png"/><Relationship Id="rId5" Type="http://schemas.openxmlformats.org/officeDocument/2006/relationships/image" Target="../media/image60.jpeg"/><Relationship Id="rId4"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4.png"/><Relationship Id="rId5" Type="http://schemas.openxmlformats.org/officeDocument/2006/relationships/image" Target="../media/image9.jpe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62.mp3"/><Relationship Id="rId1" Type="http://schemas.microsoft.com/office/2007/relationships/media" Target="../media/media62.mp3"/><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3.mp3"/><Relationship Id="rId1" Type="http://schemas.microsoft.com/office/2007/relationships/media" Target="../media/media63.mp3"/><Relationship Id="rId6" Type="http://schemas.openxmlformats.org/officeDocument/2006/relationships/image" Target="../media/image4.png"/><Relationship Id="rId5" Type="http://schemas.openxmlformats.org/officeDocument/2006/relationships/image" Target="../media/image63.jpeg"/><Relationship Id="rId4"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4.mp3"/><Relationship Id="rId1" Type="http://schemas.microsoft.com/office/2007/relationships/media" Target="../media/media64.mp3"/><Relationship Id="rId6" Type="http://schemas.openxmlformats.org/officeDocument/2006/relationships/image" Target="../media/image4.png"/><Relationship Id="rId5" Type="http://schemas.openxmlformats.org/officeDocument/2006/relationships/image" Target="../media/image64.jpeg"/><Relationship Id="rId4"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5.mp3"/><Relationship Id="rId1" Type="http://schemas.microsoft.com/office/2007/relationships/media" Target="../media/media65.mp3"/><Relationship Id="rId6" Type="http://schemas.openxmlformats.org/officeDocument/2006/relationships/image" Target="../media/image4.png"/><Relationship Id="rId5" Type="http://schemas.openxmlformats.org/officeDocument/2006/relationships/image" Target="../media/image65.jpeg"/><Relationship Id="rId4"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6.mp3"/><Relationship Id="rId1" Type="http://schemas.microsoft.com/office/2007/relationships/media" Target="../media/media66.mp3"/><Relationship Id="rId6" Type="http://schemas.openxmlformats.org/officeDocument/2006/relationships/image" Target="../media/image4.png"/><Relationship Id="rId5" Type="http://schemas.openxmlformats.org/officeDocument/2006/relationships/image" Target="../media/image66.jpeg"/><Relationship Id="rId4"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7.mp3"/><Relationship Id="rId1" Type="http://schemas.microsoft.com/office/2007/relationships/media" Target="../media/media67.mp3"/><Relationship Id="rId6" Type="http://schemas.openxmlformats.org/officeDocument/2006/relationships/image" Target="../media/image4.png"/><Relationship Id="rId5" Type="http://schemas.openxmlformats.org/officeDocument/2006/relationships/image" Target="../media/image67.jpeg"/><Relationship Id="rId4"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8.mp3"/><Relationship Id="rId1" Type="http://schemas.microsoft.com/office/2007/relationships/media" Target="../media/media68.mp3"/><Relationship Id="rId6" Type="http://schemas.openxmlformats.org/officeDocument/2006/relationships/image" Target="../media/image4.png"/><Relationship Id="rId5" Type="http://schemas.openxmlformats.org/officeDocument/2006/relationships/image" Target="../media/image68.jpeg"/><Relationship Id="rId4"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9.mp3"/><Relationship Id="rId1" Type="http://schemas.microsoft.com/office/2007/relationships/media" Target="../media/media69.mp3"/><Relationship Id="rId6" Type="http://schemas.openxmlformats.org/officeDocument/2006/relationships/image" Target="../media/image4.png"/><Relationship Id="rId5" Type="http://schemas.openxmlformats.org/officeDocument/2006/relationships/image" Target="../media/image69.jpeg"/><Relationship Id="rId4"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0.mp3"/><Relationship Id="rId1" Type="http://schemas.microsoft.com/office/2007/relationships/media" Target="../media/media70.mp3"/><Relationship Id="rId6" Type="http://schemas.openxmlformats.org/officeDocument/2006/relationships/image" Target="../media/image4.png"/><Relationship Id="rId5" Type="http://schemas.openxmlformats.org/officeDocument/2006/relationships/image" Target="../media/image70.jpeg"/><Relationship Id="rId4"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71.mp3"/><Relationship Id="rId1" Type="http://schemas.microsoft.com/office/2007/relationships/media" Target="../media/media71.mp3"/><Relationship Id="rId6" Type="http://schemas.openxmlformats.org/officeDocument/2006/relationships/image" Target="../media/image72.jpeg"/><Relationship Id="rId5" Type="http://schemas.openxmlformats.org/officeDocument/2006/relationships/image" Target="../media/image71.wmf"/><Relationship Id="rId4"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2.mp3"/><Relationship Id="rId1" Type="http://schemas.microsoft.com/office/2007/relationships/media" Target="../media/media72.mp3"/><Relationship Id="rId6" Type="http://schemas.openxmlformats.org/officeDocument/2006/relationships/image" Target="../media/image4.png"/><Relationship Id="rId5" Type="http://schemas.openxmlformats.org/officeDocument/2006/relationships/image" Target="../media/image73.jpeg"/><Relationship Id="rId4"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3.mp3"/><Relationship Id="rId1" Type="http://schemas.microsoft.com/office/2007/relationships/media" Target="../media/media73.mp3"/><Relationship Id="rId6" Type="http://schemas.openxmlformats.org/officeDocument/2006/relationships/image" Target="../media/image4.png"/><Relationship Id="rId5" Type="http://schemas.openxmlformats.org/officeDocument/2006/relationships/image" Target="../media/image74.jpeg"/><Relationship Id="rId4"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4.mp3"/><Relationship Id="rId1" Type="http://schemas.microsoft.com/office/2007/relationships/media" Target="../media/media74.mp3"/><Relationship Id="rId5" Type="http://schemas.openxmlformats.org/officeDocument/2006/relationships/image" Target="../media/image4.png"/><Relationship Id="rId4"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5.mp3"/><Relationship Id="rId1" Type="http://schemas.microsoft.com/office/2007/relationships/media" Target="../media/media75.mp3"/><Relationship Id="rId5" Type="http://schemas.openxmlformats.org/officeDocument/2006/relationships/image" Target="../media/image4.png"/><Relationship Id="rId4"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6.mp3"/><Relationship Id="rId1" Type="http://schemas.microsoft.com/office/2007/relationships/media" Target="../media/media76.mp3"/><Relationship Id="rId5" Type="http://schemas.openxmlformats.org/officeDocument/2006/relationships/image" Target="../media/image4.png"/><Relationship Id="rId4"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77.mp3"/><Relationship Id="rId1" Type="http://schemas.microsoft.com/office/2007/relationships/media" Target="../media/media77.mp3"/><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8.mp3"/><Relationship Id="rId1" Type="http://schemas.microsoft.com/office/2007/relationships/media" Target="../media/media78.mp3"/><Relationship Id="rId6" Type="http://schemas.openxmlformats.org/officeDocument/2006/relationships/image" Target="../media/image4.png"/><Relationship Id="rId5" Type="http://schemas.openxmlformats.org/officeDocument/2006/relationships/image" Target="../media/image77.jpeg"/><Relationship Id="rId4"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4.png"/><Relationship Id="rId5" Type="http://schemas.openxmlformats.org/officeDocument/2006/relationships/image" Target="../media/image12.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99CC">
            <a:alpha val="79999"/>
          </a:srgbClr>
        </a:solidFill>
        <a:effectLst/>
      </p:bgPr>
    </p:bg>
    <p:spTree>
      <p:nvGrpSpPr>
        <p:cNvPr id="1" name=""/>
        <p:cNvGrpSpPr/>
        <p:nvPr/>
      </p:nvGrpSpPr>
      <p:grpSpPr>
        <a:xfrm>
          <a:off x="0" y="0"/>
          <a:ext cx="0" cy="0"/>
          <a:chOff x="0" y="0"/>
          <a:chExt cx="0" cy="0"/>
        </a:xfrm>
      </p:grpSpPr>
      <p:sp>
        <p:nvSpPr>
          <p:cNvPr id="8194" name="Title 1"/>
          <p:cNvSpPr>
            <a:spLocks noGrp="1"/>
          </p:cNvSpPr>
          <p:nvPr>
            <p:ph type="ctrTitle"/>
          </p:nvPr>
        </p:nvSpPr>
        <p:spPr>
          <a:xfrm>
            <a:off x="688975" y="554038"/>
            <a:ext cx="7772400" cy="1470025"/>
          </a:xfrm>
        </p:spPr>
        <p:txBody>
          <a:bodyPr/>
          <a:lstStyle/>
          <a:p>
            <a:pPr eaLnBrk="1" hangingPunct="1"/>
            <a:r>
              <a:rPr lang="en-US" sz="4800" dirty="0"/>
              <a:t>Módulo 4:</a:t>
            </a:r>
            <a:br>
              <a:rPr lang="en-US" sz="4800" dirty="0"/>
            </a:br>
            <a:r>
              <a:rPr lang="en-US" sz="4800" dirty="0"/>
              <a:t>Educación de la Familia</a:t>
            </a:r>
          </a:p>
        </p:txBody>
      </p:sp>
      <p:pic>
        <p:nvPicPr>
          <p:cNvPr id="2" name="narration_01_01">
            <a:hlinkClick r:id="" action="ppaction://media"/>
            <a:extLst>
              <a:ext uri="{FF2B5EF4-FFF2-40B4-BE49-F238E27FC236}">
                <a16:creationId xmlns:a16="http://schemas.microsoft.com/office/drawing/2014/main" id="{4DB09D95-54C6-181D-977E-292D72A799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eaLnBrk="1" hangingPunct="1">
              <a:lnSpc>
                <a:spcPts val="4575"/>
              </a:lnSpc>
            </a:pPr>
            <a:r>
              <a:rPr lang="en-US" sz="4900" dirty="0"/>
              <a:t>Hogar y Familia</a:t>
            </a:r>
            <a:endParaRPr lang="en-US" dirty="0"/>
          </a:p>
        </p:txBody>
      </p:sp>
      <p:sp>
        <p:nvSpPr>
          <p:cNvPr id="18435" name="Content Placeholder 4"/>
          <p:cNvSpPr>
            <a:spLocks noGrp="1"/>
          </p:cNvSpPr>
          <p:nvPr>
            <p:ph idx="1"/>
          </p:nvPr>
        </p:nvSpPr>
        <p:spPr>
          <a:xfrm>
            <a:off x="457200" y="1600200"/>
            <a:ext cx="5334000" cy="4525963"/>
          </a:xfrm>
        </p:spPr>
        <p:txBody>
          <a:bodyPr/>
          <a:lstStyle/>
          <a:p>
            <a:r>
              <a:rPr lang="es-MX" sz="2800" dirty="0"/>
              <a:t>El hogar debe ser la base para la salud del conductor, el bienestar, y la aptitud para conducir</a:t>
            </a:r>
          </a:p>
          <a:p>
            <a:r>
              <a:rPr lang="es-MX" sz="2800" dirty="0"/>
              <a:t>La salud y bienestar del </a:t>
            </a:r>
            <a:r>
              <a:rPr lang="es-MX" sz="2800" b="1" dirty="0"/>
              <a:t>conductor</a:t>
            </a:r>
            <a:r>
              <a:rPr lang="es-MX" sz="2800" dirty="0"/>
              <a:t> van de la mano de la salud y bienestar de la </a:t>
            </a:r>
            <a:r>
              <a:rPr lang="es-MX" sz="2800" b="1" dirty="0"/>
              <a:t>familia</a:t>
            </a:r>
            <a:endParaRPr lang="es-MX" sz="2800" dirty="0"/>
          </a:p>
          <a:p>
            <a:r>
              <a:rPr lang="es-MX" sz="2800" dirty="0"/>
              <a:t>Sin embargo, hay muchas demandas diferentes en el hogar y la familia</a:t>
            </a:r>
          </a:p>
        </p:txBody>
      </p:sp>
      <p:pic>
        <p:nvPicPr>
          <p:cNvPr id="18436" name="Picture 3" descr="P:\457407\Working\Documents\Module Content\istock photos\Module 4\home.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943600" y="4191000"/>
            <a:ext cx="3048000" cy="202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019800" y="1600200"/>
            <a:ext cx="1905000" cy="283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rration_02_06">
            <a:hlinkClick r:id="" action="ppaction://media"/>
            <a:extLst>
              <a:ext uri="{FF2B5EF4-FFF2-40B4-BE49-F238E27FC236}">
                <a16:creationId xmlns:a16="http://schemas.microsoft.com/office/drawing/2014/main" id="{C9501EE2-10B9-A003-A279-A9E369B0F9E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2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s-MX" sz="4900" dirty="0"/>
            </a:br>
            <a:r>
              <a:rPr lang="es-MX" sz="4900" dirty="0"/>
              <a:t>La Fatiga conlleva . . .  </a:t>
            </a:r>
            <a:br>
              <a:rPr lang="es-MX" dirty="0"/>
            </a:br>
            <a:endParaRPr lang="es-MX" dirty="0"/>
          </a:p>
        </p:txBody>
      </p:sp>
      <p:sp>
        <p:nvSpPr>
          <p:cNvPr id="3" name="Content Placeholder 2"/>
          <p:cNvSpPr>
            <a:spLocks noGrp="1"/>
          </p:cNvSpPr>
          <p:nvPr>
            <p:ph idx="1"/>
          </p:nvPr>
        </p:nvSpPr>
        <p:spPr>
          <a:xfrm>
            <a:off x="457200" y="1600200"/>
            <a:ext cx="5638800" cy="4525963"/>
          </a:xfrm>
        </p:spPr>
        <p:txBody>
          <a:bodyPr>
            <a:normAutofit lnSpcReduction="10000"/>
          </a:bodyPr>
          <a:lstStyle/>
          <a:p>
            <a:r>
              <a:rPr lang="es-MX" dirty="0"/>
              <a:t>Disminución del estado de alerta</a:t>
            </a:r>
          </a:p>
          <a:p>
            <a:r>
              <a:rPr lang="es-MX" dirty="0"/>
              <a:t>Atención reducida del entorno</a:t>
            </a:r>
          </a:p>
          <a:p>
            <a:r>
              <a:rPr lang="es-MX" dirty="0"/>
              <a:t>Bajo desempeño</a:t>
            </a:r>
          </a:p>
          <a:p>
            <a:r>
              <a:rPr lang="es-MX" dirty="0"/>
              <a:t>Baja motivación</a:t>
            </a:r>
          </a:p>
          <a:p>
            <a:r>
              <a:rPr lang="es-MX" dirty="0"/>
              <a:t>Irritabilidad</a:t>
            </a:r>
          </a:p>
          <a:p>
            <a:r>
              <a:rPr lang="es-MX" dirty="0"/>
              <a:t>Alteración del juicio</a:t>
            </a:r>
          </a:p>
          <a:p>
            <a:r>
              <a:rPr lang="es-MX" dirty="0"/>
              <a:t>Sensación de somnolencia</a:t>
            </a:r>
            <a:endParaRPr lang="es-MX" dirty="0">
              <a:latin typeface="+mj-lt"/>
            </a:endParaRPr>
          </a:p>
          <a:p>
            <a:endParaRPr lang="es-MX" dirty="0">
              <a:solidFill>
                <a:srgbClr val="002060"/>
              </a:solidFill>
            </a:endParaRPr>
          </a:p>
        </p:txBody>
      </p:sp>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0" y="1981200"/>
            <a:ext cx="2328863" cy="3491578"/>
          </a:xfrm>
          <a:prstGeom prst="rect">
            <a:avLst/>
          </a:prstGeom>
          <a:noFill/>
          <a:extLst>
            <a:ext uri="{909E8E84-426E-40DD-AFC4-6F175D3DCCD1}">
              <a14:hiddenFill xmlns:a14="http://schemas.microsoft.com/office/drawing/2010/main">
                <a:solidFill>
                  <a:srgbClr val="FFFFFF"/>
                </a:solidFill>
              </a14:hiddenFill>
            </a:ext>
          </a:extLst>
        </p:spPr>
      </p:pic>
      <p:pic>
        <p:nvPicPr>
          <p:cNvPr id="4" name="narration_02_07">
            <a:hlinkClick r:id="" action="ppaction://media"/>
            <a:extLst>
              <a:ext uri="{FF2B5EF4-FFF2-40B4-BE49-F238E27FC236}">
                <a16:creationId xmlns:a16="http://schemas.microsoft.com/office/drawing/2014/main" id="{51DB3273-5958-5C88-825A-A16E803F15B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20610868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2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MX" dirty="0"/>
              <a:t>Fatiga Aguda vs. Crónica</a:t>
            </a:r>
          </a:p>
        </p:txBody>
      </p:sp>
      <p:sp>
        <p:nvSpPr>
          <p:cNvPr id="3" name="Content Placeholder 2"/>
          <p:cNvSpPr>
            <a:spLocks noGrp="1"/>
          </p:cNvSpPr>
          <p:nvPr>
            <p:ph idx="1"/>
          </p:nvPr>
        </p:nvSpPr>
        <p:spPr>
          <a:xfrm>
            <a:off x="381000" y="1524000"/>
            <a:ext cx="8534400" cy="4800600"/>
          </a:xfrm>
        </p:spPr>
        <p:txBody>
          <a:bodyPr>
            <a:normAutofit fontScale="77500" lnSpcReduction="20000"/>
          </a:bodyPr>
          <a:lstStyle/>
          <a:p>
            <a:r>
              <a:rPr lang="es-MX" sz="3500" dirty="0"/>
              <a:t>Fatiga Aguda (de corto plazo):</a:t>
            </a:r>
          </a:p>
          <a:p>
            <a:pPr lvl="1"/>
            <a:r>
              <a:rPr lang="es-MX" sz="3400" dirty="0"/>
              <a:t>La experimentamos todos los días</a:t>
            </a:r>
          </a:p>
          <a:p>
            <a:pPr lvl="1"/>
            <a:r>
              <a:rPr lang="es-MX" sz="3400" dirty="0"/>
              <a:t>Se reduce o elimina al dormir por la noche o cuando se toma una siesta</a:t>
            </a:r>
          </a:p>
          <a:p>
            <a:pPr lvl="1"/>
            <a:r>
              <a:rPr lang="es-MX" sz="3400" dirty="0"/>
              <a:t>La cafeína y un descanso (sin dormir) reducen la fatiga leve</a:t>
            </a:r>
          </a:p>
          <a:p>
            <a:r>
              <a:rPr lang="es-MX" sz="3500" dirty="0"/>
              <a:t>Fatiga Crónica (de largo plazo):</a:t>
            </a:r>
          </a:p>
          <a:p>
            <a:pPr lvl="1"/>
            <a:r>
              <a:rPr lang="es-MX" sz="3300" dirty="0"/>
              <a:t>Aqueja a muchos conductores y a la gente muy ocupada</a:t>
            </a:r>
          </a:p>
          <a:p>
            <a:pPr lvl="1"/>
            <a:r>
              <a:rPr lang="es-MX" sz="3300" dirty="0"/>
              <a:t>Se debe al sueño inadecuado por periodos prolongados</a:t>
            </a:r>
          </a:p>
          <a:p>
            <a:pPr lvl="1"/>
            <a:r>
              <a:rPr lang="es-MX" sz="3300" dirty="0"/>
              <a:t>Llamada </a:t>
            </a:r>
            <a:r>
              <a:rPr lang="es-MX" sz="3300" b="1" dirty="0"/>
              <a:t>Privación de sueño</a:t>
            </a:r>
          </a:p>
          <a:p>
            <a:pPr lvl="1"/>
            <a:r>
              <a:rPr lang="es-MX" sz="3300" dirty="0"/>
              <a:t>Para recuperarse necesitará noches de sueño largo y profundo</a:t>
            </a:r>
          </a:p>
        </p:txBody>
      </p:sp>
      <p:pic>
        <p:nvPicPr>
          <p:cNvPr id="4" name="narration_02_08">
            <a:hlinkClick r:id="" action="ppaction://media"/>
            <a:extLst>
              <a:ext uri="{FF2B5EF4-FFF2-40B4-BE49-F238E27FC236}">
                <a16:creationId xmlns:a16="http://schemas.microsoft.com/office/drawing/2014/main" id="{4288DE79-17E8-EC3C-2BAA-904ACC3BD9F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20487882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2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eaLnBrk="1" hangingPunct="1">
              <a:lnSpc>
                <a:spcPts val="4575"/>
              </a:lnSpc>
            </a:pPr>
            <a:r>
              <a:rPr lang="es-MX" dirty="0"/>
              <a:t>Señales y Síntomas (1 de 2) </a:t>
            </a:r>
          </a:p>
        </p:txBody>
      </p:sp>
      <p:sp>
        <p:nvSpPr>
          <p:cNvPr id="23555" name="Content Placeholder 2"/>
          <p:cNvSpPr>
            <a:spLocks noGrp="1"/>
          </p:cNvSpPr>
          <p:nvPr>
            <p:ph idx="1"/>
          </p:nvPr>
        </p:nvSpPr>
        <p:spPr>
          <a:xfrm>
            <a:off x="457200" y="1600200"/>
            <a:ext cx="5334000" cy="4525963"/>
          </a:xfrm>
        </p:spPr>
        <p:txBody>
          <a:bodyPr/>
          <a:lstStyle/>
          <a:p>
            <a:r>
              <a:rPr lang="es-MX" dirty="0"/>
              <a:t>Somnolencia</a:t>
            </a:r>
          </a:p>
          <a:p>
            <a:r>
              <a:rPr lang="es-MX" dirty="0"/>
              <a:t>Pérdida del estado de alerta y atención</a:t>
            </a:r>
          </a:p>
          <a:p>
            <a:r>
              <a:rPr lang="es-MX" dirty="0"/>
              <a:t>Pensamientos erráticos</a:t>
            </a:r>
          </a:p>
          <a:p>
            <a:r>
              <a:rPr lang="es-MX" dirty="0"/>
              <a:t>Mala respuesta, reacciones lentas</a:t>
            </a:r>
          </a:p>
          <a:p>
            <a:r>
              <a:rPr lang="es-MX" dirty="0"/>
              <a:t>Juicio distorsionado</a:t>
            </a:r>
          </a:p>
        </p:txBody>
      </p:sp>
      <p:pic>
        <p:nvPicPr>
          <p:cNvPr id="23556" name="Picture 2" title="Drowsy truck driver at night"/>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96000" y="2133600"/>
            <a:ext cx="2185988"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rration_02_09">
            <a:hlinkClick r:id="" action="ppaction://media"/>
            <a:extLst>
              <a:ext uri="{FF2B5EF4-FFF2-40B4-BE49-F238E27FC236}">
                <a16:creationId xmlns:a16="http://schemas.microsoft.com/office/drawing/2014/main" id="{1D407251-29C0-270B-09A8-348E9295C92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23860109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eaLnBrk="1" hangingPunct="1">
              <a:lnSpc>
                <a:spcPts val="4575"/>
              </a:lnSpc>
            </a:pPr>
            <a:r>
              <a:rPr lang="es-MX" dirty="0"/>
              <a:t>Señales y Síntomas (2 de 2) </a:t>
            </a:r>
          </a:p>
        </p:txBody>
      </p:sp>
      <p:sp>
        <p:nvSpPr>
          <p:cNvPr id="3" name="Content Placeholder 2"/>
          <p:cNvSpPr>
            <a:spLocks noGrp="1"/>
          </p:cNvSpPr>
          <p:nvPr>
            <p:ph idx="1"/>
          </p:nvPr>
        </p:nvSpPr>
        <p:spPr/>
        <p:txBody>
          <a:bodyPr rtlCol="0">
            <a:normAutofit/>
          </a:bodyPr>
          <a:lstStyle/>
          <a:p>
            <a:pPr fontAlgn="auto">
              <a:spcAft>
                <a:spcPts val="0"/>
              </a:spcAft>
              <a:buFont typeface="Arial" pitchFamily="34" charset="0"/>
              <a:buChar char="•"/>
              <a:defRPr/>
            </a:pPr>
            <a:r>
              <a:rPr lang="es-MX" dirty="0"/>
              <a:t>Pérdida de motivación</a:t>
            </a:r>
          </a:p>
          <a:p>
            <a:pPr fontAlgn="auto">
              <a:spcAft>
                <a:spcPts val="0"/>
              </a:spcAft>
              <a:buFont typeface="Arial" pitchFamily="34" charset="0"/>
              <a:buChar char="•"/>
              <a:defRPr/>
            </a:pPr>
            <a:r>
              <a:rPr lang="es-MX" dirty="0"/>
              <a:t>Depresión</a:t>
            </a:r>
          </a:p>
          <a:p>
            <a:pPr fontAlgn="auto">
              <a:spcAft>
                <a:spcPts val="0"/>
              </a:spcAft>
              <a:buFont typeface="Arial" pitchFamily="34" charset="0"/>
              <a:buChar char="•"/>
              <a:defRPr/>
            </a:pPr>
            <a:r>
              <a:rPr lang="es-MX" dirty="0"/>
              <a:t>Deterioro de la memoria</a:t>
            </a:r>
          </a:p>
          <a:p>
            <a:pPr fontAlgn="auto">
              <a:spcAft>
                <a:spcPts val="0"/>
              </a:spcAft>
              <a:buFont typeface="Arial" pitchFamily="34" charset="0"/>
              <a:buChar char="•"/>
              <a:defRPr/>
            </a:pPr>
            <a:r>
              <a:rPr lang="es-MX" dirty="0"/>
              <a:t>Microsueños</a:t>
            </a:r>
          </a:p>
          <a:p>
            <a:pPr indent="0" fontAlgn="auto">
              <a:spcAft>
                <a:spcPts val="0"/>
              </a:spcAft>
              <a:buFont typeface="Arial" pitchFamily="34" charset="0"/>
              <a:buNone/>
              <a:defRPr/>
            </a:pPr>
            <a:endParaRPr lang="es-MX" dirty="0"/>
          </a:p>
          <a:p>
            <a:pPr marL="0" indent="0" fontAlgn="auto">
              <a:spcAft>
                <a:spcPts val="0"/>
              </a:spcAft>
              <a:buFont typeface="Arial" pitchFamily="34" charset="0"/>
              <a:buNone/>
              <a:defRPr/>
            </a:pPr>
            <a:r>
              <a:rPr lang="es-MX" i="1" dirty="0"/>
              <a:t>¡Poco efecto en tareas </a:t>
            </a:r>
          </a:p>
          <a:p>
            <a:pPr marL="0" indent="0" fontAlgn="auto">
              <a:spcAft>
                <a:spcPts val="0"/>
              </a:spcAft>
              <a:buFont typeface="Arial" pitchFamily="34" charset="0"/>
              <a:buNone/>
              <a:defRPr/>
            </a:pPr>
            <a:r>
              <a:rPr lang="es-MX" i="1" dirty="0"/>
              <a:t>puramente físicas!</a:t>
            </a:r>
          </a:p>
        </p:txBody>
      </p:sp>
      <p:pic>
        <p:nvPicPr>
          <p:cNvPr id="24580" name="Picture 2" title="Drowsy truck driver at night"/>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96000" y="2133600"/>
            <a:ext cx="2185988"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rration_02_10">
            <a:hlinkClick r:id="" action="ppaction://media"/>
            <a:extLst>
              <a:ext uri="{FF2B5EF4-FFF2-40B4-BE49-F238E27FC236}">
                <a16:creationId xmlns:a16="http://schemas.microsoft.com/office/drawing/2014/main" id="{550E5979-5E0C-E378-1EF2-C5384E296C8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5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MX" dirty="0"/>
              <a:t>Efectos en la Salud de la Privación del Sueño (1 de 2) </a:t>
            </a:r>
          </a:p>
        </p:txBody>
      </p:sp>
      <p:sp>
        <p:nvSpPr>
          <p:cNvPr id="4" name="Content Placeholder 3"/>
          <p:cNvSpPr>
            <a:spLocks noGrp="1"/>
          </p:cNvSpPr>
          <p:nvPr>
            <p:ph idx="1"/>
          </p:nvPr>
        </p:nvSpPr>
        <p:spPr>
          <a:xfrm>
            <a:off x="457200" y="1600200"/>
            <a:ext cx="5486400" cy="4525963"/>
          </a:xfrm>
        </p:spPr>
        <p:txBody>
          <a:bodyPr>
            <a:normAutofit fontScale="92500" lnSpcReduction="10000"/>
          </a:bodyPr>
          <a:lstStyle/>
          <a:p>
            <a:r>
              <a:rPr lang="es-MX" dirty="0"/>
              <a:t>Incremento de la presión arterial</a:t>
            </a:r>
          </a:p>
          <a:p>
            <a:r>
              <a:rPr lang="es-MX" dirty="0"/>
              <a:t>Incremento de riesgo de enfermedades cardiacas</a:t>
            </a:r>
          </a:p>
          <a:p>
            <a:r>
              <a:rPr lang="es-MX" dirty="0"/>
              <a:t>Problemas Gastrointestinales </a:t>
            </a:r>
          </a:p>
          <a:p>
            <a:r>
              <a:rPr lang="es-MX" dirty="0"/>
              <a:t>Incremento de días enfermo</a:t>
            </a:r>
          </a:p>
          <a:p>
            <a:r>
              <a:rPr lang="es-MX" dirty="0"/>
              <a:t>Incremento  de consumo de calorías</a:t>
            </a:r>
          </a:p>
          <a:p>
            <a:r>
              <a:rPr lang="es-MX" dirty="0"/>
              <a:t>Incremento de peso</a:t>
            </a:r>
          </a:p>
        </p:txBody>
      </p:sp>
      <p:pic>
        <p:nvPicPr>
          <p:cNvPr id="1331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03115" y="3962400"/>
            <a:ext cx="2972153" cy="199548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title="clipboard">
            <a:extLst>
              <a:ext uri="{FF2B5EF4-FFF2-40B4-BE49-F238E27FC236}">
                <a16:creationId xmlns:a16="http://schemas.microsoft.com/office/drawing/2014/main" id="{8B9E7082-B7BA-D188-C226-C3A7DC103D7C}"/>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781800" y="1371600"/>
            <a:ext cx="15970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narration_02_11">
            <a:hlinkClick r:id="" action="ppaction://media"/>
            <a:extLst>
              <a:ext uri="{FF2B5EF4-FFF2-40B4-BE49-F238E27FC236}">
                <a16:creationId xmlns:a16="http://schemas.microsoft.com/office/drawing/2014/main" id="{2A8A6068-AFC9-C7C8-6F7E-D3FAA5EECD2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37986564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5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798637"/>
            <a:ext cx="5638800" cy="4525963"/>
          </a:xfrm>
        </p:spPr>
        <p:txBody>
          <a:bodyPr>
            <a:normAutofit fontScale="92500" lnSpcReduction="20000"/>
          </a:bodyPr>
          <a:lstStyle/>
          <a:p>
            <a:r>
              <a:rPr lang="es-MX" dirty="0"/>
              <a:t>Incremento de riesgo de diabetes</a:t>
            </a:r>
          </a:p>
          <a:p>
            <a:r>
              <a:rPr lang="es-MX" dirty="0"/>
              <a:t>Reducción del funcionamiento del sistema inmunológico</a:t>
            </a:r>
          </a:p>
          <a:p>
            <a:r>
              <a:rPr lang="es-MX" dirty="0"/>
              <a:t>Más probabilidad de fumar y consumir alcohol</a:t>
            </a:r>
          </a:p>
          <a:p>
            <a:r>
              <a:rPr lang="es-MX" dirty="0"/>
              <a:t>Afecta las relaciones</a:t>
            </a:r>
          </a:p>
          <a:p>
            <a:r>
              <a:rPr lang="es-MX" dirty="0"/>
              <a:t>Condiciones psiquiátricas</a:t>
            </a:r>
          </a:p>
          <a:p>
            <a:r>
              <a:rPr lang="es-MX" dirty="0"/>
              <a:t>Disminución de la calidad de vida</a:t>
            </a:r>
          </a:p>
        </p:txBody>
      </p:sp>
      <p:sp>
        <p:nvSpPr>
          <p:cNvPr id="3" name="Title 2"/>
          <p:cNvSpPr>
            <a:spLocks noGrp="1"/>
          </p:cNvSpPr>
          <p:nvPr>
            <p:ph type="title"/>
          </p:nvPr>
        </p:nvSpPr>
        <p:spPr/>
        <p:txBody>
          <a:bodyPr>
            <a:noAutofit/>
          </a:bodyPr>
          <a:lstStyle/>
          <a:p>
            <a:r>
              <a:rPr lang="es-ES" dirty="0"/>
              <a:t>Efectos en la Salud de la Privación del Sueño </a:t>
            </a:r>
            <a:r>
              <a:rPr lang="en-US" dirty="0"/>
              <a:t>(2 de 2) </a:t>
            </a:r>
          </a:p>
        </p:txBody>
      </p:sp>
      <p:pic>
        <p:nvPicPr>
          <p:cNvPr id="1433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08725" y="4204299"/>
            <a:ext cx="2652053" cy="17805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title="clipboard">
            <a:extLst>
              <a:ext uri="{FF2B5EF4-FFF2-40B4-BE49-F238E27FC236}">
                <a16:creationId xmlns:a16="http://schemas.microsoft.com/office/drawing/2014/main" id="{BE8EF523-AFA2-F6F5-CEAB-81EE9C114133}"/>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836238" y="1510701"/>
            <a:ext cx="15970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narration_02_12">
            <a:hlinkClick r:id="" action="ppaction://media"/>
            <a:extLst>
              <a:ext uri="{FF2B5EF4-FFF2-40B4-BE49-F238E27FC236}">
                <a16:creationId xmlns:a16="http://schemas.microsoft.com/office/drawing/2014/main" id="{C807965D-3393-08BD-C724-AD10C42998E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32515597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MX" dirty="0"/>
              <a:t>¿Tiene Privación </a:t>
            </a:r>
            <a:r>
              <a:rPr lang="es-MX" i="1" dirty="0"/>
              <a:t>Crónica</a:t>
            </a:r>
            <a:r>
              <a:rPr lang="es-MX" dirty="0"/>
              <a:t> de sueño?</a:t>
            </a:r>
            <a:endParaRPr lang="en-US" dirty="0"/>
          </a:p>
        </p:txBody>
      </p:sp>
      <p:sp>
        <p:nvSpPr>
          <p:cNvPr id="3" name="Content Placeholder 2"/>
          <p:cNvSpPr>
            <a:spLocks noGrp="1"/>
          </p:cNvSpPr>
          <p:nvPr>
            <p:ph idx="1"/>
          </p:nvPr>
        </p:nvSpPr>
        <p:spPr>
          <a:xfrm>
            <a:off x="457200" y="1600200"/>
            <a:ext cx="5715000" cy="4525963"/>
          </a:xfrm>
        </p:spPr>
        <p:txBody>
          <a:bodyPr>
            <a:noAutofit/>
          </a:bodyPr>
          <a:lstStyle/>
          <a:p>
            <a:pPr>
              <a:spcBef>
                <a:spcPts val="0"/>
              </a:spcBef>
            </a:pPr>
            <a:r>
              <a:rPr lang="es-MX" sz="2800" dirty="0"/>
              <a:t>¿Se duerme en 5 minutos o menos? </a:t>
            </a:r>
          </a:p>
          <a:p>
            <a:pPr>
              <a:spcBef>
                <a:spcPts val="0"/>
              </a:spcBef>
            </a:pPr>
            <a:r>
              <a:rPr lang="es-MX" sz="2800" dirty="0"/>
              <a:t>¿Puede tomar una siesta casi en cualquier sitio en cualquier momento? </a:t>
            </a:r>
          </a:p>
          <a:p>
            <a:pPr>
              <a:spcBef>
                <a:spcPts val="0"/>
              </a:spcBef>
            </a:pPr>
            <a:r>
              <a:rPr lang="es-MX" sz="2800" dirty="0"/>
              <a:t>¿Le da sueño cuando está aburrido? </a:t>
            </a:r>
          </a:p>
          <a:p>
            <a:pPr>
              <a:spcBef>
                <a:spcPts val="0"/>
              </a:spcBef>
            </a:pPr>
            <a:r>
              <a:rPr lang="es-MX" sz="2800" dirty="0"/>
              <a:t>¿Se duerme fácilmente mientras ve la TV o en el cine? </a:t>
            </a:r>
          </a:p>
          <a:p>
            <a:pPr>
              <a:spcBef>
                <a:spcPts val="0"/>
              </a:spcBef>
            </a:pPr>
            <a:r>
              <a:rPr lang="es-MX" sz="2800" dirty="0"/>
              <a:t>¿Se ha dormido alguna vez mientras está esperando a que cambie la luz del semáforo?</a:t>
            </a:r>
          </a:p>
        </p:txBody>
      </p:sp>
      <p:pic>
        <p:nvPicPr>
          <p:cNvPr id="5" name="Picture 4"/>
          <p:cNvPicPr>
            <a:picLocks noChangeAspect="1" noChangeArrowheads="1"/>
          </p:cNvPicPr>
          <p:nvPr/>
        </p:nvPicPr>
        <p:blipFill>
          <a:blip r:embed="rId5" cstate="print"/>
          <a:srcRect/>
          <a:stretch>
            <a:fillRect/>
          </a:stretch>
        </p:blipFill>
        <p:spPr>
          <a:xfrm>
            <a:off x="5791200" y="2329180"/>
            <a:ext cx="3352800" cy="3157220"/>
          </a:xfrm>
          <a:prstGeom prst="rect">
            <a:avLst/>
          </a:prstGeom>
          <a:noFill/>
        </p:spPr>
      </p:pic>
      <p:pic>
        <p:nvPicPr>
          <p:cNvPr id="4" name="narration_02_13">
            <a:hlinkClick r:id="" action="ppaction://media"/>
            <a:extLst>
              <a:ext uri="{FF2B5EF4-FFF2-40B4-BE49-F238E27FC236}">
                <a16:creationId xmlns:a16="http://schemas.microsoft.com/office/drawing/2014/main" id="{E410B1B9-31DC-C89C-21A0-F48C46F6753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7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5" cstate="print"/>
          <a:srcRect l="24001" t="8667" r="25999" b="8667"/>
          <a:stretch>
            <a:fillRect/>
          </a:stretch>
        </p:blipFill>
        <p:spPr bwMode="auto">
          <a:xfrm>
            <a:off x="6324600" y="1844010"/>
            <a:ext cx="2445952" cy="3032790"/>
          </a:xfrm>
          <a:prstGeom prst="rect">
            <a:avLst/>
          </a:prstGeom>
          <a:noFill/>
          <a:ln w="9525">
            <a:noFill/>
            <a:miter lim="800000"/>
            <a:headEnd/>
            <a:tailEnd/>
          </a:ln>
        </p:spPr>
      </p:pic>
      <p:sp>
        <p:nvSpPr>
          <p:cNvPr id="2" name="Title 1"/>
          <p:cNvSpPr>
            <a:spLocks noGrp="1"/>
          </p:cNvSpPr>
          <p:nvPr>
            <p:ph type="title"/>
          </p:nvPr>
        </p:nvSpPr>
        <p:spPr/>
        <p:txBody>
          <a:bodyPr>
            <a:noAutofit/>
          </a:bodyPr>
          <a:lstStyle/>
          <a:p>
            <a:r>
              <a:rPr lang="es-MX" dirty="0"/>
              <a:t>Deudas de Sueño</a:t>
            </a:r>
          </a:p>
        </p:txBody>
      </p:sp>
      <p:sp>
        <p:nvSpPr>
          <p:cNvPr id="3" name="Content Placeholder 2"/>
          <p:cNvSpPr>
            <a:spLocks noGrp="1"/>
          </p:cNvSpPr>
          <p:nvPr>
            <p:ph idx="1"/>
          </p:nvPr>
        </p:nvSpPr>
        <p:spPr>
          <a:xfrm>
            <a:off x="457200" y="1600200"/>
            <a:ext cx="6019800" cy="4525963"/>
          </a:xfrm>
        </p:spPr>
        <p:txBody>
          <a:bodyPr>
            <a:normAutofit fontScale="92500" lnSpcReduction="10000"/>
          </a:bodyPr>
          <a:lstStyle/>
          <a:p>
            <a:r>
              <a:rPr lang="es-MX" dirty="0"/>
              <a:t>Si contestó “Sí” a la mayoría de las preguntas anteriores, probablemente esté </a:t>
            </a:r>
            <a:r>
              <a:rPr lang="es-MX" b="1" i="1" dirty="0"/>
              <a:t>privado crónicamente de sueño </a:t>
            </a:r>
          </a:p>
          <a:p>
            <a:r>
              <a:rPr lang="es-MX" dirty="0"/>
              <a:t>En otras palabras, tiene una </a:t>
            </a:r>
            <a:r>
              <a:rPr lang="es-MX" b="1" i="1" dirty="0"/>
              <a:t>deuda de sueño</a:t>
            </a:r>
            <a:r>
              <a:rPr lang="es-MX" dirty="0"/>
              <a:t>. </a:t>
            </a:r>
          </a:p>
          <a:p>
            <a:r>
              <a:rPr lang="es-MX" dirty="0"/>
              <a:t>Igual que una deuda financiera, necesita comenzar a pagar. </a:t>
            </a:r>
          </a:p>
          <a:p>
            <a:r>
              <a:rPr lang="es-MX" dirty="0"/>
              <a:t>Hay solamente una forma de pagar su deuda</a:t>
            </a:r>
            <a:r>
              <a:rPr lang="es-MX" dirty="0">
                <a:sym typeface="Wingdings" pitchFamily="2" charset="2"/>
              </a:rPr>
              <a:t>  </a:t>
            </a:r>
            <a:r>
              <a:rPr lang="es-MX" b="1" dirty="0"/>
              <a:t>¡</a:t>
            </a:r>
            <a:r>
              <a:rPr lang="es-MX" b="1" i="1" dirty="0"/>
              <a:t>DUERMA</a:t>
            </a:r>
            <a:r>
              <a:rPr lang="es-MX" b="1" dirty="0"/>
              <a:t>!</a:t>
            </a:r>
            <a:r>
              <a:rPr lang="es-MX" dirty="0"/>
              <a:t> </a:t>
            </a:r>
          </a:p>
        </p:txBody>
      </p:sp>
      <p:pic>
        <p:nvPicPr>
          <p:cNvPr id="5" name="narration_02_14">
            <a:hlinkClick r:id="" action="ppaction://media"/>
            <a:extLst>
              <a:ext uri="{FF2B5EF4-FFF2-40B4-BE49-F238E27FC236}">
                <a16:creationId xmlns:a16="http://schemas.microsoft.com/office/drawing/2014/main" id="{ABA5FA78-8C9D-3945-FA8A-A2C04274537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34400" y="6248400"/>
            <a:ext cx="609600" cy="609600"/>
          </a:xfrm>
          <a:prstGeom prst="rect">
            <a:avLst/>
          </a:prstGeom>
        </p:spPr>
      </p:pic>
    </p:spTree>
    <p:extLst>
      <p:ext uri="{BB962C8B-B14F-4D97-AF65-F5344CB8AC3E}">
        <p14:creationId xmlns:p14="http://schemas.microsoft.com/office/powerpoint/2010/main" val="16724345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6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S" dirty="0"/>
              <a:t>Recuperación de la Privación del Sueño</a:t>
            </a:r>
            <a:endParaRPr lang="en-US" dirty="0"/>
          </a:p>
        </p:txBody>
      </p:sp>
      <p:sp>
        <p:nvSpPr>
          <p:cNvPr id="3" name="Content Placeholder 2"/>
          <p:cNvSpPr>
            <a:spLocks noGrp="1"/>
          </p:cNvSpPr>
          <p:nvPr>
            <p:ph idx="1"/>
          </p:nvPr>
        </p:nvSpPr>
        <p:spPr>
          <a:xfrm>
            <a:off x="457200" y="1600200"/>
            <a:ext cx="5715000" cy="4724400"/>
          </a:xfrm>
        </p:spPr>
        <p:txBody>
          <a:bodyPr>
            <a:normAutofit fontScale="85000" lnSpcReduction="20000"/>
          </a:bodyPr>
          <a:lstStyle/>
          <a:p>
            <a:r>
              <a:rPr lang="es-MX" b="1" i="1" dirty="0">
                <a:sym typeface="Wingdings" pitchFamily="2" charset="2"/>
              </a:rPr>
              <a:t>Comienza </a:t>
            </a:r>
            <a:r>
              <a:rPr lang="es-MX" dirty="0">
                <a:sym typeface="Wingdings" pitchFamily="2" charset="2"/>
              </a:rPr>
              <a:t>después de una noche durmiendo bien</a:t>
            </a:r>
          </a:p>
          <a:p>
            <a:r>
              <a:rPr lang="es-MX" dirty="0">
                <a:sym typeface="Wingdings" pitchFamily="2" charset="2"/>
              </a:rPr>
              <a:t>Puede que no sea completa hasta que tenga </a:t>
            </a:r>
            <a:r>
              <a:rPr lang="es-MX" b="1" i="1" dirty="0">
                <a:sym typeface="Wingdings" pitchFamily="2" charset="2"/>
              </a:rPr>
              <a:t>varias</a:t>
            </a:r>
            <a:r>
              <a:rPr lang="es-MX" dirty="0">
                <a:sym typeface="Wingdings" pitchFamily="2" charset="2"/>
              </a:rPr>
              <a:t> noches de buen sueño.</a:t>
            </a:r>
          </a:p>
          <a:p>
            <a:r>
              <a:rPr lang="es-MX" b="1" dirty="0">
                <a:sym typeface="Wingdings" pitchFamily="2" charset="2"/>
              </a:rPr>
              <a:t>Solución:</a:t>
            </a:r>
          </a:p>
          <a:p>
            <a:pPr lvl="1"/>
            <a:r>
              <a:rPr lang="es-MX" dirty="0">
                <a:sym typeface="Wingdings" pitchFamily="2" charset="2"/>
              </a:rPr>
              <a:t>Para empezar, no se prive del sueño.</a:t>
            </a:r>
          </a:p>
          <a:p>
            <a:pPr lvl="1"/>
            <a:r>
              <a:rPr lang="es-MX" dirty="0">
                <a:sym typeface="Wingdings" pitchFamily="2" charset="2"/>
              </a:rPr>
              <a:t>Siempre que sea posible, duerma hasta que se despierte.</a:t>
            </a:r>
          </a:p>
          <a:p>
            <a:pPr lvl="1"/>
            <a:r>
              <a:rPr lang="es-MX" dirty="0">
                <a:sym typeface="Wingdings" pitchFamily="2" charset="2"/>
              </a:rPr>
              <a:t>Tenga más que una buena noche de sueño los fines de semana..</a:t>
            </a:r>
          </a:p>
          <a:p>
            <a:r>
              <a:rPr lang="es-MX" dirty="0">
                <a:sym typeface="Wingdings" pitchFamily="2" charset="2"/>
              </a:rPr>
              <a:t>Hasta cierto punto, el sueño extra se puede </a:t>
            </a:r>
            <a:r>
              <a:rPr lang="es-MX" b="1" dirty="0">
                <a:sym typeface="Wingdings" pitchFamily="2" charset="2"/>
              </a:rPr>
              <a:t>"acumular“</a:t>
            </a:r>
            <a:r>
              <a:rPr lang="es-MX" dirty="0">
                <a:sym typeface="Wingdings" pitchFamily="2" charset="2"/>
              </a:rPr>
              <a:t>.</a:t>
            </a:r>
            <a:r>
              <a:rPr lang="es-MX" sz="2600" dirty="0">
                <a:sym typeface="Wingdings" pitchFamily="2" charset="2"/>
              </a:rPr>
              <a:t> </a:t>
            </a:r>
            <a:endParaRPr lang="es-MX" sz="2600" dirty="0"/>
          </a:p>
        </p:txBody>
      </p:sp>
      <p:pic>
        <p:nvPicPr>
          <p:cNvPr id="15362" name="Picture 2" title="Man sleeping deepl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8070" y="2286000"/>
            <a:ext cx="2144712" cy="3213279"/>
          </a:xfrm>
          <a:prstGeom prst="rect">
            <a:avLst/>
          </a:prstGeom>
          <a:noFill/>
          <a:extLst>
            <a:ext uri="{909E8E84-426E-40DD-AFC4-6F175D3DCCD1}">
              <a14:hiddenFill xmlns:a14="http://schemas.microsoft.com/office/drawing/2010/main">
                <a:solidFill>
                  <a:srgbClr val="FFFFFF"/>
                </a:solidFill>
              </a14:hiddenFill>
            </a:ext>
          </a:extLst>
        </p:spPr>
      </p:pic>
      <p:pic>
        <p:nvPicPr>
          <p:cNvPr id="4" name="narration_02_15">
            <a:hlinkClick r:id="" action="ppaction://media"/>
            <a:extLst>
              <a:ext uri="{FF2B5EF4-FFF2-40B4-BE49-F238E27FC236}">
                <a16:creationId xmlns:a16="http://schemas.microsoft.com/office/drawing/2014/main" id="{22486857-0267-C09F-9A4D-F40A76B2BA2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5205264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3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eaLnBrk="1" hangingPunct="1">
              <a:lnSpc>
                <a:spcPts val="4575"/>
              </a:lnSpc>
            </a:pPr>
            <a:r>
              <a:rPr lang="en-US" sz="4900" dirty="0"/>
              <a:t>Importancia del Hogar y la Familia</a:t>
            </a:r>
            <a:r>
              <a:rPr lang="en-US" sz="4900" dirty="0">
                <a:solidFill>
                  <a:srgbClr val="C00000"/>
                </a:solidFill>
              </a:rPr>
              <a:t> </a:t>
            </a:r>
            <a:endParaRPr lang="en-US" dirty="0">
              <a:solidFill>
                <a:srgbClr val="C00000"/>
              </a:solidFill>
            </a:endParaRPr>
          </a:p>
        </p:txBody>
      </p:sp>
      <p:sp>
        <p:nvSpPr>
          <p:cNvPr id="5" name="Content Placeholder 4"/>
          <p:cNvSpPr>
            <a:spLocks noGrp="1"/>
          </p:cNvSpPr>
          <p:nvPr>
            <p:ph idx="1"/>
          </p:nvPr>
        </p:nvSpPr>
        <p:spPr>
          <a:xfrm>
            <a:off x="457200" y="2027237"/>
            <a:ext cx="5181600" cy="4525963"/>
          </a:xfrm>
          <a:ln>
            <a:miter lim="800000"/>
            <a:headEnd/>
            <a:tailEnd/>
          </a:ln>
        </p:spPr>
        <p:txBody>
          <a:bodyPr rtlCol="0">
            <a:normAutofit/>
          </a:bodyPr>
          <a:lstStyle/>
          <a:p>
            <a:pPr fontAlgn="auto">
              <a:spcAft>
                <a:spcPts val="0"/>
              </a:spcAft>
              <a:buFont typeface="Arial" pitchFamily="34" charset="0"/>
              <a:buChar char="•"/>
              <a:defRPr/>
            </a:pPr>
            <a:r>
              <a:rPr lang="es-MX" dirty="0"/>
              <a:t>Lugar especial, personas especiales, y tiempo especial para estar juntos </a:t>
            </a:r>
          </a:p>
          <a:p>
            <a:pPr fontAlgn="auto">
              <a:spcAft>
                <a:spcPts val="0"/>
              </a:spcAft>
              <a:buFont typeface="Arial" pitchFamily="34" charset="0"/>
              <a:buChar char="•"/>
              <a:defRPr/>
            </a:pPr>
            <a:r>
              <a:rPr lang="es-MX" dirty="0"/>
              <a:t>El hogar debe ser la base para la salud, el bienestar y y el estado físico del conductor</a:t>
            </a:r>
            <a:endParaRPr lang="es-MX" strike="sngStrike" dirty="0"/>
          </a:p>
          <a:p>
            <a:pPr marL="0" indent="0" fontAlgn="auto">
              <a:spcAft>
                <a:spcPts val="0"/>
              </a:spcAft>
              <a:buFont typeface="Arial" pitchFamily="34" charset="0"/>
              <a:buNone/>
              <a:defRPr/>
            </a:pPr>
            <a:endParaRPr lang="es-MX" dirty="0"/>
          </a:p>
        </p:txBody>
      </p:sp>
      <p:pic>
        <p:nvPicPr>
          <p:cNvPr id="9220"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181600" y="2667000"/>
            <a:ext cx="34448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rration_01_02">
            <a:hlinkClick r:id="" action="ppaction://media"/>
            <a:extLst>
              <a:ext uri="{FF2B5EF4-FFF2-40B4-BE49-F238E27FC236}">
                <a16:creationId xmlns:a16="http://schemas.microsoft.com/office/drawing/2014/main" id="{0201BD28-D8C5-8DEE-9A24-28435AA415D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4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28800"/>
            <a:ext cx="5791200" cy="4525963"/>
          </a:xfrm>
        </p:spPr>
        <p:txBody>
          <a:bodyPr>
            <a:normAutofit fontScale="92500" lnSpcReduction="10000"/>
          </a:bodyPr>
          <a:lstStyle/>
          <a:p>
            <a:pPr lvl="0"/>
            <a:r>
              <a:rPr lang="es-ES" dirty="0"/>
              <a:t>Por lo general, salidas de carretera del vehículo</a:t>
            </a:r>
            <a:endParaRPr lang="en-US" dirty="0"/>
          </a:p>
          <a:p>
            <a:pPr lvl="0"/>
            <a:r>
              <a:rPr lang="en-US" dirty="0"/>
              <a:t>Conductor solo</a:t>
            </a:r>
          </a:p>
          <a:p>
            <a:pPr lvl="0"/>
            <a:r>
              <a:rPr lang="es-ES" dirty="0"/>
              <a:t>A menudo en caminos monótonos</a:t>
            </a:r>
            <a:endParaRPr lang="en-US" dirty="0"/>
          </a:p>
          <a:p>
            <a:pPr lvl="0"/>
            <a:r>
              <a:rPr lang="es-ES" dirty="0"/>
              <a:t>La mayoría temprano por la mañana, especialmente de 2:00 a.m. a 7:00 a.m.</a:t>
            </a:r>
            <a:endParaRPr lang="en-US" dirty="0"/>
          </a:p>
          <a:p>
            <a:pPr lvl="0"/>
            <a:r>
              <a:rPr lang="es-ES" dirty="0"/>
              <a:t>Por lo general, choques graves</a:t>
            </a:r>
            <a:endParaRPr lang="en-US" dirty="0"/>
          </a:p>
        </p:txBody>
      </p:sp>
      <p:sp>
        <p:nvSpPr>
          <p:cNvPr id="7" name="Title 6"/>
          <p:cNvSpPr>
            <a:spLocks noGrp="1"/>
          </p:cNvSpPr>
          <p:nvPr>
            <p:ph type="title"/>
          </p:nvPr>
        </p:nvSpPr>
        <p:spPr/>
        <p:txBody>
          <a:bodyPr>
            <a:normAutofit/>
          </a:bodyPr>
          <a:lstStyle/>
          <a:p>
            <a:r>
              <a:rPr lang="es-ES" dirty="0"/>
              <a:t>Choques Relacionados con la Fatiga</a:t>
            </a:r>
            <a:endParaRPr lang="en-US" dirty="0"/>
          </a:p>
        </p:txBody>
      </p:sp>
      <p:pic>
        <p:nvPicPr>
          <p:cNvPr id="4" name="Picture 3" title="Road at nigh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0800" y="2286000"/>
            <a:ext cx="2133600" cy="3200400"/>
          </a:xfrm>
          <a:prstGeom prst="rect">
            <a:avLst/>
          </a:prstGeom>
        </p:spPr>
      </p:pic>
      <p:pic>
        <p:nvPicPr>
          <p:cNvPr id="2" name="narration_02_16">
            <a:hlinkClick r:id="" action="ppaction://media"/>
            <a:extLst>
              <a:ext uri="{FF2B5EF4-FFF2-40B4-BE49-F238E27FC236}">
                <a16:creationId xmlns:a16="http://schemas.microsoft.com/office/drawing/2014/main" id="{6A557351-03E1-D710-FCF0-33CD0A2D212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25409449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2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Causa Principal: Sueño Insuficiente</a:t>
            </a:r>
          </a:p>
        </p:txBody>
      </p:sp>
      <p:sp>
        <p:nvSpPr>
          <p:cNvPr id="3" name="Content Placeholder 2"/>
          <p:cNvSpPr>
            <a:spLocks noGrp="1"/>
          </p:cNvSpPr>
          <p:nvPr>
            <p:ph idx="1"/>
          </p:nvPr>
        </p:nvSpPr>
        <p:spPr>
          <a:xfrm>
            <a:off x="457200" y="1600200"/>
            <a:ext cx="5334000" cy="4525963"/>
          </a:xfrm>
        </p:spPr>
        <p:txBody>
          <a:bodyPr>
            <a:normAutofit/>
          </a:bodyPr>
          <a:lstStyle/>
          <a:p>
            <a:pPr lvl="0"/>
            <a:r>
              <a:rPr lang="es-ES" dirty="0"/>
              <a:t>Un estudio australiano encontró que los conductores de camiones con menos de 6 horas de sueño eran</a:t>
            </a:r>
            <a:r>
              <a:rPr lang="en-US" dirty="0"/>
              <a:t>:</a:t>
            </a:r>
          </a:p>
          <a:p>
            <a:pPr lvl="1"/>
            <a:r>
              <a:rPr lang="es-ES" dirty="0"/>
              <a:t>3 veces más probabilidad de tener un incidente peligroso</a:t>
            </a:r>
            <a:endParaRPr lang="en-US" dirty="0"/>
          </a:p>
          <a:p>
            <a:pPr lvl="1"/>
            <a:r>
              <a:rPr lang="es-ES" dirty="0"/>
              <a:t>2.5 veces más probabilidades de quedarse dormido</a:t>
            </a:r>
            <a:endParaRPr lang="en-US" dirty="0"/>
          </a:p>
        </p:txBody>
      </p:sp>
      <p:pic>
        <p:nvPicPr>
          <p:cNvPr id="5" name="Picture 4" title="CMV driver yawn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0268" y="1786731"/>
            <a:ext cx="3114675" cy="2076450"/>
          </a:xfrm>
          <a:prstGeom prst="rect">
            <a:avLst/>
          </a:prstGeom>
        </p:spPr>
      </p:pic>
      <p:pic>
        <p:nvPicPr>
          <p:cNvPr id="4" name="Picture 3" title="road with tire marks">
            <a:extLst>
              <a:ext uri="{FF2B5EF4-FFF2-40B4-BE49-F238E27FC236}">
                <a16:creationId xmlns:a16="http://schemas.microsoft.com/office/drawing/2014/main" id="{16E131DC-8BA6-2CFE-5C76-96B008259F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90268" y="4232273"/>
            <a:ext cx="3114674" cy="2076449"/>
          </a:xfrm>
          <a:prstGeom prst="rect">
            <a:avLst/>
          </a:prstGeom>
        </p:spPr>
      </p:pic>
      <p:pic>
        <p:nvPicPr>
          <p:cNvPr id="6" name="narration_02_17">
            <a:hlinkClick r:id="" action="ppaction://media"/>
            <a:extLst>
              <a:ext uri="{FF2B5EF4-FFF2-40B4-BE49-F238E27FC236}">
                <a16:creationId xmlns:a16="http://schemas.microsoft.com/office/drawing/2014/main" id="{AB892B53-AFFB-C69F-972B-657B6B269E9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41883788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35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pPr eaLnBrk="1" hangingPunct="1">
              <a:lnSpc>
                <a:spcPts val="4575"/>
              </a:lnSpc>
            </a:pPr>
            <a:r>
              <a:rPr lang="es-ES" dirty="0"/>
              <a:t>Choques de Camiones Fatales para el Conductor</a:t>
            </a:r>
            <a:r>
              <a:rPr lang="en-US" dirty="0"/>
              <a:t> </a:t>
            </a:r>
          </a:p>
        </p:txBody>
      </p:sp>
      <p:sp>
        <p:nvSpPr>
          <p:cNvPr id="3" name="Content Placeholder 2"/>
          <p:cNvSpPr>
            <a:spLocks noGrp="1"/>
          </p:cNvSpPr>
          <p:nvPr>
            <p:ph idx="1"/>
          </p:nvPr>
        </p:nvSpPr>
        <p:spPr>
          <a:xfrm>
            <a:off x="457199" y="1600200"/>
            <a:ext cx="6111875" cy="5334000"/>
          </a:xfrm>
        </p:spPr>
        <p:txBody>
          <a:bodyPr rtlCol="0">
            <a:normAutofit fontScale="77500" lnSpcReduction="20000"/>
          </a:bodyPr>
          <a:lstStyle/>
          <a:p>
            <a:pPr fontAlgn="auto">
              <a:spcAft>
                <a:spcPts val="0"/>
              </a:spcAft>
              <a:buFont typeface="Arial" pitchFamily="34" charset="0"/>
              <a:buChar char="•"/>
              <a:defRPr/>
            </a:pPr>
            <a:r>
              <a:rPr lang="es-ES" dirty="0"/>
              <a:t>Estudio de la Junta Nacional de Seguridad en el Transporte (NTSB) de 182 choques fatales para el conductor de camiones grandes</a:t>
            </a:r>
            <a:endParaRPr lang="en-US" dirty="0"/>
          </a:p>
          <a:p>
            <a:pPr fontAlgn="auto">
              <a:spcAft>
                <a:spcPts val="0"/>
              </a:spcAft>
              <a:buFont typeface="Arial" pitchFamily="34" charset="0"/>
              <a:buChar char="•"/>
              <a:defRPr/>
            </a:pPr>
            <a:r>
              <a:rPr lang="es-ES" dirty="0"/>
              <a:t>La mayoría fueron salidas de la carretera de un solo vehículo.</a:t>
            </a:r>
            <a:endParaRPr lang="en-US" dirty="0"/>
          </a:p>
          <a:p>
            <a:pPr fontAlgn="auto">
              <a:spcAft>
                <a:spcPts val="0"/>
              </a:spcAft>
              <a:buFont typeface="Arial" pitchFamily="34" charset="0"/>
              <a:buChar char="•"/>
              <a:defRPr/>
            </a:pPr>
            <a:r>
              <a:rPr lang="es-ES" dirty="0"/>
              <a:t>Las investigaciones revelaron que la fatiga es la causa principal en el </a:t>
            </a:r>
            <a:r>
              <a:rPr lang="en-US" b="1" dirty="0"/>
              <a:t>31%</a:t>
            </a:r>
            <a:endParaRPr lang="en-US" dirty="0"/>
          </a:p>
          <a:p>
            <a:pPr fontAlgn="auto">
              <a:spcAft>
                <a:spcPts val="0"/>
              </a:spcAft>
              <a:buFont typeface="Arial" pitchFamily="34" charset="0"/>
              <a:buChar char="•"/>
              <a:defRPr/>
            </a:pPr>
            <a:r>
              <a:rPr lang="es-ES" b="1" dirty="0"/>
              <a:t>La fatiga fue la principal causa</a:t>
            </a:r>
            <a:endParaRPr lang="en-US" b="1" dirty="0"/>
          </a:p>
          <a:p>
            <a:pPr fontAlgn="auto">
              <a:spcAft>
                <a:spcPts val="0"/>
              </a:spcAft>
              <a:buFont typeface="Arial" pitchFamily="34" charset="0"/>
              <a:buChar char="•"/>
              <a:defRPr/>
            </a:pPr>
            <a:r>
              <a:rPr lang="es-ES" dirty="0"/>
              <a:t>Las crisis cardíacas y otras crisis médicas también son causas importantes de tales choques</a:t>
            </a:r>
            <a:endParaRPr lang="en-US" dirty="0"/>
          </a:p>
          <a:p>
            <a:pPr fontAlgn="auto">
              <a:spcAft>
                <a:spcPts val="0"/>
              </a:spcAft>
              <a:buFont typeface="Arial" pitchFamily="34" charset="0"/>
              <a:buChar char="•"/>
              <a:defRPr/>
            </a:pPr>
            <a:r>
              <a:rPr lang="es-ES" dirty="0"/>
              <a:t>En 2010, más de 500 conductores de autotransporte de los EUA murieron en choques</a:t>
            </a:r>
            <a:endParaRPr lang="en-US" dirty="0"/>
          </a:p>
        </p:txBody>
      </p:sp>
      <p:pic>
        <p:nvPicPr>
          <p:cNvPr id="34820" name="Picture 2" title="Pallbearers at funera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569075" y="2503488"/>
            <a:ext cx="2117725" cy="317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rration_02_18">
            <a:hlinkClick r:id="" action="ppaction://media"/>
            <a:extLst>
              <a:ext uri="{FF2B5EF4-FFF2-40B4-BE49-F238E27FC236}">
                <a16:creationId xmlns:a16="http://schemas.microsoft.com/office/drawing/2014/main" id="{38C4A4D2-E09A-1F38-DD7D-E21317113B9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extLst>
      <p:ext uri="{BB962C8B-B14F-4D97-AF65-F5344CB8AC3E}">
        <p14:creationId xmlns:p14="http://schemas.microsoft.com/office/powerpoint/2010/main" val="29740257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4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3"/>
          <p:cNvSpPr>
            <a:spLocks noGrp="1"/>
          </p:cNvSpPr>
          <p:nvPr>
            <p:ph type="ctrTitle"/>
          </p:nvPr>
        </p:nvSpPr>
        <p:spPr>
          <a:solidFill>
            <a:srgbClr val="C00000">
              <a:alpha val="59999"/>
            </a:srgbClr>
          </a:solidFill>
          <a:ln w="9525" cmpd="sng"/>
        </p:spPr>
        <p:txBody>
          <a:bodyPr/>
          <a:lstStyle/>
          <a:p>
            <a:pPr eaLnBrk="1" hangingPunct="1"/>
            <a:r>
              <a:rPr lang="es-ES" dirty="0"/>
              <a:t>Lección 2: Fisiología del Sueño y el Estado de Alerta</a:t>
            </a:r>
            <a:endParaRPr lang="en-US" dirty="0"/>
          </a:p>
        </p:txBody>
      </p:sp>
      <p:pic>
        <p:nvPicPr>
          <p:cNvPr id="2" name="narration_03_01">
            <a:hlinkClick r:id="" action="ppaction://media"/>
            <a:extLst>
              <a:ext uri="{FF2B5EF4-FFF2-40B4-BE49-F238E27FC236}">
                <a16:creationId xmlns:a16="http://schemas.microsoft.com/office/drawing/2014/main" id="{15F62960-B710-83FC-E048-53A2D04B5D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MX" dirty="0"/>
              <a:t>Características Claves del Sueño</a:t>
            </a:r>
          </a:p>
        </p:txBody>
      </p:sp>
      <p:sp>
        <p:nvSpPr>
          <p:cNvPr id="3" name="Content Placeholder 2"/>
          <p:cNvSpPr>
            <a:spLocks noGrp="1"/>
          </p:cNvSpPr>
          <p:nvPr>
            <p:ph idx="1"/>
          </p:nvPr>
        </p:nvSpPr>
        <p:spPr>
          <a:xfrm>
            <a:off x="457200" y="1600200"/>
            <a:ext cx="6096000" cy="4525963"/>
          </a:xfrm>
        </p:spPr>
        <p:txBody>
          <a:bodyPr>
            <a:normAutofit fontScale="92500" lnSpcReduction="10000"/>
          </a:bodyPr>
          <a:lstStyle/>
          <a:p>
            <a:r>
              <a:rPr lang="es-MX" dirty="0">
                <a:latin typeface="+mj-lt"/>
              </a:rPr>
              <a:t>Dormir </a:t>
            </a:r>
            <a:r>
              <a:rPr lang="es-MX" dirty="0"/>
              <a:t>es necesario para el desempeño y el bienestar ¡pero nadie sabe </a:t>
            </a:r>
            <a:r>
              <a:rPr lang="es-MX" i="1" dirty="0"/>
              <a:t>exactamente</a:t>
            </a:r>
            <a:r>
              <a:rPr lang="es-MX" dirty="0"/>
              <a:t> cómo o porqué!</a:t>
            </a:r>
            <a:endParaRPr lang="es-MX" dirty="0">
              <a:latin typeface="+mj-lt"/>
            </a:endParaRPr>
          </a:p>
          <a:p>
            <a:r>
              <a:rPr lang="es-ES" dirty="0"/>
              <a:t>Las células cerebrales crecen y se establecen conexiones durante el sueño</a:t>
            </a:r>
            <a:endParaRPr lang="es-MX" dirty="0"/>
          </a:p>
          <a:p>
            <a:r>
              <a:rPr lang="es-MX" dirty="0">
                <a:latin typeface="+mj-lt"/>
              </a:rPr>
              <a:t>Dormir </a:t>
            </a:r>
            <a:r>
              <a:rPr lang="es-MX" b="1" dirty="0">
                <a:latin typeface="+mj-lt"/>
                <a:cs typeface="Arial"/>
              </a:rPr>
              <a:t>≠</a:t>
            </a:r>
            <a:r>
              <a:rPr lang="es-MX" dirty="0">
                <a:latin typeface="+mj-lt"/>
                <a:cs typeface="Arial"/>
              </a:rPr>
              <a:t> descanso.</a:t>
            </a:r>
            <a:endParaRPr lang="es-MX" sz="2600" dirty="0">
              <a:latin typeface="+mj-lt"/>
              <a:cs typeface="Arial"/>
            </a:endParaRPr>
          </a:p>
          <a:p>
            <a:r>
              <a:rPr lang="es-MX" dirty="0">
                <a:latin typeface="+mj-lt"/>
              </a:rPr>
              <a:t>Dormir es complejo - </a:t>
            </a:r>
            <a:r>
              <a:rPr lang="es-MX" dirty="0"/>
              <a:t>El cerebro no está descansando simplemente.</a:t>
            </a:r>
          </a:p>
        </p:txBody>
      </p:sp>
      <p:pic>
        <p:nvPicPr>
          <p:cNvPr id="1945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9401" y="2035146"/>
            <a:ext cx="2286000" cy="3426895"/>
          </a:xfrm>
          <a:prstGeom prst="rect">
            <a:avLst/>
          </a:prstGeom>
          <a:noFill/>
          <a:extLst>
            <a:ext uri="{909E8E84-426E-40DD-AFC4-6F175D3DCCD1}">
              <a14:hiddenFill xmlns:a14="http://schemas.microsoft.com/office/drawing/2010/main">
                <a:solidFill>
                  <a:srgbClr val="FFFFFF"/>
                </a:solidFill>
              </a14:hiddenFill>
            </a:ext>
          </a:extLst>
        </p:spPr>
      </p:pic>
      <p:pic>
        <p:nvPicPr>
          <p:cNvPr id="4" name="narration_03_02">
            <a:hlinkClick r:id="" action="ppaction://media"/>
            <a:extLst>
              <a:ext uri="{FF2B5EF4-FFF2-40B4-BE49-F238E27FC236}">
                <a16:creationId xmlns:a16="http://schemas.microsoft.com/office/drawing/2014/main" id="{776CBA54-069E-5842-7ACD-D901632963B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4244670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3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MX" sz="4900" dirty="0"/>
              <a:t>Dos Tipos de Sueño</a:t>
            </a:r>
            <a:endParaRPr lang="es-MX" dirty="0"/>
          </a:p>
        </p:txBody>
      </p:sp>
      <p:pic>
        <p:nvPicPr>
          <p:cNvPr id="4" name="Picture 2"/>
          <p:cNvPicPr>
            <a:picLocks noChangeAspect="1" noChangeArrowheads="1"/>
          </p:cNvPicPr>
          <p:nvPr/>
        </p:nvPicPr>
        <p:blipFill>
          <a:blip r:embed="rId5" cstate="print"/>
          <a:srcRect l="13000" t="2000" r="19000" b="6000"/>
          <a:stretch>
            <a:fillRect/>
          </a:stretch>
        </p:blipFill>
        <p:spPr bwMode="auto">
          <a:xfrm>
            <a:off x="6213316" y="1714500"/>
            <a:ext cx="2778284" cy="2819400"/>
          </a:xfrm>
          <a:prstGeom prst="rect">
            <a:avLst/>
          </a:prstGeom>
          <a:noFill/>
          <a:ln w="9525">
            <a:noFill/>
            <a:miter lim="800000"/>
            <a:headEnd/>
            <a:tailEnd/>
          </a:ln>
        </p:spPr>
      </p:pic>
      <p:sp>
        <p:nvSpPr>
          <p:cNvPr id="3" name="Content Placeholder 2"/>
          <p:cNvSpPr>
            <a:spLocks noGrp="1"/>
          </p:cNvSpPr>
          <p:nvPr>
            <p:ph idx="1"/>
          </p:nvPr>
        </p:nvSpPr>
        <p:spPr>
          <a:xfrm>
            <a:off x="457200" y="1600200"/>
            <a:ext cx="6172200" cy="4525963"/>
          </a:xfrm>
        </p:spPr>
        <p:txBody>
          <a:bodyPr>
            <a:normAutofit fontScale="85000" lnSpcReduction="10000"/>
          </a:bodyPr>
          <a:lstStyle/>
          <a:p>
            <a:r>
              <a:rPr lang="es-MX" dirty="0">
                <a:latin typeface="+mj-lt"/>
              </a:rPr>
              <a:t>“Regular” (No-MOR)</a:t>
            </a:r>
          </a:p>
          <a:p>
            <a:pPr lvl="1"/>
            <a:r>
              <a:rPr lang="es-MX" dirty="0">
                <a:latin typeface="+mj-lt"/>
              </a:rPr>
              <a:t>La mayor parte de la noche</a:t>
            </a:r>
          </a:p>
          <a:p>
            <a:pPr lvl="1"/>
            <a:r>
              <a:rPr lang="es-MX" dirty="0">
                <a:latin typeface="+mj-lt"/>
              </a:rPr>
              <a:t>Actividad cerebral reducida pero variada.</a:t>
            </a:r>
          </a:p>
          <a:p>
            <a:pPr lvl="1"/>
            <a:r>
              <a:rPr lang="es-MX" dirty="0">
                <a:latin typeface="+mj-lt"/>
              </a:rPr>
              <a:t>4 etapas que se repiten de diferentes profundidades.</a:t>
            </a:r>
          </a:p>
          <a:p>
            <a:r>
              <a:rPr lang="es-MX" dirty="0">
                <a:latin typeface="+mj-lt"/>
              </a:rPr>
              <a:t>De Movimiento Oculares Rápidos (MOR)</a:t>
            </a:r>
          </a:p>
          <a:p>
            <a:pPr lvl="1"/>
            <a:r>
              <a:rPr lang="es-MX" dirty="0">
                <a:latin typeface="+mj-lt"/>
              </a:rPr>
              <a:t>Cerebro activo</a:t>
            </a:r>
          </a:p>
          <a:p>
            <a:pPr lvl="1"/>
            <a:r>
              <a:rPr lang="es-MX" dirty="0">
                <a:latin typeface="+mj-lt"/>
              </a:rPr>
              <a:t>Movimientos de ojos</a:t>
            </a:r>
          </a:p>
          <a:p>
            <a:pPr lvl="1"/>
            <a:r>
              <a:rPr lang="es-MX" dirty="0">
                <a:latin typeface="+mj-lt"/>
              </a:rPr>
              <a:t>Sueños</a:t>
            </a:r>
          </a:p>
          <a:p>
            <a:pPr lvl="1"/>
            <a:r>
              <a:rPr lang="es-MX" dirty="0">
                <a:latin typeface="+mj-lt"/>
              </a:rPr>
              <a:t>Pérdida del tono muscular (~parálisis).</a:t>
            </a:r>
            <a:endParaRPr lang="es-MX" dirty="0"/>
          </a:p>
        </p:txBody>
      </p:sp>
      <p:pic>
        <p:nvPicPr>
          <p:cNvPr id="5" name="narration_03_03">
            <a:hlinkClick r:id="" action="ppaction://media"/>
            <a:extLst>
              <a:ext uri="{FF2B5EF4-FFF2-40B4-BE49-F238E27FC236}">
                <a16:creationId xmlns:a16="http://schemas.microsoft.com/office/drawing/2014/main" id="{633807CD-EFBE-BA21-0955-EF60CCC4F2D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4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t="5235" b="7923"/>
          <a:stretch/>
        </p:blipFill>
        <p:spPr>
          <a:xfrm>
            <a:off x="990600" y="1676400"/>
            <a:ext cx="7233653" cy="4608575"/>
          </a:xfrm>
        </p:spPr>
      </p:pic>
      <p:sp>
        <p:nvSpPr>
          <p:cNvPr id="2" name="Title 1"/>
          <p:cNvSpPr>
            <a:spLocks noGrp="1"/>
          </p:cNvSpPr>
          <p:nvPr>
            <p:ph type="title"/>
          </p:nvPr>
        </p:nvSpPr>
        <p:spPr/>
        <p:txBody>
          <a:bodyPr>
            <a:normAutofit/>
          </a:bodyPr>
          <a:lstStyle/>
          <a:p>
            <a:r>
              <a:rPr lang="es-MX" dirty="0"/>
              <a:t>Estados y Etapas del Sueño</a:t>
            </a:r>
          </a:p>
        </p:txBody>
      </p:sp>
      <p:grpSp>
        <p:nvGrpSpPr>
          <p:cNvPr id="11" name="10 Grupo"/>
          <p:cNvGrpSpPr/>
          <p:nvPr/>
        </p:nvGrpSpPr>
        <p:grpSpPr>
          <a:xfrm>
            <a:off x="252984" y="1597870"/>
            <a:ext cx="4471416" cy="4577307"/>
            <a:chOff x="252984" y="1597870"/>
            <a:chExt cx="4471416" cy="4577307"/>
          </a:xfrm>
        </p:grpSpPr>
        <p:sp>
          <p:nvSpPr>
            <p:cNvPr id="3" name="2 CuadroTexto"/>
            <p:cNvSpPr txBox="1"/>
            <p:nvPr/>
          </p:nvSpPr>
          <p:spPr>
            <a:xfrm>
              <a:off x="329184" y="1597870"/>
              <a:ext cx="2161032" cy="830997"/>
            </a:xfrm>
            <a:prstGeom prst="rect">
              <a:avLst/>
            </a:prstGeom>
            <a:solidFill>
              <a:schemeClr val="bg1"/>
            </a:solidFill>
          </p:spPr>
          <p:txBody>
            <a:bodyPr wrap="square" rtlCol="0">
              <a:spAutoFit/>
            </a:bodyPr>
            <a:lstStyle/>
            <a:p>
              <a:pPr algn="ctr"/>
              <a:r>
                <a:rPr lang="es-MX" sz="2400" b="1" dirty="0"/>
                <a:t>Vigilia (Despierto)</a:t>
              </a:r>
            </a:p>
          </p:txBody>
        </p:sp>
        <p:sp>
          <p:nvSpPr>
            <p:cNvPr id="5" name="4 CuadroTexto"/>
            <p:cNvSpPr txBox="1"/>
            <p:nvPr/>
          </p:nvSpPr>
          <p:spPr>
            <a:xfrm>
              <a:off x="685800" y="2428654"/>
              <a:ext cx="1447800" cy="461665"/>
            </a:xfrm>
            <a:prstGeom prst="rect">
              <a:avLst/>
            </a:prstGeom>
            <a:solidFill>
              <a:schemeClr val="bg1"/>
            </a:solidFill>
          </p:spPr>
          <p:txBody>
            <a:bodyPr wrap="square" rtlCol="0">
              <a:spAutoFit/>
            </a:bodyPr>
            <a:lstStyle/>
            <a:p>
              <a:pPr algn="ctr"/>
              <a:r>
                <a:rPr lang="es-MX" sz="2400" b="1" dirty="0"/>
                <a:t>MOR</a:t>
              </a:r>
            </a:p>
          </p:txBody>
        </p:sp>
        <p:sp>
          <p:nvSpPr>
            <p:cNvPr id="6" name="5 CuadroTexto"/>
            <p:cNvSpPr txBox="1"/>
            <p:nvPr/>
          </p:nvSpPr>
          <p:spPr>
            <a:xfrm>
              <a:off x="252984" y="2895600"/>
              <a:ext cx="2185416" cy="400110"/>
            </a:xfrm>
            <a:prstGeom prst="rect">
              <a:avLst/>
            </a:prstGeom>
            <a:solidFill>
              <a:schemeClr val="bg1"/>
            </a:solidFill>
          </p:spPr>
          <p:txBody>
            <a:bodyPr wrap="square" rtlCol="0">
              <a:spAutoFit/>
            </a:bodyPr>
            <a:lstStyle/>
            <a:p>
              <a:r>
                <a:rPr lang="es-MX" sz="2000" b="1" dirty="0"/>
                <a:t>No-MOR Etapa 1</a:t>
              </a:r>
            </a:p>
          </p:txBody>
        </p:sp>
        <p:sp>
          <p:nvSpPr>
            <p:cNvPr id="7" name="6 CuadroTexto"/>
            <p:cNvSpPr txBox="1"/>
            <p:nvPr/>
          </p:nvSpPr>
          <p:spPr>
            <a:xfrm>
              <a:off x="252984" y="3562290"/>
              <a:ext cx="2185416" cy="400110"/>
            </a:xfrm>
            <a:prstGeom prst="rect">
              <a:avLst/>
            </a:prstGeom>
            <a:solidFill>
              <a:schemeClr val="bg1"/>
            </a:solidFill>
          </p:spPr>
          <p:txBody>
            <a:bodyPr wrap="square" rtlCol="0">
              <a:spAutoFit/>
            </a:bodyPr>
            <a:lstStyle/>
            <a:p>
              <a:r>
                <a:rPr lang="es-MX" sz="2000" b="1" dirty="0"/>
                <a:t>No-MOR Etapa 2</a:t>
              </a:r>
            </a:p>
          </p:txBody>
        </p:sp>
        <p:sp>
          <p:nvSpPr>
            <p:cNvPr id="8" name="7 CuadroTexto"/>
            <p:cNvSpPr txBox="1"/>
            <p:nvPr/>
          </p:nvSpPr>
          <p:spPr>
            <a:xfrm>
              <a:off x="329184" y="4324290"/>
              <a:ext cx="2185416" cy="400110"/>
            </a:xfrm>
            <a:prstGeom prst="rect">
              <a:avLst/>
            </a:prstGeom>
            <a:solidFill>
              <a:schemeClr val="bg1"/>
            </a:solidFill>
          </p:spPr>
          <p:txBody>
            <a:bodyPr wrap="square" rtlCol="0">
              <a:spAutoFit/>
            </a:bodyPr>
            <a:lstStyle/>
            <a:p>
              <a:r>
                <a:rPr lang="es-MX" sz="2000" b="1" dirty="0"/>
                <a:t>No-MOR Etapa 3</a:t>
              </a:r>
            </a:p>
          </p:txBody>
        </p:sp>
        <p:sp>
          <p:nvSpPr>
            <p:cNvPr id="9" name="8 CuadroTexto"/>
            <p:cNvSpPr txBox="1"/>
            <p:nvPr/>
          </p:nvSpPr>
          <p:spPr>
            <a:xfrm>
              <a:off x="329184" y="5086290"/>
              <a:ext cx="2185416" cy="400110"/>
            </a:xfrm>
            <a:prstGeom prst="rect">
              <a:avLst/>
            </a:prstGeom>
            <a:solidFill>
              <a:schemeClr val="bg1"/>
            </a:solidFill>
          </p:spPr>
          <p:txBody>
            <a:bodyPr wrap="square" rtlCol="0">
              <a:spAutoFit/>
            </a:bodyPr>
            <a:lstStyle/>
            <a:p>
              <a:r>
                <a:rPr lang="es-MX" sz="2000" b="1" dirty="0"/>
                <a:t>No-MOR Etapa 4</a:t>
              </a:r>
            </a:p>
          </p:txBody>
        </p:sp>
        <p:sp>
          <p:nvSpPr>
            <p:cNvPr id="10" name="9 CuadroTexto"/>
            <p:cNvSpPr txBox="1"/>
            <p:nvPr/>
          </p:nvSpPr>
          <p:spPr>
            <a:xfrm>
              <a:off x="3429000" y="5867400"/>
              <a:ext cx="1295400" cy="307777"/>
            </a:xfrm>
            <a:prstGeom prst="rect">
              <a:avLst/>
            </a:prstGeom>
            <a:solidFill>
              <a:schemeClr val="bg1"/>
            </a:solidFill>
          </p:spPr>
          <p:txBody>
            <a:bodyPr wrap="square" rtlCol="0">
              <a:spAutoFit/>
            </a:bodyPr>
            <a:lstStyle/>
            <a:p>
              <a:r>
                <a:rPr lang="es-MX" sz="1400" b="1" dirty="0"/>
                <a:t>Media noche</a:t>
              </a:r>
            </a:p>
          </p:txBody>
        </p:sp>
      </p:grpSp>
      <p:sp>
        <p:nvSpPr>
          <p:cNvPr id="12" name="TextBox 2">
            <a:extLst>
              <a:ext uri="{FF2B5EF4-FFF2-40B4-BE49-F238E27FC236}">
                <a16:creationId xmlns:a16="http://schemas.microsoft.com/office/drawing/2014/main" id="{250104C3-89CE-ABEC-3F69-B2C9E89B4910}"/>
              </a:ext>
            </a:extLst>
          </p:cNvPr>
          <p:cNvSpPr txBox="1">
            <a:spLocks noChangeArrowheads="1"/>
          </p:cNvSpPr>
          <p:nvPr/>
        </p:nvSpPr>
        <p:spPr bwMode="auto">
          <a:xfrm>
            <a:off x="3733800" y="1524000"/>
            <a:ext cx="4648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s-MX" sz="2000" b="1" dirty="0">
                <a:latin typeface="Calibri" pitchFamily="34" charset="0"/>
              </a:rPr>
              <a:t>MOR = Movimiento Ocular Rápido</a:t>
            </a:r>
          </a:p>
        </p:txBody>
      </p:sp>
      <p:pic>
        <p:nvPicPr>
          <p:cNvPr id="13" name="narration_03_04">
            <a:hlinkClick r:id="" action="ppaction://media"/>
            <a:extLst>
              <a:ext uri="{FF2B5EF4-FFF2-40B4-BE49-F238E27FC236}">
                <a16:creationId xmlns:a16="http://schemas.microsoft.com/office/drawing/2014/main" id="{FD8785DD-EE53-4FFA-274C-0E406104129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5383373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462"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4"/>
          <p:cNvSpPr>
            <a:spLocks noGrp="1"/>
          </p:cNvSpPr>
          <p:nvPr>
            <p:ph type="title"/>
          </p:nvPr>
        </p:nvSpPr>
        <p:spPr/>
        <p:txBody>
          <a:bodyPr/>
          <a:lstStyle/>
          <a:p>
            <a:pPr eaLnBrk="1" hangingPunct="1">
              <a:lnSpc>
                <a:spcPts val="4575"/>
              </a:lnSpc>
            </a:pPr>
            <a:r>
              <a:rPr lang="en-US" dirty="0"/>
              <a:t>Causas de Dormir Mal</a:t>
            </a:r>
          </a:p>
        </p:txBody>
      </p:sp>
      <p:sp>
        <p:nvSpPr>
          <p:cNvPr id="6" name="Content Placeholder 5"/>
          <p:cNvSpPr>
            <a:spLocks noGrp="1"/>
          </p:cNvSpPr>
          <p:nvPr>
            <p:ph idx="1"/>
          </p:nvPr>
        </p:nvSpPr>
        <p:spPr>
          <a:xfrm>
            <a:off x="304800" y="1646237"/>
            <a:ext cx="5105400" cy="4754563"/>
          </a:xfrm>
        </p:spPr>
        <p:txBody>
          <a:bodyPr rtlCol="0">
            <a:normAutofit lnSpcReduction="10000"/>
          </a:bodyPr>
          <a:lstStyle/>
          <a:p>
            <a:pPr fontAlgn="auto">
              <a:spcAft>
                <a:spcPts val="0"/>
              </a:spcAft>
              <a:buFont typeface="Arial" pitchFamily="34" charset="0"/>
              <a:buChar char="•"/>
              <a:defRPr/>
            </a:pPr>
            <a:r>
              <a:rPr lang="es-MX" sz="2800" dirty="0"/>
              <a:t>Vidas ocupadas</a:t>
            </a:r>
          </a:p>
          <a:p>
            <a:pPr fontAlgn="auto">
              <a:spcAft>
                <a:spcPts val="0"/>
              </a:spcAft>
              <a:buFont typeface="Arial" pitchFamily="34" charset="0"/>
              <a:buChar char="•"/>
              <a:defRPr/>
            </a:pPr>
            <a:r>
              <a:rPr lang="es-MX" sz="2800" dirty="0"/>
              <a:t>Largos desplazamientos</a:t>
            </a:r>
          </a:p>
          <a:p>
            <a:pPr fontAlgn="auto">
              <a:spcAft>
                <a:spcPts val="0"/>
              </a:spcAft>
              <a:buFont typeface="Arial" pitchFamily="34" charset="0"/>
              <a:buChar char="•"/>
              <a:defRPr/>
            </a:pPr>
            <a:r>
              <a:rPr lang="es-MX" sz="2800" dirty="0"/>
              <a:t>Estrés relacionado con el trabajo o casa, a veces involucrando relaciones tensas</a:t>
            </a:r>
          </a:p>
          <a:p>
            <a:pPr fontAlgn="auto">
              <a:spcAft>
                <a:spcPts val="0"/>
              </a:spcAft>
              <a:buFont typeface="Arial" pitchFamily="34" charset="0"/>
              <a:buChar char="•"/>
              <a:defRPr/>
            </a:pPr>
            <a:r>
              <a:rPr lang="es-MX" sz="2800" dirty="0"/>
              <a:t>Conductas incorrectas relacionadas con el sueño</a:t>
            </a:r>
          </a:p>
          <a:p>
            <a:pPr fontAlgn="auto">
              <a:spcAft>
                <a:spcPts val="0"/>
              </a:spcAft>
              <a:buFont typeface="Arial" pitchFamily="34" charset="0"/>
              <a:buChar char="•"/>
              <a:defRPr/>
            </a:pPr>
            <a:r>
              <a:rPr lang="es-MX" sz="2800" dirty="0"/>
              <a:t>Entorno malo para dormir</a:t>
            </a:r>
          </a:p>
          <a:p>
            <a:pPr fontAlgn="auto">
              <a:spcAft>
                <a:spcPts val="0"/>
              </a:spcAft>
              <a:buFont typeface="Arial" pitchFamily="34" charset="0"/>
              <a:buChar char="•"/>
              <a:defRPr/>
            </a:pPr>
            <a:r>
              <a:rPr lang="es-MX" sz="2800" dirty="0"/>
              <a:t>Efectos del envejecimiento</a:t>
            </a:r>
          </a:p>
          <a:p>
            <a:pPr fontAlgn="auto">
              <a:spcAft>
                <a:spcPts val="0"/>
              </a:spcAft>
              <a:buFont typeface="Arial" pitchFamily="34" charset="0"/>
              <a:buChar char="•"/>
              <a:defRPr/>
            </a:pPr>
            <a:r>
              <a:rPr lang="es-MX" sz="2800" dirty="0"/>
              <a:t>Condiciones médicas</a:t>
            </a:r>
          </a:p>
        </p:txBody>
      </p:sp>
      <p:pic>
        <p:nvPicPr>
          <p:cNvPr id="41988"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518150" y="1752600"/>
            <a:ext cx="2795588"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334000" y="4191000"/>
            <a:ext cx="2897188"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rration_03_05">
            <a:hlinkClick r:id="" action="ppaction://media"/>
            <a:extLst>
              <a:ext uri="{FF2B5EF4-FFF2-40B4-BE49-F238E27FC236}">
                <a16:creationId xmlns:a16="http://schemas.microsoft.com/office/drawing/2014/main" id="{C30E4636-D1AD-6024-B799-BE5BB57684B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6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MX" dirty="0"/>
              <a:t>Factores que afectan la calidad del sueño</a:t>
            </a:r>
          </a:p>
        </p:txBody>
      </p:sp>
      <p:sp>
        <p:nvSpPr>
          <p:cNvPr id="3" name="Content Placeholder 2"/>
          <p:cNvSpPr>
            <a:spLocks noGrp="1"/>
          </p:cNvSpPr>
          <p:nvPr>
            <p:ph idx="1"/>
          </p:nvPr>
        </p:nvSpPr>
        <p:spPr>
          <a:xfrm>
            <a:off x="457200" y="1600200"/>
            <a:ext cx="5334000" cy="4525963"/>
          </a:xfrm>
        </p:spPr>
        <p:txBody>
          <a:bodyPr>
            <a:normAutofit fontScale="92500" lnSpcReduction="10000"/>
          </a:bodyPr>
          <a:lstStyle/>
          <a:p>
            <a:r>
              <a:rPr lang="es-MX" dirty="0"/>
              <a:t>La cantidad afecta la calidad</a:t>
            </a:r>
          </a:p>
          <a:p>
            <a:r>
              <a:rPr lang="es-MX" dirty="0"/>
              <a:t>Otros factores que afectan la calidad:</a:t>
            </a:r>
          </a:p>
          <a:p>
            <a:pPr lvl="1"/>
            <a:r>
              <a:rPr lang="es-MX" dirty="0"/>
              <a:t>Comodidad de la cama</a:t>
            </a:r>
          </a:p>
          <a:p>
            <a:pPr lvl="1"/>
            <a:r>
              <a:rPr lang="es-MX" dirty="0"/>
              <a:t>Obscuridad de la habitación</a:t>
            </a:r>
          </a:p>
          <a:p>
            <a:pPr lvl="1"/>
            <a:r>
              <a:rPr lang="es-MX" dirty="0"/>
              <a:t>Hora del día</a:t>
            </a:r>
          </a:p>
          <a:p>
            <a:pPr lvl="1"/>
            <a:r>
              <a:rPr lang="es-MX" dirty="0"/>
              <a:t>Ruido</a:t>
            </a:r>
          </a:p>
          <a:p>
            <a:pPr lvl="1"/>
            <a:r>
              <a:rPr lang="es-MX" dirty="0"/>
              <a:t>Temperatura (frío es mejor)</a:t>
            </a:r>
          </a:p>
          <a:p>
            <a:pPr lvl="1"/>
            <a:r>
              <a:rPr lang="es-MX" dirty="0"/>
              <a:t>Cualquier otra cosa que pueda despertarle</a:t>
            </a:r>
          </a:p>
        </p:txBody>
      </p:sp>
      <p:pic>
        <p:nvPicPr>
          <p:cNvPr id="239619" name="Picture 3" descr="C:\Users\Leslie\AppData\Local\Microsoft\Windows\Temporary Internet Files\Content.IE5\ZIHHL6FH\MC900128144[1].wmf"/>
          <p:cNvPicPr>
            <a:picLocks noChangeAspect="1" noChangeArrowheads="1"/>
          </p:cNvPicPr>
          <p:nvPr/>
        </p:nvPicPr>
        <p:blipFill>
          <a:blip r:embed="rId5" cstate="print"/>
          <a:srcRect/>
          <a:stretch>
            <a:fillRect/>
          </a:stretch>
        </p:blipFill>
        <p:spPr bwMode="auto">
          <a:xfrm>
            <a:off x="6705600" y="1450472"/>
            <a:ext cx="2375122" cy="2435728"/>
          </a:xfrm>
          <a:prstGeom prst="rect">
            <a:avLst/>
          </a:prstGeom>
          <a:noFill/>
        </p:spPr>
      </p:pic>
      <p:pic>
        <p:nvPicPr>
          <p:cNvPr id="2253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59491" y="3962400"/>
            <a:ext cx="1509712" cy="2263179"/>
          </a:xfrm>
          <a:prstGeom prst="rect">
            <a:avLst/>
          </a:prstGeom>
          <a:noFill/>
          <a:extLst>
            <a:ext uri="{909E8E84-426E-40DD-AFC4-6F175D3DCCD1}">
              <a14:hiddenFill xmlns:a14="http://schemas.microsoft.com/office/drawing/2010/main">
                <a:solidFill>
                  <a:srgbClr val="FFFFFF"/>
                </a:solidFill>
              </a14:hiddenFill>
            </a:ext>
          </a:extLst>
        </p:spPr>
      </p:pic>
      <p:pic>
        <p:nvPicPr>
          <p:cNvPr id="4" name="narration_03_06">
            <a:hlinkClick r:id="" action="ppaction://media"/>
            <a:extLst>
              <a:ext uri="{FF2B5EF4-FFF2-40B4-BE49-F238E27FC236}">
                <a16:creationId xmlns:a16="http://schemas.microsoft.com/office/drawing/2014/main" id="{CFDAFC44-8EC9-2BCE-E745-B42329F4A8B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3747303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9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MX" sz="4900" dirty="0"/>
              <a:t>Cantidad de sueño</a:t>
            </a:r>
            <a:endParaRPr lang="es-MX" dirty="0"/>
          </a:p>
        </p:txBody>
      </p:sp>
      <p:sp>
        <p:nvSpPr>
          <p:cNvPr id="3" name="Content Placeholder 2"/>
          <p:cNvSpPr>
            <a:spLocks noGrp="1"/>
          </p:cNvSpPr>
          <p:nvPr>
            <p:ph idx="1"/>
          </p:nvPr>
        </p:nvSpPr>
        <p:spPr>
          <a:xfrm>
            <a:off x="457200" y="1722437"/>
            <a:ext cx="4953000" cy="4525963"/>
          </a:xfrm>
        </p:spPr>
        <p:txBody>
          <a:bodyPr/>
          <a:lstStyle/>
          <a:p>
            <a:pPr>
              <a:lnSpc>
                <a:spcPts val="3400"/>
              </a:lnSpc>
            </a:pPr>
            <a:r>
              <a:rPr lang="es-MX" dirty="0"/>
              <a:t>Último periodo de sueño principal (p. ej. la noche anterior)</a:t>
            </a:r>
          </a:p>
          <a:p>
            <a:pPr>
              <a:lnSpc>
                <a:spcPts val="3400"/>
              </a:lnSpc>
            </a:pPr>
            <a:r>
              <a:rPr lang="es-MX" dirty="0"/>
              <a:t>Periodos previos de sueño</a:t>
            </a:r>
            <a:br>
              <a:rPr lang="es-MX" dirty="0"/>
            </a:br>
            <a:r>
              <a:rPr lang="es-MX" dirty="0"/>
              <a:t>(p. ej., las noches anteriores incluso la semana pasada)</a:t>
            </a:r>
          </a:p>
          <a:p>
            <a:r>
              <a:rPr lang="es-MX" dirty="0"/>
              <a:t>Siestas</a:t>
            </a:r>
          </a:p>
        </p:txBody>
      </p:sp>
      <p:pic>
        <p:nvPicPr>
          <p:cNvPr id="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96000" y="1981200"/>
            <a:ext cx="2317750" cy="365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narration_03_07">
            <a:hlinkClick r:id="" action="ppaction://media"/>
            <a:extLst>
              <a:ext uri="{FF2B5EF4-FFF2-40B4-BE49-F238E27FC236}">
                <a16:creationId xmlns:a16="http://schemas.microsoft.com/office/drawing/2014/main" id="{F4FD248E-B3A9-AC01-1110-1A92F589A8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22225431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4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lnSpc>
                <a:spcPts val="4575"/>
              </a:lnSpc>
            </a:pPr>
            <a:r>
              <a:rPr lang="es-MX" dirty="0"/>
              <a:t>Metas de Aprendizaje en la Educación de la Familia</a:t>
            </a:r>
          </a:p>
        </p:txBody>
      </p:sp>
      <p:sp>
        <p:nvSpPr>
          <p:cNvPr id="3" name="Content Placeholder 2"/>
          <p:cNvSpPr>
            <a:spLocks noGrp="1"/>
          </p:cNvSpPr>
          <p:nvPr>
            <p:ph idx="1"/>
          </p:nvPr>
        </p:nvSpPr>
        <p:spPr>
          <a:xfrm>
            <a:off x="457200" y="1771650"/>
            <a:ext cx="5943600" cy="4525963"/>
          </a:xfrm>
        </p:spPr>
        <p:txBody>
          <a:bodyPr rtlCol="0">
            <a:normAutofit fontScale="77500" lnSpcReduction="20000"/>
          </a:bodyPr>
          <a:lstStyle/>
          <a:p>
            <a:pPr marL="0" indent="0" fontAlgn="auto">
              <a:spcAft>
                <a:spcPts val="0"/>
              </a:spcAft>
              <a:buFont typeface="Arial" pitchFamily="34" charset="0"/>
              <a:buNone/>
              <a:defRPr/>
            </a:pPr>
            <a:r>
              <a:rPr lang="es-ES" b="1" i="1" dirty="0"/>
              <a:t>¿Cuáles son sus metas en esta capacitación?</a:t>
            </a:r>
            <a:endParaRPr lang="en-US" b="1" i="1" dirty="0"/>
          </a:p>
          <a:p>
            <a:pPr fontAlgn="auto">
              <a:spcAft>
                <a:spcPts val="0"/>
              </a:spcAft>
              <a:buFont typeface="Arial" pitchFamily="34" charset="0"/>
              <a:buChar char="•"/>
              <a:defRPr/>
            </a:pPr>
            <a:r>
              <a:rPr lang="es-ES" dirty="0"/>
              <a:t>Comprender la fatiga de conductor de autotransporte, el estado de alerta, el sueño y el bienestar</a:t>
            </a:r>
            <a:endParaRPr lang="en-US" dirty="0"/>
          </a:p>
          <a:p>
            <a:pPr fontAlgn="auto">
              <a:spcAft>
                <a:spcPts val="0"/>
              </a:spcAft>
              <a:buFont typeface="Arial" pitchFamily="34" charset="0"/>
              <a:buChar char="•"/>
              <a:defRPr/>
            </a:pPr>
            <a:r>
              <a:rPr lang="es-ES" dirty="0"/>
              <a:t>Aplicar este conocimiento para apoyar a tener un mejor sueño y bienestar en el hogar</a:t>
            </a:r>
            <a:endParaRPr lang="en-US" dirty="0"/>
          </a:p>
          <a:p>
            <a:pPr fontAlgn="auto">
              <a:spcAft>
                <a:spcPts val="0"/>
              </a:spcAft>
              <a:buFont typeface="Arial" pitchFamily="34" charset="0"/>
              <a:buChar char="•"/>
              <a:defRPr/>
            </a:pPr>
            <a:r>
              <a:rPr lang="es-ES" dirty="0"/>
              <a:t>Valorar el sueño y el bienestar como los principales factores en el desempeño, la seguridad y la felicidad </a:t>
            </a:r>
            <a:r>
              <a:rPr lang="es-ES" i="1" dirty="0"/>
              <a:t>no</a:t>
            </a:r>
            <a:r>
              <a:rPr lang="es-ES" dirty="0"/>
              <a:t> </a:t>
            </a:r>
            <a:r>
              <a:rPr lang="es-ES" i="1" dirty="0"/>
              <a:t>sólo para su conductor, sino para toda su familia</a:t>
            </a:r>
            <a:endParaRPr lang="en-US" i="1" dirty="0">
              <a:solidFill>
                <a:srgbClr val="002060"/>
              </a:solidFill>
            </a:endParaRPr>
          </a:p>
        </p:txBody>
      </p:sp>
      <p:pic>
        <p:nvPicPr>
          <p:cNvPr id="2" name="Picture 4" title="basketball net">
            <a:extLst>
              <a:ext uri="{FF2B5EF4-FFF2-40B4-BE49-F238E27FC236}">
                <a16:creationId xmlns:a16="http://schemas.microsoft.com/office/drawing/2014/main" id="{4C9238FD-55C3-67F5-93FE-D674E1B4BB51}"/>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786563" y="4419600"/>
            <a:ext cx="1900237" cy="18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title="Referee signaling goal">
            <a:extLst>
              <a:ext uri="{FF2B5EF4-FFF2-40B4-BE49-F238E27FC236}">
                <a16:creationId xmlns:a16="http://schemas.microsoft.com/office/drawing/2014/main" id="{E7BDC63B-0482-945B-C89A-E74869E386A1}"/>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858000" y="1543050"/>
            <a:ext cx="1676400"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narration_01_03">
            <a:hlinkClick r:id="" action="ppaction://media"/>
            <a:extLst>
              <a:ext uri="{FF2B5EF4-FFF2-40B4-BE49-F238E27FC236}">
                <a16:creationId xmlns:a16="http://schemas.microsoft.com/office/drawing/2014/main" id="{D2B9D3A1-711C-7497-F3F1-6419B174D65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6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Autofit/>
          </a:bodyPr>
          <a:lstStyle/>
          <a:p>
            <a:r>
              <a:rPr lang="es-MX" sz="3200" dirty="0"/>
              <a:t>Efectos Progresivos de Diferentes Cantidades de Sueño en el Desempeño</a:t>
            </a:r>
            <a:br>
              <a:rPr lang="es-MX" sz="3600" dirty="0"/>
            </a:br>
            <a:endParaRPr lang="es-MX" sz="3600" dirty="0"/>
          </a:p>
        </p:txBody>
      </p:sp>
      <p:graphicFrame>
        <p:nvGraphicFramePr>
          <p:cNvPr id="5" name="Chart 4"/>
          <p:cNvGraphicFramePr>
            <a:graphicFrameLocks/>
          </p:cNvGraphicFramePr>
          <p:nvPr>
            <p:extLst>
              <p:ext uri="{D42A27DB-BD31-4B8C-83A1-F6EECF244321}">
                <p14:modId xmlns:p14="http://schemas.microsoft.com/office/powerpoint/2010/main" val="1999277951"/>
              </p:ext>
            </p:extLst>
          </p:nvPr>
        </p:nvGraphicFramePr>
        <p:xfrm>
          <a:off x="762000" y="1600200"/>
          <a:ext cx="7772400" cy="4724400"/>
        </p:xfrm>
        <a:graphic>
          <a:graphicData uri="http://schemas.openxmlformats.org/drawingml/2006/chart">
            <c:chart xmlns:c="http://schemas.openxmlformats.org/drawingml/2006/chart" xmlns:r="http://schemas.openxmlformats.org/officeDocument/2006/relationships" r:id="rId5"/>
          </a:graphicData>
        </a:graphic>
      </p:graphicFrame>
      <p:grpSp>
        <p:nvGrpSpPr>
          <p:cNvPr id="6" name="5 Grupo"/>
          <p:cNvGrpSpPr/>
          <p:nvPr/>
        </p:nvGrpSpPr>
        <p:grpSpPr>
          <a:xfrm>
            <a:off x="882134" y="2590799"/>
            <a:ext cx="5137666" cy="3429001"/>
            <a:chOff x="882134" y="2590799"/>
            <a:chExt cx="5137666" cy="3429001"/>
          </a:xfrm>
        </p:grpSpPr>
        <p:sp>
          <p:nvSpPr>
            <p:cNvPr id="3" name="2 CuadroTexto"/>
            <p:cNvSpPr txBox="1"/>
            <p:nvPr/>
          </p:nvSpPr>
          <p:spPr>
            <a:xfrm rot="16200000">
              <a:off x="-152401" y="3625334"/>
              <a:ext cx="2438402" cy="369332"/>
            </a:xfrm>
            <a:prstGeom prst="rect">
              <a:avLst/>
            </a:prstGeom>
            <a:solidFill>
              <a:schemeClr val="bg1"/>
            </a:solidFill>
          </p:spPr>
          <p:txBody>
            <a:bodyPr wrap="square" rtlCol="0">
              <a:spAutoFit/>
            </a:bodyPr>
            <a:lstStyle/>
            <a:p>
              <a:r>
                <a:rPr lang="es-MX" b="1" dirty="0"/>
                <a:t>Desempeño relativo</a:t>
              </a:r>
            </a:p>
          </p:txBody>
        </p:sp>
        <p:sp>
          <p:nvSpPr>
            <p:cNvPr id="4" name="3 CuadroTexto"/>
            <p:cNvSpPr txBox="1"/>
            <p:nvPr/>
          </p:nvSpPr>
          <p:spPr>
            <a:xfrm>
              <a:off x="2667000" y="5650468"/>
              <a:ext cx="3352800" cy="369332"/>
            </a:xfrm>
            <a:prstGeom prst="rect">
              <a:avLst/>
            </a:prstGeom>
            <a:solidFill>
              <a:schemeClr val="bg1"/>
            </a:solidFill>
          </p:spPr>
          <p:txBody>
            <a:bodyPr wrap="square" rtlCol="0">
              <a:spAutoFit/>
            </a:bodyPr>
            <a:lstStyle/>
            <a:p>
              <a:r>
                <a:rPr lang="es-MX" b="1" dirty="0"/>
                <a:t>Días de sueño restringido</a:t>
              </a:r>
            </a:p>
          </p:txBody>
        </p:sp>
      </p:grpSp>
      <p:pic>
        <p:nvPicPr>
          <p:cNvPr id="7" name="narration_03_08">
            <a:hlinkClick r:id="" action="ppaction://media"/>
            <a:extLst>
              <a:ext uri="{FF2B5EF4-FFF2-40B4-BE49-F238E27FC236}">
                <a16:creationId xmlns:a16="http://schemas.microsoft.com/office/drawing/2014/main" id="{BAC908E5-B1FF-CBC5-102C-17C45FF28F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05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MX" dirty="0"/>
              <a:t>Siestas</a:t>
            </a:r>
          </a:p>
        </p:txBody>
      </p:sp>
      <p:sp>
        <p:nvSpPr>
          <p:cNvPr id="3" name="Content Placeholder 2"/>
          <p:cNvSpPr>
            <a:spLocks noGrp="1"/>
          </p:cNvSpPr>
          <p:nvPr>
            <p:ph idx="1"/>
          </p:nvPr>
        </p:nvSpPr>
        <p:spPr>
          <a:xfrm>
            <a:off x="410818" y="1905000"/>
            <a:ext cx="6675782" cy="4221163"/>
          </a:xfrm>
        </p:spPr>
        <p:txBody>
          <a:bodyPr>
            <a:noAutofit/>
          </a:bodyPr>
          <a:lstStyle/>
          <a:p>
            <a:r>
              <a:rPr lang="es-MX" sz="2500" dirty="0"/>
              <a:t>¡Poderosas!</a:t>
            </a:r>
          </a:p>
          <a:p>
            <a:r>
              <a:rPr lang="es-ES" sz="2500" dirty="0"/>
              <a:t>Incluso una siesta corta de 20 minutos puede mejorar en gran medida el estado de alerta y el desempeño durante horas después</a:t>
            </a:r>
            <a:endParaRPr lang="es-MX" sz="2500" dirty="0"/>
          </a:p>
          <a:p>
            <a:r>
              <a:rPr lang="es-MX" sz="2500" dirty="0"/>
              <a:t>Estudio de la NASA a pilotos de líneas aéreas:  las siestas planeadas redujeron la somnolencia subsecuente en 50% y los errores en 34%</a:t>
            </a:r>
          </a:p>
          <a:p>
            <a:r>
              <a:rPr lang="es-MX" sz="2500" dirty="0"/>
              <a:t>Advertencia:</a:t>
            </a:r>
          </a:p>
          <a:p>
            <a:pPr lvl="1"/>
            <a:r>
              <a:rPr lang="es-MX" sz="2500" dirty="0"/>
              <a:t>Las siestas largas (&gt;1 hora) puede mantenerlo despierto a la noche siguiente.</a:t>
            </a:r>
          </a:p>
        </p:txBody>
      </p:sp>
      <p:pic>
        <p:nvPicPr>
          <p:cNvPr id="2457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56174" y="3062188"/>
            <a:ext cx="1911626" cy="2729012"/>
          </a:xfrm>
          <a:prstGeom prst="rect">
            <a:avLst/>
          </a:prstGeom>
          <a:noFill/>
          <a:extLst>
            <a:ext uri="{909E8E84-426E-40DD-AFC4-6F175D3DCCD1}">
              <a14:hiddenFill xmlns:a14="http://schemas.microsoft.com/office/drawing/2010/main">
                <a:solidFill>
                  <a:srgbClr val="FFFFFF"/>
                </a:solidFill>
              </a14:hiddenFill>
            </a:ext>
          </a:extLst>
        </p:spPr>
      </p:pic>
      <p:pic>
        <p:nvPicPr>
          <p:cNvPr id="4" name="narration_03_09">
            <a:hlinkClick r:id="" action="ppaction://media"/>
            <a:extLst>
              <a:ext uri="{FF2B5EF4-FFF2-40B4-BE49-F238E27FC236}">
                <a16:creationId xmlns:a16="http://schemas.microsoft.com/office/drawing/2014/main" id="{12D53F77-AAD5-680A-8E2A-D9C72094393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30624603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6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MX" dirty="0"/>
              <a:t>Hora del día</a:t>
            </a:r>
          </a:p>
        </p:txBody>
      </p:sp>
      <p:sp>
        <p:nvSpPr>
          <p:cNvPr id="3" name="Content Placeholder 2"/>
          <p:cNvSpPr>
            <a:spLocks noGrp="1"/>
          </p:cNvSpPr>
          <p:nvPr>
            <p:ph idx="1"/>
          </p:nvPr>
        </p:nvSpPr>
        <p:spPr/>
        <p:txBody>
          <a:bodyPr>
            <a:normAutofit fontScale="92500" lnSpcReduction="10000"/>
          </a:bodyPr>
          <a:lstStyle/>
          <a:p>
            <a:pPr>
              <a:buNone/>
            </a:pPr>
            <a:r>
              <a:rPr lang="es-MX" u="sng" dirty="0"/>
              <a:t>Ritmo circadianos:</a:t>
            </a:r>
            <a:endParaRPr lang="es-MX" dirty="0"/>
          </a:p>
          <a:p>
            <a:r>
              <a:rPr lang="es-MX" dirty="0"/>
              <a:t>Fisiológicos</a:t>
            </a:r>
          </a:p>
          <a:p>
            <a:pPr lvl="1"/>
            <a:r>
              <a:rPr lang="es-MX" dirty="0"/>
              <a:t>Temperatura corporal</a:t>
            </a:r>
          </a:p>
          <a:p>
            <a:pPr lvl="1"/>
            <a:r>
              <a:rPr lang="es-MX" dirty="0"/>
              <a:t>Hormonas</a:t>
            </a:r>
          </a:p>
          <a:p>
            <a:r>
              <a:rPr lang="es-MX" dirty="0"/>
              <a:t>Controlados por el cerebro</a:t>
            </a:r>
          </a:p>
          <a:p>
            <a:r>
              <a:rPr lang="es-MX" dirty="0"/>
              <a:t>Visto virtualmente en todos los animales</a:t>
            </a:r>
          </a:p>
          <a:p>
            <a:r>
              <a:rPr lang="es-MX" dirty="0"/>
              <a:t>Resistencia al cambio (como durante en los cambios de turno)</a:t>
            </a:r>
          </a:p>
          <a:p>
            <a:r>
              <a:rPr lang="es-MX" dirty="0"/>
              <a:t>Afectados por la luz y la obscuridad</a:t>
            </a:r>
            <a:endParaRPr lang="es-MX" sz="2800" dirty="0"/>
          </a:p>
        </p:txBody>
      </p:sp>
      <p:pic>
        <p:nvPicPr>
          <p:cNvPr id="5" name="Picture 3"/>
          <p:cNvPicPr>
            <a:picLocks noChangeAspect="1" noChangeArrowheads="1"/>
          </p:cNvPicPr>
          <p:nvPr/>
        </p:nvPicPr>
        <p:blipFill>
          <a:blip r:embed="rId5" cstate="print"/>
          <a:srcRect l="20000" t="6000" r="17000" b="6000"/>
          <a:stretch>
            <a:fillRect/>
          </a:stretch>
        </p:blipFill>
        <p:spPr bwMode="auto">
          <a:xfrm>
            <a:off x="6172200" y="1524000"/>
            <a:ext cx="2691436" cy="2819400"/>
          </a:xfrm>
          <a:prstGeom prst="rect">
            <a:avLst/>
          </a:prstGeom>
          <a:noFill/>
          <a:ln w="9525">
            <a:noFill/>
            <a:miter lim="800000"/>
            <a:headEnd/>
            <a:tailEnd/>
          </a:ln>
        </p:spPr>
      </p:pic>
      <p:pic>
        <p:nvPicPr>
          <p:cNvPr id="4" name="narration_03_10">
            <a:hlinkClick r:id="" action="ppaction://media"/>
            <a:extLst>
              <a:ext uri="{FF2B5EF4-FFF2-40B4-BE49-F238E27FC236}">
                <a16:creationId xmlns:a16="http://schemas.microsoft.com/office/drawing/2014/main" id="{5EF22D33-E063-F39F-B57D-B9C3EF7EE0B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38753245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4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MX" dirty="0"/>
              <a:t>Ritmo circadiano diario</a:t>
            </a:r>
          </a:p>
        </p:txBody>
      </p:sp>
      <p:graphicFrame>
        <p:nvGraphicFramePr>
          <p:cNvPr id="5" name="Chart 4"/>
          <p:cNvGraphicFramePr/>
          <p:nvPr>
            <p:extLst>
              <p:ext uri="{D42A27DB-BD31-4B8C-83A1-F6EECF244321}">
                <p14:modId xmlns:p14="http://schemas.microsoft.com/office/powerpoint/2010/main" val="3594592174"/>
              </p:ext>
            </p:extLst>
          </p:nvPr>
        </p:nvGraphicFramePr>
        <p:xfrm>
          <a:off x="990600" y="1600200"/>
          <a:ext cx="7391400" cy="4572000"/>
        </p:xfrm>
        <a:graphic>
          <a:graphicData uri="http://schemas.openxmlformats.org/drawingml/2006/chart">
            <c:chart xmlns:c="http://schemas.openxmlformats.org/drawingml/2006/chart" xmlns:r="http://schemas.openxmlformats.org/officeDocument/2006/relationships" r:id="rId5"/>
          </a:graphicData>
        </a:graphic>
      </p:graphicFrame>
      <p:pic>
        <p:nvPicPr>
          <p:cNvPr id="3" name="narration_03_11">
            <a:hlinkClick r:id="" action="ppaction://media"/>
            <a:extLst>
              <a:ext uri="{FF2B5EF4-FFF2-40B4-BE49-F238E27FC236}">
                <a16:creationId xmlns:a16="http://schemas.microsoft.com/office/drawing/2014/main" id="{A043ABC0-E110-7EEE-F1BF-470573B839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4530139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7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pPr eaLnBrk="1" hangingPunct="1">
              <a:lnSpc>
                <a:spcPts val="4575"/>
              </a:lnSpc>
            </a:pPr>
            <a:r>
              <a:rPr lang="es-ES" dirty="0"/>
              <a:t>Efectos Circadianos en Nuestras Vidas y Trabajo</a:t>
            </a:r>
            <a:r>
              <a:rPr lang="en-US" dirty="0"/>
              <a:t> </a:t>
            </a:r>
          </a:p>
        </p:txBody>
      </p:sp>
      <p:sp>
        <p:nvSpPr>
          <p:cNvPr id="4" name="Content Placeholder 3"/>
          <p:cNvSpPr>
            <a:spLocks noGrp="1"/>
          </p:cNvSpPr>
          <p:nvPr>
            <p:ph idx="1"/>
          </p:nvPr>
        </p:nvSpPr>
        <p:spPr>
          <a:xfrm>
            <a:off x="304800" y="1600200"/>
            <a:ext cx="6629400" cy="4800600"/>
          </a:xfrm>
          <a:ln>
            <a:miter lim="800000"/>
            <a:headEnd/>
            <a:tailEnd/>
          </a:ln>
        </p:spPr>
        <p:txBody>
          <a:bodyPr rtlCol="0">
            <a:normAutofit fontScale="85000" lnSpcReduction="20000"/>
          </a:bodyPr>
          <a:lstStyle/>
          <a:p>
            <a:pPr fontAlgn="auto">
              <a:spcAft>
                <a:spcPts val="0"/>
              </a:spcAft>
              <a:buFont typeface="Arial" pitchFamily="34" charset="0"/>
              <a:buChar char="•"/>
              <a:defRPr/>
            </a:pPr>
            <a:r>
              <a:rPr lang="es-MX" dirty="0"/>
              <a:t>Los tiempos máximos de desempeño incluyen:</a:t>
            </a:r>
          </a:p>
          <a:p>
            <a:pPr lvl="1" eaLnBrk="1" fontAlgn="auto" hangingPunct="1">
              <a:spcAft>
                <a:spcPts val="0"/>
              </a:spcAft>
              <a:buFont typeface="Arial" pitchFamily="34" charset="0"/>
              <a:buChar char="–"/>
              <a:defRPr/>
            </a:pPr>
            <a:r>
              <a:rPr lang="es-MX" dirty="0"/>
              <a:t>Mañanas después de las 8 a.m.</a:t>
            </a:r>
          </a:p>
          <a:p>
            <a:pPr lvl="1" eaLnBrk="1" fontAlgn="auto" hangingPunct="1">
              <a:spcAft>
                <a:spcPts val="0"/>
              </a:spcAft>
              <a:buFont typeface="Arial" pitchFamily="34" charset="0"/>
              <a:buChar char="–"/>
              <a:defRPr/>
            </a:pPr>
            <a:r>
              <a:rPr lang="es-MX" dirty="0"/>
              <a:t>Tardes </a:t>
            </a:r>
          </a:p>
          <a:p>
            <a:pPr fontAlgn="auto">
              <a:spcAft>
                <a:spcPts val="0"/>
              </a:spcAft>
              <a:buFont typeface="Arial" pitchFamily="34" charset="0"/>
              <a:buChar char="•"/>
              <a:defRPr/>
            </a:pPr>
            <a:r>
              <a:rPr lang="es-MX" dirty="0"/>
              <a:t>Los valles incluyen:</a:t>
            </a:r>
          </a:p>
          <a:p>
            <a:pPr lvl="1" eaLnBrk="1" fontAlgn="auto" hangingPunct="1">
              <a:spcAft>
                <a:spcPts val="0"/>
              </a:spcAft>
              <a:buFont typeface="Arial" pitchFamily="34" charset="0"/>
              <a:buChar char="–"/>
              <a:defRPr/>
            </a:pPr>
            <a:r>
              <a:rPr lang="es-MX" dirty="0"/>
              <a:t>Valle profundo: madrugadas antes del amanecer.</a:t>
            </a:r>
          </a:p>
          <a:p>
            <a:pPr lvl="1" eaLnBrk="1" fontAlgn="auto" hangingPunct="1">
              <a:spcAft>
                <a:spcPts val="0"/>
              </a:spcAft>
              <a:buFont typeface="Arial" pitchFamily="34" charset="0"/>
              <a:buChar char="–"/>
              <a:defRPr/>
            </a:pPr>
            <a:r>
              <a:rPr lang="es-MX" dirty="0"/>
              <a:t>Poco profundo: temprano a media tarde</a:t>
            </a:r>
            <a:endParaRPr lang="es-MX" strike="sngStrike" dirty="0"/>
          </a:p>
          <a:p>
            <a:pPr fontAlgn="auto">
              <a:spcAft>
                <a:spcPts val="0"/>
              </a:spcAft>
              <a:buFont typeface="Arial" pitchFamily="34" charset="0"/>
              <a:buChar char="•"/>
              <a:defRPr/>
            </a:pPr>
            <a:r>
              <a:rPr lang="es-MX" dirty="0"/>
              <a:t>Interrupción circadiano (como los cambios de turno) puede ser difícil</a:t>
            </a:r>
            <a:endParaRPr lang="es-MX" strike="sngStrike" dirty="0"/>
          </a:p>
          <a:p>
            <a:pPr fontAlgn="auto">
              <a:spcAft>
                <a:spcPts val="0"/>
              </a:spcAft>
              <a:buFont typeface="Arial" pitchFamily="34" charset="0"/>
              <a:buChar char="•"/>
              <a:defRPr/>
            </a:pPr>
            <a:r>
              <a:rPr lang="es-MX" dirty="0"/>
              <a:t>Debido a los ritmos circadianos y los efectos de la luz en el estado de alerta, es difícil dormir durante el día  </a:t>
            </a:r>
          </a:p>
        </p:txBody>
      </p:sp>
      <p:pic>
        <p:nvPicPr>
          <p:cNvPr id="51204" name="Picture 2" title="Rollercoaste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324600" y="1524000"/>
            <a:ext cx="2422525" cy="181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rration_03_12">
            <a:hlinkClick r:id="" action="ppaction://media"/>
            <a:extLst>
              <a:ext uri="{FF2B5EF4-FFF2-40B4-BE49-F238E27FC236}">
                <a16:creationId xmlns:a16="http://schemas.microsoft.com/office/drawing/2014/main" id="{B8D68E15-2424-CDC0-1A3A-F7FB0E533DD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36881243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0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MX" sz="4900" dirty="0"/>
              <a:t>Tiempo Despierto</a:t>
            </a:r>
            <a:endParaRPr lang="es-MX" dirty="0"/>
          </a:p>
        </p:txBody>
      </p:sp>
      <p:sp>
        <p:nvSpPr>
          <p:cNvPr id="3" name="Content Placeholder 2"/>
          <p:cNvSpPr>
            <a:spLocks noGrp="1"/>
          </p:cNvSpPr>
          <p:nvPr>
            <p:ph idx="1"/>
          </p:nvPr>
        </p:nvSpPr>
        <p:spPr>
          <a:xfrm>
            <a:off x="457200" y="1600200"/>
            <a:ext cx="6629400" cy="609600"/>
          </a:xfrm>
        </p:spPr>
        <p:txBody>
          <a:bodyPr>
            <a:normAutofit/>
          </a:bodyPr>
          <a:lstStyle/>
          <a:p>
            <a:r>
              <a:rPr lang="es-MX" dirty="0"/>
              <a:t>16+ horas despierto </a:t>
            </a:r>
            <a:r>
              <a:rPr lang="en-US" dirty="0">
                <a:sym typeface="Wingdings" pitchFamily="2" charset="2"/>
              </a:rPr>
              <a:t></a:t>
            </a:r>
            <a:r>
              <a:rPr lang="es-MX" dirty="0"/>
              <a:t>  Somnoliento</a:t>
            </a:r>
          </a:p>
        </p:txBody>
      </p:sp>
      <p:sp>
        <p:nvSpPr>
          <p:cNvPr id="5" name="TextBox 4"/>
          <p:cNvSpPr txBox="1"/>
          <p:nvPr/>
        </p:nvSpPr>
        <p:spPr>
          <a:xfrm>
            <a:off x="6740235" y="2728370"/>
            <a:ext cx="2286000" cy="1200329"/>
          </a:xfrm>
          <a:prstGeom prst="rect">
            <a:avLst/>
          </a:prstGeom>
          <a:noFill/>
        </p:spPr>
        <p:txBody>
          <a:bodyPr wrap="square" rtlCol="0">
            <a:spAutoFit/>
          </a:bodyPr>
          <a:lstStyle/>
          <a:p>
            <a:pPr algn="ctr"/>
            <a:r>
              <a:rPr lang="en-US" sz="3600" dirty="0">
                <a:solidFill>
                  <a:srgbClr val="C00000"/>
                </a:solidFill>
                <a:latin typeface="Impact" pitchFamily="34" charset="0"/>
              </a:rPr>
              <a:t>16 HORAS</a:t>
            </a:r>
          </a:p>
          <a:p>
            <a:pPr algn="ctr"/>
            <a:r>
              <a:rPr lang="en-US" sz="3600" dirty="0">
                <a:solidFill>
                  <a:srgbClr val="C00000"/>
                </a:solidFill>
                <a:latin typeface="Impact" pitchFamily="34" charset="0"/>
              </a:rPr>
              <a:t>DESPIERTO</a:t>
            </a:r>
          </a:p>
        </p:txBody>
      </p:sp>
      <p:sp>
        <p:nvSpPr>
          <p:cNvPr id="6" name="CuadroTexto 5">
            <a:extLst>
              <a:ext uri="{FF2B5EF4-FFF2-40B4-BE49-F238E27FC236}">
                <a16:creationId xmlns:a16="http://schemas.microsoft.com/office/drawing/2014/main" id="{DBE66688-C33A-ECD5-2664-202D99938D54}"/>
              </a:ext>
            </a:extLst>
          </p:cNvPr>
          <p:cNvSpPr txBox="1"/>
          <p:nvPr/>
        </p:nvSpPr>
        <p:spPr>
          <a:xfrm>
            <a:off x="480752" y="2209800"/>
            <a:ext cx="6453448" cy="3939540"/>
          </a:xfrm>
          <a:prstGeom prst="rect">
            <a:avLst/>
          </a:prstGeom>
          <a:noFill/>
        </p:spPr>
        <p:txBody>
          <a:bodyPr wrap="square">
            <a:spAutoFit/>
          </a:bodyPr>
          <a:lstStyle/>
          <a:p>
            <a:pPr marL="457200" indent="-457200">
              <a:buFont typeface="Arial" panose="020B0604020202020204" pitchFamily="34" charset="0"/>
              <a:buChar char="•"/>
            </a:pPr>
            <a:r>
              <a:rPr lang="es-MX" sz="3200" dirty="0"/>
              <a:t>Un estudio comparó los efectos en el estado de alerta de largos periodos despiertos y los efectos del alcohol (CAS):</a:t>
            </a:r>
          </a:p>
          <a:p>
            <a:pPr marL="914400" lvl="1" indent="-457200">
              <a:buFont typeface="Calibri" panose="020F0502020204030204" pitchFamily="34" charset="0"/>
              <a:buChar char="‒"/>
            </a:pPr>
            <a:r>
              <a:rPr lang="es-MX" sz="2800" dirty="0">
                <a:latin typeface="+mj-lt"/>
              </a:rPr>
              <a:t>17 + horas despierto </a:t>
            </a:r>
            <a:r>
              <a:rPr lang="es-MX" sz="2800" dirty="0">
                <a:latin typeface="+mj-lt"/>
                <a:cs typeface="Arial"/>
              </a:rPr>
              <a:t>≈ 0.05% CAS*</a:t>
            </a:r>
          </a:p>
          <a:p>
            <a:pPr marL="914400" lvl="1" indent="-457200">
              <a:buFont typeface="Calibri" panose="020F0502020204030204" pitchFamily="34" charset="0"/>
              <a:buChar char="‒"/>
            </a:pPr>
            <a:r>
              <a:rPr lang="es-MX" sz="2800" dirty="0">
                <a:latin typeface="+mj-lt"/>
                <a:cs typeface="Arial"/>
              </a:rPr>
              <a:t>24 + horas despierto≈ 0.1% CAS*</a:t>
            </a:r>
          </a:p>
          <a:p>
            <a:pPr marL="457200" lvl="1" indent="0">
              <a:buNone/>
            </a:pPr>
            <a:endParaRPr lang="es-MX" sz="2200" dirty="0">
              <a:cs typeface="Arial"/>
            </a:endParaRPr>
          </a:p>
          <a:p>
            <a:pPr marL="457200" lvl="1" indent="0">
              <a:buNone/>
            </a:pPr>
            <a:endParaRPr lang="es-MX" sz="2200" dirty="0">
              <a:cs typeface="Arial"/>
            </a:endParaRPr>
          </a:p>
          <a:p>
            <a:pPr marL="457200" lvl="1" indent="0">
              <a:buNone/>
            </a:pPr>
            <a:r>
              <a:rPr lang="es-MX" sz="2200" dirty="0">
                <a:cs typeface="Arial"/>
              </a:rPr>
              <a:t>*CAS=Contenido de Alcohol en Sangre</a:t>
            </a:r>
            <a:r>
              <a:rPr lang="es-MX" sz="2200" dirty="0"/>
              <a:t> </a:t>
            </a:r>
          </a:p>
        </p:txBody>
      </p:sp>
      <p:pic>
        <p:nvPicPr>
          <p:cNvPr id="4" name="narration_03_13">
            <a:hlinkClick r:id="" action="ppaction://media"/>
            <a:extLst>
              <a:ext uri="{FF2B5EF4-FFF2-40B4-BE49-F238E27FC236}">
                <a16:creationId xmlns:a16="http://schemas.microsoft.com/office/drawing/2014/main" id="{86BB09C3-4CFC-9E5A-4D75-A87B05B987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12322228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0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s-MX" sz="4900" dirty="0"/>
              <a:t>Factores Ambientales y los Relacionados con la Tarea</a:t>
            </a:r>
            <a:endParaRPr lang="es-MX" dirty="0"/>
          </a:p>
        </p:txBody>
      </p:sp>
      <p:sp>
        <p:nvSpPr>
          <p:cNvPr id="53251" name="Content Placeholder 2"/>
          <p:cNvSpPr>
            <a:spLocks noGrp="1"/>
          </p:cNvSpPr>
          <p:nvPr>
            <p:ph idx="1"/>
          </p:nvPr>
        </p:nvSpPr>
        <p:spPr/>
        <p:txBody>
          <a:bodyPr/>
          <a:lstStyle/>
          <a:p>
            <a:r>
              <a:rPr lang="es-MX" dirty="0"/>
              <a:t>Tiempo de conducción</a:t>
            </a:r>
          </a:p>
          <a:p>
            <a:r>
              <a:rPr lang="es-MX" dirty="0"/>
              <a:t>Tráfico</a:t>
            </a:r>
          </a:p>
          <a:p>
            <a:r>
              <a:rPr lang="es-MX" dirty="0"/>
              <a:t>Carreteras aburridas</a:t>
            </a:r>
          </a:p>
          <a:p>
            <a:r>
              <a:rPr lang="es-MX" dirty="0"/>
              <a:t>Condiciones climáticas</a:t>
            </a:r>
            <a:endParaRPr lang="es-MX" sz="2400" dirty="0"/>
          </a:p>
          <a:p>
            <a:r>
              <a:rPr lang="es-MX" dirty="0"/>
              <a:t>Estrés ambiental</a:t>
            </a:r>
          </a:p>
          <a:p>
            <a:pPr lvl="1" eaLnBrk="1" hangingPunct="1"/>
            <a:r>
              <a:rPr lang="es-MX" dirty="0"/>
              <a:t>Calor</a:t>
            </a:r>
          </a:p>
          <a:p>
            <a:pPr lvl="1" eaLnBrk="1" hangingPunct="1"/>
            <a:r>
              <a:rPr lang="es-MX" dirty="0"/>
              <a:t>Ruido</a:t>
            </a:r>
          </a:p>
          <a:p>
            <a:pPr lvl="1" eaLnBrk="1" hangingPunct="1"/>
            <a:r>
              <a:rPr lang="es-MX" dirty="0"/>
              <a:t>Vibración</a:t>
            </a:r>
          </a:p>
        </p:txBody>
      </p:sp>
      <p:pic>
        <p:nvPicPr>
          <p:cNvPr id="53252"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324600" y="1676400"/>
            <a:ext cx="2084388" cy="14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241925" y="3505200"/>
            <a:ext cx="3692525"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narration_03_14">
            <a:hlinkClick r:id="" action="ppaction://media"/>
            <a:extLst>
              <a:ext uri="{FF2B5EF4-FFF2-40B4-BE49-F238E27FC236}">
                <a16:creationId xmlns:a16="http://schemas.microsoft.com/office/drawing/2014/main" id="{713F97F4-90E4-0CAE-E7AF-40F11A410FD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2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219200"/>
          </a:xfrm>
        </p:spPr>
        <p:txBody>
          <a:bodyPr>
            <a:noAutofit/>
          </a:bodyPr>
          <a:lstStyle/>
          <a:p>
            <a:pPr>
              <a:lnSpc>
                <a:spcPts val="3500"/>
              </a:lnSpc>
            </a:pPr>
            <a:r>
              <a:rPr lang="es-MX" sz="3200" b="1" dirty="0"/>
              <a:t>Diferencias Individuales en  Susceptibilidad </a:t>
            </a:r>
            <a:br>
              <a:rPr lang="es-MX" sz="2400" b="1" dirty="0"/>
            </a:br>
            <a:r>
              <a:rPr lang="es-MX" sz="2400" dirty="0"/>
              <a:t>Estudio EUA/Canadá de Fatiga y Estado de Alerta del Conductor</a:t>
            </a:r>
            <a:endParaRPr lang="es-MX" sz="2800" dirty="0"/>
          </a:p>
        </p:txBody>
      </p:sp>
      <p:graphicFrame>
        <p:nvGraphicFramePr>
          <p:cNvPr id="4" name="Chart 3"/>
          <p:cNvGraphicFramePr/>
          <p:nvPr>
            <p:extLst>
              <p:ext uri="{D42A27DB-BD31-4B8C-83A1-F6EECF244321}">
                <p14:modId xmlns:p14="http://schemas.microsoft.com/office/powerpoint/2010/main" val="2676448821"/>
              </p:ext>
            </p:extLst>
          </p:nvPr>
        </p:nvGraphicFramePr>
        <p:xfrm>
          <a:off x="304800" y="1447800"/>
          <a:ext cx="8229600" cy="5105400"/>
        </p:xfrm>
        <a:graphic>
          <a:graphicData uri="http://schemas.openxmlformats.org/drawingml/2006/chart">
            <c:chart xmlns:c="http://schemas.openxmlformats.org/drawingml/2006/chart" xmlns:r="http://schemas.openxmlformats.org/officeDocument/2006/relationships" r:id="rId5"/>
          </a:graphicData>
        </a:graphic>
      </p:graphicFrame>
      <p:cxnSp>
        <p:nvCxnSpPr>
          <p:cNvPr id="6" name="Straight Arrow Connector 5"/>
          <p:cNvCxnSpPr/>
          <p:nvPr/>
        </p:nvCxnSpPr>
        <p:spPr>
          <a:xfrm>
            <a:off x="3505200" y="2438400"/>
            <a:ext cx="2133600" cy="838200"/>
          </a:xfrm>
          <a:prstGeom prst="straightConnector1">
            <a:avLst/>
          </a:prstGeom>
          <a:ln w="381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
        <p:nvSpPr>
          <p:cNvPr id="5" name="4 Rectángulo"/>
          <p:cNvSpPr/>
          <p:nvPr/>
        </p:nvSpPr>
        <p:spPr>
          <a:xfrm>
            <a:off x="2057400" y="6096000"/>
            <a:ext cx="990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7" name="6 Rectángulo"/>
          <p:cNvSpPr/>
          <p:nvPr/>
        </p:nvSpPr>
        <p:spPr>
          <a:xfrm>
            <a:off x="5562600" y="6172200"/>
            <a:ext cx="18288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8" name="7 CuadroTexto"/>
          <p:cNvSpPr txBox="1"/>
          <p:nvPr/>
        </p:nvSpPr>
        <p:spPr>
          <a:xfrm>
            <a:off x="1600200" y="6019800"/>
            <a:ext cx="1608133" cy="369332"/>
          </a:xfrm>
          <a:prstGeom prst="rect">
            <a:avLst/>
          </a:prstGeom>
          <a:noFill/>
        </p:spPr>
        <p:txBody>
          <a:bodyPr wrap="none" rtlCol="0">
            <a:spAutoFit/>
          </a:bodyPr>
          <a:lstStyle/>
          <a:p>
            <a:r>
              <a:rPr lang="es-MX" b="1" dirty="0"/>
              <a:t>Conductores</a:t>
            </a:r>
          </a:p>
        </p:txBody>
      </p:sp>
      <p:sp>
        <p:nvSpPr>
          <p:cNvPr id="9" name="8 Rectángulo"/>
          <p:cNvSpPr/>
          <p:nvPr/>
        </p:nvSpPr>
        <p:spPr>
          <a:xfrm>
            <a:off x="5257800" y="6019800"/>
            <a:ext cx="3005951" cy="369332"/>
          </a:xfrm>
          <a:prstGeom prst="rect">
            <a:avLst/>
          </a:prstGeom>
        </p:spPr>
        <p:txBody>
          <a:bodyPr wrap="none">
            <a:spAutoFit/>
          </a:bodyPr>
          <a:lstStyle/>
          <a:p>
            <a:r>
              <a:rPr lang="es-MX" b="1" dirty="0"/>
              <a:t>Periodos de Somnolencia</a:t>
            </a:r>
          </a:p>
        </p:txBody>
      </p:sp>
      <p:pic>
        <p:nvPicPr>
          <p:cNvPr id="3" name="narration_03_15">
            <a:hlinkClick r:id="" action="ppaction://media"/>
            <a:extLst>
              <a:ext uri="{FF2B5EF4-FFF2-40B4-BE49-F238E27FC236}">
                <a16:creationId xmlns:a16="http://schemas.microsoft.com/office/drawing/2014/main" id="{C1676E84-68E9-A2EB-7ED4-0277CC3C36C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28200402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69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MX" sz="4000" dirty="0"/>
              <a:t>¿Porqué algunas personas son más Susceptibles a la Fatiga? </a:t>
            </a:r>
          </a:p>
        </p:txBody>
      </p:sp>
      <p:pic>
        <p:nvPicPr>
          <p:cNvPr id="286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1800" y="3124199"/>
            <a:ext cx="2110911" cy="316441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57200" y="1905000"/>
            <a:ext cx="8229600" cy="3962400"/>
          </a:xfrm>
        </p:spPr>
        <p:txBody>
          <a:bodyPr>
            <a:normAutofit/>
          </a:bodyPr>
          <a:lstStyle/>
          <a:p>
            <a:r>
              <a:rPr lang="es-MX" dirty="0"/>
              <a:t>Diferencias en conductas relacionadas con el sueño</a:t>
            </a:r>
          </a:p>
          <a:p>
            <a:r>
              <a:rPr lang="es-MX" dirty="0"/>
              <a:t>Diferencias en la salud y condición física</a:t>
            </a:r>
          </a:p>
          <a:p>
            <a:r>
              <a:rPr lang="es-MX" dirty="0"/>
              <a:t>Medicamentos</a:t>
            </a:r>
          </a:p>
          <a:p>
            <a:r>
              <a:rPr lang="es-MX" dirty="0"/>
              <a:t>Variaciones naturales</a:t>
            </a:r>
          </a:p>
          <a:p>
            <a:r>
              <a:rPr lang="es-MX" dirty="0"/>
              <a:t>Enfermedades del sueño</a:t>
            </a:r>
            <a:endParaRPr lang="es-MX" dirty="0">
              <a:solidFill>
                <a:srgbClr val="002060"/>
              </a:solidFill>
            </a:endParaRPr>
          </a:p>
        </p:txBody>
      </p:sp>
      <p:pic>
        <p:nvPicPr>
          <p:cNvPr id="4" name="narration_03_16">
            <a:hlinkClick r:id="" action="ppaction://media"/>
            <a:extLst>
              <a:ext uri="{FF2B5EF4-FFF2-40B4-BE49-F238E27FC236}">
                <a16:creationId xmlns:a16="http://schemas.microsoft.com/office/drawing/2014/main" id="{473C3994-3714-6B8E-E4D8-0718651ECB4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22967311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0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3" name="Picture 6"/>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172200" y="3810000"/>
            <a:ext cx="2625725"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Content Placeholder 5"/>
          <p:cNvPicPr>
            <a:picLocks noGrp="1" noChangeAspect="1"/>
          </p:cNvPicPr>
          <p:nvPr>
            <p:ph sz="half" idx="4294967295"/>
          </p:nvPr>
        </p:nvPicPr>
        <p:blipFill>
          <a:blip r:embed="rId6" cstate="email">
            <a:extLst>
              <a:ext uri="{28A0092B-C50C-407E-A947-70E740481C1C}">
                <a14:useLocalDpi xmlns:a14="http://schemas.microsoft.com/office/drawing/2010/main"/>
              </a:ext>
            </a:extLst>
          </a:blip>
          <a:srcRect/>
          <a:stretch>
            <a:fillRect/>
          </a:stretch>
        </p:blipFill>
        <p:spPr>
          <a:xfrm>
            <a:off x="6210300" y="1524000"/>
            <a:ext cx="2678113" cy="2286000"/>
          </a:xfrm>
        </p:spPr>
      </p:pic>
      <p:sp>
        <p:nvSpPr>
          <p:cNvPr id="58370" name="Title 1"/>
          <p:cNvSpPr>
            <a:spLocks noGrp="1"/>
          </p:cNvSpPr>
          <p:nvPr>
            <p:ph type="title"/>
          </p:nvPr>
        </p:nvSpPr>
        <p:spPr/>
        <p:txBody>
          <a:bodyPr/>
          <a:lstStyle/>
          <a:p>
            <a:pPr eaLnBrk="1" hangingPunct="1">
              <a:lnSpc>
                <a:spcPts val="4575"/>
              </a:lnSpc>
            </a:pPr>
            <a:r>
              <a:rPr lang="es-ES" dirty="0"/>
              <a:t>¿Qué es la Apnea Obstructiva del Sueño (AOS)</a:t>
            </a:r>
            <a:r>
              <a:rPr lang="en-US" dirty="0"/>
              <a:t>?</a:t>
            </a:r>
          </a:p>
        </p:txBody>
      </p:sp>
      <p:sp>
        <p:nvSpPr>
          <p:cNvPr id="9" name="Content Placeholder 8"/>
          <p:cNvSpPr>
            <a:spLocks noGrp="1"/>
          </p:cNvSpPr>
          <p:nvPr>
            <p:ph idx="1"/>
          </p:nvPr>
        </p:nvSpPr>
        <p:spPr>
          <a:xfrm>
            <a:off x="457200" y="1600200"/>
            <a:ext cx="6019800" cy="4525963"/>
          </a:xfrm>
        </p:spPr>
        <p:txBody>
          <a:bodyPr rtlCol="0">
            <a:normAutofit fontScale="77500" lnSpcReduction="20000"/>
          </a:bodyPr>
          <a:lstStyle/>
          <a:p>
            <a:pPr fontAlgn="auto">
              <a:spcAft>
                <a:spcPts val="0"/>
              </a:spcAft>
              <a:buFont typeface="Arial" pitchFamily="34" charset="0"/>
              <a:buChar char="•"/>
              <a:defRPr/>
            </a:pPr>
            <a:r>
              <a:rPr lang="es-MX" b="1" dirty="0"/>
              <a:t>Apnea</a:t>
            </a:r>
            <a:r>
              <a:rPr lang="es-MX" dirty="0"/>
              <a:t> = paro de la respiración durante + 10 segundos</a:t>
            </a:r>
          </a:p>
          <a:p>
            <a:pPr fontAlgn="auto">
              <a:spcAft>
                <a:spcPts val="0"/>
              </a:spcAft>
              <a:buFont typeface="Arial" pitchFamily="34" charset="0"/>
              <a:buChar char="•"/>
              <a:defRPr/>
            </a:pPr>
            <a:r>
              <a:rPr lang="es-MX" b="1" dirty="0"/>
              <a:t>AOS </a:t>
            </a:r>
            <a:r>
              <a:rPr lang="es-MX" dirty="0"/>
              <a:t>= Dejar de respirar repetidamente durante el sueño debido al cierre de las vías de respiración superiores </a:t>
            </a:r>
          </a:p>
          <a:p>
            <a:pPr fontAlgn="auto">
              <a:spcAft>
                <a:spcPts val="0"/>
              </a:spcAft>
              <a:buFont typeface="Arial" pitchFamily="34" charset="0"/>
              <a:buChar char="•"/>
              <a:defRPr/>
            </a:pPr>
            <a:r>
              <a:rPr lang="es-MX" dirty="0"/>
              <a:t>Tasa por hora  de Apnea:</a:t>
            </a:r>
          </a:p>
          <a:p>
            <a:pPr lvl="1" eaLnBrk="1" fontAlgn="auto" hangingPunct="1">
              <a:spcAft>
                <a:spcPts val="0"/>
              </a:spcAft>
              <a:buFont typeface="Arial" pitchFamily="34" charset="0"/>
              <a:buChar char="–"/>
              <a:defRPr/>
            </a:pPr>
            <a:r>
              <a:rPr lang="es-MX" dirty="0"/>
              <a:t>&lt;5 = normal</a:t>
            </a:r>
          </a:p>
          <a:p>
            <a:pPr lvl="1" eaLnBrk="1" fontAlgn="auto" hangingPunct="1">
              <a:spcAft>
                <a:spcPts val="0"/>
              </a:spcAft>
              <a:buFont typeface="Arial" pitchFamily="34" charset="0"/>
              <a:buChar char="–"/>
              <a:defRPr/>
            </a:pPr>
            <a:r>
              <a:rPr lang="es-MX" u="sng" dirty="0"/>
              <a:t>&gt;</a:t>
            </a:r>
            <a:r>
              <a:rPr lang="es-MX" dirty="0"/>
              <a:t>5 = AOS</a:t>
            </a:r>
          </a:p>
          <a:p>
            <a:pPr fontAlgn="auto">
              <a:spcAft>
                <a:spcPts val="0"/>
              </a:spcAft>
              <a:buFont typeface="Arial" pitchFamily="34" charset="0"/>
              <a:buChar char="•"/>
              <a:defRPr/>
            </a:pPr>
            <a:r>
              <a:rPr lang="es-MX" dirty="0"/>
              <a:t>AOS gravedad (leve, moderada, severa) basado en su índice</a:t>
            </a:r>
          </a:p>
          <a:p>
            <a:pPr fontAlgn="auto">
              <a:spcAft>
                <a:spcPts val="0"/>
              </a:spcAft>
              <a:buNone/>
              <a:defRPr/>
            </a:pPr>
            <a:endParaRPr lang="es-MX" dirty="0"/>
          </a:p>
          <a:p>
            <a:pPr fontAlgn="auto">
              <a:spcAft>
                <a:spcPts val="0"/>
              </a:spcAft>
              <a:buFont typeface="Arial" pitchFamily="34" charset="0"/>
              <a:buChar char="•"/>
              <a:defRPr/>
            </a:pPr>
            <a:r>
              <a:rPr lang="es-MX" dirty="0"/>
              <a:t>Algunas personas con AOS grave pueden tener ¡100 por hora! </a:t>
            </a:r>
          </a:p>
          <a:p>
            <a:pPr marL="0" indent="0" fontAlgn="auto">
              <a:spcAft>
                <a:spcPts val="0"/>
              </a:spcAft>
              <a:buFont typeface="Arial" pitchFamily="34" charset="0"/>
              <a:buNone/>
              <a:defRPr/>
            </a:pPr>
            <a:endParaRPr lang="es-MX" dirty="0"/>
          </a:p>
        </p:txBody>
      </p:sp>
      <p:sp>
        <p:nvSpPr>
          <p:cNvPr id="58374" name="Rectangle 7"/>
          <p:cNvSpPr>
            <a:spLocks noChangeArrowheads="1"/>
          </p:cNvSpPr>
          <p:nvPr/>
        </p:nvSpPr>
        <p:spPr bwMode="auto">
          <a:xfrm>
            <a:off x="6311900" y="6051550"/>
            <a:ext cx="24479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dirty="0">
                <a:latin typeface="Calibri" pitchFamily="34" charset="0"/>
              </a:rPr>
              <a:t>© ResMed 2011   Used with Permission</a:t>
            </a:r>
          </a:p>
        </p:txBody>
      </p:sp>
      <p:pic>
        <p:nvPicPr>
          <p:cNvPr id="2" name="narration_03_17">
            <a:hlinkClick r:id="" action="ppaction://media"/>
            <a:extLst>
              <a:ext uri="{FF2B5EF4-FFF2-40B4-BE49-F238E27FC236}">
                <a16:creationId xmlns:a16="http://schemas.microsoft.com/office/drawing/2014/main" id="{6C5A3251-80C7-B550-6F9A-AC48518A6E7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0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lnSpc>
                <a:spcPts val="4575"/>
              </a:lnSpc>
            </a:pPr>
            <a:r>
              <a:rPr lang="es-MX" dirty="0"/>
              <a:t>Descripción General del Módulo 4</a:t>
            </a:r>
          </a:p>
        </p:txBody>
      </p:sp>
      <p:sp>
        <p:nvSpPr>
          <p:cNvPr id="11267" name="Content Placeholder 6"/>
          <p:cNvSpPr>
            <a:spLocks noGrp="1"/>
          </p:cNvSpPr>
          <p:nvPr>
            <p:ph idx="1"/>
          </p:nvPr>
        </p:nvSpPr>
        <p:spPr>
          <a:xfrm>
            <a:off x="407988" y="1493837"/>
            <a:ext cx="8229600" cy="4525963"/>
          </a:xfrm>
        </p:spPr>
        <p:txBody>
          <a:bodyPr/>
          <a:lstStyle/>
          <a:p>
            <a:pPr marL="514350" indent="-514350">
              <a:lnSpc>
                <a:spcPts val="2500"/>
              </a:lnSpc>
              <a:spcBef>
                <a:spcPct val="0"/>
              </a:spcBef>
              <a:buFont typeface="Arial" charset="0"/>
              <a:buNone/>
            </a:pPr>
            <a:r>
              <a:rPr lang="es-MX" sz="2400" dirty="0"/>
              <a:t>Introducción</a:t>
            </a:r>
          </a:p>
          <a:p>
            <a:pPr marL="514350" indent="-514350">
              <a:lnSpc>
                <a:spcPts val="2500"/>
              </a:lnSpc>
              <a:spcBef>
                <a:spcPct val="0"/>
              </a:spcBef>
              <a:buFont typeface="Arial" charset="0"/>
              <a:buNone/>
            </a:pPr>
            <a:r>
              <a:rPr lang="es-MX" sz="2400" dirty="0"/>
              <a:t>Conceptos  Básicos de Fatiga</a:t>
            </a:r>
          </a:p>
          <a:p>
            <a:pPr marL="514350" indent="-514350">
              <a:lnSpc>
                <a:spcPts val="2500"/>
              </a:lnSpc>
              <a:spcBef>
                <a:spcPct val="0"/>
              </a:spcBef>
            </a:pPr>
            <a:r>
              <a:rPr lang="es-MX" sz="2200" dirty="0"/>
              <a:t>Estado de Alerta, Sueño,  Bienestar y Desempeño</a:t>
            </a:r>
          </a:p>
          <a:p>
            <a:pPr marL="514350" indent="-514350">
              <a:lnSpc>
                <a:spcPts val="2500"/>
              </a:lnSpc>
              <a:spcBef>
                <a:spcPct val="0"/>
              </a:spcBef>
            </a:pPr>
            <a:r>
              <a:rPr lang="es-MX" sz="2200" dirty="0"/>
              <a:t>Características de la Fatiga</a:t>
            </a:r>
          </a:p>
          <a:p>
            <a:pPr marL="514350" indent="-514350">
              <a:lnSpc>
                <a:spcPts val="2500"/>
              </a:lnSpc>
              <a:spcBef>
                <a:spcPct val="0"/>
              </a:spcBef>
            </a:pPr>
            <a:r>
              <a:rPr lang="es-MX" sz="2200" dirty="0"/>
              <a:t>Choques Relacionados con la Fatiga</a:t>
            </a:r>
          </a:p>
          <a:p>
            <a:pPr marL="514350" indent="-514350">
              <a:lnSpc>
                <a:spcPts val="2500"/>
              </a:lnSpc>
              <a:spcBef>
                <a:spcPct val="0"/>
              </a:spcBef>
              <a:buNone/>
            </a:pPr>
            <a:r>
              <a:rPr lang="es-MX" sz="2400" dirty="0"/>
              <a:t>Fisiología del Sueño y Estado de Alerta</a:t>
            </a:r>
          </a:p>
          <a:p>
            <a:pPr marL="514350" indent="-514350">
              <a:lnSpc>
                <a:spcPts val="2500"/>
              </a:lnSpc>
              <a:spcBef>
                <a:spcPct val="0"/>
              </a:spcBef>
            </a:pPr>
            <a:r>
              <a:rPr lang="es-MX" sz="2200" dirty="0"/>
              <a:t>¿Qué es el  Sueño?</a:t>
            </a:r>
          </a:p>
          <a:p>
            <a:pPr marL="514350" indent="-514350">
              <a:lnSpc>
                <a:spcPts val="2500"/>
              </a:lnSpc>
              <a:spcBef>
                <a:spcPct val="0"/>
              </a:spcBef>
            </a:pPr>
            <a:r>
              <a:rPr lang="es-MX" sz="2200" dirty="0"/>
              <a:t>Factores que Afectan el Estado de </a:t>
            </a:r>
          </a:p>
          <a:p>
            <a:pPr marL="514350" indent="-514350">
              <a:lnSpc>
                <a:spcPts val="2500"/>
              </a:lnSpc>
              <a:spcBef>
                <a:spcPct val="0"/>
              </a:spcBef>
              <a:buNone/>
            </a:pPr>
            <a:r>
              <a:rPr lang="es-MX" sz="2200" dirty="0"/>
              <a:t>        Alerta y Fatiga</a:t>
            </a:r>
          </a:p>
          <a:p>
            <a:pPr marL="514350" indent="-514350">
              <a:lnSpc>
                <a:spcPts val="2500"/>
              </a:lnSpc>
              <a:spcBef>
                <a:spcPct val="0"/>
              </a:spcBef>
            </a:pPr>
            <a:r>
              <a:rPr lang="es-MX" sz="2200" dirty="0"/>
              <a:t>Enfermedades del Sueño</a:t>
            </a:r>
          </a:p>
          <a:p>
            <a:pPr marL="514350" indent="-514350">
              <a:lnSpc>
                <a:spcPts val="2500"/>
              </a:lnSpc>
              <a:spcBef>
                <a:spcPct val="0"/>
              </a:spcBef>
              <a:buFont typeface="Arial" charset="0"/>
              <a:buNone/>
            </a:pPr>
            <a:r>
              <a:rPr lang="es-MX" sz="2400" dirty="0"/>
              <a:t>Salud y Estado de Alerta </a:t>
            </a:r>
          </a:p>
          <a:p>
            <a:pPr marL="514350" indent="-514350">
              <a:lnSpc>
                <a:spcPts val="2500"/>
              </a:lnSpc>
              <a:spcBef>
                <a:spcPct val="0"/>
              </a:spcBef>
            </a:pPr>
            <a:r>
              <a:rPr lang="es-MX" sz="2200" dirty="0"/>
              <a:t>Salud y Bienestar</a:t>
            </a:r>
          </a:p>
          <a:p>
            <a:pPr marL="514350" indent="-514350">
              <a:lnSpc>
                <a:spcPts val="2500"/>
              </a:lnSpc>
              <a:spcBef>
                <a:spcPct val="0"/>
              </a:spcBef>
            </a:pPr>
            <a:r>
              <a:rPr lang="es-MX" sz="2200" dirty="0"/>
              <a:t>Drogas y Medicamentos</a:t>
            </a:r>
          </a:p>
          <a:p>
            <a:pPr marL="514350" indent="-514350">
              <a:lnSpc>
                <a:spcPts val="2500"/>
              </a:lnSpc>
              <a:spcBef>
                <a:spcPct val="0"/>
              </a:spcBef>
            </a:pPr>
            <a:r>
              <a:rPr lang="es-MX" sz="2200" dirty="0"/>
              <a:t>Mejorar el Sueño y el Estado de Alerta</a:t>
            </a:r>
          </a:p>
          <a:p>
            <a:pPr marL="514350" indent="-514350">
              <a:lnSpc>
                <a:spcPts val="2500"/>
              </a:lnSpc>
              <a:spcBef>
                <a:spcPct val="0"/>
              </a:spcBef>
              <a:buFont typeface="Arial" charset="0"/>
              <a:buNone/>
            </a:pPr>
            <a:r>
              <a:rPr lang="es-MX" sz="2400" dirty="0"/>
              <a:t>Conclusiones</a:t>
            </a:r>
          </a:p>
        </p:txBody>
      </p:sp>
      <p:pic>
        <p:nvPicPr>
          <p:cNvPr id="11268"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486400" y="2971800"/>
            <a:ext cx="3576638" cy="237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rration_01_04">
            <a:hlinkClick r:id="" action="ppaction://media"/>
            <a:extLst>
              <a:ext uri="{FF2B5EF4-FFF2-40B4-BE49-F238E27FC236}">
                <a16:creationId xmlns:a16="http://schemas.microsoft.com/office/drawing/2014/main" id="{B8DB787C-24C3-34ED-F207-9EF5988EAAE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296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4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nchor="t" anchorCtr="0"/>
          <a:lstStyle/>
          <a:p>
            <a:pPr eaLnBrk="1" hangingPunct="1">
              <a:lnSpc>
                <a:spcPts val="4575"/>
              </a:lnSpc>
            </a:pPr>
            <a:r>
              <a:rPr lang="es-MX" sz="3600" dirty="0"/>
              <a:t>Interrupción de la Respiración en la AOS</a:t>
            </a:r>
          </a:p>
        </p:txBody>
      </p:sp>
      <p:sp>
        <p:nvSpPr>
          <p:cNvPr id="59396" name="Rectangle 7"/>
          <p:cNvSpPr>
            <a:spLocks noChangeArrowheads="1"/>
          </p:cNvSpPr>
          <p:nvPr/>
        </p:nvSpPr>
        <p:spPr bwMode="auto">
          <a:xfrm>
            <a:off x="3505200" y="6096000"/>
            <a:ext cx="26400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dirty="0">
                <a:latin typeface="Calibri" pitchFamily="34" charset="0"/>
              </a:rPr>
              <a:t>© ResMed 2011  Used with Permission</a:t>
            </a:r>
          </a:p>
        </p:txBody>
      </p:sp>
      <p:pic>
        <p:nvPicPr>
          <p:cNvPr id="6" name="segment1.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7"/>
          <a:stretch>
            <a:fillRect/>
          </a:stretch>
        </p:blipFill>
        <p:spPr>
          <a:xfrm>
            <a:off x="1600200" y="1524000"/>
            <a:ext cx="6144022" cy="4608421"/>
          </a:xfrm>
        </p:spPr>
      </p:pic>
      <p:sp>
        <p:nvSpPr>
          <p:cNvPr id="2" name="Rectangle 4">
            <a:extLst>
              <a:ext uri="{FF2B5EF4-FFF2-40B4-BE49-F238E27FC236}">
                <a16:creationId xmlns:a16="http://schemas.microsoft.com/office/drawing/2014/main" id="{72DC347C-7022-EDE7-2ACC-216223121313}"/>
              </a:ext>
            </a:extLst>
          </p:cNvPr>
          <p:cNvSpPr/>
          <p:nvPr/>
        </p:nvSpPr>
        <p:spPr>
          <a:xfrm>
            <a:off x="424543" y="914400"/>
            <a:ext cx="8414657" cy="381000"/>
          </a:xfrm>
          <a:prstGeom prst="rect">
            <a:avLst/>
          </a:prstGeom>
        </p:spPr>
        <p:txBody>
          <a:bodyPr wrap="square">
            <a:spAutoFit/>
          </a:bodyPr>
          <a:lstStyle/>
          <a:p>
            <a:pPr algn="ctr"/>
            <a:r>
              <a:rPr lang="en-US" b="1" i="1" dirty="0">
                <a:solidFill>
                  <a:schemeClr val="bg1"/>
                </a:solidFill>
              </a:rPr>
              <a:t>“</a:t>
            </a:r>
            <a:r>
              <a:rPr lang="es-ES" b="1" i="1" dirty="0">
                <a:solidFill>
                  <a:schemeClr val="bg1"/>
                </a:solidFill>
              </a:rPr>
              <a:t>Coloque el mouse sobre el video y haga clic una vez para  reproducirlo</a:t>
            </a:r>
            <a:r>
              <a:rPr lang="en-US" b="1" i="1" dirty="0">
                <a:solidFill>
                  <a:schemeClr val="bg1"/>
                </a:solidFill>
              </a:rPr>
              <a:t>”</a:t>
            </a:r>
            <a:endParaRPr lang="en-US" dirty="0">
              <a:solidFill>
                <a:schemeClr val="bg1"/>
              </a:solidFill>
            </a:endParaRPr>
          </a:p>
        </p:txBody>
      </p:sp>
      <p:pic>
        <p:nvPicPr>
          <p:cNvPr id="3" name="narration_03_18">
            <a:hlinkClick r:id="" action="ppaction://media"/>
            <a:extLst>
              <a:ext uri="{FF2B5EF4-FFF2-40B4-BE49-F238E27FC236}">
                <a16:creationId xmlns:a16="http://schemas.microsoft.com/office/drawing/2014/main" id="{EA7869D1-2271-40C7-9725-2BCB97D3FD81}"/>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31182861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pPr eaLnBrk="1" hangingPunct="1">
              <a:lnSpc>
                <a:spcPts val="4575"/>
              </a:lnSpc>
            </a:pPr>
            <a:r>
              <a:rPr lang="es-MX" sz="4000" dirty="0"/>
              <a:t>AOS Repetidas, Apneas y Despertares</a:t>
            </a:r>
          </a:p>
        </p:txBody>
      </p:sp>
      <p:sp>
        <p:nvSpPr>
          <p:cNvPr id="60420" name="Rectangle 8"/>
          <p:cNvSpPr>
            <a:spLocks noChangeArrowheads="1"/>
          </p:cNvSpPr>
          <p:nvPr/>
        </p:nvSpPr>
        <p:spPr bwMode="auto">
          <a:xfrm>
            <a:off x="3352800" y="6096000"/>
            <a:ext cx="27559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dirty="0">
                <a:latin typeface="Calibri" pitchFamily="34" charset="0"/>
              </a:rPr>
              <a:t>© ResMed 2011.  Used with Permission.</a:t>
            </a:r>
          </a:p>
        </p:txBody>
      </p:sp>
      <p:pic>
        <p:nvPicPr>
          <p:cNvPr id="6" name="segment2.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7"/>
          <a:stretch>
            <a:fillRect/>
          </a:stretch>
        </p:blipFill>
        <p:spPr>
          <a:xfrm>
            <a:off x="1555750" y="1600200"/>
            <a:ext cx="6034088" cy="4525963"/>
          </a:xfrm>
        </p:spPr>
      </p:pic>
      <p:pic>
        <p:nvPicPr>
          <p:cNvPr id="2" name="narration_03_19">
            <a:hlinkClick r:id="" action="ppaction://media"/>
            <a:extLst>
              <a:ext uri="{FF2B5EF4-FFF2-40B4-BE49-F238E27FC236}">
                <a16:creationId xmlns:a16="http://schemas.microsoft.com/office/drawing/2014/main" id="{605A357D-B823-FF66-8D74-BC2E43BE3BDF}"/>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05800" y="57912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pPr eaLnBrk="1" hangingPunct="1">
              <a:lnSpc>
                <a:spcPts val="4575"/>
              </a:lnSpc>
            </a:pPr>
            <a:r>
              <a:rPr lang="es-MX" sz="4900" dirty="0"/>
              <a:t>Factores de Riesgo de </a:t>
            </a:r>
            <a:r>
              <a:rPr lang="es-MX" dirty="0"/>
              <a:t>AOS</a:t>
            </a:r>
            <a:endParaRPr lang="es-MX" dirty="0">
              <a:solidFill>
                <a:srgbClr val="FF0000"/>
              </a:solidFill>
            </a:endParaRPr>
          </a:p>
        </p:txBody>
      </p:sp>
      <p:sp>
        <p:nvSpPr>
          <p:cNvPr id="61443" name="Content Placeholder 2"/>
          <p:cNvSpPr>
            <a:spLocks noGrp="1"/>
          </p:cNvSpPr>
          <p:nvPr>
            <p:ph idx="1"/>
          </p:nvPr>
        </p:nvSpPr>
        <p:spPr>
          <a:xfrm>
            <a:off x="457200" y="1447800"/>
            <a:ext cx="8686800" cy="4525963"/>
          </a:xfrm>
        </p:spPr>
        <p:txBody>
          <a:bodyPr/>
          <a:lstStyle/>
          <a:p>
            <a:pPr>
              <a:spcBef>
                <a:spcPts val="600"/>
              </a:spcBef>
            </a:pPr>
            <a:r>
              <a:rPr lang="es-MX" dirty="0"/>
              <a:t>Factores que incrementan los riesgos:</a:t>
            </a:r>
          </a:p>
          <a:p>
            <a:pPr lvl="1" eaLnBrk="1" hangingPunct="1">
              <a:spcBef>
                <a:spcPts val="600"/>
              </a:spcBef>
            </a:pPr>
            <a:r>
              <a:rPr lang="es-MX" sz="3200" dirty="0"/>
              <a:t>Obesidad y sobrepeso</a:t>
            </a:r>
          </a:p>
          <a:p>
            <a:pPr lvl="1" eaLnBrk="1" hangingPunct="1">
              <a:spcBef>
                <a:spcPts val="600"/>
              </a:spcBef>
            </a:pPr>
            <a:r>
              <a:rPr lang="es-MX" sz="3200" dirty="0"/>
              <a:t>Masculinos</a:t>
            </a:r>
          </a:p>
          <a:p>
            <a:pPr lvl="1" eaLnBrk="1" hangingPunct="1">
              <a:spcBef>
                <a:spcPts val="600"/>
              </a:spcBef>
            </a:pPr>
            <a:r>
              <a:rPr lang="es-MX" sz="3200" dirty="0"/>
              <a:t>&gt;40 años</a:t>
            </a:r>
          </a:p>
          <a:p>
            <a:pPr lvl="1" eaLnBrk="1" hangingPunct="1">
              <a:spcBef>
                <a:spcPts val="600"/>
              </a:spcBef>
            </a:pPr>
            <a:r>
              <a:rPr lang="es-MX" sz="3200" dirty="0"/>
              <a:t>Historial familiar</a:t>
            </a:r>
          </a:p>
          <a:p>
            <a:pPr lvl="1" eaLnBrk="1" hangingPunct="1">
              <a:spcBef>
                <a:spcPts val="600"/>
              </a:spcBef>
            </a:pPr>
            <a:r>
              <a:rPr lang="es-MX" sz="3200" dirty="0"/>
              <a:t>Cuello grueso (&gt;43cm para hombres, &gt;40cm para mujeres)</a:t>
            </a:r>
          </a:p>
          <a:p>
            <a:pPr lvl="1" eaLnBrk="1" hangingPunct="1">
              <a:spcBef>
                <a:spcPts val="600"/>
              </a:spcBef>
            </a:pPr>
            <a:r>
              <a:rPr lang="es-MX" sz="3200" dirty="0"/>
              <a:t>Barbilla recesiva, mandíbula pequeña y/o maloclusión</a:t>
            </a:r>
          </a:p>
        </p:txBody>
      </p:sp>
      <p:pic>
        <p:nvPicPr>
          <p:cNvPr id="61444"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362825" y="1600200"/>
            <a:ext cx="1781175" cy="266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rration_03_20">
            <a:hlinkClick r:id="" action="ppaction://media"/>
            <a:extLst>
              <a:ext uri="{FF2B5EF4-FFF2-40B4-BE49-F238E27FC236}">
                <a16:creationId xmlns:a16="http://schemas.microsoft.com/office/drawing/2014/main" id="{57222661-9837-CE7F-81A8-7E3697EC289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8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pPr eaLnBrk="1" hangingPunct="1">
              <a:lnSpc>
                <a:spcPts val="4575"/>
              </a:lnSpc>
            </a:pPr>
            <a:r>
              <a:rPr lang="es-MX" sz="4900" dirty="0"/>
              <a:t>Señales de Advertencia de AOS</a:t>
            </a:r>
            <a:endParaRPr lang="es-MX" dirty="0"/>
          </a:p>
        </p:txBody>
      </p:sp>
      <p:sp>
        <p:nvSpPr>
          <p:cNvPr id="62467" name="Content Placeholder 2"/>
          <p:cNvSpPr>
            <a:spLocks noGrp="1"/>
          </p:cNvSpPr>
          <p:nvPr>
            <p:ph idx="1"/>
          </p:nvPr>
        </p:nvSpPr>
        <p:spPr>
          <a:xfrm>
            <a:off x="457200" y="1524000"/>
            <a:ext cx="8001000" cy="4525963"/>
          </a:xfrm>
        </p:spPr>
        <p:txBody>
          <a:bodyPr/>
          <a:lstStyle/>
          <a:p>
            <a:pPr>
              <a:lnSpc>
                <a:spcPts val="3500"/>
              </a:lnSpc>
              <a:spcBef>
                <a:spcPts val="0"/>
              </a:spcBef>
            </a:pPr>
            <a:r>
              <a:rPr lang="es-MX" dirty="0"/>
              <a:t>Señales de advertencia en                 conducta:</a:t>
            </a:r>
          </a:p>
          <a:p>
            <a:pPr lvl="1" eaLnBrk="1" hangingPunct="1">
              <a:lnSpc>
                <a:spcPts val="3300"/>
              </a:lnSpc>
              <a:spcBef>
                <a:spcPts val="600"/>
              </a:spcBef>
            </a:pPr>
            <a:r>
              <a:rPr lang="es-MX" sz="3200" dirty="0"/>
              <a:t>Somnolencia diurna                                excesiva</a:t>
            </a:r>
          </a:p>
          <a:p>
            <a:pPr lvl="1" eaLnBrk="1" hangingPunct="1">
              <a:spcBef>
                <a:spcPts val="600"/>
              </a:spcBef>
            </a:pPr>
            <a:r>
              <a:rPr lang="es-MX" sz="3200" dirty="0"/>
              <a:t>Ronquidos</a:t>
            </a:r>
          </a:p>
          <a:p>
            <a:pPr>
              <a:spcBef>
                <a:spcPts val="600"/>
              </a:spcBef>
            </a:pPr>
            <a:r>
              <a:rPr lang="es-MX" dirty="0"/>
              <a:t>Señales de advertencia y efectos físicos:</a:t>
            </a:r>
          </a:p>
          <a:p>
            <a:pPr lvl="1" eaLnBrk="1" hangingPunct="1">
              <a:spcBef>
                <a:spcPts val="600"/>
              </a:spcBef>
            </a:pPr>
            <a:r>
              <a:rPr lang="es-MX" sz="3200" dirty="0"/>
              <a:t>Presión arterial alta (hipertensión)</a:t>
            </a:r>
          </a:p>
          <a:p>
            <a:pPr lvl="1" eaLnBrk="1" hangingPunct="1">
              <a:spcBef>
                <a:spcPts val="600"/>
              </a:spcBef>
            </a:pPr>
            <a:r>
              <a:rPr lang="es-MX" sz="3200" dirty="0"/>
              <a:t>Diabetes</a:t>
            </a:r>
          </a:p>
          <a:p>
            <a:pPr lvl="1" eaLnBrk="1" hangingPunct="1">
              <a:spcBef>
                <a:spcPts val="600"/>
              </a:spcBef>
            </a:pPr>
            <a:r>
              <a:rPr lang="es-MX" sz="3200" dirty="0"/>
              <a:t>AOS tiende a empeorar la obesidad</a:t>
            </a:r>
          </a:p>
        </p:txBody>
      </p:sp>
      <p:pic>
        <p:nvPicPr>
          <p:cNvPr id="62468"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562600" y="1752600"/>
            <a:ext cx="27559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rration_03_21">
            <a:hlinkClick r:id="" action="ppaction://media"/>
            <a:extLst>
              <a:ext uri="{FF2B5EF4-FFF2-40B4-BE49-F238E27FC236}">
                <a16:creationId xmlns:a16="http://schemas.microsoft.com/office/drawing/2014/main" id="{3F23FB56-99FD-F147-2C92-C1D540F3871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pPr eaLnBrk="1" hangingPunct="1">
              <a:lnSpc>
                <a:spcPts val="4575"/>
              </a:lnSpc>
            </a:pPr>
            <a:r>
              <a:rPr lang="es-MX" sz="4900" dirty="0"/>
              <a:t>AOS y la Conducción </a:t>
            </a:r>
            <a:endParaRPr lang="es-MX" dirty="0"/>
          </a:p>
        </p:txBody>
      </p:sp>
      <p:sp>
        <p:nvSpPr>
          <p:cNvPr id="3" name="Content Placeholder 2"/>
          <p:cNvSpPr>
            <a:spLocks noGrp="1"/>
          </p:cNvSpPr>
          <p:nvPr>
            <p:ph idx="1"/>
          </p:nvPr>
        </p:nvSpPr>
        <p:spPr>
          <a:xfrm>
            <a:off x="457200" y="1828801"/>
            <a:ext cx="5638800" cy="4038599"/>
          </a:xfrm>
        </p:spPr>
        <p:txBody>
          <a:bodyPr rtlCol="0">
            <a:normAutofit fontScale="85000" lnSpcReduction="10000"/>
          </a:bodyPr>
          <a:lstStyle/>
          <a:p>
            <a:pPr fontAlgn="auto">
              <a:lnSpc>
                <a:spcPts val="3000"/>
              </a:lnSpc>
              <a:spcBef>
                <a:spcPts val="600"/>
              </a:spcBef>
              <a:spcAft>
                <a:spcPts val="0"/>
              </a:spcAft>
              <a:buFont typeface="Arial" pitchFamily="34" charset="0"/>
              <a:buChar char="•"/>
              <a:defRPr/>
            </a:pPr>
            <a:r>
              <a:rPr lang="es-MX" dirty="0"/>
              <a:t>Estudios sugieren que el riesgo de colisión es de 2 a 7 veces mayor</a:t>
            </a:r>
            <a:endParaRPr lang="es-MX" sz="2800" dirty="0"/>
          </a:p>
          <a:p>
            <a:pPr fontAlgn="auto">
              <a:lnSpc>
                <a:spcPts val="3000"/>
              </a:lnSpc>
              <a:spcBef>
                <a:spcPts val="600"/>
              </a:spcBef>
              <a:spcAft>
                <a:spcPts val="0"/>
              </a:spcAft>
              <a:buFont typeface="Arial" pitchFamily="34" charset="0"/>
              <a:buChar char="•"/>
              <a:defRPr/>
            </a:pPr>
            <a:r>
              <a:rPr lang="es-MX" dirty="0"/>
              <a:t>Puede resultar en la inhabilitación médica (aunque a menudo sin ser detectados durante el proceso de examinación</a:t>
            </a:r>
            <a:r>
              <a:rPr lang="es-MX" sz="2800" dirty="0"/>
              <a:t>)</a:t>
            </a:r>
          </a:p>
          <a:p>
            <a:pPr fontAlgn="auto">
              <a:spcAft>
                <a:spcPts val="0"/>
              </a:spcAft>
              <a:buFont typeface="Arial" pitchFamily="34" charset="0"/>
              <a:buChar char="•"/>
              <a:defRPr/>
            </a:pPr>
            <a:r>
              <a:rPr lang="es-MX" dirty="0"/>
              <a:t>Se estima que el 28% de los conductores de camiones y autobuses tienen AOS de leve a severa</a:t>
            </a:r>
          </a:p>
        </p:txBody>
      </p:sp>
      <p:pic>
        <p:nvPicPr>
          <p:cNvPr id="63492"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629400" y="2133600"/>
            <a:ext cx="2132013" cy="319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rration_03_22">
            <a:hlinkClick r:id="" action="ppaction://media"/>
            <a:extLst>
              <a:ext uri="{FF2B5EF4-FFF2-40B4-BE49-F238E27FC236}">
                <a16:creationId xmlns:a16="http://schemas.microsoft.com/office/drawing/2014/main" id="{AF383612-9656-C7F0-A99B-63BF8049D6F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5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pPr eaLnBrk="1" hangingPunct="1">
              <a:lnSpc>
                <a:spcPts val="4575"/>
              </a:lnSpc>
            </a:pPr>
            <a:r>
              <a:rPr lang="es-MX" sz="4900" dirty="0"/>
              <a:t>Detección y Tratamiento de la AOS </a:t>
            </a:r>
            <a:endParaRPr lang="es-MX" dirty="0"/>
          </a:p>
        </p:txBody>
      </p:sp>
      <p:pic>
        <p:nvPicPr>
          <p:cNvPr id="64516"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172200" y="1752600"/>
            <a:ext cx="2816225" cy="186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Content Placeholder 2"/>
          <p:cNvSpPr>
            <a:spLocks noGrp="1"/>
          </p:cNvSpPr>
          <p:nvPr>
            <p:ph idx="1"/>
          </p:nvPr>
        </p:nvSpPr>
        <p:spPr>
          <a:xfrm>
            <a:off x="457200" y="1646237"/>
            <a:ext cx="8001000" cy="4525963"/>
          </a:xfrm>
        </p:spPr>
        <p:txBody>
          <a:bodyPr/>
          <a:lstStyle/>
          <a:p>
            <a:pPr>
              <a:spcBef>
                <a:spcPts val="300"/>
              </a:spcBef>
            </a:pPr>
            <a:r>
              <a:rPr lang="es-MX" sz="2800" dirty="0"/>
              <a:t>Detección</a:t>
            </a:r>
          </a:p>
          <a:p>
            <a:pPr lvl="1" eaLnBrk="1" hangingPunct="1">
              <a:spcBef>
                <a:spcPts val="300"/>
              </a:spcBef>
            </a:pPr>
            <a:r>
              <a:rPr lang="es-MX" dirty="0"/>
              <a:t>Evaluación del riesgo</a:t>
            </a:r>
          </a:p>
          <a:p>
            <a:pPr lvl="1" eaLnBrk="1" hangingPunct="1">
              <a:spcBef>
                <a:spcPts val="300"/>
              </a:spcBef>
            </a:pPr>
            <a:r>
              <a:rPr lang="es-MX" dirty="0"/>
              <a:t>Estudio del Sueño</a:t>
            </a:r>
          </a:p>
          <a:p>
            <a:pPr>
              <a:spcBef>
                <a:spcPts val="300"/>
              </a:spcBef>
            </a:pPr>
            <a:r>
              <a:rPr lang="es-MX" sz="2800" dirty="0"/>
              <a:t>Los tratamientos pueden ser muy                    eficaces si se siguen. Ejemplos:</a:t>
            </a:r>
          </a:p>
          <a:p>
            <a:pPr lvl="1" eaLnBrk="1" hangingPunct="1">
              <a:spcBef>
                <a:spcPts val="300"/>
              </a:spcBef>
            </a:pPr>
            <a:r>
              <a:rPr lang="es-MX" dirty="0"/>
              <a:t>Máquina de Presión de Aire  Positiva Continua (CPAP)</a:t>
            </a:r>
          </a:p>
          <a:p>
            <a:pPr lvl="1" eaLnBrk="1" hangingPunct="1">
              <a:spcBef>
                <a:spcPts val="300"/>
              </a:spcBef>
            </a:pPr>
            <a:r>
              <a:rPr lang="es-MX" dirty="0"/>
              <a:t>La reducción de peso y cambios de comportamiento</a:t>
            </a:r>
          </a:p>
          <a:p>
            <a:pPr>
              <a:spcBef>
                <a:spcPts val="300"/>
              </a:spcBef>
            </a:pPr>
            <a:r>
              <a:rPr lang="es-MX" sz="2800" dirty="0"/>
              <a:t>El Módulo 8 provee instrucciones adicionales al conductor </a:t>
            </a:r>
          </a:p>
        </p:txBody>
      </p:sp>
      <p:pic>
        <p:nvPicPr>
          <p:cNvPr id="2" name="narration_03_23">
            <a:hlinkClick r:id="" action="ppaction://media"/>
            <a:extLst>
              <a:ext uri="{FF2B5EF4-FFF2-40B4-BE49-F238E27FC236}">
                <a16:creationId xmlns:a16="http://schemas.microsoft.com/office/drawing/2014/main" id="{E0194D5D-4CA5-8B2D-7EA8-37943C9E47D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8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MX" sz="4900" dirty="0"/>
              <a:t>Insomnio</a:t>
            </a:r>
            <a:r>
              <a:rPr lang="es-MX" sz="4000" b="1" dirty="0">
                <a:solidFill>
                  <a:srgbClr val="002060"/>
                </a:solidFill>
              </a:rPr>
              <a:t> </a:t>
            </a:r>
            <a:endParaRPr lang="es-MX" dirty="0"/>
          </a:p>
        </p:txBody>
      </p:sp>
      <p:sp>
        <p:nvSpPr>
          <p:cNvPr id="3" name="Content Placeholder 2"/>
          <p:cNvSpPr>
            <a:spLocks noGrp="1"/>
          </p:cNvSpPr>
          <p:nvPr>
            <p:ph idx="1"/>
          </p:nvPr>
        </p:nvSpPr>
        <p:spPr>
          <a:xfrm>
            <a:off x="509016" y="1417639"/>
            <a:ext cx="6653784" cy="3611562"/>
          </a:xfrm>
        </p:spPr>
        <p:txBody>
          <a:bodyPr>
            <a:noAutofit/>
          </a:bodyPr>
          <a:lstStyle/>
          <a:p>
            <a:pPr>
              <a:spcBef>
                <a:spcPts val="100"/>
              </a:spcBef>
            </a:pPr>
            <a:r>
              <a:rPr lang="es-MX" sz="2400" dirty="0"/>
              <a:t>Incapacidad para conciliar el sueño o permanecer dormido</a:t>
            </a:r>
          </a:p>
          <a:p>
            <a:pPr>
              <a:spcBef>
                <a:spcPts val="100"/>
              </a:spcBef>
            </a:pPr>
            <a:r>
              <a:rPr lang="es-MX" sz="2400" dirty="0"/>
              <a:t>Muy común, a menudo relacionado con el estrés.</a:t>
            </a:r>
          </a:p>
          <a:p>
            <a:pPr>
              <a:spcBef>
                <a:spcPts val="100"/>
              </a:spcBef>
            </a:pPr>
            <a:r>
              <a:rPr lang="es-MX" sz="2400" dirty="0"/>
              <a:t>Por lo general no es una afección médica, aunque puede serlo </a:t>
            </a:r>
          </a:p>
          <a:p>
            <a:pPr>
              <a:spcBef>
                <a:spcPts val="100"/>
              </a:spcBef>
            </a:pPr>
            <a:r>
              <a:rPr lang="es-MX" sz="2400" dirty="0"/>
              <a:t>Ironía:</a:t>
            </a:r>
          </a:p>
          <a:p>
            <a:pPr lvl="1">
              <a:spcBef>
                <a:spcPts val="100"/>
              </a:spcBef>
            </a:pPr>
            <a:r>
              <a:rPr lang="es-MX" sz="2000" dirty="0"/>
              <a:t>Las pastillas para dormir se usan a menudo  para tratar el insomnio, pero </a:t>
            </a:r>
          </a:p>
          <a:p>
            <a:pPr lvl="1">
              <a:spcBef>
                <a:spcPts val="100"/>
              </a:spcBef>
            </a:pPr>
            <a:r>
              <a:rPr lang="es-MX" sz="2000" dirty="0"/>
              <a:t>El insomnio puede estar relacionado con el uso excesivo de pastillas para dormir.</a:t>
            </a:r>
          </a:p>
          <a:p>
            <a:pPr marL="0" indent="0">
              <a:spcBef>
                <a:spcPts val="100"/>
              </a:spcBef>
              <a:buNone/>
            </a:pPr>
            <a:endParaRPr lang="es-MX" sz="2400" dirty="0"/>
          </a:p>
        </p:txBody>
      </p:sp>
      <p:pic>
        <p:nvPicPr>
          <p:cNvPr id="32770" name="Picture 2" title="Man in bed but unable to slee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2800" y="1524000"/>
            <a:ext cx="1881816" cy="2819400"/>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C8F8BE74-1FA8-9F67-D68B-0A31687E00E8}"/>
              </a:ext>
            </a:extLst>
          </p:cNvPr>
          <p:cNvSpPr txBox="1"/>
          <p:nvPr/>
        </p:nvSpPr>
        <p:spPr>
          <a:xfrm>
            <a:off x="990600" y="5334000"/>
            <a:ext cx="5791200" cy="1015663"/>
          </a:xfrm>
          <a:prstGeom prst="rect">
            <a:avLst/>
          </a:prstGeom>
          <a:noFill/>
        </p:spPr>
        <p:txBody>
          <a:bodyPr wrap="square">
            <a:spAutoFit/>
          </a:bodyPr>
          <a:lstStyle/>
          <a:p>
            <a:pPr marL="285750" indent="-285750">
              <a:buFont typeface="Calibri" panose="020F0502020204030204" pitchFamily="34" charset="0"/>
              <a:buChar char="‒"/>
            </a:pPr>
            <a:r>
              <a:rPr lang="es-MX" sz="2000" dirty="0">
                <a:latin typeface="+mn-lt"/>
              </a:rPr>
              <a:t>Reducir la ingesta de cafeína (cantidad y tiempo)</a:t>
            </a:r>
          </a:p>
          <a:p>
            <a:pPr marL="285750" indent="-285750">
              <a:buFont typeface="Calibri" panose="020F0502020204030204" pitchFamily="34" charset="0"/>
              <a:buChar char="‒"/>
            </a:pPr>
            <a:r>
              <a:rPr lang="es-MX" sz="2000" dirty="0">
                <a:latin typeface="+mn-lt"/>
              </a:rPr>
              <a:t>Tener una rutina de relajación</a:t>
            </a:r>
          </a:p>
          <a:p>
            <a:pPr marL="285750" indent="-285750">
              <a:buFont typeface="Calibri" panose="020F0502020204030204" pitchFamily="34" charset="0"/>
              <a:buChar char="‒"/>
            </a:pPr>
            <a:r>
              <a:rPr lang="es-MX" sz="2000" dirty="0">
                <a:latin typeface="+mn-lt"/>
              </a:rPr>
              <a:t>Dormitorio completamente oscuro</a:t>
            </a:r>
          </a:p>
        </p:txBody>
      </p:sp>
      <p:sp>
        <p:nvSpPr>
          <p:cNvPr id="8" name="CuadroTexto 7">
            <a:extLst>
              <a:ext uri="{FF2B5EF4-FFF2-40B4-BE49-F238E27FC236}">
                <a16:creationId xmlns:a16="http://schemas.microsoft.com/office/drawing/2014/main" id="{9BAAEE0B-8553-4E63-598A-0B0E6F59CBA5}"/>
              </a:ext>
            </a:extLst>
          </p:cNvPr>
          <p:cNvSpPr txBox="1"/>
          <p:nvPr/>
        </p:nvSpPr>
        <p:spPr>
          <a:xfrm>
            <a:off x="581538" y="4948535"/>
            <a:ext cx="8053446" cy="461665"/>
          </a:xfrm>
          <a:prstGeom prst="rect">
            <a:avLst/>
          </a:prstGeom>
          <a:noFill/>
        </p:spPr>
        <p:txBody>
          <a:bodyPr wrap="square">
            <a:spAutoFit/>
          </a:bodyPr>
          <a:lstStyle/>
          <a:p>
            <a:pPr marL="285750" indent="-285750">
              <a:buFont typeface="Arial" panose="020B0604020202020204" pitchFamily="34" charset="0"/>
              <a:buChar char="•"/>
            </a:pPr>
            <a:r>
              <a:rPr lang="es-MX" sz="2400" dirty="0">
                <a:latin typeface="+mn-lt"/>
              </a:rPr>
              <a:t>Buenos</a:t>
            </a:r>
            <a:r>
              <a:rPr lang="es-MX" sz="2400" dirty="0">
                <a:latin typeface="+mj-lt"/>
              </a:rPr>
              <a:t> hábitos de higiene del sueño reducen el insomnio:</a:t>
            </a:r>
          </a:p>
        </p:txBody>
      </p:sp>
      <p:pic>
        <p:nvPicPr>
          <p:cNvPr id="4" name="narration_03_24">
            <a:hlinkClick r:id="" action="ppaction://media"/>
            <a:extLst>
              <a:ext uri="{FF2B5EF4-FFF2-40B4-BE49-F238E27FC236}">
                <a16:creationId xmlns:a16="http://schemas.microsoft.com/office/drawing/2014/main" id="{74F459FE-EA7C-D73C-76D5-71A7473AF17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10182637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7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Title 1"/>
          <p:cNvSpPr>
            <a:spLocks noGrp="1"/>
          </p:cNvSpPr>
          <p:nvPr>
            <p:ph type="title"/>
          </p:nvPr>
        </p:nvSpPr>
        <p:spPr/>
        <p:txBody>
          <a:bodyPr/>
          <a:lstStyle/>
          <a:p>
            <a:pPr>
              <a:lnSpc>
                <a:spcPts val="4575"/>
              </a:lnSpc>
            </a:pPr>
            <a:r>
              <a:rPr lang="es-MX" sz="4900" dirty="0"/>
              <a:t>Otras Enfermedades del Sueño </a:t>
            </a:r>
            <a:endParaRPr lang="es-MX" dirty="0"/>
          </a:p>
        </p:txBody>
      </p:sp>
      <p:sp>
        <p:nvSpPr>
          <p:cNvPr id="176130" name="Content Placeholder 2"/>
          <p:cNvSpPr>
            <a:spLocks noGrp="1"/>
          </p:cNvSpPr>
          <p:nvPr>
            <p:ph idx="1"/>
          </p:nvPr>
        </p:nvSpPr>
        <p:spPr>
          <a:xfrm>
            <a:off x="457200" y="1524000"/>
            <a:ext cx="8686800" cy="4525963"/>
          </a:xfrm>
        </p:spPr>
        <p:txBody>
          <a:bodyPr>
            <a:normAutofit fontScale="92500" lnSpcReduction="10000"/>
          </a:bodyPr>
          <a:lstStyle/>
          <a:p>
            <a:pPr>
              <a:spcBef>
                <a:spcPts val="300"/>
              </a:spcBef>
            </a:pPr>
            <a:r>
              <a:rPr lang="es-MX" sz="2800" dirty="0"/>
              <a:t>Síndrome de piernas inquietas (SPI)</a:t>
            </a:r>
          </a:p>
          <a:p>
            <a:pPr lvl="1">
              <a:spcBef>
                <a:spcPts val="300"/>
              </a:spcBef>
            </a:pPr>
            <a:r>
              <a:rPr lang="es-MX" sz="2400" dirty="0"/>
              <a:t>Afecta ~5% de los adultos</a:t>
            </a:r>
          </a:p>
          <a:p>
            <a:pPr lvl="1">
              <a:spcBef>
                <a:spcPts val="300"/>
              </a:spcBef>
            </a:pPr>
            <a:r>
              <a:rPr lang="es-MX" sz="2400" dirty="0"/>
              <a:t>Por lo general, no es grave</a:t>
            </a:r>
          </a:p>
          <a:p>
            <a:pPr lvl="1">
              <a:spcBef>
                <a:spcPts val="300"/>
              </a:spcBef>
            </a:pPr>
            <a:r>
              <a:rPr lang="es-MX" sz="2400" dirty="0"/>
              <a:t>El hormigueo u otras molestias en las piernas provocan un movimiento excesivo</a:t>
            </a:r>
          </a:p>
          <a:p>
            <a:pPr lvl="1">
              <a:spcBef>
                <a:spcPts val="300"/>
              </a:spcBef>
            </a:pPr>
            <a:r>
              <a:rPr lang="es-MX" sz="2400" dirty="0"/>
              <a:t>No se puede relajar para dormir</a:t>
            </a:r>
          </a:p>
          <a:p>
            <a:pPr>
              <a:spcBef>
                <a:spcPts val="300"/>
              </a:spcBef>
            </a:pPr>
            <a:r>
              <a:rPr lang="es-MX" sz="2800" dirty="0"/>
              <a:t>Narcolepsia</a:t>
            </a:r>
          </a:p>
          <a:p>
            <a:pPr lvl="1">
              <a:spcBef>
                <a:spcPts val="300"/>
              </a:spcBef>
            </a:pPr>
            <a:r>
              <a:rPr lang="es-MX" sz="2400" dirty="0"/>
              <a:t>“Crisis de pérdida de sensibilidad”</a:t>
            </a:r>
          </a:p>
          <a:p>
            <a:pPr lvl="1">
              <a:spcBef>
                <a:spcPts val="300"/>
              </a:spcBef>
            </a:pPr>
            <a:r>
              <a:rPr lang="es-MX" sz="2400" dirty="0"/>
              <a:t>Quedarse dormido de repente</a:t>
            </a:r>
          </a:p>
          <a:p>
            <a:pPr lvl="1">
              <a:spcBef>
                <a:spcPts val="300"/>
              </a:spcBef>
            </a:pPr>
            <a:r>
              <a:rPr lang="es-MX" sz="2400" dirty="0"/>
              <a:t>Dura de unos segundos a 30 minutos.</a:t>
            </a:r>
          </a:p>
          <a:p>
            <a:pPr lvl="1">
              <a:spcBef>
                <a:spcPts val="300"/>
              </a:spcBef>
            </a:pPr>
            <a:r>
              <a:rPr lang="es-MX" sz="2400" dirty="0"/>
              <a:t>Extremadamente peligroso, pero raro.</a:t>
            </a:r>
          </a:p>
          <a:p>
            <a:pPr>
              <a:spcBef>
                <a:spcPts val="300"/>
              </a:spcBef>
            </a:pPr>
            <a:r>
              <a:rPr lang="es-MX" sz="2800" dirty="0"/>
              <a:t>Otros (p. ej., sonambulismo, ritmos circadianos anormales)</a:t>
            </a:r>
            <a:endParaRPr lang="es-MX" sz="2400" dirty="0"/>
          </a:p>
        </p:txBody>
      </p:sp>
      <p:pic>
        <p:nvPicPr>
          <p:cNvPr id="2" name="narration_03_25">
            <a:hlinkClick r:id="" action="ppaction://media"/>
            <a:extLst>
              <a:ext uri="{FF2B5EF4-FFF2-40B4-BE49-F238E27FC236}">
                <a16:creationId xmlns:a16="http://schemas.microsoft.com/office/drawing/2014/main" id="{1405877D-ADA6-A49A-993E-14050BC869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6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MX" dirty="0"/>
              <a:t>Síntomas Claves de las Enfermedades del Sueño </a:t>
            </a:r>
          </a:p>
        </p:txBody>
      </p:sp>
      <p:sp>
        <p:nvSpPr>
          <p:cNvPr id="3" name="Content Placeholder 2"/>
          <p:cNvSpPr>
            <a:spLocks noGrp="1"/>
          </p:cNvSpPr>
          <p:nvPr>
            <p:ph idx="1"/>
          </p:nvPr>
        </p:nvSpPr>
        <p:spPr>
          <a:xfrm>
            <a:off x="228600" y="1600200"/>
            <a:ext cx="5638800" cy="4525963"/>
          </a:xfrm>
        </p:spPr>
        <p:txBody>
          <a:bodyPr>
            <a:noAutofit/>
          </a:bodyPr>
          <a:lstStyle/>
          <a:p>
            <a:r>
              <a:rPr lang="es-MX" sz="2800" dirty="0"/>
              <a:t>Somnolencia diurna excesiva</a:t>
            </a:r>
          </a:p>
          <a:p>
            <a:r>
              <a:rPr lang="es-MX" sz="2800" dirty="0"/>
              <a:t>Extremos en la capacidad para dormir:</a:t>
            </a:r>
          </a:p>
          <a:p>
            <a:pPr lvl="1"/>
            <a:r>
              <a:rPr lang="es-MX" sz="2400" dirty="0"/>
              <a:t>Capaces de dormir casi inmediatamente, casi en cualquier lugar</a:t>
            </a:r>
          </a:p>
          <a:p>
            <a:pPr lvl="1"/>
            <a:r>
              <a:rPr lang="es-MX" sz="2400" dirty="0"/>
              <a:t>Incapaces de dormir durante mucho tiempo, incluso en condiciones ideales</a:t>
            </a:r>
          </a:p>
          <a:p>
            <a:r>
              <a:rPr lang="es-MX" sz="2800" b="1" dirty="0"/>
              <a:t>Ronquidos</a:t>
            </a:r>
            <a:r>
              <a:rPr lang="es-MX" sz="2800" dirty="0"/>
              <a:t> fuertes e irregulares, especialmente con jadeos</a:t>
            </a:r>
          </a:p>
        </p:txBody>
      </p:sp>
      <p:pic>
        <p:nvPicPr>
          <p:cNvPr id="33794" name="Picture 2" title="Man snoring in bed, wife cannot slee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7252" y="4114800"/>
            <a:ext cx="2769647" cy="18377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Leslie\AppData\Local\Microsoft\Windows\Temporary Internet Files\Content.IE5\01FIUWKY\MCj04339170000[1].png">
            <a:extLst>
              <a:ext uri="{FF2B5EF4-FFF2-40B4-BE49-F238E27FC236}">
                <a16:creationId xmlns:a16="http://schemas.microsoft.com/office/drawing/2014/main" id="{A7B07E54-C6E8-D639-BF86-33AB9A211C71}"/>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0" y="241587"/>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C:\Users\Leslie\AppData\Local\Microsoft\Windows\Temporary Internet Files\Content.IE5\01FIUWKY\MCj04339170000[1].png">
            <a:extLst>
              <a:ext uri="{FF2B5EF4-FFF2-40B4-BE49-F238E27FC236}">
                <a16:creationId xmlns:a16="http://schemas.microsoft.com/office/drawing/2014/main" id="{B5BA5CE7-639B-8A4F-1047-809235AEB2DC}"/>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452692" y="160338"/>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narration_03_26">
            <a:hlinkClick r:id="" action="ppaction://media"/>
            <a:extLst>
              <a:ext uri="{FF2B5EF4-FFF2-40B4-BE49-F238E27FC236}">
                <a16:creationId xmlns:a16="http://schemas.microsoft.com/office/drawing/2014/main" id="{26E258C2-05F4-53A7-6969-820F8DD9E6B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3851471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34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3"/>
          <p:cNvSpPr>
            <a:spLocks noGrp="1"/>
          </p:cNvSpPr>
          <p:nvPr>
            <p:ph type="ctrTitle"/>
          </p:nvPr>
        </p:nvSpPr>
        <p:spPr>
          <a:solidFill>
            <a:srgbClr val="C00000">
              <a:alpha val="59999"/>
            </a:srgbClr>
          </a:solidFill>
          <a:ln w="9525" cmpd="sng"/>
        </p:spPr>
        <p:txBody>
          <a:bodyPr/>
          <a:lstStyle/>
          <a:p>
            <a:pPr eaLnBrk="1" hangingPunct="1"/>
            <a:r>
              <a:rPr lang="en-US" dirty="0"/>
              <a:t>Lección 3: Salud y Estado de Alerta</a:t>
            </a:r>
          </a:p>
        </p:txBody>
      </p:sp>
      <p:pic>
        <p:nvPicPr>
          <p:cNvPr id="2" name="narration_04_01">
            <a:hlinkClick r:id="" action="ppaction://media"/>
            <a:extLst>
              <a:ext uri="{FF2B5EF4-FFF2-40B4-BE49-F238E27FC236}">
                <a16:creationId xmlns:a16="http://schemas.microsoft.com/office/drawing/2014/main" id="{DD146E3D-AD8B-E6F7-02EF-134E4316AD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3"/>
          <p:cNvSpPr>
            <a:spLocks noGrp="1"/>
          </p:cNvSpPr>
          <p:nvPr>
            <p:ph type="ctrTitle"/>
          </p:nvPr>
        </p:nvSpPr>
        <p:spPr>
          <a:solidFill>
            <a:srgbClr val="C00000">
              <a:alpha val="59999"/>
            </a:srgbClr>
          </a:solidFill>
          <a:ln w="9525" cmpd="sng"/>
        </p:spPr>
        <p:txBody>
          <a:bodyPr/>
          <a:lstStyle/>
          <a:p>
            <a:pPr eaLnBrk="1" hangingPunct="1"/>
            <a:r>
              <a:rPr lang="en-US" dirty="0"/>
              <a:t>Lección 1: Conceptos Básicos de la Fatiga</a:t>
            </a:r>
          </a:p>
        </p:txBody>
      </p:sp>
      <p:pic>
        <p:nvPicPr>
          <p:cNvPr id="2" name="narration_02_01">
            <a:hlinkClick r:id="" action="ppaction://media"/>
            <a:extLst>
              <a:ext uri="{FF2B5EF4-FFF2-40B4-BE49-F238E27FC236}">
                <a16:creationId xmlns:a16="http://schemas.microsoft.com/office/drawing/2014/main" id="{1A026140-00DC-5B99-2D6D-F0BBE018B41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sz="4900" dirty="0"/>
              <a:t>Salud y Bienestar:</a:t>
            </a:r>
            <a:br>
              <a:rPr lang="en-US" sz="4900" dirty="0"/>
            </a:br>
            <a:r>
              <a:rPr lang="es-ES" sz="4900" dirty="0"/>
              <a:t> ¿Qué hay en esto para nosotros</a:t>
            </a:r>
            <a:r>
              <a:rPr lang="en-US" sz="4900" dirty="0"/>
              <a:t>? </a:t>
            </a:r>
            <a:endParaRPr lang="en-US" dirty="0"/>
          </a:p>
        </p:txBody>
      </p:sp>
      <p:sp>
        <p:nvSpPr>
          <p:cNvPr id="3" name="Content Placeholder 2"/>
          <p:cNvSpPr>
            <a:spLocks noGrp="1"/>
          </p:cNvSpPr>
          <p:nvPr>
            <p:ph idx="1"/>
          </p:nvPr>
        </p:nvSpPr>
        <p:spPr>
          <a:xfrm>
            <a:off x="457200" y="1600200"/>
            <a:ext cx="6172200" cy="4983162"/>
          </a:xfrm>
        </p:spPr>
        <p:txBody>
          <a:bodyPr rtlCol="0">
            <a:normAutofit fontScale="92500" lnSpcReduction="10000"/>
          </a:bodyPr>
          <a:lstStyle/>
          <a:p>
            <a:pPr fontAlgn="auto">
              <a:spcAft>
                <a:spcPts val="0"/>
              </a:spcAft>
              <a:buFont typeface="Arial" pitchFamily="34" charset="0"/>
              <a:buChar char="•"/>
              <a:defRPr/>
            </a:pPr>
            <a:r>
              <a:rPr lang="es-MX" dirty="0"/>
              <a:t>Cómo te ves y te sientes</a:t>
            </a:r>
          </a:p>
          <a:p>
            <a:pPr>
              <a:defRPr/>
            </a:pPr>
            <a:r>
              <a:rPr lang="es-MX" dirty="0"/>
              <a:t>Estado de alerta y desempeño durante la conducción </a:t>
            </a:r>
            <a:r>
              <a:rPr lang="es-MX" sz="2400" b="1" dirty="0">
                <a:sym typeface="Wingdings" pitchFamily="2" charset="2"/>
              </a:rPr>
              <a:t> </a:t>
            </a:r>
            <a:r>
              <a:rPr lang="es-MX" sz="3000" b="1" dirty="0">
                <a:sym typeface="Wingdings" pitchFamily="2" charset="2"/>
              </a:rPr>
              <a:t>SEGURIDAD</a:t>
            </a:r>
            <a:r>
              <a:rPr lang="es-MX" sz="2500" dirty="0"/>
              <a:t>  </a:t>
            </a:r>
          </a:p>
          <a:p>
            <a:pPr>
              <a:defRPr/>
            </a:pPr>
            <a:r>
              <a:rPr lang="es-MX" dirty="0"/>
              <a:t>Longevidad en el trabajo</a:t>
            </a:r>
          </a:p>
          <a:p>
            <a:pPr>
              <a:defRPr/>
            </a:pPr>
            <a:r>
              <a:rPr lang="es-MX" dirty="0"/>
              <a:t>Esperanza de vida</a:t>
            </a:r>
          </a:p>
          <a:p>
            <a:pPr>
              <a:defRPr/>
            </a:pPr>
            <a:r>
              <a:rPr lang="es-MX" dirty="0"/>
              <a:t>Algunos hábitos nocivos para la salud son </a:t>
            </a:r>
            <a:r>
              <a:rPr lang="es-MX" b="1" dirty="0"/>
              <a:t>dos veces </a:t>
            </a:r>
            <a:r>
              <a:rPr lang="es-MX" dirty="0"/>
              <a:t>más comunes entre los conductores de autotransporte que en la población general</a:t>
            </a:r>
          </a:p>
          <a:p>
            <a:pPr>
              <a:defRPr/>
            </a:pPr>
            <a:endParaRPr lang="es-MX" dirty="0"/>
          </a:p>
        </p:txBody>
      </p:sp>
      <p:pic>
        <p:nvPicPr>
          <p:cNvPr id="4" name="Picture 2" title="Healthy family outing">
            <a:extLst>
              <a:ext uri="{FF2B5EF4-FFF2-40B4-BE49-F238E27FC236}">
                <a16:creationId xmlns:a16="http://schemas.microsoft.com/office/drawing/2014/main" id="{F33E0A86-C54A-724A-64FE-73AF062059D8}"/>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553200" y="1676400"/>
            <a:ext cx="2209800" cy="331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narration_04_02">
            <a:hlinkClick r:id="" action="ppaction://media"/>
            <a:extLst>
              <a:ext uri="{FF2B5EF4-FFF2-40B4-BE49-F238E27FC236}">
                <a16:creationId xmlns:a16="http://schemas.microsoft.com/office/drawing/2014/main" id="{25CC22DC-903B-8424-1EF9-11967F0A626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0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Title 1"/>
          <p:cNvSpPr>
            <a:spLocks noGrp="1"/>
          </p:cNvSpPr>
          <p:nvPr>
            <p:ph type="title"/>
          </p:nvPr>
        </p:nvSpPr>
        <p:spPr/>
        <p:txBody>
          <a:bodyPr>
            <a:normAutofit/>
          </a:bodyPr>
          <a:lstStyle/>
          <a:p>
            <a:pPr>
              <a:lnSpc>
                <a:spcPts val="4575"/>
              </a:lnSpc>
            </a:pPr>
            <a:r>
              <a:rPr lang="es-MX" dirty="0"/>
              <a:t>Claves Personales para el Bienestar</a:t>
            </a:r>
          </a:p>
        </p:txBody>
      </p:sp>
      <p:pic>
        <p:nvPicPr>
          <p:cNvPr id="198658" name="Picture 5"/>
          <p:cNvPicPr>
            <a:picLocks noChangeAspect="1"/>
          </p:cNvPicPr>
          <p:nvPr/>
        </p:nvPicPr>
        <p:blipFill>
          <a:blip r:embed="rId5" cstate="print"/>
          <a:srcRect/>
          <a:stretch>
            <a:fillRect/>
          </a:stretch>
        </p:blipFill>
        <p:spPr bwMode="auto">
          <a:xfrm>
            <a:off x="2362200" y="1447800"/>
            <a:ext cx="4953000" cy="4849813"/>
          </a:xfrm>
          <a:prstGeom prst="rect">
            <a:avLst/>
          </a:prstGeom>
          <a:noFill/>
          <a:ln w="9525">
            <a:noFill/>
            <a:miter lim="800000"/>
            <a:headEnd/>
            <a:tailEnd/>
          </a:ln>
        </p:spPr>
      </p:pic>
      <p:sp>
        <p:nvSpPr>
          <p:cNvPr id="4" name="3 CuadroTexto"/>
          <p:cNvSpPr txBox="1"/>
          <p:nvPr/>
        </p:nvSpPr>
        <p:spPr>
          <a:xfrm>
            <a:off x="2987566" y="2133600"/>
            <a:ext cx="1600200" cy="461665"/>
          </a:xfrm>
          <a:prstGeom prst="rect">
            <a:avLst/>
          </a:prstGeom>
          <a:solidFill>
            <a:srgbClr val="4F2F89"/>
          </a:solidFill>
        </p:spPr>
        <p:txBody>
          <a:bodyPr wrap="square" rtlCol="0">
            <a:spAutoFit/>
          </a:bodyPr>
          <a:lstStyle/>
          <a:p>
            <a:pPr algn="ctr"/>
            <a:r>
              <a:rPr lang="es-MX" sz="2400" b="1" dirty="0">
                <a:solidFill>
                  <a:schemeClr val="bg1"/>
                </a:solidFill>
              </a:rPr>
              <a:t>Nutrición</a:t>
            </a:r>
          </a:p>
        </p:txBody>
      </p:sp>
      <p:sp>
        <p:nvSpPr>
          <p:cNvPr id="5" name="4 CuadroTexto"/>
          <p:cNvSpPr txBox="1"/>
          <p:nvPr/>
        </p:nvSpPr>
        <p:spPr>
          <a:xfrm>
            <a:off x="5410200" y="2133600"/>
            <a:ext cx="1524000" cy="461665"/>
          </a:xfrm>
          <a:prstGeom prst="rect">
            <a:avLst/>
          </a:prstGeom>
          <a:solidFill>
            <a:srgbClr val="D82C0A"/>
          </a:solidFill>
        </p:spPr>
        <p:txBody>
          <a:bodyPr wrap="square" rtlCol="0">
            <a:spAutoFit/>
          </a:bodyPr>
          <a:lstStyle/>
          <a:p>
            <a:pPr algn="ctr"/>
            <a:r>
              <a:rPr lang="es-MX" sz="2400" b="1" dirty="0">
                <a:solidFill>
                  <a:schemeClr val="bg1"/>
                </a:solidFill>
              </a:rPr>
              <a:t>Ejercicio</a:t>
            </a:r>
          </a:p>
        </p:txBody>
      </p:sp>
      <p:sp>
        <p:nvSpPr>
          <p:cNvPr id="10" name="9 Elipse"/>
          <p:cNvSpPr/>
          <p:nvPr/>
        </p:nvSpPr>
        <p:spPr>
          <a:xfrm>
            <a:off x="2362200" y="3429000"/>
            <a:ext cx="1752600" cy="1676400"/>
          </a:xfrm>
          <a:prstGeom prst="ellipse">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bg1"/>
                </a:solidFill>
              </a:rPr>
              <a:t>Relaciones Positivas</a:t>
            </a:r>
          </a:p>
        </p:txBody>
      </p:sp>
      <p:sp>
        <p:nvSpPr>
          <p:cNvPr id="11" name="10 Elipse"/>
          <p:cNvSpPr/>
          <p:nvPr/>
        </p:nvSpPr>
        <p:spPr>
          <a:xfrm>
            <a:off x="3886200" y="4419600"/>
            <a:ext cx="1981200" cy="1905000"/>
          </a:xfrm>
          <a:prstGeom prst="ellipse">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bg1"/>
                </a:solidFill>
              </a:rPr>
              <a:t>Otros </a:t>
            </a:r>
          </a:p>
          <a:p>
            <a:pPr algn="ctr"/>
            <a:endParaRPr lang="es-MX" b="1" dirty="0">
              <a:solidFill>
                <a:schemeClr val="bg1"/>
              </a:solidFill>
            </a:endParaRPr>
          </a:p>
          <a:p>
            <a:pPr algn="ctr"/>
            <a:r>
              <a:rPr lang="es-MX" b="1" dirty="0">
                <a:solidFill>
                  <a:schemeClr val="bg1"/>
                </a:solidFill>
              </a:rPr>
              <a:t>positivos</a:t>
            </a:r>
          </a:p>
        </p:txBody>
      </p:sp>
      <p:sp>
        <p:nvSpPr>
          <p:cNvPr id="12" name="11 Rectángulo"/>
          <p:cNvSpPr/>
          <p:nvPr/>
        </p:nvSpPr>
        <p:spPr>
          <a:xfrm>
            <a:off x="3825766" y="5140125"/>
            <a:ext cx="2185214" cy="369332"/>
          </a:xfrm>
          <a:prstGeom prst="rect">
            <a:avLst/>
          </a:prstGeom>
        </p:spPr>
        <p:txBody>
          <a:bodyPr wrap="none">
            <a:spAutoFit/>
          </a:bodyPr>
          <a:lstStyle/>
          <a:p>
            <a:r>
              <a:rPr lang="es-MX" b="1" dirty="0">
                <a:solidFill>
                  <a:schemeClr val="bg1"/>
                </a:solidFill>
              </a:rPr>
              <a:t>comportamientos </a:t>
            </a:r>
            <a:endParaRPr lang="es-MX" dirty="0"/>
          </a:p>
        </p:txBody>
      </p:sp>
      <p:sp>
        <p:nvSpPr>
          <p:cNvPr id="13" name="12 Rectángulo"/>
          <p:cNvSpPr/>
          <p:nvPr/>
        </p:nvSpPr>
        <p:spPr>
          <a:xfrm>
            <a:off x="3962400" y="3311325"/>
            <a:ext cx="1828800" cy="381000"/>
          </a:xfrm>
          <a:prstGeom prst="rect">
            <a:avLst/>
          </a:prstGeom>
          <a:solidFill>
            <a:srgbClr val="211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5" name="14 Elipse"/>
          <p:cNvSpPr/>
          <p:nvPr/>
        </p:nvSpPr>
        <p:spPr>
          <a:xfrm>
            <a:off x="5562600" y="3493625"/>
            <a:ext cx="1600200" cy="1600200"/>
          </a:xfrm>
          <a:prstGeom prst="ellipse">
            <a:avLst/>
          </a:prstGeom>
          <a:solidFill>
            <a:srgbClr val="369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b="1" dirty="0">
                <a:solidFill>
                  <a:schemeClr val="bg1"/>
                </a:solidFill>
              </a:rPr>
              <a:t>Dormir</a:t>
            </a:r>
            <a:endParaRPr lang="es-MX" dirty="0"/>
          </a:p>
        </p:txBody>
      </p:sp>
      <p:sp>
        <p:nvSpPr>
          <p:cNvPr id="14" name="13 Rectángulo"/>
          <p:cNvSpPr/>
          <p:nvPr/>
        </p:nvSpPr>
        <p:spPr>
          <a:xfrm>
            <a:off x="3645546" y="3124200"/>
            <a:ext cx="2526654" cy="584775"/>
          </a:xfrm>
          <a:prstGeom prst="rect">
            <a:avLst/>
          </a:prstGeom>
        </p:spPr>
        <p:txBody>
          <a:bodyPr wrap="none">
            <a:spAutoFit/>
          </a:bodyPr>
          <a:lstStyle/>
          <a:p>
            <a:r>
              <a:rPr lang="es-MX" sz="3200" b="1" dirty="0">
                <a:solidFill>
                  <a:schemeClr val="bg1"/>
                </a:solidFill>
              </a:rPr>
              <a:t>BIENESTAR</a:t>
            </a:r>
            <a:endParaRPr lang="es-MX" sz="3200" dirty="0"/>
          </a:p>
        </p:txBody>
      </p:sp>
      <p:pic>
        <p:nvPicPr>
          <p:cNvPr id="2" name="narration_04_03">
            <a:hlinkClick r:id="" action="ppaction://media"/>
            <a:extLst>
              <a:ext uri="{FF2B5EF4-FFF2-40B4-BE49-F238E27FC236}">
                <a16:creationId xmlns:a16="http://schemas.microsoft.com/office/drawing/2014/main" id="{393CADFD-4353-95A6-C00A-1E594D39E5B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1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Title 1"/>
          <p:cNvSpPr>
            <a:spLocks noGrp="1"/>
          </p:cNvSpPr>
          <p:nvPr>
            <p:ph type="title"/>
          </p:nvPr>
        </p:nvSpPr>
        <p:spPr/>
        <p:txBody>
          <a:bodyPr/>
          <a:lstStyle/>
          <a:p>
            <a:pPr>
              <a:lnSpc>
                <a:spcPts val="4575"/>
              </a:lnSpc>
            </a:pPr>
            <a:r>
              <a:rPr lang="es-MX" dirty="0"/>
              <a:t>Dieta y Nutrición (1 de 2) </a:t>
            </a:r>
          </a:p>
        </p:txBody>
      </p:sp>
      <p:sp>
        <p:nvSpPr>
          <p:cNvPr id="3" name="Content Placeholder 2"/>
          <p:cNvSpPr>
            <a:spLocks noGrp="1"/>
          </p:cNvSpPr>
          <p:nvPr>
            <p:ph idx="1"/>
          </p:nvPr>
        </p:nvSpPr>
        <p:spPr>
          <a:xfrm>
            <a:off x="457200" y="1600200"/>
            <a:ext cx="6096000" cy="4525963"/>
          </a:xfrm>
        </p:spPr>
        <p:txBody>
          <a:bodyPr rtlCol="0">
            <a:normAutofit fontScale="92500" lnSpcReduction="20000"/>
          </a:bodyPr>
          <a:lstStyle/>
          <a:p>
            <a:pPr>
              <a:defRPr/>
            </a:pPr>
            <a:r>
              <a:rPr lang="es-MX" sz="2800" dirty="0"/>
              <a:t>Exceso de comida, grasa, sal</a:t>
            </a:r>
          </a:p>
          <a:p>
            <a:pPr>
              <a:defRPr/>
            </a:pPr>
            <a:r>
              <a:rPr lang="es-MX" sz="2800" dirty="0"/>
              <a:t>Comidas favoritas de conductores de autotransporte (en EUA): carne y hamburguesas</a:t>
            </a:r>
          </a:p>
          <a:p>
            <a:pPr>
              <a:defRPr/>
            </a:pPr>
            <a:r>
              <a:rPr lang="es-MX" sz="2800" dirty="0"/>
              <a:t>Las principales causas de muerte relacionadas con lo que la gente come</a:t>
            </a:r>
          </a:p>
          <a:p>
            <a:pPr>
              <a:defRPr/>
            </a:pPr>
            <a:r>
              <a:rPr lang="es-MX" sz="2800" dirty="0"/>
              <a:t>Muchos alimentos fritos y procesados ​​no son saludables</a:t>
            </a:r>
          </a:p>
          <a:p>
            <a:pPr fontAlgn="auto">
              <a:spcAft>
                <a:spcPts val="0"/>
              </a:spcAft>
              <a:buFont typeface="Arial" pitchFamily="34" charset="0"/>
              <a:buChar char="•"/>
              <a:defRPr/>
            </a:pPr>
            <a:r>
              <a:rPr lang="es-MX" sz="2800" b="1" u="sng" dirty="0">
                <a:solidFill>
                  <a:srgbClr val="006600"/>
                </a:solidFill>
              </a:rPr>
              <a:t>Buenos alimentos</a:t>
            </a:r>
            <a:r>
              <a:rPr lang="es-MX" sz="2800" b="1" dirty="0">
                <a:solidFill>
                  <a:srgbClr val="006600"/>
                </a:solidFill>
              </a:rPr>
              <a:t>: granos, frutas, verduras, productos lácteos bajos en grasa, carne magra, pescado, frutos secos</a:t>
            </a:r>
            <a:endParaRPr lang="es-MX" sz="2800" dirty="0">
              <a:solidFill>
                <a:srgbClr val="006600"/>
              </a:solidFill>
            </a:endParaRPr>
          </a:p>
        </p:txBody>
      </p:sp>
      <p:pic>
        <p:nvPicPr>
          <p:cNvPr id="200707" name="Picture 2"/>
          <p:cNvPicPr>
            <a:picLocks noChangeAspect="1" noChangeArrowheads="1"/>
          </p:cNvPicPr>
          <p:nvPr/>
        </p:nvPicPr>
        <p:blipFill>
          <a:blip r:embed="rId5" cstate="print"/>
          <a:srcRect/>
          <a:stretch>
            <a:fillRect/>
          </a:stretch>
        </p:blipFill>
        <p:spPr bwMode="auto">
          <a:xfrm>
            <a:off x="6332538" y="1677988"/>
            <a:ext cx="2638425" cy="1751012"/>
          </a:xfrm>
          <a:prstGeom prst="rect">
            <a:avLst/>
          </a:prstGeom>
          <a:noFill/>
          <a:ln w="9525">
            <a:noFill/>
            <a:miter lim="800000"/>
            <a:headEnd/>
            <a:tailEnd/>
          </a:ln>
        </p:spPr>
      </p:pic>
      <p:pic>
        <p:nvPicPr>
          <p:cNvPr id="200708" name="Picture 3"/>
          <p:cNvPicPr>
            <a:picLocks noChangeAspect="1" noChangeArrowheads="1"/>
          </p:cNvPicPr>
          <p:nvPr/>
        </p:nvPicPr>
        <p:blipFill>
          <a:blip r:embed="rId6" cstate="print"/>
          <a:srcRect/>
          <a:stretch>
            <a:fillRect/>
          </a:stretch>
        </p:blipFill>
        <p:spPr bwMode="auto">
          <a:xfrm>
            <a:off x="6672263" y="4495800"/>
            <a:ext cx="2301875" cy="1527175"/>
          </a:xfrm>
          <a:prstGeom prst="rect">
            <a:avLst/>
          </a:prstGeom>
          <a:noFill/>
          <a:ln w="9525">
            <a:noFill/>
            <a:miter lim="800000"/>
            <a:headEnd/>
            <a:tailEnd/>
          </a:ln>
        </p:spPr>
      </p:pic>
      <p:pic>
        <p:nvPicPr>
          <p:cNvPr id="2" name="narration_04_04">
            <a:hlinkClick r:id="" action="ppaction://media"/>
            <a:extLst>
              <a:ext uri="{FF2B5EF4-FFF2-40B4-BE49-F238E27FC236}">
                <a16:creationId xmlns:a16="http://schemas.microsoft.com/office/drawing/2014/main" id="{8225FC7E-04E7-2268-9BA2-A58B37FFC80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7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Title 1"/>
          <p:cNvSpPr>
            <a:spLocks noGrp="1"/>
          </p:cNvSpPr>
          <p:nvPr>
            <p:ph type="title"/>
          </p:nvPr>
        </p:nvSpPr>
        <p:spPr/>
        <p:txBody>
          <a:bodyPr/>
          <a:lstStyle/>
          <a:p>
            <a:pPr>
              <a:lnSpc>
                <a:spcPts val="4575"/>
              </a:lnSpc>
            </a:pPr>
            <a:r>
              <a:rPr lang="es-MX" dirty="0"/>
              <a:t>Dieta y Nutrición (2 de 2) </a:t>
            </a:r>
          </a:p>
        </p:txBody>
      </p:sp>
      <p:sp>
        <p:nvSpPr>
          <p:cNvPr id="202754" name="Content Placeholder 2"/>
          <p:cNvSpPr>
            <a:spLocks noGrp="1"/>
          </p:cNvSpPr>
          <p:nvPr>
            <p:ph idx="1"/>
          </p:nvPr>
        </p:nvSpPr>
        <p:spPr>
          <a:xfrm>
            <a:off x="457200" y="1600200"/>
            <a:ext cx="6019800" cy="4525963"/>
          </a:xfrm>
        </p:spPr>
        <p:txBody>
          <a:bodyPr>
            <a:normAutofit fontScale="92500"/>
          </a:bodyPr>
          <a:lstStyle/>
          <a:p>
            <a:pPr>
              <a:buFont typeface="Arial" charset="0"/>
              <a:buNone/>
            </a:pPr>
            <a:r>
              <a:rPr lang="es-MX" sz="2800" u="sng" dirty="0"/>
              <a:t>Metas Simples de Comportamiento</a:t>
            </a:r>
            <a:r>
              <a:rPr lang="es-MX" sz="2800" dirty="0"/>
              <a:t>:</a:t>
            </a:r>
          </a:p>
          <a:p>
            <a:r>
              <a:rPr lang="es-MX" sz="2800" i="1" dirty="0"/>
              <a:t>Esfuércese por Cinco</a:t>
            </a:r>
            <a:r>
              <a:rPr lang="es-MX" sz="2800" dirty="0"/>
              <a:t>: 5 porciones de frutas y verduras al día</a:t>
            </a:r>
          </a:p>
          <a:p>
            <a:r>
              <a:rPr lang="es-MX" sz="2800" dirty="0"/>
              <a:t>Reemplace grasas malas (ej., papas fritas) con grasas buenas (ej., nueces)</a:t>
            </a:r>
          </a:p>
          <a:p>
            <a:r>
              <a:rPr lang="es-MX" sz="2800" dirty="0"/>
              <a:t>Reemplace carbohidratos malos (ej., dulces, papas) con buenos carbohidratos (ej., cereales integrales)</a:t>
            </a:r>
          </a:p>
          <a:p>
            <a:r>
              <a:rPr lang="es-MX" sz="2800" dirty="0"/>
              <a:t>Reemplace bebidas endulzadas con agua</a:t>
            </a:r>
          </a:p>
        </p:txBody>
      </p:sp>
      <p:pic>
        <p:nvPicPr>
          <p:cNvPr id="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496050" y="1981200"/>
            <a:ext cx="264795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rration_04_05">
            <a:hlinkClick r:id="" action="ppaction://media"/>
            <a:extLst>
              <a:ext uri="{FF2B5EF4-FFF2-40B4-BE49-F238E27FC236}">
                <a16:creationId xmlns:a16="http://schemas.microsoft.com/office/drawing/2014/main" id="{2FC5C6E5-2058-50F3-F523-8F05899702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6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Title 1"/>
          <p:cNvSpPr>
            <a:spLocks noGrp="1"/>
          </p:cNvSpPr>
          <p:nvPr>
            <p:ph type="title"/>
          </p:nvPr>
        </p:nvSpPr>
        <p:spPr/>
        <p:txBody>
          <a:bodyPr/>
          <a:lstStyle/>
          <a:p>
            <a:pPr>
              <a:lnSpc>
                <a:spcPts val="4575"/>
              </a:lnSpc>
            </a:pPr>
            <a:r>
              <a:rPr lang="es-MX" sz="4900" dirty="0"/>
              <a:t>Ejercicio (1 de 2) </a:t>
            </a:r>
            <a:endParaRPr lang="es-MX" dirty="0"/>
          </a:p>
        </p:txBody>
      </p:sp>
      <p:sp>
        <p:nvSpPr>
          <p:cNvPr id="3" name="Content Placeholder 2"/>
          <p:cNvSpPr>
            <a:spLocks noGrp="1"/>
          </p:cNvSpPr>
          <p:nvPr>
            <p:ph idx="1"/>
          </p:nvPr>
        </p:nvSpPr>
        <p:spPr>
          <a:xfrm>
            <a:off x="457200" y="1600200"/>
            <a:ext cx="6553200" cy="4648200"/>
          </a:xfrm>
        </p:spPr>
        <p:txBody>
          <a:bodyPr rtlCol="0">
            <a:normAutofit fontScale="77500" lnSpcReduction="20000"/>
          </a:bodyPr>
          <a:lstStyle/>
          <a:p>
            <a:pPr fontAlgn="auto">
              <a:spcAft>
                <a:spcPts val="0"/>
              </a:spcAft>
              <a:buFont typeface="Arial" pitchFamily="34" charset="0"/>
              <a:buChar char="•"/>
              <a:defRPr/>
            </a:pPr>
            <a:r>
              <a:rPr lang="es-MX" sz="3800" dirty="0"/>
              <a:t>Recomendación:</a:t>
            </a:r>
          </a:p>
          <a:p>
            <a:pPr lvl="1" fontAlgn="auto">
              <a:spcAft>
                <a:spcPts val="0"/>
              </a:spcAft>
              <a:buFont typeface="Arial" pitchFamily="34" charset="0"/>
              <a:buChar char="–"/>
              <a:defRPr/>
            </a:pPr>
            <a:r>
              <a:rPr lang="es-MX" sz="3800" b="1" dirty="0"/>
              <a:t>2.5 horas por semana ejercicio aeróbico </a:t>
            </a:r>
            <a:r>
              <a:rPr lang="es-MX" sz="3800" dirty="0"/>
              <a:t>(ej., caminata rápida)</a:t>
            </a:r>
          </a:p>
          <a:p>
            <a:pPr lvl="1">
              <a:defRPr/>
            </a:pPr>
            <a:r>
              <a:rPr lang="es-MX" sz="3800" b="1" dirty="0"/>
              <a:t>+ Ejercicios de fortalecimiento muscular </a:t>
            </a:r>
            <a:r>
              <a:rPr lang="es-MX" sz="3800" dirty="0"/>
              <a:t>dos veces a la semana</a:t>
            </a:r>
          </a:p>
          <a:p>
            <a:pPr fontAlgn="auto">
              <a:spcAft>
                <a:spcPts val="0"/>
              </a:spcAft>
              <a:buFont typeface="Arial" pitchFamily="34" charset="0"/>
              <a:buChar char="•"/>
              <a:defRPr/>
            </a:pPr>
            <a:r>
              <a:rPr lang="es-MX" sz="3800" dirty="0"/>
              <a:t>Beneficios:</a:t>
            </a:r>
          </a:p>
          <a:p>
            <a:pPr lvl="1" fontAlgn="auto">
              <a:spcAft>
                <a:spcPts val="0"/>
              </a:spcAft>
              <a:buFont typeface="Arial" pitchFamily="34" charset="0"/>
              <a:buChar char="–"/>
              <a:defRPr/>
            </a:pPr>
            <a:r>
              <a:rPr lang="es-MX" sz="3600" b="1" dirty="0"/>
              <a:t>↑</a:t>
            </a:r>
            <a:r>
              <a:rPr lang="es-MX" sz="3600" dirty="0"/>
              <a:t> el nivel de energía,  el ánimo, la autoestima                 </a:t>
            </a:r>
            <a:r>
              <a:rPr lang="es-MX" sz="3600" b="1" dirty="0"/>
              <a:t>↓</a:t>
            </a:r>
            <a:r>
              <a:rPr lang="es-MX" sz="3600" dirty="0"/>
              <a:t> el peso</a:t>
            </a:r>
          </a:p>
          <a:p>
            <a:pPr lvl="1" fontAlgn="auto">
              <a:spcAft>
                <a:spcPts val="0"/>
              </a:spcAft>
              <a:buFont typeface="Arial" pitchFamily="34" charset="0"/>
              <a:buChar char="–"/>
              <a:defRPr/>
            </a:pPr>
            <a:r>
              <a:rPr lang="es-MX" sz="3600" dirty="0"/>
              <a:t>Mejora el sueño        </a:t>
            </a:r>
            <a:r>
              <a:rPr lang="es-MX" sz="3600" b="1" dirty="0"/>
              <a:t>↓</a:t>
            </a:r>
            <a:r>
              <a:rPr lang="es-MX" sz="3600" dirty="0"/>
              <a:t> el estrés</a:t>
            </a:r>
          </a:p>
          <a:p>
            <a:pPr lvl="1" fontAlgn="auto">
              <a:spcAft>
                <a:spcPts val="0"/>
              </a:spcAft>
              <a:buFont typeface="Arial" pitchFamily="34" charset="0"/>
              <a:buChar char="–"/>
              <a:defRPr/>
            </a:pPr>
            <a:r>
              <a:rPr lang="es-MX" sz="3600" dirty="0"/>
              <a:t>Mejora la digestión   </a:t>
            </a:r>
            <a:r>
              <a:rPr lang="es-MX" sz="3600" b="1" dirty="0"/>
              <a:t>↓</a:t>
            </a:r>
            <a:r>
              <a:rPr lang="es-MX" sz="3600" dirty="0"/>
              <a:t> riesgos de</a:t>
            </a:r>
          </a:p>
          <a:p>
            <a:pPr lvl="1" fontAlgn="auto">
              <a:spcBef>
                <a:spcPts val="0"/>
              </a:spcBef>
              <a:spcAft>
                <a:spcPts val="0"/>
              </a:spcAft>
              <a:buNone/>
              <a:defRPr/>
            </a:pPr>
            <a:r>
              <a:rPr lang="es-MX" sz="3600" dirty="0"/>
              <a:t>                                              enfermedades</a:t>
            </a:r>
          </a:p>
        </p:txBody>
      </p:sp>
      <p:pic>
        <p:nvPicPr>
          <p:cNvPr id="2" name="Picture 2" title="Healthy couple walking">
            <a:extLst>
              <a:ext uri="{FF2B5EF4-FFF2-40B4-BE49-F238E27FC236}">
                <a16:creationId xmlns:a16="http://schemas.microsoft.com/office/drawing/2014/main" id="{9BEE9C32-E57C-76C6-C34B-9349ADF0E03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172200" y="2133600"/>
            <a:ext cx="2700337"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narration_04_06">
            <a:hlinkClick r:id="" action="ppaction://media"/>
            <a:extLst>
              <a:ext uri="{FF2B5EF4-FFF2-40B4-BE49-F238E27FC236}">
                <a16:creationId xmlns:a16="http://schemas.microsoft.com/office/drawing/2014/main" id="{4E94947A-D2AE-EA04-8604-5E28A8F285E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0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Title 1"/>
          <p:cNvSpPr>
            <a:spLocks noGrp="1"/>
          </p:cNvSpPr>
          <p:nvPr>
            <p:ph type="title"/>
          </p:nvPr>
        </p:nvSpPr>
        <p:spPr/>
        <p:txBody>
          <a:bodyPr/>
          <a:lstStyle/>
          <a:p>
            <a:pPr>
              <a:lnSpc>
                <a:spcPts val="4575"/>
              </a:lnSpc>
            </a:pPr>
            <a:r>
              <a:rPr lang="es-MX" sz="4900" dirty="0"/>
              <a:t>Ejercicio (2 de 2) </a:t>
            </a:r>
            <a:endParaRPr lang="es-MX" dirty="0"/>
          </a:p>
        </p:txBody>
      </p:sp>
      <p:sp>
        <p:nvSpPr>
          <p:cNvPr id="3" name="Content Placeholder 2"/>
          <p:cNvSpPr>
            <a:spLocks noGrp="1"/>
          </p:cNvSpPr>
          <p:nvPr>
            <p:ph idx="1"/>
          </p:nvPr>
        </p:nvSpPr>
        <p:spPr>
          <a:xfrm>
            <a:off x="457200" y="1600200"/>
            <a:ext cx="5715000" cy="4525963"/>
          </a:xfrm>
        </p:spPr>
        <p:txBody>
          <a:bodyPr rtlCol="0">
            <a:normAutofit lnSpcReduction="10000"/>
          </a:bodyPr>
          <a:lstStyle/>
          <a:p>
            <a:pPr>
              <a:buNone/>
              <a:defRPr/>
            </a:pPr>
            <a:r>
              <a:rPr lang="es-MX" dirty="0"/>
              <a:t>Estrategias:</a:t>
            </a:r>
          </a:p>
          <a:p>
            <a:pPr fontAlgn="auto">
              <a:spcAft>
                <a:spcPts val="0"/>
              </a:spcAft>
              <a:buFont typeface="Calibri" panose="020F0502020204030204" pitchFamily="34" charset="0"/>
              <a:buChar char="‒"/>
              <a:defRPr/>
            </a:pPr>
            <a:r>
              <a:rPr lang="es-MX" sz="2800" dirty="0"/>
              <a:t>Caminata por 10 minutos dos o  más veces por día</a:t>
            </a:r>
          </a:p>
          <a:p>
            <a:pPr>
              <a:buFont typeface="Calibri" panose="020F0502020204030204" pitchFamily="34" charset="0"/>
              <a:buChar char="‒"/>
              <a:defRPr/>
            </a:pPr>
            <a:r>
              <a:rPr lang="es-MX" sz="2800" dirty="0"/>
              <a:t>Haga ejercicio con más vigor         los fines de semana</a:t>
            </a:r>
          </a:p>
          <a:p>
            <a:pPr>
              <a:buFont typeface="Calibri" panose="020F0502020204030204" pitchFamily="34" charset="0"/>
              <a:buChar char="‒"/>
              <a:defRPr/>
            </a:pPr>
            <a:r>
              <a:rPr lang="es-MX" sz="2800" dirty="0"/>
              <a:t>Mantenga un registro de su ejercicio</a:t>
            </a:r>
          </a:p>
          <a:p>
            <a:pPr>
              <a:buFont typeface="Calibri" panose="020F0502020204030204" pitchFamily="34" charset="0"/>
              <a:buChar char="‒"/>
              <a:defRPr/>
            </a:pPr>
            <a:r>
              <a:rPr lang="es-MX" sz="2800" dirty="0"/>
              <a:t>Establezca metas diarias y semanales</a:t>
            </a:r>
          </a:p>
          <a:p>
            <a:pPr>
              <a:buFont typeface="Calibri" panose="020F0502020204030204" pitchFamily="34" charset="0"/>
              <a:buChar char="‒"/>
              <a:defRPr/>
            </a:pPr>
            <a:r>
              <a:rPr lang="es-MX" sz="2800" dirty="0"/>
              <a:t>¡Descubra lo que le gusta y hágalo!</a:t>
            </a:r>
          </a:p>
        </p:txBody>
      </p:sp>
      <p:pic>
        <p:nvPicPr>
          <p:cNvPr id="206851" name="Picture 2"/>
          <p:cNvPicPr>
            <a:picLocks noChangeAspect="1" noChangeArrowheads="1"/>
          </p:cNvPicPr>
          <p:nvPr/>
        </p:nvPicPr>
        <p:blipFill>
          <a:blip r:embed="rId5" cstate="print"/>
          <a:srcRect/>
          <a:stretch>
            <a:fillRect/>
          </a:stretch>
        </p:blipFill>
        <p:spPr bwMode="auto">
          <a:xfrm>
            <a:off x="5867400" y="2590800"/>
            <a:ext cx="3056573" cy="1981200"/>
          </a:xfrm>
          <a:prstGeom prst="rect">
            <a:avLst/>
          </a:prstGeom>
          <a:noFill/>
          <a:ln w="9525">
            <a:noFill/>
            <a:miter lim="800000"/>
            <a:headEnd/>
            <a:tailEnd/>
          </a:ln>
        </p:spPr>
      </p:pic>
      <p:pic>
        <p:nvPicPr>
          <p:cNvPr id="2" name="narration_04_07">
            <a:hlinkClick r:id="" action="ppaction://media"/>
            <a:extLst>
              <a:ext uri="{FF2B5EF4-FFF2-40B4-BE49-F238E27FC236}">
                <a16:creationId xmlns:a16="http://schemas.microsoft.com/office/drawing/2014/main" id="{CFEC0C82-223E-C406-FB07-B4662812DFA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Title 1"/>
          <p:cNvSpPr>
            <a:spLocks noGrp="1"/>
          </p:cNvSpPr>
          <p:nvPr>
            <p:ph type="title"/>
          </p:nvPr>
        </p:nvSpPr>
        <p:spPr/>
        <p:txBody>
          <a:bodyPr/>
          <a:lstStyle/>
          <a:p>
            <a:pPr>
              <a:lnSpc>
                <a:spcPts val="4575"/>
              </a:lnSpc>
            </a:pPr>
            <a:r>
              <a:rPr lang="es-MX" sz="4900" dirty="0"/>
              <a:t>Peso</a:t>
            </a:r>
            <a:endParaRPr lang="es-MX" dirty="0"/>
          </a:p>
        </p:txBody>
      </p:sp>
      <p:sp>
        <p:nvSpPr>
          <p:cNvPr id="3" name="Content Placeholder 2"/>
          <p:cNvSpPr>
            <a:spLocks noGrp="1"/>
          </p:cNvSpPr>
          <p:nvPr>
            <p:ph idx="1"/>
          </p:nvPr>
        </p:nvSpPr>
        <p:spPr>
          <a:xfrm>
            <a:off x="533400" y="1463675"/>
            <a:ext cx="4800600" cy="4525963"/>
          </a:xfrm>
        </p:spPr>
        <p:txBody>
          <a:bodyPr rtlCol="0">
            <a:noAutofit/>
          </a:bodyPr>
          <a:lstStyle/>
          <a:p>
            <a:pPr marL="342900" lvl="1" indent="-342900" fontAlgn="auto">
              <a:spcBef>
                <a:spcPts val="0"/>
              </a:spcBef>
              <a:spcAft>
                <a:spcPts val="0"/>
              </a:spcAft>
              <a:buFont typeface="Arial" pitchFamily="34" charset="0"/>
              <a:buChar char="•"/>
              <a:defRPr/>
            </a:pPr>
            <a:r>
              <a:rPr lang="es-MX" sz="2400" dirty="0"/>
              <a:t>Conductores de autotransporte en los EUA:</a:t>
            </a:r>
          </a:p>
          <a:p>
            <a:pPr marL="742950" lvl="2" indent="-342900" fontAlgn="auto">
              <a:spcBef>
                <a:spcPts val="0"/>
              </a:spcBef>
              <a:spcAft>
                <a:spcPts val="0"/>
              </a:spcAft>
              <a:buFont typeface="Arial" pitchFamily="34" charset="0"/>
              <a:buChar char="•"/>
              <a:defRPr/>
            </a:pPr>
            <a:r>
              <a:rPr lang="es-MX" dirty="0"/>
              <a:t>~50% son obesos</a:t>
            </a:r>
          </a:p>
          <a:p>
            <a:pPr marL="742950" lvl="2" indent="-342900" fontAlgn="auto">
              <a:spcBef>
                <a:spcPts val="0"/>
              </a:spcBef>
              <a:spcAft>
                <a:spcPts val="0"/>
              </a:spcAft>
              <a:buFont typeface="Arial" pitchFamily="34" charset="0"/>
              <a:buChar char="•"/>
              <a:defRPr/>
            </a:pPr>
            <a:r>
              <a:rPr lang="es-MX" dirty="0"/>
              <a:t>Otros ~25% tienen sobrepeso</a:t>
            </a:r>
          </a:p>
          <a:p>
            <a:pPr marL="742950" lvl="2" indent="-342900">
              <a:spcBef>
                <a:spcPts val="0"/>
              </a:spcBef>
              <a:defRPr/>
            </a:pPr>
            <a:r>
              <a:rPr lang="es-MX" dirty="0"/>
              <a:t>En México ~74% mayores de 15 años </a:t>
            </a:r>
          </a:p>
          <a:p>
            <a:pPr fontAlgn="auto">
              <a:spcBef>
                <a:spcPts val="0"/>
              </a:spcBef>
              <a:spcAft>
                <a:spcPts val="1200"/>
              </a:spcAft>
              <a:buFont typeface="Arial" pitchFamily="34" charset="0"/>
              <a:buChar char="•"/>
              <a:defRPr/>
            </a:pPr>
            <a:r>
              <a:rPr lang="es-MX" sz="2400" dirty="0"/>
              <a:t>Índice de Masa Corporal (</a:t>
            </a:r>
            <a:r>
              <a:rPr lang="es-MX" sz="2400" b="1" dirty="0"/>
              <a:t>IMC</a:t>
            </a:r>
            <a:r>
              <a:rPr lang="es-MX" sz="2400" dirty="0"/>
              <a:t>) es una medida de qué tanta grasa o qué tan delgado está</a:t>
            </a:r>
          </a:p>
          <a:p>
            <a:pPr>
              <a:spcBef>
                <a:spcPts val="0"/>
              </a:spcBef>
              <a:defRPr/>
            </a:pPr>
            <a:r>
              <a:rPr lang="es-MX" sz="2400" dirty="0"/>
              <a:t>Tener sobrepeso aumenta los riesgos de salud</a:t>
            </a:r>
          </a:p>
          <a:p>
            <a:pPr>
              <a:spcBef>
                <a:spcPts val="0"/>
              </a:spcBef>
              <a:defRPr/>
            </a:pPr>
            <a:r>
              <a:rPr lang="es-MX" sz="2400" dirty="0"/>
              <a:t>Solución:  </a:t>
            </a:r>
            <a:r>
              <a:rPr lang="es-MX" sz="2400" b="1" dirty="0"/>
              <a:t>dieta</a:t>
            </a:r>
            <a:r>
              <a:rPr lang="es-MX" sz="2400" dirty="0"/>
              <a:t> y </a:t>
            </a:r>
            <a:r>
              <a:rPr lang="es-MX" sz="2400" b="1" dirty="0"/>
              <a:t>ejercicio</a:t>
            </a:r>
          </a:p>
        </p:txBody>
      </p:sp>
      <p:sp>
        <p:nvSpPr>
          <p:cNvPr id="2" name="CuadroTexto 1">
            <a:extLst>
              <a:ext uri="{FF2B5EF4-FFF2-40B4-BE49-F238E27FC236}">
                <a16:creationId xmlns:a16="http://schemas.microsoft.com/office/drawing/2014/main" id="{5239C04D-1216-0AAB-ECB8-1D854CECCDDE}"/>
              </a:ext>
            </a:extLst>
          </p:cNvPr>
          <p:cNvSpPr txBox="1"/>
          <p:nvPr/>
        </p:nvSpPr>
        <p:spPr>
          <a:xfrm>
            <a:off x="5361709" y="2057400"/>
            <a:ext cx="3505200" cy="2985433"/>
          </a:xfrm>
          <a:prstGeom prst="rect">
            <a:avLst/>
          </a:prstGeom>
          <a:noFill/>
          <a:ln w="38100">
            <a:solidFill>
              <a:srgbClr val="FF0000"/>
            </a:solidFill>
          </a:ln>
        </p:spPr>
        <p:txBody>
          <a:bodyPr wrap="square">
            <a:spAutoFit/>
          </a:bodyPr>
          <a:lstStyle/>
          <a:p>
            <a:pPr marL="0" lvl="1" fontAlgn="auto">
              <a:spcBef>
                <a:spcPts val="0"/>
              </a:spcBef>
              <a:spcAft>
                <a:spcPts val="0"/>
              </a:spcAft>
              <a:buNone/>
              <a:defRPr/>
            </a:pPr>
            <a:endParaRPr lang="es-MX" sz="2400" b="1" dirty="0"/>
          </a:p>
          <a:p>
            <a:pPr marL="0" lvl="1" fontAlgn="auto">
              <a:spcBef>
                <a:spcPts val="0"/>
              </a:spcBef>
              <a:spcAft>
                <a:spcPts val="0"/>
              </a:spcAft>
              <a:buNone/>
              <a:defRPr/>
            </a:pPr>
            <a:r>
              <a:rPr lang="es-MX" sz="2400" b="1" dirty="0"/>
              <a:t>Calcule su IMC:</a:t>
            </a:r>
          </a:p>
          <a:p>
            <a:pPr marL="0" lvl="1" fontAlgn="auto">
              <a:spcBef>
                <a:spcPts val="0"/>
              </a:spcBef>
              <a:spcAft>
                <a:spcPts val="0"/>
              </a:spcAft>
              <a:buNone/>
              <a:defRPr/>
            </a:pPr>
            <a:endParaRPr lang="es-MX" sz="2400" b="1" dirty="0"/>
          </a:p>
          <a:p>
            <a:pPr marL="0" lvl="1" fontAlgn="auto">
              <a:spcBef>
                <a:spcPts val="0"/>
              </a:spcBef>
              <a:spcAft>
                <a:spcPts val="0"/>
              </a:spcAft>
              <a:buNone/>
              <a:defRPr/>
            </a:pPr>
            <a:r>
              <a:rPr lang="es-MX" sz="2000" b="1" dirty="0"/>
              <a:t>Peso/Altura</a:t>
            </a:r>
            <a:r>
              <a:rPr lang="es-MX" sz="2000" b="1" baseline="30000" dirty="0"/>
              <a:t>2</a:t>
            </a:r>
            <a:r>
              <a:rPr lang="es-MX" sz="2000" b="1" dirty="0"/>
              <a:t>= </a:t>
            </a:r>
            <a:r>
              <a:rPr lang="es-MX" sz="2000" b="1" dirty="0">
                <a:solidFill>
                  <a:srgbClr val="FF0000"/>
                </a:solidFill>
              </a:rPr>
              <a:t>IMC</a:t>
            </a:r>
          </a:p>
          <a:p>
            <a:pPr marL="0" lvl="1" fontAlgn="auto">
              <a:spcBef>
                <a:spcPts val="0"/>
              </a:spcBef>
              <a:spcAft>
                <a:spcPts val="0"/>
              </a:spcAft>
              <a:buNone/>
              <a:defRPr/>
            </a:pPr>
            <a:r>
              <a:rPr lang="es-MX" sz="2400" b="1" dirty="0"/>
              <a:t> </a:t>
            </a:r>
            <a:r>
              <a:rPr lang="es-MX" b="1" dirty="0"/>
              <a:t>Si e</a:t>
            </a:r>
            <a:r>
              <a:rPr lang="es-MX" dirty="0"/>
              <a:t>l </a:t>
            </a:r>
            <a:r>
              <a:rPr lang="es-MX" b="1" dirty="0">
                <a:solidFill>
                  <a:srgbClr val="FF0000"/>
                </a:solidFill>
              </a:rPr>
              <a:t>IMC </a:t>
            </a:r>
            <a:r>
              <a:rPr lang="es-MX" b="1" dirty="0"/>
              <a:t>es: &lt;25</a:t>
            </a:r>
            <a:r>
              <a:rPr lang="es-MX" dirty="0"/>
              <a:t> = normal,</a:t>
            </a:r>
            <a:r>
              <a:rPr lang="es-MX" b="1" dirty="0"/>
              <a:t>                            </a:t>
            </a:r>
          </a:p>
          <a:p>
            <a:pPr marL="0" lvl="1" fontAlgn="auto">
              <a:spcBef>
                <a:spcPts val="0"/>
              </a:spcBef>
              <a:spcAft>
                <a:spcPts val="0"/>
              </a:spcAft>
              <a:buNone/>
              <a:defRPr/>
            </a:pPr>
            <a:r>
              <a:rPr lang="es-MX" b="1" dirty="0"/>
              <a:t>                    25-30</a:t>
            </a:r>
            <a:r>
              <a:rPr lang="es-MX" dirty="0"/>
              <a:t> = sobrepeso,</a:t>
            </a:r>
          </a:p>
          <a:p>
            <a:pPr marL="0" lvl="1" fontAlgn="auto">
              <a:spcBef>
                <a:spcPts val="0"/>
              </a:spcBef>
              <a:spcAft>
                <a:spcPts val="0"/>
              </a:spcAft>
              <a:buNone/>
              <a:defRPr/>
            </a:pPr>
            <a:r>
              <a:rPr lang="es-MX" b="1" dirty="0"/>
              <a:t>                       &gt;30 </a:t>
            </a:r>
            <a:r>
              <a:rPr lang="es-MX" dirty="0"/>
              <a:t>= obeso</a:t>
            </a:r>
          </a:p>
          <a:p>
            <a:pPr marL="0" lvl="1" fontAlgn="auto">
              <a:spcBef>
                <a:spcPts val="0"/>
              </a:spcBef>
              <a:spcAft>
                <a:spcPts val="0"/>
              </a:spcAft>
              <a:buNone/>
              <a:defRPr/>
            </a:pPr>
            <a:endParaRPr lang="es-MX" dirty="0"/>
          </a:p>
          <a:p>
            <a:pPr marL="0" lvl="1" fontAlgn="auto">
              <a:spcBef>
                <a:spcPts val="0"/>
              </a:spcBef>
              <a:spcAft>
                <a:spcPts val="0"/>
              </a:spcAft>
              <a:buNone/>
              <a:defRPr/>
            </a:pPr>
            <a:endParaRPr lang="es-MX" dirty="0"/>
          </a:p>
        </p:txBody>
      </p:sp>
      <p:pic>
        <p:nvPicPr>
          <p:cNvPr id="4" name="narration_04_08">
            <a:hlinkClick r:id="" action="ppaction://media"/>
            <a:extLst>
              <a:ext uri="{FF2B5EF4-FFF2-40B4-BE49-F238E27FC236}">
                <a16:creationId xmlns:a16="http://schemas.microsoft.com/office/drawing/2014/main" id="{DDCF39CC-AF06-3273-6FE6-858C65A261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1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2B7C6D7A-9056-8B3B-C2F8-F4DBE1CDDEA7}"/>
              </a:ext>
            </a:extLst>
          </p:cNvPr>
          <p:cNvGrpSpPr/>
          <p:nvPr/>
        </p:nvGrpSpPr>
        <p:grpSpPr>
          <a:xfrm>
            <a:off x="5367454" y="3581400"/>
            <a:ext cx="3319346" cy="1752600"/>
            <a:chOff x="5761706" y="3429000"/>
            <a:chExt cx="3319346" cy="1752600"/>
          </a:xfrm>
        </p:grpSpPr>
        <p:pic>
          <p:nvPicPr>
            <p:cNvPr id="210947" name="Picture 3"/>
            <p:cNvPicPr>
              <a:picLocks noChangeAspect="1" noChangeArrowheads="1"/>
            </p:cNvPicPr>
            <p:nvPr/>
          </p:nvPicPr>
          <p:blipFill>
            <a:blip r:embed="rId5" cstate="print"/>
            <a:srcRect/>
            <a:stretch>
              <a:fillRect/>
            </a:stretch>
          </p:blipFill>
          <p:spPr bwMode="auto">
            <a:xfrm>
              <a:off x="5761706" y="3429000"/>
              <a:ext cx="3319346" cy="1752600"/>
            </a:xfrm>
            <a:prstGeom prst="rect">
              <a:avLst/>
            </a:prstGeom>
            <a:noFill/>
            <a:ln w="9525">
              <a:noFill/>
              <a:miter lim="800000"/>
              <a:headEnd/>
              <a:tailEnd/>
            </a:ln>
          </p:spPr>
        </p:pic>
        <p:cxnSp>
          <p:nvCxnSpPr>
            <p:cNvPr id="5" name="Straight Connector 4"/>
            <p:cNvCxnSpPr/>
            <p:nvPr/>
          </p:nvCxnSpPr>
          <p:spPr>
            <a:xfrm flipV="1">
              <a:off x="6324600" y="3886200"/>
              <a:ext cx="1828800" cy="838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432584" y="3877917"/>
              <a:ext cx="1905000" cy="838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10945" name="Title 1"/>
          <p:cNvSpPr>
            <a:spLocks noGrp="1"/>
          </p:cNvSpPr>
          <p:nvPr>
            <p:ph type="title"/>
          </p:nvPr>
        </p:nvSpPr>
        <p:spPr/>
        <p:txBody>
          <a:bodyPr>
            <a:normAutofit fontScale="90000"/>
          </a:bodyPr>
          <a:lstStyle/>
          <a:p>
            <a:pPr>
              <a:lnSpc>
                <a:spcPts val="4575"/>
              </a:lnSpc>
            </a:pPr>
            <a:r>
              <a:rPr lang="es-MX" dirty="0"/>
              <a:t>Fumar y uso de otros Productos del Tabaco</a:t>
            </a:r>
          </a:p>
        </p:txBody>
      </p:sp>
      <p:sp>
        <p:nvSpPr>
          <p:cNvPr id="210946" name="Content Placeholder 2"/>
          <p:cNvSpPr>
            <a:spLocks noGrp="1"/>
          </p:cNvSpPr>
          <p:nvPr>
            <p:ph idx="1"/>
          </p:nvPr>
        </p:nvSpPr>
        <p:spPr>
          <a:xfrm>
            <a:off x="457200" y="1447800"/>
            <a:ext cx="8205788" cy="4800600"/>
          </a:xfrm>
        </p:spPr>
        <p:txBody>
          <a:bodyPr>
            <a:normAutofit fontScale="92500"/>
          </a:bodyPr>
          <a:lstStyle/>
          <a:p>
            <a:pPr>
              <a:spcBef>
                <a:spcPct val="0"/>
              </a:spcBef>
            </a:pPr>
            <a:r>
              <a:rPr lang="es-MX" sz="2400" dirty="0"/>
              <a:t>Es la principal causa prevenible de enfermedades, muerte y  discapacidad</a:t>
            </a:r>
          </a:p>
          <a:p>
            <a:pPr>
              <a:spcBef>
                <a:spcPct val="0"/>
              </a:spcBef>
            </a:pPr>
            <a:r>
              <a:rPr lang="es-MX" sz="2400" dirty="0"/>
              <a:t>Uso:</a:t>
            </a:r>
          </a:p>
          <a:p>
            <a:pPr lvl="1">
              <a:spcBef>
                <a:spcPct val="0"/>
              </a:spcBef>
            </a:pPr>
            <a:r>
              <a:rPr lang="es-MX" sz="2000" b="1" dirty="0"/>
              <a:t>21%</a:t>
            </a:r>
            <a:r>
              <a:rPr lang="es-MX" sz="2000" dirty="0"/>
              <a:t> de Norteamericanos</a:t>
            </a:r>
          </a:p>
          <a:p>
            <a:pPr lvl="1">
              <a:spcBef>
                <a:spcPct val="0"/>
              </a:spcBef>
            </a:pPr>
            <a:r>
              <a:rPr lang="es-MX" sz="2000" b="1" dirty="0"/>
              <a:t>46%</a:t>
            </a:r>
            <a:r>
              <a:rPr lang="es-MX" sz="2000" dirty="0"/>
              <a:t> de conductores de autotransporte lo hacen</a:t>
            </a:r>
          </a:p>
          <a:p>
            <a:pPr>
              <a:spcBef>
                <a:spcPct val="0"/>
              </a:spcBef>
            </a:pPr>
            <a:r>
              <a:rPr lang="es-MX" sz="2400" dirty="0"/>
              <a:t>Causa:</a:t>
            </a:r>
          </a:p>
          <a:p>
            <a:pPr lvl="1">
              <a:spcBef>
                <a:spcPct val="0"/>
              </a:spcBef>
            </a:pPr>
            <a:r>
              <a:rPr lang="es-MX" sz="2000" dirty="0"/>
              <a:t>Cáncer de pulmón y otras enfermedades pulmonares,</a:t>
            </a:r>
          </a:p>
          <a:p>
            <a:pPr lvl="1">
              <a:spcBef>
                <a:spcPct val="0"/>
              </a:spcBef>
            </a:pPr>
            <a:r>
              <a:rPr lang="es-MX" sz="2000" dirty="0"/>
              <a:t>Enfermedades del corazón</a:t>
            </a:r>
          </a:p>
          <a:p>
            <a:pPr lvl="1">
              <a:spcBef>
                <a:spcPct val="0"/>
              </a:spcBef>
            </a:pPr>
            <a:r>
              <a:rPr lang="es-MX" sz="2000" dirty="0"/>
              <a:t>Muchas otras condiciones médicas</a:t>
            </a:r>
          </a:p>
          <a:p>
            <a:pPr lvl="1"/>
            <a:r>
              <a:rPr lang="es-MX" sz="2000" dirty="0"/>
              <a:t>Puede dañar la salud de su familia</a:t>
            </a:r>
          </a:p>
          <a:p>
            <a:endParaRPr lang="es-MX" sz="2400" dirty="0"/>
          </a:p>
          <a:p>
            <a:r>
              <a:rPr lang="es-MX" sz="2400" dirty="0"/>
              <a:t>Estrategia: </a:t>
            </a:r>
            <a:r>
              <a:rPr lang="es-MX" sz="2400" b="1" i="1" dirty="0"/>
              <a:t> ¡¡¡Déjelo!!! </a:t>
            </a:r>
            <a:r>
              <a:rPr lang="es-MX" sz="2400" i="1" dirty="0"/>
              <a:t>Consulte a su                                           médico. </a:t>
            </a:r>
            <a:r>
              <a:rPr lang="es-MX" sz="2400" dirty="0"/>
              <a:t> Lame al 1-800-QUIT-NOW.  Visite: </a:t>
            </a:r>
            <a:r>
              <a:rPr lang="es-MX" sz="2400" dirty="0">
                <a:hlinkClick r:id="rId6"/>
              </a:rPr>
              <a:t>www.smokefree.gov</a:t>
            </a:r>
            <a:r>
              <a:rPr lang="es-MX" sz="2400" dirty="0"/>
              <a:t> o </a:t>
            </a:r>
            <a:r>
              <a:rPr lang="es-MX" sz="2400" dirty="0">
                <a:hlinkClick r:id="rId7"/>
              </a:rPr>
              <a:t>www.hc-sc.gc.ca</a:t>
            </a:r>
            <a:r>
              <a:rPr lang="es-MX" sz="2400" dirty="0"/>
              <a:t> por la línea para dejar de fumar en su provincia</a:t>
            </a:r>
            <a:endParaRPr lang="es-MX" sz="2400" i="1" dirty="0"/>
          </a:p>
        </p:txBody>
      </p:sp>
      <p:pic>
        <p:nvPicPr>
          <p:cNvPr id="3" name="narration_04_09">
            <a:hlinkClick r:id="" action="ppaction://media"/>
            <a:extLst>
              <a:ext uri="{FF2B5EF4-FFF2-40B4-BE49-F238E27FC236}">
                <a16:creationId xmlns:a16="http://schemas.microsoft.com/office/drawing/2014/main" id="{B9F83965-06CD-DC2D-1C45-8D2B1819577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4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Title 1"/>
          <p:cNvSpPr>
            <a:spLocks noGrp="1"/>
          </p:cNvSpPr>
          <p:nvPr>
            <p:ph type="title"/>
          </p:nvPr>
        </p:nvSpPr>
        <p:spPr/>
        <p:txBody>
          <a:bodyPr/>
          <a:lstStyle/>
          <a:p>
            <a:pPr>
              <a:lnSpc>
                <a:spcPts val="4575"/>
              </a:lnSpc>
            </a:pPr>
            <a:r>
              <a:rPr lang="en-US" dirty="0"/>
              <a:t>Estrés (1 de 2) </a:t>
            </a:r>
          </a:p>
        </p:txBody>
      </p:sp>
      <p:sp>
        <p:nvSpPr>
          <p:cNvPr id="3" name="Content Placeholder 2"/>
          <p:cNvSpPr>
            <a:spLocks noGrp="1"/>
          </p:cNvSpPr>
          <p:nvPr>
            <p:ph idx="1"/>
          </p:nvPr>
        </p:nvSpPr>
        <p:spPr/>
        <p:txBody>
          <a:bodyPr rtlCol="0">
            <a:normAutofit lnSpcReduction="10000"/>
          </a:bodyPr>
          <a:lstStyle/>
          <a:p>
            <a:pPr fontAlgn="auto">
              <a:spcAft>
                <a:spcPts val="0"/>
              </a:spcAft>
              <a:buFont typeface="Arial" pitchFamily="34" charset="0"/>
              <a:buNone/>
              <a:defRPr/>
            </a:pPr>
            <a:r>
              <a:rPr lang="es-MX" u="sng" dirty="0"/>
              <a:t>Síntomas</a:t>
            </a:r>
            <a:r>
              <a:rPr lang="es-MX" dirty="0"/>
              <a:t>:</a:t>
            </a:r>
          </a:p>
          <a:p>
            <a:pPr fontAlgn="auto">
              <a:spcAft>
                <a:spcPts val="0"/>
              </a:spcAft>
              <a:buFont typeface="Arial" pitchFamily="34" charset="0"/>
              <a:buChar char="•"/>
              <a:defRPr/>
            </a:pPr>
            <a:r>
              <a:rPr lang="es-MX" dirty="0"/>
              <a:t>Dolor de cabeza</a:t>
            </a:r>
          </a:p>
          <a:p>
            <a:pPr fontAlgn="auto">
              <a:spcAft>
                <a:spcPts val="0"/>
              </a:spcAft>
              <a:buFont typeface="Arial" pitchFamily="34" charset="0"/>
              <a:buChar char="•"/>
              <a:defRPr/>
            </a:pPr>
            <a:r>
              <a:rPr lang="es-MX" dirty="0"/>
              <a:t>Enfermedades del sueño</a:t>
            </a:r>
          </a:p>
          <a:p>
            <a:pPr fontAlgn="auto">
              <a:spcAft>
                <a:spcPts val="0"/>
              </a:spcAft>
              <a:buFont typeface="Arial" pitchFamily="34" charset="0"/>
              <a:buChar char="•"/>
              <a:defRPr/>
            </a:pPr>
            <a:r>
              <a:rPr lang="es-MX" dirty="0"/>
              <a:t>Dificultad para concentrarse</a:t>
            </a:r>
          </a:p>
          <a:p>
            <a:pPr fontAlgn="auto">
              <a:spcAft>
                <a:spcPts val="0"/>
              </a:spcAft>
              <a:buFont typeface="Arial" pitchFamily="34" charset="0"/>
              <a:buChar char="•"/>
              <a:defRPr/>
            </a:pPr>
            <a:r>
              <a:rPr lang="es-MX" dirty="0"/>
              <a:t>Mal humor</a:t>
            </a:r>
          </a:p>
          <a:p>
            <a:pPr fontAlgn="auto">
              <a:spcAft>
                <a:spcPts val="0"/>
              </a:spcAft>
              <a:buFont typeface="Arial" pitchFamily="34" charset="0"/>
              <a:buChar char="•"/>
              <a:defRPr/>
            </a:pPr>
            <a:r>
              <a:rPr lang="es-MX" dirty="0"/>
              <a:t>Malestar estomacal</a:t>
            </a:r>
          </a:p>
          <a:p>
            <a:pPr fontAlgn="auto">
              <a:spcAft>
                <a:spcPts val="0"/>
              </a:spcAft>
              <a:buFont typeface="Arial" pitchFamily="34" charset="0"/>
              <a:buChar char="•"/>
              <a:defRPr/>
            </a:pPr>
            <a:r>
              <a:rPr lang="es-MX" dirty="0"/>
              <a:t>Insatisfacción laboral</a:t>
            </a:r>
          </a:p>
          <a:p>
            <a:pPr fontAlgn="auto">
              <a:spcAft>
                <a:spcPts val="0"/>
              </a:spcAft>
              <a:buFont typeface="Arial" pitchFamily="34" charset="0"/>
              <a:buChar char="•"/>
              <a:defRPr/>
            </a:pPr>
            <a:r>
              <a:rPr lang="es-MX" dirty="0"/>
              <a:t>Desánimo</a:t>
            </a:r>
          </a:p>
        </p:txBody>
      </p:sp>
      <p:pic>
        <p:nvPicPr>
          <p:cNvPr id="212995" name="Picture 1"/>
          <p:cNvPicPr>
            <a:picLocks noChangeAspect="1" noChangeArrowheads="1"/>
          </p:cNvPicPr>
          <p:nvPr/>
        </p:nvPicPr>
        <p:blipFill>
          <a:blip r:embed="rId5" cstate="print"/>
          <a:srcRect/>
          <a:stretch>
            <a:fillRect/>
          </a:stretch>
        </p:blipFill>
        <p:spPr bwMode="auto">
          <a:xfrm>
            <a:off x="5715000" y="1500188"/>
            <a:ext cx="3051175" cy="2290762"/>
          </a:xfrm>
          <a:prstGeom prst="rect">
            <a:avLst/>
          </a:prstGeom>
          <a:noFill/>
          <a:ln w="9525">
            <a:noFill/>
            <a:miter lim="800000"/>
            <a:headEnd/>
            <a:tailEnd/>
          </a:ln>
        </p:spPr>
      </p:pic>
      <p:pic>
        <p:nvPicPr>
          <p:cNvPr id="212996" name="Picture 2"/>
          <p:cNvPicPr>
            <a:picLocks noChangeAspect="1" noChangeArrowheads="1"/>
          </p:cNvPicPr>
          <p:nvPr/>
        </p:nvPicPr>
        <p:blipFill>
          <a:blip r:embed="rId6" cstate="print"/>
          <a:srcRect/>
          <a:stretch>
            <a:fillRect/>
          </a:stretch>
        </p:blipFill>
        <p:spPr bwMode="auto">
          <a:xfrm>
            <a:off x="5715000" y="3886200"/>
            <a:ext cx="3032125" cy="2166938"/>
          </a:xfrm>
          <a:prstGeom prst="rect">
            <a:avLst/>
          </a:prstGeom>
          <a:noFill/>
          <a:ln w="9525">
            <a:noFill/>
            <a:miter lim="800000"/>
            <a:headEnd/>
            <a:tailEnd/>
          </a:ln>
        </p:spPr>
      </p:pic>
      <p:pic>
        <p:nvPicPr>
          <p:cNvPr id="2" name="narration_04_10">
            <a:hlinkClick r:id="" action="ppaction://media"/>
            <a:extLst>
              <a:ext uri="{FF2B5EF4-FFF2-40B4-BE49-F238E27FC236}">
                <a16:creationId xmlns:a16="http://schemas.microsoft.com/office/drawing/2014/main" id="{9B8330E2-1E86-EBD1-54AA-15799D036B5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3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1"/>
          <p:cNvSpPr>
            <a:spLocks noGrp="1"/>
          </p:cNvSpPr>
          <p:nvPr>
            <p:ph type="title"/>
          </p:nvPr>
        </p:nvSpPr>
        <p:spPr/>
        <p:txBody>
          <a:bodyPr/>
          <a:lstStyle/>
          <a:p>
            <a:pPr>
              <a:lnSpc>
                <a:spcPts val="4575"/>
              </a:lnSpc>
            </a:pPr>
            <a:r>
              <a:rPr lang="es-MX" dirty="0"/>
              <a:t>Estrés (2 de 2) </a:t>
            </a:r>
          </a:p>
        </p:txBody>
      </p:sp>
      <p:sp>
        <p:nvSpPr>
          <p:cNvPr id="3" name="Content Placeholder 2"/>
          <p:cNvSpPr>
            <a:spLocks noGrp="1"/>
          </p:cNvSpPr>
          <p:nvPr>
            <p:ph idx="1"/>
          </p:nvPr>
        </p:nvSpPr>
        <p:spPr>
          <a:xfrm>
            <a:off x="533400" y="1525588"/>
            <a:ext cx="8382000" cy="4724400"/>
          </a:xfrm>
        </p:spPr>
        <p:txBody>
          <a:bodyPr rtlCol="0">
            <a:normAutofit fontScale="55000" lnSpcReduction="20000"/>
          </a:bodyPr>
          <a:lstStyle/>
          <a:p>
            <a:pPr fontAlgn="auto">
              <a:spcAft>
                <a:spcPts val="0"/>
              </a:spcAft>
              <a:buFont typeface="Arial" pitchFamily="34" charset="0"/>
              <a:buNone/>
              <a:defRPr/>
            </a:pPr>
            <a:r>
              <a:rPr lang="es-MX" sz="4500" u="sng" dirty="0"/>
              <a:t>Estrategias</a:t>
            </a:r>
            <a:r>
              <a:rPr lang="es-MX" sz="4500" dirty="0"/>
              <a:t>:</a:t>
            </a:r>
          </a:p>
          <a:p>
            <a:pPr fontAlgn="auto">
              <a:spcAft>
                <a:spcPts val="0"/>
              </a:spcAft>
              <a:buFont typeface="Arial" pitchFamily="34" charset="0"/>
              <a:buChar char="•"/>
              <a:defRPr/>
            </a:pPr>
            <a:r>
              <a:rPr lang="es-MX" sz="4500" dirty="0"/>
              <a:t>Actitud y comportamiento Positivos</a:t>
            </a:r>
          </a:p>
          <a:p>
            <a:pPr>
              <a:defRPr/>
            </a:pPr>
            <a:r>
              <a:rPr lang="es-MX" sz="4500" dirty="0"/>
              <a:t>Equilibrio entre trabajo y vida personal</a:t>
            </a:r>
          </a:p>
          <a:p>
            <a:pPr>
              <a:defRPr/>
            </a:pPr>
            <a:r>
              <a:rPr lang="es-MX" sz="4500" dirty="0"/>
              <a:t>Perseguir intereses personales</a:t>
            </a:r>
          </a:p>
          <a:p>
            <a:pPr>
              <a:defRPr/>
            </a:pPr>
            <a:r>
              <a:rPr lang="es-MX" sz="4500" dirty="0"/>
              <a:t>Red de apoyo</a:t>
            </a:r>
          </a:p>
          <a:p>
            <a:pPr>
              <a:defRPr/>
            </a:pPr>
            <a:r>
              <a:rPr lang="es-MX" sz="4500" dirty="0"/>
              <a:t>Trate de mejorar su ambiente</a:t>
            </a:r>
          </a:p>
          <a:p>
            <a:pPr fontAlgn="auto">
              <a:spcAft>
                <a:spcPts val="0"/>
              </a:spcAft>
              <a:buFont typeface="Arial" pitchFamily="34" charset="0"/>
              <a:buChar char="•"/>
              <a:defRPr/>
            </a:pPr>
            <a:r>
              <a:rPr lang="es-MX" sz="4500" dirty="0"/>
              <a:t>¡Tome en serio el tema de relajarse!</a:t>
            </a:r>
          </a:p>
          <a:p>
            <a:pPr lvl="1" fontAlgn="auto">
              <a:spcAft>
                <a:spcPts val="0"/>
              </a:spcAft>
              <a:buFont typeface="Arial" pitchFamily="34" charset="0"/>
              <a:buChar char="–"/>
              <a:defRPr/>
            </a:pPr>
            <a:r>
              <a:rPr lang="es-MX" sz="3400" dirty="0"/>
              <a:t>Relajación mediante respiración</a:t>
            </a:r>
          </a:p>
          <a:p>
            <a:pPr lvl="1" fontAlgn="auto">
              <a:spcAft>
                <a:spcPts val="0"/>
              </a:spcAft>
              <a:buFont typeface="Arial" pitchFamily="34" charset="0"/>
              <a:buChar char="–"/>
              <a:defRPr/>
            </a:pPr>
            <a:r>
              <a:rPr lang="es-MX" sz="3400" dirty="0"/>
              <a:t>Caminatas cortas</a:t>
            </a:r>
          </a:p>
          <a:p>
            <a:pPr lvl="1" fontAlgn="auto">
              <a:spcAft>
                <a:spcPts val="0"/>
              </a:spcAft>
              <a:buFont typeface="Arial" pitchFamily="34" charset="0"/>
              <a:buChar char="–"/>
              <a:defRPr/>
            </a:pPr>
            <a:r>
              <a:rPr lang="es-MX" sz="3400" dirty="0"/>
              <a:t>Meditación</a:t>
            </a:r>
          </a:p>
          <a:p>
            <a:pPr lvl="1" fontAlgn="auto">
              <a:spcAft>
                <a:spcPts val="0"/>
              </a:spcAft>
              <a:buFont typeface="Arial" pitchFamily="34" charset="0"/>
              <a:buChar char="–"/>
              <a:defRPr/>
            </a:pPr>
            <a:r>
              <a:rPr lang="es-MX" sz="3400" dirty="0"/>
              <a:t>Leer</a:t>
            </a:r>
          </a:p>
          <a:p>
            <a:pPr lvl="1">
              <a:defRPr/>
            </a:pPr>
            <a:r>
              <a:rPr lang="es-MX" sz="3400" dirty="0"/>
              <a:t>Encuentre el método que funcione mejor</a:t>
            </a:r>
          </a:p>
          <a:p>
            <a:pPr lvl="1">
              <a:buNone/>
              <a:defRPr/>
            </a:pPr>
            <a:r>
              <a:rPr lang="es-MX" sz="3400" dirty="0"/>
              <a:t>     para usted</a:t>
            </a:r>
          </a:p>
        </p:txBody>
      </p:sp>
      <p:pic>
        <p:nvPicPr>
          <p:cNvPr id="2" name="Picture 2" title="couple walking in woods">
            <a:extLst>
              <a:ext uri="{FF2B5EF4-FFF2-40B4-BE49-F238E27FC236}">
                <a16:creationId xmlns:a16="http://schemas.microsoft.com/office/drawing/2014/main" id="{F43CEDCC-BD1E-2F82-8F6A-5A7410FB6863}"/>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136640" y="1977231"/>
            <a:ext cx="2565400" cy="382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narration_04_11">
            <a:hlinkClick r:id="" action="ppaction://media"/>
            <a:extLst>
              <a:ext uri="{FF2B5EF4-FFF2-40B4-BE49-F238E27FC236}">
                <a16:creationId xmlns:a16="http://schemas.microsoft.com/office/drawing/2014/main" id="{4F172B00-D15C-40B2-51A6-B8C66629480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3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4900" dirty="0"/>
              <a:t>Importancia del Sueño, Estado de Alerta y Bienestar en la Salud </a:t>
            </a:r>
            <a:endParaRPr lang="en-US" dirty="0"/>
          </a:p>
        </p:txBody>
      </p:sp>
      <p:sp>
        <p:nvSpPr>
          <p:cNvPr id="3" name="Content Placeholder 2"/>
          <p:cNvSpPr>
            <a:spLocks noGrp="1"/>
          </p:cNvSpPr>
          <p:nvPr>
            <p:ph idx="1"/>
          </p:nvPr>
        </p:nvSpPr>
        <p:spPr/>
        <p:txBody>
          <a:bodyPr rtlCol="0">
            <a:normAutofit lnSpcReduction="10000"/>
          </a:bodyPr>
          <a:lstStyle/>
          <a:p>
            <a:pPr fontAlgn="auto">
              <a:spcAft>
                <a:spcPts val="0"/>
              </a:spcAft>
              <a:buFont typeface="Arial" pitchFamily="34" charset="0"/>
              <a:buChar char="•"/>
              <a:defRPr/>
            </a:pPr>
            <a:r>
              <a:rPr lang="es-MX" dirty="0"/>
              <a:t>El sueño es una </a:t>
            </a:r>
            <a:r>
              <a:rPr lang="es-MX" b="1" dirty="0"/>
              <a:t>necesidad biológica</a:t>
            </a:r>
          </a:p>
          <a:p>
            <a:pPr fontAlgn="auto">
              <a:spcAft>
                <a:spcPts val="0"/>
              </a:spcAft>
              <a:buFont typeface="Arial" pitchFamily="34" charset="0"/>
              <a:buChar char="•"/>
              <a:defRPr/>
            </a:pPr>
            <a:r>
              <a:rPr lang="es-MX" dirty="0"/>
              <a:t>Dormir</a:t>
            </a:r>
            <a:r>
              <a:rPr lang="es-MX" b="1" dirty="0"/>
              <a:t> mal </a:t>
            </a:r>
            <a:r>
              <a:rPr lang="es-MX" dirty="0"/>
              <a:t>contribuye a:</a:t>
            </a:r>
          </a:p>
          <a:p>
            <a:pPr lvl="1" eaLnBrk="1" fontAlgn="auto" hangingPunct="1">
              <a:spcAft>
                <a:spcPts val="0"/>
              </a:spcAft>
              <a:buFont typeface="Arial" pitchFamily="34" charset="0"/>
              <a:buChar char="–"/>
              <a:defRPr/>
            </a:pPr>
            <a:r>
              <a:rPr lang="es-MX" dirty="0"/>
              <a:t>Condiciones cardiacas</a:t>
            </a:r>
          </a:p>
          <a:p>
            <a:pPr lvl="1" eaLnBrk="1" fontAlgn="auto" hangingPunct="1">
              <a:spcAft>
                <a:spcPts val="0"/>
              </a:spcAft>
              <a:buFont typeface="Arial" pitchFamily="34" charset="0"/>
              <a:buChar char="–"/>
              <a:defRPr/>
            </a:pPr>
            <a:r>
              <a:rPr lang="es-MX" dirty="0"/>
              <a:t>Diabetes</a:t>
            </a:r>
          </a:p>
          <a:p>
            <a:pPr lvl="1" eaLnBrk="1" fontAlgn="auto" hangingPunct="1">
              <a:spcAft>
                <a:spcPts val="0"/>
              </a:spcAft>
              <a:buFont typeface="Arial" pitchFamily="34" charset="0"/>
              <a:buChar char="–"/>
              <a:defRPr/>
            </a:pPr>
            <a:r>
              <a:rPr lang="es-MX" dirty="0"/>
              <a:t>Obesidad</a:t>
            </a:r>
          </a:p>
          <a:p>
            <a:pPr lvl="1" eaLnBrk="1" fontAlgn="auto" hangingPunct="1">
              <a:spcAft>
                <a:spcPts val="0"/>
              </a:spcAft>
              <a:buFont typeface="Arial" pitchFamily="34" charset="0"/>
              <a:buChar char="–"/>
              <a:defRPr/>
            </a:pPr>
            <a:r>
              <a:rPr lang="es-MX" dirty="0"/>
              <a:t>Enfermedades psicológicas</a:t>
            </a:r>
          </a:p>
          <a:p>
            <a:pPr lvl="1" eaLnBrk="1" fontAlgn="auto" hangingPunct="1">
              <a:spcAft>
                <a:spcPts val="0"/>
              </a:spcAft>
              <a:buFont typeface="Arial" pitchFamily="34" charset="0"/>
              <a:buChar char="–"/>
              <a:defRPr/>
            </a:pPr>
            <a:r>
              <a:rPr lang="es-MX" dirty="0"/>
              <a:t>Otras condiciones médicas</a:t>
            </a:r>
          </a:p>
          <a:p>
            <a:pPr fontAlgn="auto">
              <a:spcAft>
                <a:spcPts val="0"/>
              </a:spcAft>
              <a:buFont typeface="Arial" pitchFamily="34" charset="0"/>
              <a:buChar char="•"/>
              <a:defRPr/>
            </a:pPr>
            <a:r>
              <a:rPr lang="es-MX" dirty="0"/>
              <a:t>Dormir</a:t>
            </a:r>
            <a:r>
              <a:rPr lang="es-MX" b="1" dirty="0"/>
              <a:t> bien</a:t>
            </a:r>
            <a:r>
              <a:rPr lang="es-MX" dirty="0"/>
              <a:t> promueve el bienestar,                                                alto desempeño, y felicidad</a:t>
            </a:r>
          </a:p>
        </p:txBody>
      </p:sp>
      <p:pic>
        <p:nvPicPr>
          <p:cNvPr id="14341"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34200" y="2133600"/>
            <a:ext cx="2057400" cy="30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narration_02_02">
            <a:hlinkClick r:id="" action="ppaction://media"/>
            <a:extLst>
              <a:ext uri="{FF2B5EF4-FFF2-40B4-BE49-F238E27FC236}">
                <a16:creationId xmlns:a16="http://schemas.microsoft.com/office/drawing/2014/main" id="{FA7F0B02-4AF6-76D8-B178-26E391A32E3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9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p:txBody>
          <a:bodyPr>
            <a:normAutofit fontScale="90000"/>
          </a:bodyPr>
          <a:lstStyle/>
          <a:p>
            <a:pPr>
              <a:lnSpc>
                <a:spcPts val="4575"/>
              </a:lnSpc>
            </a:pPr>
            <a:r>
              <a:rPr lang="es-MX" dirty="0"/>
              <a:t>Relaciones Personales:  </a:t>
            </a:r>
            <a:br>
              <a:rPr lang="es-MX" dirty="0"/>
            </a:br>
            <a:r>
              <a:rPr lang="es-MX" dirty="0"/>
              <a:t>Familia y amigos </a:t>
            </a:r>
          </a:p>
        </p:txBody>
      </p:sp>
      <p:sp>
        <p:nvSpPr>
          <p:cNvPr id="3" name="Content Placeholder 2"/>
          <p:cNvSpPr>
            <a:spLocks noGrp="1"/>
          </p:cNvSpPr>
          <p:nvPr>
            <p:ph idx="1"/>
          </p:nvPr>
        </p:nvSpPr>
        <p:spPr>
          <a:xfrm>
            <a:off x="457200" y="1600200"/>
            <a:ext cx="6248400" cy="4525963"/>
          </a:xfrm>
        </p:spPr>
        <p:txBody>
          <a:bodyPr rtlCol="0">
            <a:normAutofit fontScale="85000" lnSpcReduction="20000"/>
          </a:bodyPr>
          <a:lstStyle/>
          <a:p>
            <a:pPr>
              <a:defRPr/>
            </a:pPr>
            <a:r>
              <a:rPr lang="es-MX" sz="3300" dirty="0"/>
              <a:t>Encuesta al conductor: </a:t>
            </a:r>
            <a:r>
              <a:rPr lang="es-MX" sz="3300" b="1" dirty="0"/>
              <a:t>La falta de tiempo familiar </a:t>
            </a:r>
            <a:r>
              <a:rPr lang="es-MX" sz="3300" dirty="0"/>
              <a:t>es la mayor preocupación de la salud individual y bienestar</a:t>
            </a:r>
          </a:p>
          <a:p>
            <a:pPr fontAlgn="auto">
              <a:spcAft>
                <a:spcPts val="0"/>
              </a:spcAft>
              <a:buFont typeface="Arial" pitchFamily="34" charset="0"/>
              <a:buChar char="•"/>
              <a:defRPr/>
            </a:pPr>
            <a:r>
              <a:rPr lang="es-MX" sz="3300" dirty="0"/>
              <a:t>Los problemas personales y familiares del conductor a veces ocasionan una conducción insegura y accidentes</a:t>
            </a:r>
          </a:p>
          <a:p>
            <a:pPr fontAlgn="auto">
              <a:spcAft>
                <a:spcPts val="0"/>
              </a:spcAft>
              <a:buFont typeface="Arial" pitchFamily="34" charset="0"/>
              <a:buChar char="•"/>
              <a:defRPr/>
            </a:pPr>
            <a:r>
              <a:rPr lang="es-MX" sz="3300" dirty="0"/>
              <a:t>¡La familia y amigos pueden ayudar!</a:t>
            </a:r>
          </a:p>
          <a:p>
            <a:pPr lvl="1" fontAlgn="auto">
              <a:spcAft>
                <a:spcPts val="0"/>
              </a:spcAft>
              <a:buFont typeface="Arial" pitchFamily="34" charset="0"/>
              <a:buChar char="–"/>
              <a:defRPr/>
            </a:pPr>
            <a:r>
              <a:rPr lang="es-MX" dirty="0"/>
              <a:t>Manténgase en contacto</a:t>
            </a:r>
          </a:p>
          <a:p>
            <a:pPr lvl="1" fontAlgn="auto">
              <a:spcAft>
                <a:spcPts val="0"/>
              </a:spcAft>
              <a:buFont typeface="Arial" pitchFamily="34" charset="0"/>
              <a:buChar char="–"/>
              <a:defRPr/>
            </a:pPr>
            <a:r>
              <a:rPr lang="es-MX" dirty="0"/>
              <a:t>Valore y fomente cada relación</a:t>
            </a:r>
          </a:p>
          <a:p>
            <a:pPr lvl="1" fontAlgn="auto">
              <a:spcAft>
                <a:spcPts val="0"/>
              </a:spcAft>
              <a:buFont typeface="Arial" pitchFamily="34" charset="0"/>
              <a:buChar char="–"/>
              <a:defRPr/>
            </a:pPr>
            <a:r>
              <a:rPr lang="es-MX" dirty="0"/>
              <a:t>Haga cosas divertidas juntos</a:t>
            </a:r>
          </a:p>
          <a:p>
            <a:pPr lvl="1" fontAlgn="auto">
              <a:spcAft>
                <a:spcPts val="0"/>
              </a:spcAft>
              <a:buFont typeface="Arial" pitchFamily="34" charset="0"/>
              <a:buChar char="–"/>
              <a:defRPr/>
            </a:pPr>
            <a:r>
              <a:rPr lang="es-MX" dirty="0"/>
              <a:t>Sea solidario</a:t>
            </a:r>
          </a:p>
        </p:txBody>
      </p:sp>
      <p:pic>
        <p:nvPicPr>
          <p:cNvPr id="6"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224587" y="4114800"/>
            <a:ext cx="2919413" cy="218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title="family washing dog">
            <a:extLst>
              <a:ext uri="{FF2B5EF4-FFF2-40B4-BE49-F238E27FC236}">
                <a16:creationId xmlns:a16="http://schemas.microsoft.com/office/drawing/2014/main" id="{D83CF7B2-AB0D-A7B8-8944-C319A352EE25}"/>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629400" y="1647825"/>
            <a:ext cx="2133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narration_04_12">
            <a:hlinkClick r:id="" action="ppaction://media"/>
            <a:extLst>
              <a:ext uri="{FF2B5EF4-FFF2-40B4-BE49-F238E27FC236}">
                <a16:creationId xmlns:a16="http://schemas.microsoft.com/office/drawing/2014/main" id="{EDD2837B-422A-ED20-78EA-33BECFF8440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6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Title 1"/>
          <p:cNvSpPr>
            <a:spLocks noGrp="1"/>
          </p:cNvSpPr>
          <p:nvPr>
            <p:ph type="title"/>
          </p:nvPr>
        </p:nvSpPr>
        <p:spPr/>
        <p:txBody>
          <a:bodyPr/>
          <a:lstStyle/>
          <a:p>
            <a:pPr>
              <a:lnSpc>
                <a:spcPts val="4575"/>
              </a:lnSpc>
            </a:pPr>
            <a:r>
              <a:rPr lang="es-MX" dirty="0"/>
              <a:t>Cafeína </a:t>
            </a:r>
          </a:p>
        </p:txBody>
      </p:sp>
      <p:sp>
        <p:nvSpPr>
          <p:cNvPr id="3" name="Content Placeholder 2"/>
          <p:cNvSpPr>
            <a:spLocks noGrp="1"/>
          </p:cNvSpPr>
          <p:nvPr>
            <p:ph idx="1"/>
          </p:nvPr>
        </p:nvSpPr>
        <p:spPr>
          <a:xfrm>
            <a:off x="457200" y="1600200"/>
            <a:ext cx="5791200" cy="4525963"/>
          </a:xfrm>
        </p:spPr>
        <p:txBody>
          <a:bodyPr rtlCol="0">
            <a:normAutofit fontScale="92500" lnSpcReduction="20000"/>
          </a:bodyPr>
          <a:lstStyle/>
          <a:p>
            <a:pPr>
              <a:defRPr/>
            </a:pPr>
            <a:r>
              <a:rPr lang="es-MX" sz="2800" dirty="0"/>
              <a:t>El estimulante más ampliamente usado</a:t>
            </a:r>
          </a:p>
          <a:p>
            <a:pPr>
              <a:defRPr/>
            </a:pPr>
            <a:r>
              <a:rPr lang="es-MX" sz="2800" dirty="0"/>
              <a:t>En café, té, la mayoría de los refrescos, bebidas energéticas,  algunos medicamentos</a:t>
            </a:r>
          </a:p>
          <a:p>
            <a:pPr>
              <a:defRPr/>
            </a:pPr>
            <a:r>
              <a:rPr lang="es-MX" sz="2800" dirty="0"/>
              <a:t>Generalmente seguro y saludable si se usa con moderación</a:t>
            </a:r>
          </a:p>
          <a:p>
            <a:pPr>
              <a:defRPr/>
            </a:pPr>
            <a:r>
              <a:rPr lang="es-MX" sz="2800" dirty="0"/>
              <a:t>Mejora el estado de alerta y el desempeño</a:t>
            </a:r>
          </a:p>
          <a:p>
            <a:pPr>
              <a:defRPr/>
            </a:pPr>
            <a:r>
              <a:rPr lang="es-MX" sz="2800" dirty="0"/>
              <a:t>Los efectos y la tolerancia varían ampliamente entre las personas</a:t>
            </a:r>
          </a:p>
          <a:p>
            <a:pPr>
              <a:defRPr/>
            </a:pPr>
            <a:r>
              <a:rPr lang="es-MX" sz="2800" dirty="0"/>
              <a:t>Aunque efectivo, </a:t>
            </a:r>
            <a:r>
              <a:rPr lang="es-MX" sz="2800" b="1" dirty="0"/>
              <a:t>no es un sustituto para el sueño </a:t>
            </a:r>
          </a:p>
        </p:txBody>
      </p:sp>
      <p:pic>
        <p:nvPicPr>
          <p:cNvPr id="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553200" y="2133600"/>
            <a:ext cx="2454275" cy="327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rration_04_13">
            <a:hlinkClick r:id="" action="ppaction://media"/>
            <a:extLst>
              <a:ext uri="{FF2B5EF4-FFF2-40B4-BE49-F238E27FC236}">
                <a16:creationId xmlns:a16="http://schemas.microsoft.com/office/drawing/2014/main" id="{23707609-0D18-1920-D39F-8612FEEC4A4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8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Title 1"/>
          <p:cNvSpPr>
            <a:spLocks noGrp="1"/>
          </p:cNvSpPr>
          <p:nvPr>
            <p:ph type="title"/>
          </p:nvPr>
        </p:nvSpPr>
        <p:spPr/>
        <p:txBody>
          <a:bodyPr/>
          <a:lstStyle/>
          <a:p>
            <a:pPr>
              <a:lnSpc>
                <a:spcPts val="4575"/>
              </a:lnSpc>
            </a:pPr>
            <a:r>
              <a:rPr lang="es-MX" dirty="0"/>
              <a:t>Cafeína y el Sueño </a:t>
            </a:r>
          </a:p>
        </p:txBody>
      </p:sp>
      <p:sp>
        <p:nvSpPr>
          <p:cNvPr id="3" name="Content Placeholder 2"/>
          <p:cNvSpPr>
            <a:spLocks noGrp="1"/>
          </p:cNvSpPr>
          <p:nvPr>
            <p:ph idx="1"/>
          </p:nvPr>
        </p:nvSpPr>
        <p:spPr>
          <a:xfrm>
            <a:off x="457200" y="1600200"/>
            <a:ext cx="6019800" cy="4525963"/>
          </a:xfrm>
        </p:spPr>
        <p:txBody>
          <a:bodyPr rtlCol="0">
            <a:normAutofit fontScale="85000" lnSpcReduction="10000"/>
          </a:bodyPr>
          <a:lstStyle/>
          <a:p>
            <a:pPr>
              <a:defRPr/>
            </a:pPr>
            <a:r>
              <a:rPr lang="es-ES" dirty="0"/>
              <a:t>Como cualquier estimulante, la cafeína hace que dormir sea más difícil</a:t>
            </a:r>
            <a:endParaRPr lang="en-US" dirty="0"/>
          </a:p>
          <a:p>
            <a:pPr>
              <a:defRPr/>
            </a:pPr>
            <a:r>
              <a:rPr lang="es-ES" dirty="0"/>
              <a:t>En general, evite la cafeína dentro de las 6-8 horas del periodo de sueño principal</a:t>
            </a:r>
            <a:endParaRPr lang="en-US" dirty="0"/>
          </a:p>
          <a:p>
            <a:pPr>
              <a:defRPr/>
            </a:pPr>
            <a:r>
              <a:rPr lang="es-ES" dirty="0"/>
              <a:t>Los efectos varían - algunas personas son más sensibles</a:t>
            </a:r>
            <a:endParaRPr lang="en-US" dirty="0"/>
          </a:p>
          <a:p>
            <a:pPr>
              <a:defRPr/>
            </a:pPr>
            <a:r>
              <a:rPr lang="es-ES" dirty="0"/>
              <a:t>Si tiene problemas para ir a dormir:</a:t>
            </a:r>
            <a:endParaRPr lang="en-US" dirty="0"/>
          </a:p>
          <a:p>
            <a:pPr lvl="1">
              <a:defRPr/>
            </a:pPr>
            <a:r>
              <a:rPr lang="es-ES" dirty="0"/>
              <a:t>Reduzca el consumo de cafeína</a:t>
            </a:r>
            <a:endParaRPr lang="en-US" dirty="0"/>
          </a:p>
          <a:p>
            <a:pPr lvl="1">
              <a:defRPr/>
            </a:pPr>
            <a:r>
              <a:rPr lang="es-ES" dirty="0"/>
              <a:t>Aumente el tiempo entre la última dosis y la hora de dormir</a:t>
            </a:r>
            <a:endParaRPr lang="en-US" dirty="0"/>
          </a:p>
        </p:txBody>
      </p:sp>
      <p:pic>
        <p:nvPicPr>
          <p:cNvPr id="227331" name="Picture 2"/>
          <p:cNvPicPr>
            <a:picLocks noChangeAspect="1" noChangeArrowheads="1"/>
          </p:cNvPicPr>
          <p:nvPr/>
        </p:nvPicPr>
        <p:blipFill>
          <a:blip r:embed="rId5" cstate="print"/>
          <a:srcRect/>
          <a:stretch>
            <a:fillRect/>
          </a:stretch>
        </p:blipFill>
        <p:spPr bwMode="auto">
          <a:xfrm>
            <a:off x="6324600" y="2376488"/>
            <a:ext cx="2263775" cy="2257425"/>
          </a:xfrm>
          <a:prstGeom prst="rect">
            <a:avLst/>
          </a:prstGeom>
          <a:noFill/>
          <a:ln w="9525">
            <a:noFill/>
            <a:miter lim="800000"/>
            <a:headEnd/>
            <a:tailEnd/>
          </a:ln>
        </p:spPr>
      </p:pic>
      <p:pic>
        <p:nvPicPr>
          <p:cNvPr id="2" name="narration_04_14">
            <a:hlinkClick r:id="" action="ppaction://media"/>
            <a:extLst>
              <a:ext uri="{FF2B5EF4-FFF2-40B4-BE49-F238E27FC236}">
                <a16:creationId xmlns:a16="http://schemas.microsoft.com/office/drawing/2014/main" id="{013D921A-34BC-6368-22F4-CCDE214BDAD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6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s-MX" sz="4900" dirty="0"/>
              <a:t>Alcohol y el Sueño</a:t>
            </a:r>
            <a:r>
              <a:rPr lang="es-MX" sz="4900" b="1" dirty="0"/>
              <a:t> </a:t>
            </a:r>
            <a:endParaRPr lang="es-MX" dirty="0"/>
          </a:p>
        </p:txBody>
      </p:sp>
      <p:sp>
        <p:nvSpPr>
          <p:cNvPr id="3" name="Content Placeholder 2"/>
          <p:cNvSpPr>
            <a:spLocks noGrp="1"/>
          </p:cNvSpPr>
          <p:nvPr>
            <p:ph idx="1"/>
          </p:nvPr>
        </p:nvSpPr>
        <p:spPr>
          <a:xfrm>
            <a:off x="457200" y="1600200"/>
            <a:ext cx="6019800" cy="4525963"/>
          </a:xfrm>
        </p:spPr>
        <p:txBody>
          <a:bodyPr rtlCol="0">
            <a:noAutofit/>
          </a:bodyPr>
          <a:lstStyle/>
          <a:p>
            <a:pPr>
              <a:defRPr/>
            </a:pPr>
            <a:r>
              <a:rPr lang="es-MX" sz="2800" dirty="0"/>
              <a:t>Algunas personas utilizar el alcohol como una ayuda para dormir y por lo general le adormece</a:t>
            </a:r>
          </a:p>
          <a:p>
            <a:pPr>
              <a:defRPr/>
            </a:pPr>
            <a:r>
              <a:rPr lang="es-MX" sz="2800" dirty="0"/>
              <a:t>Pero realmente </a:t>
            </a:r>
            <a:r>
              <a:rPr lang="es-MX" sz="2800" i="1" dirty="0">
                <a:solidFill>
                  <a:srgbClr val="FF0000"/>
                </a:solidFill>
              </a:rPr>
              <a:t>interrumpe</a:t>
            </a:r>
            <a:r>
              <a:rPr lang="es-MX" sz="2800" dirty="0"/>
              <a:t> el sueño</a:t>
            </a:r>
          </a:p>
          <a:p>
            <a:pPr>
              <a:defRPr/>
            </a:pPr>
            <a:r>
              <a:rPr lang="es-MX" sz="2800" dirty="0"/>
              <a:t>Causa  un "rebote“ despertándolo después de un par de horas</a:t>
            </a:r>
          </a:p>
          <a:p>
            <a:pPr>
              <a:defRPr/>
            </a:pPr>
            <a:r>
              <a:rPr lang="es-MX" sz="2800" dirty="0"/>
              <a:t>El alcohol empeora la Apnea Obstructiva del Sueño (AOS)</a:t>
            </a:r>
          </a:p>
        </p:txBody>
      </p:sp>
      <p:pic>
        <p:nvPicPr>
          <p:cNvPr id="239619" name="Picture 2"/>
          <p:cNvPicPr>
            <a:picLocks noChangeAspect="1" noChangeArrowheads="1"/>
          </p:cNvPicPr>
          <p:nvPr/>
        </p:nvPicPr>
        <p:blipFill>
          <a:blip r:embed="rId5" cstate="print"/>
          <a:srcRect/>
          <a:stretch>
            <a:fillRect/>
          </a:stretch>
        </p:blipFill>
        <p:spPr bwMode="auto">
          <a:xfrm>
            <a:off x="6705600" y="2438400"/>
            <a:ext cx="2155825" cy="3230563"/>
          </a:xfrm>
          <a:prstGeom prst="rect">
            <a:avLst/>
          </a:prstGeom>
          <a:noFill/>
          <a:ln w="9525">
            <a:noFill/>
            <a:miter lim="800000"/>
            <a:headEnd/>
            <a:tailEnd/>
          </a:ln>
        </p:spPr>
      </p:pic>
      <p:pic>
        <p:nvPicPr>
          <p:cNvPr id="4" name="narration_04_15">
            <a:hlinkClick r:id="" action="ppaction://media"/>
            <a:extLst>
              <a:ext uri="{FF2B5EF4-FFF2-40B4-BE49-F238E27FC236}">
                <a16:creationId xmlns:a16="http://schemas.microsoft.com/office/drawing/2014/main" id="{57DEA3D6-FA14-A40F-4E2B-B8A6AD86DB7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2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pPr eaLnBrk="1" hangingPunct="1">
              <a:lnSpc>
                <a:spcPts val="4575"/>
              </a:lnSpc>
            </a:pPr>
            <a:r>
              <a:rPr lang="es-MX" dirty="0"/>
              <a:t>Píldoras para Dormir</a:t>
            </a:r>
          </a:p>
        </p:txBody>
      </p:sp>
      <p:sp>
        <p:nvSpPr>
          <p:cNvPr id="3" name="Content Placeholder 2"/>
          <p:cNvSpPr>
            <a:spLocks noGrp="1"/>
          </p:cNvSpPr>
          <p:nvPr>
            <p:ph idx="1"/>
          </p:nvPr>
        </p:nvSpPr>
        <p:spPr>
          <a:xfrm>
            <a:off x="457200" y="1600200"/>
            <a:ext cx="5791200" cy="4525963"/>
          </a:xfrm>
        </p:spPr>
        <p:txBody>
          <a:bodyPr rtlCol="0">
            <a:normAutofit fontScale="85000" lnSpcReduction="20000"/>
          </a:bodyPr>
          <a:lstStyle/>
          <a:p>
            <a:pPr fontAlgn="auto">
              <a:spcAft>
                <a:spcPts val="0"/>
              </a:spcAft>
              <a:buFont typeface="Arial" pitchFamily="34" charset="0"/>
              <a:buChar char="•"/>
              <a:defRPr/>
            </a:pPr>
            <a:r>
              <a:rPr lang="es-MX" dirty="0"/>
              <a:t>Categorías generales:</a:t>
            </a:r>
          </a:p>
          <a:p>
            <a:pPr lvl="1" eaLnBrk="1" fontAlgn="auto" hangingPunct="1">
              <a:spcAft>
                <a:spcPts val="0"/>
              </a:spcAft>
              <a:buFont typeface="Arial" pitchFamily="34" charset="0"/>
              <a:buChar char="–"/>
              <a:defRPr/>
            </a:pPr>
            <a:r>
              <a:rPr lang="es-MX" dirty="0"/>
              <a:t>Sin receta y de venta libre; ej., Tylenol PM, Benadryl</a:t>
            </a:r>
          </a:p>
          <a:p>
            <a:pPr lvl="1" eaLnBrk="1" fontAlgn="auto" hangingPunct="1">
              <a:spcAft>
                <a:spcPts val="0"/>
              </a:spcAft>
              <a:buFont typeface="Arial" pitchFamily="34" charset="0"/>
              <a:buChar char="–"/>
              <a:defRPr/>
            </a:pPr>
            <a:r>
              <a:rPr lang="es-MX" dirty="0"/>
              <a:t>Prescription; ej., Ambien, Sonata, Lunesta</a:t>
            </a:r>
          </a:p>
          <a:p>
            <a:pPr fontAlgn="auto">
              <a:spcAft>
                <a:spcPts val="0"/>
              </a:spcAft>
              <a:buFont typeface="Arial" pitchFamily="34" charset="0"/>
              <a:buChar char="•"/>
              <a:defRPr/>
            </a:pPr>
            <a:r>
              <a:rPr lang="es-MX" dirty="0"/>
              <a:t>Precauciones:</a:t>
            </a:r>
          </a:p>
          <a:p>
            <a:pPr lvl="1" eaLnBrk="1" fontAlgn="auto" hangingPunct="1">
              <a:spcAft>
                <a:spcPts val="0"/>
              </a:spcAft>
              <a:buFont typeface="Arial" pitchFamily="34" charset="0"/>
              <a:buChar char="–"/>
              <a:defRPr/>
            </a:pPr>
            <a:r>
              <a:rPr lang="es-MX" dirty="0"/>
              <a:t>Ningún somnífero proporciona el 100% de sueño natural </a:t>
            </a:r>
          </a:p>
          <a:p>
            <a:pPr lvl="1" eaLnBrk="1" fontAlgn="auto" hangingPunct="1">
              <a:spcAft>
                <a:spcPts val="0"/>
              </a:spcAft>
              <a:buFont typeface="Arial" pitchFamily="34" charset="0"/>
              <a:buChar char="–"/>
              <a:defRPr/>
            </a:pPr>
            <a:r>
              <a:rPr lang="es-MX" dirty="0"/>
              <a:t>La mayoría tiene efectos secundarios</a:t>
            </a:r>
          </a:p>
          <a:p>
            <a:pPr lvl="1" eaLnBrk="1" fontAlgn="auto" hangingPunct="1">
              <a:spcAft>
                <a:spcPts val="0"/>
              </a:spcAft>
              <a:buFont typeface="Arial" pitchFamily="34" charset="0"/>
              <a:buChar char="–"/>
              <a:defRPr/>
            </a:pPr>
            <a:r>
              <a:rPr lang="es-MX" dirty="0"/>
              <a:t>La mayoría crean hábito (algunos con síntomas de abstinencia)</a:t>
            </a:r>
          </a:p>
          <a:p>
            <a:pPr lvl="1" eaLnBrk="1" fontAlgn="auto" hangingPunct="1">
              <a:spcAft>
                <a:spcPts val="0"/>
              </a:spcAft>
              <a:buFont typeface="Arial" pitchFamily="34" charset="0"/>
              <a:buChar char="–"/>
              <a:defRPr/>
            </a:pPr>
            <a:r>
              <a:rPr lang="es-MX" dirty="0"/>
              <a:t>¡Siga las instrucciones de la dosis con cuidado!</a:t>
            </a:r>
          </a:p>
          <a:p>
            <a:pPr lvl="2" eaLnBrk="1" fontAlgn="auto" hangingPunct="1">
              <a:spcAft>
                <a:spcPts val="0"/>
              </a:spcAft>
              <a:buFont typeface="Arial" pitchFamily="34" charset="0"/>
              <a:buChar char="•"/>
              <a:defRPr/>
            </a:pPr>
            <a:endParaRPr lang="es-MX" dirty="0">
              <a:solidFill>
                <a:srgbClr val="002060"/>
              </a:solidFill>
            </a:endParaRPr>
          </a:p>
        </p:txBody>
      </p:sp>
      <p:pic>
        <p:nvPicPr>
          <p:cNvPr id="88068"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367463" y="2362200"/>
            <a:ext cx="2143125"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rration_04_16">
            <a:hlinkClick r:id="" action="ppaction://media"/>
            <a:extLst>
              <a:ext uri="{FF2B5EF4-FFF2-40B4-BE49-F238E27FC236}">
                <a16:creationId xmlns:a16="http://schemas.microsoft.com/office/drawing/2014/main" id="{3431EE5F-964B-7591-E999-5DB805A707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9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Title 1"/>
          <p:cNvSpPr>
            <a:spLocks noGrp="1"/>
          </p:cNvSpPr>
          <p:nvPr>
            <p:ph type="title"/>
          </p:nvPr>
        </p:nvSpPr>
        <p:spPr/>
        <p:txBody>
          <a:bodyPr>
            <a:normAutofit fontScale="90000"/>
          </a:bodyPr>
          <a:lstStyle/>
          <a:p>
            <a:pPr>
              <a:lnSpc>
                <a:spcPts val="4575"/>
              </a:lnSpc>
            </a:pPr>
            <a:r>
              <a:rPr lang="es-MX" dirty="0"/>
              <a:t>Otros Medicamentos tienen </a:t>
            </a:r>
            <a:br>
              <a:rPr lang="es-MX" dirty="0"/>
            </a:br>
            <a:r>
              <a:rPr lang="es-MX" dirty="0"/>
              <a:t>Efectos Secundarios de Fatiga</a:t>
            </a:r>
          </a:p>
        </p:txBody>
      </p:sp>
      <p:sp>
        <p:nvSpPr>
          <p:cNvPr id="4" name="Content Placeholder 3"/>
          <p:cNvSpPr>
            <a:spLocks noGrp="1"/>
          </p:cNvSpPr>
          <p:nvPr>
            <p:ph idx="1"/>
          </p:nvPr>
        </p:nvSpPr>
        <p:spPr>
          <a:xfrm>
            <a:off x="457200" y="1600200"/>
            <a:ext cx="6019800" cy="4525963"/>
          </a:xfrm>
        </p:spPr>
        <p:txBody>
          <a:bodyPr rtlCol="0">
            <a:noAutofit/>
          </a:bodyPr>
          <a:lstStyle/>
          <a:p>
            <a:pPr>
              <a:defRPr/>
            </a:pPr>
            <a:r>
              <a:rPr lang="es-MX" sz="2800" dirty="0"/>
              <a:t>Efectos secundarios comunes:</a:t>
            </a:r>
          </a:p>
          <a:p>
            <a:pPr lvl="1">
              <a:defRPr/>
            </a:pPr>
            <a:r>
              <a:rPr lang="es-MX" dirty="0">
                <a:sym typeface="Wingdings" pitchFamily="2" charset="2"/>
              </a:rPr>
              <a:t>Somnolencia</a:t>
            </a:r>
          </a:p>
          <a:p>
            <a:pPr lvl="1" fontAlgn="auto">
              <a:spcAft>
                <a:spcPts val="0"/>
              </a:spcAft>
              <a:buFont typeface="Arial" pitchFamily="34" charset="0"/>
              <a:buChar char="–"/>
              <a:defRPr/>
            </a:pPr>
            <a:r>
              <a:rPr lang="es-MX" dirty="0">
                <a:sym typeface="Wingdings" pitchFamily="2" charset="2"/>
              </a:rPr>
              <a:t>Fatiga</a:t>
            </a:r>
          </a:p>
          <a:p>
            <a:pPr lvl="1" fontAlgn="auto">
              <a:spcAft>
                <a:spcPts val="0"/>
              </a:spcAft>
              <a:buFont typeface="Arial" pitchFamily="34" charset="0"/>
              <a:buChar char="–"/>
              <a:defRPr/>
            </a:pPr>
            <a:r>
              <a:rPr lang="es-MX" dirty="0">
                <a:sym typeface="Wingdings" pitchFamily="2" charset="2"/>
              </a:rPr>
              <a:t>Insomnio</a:t>
            </a:r>
          </a:p>
          <a:p>
            <a:pPr>
              <a:defRPr/>
            </a:pPr>
            <a:r>
              <a:rPr lang="es-MX" sz="2800" dirty="0">
                <a:sym typeface="Wingdings" pitchFamily="2" charset="2"/>
              </a:rPr>
              <a:t>En consecuencia, muchas recetas especifican cuándo se debe tomar el fármaco (ej., a la hora de acostarse)</a:t>
            </a:r>
          </a:p>
          <a:p>
            <a:pPr>
              <a:defRPr/>
            </a:pPr>
            <a:r>
              <a:rPr lang="es-MX" sz="2800" dirty="0">
                <a:sym typeface="Wingdings" pitchFamily="2" charset="2"/>
              </a:rPr>
              <a:t>Siga cuidadosamente la dosificación</a:t>
            </a:r>
          </a:p>
        </p:txBody>
      </p:sp>
      <p:pic>
        <p:nvPicPr>
          <p:cNvPr id="237571" name="Picture 2"/>
          <p:cNvPicPr>
            <a:picLocks noChangeAspect="1" noChangeArrowheads="1"/>
          </p:cNvPicPr>
          <p:nvPr/>
        </p:nvPicPr>
        <p:blipFill>
          <a:blip r:embed="rId5" cstate="print"/>
          <a:srcRect/>
          <a:stretch>
            <a:fillRect/>
          </a:stretch>
        </p:blipFill>
        <p:spPr bwMode="auto">
          <a:xfrm>
            <a:off x="6705600" y="1981200"/>
            <a:ext cx="2214563" cy="2647950"/>
          </a:xfrm>
          <a:prstGeom prst="rect">
            <a:avLst/>
          </a:prstGeom>
          <a:noFill/>
          <a:ln w="9525">
            <a:noFill/>
            <a:miter lim="800000"/>
            <a:headEnd/>
            <a:tailEnd/>
          </a:ln>
        </p:spPr>
      </p:pic>
      <p:pic>
        <p:nvPicPr>
          <p:cNvPr id="2" name="narration_04_17">
            <a:hlinkClick r:id="" action="ppaction://media"/>
            <a:extLst>
              <a:ext uri="{FF2B5EF4-FFF2-40B4-BE49-F238E27FC236}">
                <a16:creationId xmlns:a16="http://schemas.microsoft.com/office/drawing/2014/main" id="{D62914AD-2FB2-7428-F490-8EA1AC816A6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9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s-ES" sz="4900" dirty="0"/>
              <a:t>Desafíos del Conductor (1 de 2)</a:t>
            </a:r>
            <a:endParaRPr lang="en-US" dirty="0"/>
          </a:p>
        </p:txBody>
      </p:sp>
      <p:sp>
        <p:nvSpPr>
          <p:cNvPr id="3" name="Content Placeholder 2"/>
          <p:cNvSpPr>
            <a:spLocks noGrp="1"/>
          </p:cNvSpPr>
          <p:nvPr>
            <p:ph idx="1"/>
          </p:nvPr>
        </p:nvSpPr>
        <p:spPr>
          <a:xfrm>
            <a:off x="457200" y="1600200"/>
            <a:ext cx="5715000" cy="4525963"/>
          </a:xfrm>
        </p:spPr>
        <p:txBody>
          <a:bodyPr rtlCol="0">
            <a:normAutofit fontScale="92500" lnSpcReduction="20000"/>
          </a:bodyPr>
          <a:lstStyle/>
          <a:p>
            <a:pPr>
              <a:defRPr/>
            </a:pPr>
            <a:r>
              <a:rPr lang="es-MX" dirty="0"/>
              <a:t>A menudo un horario muy apretado para tener las horas sueño principales</a:t>
            </a:r>
          </a:p>
          <a:p>
            <a:pPr fontAlgn="auto">
              <a:spcAft>
                <a:spcPts val="0"/>
              </a:spcAft>
              <a:buFont typeface="Arial" pitchFamily="34" charset="0"/>
              <a:buChar char="•"/>
              <a:defRPr/>
            </a:pPr>
            <a:r>
              <a:rPr lang="es-MX" dirty="0"/>
              <a:t>Horario de trabajo prolongados</a:t>
            </a:r>
            <a:br>
              <a:rPr lang="es-MX" dirty="0"/>
            </a:br>
            <a:r>
              <a:rPr lang="es-MX" dirty="0"/>
              <a:t>(+ desplazamientos al trabajo para muchos)</a:t>
            </a:r>
          </a:p>
          <a:p>
            <a:pPr fontAlgn="auto">
              <a:spcAft>
                <a:spcPts val="0"/>
              </a:spcAft>
              <a:buFont typeface="Arial" pitchFamily="34" charset="0"/>
              <a:buChar char="•"/>
              <a:defRPr/>
            </a:pPr>
            <a:r>
              <a:rPr lang="es-MX" dirty="0"/>
              <a:t>Cambio de horarios de trabajo</a:t>
            </a:r>
          </a:p>
          <a:p>
            <a:pPr>
              <a:defRPr/>
            </a:pPr>
            <a:r>
              <a:rPr lang="es-MX" dirty="0"/>
              <a:t>Periodos de trabajo/sueño en conflicto con ritmo circadiano</a:t>
            </a:r>
          </a:p>
          <a:p>
            <a:pPr>
              <a:defRPr/>
            </a:pPr>
            <a:r>
              <a:rPr lang="es-MX" dirty="0"/>
              <a:t>Tiempo y lugares limitados para siestas y otros descansos</a:t>
            </a:r>
          </a:p>
        </p:txBody>
      </p:sp>
      <p:pic>
        <p:nvPicPr>
          <p:cNvPr id="4" name="Picture 2" title="Woman commercial driver behind wheel">
            <a:extLst>
              <a:ext uri="{FF2B5EF4-FFF2-40B4-BE49-F238E27FC236}">
                <a16:creationId xmlns:a16="http://schemas.microsoft.com/office/drawing/2014/main" id="{C4119293-5D1E-FD8A-34CA-B43D3119426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172200" y="1905000"/>
            <a:ext cx="269557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narration_04_18">
            <a:hlinkClick r:id="" action="ppaction://media"/>
            <a:extLst>
              <a:ext uri="{FF2B5EF4-FFF2-40B4-BE49-F238E27FC236}">
                <a16:creationId xmlns:a16="http://schemas.microsoft.com/office/drawing/2014/main" id="{1BCD747B-8C82-D42A-B172-2BAC7D5247A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4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s-ES" sz="4900" dirty="0"/>
              <a:t>Desafíos del Conductor (2 de 2)</a:t>
            </a:r>
            <a:endParaRPr lang="en-US" dirty="0"/>
          </a:p>
        </p:txBody>
      </p:sp>
      <p:sp>
        <p:nvSpPr>
          <p:cNvPr id="258050" name="Content Placeholder 2"/>
          <p:cNvSpPr>
            <a:spLocks noGrp="1"/>
          </p:cNvSpPr>
          <p:nvPr>
            <p:ph idx="1"/>
          </p:nvPr>
        </p:nvSpPr>
        <p:spPr>
          <a:xfrm>
            <a:off x="457200" y="1600200"/>
            <a:ext cx="5486400" cy="4525963"/>
          </a:xfrm>
        </p:spPr>
        <p:txBody>
          <a:bodyPr>
            <a:normAutofit fontScale="92500" lnSpcReduction="20000"/>
          </a:bodyPr>
          <a:lstStyle/>
          <a:p>
            <a:r>
              <a:rPr lang="es-MX" sz="3000" dirty="0"/>
              <a:t>Lugares para dormir desconocidos o incómodos</a:t>
            </a:r>
          </a:p>
          <a:p>
            <a:r>
              <a:rPr lang="es-MX" sz="3000" dirty="0"/>
              <a:t>Interrupciones del sueño</a:t>
            </a:r>
          </a:p>
          <a:p>
            <a:pPr>
              <a:spcBef>
                <a:spcPts val="300"/>
              </a:spcBef>
            </a:pPr>
            <a:r>
              <a:rPr lang="es-MX" sz="3000" dirty="0"/>
              <a:t>Oportunidades limitadas para el ejercicio</a:t>
            </a:r>
          </a:p>
          <a:p>
            <a:r>
              <a:rPr lang="es-MX" sz="3000" dirty="0"/>
              <a:t>Dificultad en la búsqueda de alimentos saludables en la carretera</a:t>
            </a:r>
          </a:p>
          <a:p>
            <a:r>
              <a:rPr lang="es-MX" sz="3000" dirty="0"/>
              <a:t>Factores ambientales de estrés (ej. ruido, calor, frío, falta de ventilación)</a:t>
            </a:r>
          </a:p>
        </p:txBody>
      </p:sp>
      <p:pic>
        <p:nvPicPr>
          <p:cNvPr id="258051" name="Picture 2"/>
          <p:cNvPicPr>
            <a:picLocks noChangeAspect="1" noChangeArrowheads="1"/>
          </p:cNvPicPr>
          <p:nvPr/>
        </p:nvPicPr>
        <p:blipFill>
          <a:blip r:embed="rId5" cstate="print"/>
          <a:srcRect/>
          <a:stretch>
            <a:fillRect/>
          </a:stretch>
        </p:blipFill>
        <p:spPr bwMode="auto">
          <a:xfrm>
            <a:off x="6096000" y="1943100"/>
            <a:ext cx="2205038" cy="3303588"/>
          </a:xfrm>
          <a:prstGeom prst="rect">
            <a:avLst/>
          </a:prstGeom>
          <a:noFill/>
          <a:ln w="9525">
            <a:noFill/>
            <a:miter lim="800000"/>
            <a:headEnd/>
            <a:tailEnd/>
          </a:ln>
        </p:spPr>
      </p:pic>
      <p:pic>
        <p:nvPicPr>
          <p:cNvPr id="3" name="narration_04_19">
            <a:hlinkClick r:id="" action="ppaction://media"/>
            <a:extLst>
              <a:ext uri="{FF2B5EF4-FFF2-40B4-BE49-F238E27FC236}">
                <a16:creationId xmlns:a16="http://schemas.microsoft.com/office/drawing/2014/main" id="{C051C609-4CBA-C87A-EEDC-E23FD2DA6B8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66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s-MX" sz="4900" dirty="0"/>
              <a:t>Estrategias Generales para Enfrentar estos Desafíos</a:t>
            </a:r>
            <a:endParaRPr lang="es-MX" dirty="0"/>
          </a:p>
        </p:txBody>
      </p:sp>
      <p:sp>
        <p:nvSpPr>
          <p:cNvPr id="260098" name="Content Placeholder 2"/>
          <p:cNvSpPr>
            <a:spLocks noGrp="1"/>
          </p:cNvSpPr>
          <p:nvPr>
            <p:ph idx="1"/>
          </p:nvPr>
        </p:nvSpPr>
        <p:spPr>
          <a:xfrm>
            <a:off x="457200" y="1524000"/>
            <a:ext cx="6477000" cy="4525963"/>
          </a:xfrm>
        </p:spPr>
        <p:txBody>
          <a:bodyPr>
            <a:normAutofit lnSpcReduction="10000"/>
          </a:bodyPr>
          <a:lstStyle/>
          <a:p>
            <a:pPr>
              <a:spcBef>
                <a:spcPts val="600"/>
              </a:spcBef>
              <a:spcAft>
                <a:spcPts val="600"/>
              </a:spcAft>
            </a:pPr>
            <a:r>
              <a:rPr lang="es-MX" sz="2800" dirty="0"/>
              <a:t>¡¡DUERMA!!</a:t>
            </a:r>
          </a:p>
          <a:p>
            <a:pPr lvl="1">
              <a:spcBef>
                <a:spcPts val="600"/>
              </a:spcBef>
              <a:spcAft>
                <a:spcPts val="600"/>
              </a:spcAft>
            </a:pPr>
            <a:r>
              <a:rPr lang="es-MX" dirty="0"/>
              <a:t>Sueño principal</a:t>
            </a:r>
          </a:p>
          <a:p>
            <a:pPr lvl="1">
              <a:spcBef>
                <a:spcPts val="600"/>
              </a:spcBef>
              <a:spcAft>
                <a:spcPts val="600"/>
              </a:spcAft>
            </a:pPr>
            <a:r>
              <a:rPr lang="es-MX" dirty="0"/>
              <a:t>Siestas</a:t>
            </a:r>
          </a:p>
          <a:p>
            <a:pPr>
              <a:spcBef>
                <a:spcPts val="600"/>
              </a:spcBef>
              <a:spcAft>
                <a:spcPts val="600"/>
              </a:spcAft>
            </a:pPr>
            <a:r>
              <a:rPr lang="es-MX" sz="2800" dirty="0"/>
              <a:t>Mantenga un estilo de vida sano</a:t>
            </a:r>
          </a:p>
          <a:p>
            <a:pPr>
              <a:spcBef>
                <a:spcPts val="600"/>
              </a:spcBef>
              <a:spcAft>
                <a:spcPts val="600"/>
              </a:spcAft>
            </a:pPr>
            <a:r>
              <a:rPr lang="es-MX" sz="2800" dirty="0"/>
              <a:t>Trate de mantener un horario regular</a:t>
            </a:r>
          </a:p>
          <a:p>
            <a:pPr>
              <a:spcBef>
                <a:spcPts val="600"/>
              </a:spcBef>
              <a:spcAft>
                <a:spcPts val="600"/>
              </a:spcAft>
            </a:pPr>
            <a:r>
              <a:rPr lang="es-MX" sz="2800" dirty="0"/>
              <a:t>“Vaya” con su ritmo circadiano </a:t>
            </a:r>
          </a:p>
          <a:p>
            <a:pPr>
              <a:spcBef>
                <a:spcPts val="600"/>
              </a:spcBef>
              <a:spcAft>
                <a:spcPts val="600"/>
              </a:spcAft>
            </a:pPr>
            <a:r>
              <a:rPr lang="es-MX" sz="2800" dirty="0"/>
              <a:t>Sea inteligente en uso de la cafeína</a:t>
            </a:r>
          </a:p>
          <a:p>
            <a:pPr>
              <a:spcBef>
                <a:spcPts val="600"/>
              </a:spcBef>
              <a:spcAft>
                <a:spcPts val="600"/>
              </a:spcAft>
            </a:pPr>
            <a:r>
              <a:rPr lang="es-MX" sz="2800" dirty="0"/>
              <a:t>Comuníquense y anímense unos a otros</a:t>
            </a:r>
          </a:p>
        </p:txBody>
      </p:sp>
      <p:pic>
        <p:nvPicPr>
          <p:cNvPr id="260099" name="Picture 2"/>
          <p:cNvPicPr>
            <a:picLocks noChangeAspect="1" noChangeArrowheads="1"/>
          </p:cNvPicPr>
          <p:nvPr/>
        </p:nvPicPr>
        <p:blipFill>
          <a:blip r:embed="rId5" cstate="print"/>
          <a:srcRect/>
          <a:stretch>
            <a:fillRect/>
          </a:stretch>
        </p:blipFill>
        <p:spPr bwMode="auto">
          <a:xfrm>
            <a:off x="5638800" y="1524000"/>
            <a:ext cx="3048000" cy="2022278"/>
          </a:xfrm>
          <a:prstGeom prst="rect">
            <a:avLst/>
          </a:prstGeom>
          <a:noFill/>
          <a:ln w="9525">
            <a:noFill/>
            <a:miter lim="800000"/>
            <a:headEnd/>
            <a:tailEnd/>
          </a:ln>
        </p:spPr>
      </p:pic>
      <p:pic>
        <p:nvPicPr>
          <p:cNvPr id="3" name="narration_04_20">
            <a:hlinkClick r:id="" action="ppaction://media"/>
            <a:extLst>
              <a:ext uri="{FF2B5EF4-FFF2-40B4-BE49-F238E27FC236}">
                <a16:creationId xmlns:a16="http://schemas.microsoft.com/office/drawing/2014/main" id="{05C9ECC3-C631-0B14-4E99-0B1E20F3823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7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p:txBody>
          <a:bodyPr/>
          <a:lstStyle/>
          <a:p>
            <a:pPr eaLnBrk="1" hangingPunct="1">
              <a:lnSpc>
                <a:spcPts val="4575"/>
              </a:lnSpc>
            </a:pPr>
            <a:r>
              <a:rPr lang="es-MX" sz="4900" dirty="0"/>
              <a:t>Duerma Bien en Casa</a:t>
            </a:r>
            <a:endParaRPr lang="es-MX" dirty="0"/>
          </a:p>
        </p:txBody>
      </p:sp>
      <p:sp>
        <p:nvSpPr>
          <p:cNvPr id="95235" name="Content Placeholder 2"/>
          <p:cNvSpPr>
            <a:spLocks noGrp="1"/>
          </p:cNvSpPr>
          <p:nvPr>
            <p:ph idx="1"/>
          </p:nvPr>
        </p:nvSpPr>
        <p:spPr>
          <a:xfrm>
            <a:off x="457200" y="1600200"/>
            <a:ext cx="5715000" cy="4525963"/>
          </a:xfrm>
        </p:spPr>
        <p:txBody>
          <a:bodyPr/>
          <a:lstStyle/>
          <a:p>
            <a:pPr>
              <a:spcBef>
                <a:spcPts val="300"/>
              </a:spcBef>
            </a:pPr>
            <a:r>
              <a:rPr lang="es-MX" sz="2600" dirty="0"/>
              <a:t>Reconozca el rol clave de la familia</a:t>
            </a:r>
          </a:p>
          <a:p>
            <a:pPr>
              <a:spcBef>
                <a:spcPts val="300"/>
              </a:spcBef>
            </a:pPr>
            <a:r>
              <a:rPr lang="es-MX" sz="2600" dirty="0"/>
              <a:t>El dormitorio debe ser:</a:t>
            </a:r>
          </a:p>
          <a:p>
            <a:pPr lvl="1" eaLnBrk="1" hangingPunct="1">
              <a:spcBef>
                <a:spcPts val="300"/>
              </a:spcBef>
            </a:pPr>
            <a:r>
              <a:rPr lang="es-MX" sz="2600" dirty="0"/>
              <a:t>Fresco</a:t>
            </a:r>
          </a:p>
          <a:p>
            <a:pPr lvl="1" eaLnBrk="1" hangingPunct="1">
              <a:spcBef>
                <a:spcPts val="300"/>
              </a:spcBef>
            </a:pPr>
            <a:r>
              <a:rPr lang="es-MX" sz="2600" dirty="0"/>
              <a:t>Tranquilo</a:t>
            </a:r>
          </a:p>
          <a:p>
            <a:pPr lvl="1" eaLnBrk="1" hangingPunct="1">
              <a:spcBef>
                <a:spcPts val="300"/>
              </a:spcBef>
            </a:pPr>
            <a:r>
              <a:rPr lang="es-MX" sz="2600" dirty="0"/>
              <a:t>Completamente obscuro</a:t>
            </a:r>
          </a:p>
          <a:p>
            <a:pPr>
              <a:spcBef>
                <a:spcPts val="300"/>
              </a:spcBef>
            </a:pPr>
            <a:r>
              <a:rPr lang="es-MX" sz="2600" dirty="0"/>
              <a:t>Rutina antes de dormir:</a:t>
            </a:r>
          </a:p>
          <a:p>
            <a:pPr lvl="1" eaLnBrk="1" hangingPunct="1">
              <a:spcBef>
                <a:spcPts val="300"/>
              </a:spcBef>
            </a:pPr>
            <a:r>
              <a:rPr lang="es-MX" sz="2600" dirty="0"/>
              <a:t>“Baje el ritmo”</a:t>
            </a:r>
          </a:p>
          <a:p>
            <a:pPr lvl="1" eaLnBrk="1" hangingPunct="1">
              <a:spcBef>
                <a:spcPts val="300"/>
              </a:spcBef>
            </a:pPr>
            <a:r>
              <a:rPr lang="es-MX" sz="2600" dirty="0"/>
              <a:t>Baje las luces</a:t>
            </a:r>
          </a:p>
          <a:p>
            <a:pPr>
              <a:spcBef>
                <a:spcPts val="300"/>
              </a:spcBef>
            </a:pPr>
            <a:r>
              <a:rPr lang="es-MX" sz="2600" dirty="0"/>
              <a:t>Sea activo y diviértase, </a:t>
            </a:r>
            <a:r>
              <a:rPr lang="es-MX" sz="2600" b="1" i="1" dirty="0"/>
              <a:t>pero no se agote! </a:t>
            </a:r>
            <a:r>
              <a:rPr lang="es-MX" sz="2600" i="1" dirty="0"/>
              <a:t> </a:t>
            </a:r>
            <a:r>
              <a:rPr lang="es-MX" sz="2600" dirty="0"/>
              <a:t>Tome tiempo para relajarse</a:t>
            </a:r>
          </a:p>
        </p:txBody>
      </p:sp>
      <p:pic>
        <p:nvPicPr>
          <p:cNvPr id="95236"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96000" y="4114800"/>
            <a:ext cx="2728913"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7"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562600" y="1600200"/>
            <a:ext cx="2932113"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rration_04_21">
            <a:hlinkClick r:id="" action="ppaction://media"/>
            <a:extLst>
              <a:ext uri="{FF2B5EF4-FFF2-40B4-BE49-F238E27FC236}">
                <a16:creationId xmlns:a16="http://schemas.microsoft.com/office/drawing/2014/main" id="{4306D790-5202-E919-0172-2B271099D3C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2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s-MX" sz="4900" dirty="0"/>
              <a:t>Importancia de Dormir, Estado de Alerta y Bienestar en la Seguridad </a:t>
            </a:r>
            <a:endParaRPr lang="es-MX" dirty="0"/>
          </a:p>
        </p:txBody>
      </p:sp>
      <p:sp>
        <p:nvSpPr>
          <p:cNvPr id="3" name="Content Placeholder 2"/>
          <p:cNvSpPr>
            <a:spLocks noGrp="1"/>
          </p:cNvSpPr>
          <p:nvPr>
            <p:ph idx="1"/>
          </p:nvPr>
        </p:nvSpPr>
        <p:spPr>
          <a:xfrm>
            <a:off x="457200" y="1600200"/>
            <a:ext cx="5791200" cy="4525963"/>
          </a:xfrm>
        </p:spPr>
        <p:txBody>
          <a:bodyPr rtlCol="0">
            <a:normAutofit fontScale="92500" lnSpcReduction="20000"/>
          </a:bodyPr>
          <a:lstStyle/>
          <a:p>
            <a:pPr fontAlgn="auto">
              <a:spcAft>
                <a:spcPts val="0"/>
              </a:spcAft>
              <a:buFont typeface="Arial" pitchFamily="34" charset="0"/>
              <a:buChar char="•"/>
              <a:defRPr/>
            </a:pPr>
            <a:r>
              <a:rPr lang="es-ES" dirty="0"/>
              <a:t>Quedarse dormido al volante es una  de las principales causas de muerte por choques de conductores de autotransporte</a:t>
            </a:r>
            <a:endParaRPr lang="en-US" dirty="0"/>
          </a:p>
          <a:p>
            <a:pPr fontAlgn="auto">
              <a:spcAft>
                <a:spcPts val="0"/>
              </a:spcAft>
              <a:buFont typeface="Arial" pitchFamily="34" charset="0"/>
              <a:buChar char="•"/>
              <a:defRPr/>
            </a:pPr>
            <a:r>
              <a:rPr lang="es-ES" dirty="0"/>
              <a:t>Crisis médicas son otra causa importante de las muertes en carretera</a:t>
            </a:r>
            <a:r>
              <a:rPr lang="en-US" dirty="0"/>
              <a:t> </a:t>
            </a:r>
            <a:endParaRPr lang="en-US" sz="1900" dirty="0"/>
          </a:p>
          <a:p>
            <a:r>
              <a:rPr lang="es-MX" dirty="0"/>
              <a:t>Un choque serio por su culpa puede terminar con la carrera de un conductor </a:t>
            </a:r>
          </a:p>
          <a:p>
            <a:r>
              <a:rPr lang="es-MX" dirty="0"/>
              <a:t>Puede terminar con una empresa.</a:t>
            </a:r>
          </a:p>
        </p:txBody>
      </p:sp>
      <p:pic>
        <p:nvPicPr>
          <p:cNvPr id="15364"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307138" y="1674813"/>
            <a:ext cx="2547937"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7138" y="4114800"/>
            <a:ext cx="2692486" cy="1794991"/>
          </a:xfrm>
          <a:prstGeom prst="rect">
            <a:avLst/>
          </a:prstGeom>
        </p:spPr>
      </p:pic>
      <p:pic>
        <p:nvPicPr>
          <p:cNvPr id="4" name="narration_02_03">
            <a:hlinkClick r:id="" action="ppaction://media"/>
            <a:extLst>
              <a:ext uri="{FF2B5EF4-FFF2-40B4-BE49-F238E27FC236}">
                <a16:creationId xmlns:a16="http://schemas.microsoft.com/office/drawing/2014/main" id="{050882AE-58E2-9360-B7AB-9955E43178E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3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p:txBody>
          <a:bodyPr/>
          <a:lstStyle/>
          <a:p>
            <a:pPr eaLnBrk="1" hangingPunct="1">
              <a:lnSpc>
                <a:spcPts val="4575"/>
              </a:lnSpc>
            </a:pPr>
            <a:r>
              <a:rPr lang="es-MX" dirty="0"/>
              <a:t>Dormir Durante el Día </a:t>
            </a:r>
          </a:p>
        </p:txBody>
      </p:sp>
      <p:sp>
        <p:nvSpPr>
          <p:cNvPr id="96259" name="Content Placeholder 2"/>
          <p:cNvSpPr>
            <a:spLocks noGrp="1"/>
          </p:cNvSpPr>
          <p:nvPr>
            <p:ph idx="1"/>
          </p:nvPr>
        </p:nvSpPr>
        <p:spPr>
          <a:xfrm>
            <a:off x="457200" y="1524000"/>
            <a:ext cx="8229600" cy="4525963"/>
          </a:xfrm>
        </p:spPr>
        <p:txBody>
          <a:bodyPr/>
          <a:lstStyle/>
          <a:p>
            <a:pPr>
              <a:spcBef>
                <a:spcPts val="300"/>
              </a:spcBef>
            </a:pPr>
            <a:r>
              <a:rPr lang="es-MX" sz="2800" dirty="0"/>
              <a:t>Difícil para los adultos:</a:t>
            </a:r>
          </a:p>
          <a:p>
            <a:pPr lvl="1" eaLnBrk="1" hangingPunct="1">
              <a:spcBef>
                <a:spcPts val="300"/>
              </a:spcBef>
            </a:pPr>
            <a:r>
              <a:rPr lang="es-MX" sz="2400" dirty="0"/>
              <a:t>Estímulos del ritmo circadiano durante el día</a:t>
            </a:r>
          </a:p>
          <a:p>
            <a:pPr lvl="1" eaLnBrk="1" hangingPunct="1">
              <a:spcBef>
                <a:spcPts val="300"/>
              </a:spcBef>
            </a:pPr>
            <a:r>
              <a:rPr lang="es-MX" sz="2400" dirty="0"/>
              <a:t>Efectos de la luz alertan</a:t>
            </a:r>
          </a:p>
          <a:p>
            <a:pPr lvl="1" eaLnBrk="1" hangingPunct="1">
              <a:spcBef>
                <a:spcPts val="300"/>
              </a:spcBef>
            </a:pPr>
            <a:r>
              <a:rPr lang="es-MX" sz="2400" dirty="0"/>
              <a:t>Ruido, interrupciones</a:t>
            </a:r>
          </a:p>
          <a:p>
            <a:pPr lvl="1" eaLnBrk="1" hangingPunct="1">
              <a:spcBef>
                <a:spcPts val="300"/>
              </a:spcBef>
            </a:pPr>
            <a:r>
              <a:rPr lang="es-MX" sz="2400" dirty="0"/>
              <a:t>Múltiples exigencias</a:t>
            </a:r>
          </a:p>
          <a:p>
            <a:pPr>
              <a:spcBef>
                <a:spcPts val="300"/>
              </a:spcBef>
            </a:pPr>
            <a:r>
              <a:rPr lang="es-MX" sz="2800" dirty="0"/>
              <a:t>Para mejorar el sueño durante el día:</a:t>
            </a:r>
          </a:p>
          <a:p>
            <a:pPr lvl="1" eaLnBrk="1" hangingPunct="1">
              <a:spcBef>
                <a:spcPts val="300"/>
              </a:spcBef>
            </a:pPr>
            <a:r>
              <a:rPr lang="es-MX" sz="2400" dirty="0"/>
              <a:t>Relajarse antes de dormir</a:t>
            </a:r>
          </a:p>
          <a:p>
            <a:pPr lvl="1" eaLnBrk="1" hangingPunct="1">
              <a:spcBef>
                <a:spcPts val="300"/>
              </a:spcBef>
            </a:pPr>
            <a:r>
              <a:rPr lang="es-MX" sz="2400" i="1" dirty="0"/>
              <a:t>Habitación</a:t>
            </a:r>
            <a:r>
              <a:rPr lang="es-MX" sz="2400" b="1" i="1" dirty="0"/>
              <a:t> completamente obscura</a:t>
            </a:r>
            <a:endParaRPr lang="es-MX" sz="2400" dirty="0"/>
          </a:p>
          <a:p>
            <a:pPr lvl="1" eaLnBrk="1" hangingPunct="1">
              <a:spcBef>
                <a:spcPts val="300"/>
              </a:spcBef>
            </a:pPr>
            <a:r>
              <a:rPr lang="es-MX" sz="2400" dirty="0"/>
              <a:t>Antifaz y tapones para los oídos</a:t>
            </a:r>
          </a:p>
          <a:p>
            <a:pPr lvl="1" eaLnBrk="1" hangingPunct="1">
              <a:spcBef>
                <a:spcPts val="300"/>
              </a:spcBef>
            </a:pPr>
            <a:r>
              <a:rPr lang="es-MX" sz="2400" dirty="0"/>
              <a:t>Respeto a la necesidad de dormir del conductor como una prioridad de la familia</a:t>
            </a:r>
          </a:p>
        </p:txBody>
      </p:sp>
      <p:pic>
        <p:nvPicPr>
          <p:cNvPr id="96260" name="Picture 8"/>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6324600" y="2590800"/>
            <a:ext cx="2819400" cy="2101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rration_04_22">
            <a:hlinkClick r:id="" action="ppaction://media"/>
            <a:extLst>
              <a:ext uri="{FF2B5EF4-FFF2-40B4-BE49-F238E27FC236}">
                <a16:creationId xmlns:a16="http://schemas.microsoft.com/office/drawing/2014/main" id="{82327B3F-4914-257B-E74D-84F19E02312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6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pPr eaLnBrk="1" hangingPunct="1">
              <a:lnSpc>
                <a:spcPts val="4575"/>
              </a:lnSpc>
            </a:pPr>
            <a:r>
              <a:rPr lang="es-MX" dirty="0"/>
              <a:t>Horario Crítico en el Hogar para los Conductores</a:t>
            </a:r>
          </a:p>
        </p:txBody>
      </p:sp>
      <p:sp>
        <p:nvSpPr>
          <p:cNvPr id="97283" name="Content Placeholder 2"/>
          <p:cNvSpPr>
            <a:spLocks noGrp="1"/>
          </p:cNvSpPr>
          <p:nvPr>
            <p:ph idx="1"/>
          </p:nvPr>
        </p:nvSpPr>
        <p:spPr>
          <a:xfrm>
            <a:off x="457200" y="1600200"/>
            <a:ext cx="5029200" cy="4525963"/>
          </a:xfrm>
        </p:spPr>
        <p:txBody>
          <a:bodyPr/>
          <a:lstStyle/>
          <a:p>
            <a:r>
              <a:rPr lang="es-MX" sz="3600" dirty="0"/>
              <a:t>Justo </a:t>
            </a:r>
            <a:r>
              <a:rPr lang="es-MX" sz="3600" b="1" dirty="0"/>
              <a:t>antes</a:t>
            </a:r>
            <a:r>
              <a:rPr lang="es-MX" sz="3600" dirty="0"/>
              <a:t> de un viaje. ¡El conductor necesita una buena noche de sueño!</a:t>
            </a:r>
          </a:p>
          <a:p>
            <a:r>
              <a:rPr lang="es-MX" sz="3600" dirty="0"/>
              <a:t>Justo </a:t>
            </a:r>
            <a:r>
              <a:rPr lang="es-MX" sz="3600" b="1" dirty="0"/>
              <a:t>después</a:t>
            </a:r>
            <a:r>
              <a:rPr lang="es-MX" sz="3600" dirty="0"/>
              <a:t> de un viaje. El conductor necesita descansar, relajarse y dormir</a:t>
            </a:r>
          </a:p>
        </p:txBody>
      </p:sp>
      <p:pic>
        <p:nvPicPr>
          <p:cNvPr id="97284"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791200" y="2133600"/>
            <a:ext cx="2327275"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rration_04_23">
            <a:hlinkClick r:id="" action="ppaction://media"/>
            <a:extLst>
              <a:ext uri="{FF2B5EF4-FFF2-40B4-BE49-F238E27FC236}">
                <a16:creationId xmlns:a16="http://schemas.microsoft.com/office/drawing/2014/main" id="{41D8A88F-0E43-9A62-0D21-9C87243349B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5"/>
          <p:cNvSpPr>
            <a:spLocks noGrp="1"/>
          </p:cNvSpPr>
          <p:nvPr>
            <p:ph type="ctrTitle"/>
          </p:nvPr>
        </p:nvSpPr>
        <p:spPr>
          <a:solidFill>
            <a:srgbClr val="C00000">
              <a:alpha val="59999"/>
            </a:srgbClr>
          </a:solidFill>
          <a:ln w="9525" cmpd="sng"/>
        </p:spPr>
        <p:txBody>
          <a:bodyPr/>
          <a:lstStyle/>
          <a:p>
            <a:pPr eaLnBrk="1" hangingPunct="1"/>
            <a:r>
              <a:rPr lang="es-MX" dirty="0"/>
              <a:t>Conclusión: Revisión y Resumen</a:t>
            </a:r>
          </a:p>
        </p:txBody>
      </p:sp>
      <p:pic>
        <p:nvPicPr>
          <p:cNvPr id="2" name="narration_05_01">
            <a:hlinkClick r:id="" action="ppaction://media"/>
            <a:extLst>
              <a:ext uri="{FF2B5EF4-FFF2-40B4-BE49-F238E27FC236}">
                <a16:creationId xmlns:a16="http://schemas.microsoft.com/office/drawing/2014/main" id="{7CA8FA0A-5800-86D6-F41E-12655273C6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eaLnBrk="1" fontAlgn="auto" hangingPunct="1">
              <a:spcAft>
                <a:spcPts val="0"/>
              </a:spcAft>
              <a:defRPr/>
            </a:pPr>
            <a:r>
              <a:rPr lang="es-MX" sz="4000" dirty="0"/>
              <a:t>Revisión: Términos y Conceptos Relacionados con la Fatiga  (1 de 2</a:t>
            </a:r>
            <a:r>
              <a:rPr lang="es-MX" sz="2800" dirty="0"/>
              <a:t>) </a:t>
            </a:r>
            <a:endParaRPr lang="es-MX" sz="2400" dirty="0"/>
          </a:p>
        </p:txBody>
      </p:sp>
      <p:sp>
        <p:nvSpPr>
          <p:cNvPr id="100355" name="Content Placeholder 2"/>
          <p:cNvSpPr>
            <a:spLocks noGrp="1"/>
          </p:cNvSpPr>
          <p:nvPr>
            <p:ph sz="half" idx="1"/>
          </p:nvPr>
        </p:nvSpPr>
        <p:spPr/>
        <p:txBody>
          <a:bodyPr/>
          <a:lstStyle/>
          <a:p>
            <a:r>
              <a:rPr lang="es-MX" sz="3200" dirty="0"/>
              <a:t>Estado de Alerta</a:t>
            </a:r>
          </a:p>
          <a:p>
            <a:r>
              <a:rPr lang="es-MX" sz="3200" dirty="0">
                <a:sym typeface="Wingdings" pitchFamily="2" charset="2"/>
              </a:rPr>
              <a:t>Bienestar</a:t>
            </a:r>
          </a:p>
          <a:p>
            <a:r>
              <a:rPr lang="es-MX" sz="3200" dirty="0">
                <a:sym typeface="Wingdings" pitchFamily="2" charset="2"/>
              </a:rPr>
              <a:t>Fatiga</a:t>
            </a:r>
          </a:p>
          <a:p>
            <a:r>
              <a:rPr lang="es-MX" sz="3200" dirty="0">
                <a:sym typeface="Wingdings" pitchFamily="2" charset="2"/>
              </a:rPr>
              <a:t>Fatiga aguda vs. crónica</a:t>
            </a:r>
          </a:p>
          <a:p>
            <a:r>
              <a:rPr lang="es-MX" sz="3200" dirty="0">
                <a:sym typeface="Wingdings" pitchFamily="2" charset="2"/>
              </a:rPr>
              <a:t>Microsueños</a:t>
            </a:r>
          </a:p>
          <a:p>
            <a:endParaRPr lang="es-MX" sz="2900" dirty="0">
              <a:solidFill>
                <a:srgbClr val="002060"/>
              </a:solidFill>
              <a:sym typeface="Wingdings" pitchFamily="2" charset="2"/>
            </a:endParaRPr>
          </a:p>
          <a:p>
            <a:pPr>
              <a:buFont typeface="Arial" charset="0"/>
              <a:buNone/>
            </a:pPr>
            <a:endParaRPr lang="es-MX" sz="1800" dirty="0">
              <a:solidFill>
                <a:srgbClr val="002060"/>
              </a:solidFill>
              <a:sym typeface="Wingdings" pitchFamily="2" charset="2"/>
            </a:endParaRPr>
          </a:p>
          <a:p>
            <a:endParaRPr lang="es-MX" sz="1800" dirty="0">
              <a:solidFill>
                <a:srgbClr val="002060"/>
              </a:solidFill>
              <a:sym typeface="Wingdings" pitchFamily="2" charset="2"/>
            </a:endParaRPr>
          </a:p>
          <a:p>
            <a:endParaRPr lang="es-MX" sz="2400" dirty="0">
              <a:solidFill>
                <a:srgbClr val="002060"/>
              </a:solidFill>
            </a:endParaRPr>
          </a:p>
        </p:txBody>
      </p:sp>
      <p:sp>
        <p:nvSpPr>
          <p:cNvPr id="100356" name="Content Placeholder 3"/>
          <p:cNvSpPr>
            <a:spLocks noGrp="1"/>
          </p:cNvSpPr>
          <p:nvPr>
            <p:ph sz="half" idx="2"/>
          </p:nvPr>
        </p:nvSpPr>
        <p:spPr/>
        <p:txBody>
          <a:bodyPr/>
          <a:lstStyle/>
          <a:p>
            <a:pPr>
              <a:lnSpc>
                <a:spcPts val="3400"/>
              </a:lnSpc>
            </a:pPr>
            <a:r>
              <a:rPr lang="es-MX" sz="3200" dirty="0">
                <a:sym typeface="Wingdings" pitchFamily="2" charset="2"/>
              </a:rPr>
              <a:t>Privación del sueño: efectos en el desempeño y en la salud</a:t>
            </a:r>
          </a:p>
          <a:p>
            <a:r>
              <a:rPr lang="es-MX" sz="3200" dirty="0">
                <a:sym typeface="Wingdings" pitchFamily="2" charset="2"/>
              </a:rPr>
              <a:t>Deuda de sueño</a:t>
            </a:r>
          </a:p>
          <a:p>
            <a:r>
              <a:rPr lang="es-MX" sz="3200" dirty="0">
                <a:sym typeface="Wingdings" pitchFamily="2" charset="2"/>
              </a:rPr>
              <a:t>Recuperación</a:t>
            </a:r>
          </a:p>
          <a:p>
            <a:r>
              <a:rPr lang="es-MX" sz="3200" dirty="0">
                <a:sym typeface="Wingdings" pitchFamily="2" charset="2"/>
              </a:rPr>
              <a:t>Sueño “Regular” y Sueño MOR</a:t>
            </a:r>
          </a:p>
          <a:p>
            <a:pPr>
              <a:buFont typeface="Arial" charset="0"/>
              <a:buNone/>
            </a:pPr>
            <a:endParaRPr lang="es-MX" dirty="0">
              <a:solidFill>
                <a:srgbClr val="800000"/>
              </a:solidFill>
              <a:sym typeface="Wingdings" pitchFamily="2" charset="2"/>
            </a:endParaRPr>
          </a:p>
        </p:txBody>
      </p:sp>
      <p:pic>
        <p:nvPicPr>
          <p:cNvPr id="3" name="narration_05_02">
            <a:hlinkClick r:id="" action="ppaction://media"/>
            <a:extLst>
              <a:ext uri="{FF2B5EF4-FFF2-40B4-BE49-F238E27FC236}">
                <a16:creationId xmlns:a16="http://schemas.microsoft.com/office/drawing/2014/main" id="{1C64CB2C-C273-E5F2-8098-F090C560B7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5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4"/>
          <p:cNvSpPr>
            <a:spLocks noGrp="1"/>
          </p:cNvSpPr>
          <p:nvPr>
            <p:ph type="title"/>
          </p:nvPr>
        </p:nvSpPr>
        <p:spPr/>
        <p:txBody>
          <a:bodyPr/>
          <a:lstStyle/>
          <a:p>
            <a:pPr eaLnBrk="1" hangingPunct="1"/>
            <a:r>
              <a:rPr lang="es-MX" sz="4000" dirty="0"/>
              <a:t>Revisión: Términos y Conceptos Relacionados con la Fatiga  (2 de 2)  </a:t>
            </a:r>
          </a:p>
        </p:txBody>
      </p:sp>
      <p:sp>
        <p:nvSpPr>
          <p:cNvPr id="101379" name="Content Placeholder 2"/>
          <p:cNvSpPr>
            <a:spLocks noGrp="1"/>
          </p:cNvSpPr>
          <p:nvPr>
            <p:ph sz="half" idx="1"/>
          </p:nvPr>
        </p:nvSpPr>
        <p:spPr/>
        <p:txBody>
          <a:bodyPr/>
          <a:lstStyle/>
          <a:p>
            <a:r>
              <a:rPr lang="es-MX" sz="3200" dirty="0">
                <a:sym typeface="Wingdings" pitchFamily="2" charset="2"/>
              </a:rPr>
              <a:t>Ritmos circadianos</a:t>
            </a:r>
          </a:p>
          <a:p>
            <a:r>
              <a:rPr lang="es-MX" sz="3200" dirty="0">
                <a:sym typeface="Wingdings" pitchFamily="2" charset="2"/>
              </a:rPr>
              <a:t>Hora de despertar</a:t>
            </a:r>
          </a:p>
          <a:p>
            <a:pPr>
              <a:lnSpc>
                <a:spcPts val="3500"/>
              </a:lnSpc>
            </a:pPr>
            <a:r>
              <a:rPr lang="es-MX" sz="3200" dirty="0">
                <a:sym typeface="Wingdings" pitchFamily="2" charset="2"/>
              </a:rPr>
              <a:t>Diferencias individuales en la susceptibilidad a la fatiga</a:t>
            </a:r>
          </a:p>
          <a:p>
            <a:r>
              <a:rPr lang="es-MX" sz="3200" dirty="0">
                <a:sym typeface="Wingdings" pitchFamily="2" charset="2"/>
              </a:rPr>
              <a:t>Enfermedades del sueño</a:t>
            </a:r>
          </a:p>
          <a:p>
            <a:endParaRPr lang="es-MX" sz="1800" dirty="0">
              <a:solidFill>
                <a:srgbClr val="002060"/>
              </a:solidFill>
              <a:sym typeface="Wingdings" pitchFamily="2" charset="2"/>
            </a:endParaRPr>
          </a:p>
          <a:p>
            <a:endParaRPr lang="es-MX" sz="2400" dirty="0">
              <a:solidFill>
                <a:srgbClr val="002060"/>
              </a:solidFill>
            </a:endParaRPr>
          </a:p>
        </p:txBody>
      </p:sp>
      <p:sp>
        <p:nvSpPr>
          <p:cNvPr id="101380" name="Content Placeholder 3"/>
          <p:cNvSpPr>
            <a:spLocks noGrp="1"/>
          </p:cNvSpPr>
          <p:nvPr>
            <p:ph sz="half" idx="2"/>
          </p:nvPr>
        </p:nvSpPr>
        <p:spPr/>
        <p:txBody>
          <a:bodyPr/>
          <a:lstStyle/>
          <a:p>
            <a:r>
              <a:rPr lang="es-MX" sz="3200" dirty="0">
                <a:sym typeface="Wingdings" pitchFamily="2" charset="2"/>
              </a:rPr>
              <a:t>Apnea Obstructiva del Sueño</a:t>
            </a:r>
          </a:p>
          <a:p>
            <a:r>
              <a:rPr lang="es-MX" sz="3200" dirty="0">
                <a:sym typeface="Wingdings" pitchFamily="2" charset="2"/>
              </a:rPr>
              <a:t>Insomnio</a:t>
            </a:r>
          </a:p>
          <a:p>
            <a:r>
              <a:rPr lang="es-MX" sz="3200" dirty="0">
                <a:sym typeface="Wingdings" pitchFamily="2" charset="2"/>
              </a:rPr>
              <a:t>Salud y bienestar</a:t>
            </a:r>
          </a:p>
          <a:p>
            <a:r>
              <a:rPr lang="es-MX" sz="3200" dirty="0">
                <a:sym typeface="Wingdings" pitchFamily="2" charset="2"/>
              </a:rPr>
              <a:t>Drogas y medicamentos</a:t>
            </a:r>
          </a:p>
          <a:p>
            <a:r>
              <a:rPr lang="es-MX" sz="3200" dirty="0">
                <a:sym typeface="Wingdings" pitchFamily="2" charset="2"/>
              </a:rPr>
              <a:t>Horas críticas en el hogar</a:t>
            </a:r>
          </a:p>
          <a:p>
            <a:endParaRPr lang="es-MX" sz="3200" dirty="0">
              <a:solidFill>
                <a:srgbClr val="800000"/>
              </a:solidFill>
              <a:sym typeface="Wingdings" pitchFamily="2" charset="2"/>
            </a:endParaRPr>
          </a:p>
        </p:txBody>
      </p:sp>
      <p:pic>
        <p:nvPicPr>
          <p:cNvPr id="2" name="narration_05_03">
            <a:hlinkClick r:id="" action="ppaction://media"/>
            <a:extLst>
              <a:ext uri="{FF2B5EF4-FFF2-40B4-BE49-F238E27FC236}">
                <a16:creationId xmlns:a16="http://schemas.microsoft.com/office/drawing/2014/main" id="{F6ABD604-DAFC-8043-0458-31E75F3DBE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p:txBody>
          <a:bodyPr/>
          <a:lstStyle/>
          <a:p>
            <a:pPr eaLnBrk="1" hangingPunct="1">
              <a:lnSpc>
                <a:spcPts val="4575"/>
              </a:lnSpc>
            </a:pPr>
            <a:r>
              <a:rPr lang="en-US" sz="4900" dirty="0"/>
              <a:t>Hogar y Familia</a:t>
            </a:r>
            <a:endParaRPr lang="en-US" dirty="0"/>
          </a:p>
        </p:txBody>
      </p:sp>
      <p:sp>
        <p:nvSpPr>
          <p:cNvPr id="102403" name="Content Placeholder 2"/>
          <p:cNvSpPr>
            <a:spLocks noGrp="1"/>
          </p:cNvSpPr>
          <p:nvPr>
            <p:ph idx="1"/>
          </p:nvPr>
        </p:nvSpPr>
        <p:spPr>
          <a:xfrm>
            <a:off x="457200" y="1600200"/>
            <a:ext cx="6096000" cy="4648200"/>
          </a:xfrm>
        </p:spPr>
        <p:txBody>
          <a:bodyPr/>
          <a:lstStyle/>
          <a:p>
            <a:r>
              <a:rPr lang="es-ES" dirty="0"/>
              <a:t>Dormir es una necesidad biológica</a:t>
            </a:r>
            <a:endParaRPr lang="en-US" dirty="0"/>
          </a:p>
          <a:p>
            <a:r>
              <a:rPr lang="es-ES" dirty="0"/>
              <a:t>El sueño y otras conductas relacionadas con la salud que influyen en el desempeño y calidad de vida</a:t>
            </a:r>
            <a:endParaRPr lang="en-US" dirty="0"/>
          </a:p>
          <a:p>
            <a:r>
              <a:rPr lang="es-ES" dirty="0">
                <a:sym typeface="Wingdings" pitchFamily="2" charset="2"/>
              </a:rPr>
              <a:t>El hogar y la familia son la </a:t>
            </a:r>
            <a:r>
              <a:rPr lang="es-ES" b="1" dirty="0">
                <a:sym typeface="Wingdings" pitchFamily="2" charset="2"/>
              </a:rPr>
              <a:t>base</a:t>
            </a:r>
            <a:r>
              <a:rPr lang="es-ES" dirty="0">
                <a:sym typeface="Wingdings" pitchFamily="2" charset="2"/>
              </a:rPr>
              <a:t> para el bienestar y la seguridad del conductor</a:t>
            </a:r>
            <a:endParaRPr lang="en-US" dirty="0"/>
          </a:p>
        </p:txBody>
      </p:sp>
      <p:pic>
        <p:nvPicPr>
          <p:cNvPr id="102404"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62800" y="3543300"/>
            <a:ext cx="1700213" cy="254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5" name="Picture 3" descr="P:\457407\Working\Documents\Module Content\istock photos\Module 4\old man asleep.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172200" y="1812925"/>
            <a:ext cx="2609850"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rration_05_04">
            <a:hlinkClick r:id="" action="ppaction://media"/>
            <a:extLst>
              <a:ext uri="{FF2B5EF4-FFF2-40B4-BE49-F238E27FC236}">
                <a16:creationId xmlns:a16="http://schemas.microsoft.com/office/drawing/2014/main" id="{198DC74A-81DD-A0AF-A1E2-B38CBE57339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6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457200" y="274638"/>
            <a:ext cx="8229600" cy="1249362"/>
          </a:xfrm>
        </p:spPr>
        <p:txBody>
          <a:bodyPr/>
          <a:lstStyle/>
          <a:p>
            <a:pPr eaLnBrk="1" hangingPunct="1">
              <a:lnSpc>
                <a:spcPts val="3200"/>
              </a:lnSpc>
            </a:pPr>
            <a:r>
              <a:rPr lang="es-MX" sz="3600" dirty="0"/>
              <a:t>Conductores, Familias y Empleadores: </a:t>
            </a:r>
            <a:br>
              <a:rPr lang="es-MX" sz="3600" dirty="0"/>
            </a:br>
            <a:r>
              <a:rPr lang="es-MX" sz="3600" dirty="0"/>
              <a:t> ¡Trabajando Juntos para la Seguridad de los Conductores!</a:t>
            </a:r>
          </a:p>
        </p:txBody>
      </p:sp>
      <p:pic>
        <p:nvPicPr>
          <p:cNvPr id="103427" name="Picture 10"/>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514600" y="1524000"/>
            <a:ext cx="4800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5 CuadroTexto"/>
          <p:cNvSpPr txBox="1"/>
          <p:nvPr/>
        </p:nvSpPr>
        <p:spPr>
          <a:xfrm>
            <a:off x="4419600" y="4953000"/>
            <a:ext cx="1107996" cy="369332"/>
          </a:xfrm>
          <a:prstGeom prst="rect">
            <a:avLst/>
          </a:prstGeom>
          <a:solidFill>
            <a:srgbClr val="83E7F5"/>
          </a:solidFill>
        </p:spPr>
        <p:txBody>
          <a:bodyPr wrap="none" rtlCol="0">
            <a:spAutoFit/>
          </a:bodyPr>
          <a:lstStyle/>
          <a:p>
            <a:r>
              <a:rPr lang="es-MX" b="1" dirty="0"/>
              <a:t>Familias</a:t>
            </a:r>
          </a:p>
        </p:txBody>
      </p:sp>
      <p:sp>
        <p:nvSpPr>
          <p:cNvPr id="8" name="7 Rectángulo"/>
          <p:cNvSpPr/>
          <p:nvPr/>
        </p:nvSpPr>
        <p:spPr>
          <a:xfrm>
            <a:off x="3048000" y="2590800"/>
            <a:ext cx="990600" cy="457200"/>
          </a:xfrm>
          <a:prstGeom prst="rect">
            <a:avLst/>
          </a:prstGeom>
          <a:solidFill>
            <a:srgbClr val="A2F9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4" name="3 CuadroTexto"/>
          <p:cNvSpPr txBox="1"/>
          <p:nvPr/>
        </p:nvSpPr>
        <p:spPr>
          <a:xfrm>
            <a:off x="2895600" y="2819400"/>
            <a:ext cx="1447832" cy="338554"/>
          </a:xfrm>
          <a:prstGeom prst="rect">
            <a:avLst/>
          </a:prstGeom>
          <a:solidFill>
            <a:srgbClr val="A2F974"/>
          </a:solidFill>
        </p:spPr>
        <p:txBody>
          <a:bodyPr wrap="none" rtlCol="0">
            <a:spAutoFit/>
          </a:bodyPr>
          <a:lstStyle/>
          <a:p>
            <a:r>
              <a:rPr lang="es-MX" sz="1600" b="1" dirty="0"/>
              <a:t>Conductores</a:t>
            </a:r>
            <a:endParaRPr lang="es-MX" b="1" dirty="0"/>
          </a:p>
        </p:txBody>
      </p:sp>
      <p:sp>
        <p:nvSpPr>
          <p:cNvPr id="9" name="8 Rectángulo"/>
          <p:cNvSpPr/>
          <p:nvPr/>
        </p:nvSpPr>
        <p:spPr>
          <a:xfrm>
            <a:off x="5762298" y="2590800"/>
            <a:ext cx="1295400" cy="457200"/>
          </a:xfrm>
          <a:prstGeom prst="rect">
            <a:avLst/>
          </a:prstGeom>
          <a:solidFill>
            <a:srgbClr val="F8A5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5" name="4 CuadroTexto"/>
          <p:cNvSpPr txBox="1"/>
          <p:nvPr/>
        </p:nvSpPr>
        <p:spPr>
          <a:xfrm>
            <a:off x="5638800" y="2698532"/>
            <a:ext cx="1524000" cy="338554"/>
          </a:xfrm>
          <a:prstGeom prst="rect">
            <a:avLst/>
          </a:prstGeom>
          <a:solidFill>
            <a:srgbClr val="F8A573"/>
          </a:solidFill>
        </p:spPr>
        <p:txBody>
          <a:bodyPr wrap="square" rtlCol="0">
            <a:spAutoFit/>
          </a:bodyPr>
          <a:lstStyle/>
          <a:p>
            <a:r>
              <a:rPr lang="es-MX" sz="1600" b="1" dirty="0"/>
              <a:t>Empleadores</a:t>
            </a:r>
          </a:p>
        </p:txBody>
      </p:sp>
      <p:sp>
        <p:nvSpPr>
          <p:cNvPr id="10" name="9 Rectángulo"/>
          <p:cNvSpPr/>
          <p:nvPr/>
        </p:nvSpPr>
        <p:spPr>
          <a:xfrm>
            <a:off x="4495800" y="3352800"/>
            <a:ext cx="1066800" cy="381000"/>
          </a:xfrm>
          <a:prstGeom prst="rect">
            <a:avLst/>
          </a:prstGeom>
          <a:solidFill>
            <a:srgbClr val="63D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7" name="6 CuadroTexto"/>
          <p:cNvSpPr txBox="1"/>
          <p:nvPr/>
        </p:nvSpPr>
        <p:spPr>
          <a:xfrm>
            <a:off x="4221540" y="3288268"/>
            <a:ext cx="1569660" cy="369332"/>
          </a:xfrm>
          <a:prstGeom prst="rect">
            <a:avLst/>
          </a:prstGeom>
          <a:noFill/>
        </p:spPr>
        <p:txBody>
          <a:bodyPr wrap="none" rtlCol="0">
            <a:spAutoFit/>
          </a:bodyPr>
          <a:lstStyle/>
          <a:p>
            <a:r>
              <a:rPr lang="es-MX" b="1" dirty="0"/>
              <a:t>SEGURIDAD</a:t>
            </a:r>
          </a:p>
        </p:txBody>
      </p:sp>
      <p:pic>
        <p:nvPicPr>
          <p:cNvPr id="2" name="narration_05_05">
            <a:hlinkClick r:id="" action="ppaction://media"/>
            <a:extLst>
              <a:ext uri="{FF2B5EF4-FFF2-40B4-BE49-F238E27FC236}">
                <a16:creationId xmlns:a16="http://schemas.microsoft.com/office/drawing/2014/main" id="{358FC7D3-CF68-9F73-A25F-F925F259BF6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p:txBody>
          <a:bodyPr/>
          <a:lstStyle/>
          <a:p>
            <a:pPr eaLnBrk="1" hangingPunct="1">
              <a:lnSpc>
                <a:spcPts val="4575"/>
              </a:lnSpc>
            </a:pPr>
            <a:r>
              <a:rPr lang="es-MX" sz="4900" dirty="0"/>
              <a:t>Módulo de Examen </a:t>
            </a:r>
            <a:endParaRPr lang="es-MX" dirty="0"/>
          </a:p>
        </p:txBody>
      </p:sp>
    </p:spTree>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lnSpc>
                <a:spcPts val="4575"/>
              </a:lnSpc>
            </a:pPr>
            <a:r>
              <a:rPr lang="es-ES" dirty="0"/>
              <a:t>Estado de Alerta, Bienestar y Dormir</a:t>
            </a:r>
            <a:endParaRPr lang="en-US" dirty="0"/>
          </a:p>
        </p:txBody>
      </p:sp>
      <p:sp>
        <p:nvSpPr>
          <p:cNvPr id="16387" name="Content Placeholder 2"/>
          <p:cNvSpPr>
            <a:spLocks noGrp="1"/>
          </p:cNvSpPr>
          <p:nvPr>
            <p:ph idx="1"/>
          </p:nvPr>
        </p:nvSpPr>
        <p:spPr>
          <a:xfrm>
            <a:off x="457200" y="1600200"/>
            <a:ext cx="5715000" cy="4525963"/>
          </a:xfrm>
        </p:spPr>
        <p:txBody>
          <a:bodyPr/>
          <a:lstStyle/>
          <a:p>
            <a:r>
              <a:rPr lang="es-MX" dirty="0"/>
              <a:t>¿Qué es el estado de Alerta?</a:t>
            </a:r>
            <a:br>
              <a:rPr lang="es-MX" dirty="0"/>
            </a:br>
            <a:r>
              <a:rPr lang="es-MX" dirty="0"/>
              <a:t>Alerta = despierto + atento </a:t>
            </a:r>
          </a:p>
          <a:p>
            <a:r>
              <a:rPr lang="es-MX" dirty="0"/>
              <a:t>¿Qué es Bienestar? </a:t>
            </a:r>
            <a:br>
              <a:rPr lang="es-MX" dirty="0"/>
            </a:br>
            <a:r>
              <a:rPr lang="es-MX" dirty="0"/>
              <a:t> Bienestar = salud física, mental, emocional y conductual </a:t>
            </a:r>
          </a:p>
          <a:p>
            <a:r>
              <a:rPr lang="es-MX" dirty="0"/>
              <a:t>Dormir bien es esencial tanto para estar alerta como para el bienestar.</a:t>
            </a:r>
          </a:p>
        </p:txBody>
      </p:sp>
      <p:pic>
        <p:nvPicPr>
          <p:cNvPr id="16388"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719888" y="2336800"/>
            <a:ext cx="2174875" cy="314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rration_02_04">
            <a:hlinkClick r:id="" action="ppaction://media"/>
            <a:extLst>
              <a:ext uri="{FF2B5EF4-FFF2-40B4-BE49-F238E27FC236}">
                <a16:creationId xmlns:a16="http://schemas.microsoft.com/office/drawing/2014/main" id="{6E5DBE40-9F15-A978-78E2-ECCCAB30AF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9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Autofit/>
          </a:bodyPr>
          <a:lstStyle/>
          <a:p>
            <a:r>
              <a:rPr lang="es-MX" dirty="0"/>
              <a:t>Dormir Bien:  Una clave para el Desempeño y la Felicidad</a:t>
            </a:r>
            <a:endParaRPr lang="es-MX" sz="2400" dirty="0">
              <a:solidFill>
                <a:srgbClr val="FF0000"/>
              </a:solidFill>
            </a:endParaRPr>
          </a:p>
        </p:txBody>
      </p:sp>
      <p:grpSp>
        <p:nvGrpSpPr>
          <p:cNvPr id="3" name="31 Grupo"/>
          <p:cNvGrpSpPr/>
          <p:nvPr/>
        </p:nvGrpSpPr>
        <p:grpSpPr>
          <a:xfrm>
            <a:off x="2590800" y="1447800"/>
            <a:ext cx="2286000" cy="2209800"/>
            <a:chOff x="2057400" y="2057400"/>
            <a:chExt cx="2185987" cy="1981200"/>
          </a:xfrm>
        </p:grpSpPr>
        <p:sp>
          <p:nvSpPr>
            <p:cNvPr id="24" name="23 Forma libre"/>
            <p:cNvSpPr/>
            <p:nvPr/>
          </p:nvSpPr>
          <p:spPr>
            <a:xfrm>
              <a:off x="2057400" y="2057400"/>
              <a:ext cx="2057400" cy="1981200"/>
            </a:xfrm>
            <a:custGeom>
              <a:avLst/>
              <a:gdLst>
                <a:gd name="connsiteX0" fmla="*/ 1586556 w 2235200"/>
                <a:gd name="connsiteY0" fmla="*/ 356378 h 2235200"/>
                <a:gd name="connsiteX1" fmla="*/ 1760420 w 2235200"/>
                <a:gd name="connsiteY1" fmla="*/ 210482 h 2235200"/>
                <a:gd name="connsiteX2" fmla="*/ 1899316 w 2235200"/>
                <a:gd name="connsiteY2" fmla="*/ 327030 h 2235200"/>
                <a:gd name="connsiteX3" fmla="*/ 1785827 w 2235200"/>
                <a:gd name="connsiteY3" fmla="*/ 523587 h 2235200"/>
                <a:gd name="connsiteX4" fmla="*/ 1966146 w 2235200"/>
                <a:gd name="connsiteY4" fmla="*/ 835910 h 2235200"/>
                <a:gd name="connsiteX5" fmla="*/ 2193113 w 2235200"/>
                <a:gd name="connsiteY5" fmla="*/ 835904 h 2235200"/>
                <a:gd name="connsiteX6" fmla="*/ 2224597 w 2235200"/>
                <a:gd name="connsiteY6" fmla="*/ 1014466 h 2235200"/>
                <a:gd name="connsiteX7" fmla="*/ 2011316 w 2235200"/>
                <a:gd name="connsiteY7" fmla="*/ 1092087 h 2235200"/>
                <a:gd name="connsiteX8" fmla="*/ 1948692 w 2235200"/>
                <a:gd name="connsiteY8" fmla="*/ 1447245 h 2235200"/>
                <a:gd name="connsiteX9" fmla="*/ 2122562 w 2235200"/>
                <a:gd name="connsiteY9" fmla="*/ 1593132 h 2235200"/>
                <a:gd name="connsiteX10" fmla="*/ 2031904 w 2235200"/>
                <a:gd name="connsiteY10" fmla="*/ 1750157 h 2235200"/>
                <a:gd name="connsiteX11" fmla="*/ 1818627 w 2235200"/>
                <a:gd name="connsiteY11" fmla="*/ 1672524 h 2235200"/>
                <a:gd name="connsiteX12" fmla="*/ 1542361 w 2235200"/>
                <a:gd name="connsiteY12" fmla="*/ 1904338 h 2235200"/>
                <a:gd name="connsiteX13" fmla="*/ 1581779 w 2235200"/>
                <a:gd name="connsiteY13" fmla="*/ 2127856 h 2235200"/>
                <a:gd name="connsiteX14" fmla="*/ 1411397 w 2235200"/>
                <a:gd name="connsiteY14" fmla="*/ 2189870 h 2235200"/>
                <a:gd name="connsiteX15" fmla="*/ 1297919 w 2235200"/>
                <a:gd name="connsiteY15" fmla="*/ 1993308 h 2235200"/>
                <a:gd name="connsiteX16" fmla="*/ 937280 w 2235200"/>
                <a:gd name="connsiteY16" fmla="*/ 1993308 h 2235200"/>
                <a:gd name="connsiteX17" fmla="*/ 823803 w 2235200"/>
                <a:gd name="connsiteY17" fmla="*/ 2189870 h 2235200"/>
                <a:gd name="connsiteX18" fmla="*/ 653421 w 2235200"/>
                <a:gd name="connsiteY18" fmla="*/ 2127856 h 2235200"/>
                <a:gd name="connsiteX19" fmla="*/ 692839 w 2235200"/>
                <a:gd name="connsiteY19" fmla="*/ 1904338 h 2235200"/>
                <a:gd name="connsiteX20" fmla="*/ 416573 w 2235200"/>
                <a:gd name="connsiteY20" fmla="*/ 1672523 h 2235200"/>
                <a:gd name="connsiteX21" fmla="*/ 203296 w 2235200"/>
                <a:gd name="connsiteY21" fmla="*/ 1750157 h 2235200"/>
                <a:gd name="connsiteX22" fmla="*/ 112638 w 2235200"/>
                <a:gd name="connsiteY22" fmla="*/ 1593132 h 2235200"/>
                <a:gd name="connsiteX23" fmla="*/ 286508 w 2235200"/>
                <a:gd name="connsiteY23" fmla="*/ 1447245 h 2235200"/>
                <a:gd name="connsiteX24" fmla="*/ 223884 w 2235200"/>
                <a:gd name="connsiteY24" fmla="*/ 1092087 h 2235200"/>
                <a:gd name="connsiteX25" fmla="*/ 10603 w 2235200"/>
                <a:gd name="connsiteY25" fmla="*/ 1014466 h 2235200"/>
                <a:gd name="connsiteX26" fmla="*/ 42087 w 2235200"/>
                <a:gd name="connsiteY26" fmla="*/ 835904 h 2235200"/>
                <a:gd name="connsiteX27" fmla="*/ 269055 w 2235200"/>
                <a:gd name="connsiteY27" fmla="*/ 835909 h 2235200"/>
                <a:gd name="connsiteX28" fmla="*/ 449375 w 2235200"/>
                <a:gd name="connsiteY28" fmla="*/ 523587 h 2235200"/>
                <a:gd name="connsiteX29" fmla="*/ 335884 w 2235200"/>
                <a:gd name="connsiteY29" fmla="*/ 327030 h 2235200"/>
                <a:gd name="connsiteX30" fmla="*/ 474780 w 2235200"/>
                <a:gd name="connsiteY30" fmla="*/ 210482 h 2235200"/>
                <a:gd name="connsiteX31" fmla="*/ 648644 w 2235200"/>
                <a:gd name="connsiteY31" fmla="*/ 356378 h 2235200"/>
                <a:gd name="connsiteX32" fmla="*/ 987534 w 2235200"/>
                <a:gd name="connsiteY32" fmla="*/ 233033 h 2235200"/>
                <a:gd name="connsiteX33" fmla="*/ 1026941 w 2235200"/>
                <a:gd name="connsiteY33" fmla="*/ 9511 h 2235200"/>
                <a:gd name="connsiteX34" fmla="*/ 1208259 w 2235200"/>
                <a:gd name="connsiteY34" fmla="*/ 9511 h 2235200"/>
                <a:gd name="connsiteX35" fmla="*/ 1247666 w 2235200"/>
                <a:gd name="connsiteY35" fmla="*/ 233031 h 2235200"/>
                <a:gd name="connsiteX36" fmla="*/ 1586556 w 2235200"/>
                <a:gd name="connsiteY36" fmla="*/ 356377 h 2235200"/>
                <a:gd name="connsiteX37" fmla="*/ 1586556 w 2235200"/>
                <a:gd name="connsiteY37" fmla="*/ 356378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35200" h="2235200">
                  <a:moveTo>
                    <a:pt x="1586556" y="356378"/>
                  </a:moveTo>
                  <a:lnTo>
                    <a:pt x="1760420" y="210482"/>
                  </a:lnTo>
                  <a:lnTo>
                    <a:pt x="1899316" y="327030"/>
                  </a:lnTo>
                  <a:lnTo>
                    <a:pt x="1785827" y="523587"/>
                  </a:lnTo>
                  <a:cubicBezTo>
                    <a:pt x="1866524" y="614366"/>
                    <a:pt x="1927878" y="720635"/>
                    <a:pt x="1966146" y="835910"/>
                  </a:cubicBezTo>
                  <a:lnTo>
                    <a:pt x="2193113" y="835904"/>
                  </a:lnTo>
                  <a:lnTo>
                    <a:pt x="2224597" y="1014466"/>
                  </a:lnTo>
                  <a:lnTo>
                    <a:pt x="2011316" y="1092087"/>
                  </a:lnTo>
                  <a:cubicBezTo>
                    <a:pt x="2014782" y="1213498"/>
                    <a:pt x="1993474" y="1334342"/>
                    <a:pt x="1948692" y="1447245"/>
                  </a:cubicBezTo>
                  <a:lnTo>
                    <a:pt x="2122562" y="1593132"/>
                  </a:lnTo>
                  <a:lnTo>
                    <a:pt x="2031904" y="1750157"/>
                  </a:lnTo>
                  <a:lnTo>
                    <a:pt x="1818627" y="1672524"/>
                  </a:lnTo>
                  <a:cubicBezTo>
                    <a:pt x="1743240" y="1767759"/>
                    <a:pt x="1649240" y="1846635"/>
                    <a:pt x="1542361" y="1904338"/>
                  </a:cubicBezTo>
                  <a:lnTo>
                    <a:pt x="1581779" y="2127856"/>
                  </a:lnTo>
                  <a:lnTo>
                    <a:pt x="1411397" y="2189870"/>
                  </a:lnTo>
                  <a:lnTo>
                    <a:pt x="1297919" y="1993308"/>
                  </a:lnTo>
                  <a:cubicBezTo>
                    <a:pt x="1178954" y="2017804"/>
                    <a:pt x="1056245" y="2017804"/>
                    <a:pt x="937280" y="1993308"/>
                  </a:cubicBezTo>
                  <a:lnTo>
                    <a:pt x="823803" y="2189870"/>
                  </a:lnTo>
                  <a:lnTo>
                    <a:pt x="653421" y="2127856"/>
                  </a:lnTo>
                  <a:lnTo>
                    <a:pt x="692839" y="1904338"/>
                  </a:lnTo>
                  <a:cubicBezTo>
                    <a:pt x="585960" y="1846634"/>
                    <a:pt x="491960" y="1767758"/>
                    <a:pt x="416573" y="1672523"/>
                  </a:cubicBezTo>
                  <a:lnTo>
                    <a:pt x="203296" y="1750157"/>
                  </a:lnTo>
                  <a:lnTo>
                    <a:pt x="112638" y="1593132"/>
                  </a:lnTo>
                  <a:lnTo>
                    <a:pt x="286508" y="1447245"/>
                  </a:lnTo>
                  <a:cubicBezTo>
                    <a:pt x="241726" y="1334342"/>
                    <a:pt x="220418" y="1213498"/>
                    <a:pt x="223884" y="1092087"/>
                  </a:cubicBezTo>
                  <a:lnTo>
                    <a:pt x="10603" y="1014466"/>
                  </a:lnTo>
                  <a:lnTo>
                    <a:pt x="42087" y="835904"/>
                  </a:lnTo>
                  <a:lnTo>
                    <a:pt x="269055" y="835909"/>
                  </a:lnTo>
                  <a:cubicBezTo>
                    <a:pt x="307323" y="720634"/>
                    <a:pt x="368678" y="614365"/>
                    <a:pt x="449375" y="523587"/>
                  </a:cubicBezTo>
                  <a:lnTo>
                    <a:pt x="335884" y="327030"/>
                  </a:lnTo>
                  <a:lnTo>
                    <a:pt x="474780" y="210482"/>
                  </a:lnTo>
                  <a:lnTo>
                    <a:pt x="648644" y="356378"/>
                  </a:lnTo>
                  <a:cubicBezTo>
                    <a:pt x="752056" y="292671"/>
                    <a:pt x="867365" y="250702"/>
                    <a:pt x="987534" y="233033"/>
                  </a:cubicBezTo>
                  <a:lnTo>
                    <a:pt x="1026941" y="9511"/>
                  </a:lnTo>
                  <a:lnTo>
                    <a:pt x="1208259" y="9511"/>
                  </a:lnTo>
                  <a:lnTo>
                    <a:pt x="1247666" y="233031"/>
                  </a:lnTo>
                  <a:cubicBezTo>
                    <a:pt x="1367835" y="250700"/>
                    <a:pt x="1483143" y="292669"/>
                    <a:pt x="1586556" y="356377"/>
                  </a:cubicBezTo>
                  <a:lnTo>
                    <a:pt x="1586556" y="356378"/>
                  </a:lnTo>
                  <a:close/>
                </a:path>
              </a:pathLst>
            </a:custGeom>
            <a:gradFill flip="none" rotWithShape="1">
              <a:gsLst>
                <a:gs pos="61000">
                  <a:srgbClr val="F27900">
                    <a:alpha val="54000"/>
                  </a:srgbClr>
                </a:gs>
                <a:gs pos="34000">
                  <a:srgbClr val="FF6600"/>
                </a:gs>
              </a:gsLst>
              <a:path path="circle">
                <a:fillToRect l="100000" t="100000"/>
              </a:path>
              <a:tileRect r="-100000" b="-100000"/>
            </a:gradFill>
            <a:ln w="34925" cap="rnd">
              <a:solidFill>
                <a:srgbClr val="CC6600"/>
              </a:solidFill>
              <a:round/>
            </a:ln>
            <a:sp3d prstMaterial="softEdge">
              <a:bevelT prst="relaxedInset"/>
              <a:bevelB/>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96363" tIns="570577" rIns="496363" bIns="609666" numCol="1" spcCol="1270" anchor="ctr" anchorCtr="0">
              <a:noAutofit/>
            </a:bodyPr>
            <a:lstStyle/>
            <a:p>
              <a:pPr lvl="0" algn="ctr" defTabSz="1644650">
                <a:lnSpc>
                  <a:spcPct val="90000"/>
                </a:lnSpc>
                <a:spcBef>
                  <a:spcPct val="0"/>
                </a:spcBef>
                <a:spcAft>
                  <a:spcPct val="35000"/>
                </a:spcAft>
              </a:pPr>
              <a:endParaRPr lang="es-MX" sz="2000" b="1" kern="1200" dirty="0"/>
            </a:p>
          </p:txBody>
        </p:sp>
        <p:sp>
          <p:nvSpPr>
            <p:cNvPr id="4" name="Rectángulo 3"/>
            <p:cNvSpPr/>
            <p:nvPr/>
          </p:nvSpPr>
          <p:spPr>
            <a:xfrm>
              <a:off x="2209800" y="2814935"/>
              <a:ext cx="2033587" cy="461665"/>
            </a:xfrm>
            <a:prstGeom prst="rect">
              <a:avLst/>
            </a:prstGeom>
            <a:solidFill>
              <a:srgbClr val="FF9900">
                <a:alpha val="0"/>
              </a:srgbClr>
            </a:solidFill>
          </p:spPr>
          <p:txBody>
            <a:bodyPr wrap="square">
              <a:spAutoFit/>
            </a:bodyPr>
            <a:lstStyle/>
            <a:p>
              <a:r>
                <a:rPr lang="es-MX" sz="2400" b="1" dirty="0">
                  <a:solidFill>
                    <a:schemeClr val="bg1"/>
                  </a:solidFill>
                  <a:effectLst>
                    <a:outerShdw blurRad="38100" dist="38100" dir="2700000" algn="tl">
                      <a:srgbClr val="000000">
                        <a:alpha val="43137"/>
                      </a:srgbClr>
                    </a:outerShdw>
                  </a:effectLst>
                </a:rPr>
                <a:t>Desempeño</a:t>
              </a:r>
              <a:r>
                <a:rPr lang="es-MX" sz="2400" b="1" dirty="0">
                  <a:solidFill>
                    <a:schemeClr val="bg1"/>
                  </a:solidFill>
                </a:rPr>
                <a:t> </a:t>
              </a:r>
              <a:endParaRPr lang="es-MX" sz="2000" b="1" dirty="0">
                <a:solidFill>
                  <a:schemeClr val="bg1"/>
                </a:solidFill>
              </a:endParaRPr>
            </a:p>
          </p:txBody>
        </p:sp>
      </p:grpSp>
      <p:sp>
        <p:nvSpPr>
          <p:cNvPr id="17" name="16 Forma libre"/>
          <p:cNvSpPr/>
          <p:nvPr/>
        </p:nvSpPr>
        <p:spPr>
          <a:xfrm>
            <a:off x="3581400" y="4318000"/>
            <a:ext cx="2321587" cy="2006600"/>
          </a:xfrm>
          <a:custGeom>
            <a:avLst/>
            <a:gdLst>
              <a:gd name="connsiteX0" fmla="*/ 1586556 w 2235200"/>
              <a:gd name="connsiteY0" fmla="*/ 356378 h 2235200"/>
              <a:gd name="connsiteX1" fmla="*/ 1760420 w 2235200"/>
              <a:gd name="connsiteY1" fmla="*/ 210482 h 2235200"/>
              <a:gd name="connsiteX2" fmla="*/ 1899316 w 2235200"/>
              <a:gd name="connsiteY2" fmla="*/ 327030 h 2235200"/>
              <a:gd name="connsiteX3" fmla="*/ 1785827 w 2235200"/>
              <a:gd name="connsiteY3" fmla="*/ 523587 h 2235200"/>
              <a:gd name="connsiteX4" fmla="*/ 1966146 w 2235200"/>
              <a:gd name="connsiteY4" fmla="*/ 835910 h 2235200"/>
              <a:gd name="connsiteX5" fmla="*/ 2193113 w 2235200"/>
              <a:gd name="connsiteY5" fmla="*/ 835904 h 2235200"/>
              <a:gd name="connsiteX6" fmla="*/ 2224597 w 2235200"/>
              <a:gd name="connsiteY6" fmla="*/ 1014466 h 2235200"/>
              <a:gd name="connsiteX7" fmla="*/ 2011316 w 2235200"/>
              <a:gd name="connsiteY7" fmla="*/ 1092087 h 2235200"/>
              <a:gd name="connsiteX8" fmla="*/ 1948692 w 2235200"/>
              <a:gd name="connsiteY8" fmla="*/ 1447245 h 2235200"/>
              <a:gd name="connsiteX9" fmla="*/ 2122562 w 2235200"/>
              <a:gd name="connsiteY9" fmla="*/ 1593132 h 2235200"/>
              <a:gd name="connsiteX10" fmla="*/ 2031904 w 2235200"/>
              <a:gd name="connsiteY10" fmla="*/ 1750157 h 2235200"/>
              <a:gd name="connsiteX11" fmla="*/ 1818627 w 2235200"/>
              <a:gd name="connsiteY11" fmla="*/ 1672524 h 2235200"/>
              <a:gd name="connsiteX12" fmla="*/ 1542361 w 2235200"/>
              <a:gd name="connsiteY12" fmla="*/ 1904338 h 2235200"/>
              <a:gd name="connsiteX13" fmla="*/ 1581779 w 2235200"/>
              <a:gd name="connsiteY13" fmla="*/ 2127856 h 2235200"/>
              <a:gd name="connsiteX14" fmla="*/ 1411397 w 2235200"/>
              <a:gd name="connsiteY14" fmla="*/ 2189870 h 2235200"/>
              <a:gd name="connsiteX15" fmla="*/ 1297919 w 2235200"/>
              <a:gd name="connsiteY15" fmla="*/ 1993308 h 2235200"/>
              <a:gd name="connsiteX16" fmla="*/ 937280 w 2235200"/>
              <a:gd name="connsiteY16" fmla="*/ 1993308 h 2235200"/>
              <a:gd name="connsiteX17" fmla="*/ 823803 w 2235200"/>
              <a:gd name="connsiteY17" fmla="*/ 2189870 h 2235200"/>
              <a:gd name="connsiteX18" fmla="*/ 653421 w 2235200"/>
              <a:gd name="connsiteY18" fmla="*/ 2127856 h 2235200"/>
              <a:gd name="connsiteX19" fmla="*/ 692839 w 2235200"/>
              <a:gd name="connsiteY19" fmla="*/ 1904338 h 2235200"/>
              <a:gd name="connsiteX20" fmla="*/ 416573 w 2235200"/>
              <a:gd name="connsiteY20" fmla="*/ 1672523 h 2235200"/>
              <a:gd name="connsiteX21" fmla="*/ 203296 w 2235200"/>
              <a:gd name="connsiteY21" fmla="*/ 1750157 h 2235200"/>
              <a:gd name="connsiteX22" fmla="*/ 112638 w 2235200"/>
              <a:gd name="connsiteY22" fmla="*/ 1593132 h 2235200"/>
              <a:gd name="connsiteX23" fmla="*/ 286508 w 2235200"/>
              <a:gd name="connsiteY23" fmla="*/ 1447245 h 2235200"/>
              <a:gd name="connsiteX24" fmla="*/ 223884 w 2235200"/>
              <a:gd name="connsiteY24" fmla="*/ 1092087 h 2235200"/>
              <a:gd name="connsiteX25" fmla="*/ 10603 w 2235200"/>
              <a:gd name="connsiteY25" fmla="*/ 1014466 h 2235200"/>
              <a:gd name="connsiteX26" fmla="*/ 42087 w 2235200"/>
              <a:gd name="connsiteY26" fmla="*/ 835904 h 2235200"/>
              <a:gd name="connsiteX27" fmla="*/ 269055 w 2235200"/>
              <a:gd name="connsiteY27" fmla="*/ 835909 h 2235200"/>
              <a:gd name="connsiteX28" fmla="*/ 449375 w 2235200"/>
              <a:gd name="connsiteY28" fmla="*/ 523587 h 2235200"/>
              <a:gd name="connsiteX29" fmla="*/ 335884 w 2235200"/>
              <a:gd name="connsiteY29" fmla="*/ 327030 h 2235200"/>
              <a:gd name="connsiteX30" fmla="*/ 474780 w 2235200"/>
              <a:gd name="connsiteY30" fmla="*/ 210482 h 2235200"/>
              <a:gd name="connsiteX31" fmla="*/ 648644 w 2235200"/>
              <a:gd name="connsiteY31" fmla="*/ 356378 h 2235200"/>
              <a:gd name="connsiteX32" fmla="*/ 987534 w 2235200"/>
              <a:gd name="connsiteY32" fmla="*/ 233033 h 2235200"/>
              <a:gd name="connsiteX33" fmla="*/ 1026941 w 2235200"/>
              <a:gd name="connsiteY33" fmla="*/ 9511 h 2235200"/>
              <a:gd name="connsiteX34" fmla="*/ 1208259 w 2235200"/>
              <a:gd name="connsiteY34" fmla="*/ 9511 h 2235200"/>
              <a:gd name="connsiteX35" fmla="*/ 1247666 w 2235200"/>
              <a:gd name="connsiteY35" fmla="*/ 233031 h 2235200"/>
              <a:gd name="connsiteX36" fmla="*/ 1586556 w 2235200"/>
              <a:gd name="connsiteY36" fmla="*/ 356377 h 2235200"/>
              <a:gd name="connsiteX37" fmla="*/ 1586556 w 2235200"/>
              <a:gd name="connsiteY37" fmla="*/ 356378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35200" h="2235200">
                <a:moveTo>
                  <a:pt x="1586556" y="356378"/>
                </a:moveTo>
                <a:lnTo>
                  <a:pt x="1760420" y="210482"/>
                </a:lnTo>
                <a:lnTo>
                  <a:pt x="1899316" y="327030"/>
                </a:lnTo>
                <a:lnTo>
                  <a:pt x="1785827" y="523587"/>
                </a:lnTo>
                <a:cubicBezTo>
                  <a:pt x="1866524" y="614366"/>
                  <a:pt x="1927878" y="720635"/>
                  <a:pt x="1966146" y="835910"/>
                </a:cubicBezTo>
                <a:lnTo>
                  <a:pt x="2193113" y="835904"/>
                </a:lnTo>
                <a:lnTo>
                  <a:pt x="2224597" y="1014466"/>
                </a:lnTo>
                <a:lnTo>
                  <a:pt x="2011316" y="1092087"/>
                </a:lnTo>
                <a:cubicBezTo>
                  <a:pt x="2014782" y="1213498"/>
                  <a:pt x="1993474" y="1334342"/>
                  <a:pt x="1948692" y="1447245"/>
                </a:cubicBezTo>
                <a:lnTo>
                  <a:pt x="2122562" y="1593132"/>
                </a:lnTo>
                <a:lnTo>
                  <a:pt x="2031904" y="1750157"/>
                </a:lnTo>
                <a:lnTo>
                  <a:pt x="1818627" y="1672524"/>
                </a:lnTo>
                <a:cubicBezTo>
                  <a:pt x="1743240" y="1767759"/>
                  <a:pt x="1649240" y="1846635"/>
                  <a:pt x="1542361" y="1904338"/>
                </a:cubicBezTo>
                <a:lnTo>
                  <a:pt x="1581779" y="2127856"/>
                </a:lnTo>
                <a:lnTo>
                  <a:pt x="1411397" y="2189870"/>
                </a:lnTo>
                <a:lnTo>
                  <a:pt x="1297919" y="1993308"/>
                </a:lnTo>
                <a:cubicBezTo>
                  <a:pt x="1178954" y="2017804"/>
                  <a:pt x="1056245" y="2017804"/>
                  <a:pt x="937280" y="1993308"/>
                </a:cubicBezTo>
                <a:lnTo>
                  <a:pt x="823803" y="2189870"/>
                </a:lnTo>
                <a:lnTo>
                  <a:pt x="653421" y="2127856"/>
                </a:lnTo>
                <a:lnTo>
                  <a:pt x="692839" y="1904338"/>
                </a:lnTo>
                <a:cubicBezTo>
                  <a:pt x="585960" y="1846634"/>
                  <a:pt x="491960" y="1767758"/>
                  <a:pt x="416573" y="1672523"/>
                </a:cubicBezTo>
                <a:lnTo>
                  <a:pt x="203296" y="1750157"/>
                </a:lnTo>
                <a:lnTo>
                  <a:pt x="112638" y="1593132"/>
                </a:lnTo>
                <a:lnTo>
                  <a:pt x="286508" y="1447245"/>
                </a:lnTo>
                <a:cubicBezTo>
                  <a:pt x="241726" y="1334342"/>
                  <a:pt x="220418" y="1213498"/>
                  <a:pt x="223884" y="1092087"/>
                </a:cubicBezTo>
                <a:lnTo>
                  <a:pt x="10603" y="1014466"/>
                </a:lnTo>
                <a:lnTo>
                  <a:pt x="42087" y="835904"/>
                </a:lnTo>
                <a:lnTo>
                  <a:pt x="269055" y="835909"/>
                </a:lnTo>
                <a:cubicBezTo>
                  <a:pt x="307323" y="720634"/>
                  <a:pt x="368678" y="614365"/>
                  <a:pt x="449375" y="523587"/>
                </a:cubicBezTo>
                <a:lnTo>
                  <a:pt x="335884" y="327030"/>
                </a:lnTo>
                <a:lnTo>
                  <a:pt x="474780" y="210482"/>
                </a:lnTo>
                <a:lnTo>
                  <a:pt x="648644" y="356378"/>
                </a:lnTo>
                <a:cubicBezTo>
                  <a:pt x="752056" y="292671"/>
                  <a:pt x="867365" y="250702"/>
                  <a:pt x="987534" y="233033"/>
                </a:cubicBezTo>
                <a:lnTo>
                  <a:pt x="1026941" y="9511"/>
                </a:lnTo>
                <a:lnTo>
                  <a:pt x="1208259" y="9511"/>
                </a:lnTo>
                <a:lnTo>
                  <a:pt x="1247666" y="233031"/>
                </a:lnTo>
                <a:cubicBezTo>
                  <a:pt x="1367835" y="250700"/>
                  <a:pt x="1483143" y="292669"/>
                  <a:pt x="1586556" y="356377"/>
                </a:cubicBezTo>
                <a:lnTo>
                  <a:pt x="1586556" y="356378"/>
                </a:lnTo>
                <a:close/>
              </a:path>
            </a:pathLst>
          </a:custGeom>
          <a:gradFill flip="none" rotWithShape="1">
            <a:gsLst>
              <a:gs pos="61000">
                <a:srgbClr val="C00000"/>
              </a:gs>
              <a:gs pos="47000">
                <a:srgbClr val="CC3300">
                  <a:alpha val="56000"/>
                </a:srgbClr>
              </a:gs>
            </a:gsLst>
            <a:path path="circle">
              <a:fillToRect l="100000" t="100000"/>
            </a:path>
            <a:tileRect r="-100000" b="-100000"/>
          </a:gradFill>
          <a:ln w="50800" cap="rnd">
            <a:solidFill>
              <a:srgbClr val="800000"/>
            </a:solidFill>
            <a:round/>
          </a:ln>
          <a:sp3d prstMaterial="softEdge">
            <a:bevelT prst="relaxedInset"/>
            <a:bevelB/>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96363" tIns="570577" rIns="496363" bIns="609666" numCol="1" spcCol="1270" anchor="ctr" anchorCtr="0">
            <a:noAutofit/>
          </a:bodyPr>
          <a:lstStyle/>
          <a:p>
            <a:pPr lvl="0" algn="ctr" defTabSz="1644650">
              <a:lnSpc>
                <a:spcPct val="90000"/>
              </a:lnSpc>
              <a:spcBef>
                <a:spcPct val="0"/>
              </a:spcBef>
              <a:spcAft>
                <a:spcPct val="35000"/>
              </a:spcAft>
            </a:pPr>
            <a:r>
              <a:rPr lang="es-MX" sz="3200" b="1" kern="1200" dirty="0"/>
              <a:t>Dormir Bien</a:t>
            </a:r>
            <a:endParaRPr lang="es-MX" sz="3200" b="1" kern="1200" dirty="0">
              <a:effectLst>
                <a:outerShdw blurRad="38100" dist="38100" dir="2700000" algn="tl">
                  <a:srgbClr val="000000">
                    <a:alpha val="43137"/>
                  </a:srgbClr>
                </a:outerShdw>
              </a:effectLst>
            </a:endParaRPr>
          </a:p>
        </p:txBody>
      </p:sp>
      <p:grpSp>
        <p:nvGrpSpPr>
          <p:cNvPr id="5" name="34 Grupo"/>
          <p:cNvGrpSpPr/>
          <p:nvPr/>
        </p:nvGrpSpPr>
        <p:grpSpPr>
          <a:xfrm>
            <a:off x="2133600" y="3429000"/>
            <a:ext cx="1905000" cy="1981200"/>
            <a:chOff x="1219200" y="4267200"/>
            <a:chExt cx="2057400" cy="1981200"/>
          </a:xfrm>
        </p:grpSpPr>
        <p:sp>
          <p:nvSpPr>
            <p:cNvPr id="25" name="24 Forma libre"/>
            <p:cNvSpPr/>
            <p:nvPr/>
          </p:nvSpPr>
          <p:spPr>
            <a:xfrm>
              <a:off x="1219200" y="4267200"/>
              <a:ext cx="2057400" cy="1981200"/>
            </a:xfrm>
            <a:custGeom>
              <a:avLst/>
              <a:gdLst>
                <a:gd name="connsiteX0" fmla="*/ 1586556 w 2235200"/>
                <a:gd name="connsiteY0" fmla="*/ 356378 h 2235200"/>
                <a:gd name="connsiteX1" fmla="*/ 1760420 w 2235200"/>
                <a:gd name="connsiteY1" fmla="*/ 210482 h 2235200"/>
                <a:gd name="connsiteX2" fmla="*/ 1899316 w 2235200"/>
                <a:gd name="connsiteY2" fmla="*/ 327030 h 2235200"/>
                <a:gd name="connsiteX3" fmla="*/ 1785827 w 2235200"/>
                <a:gd name="connsiteY3" fmla="*/ 523587 h 2235200"/>
                <a:gd name="connsiteX4" fmla="*/ 1966146 w 2235200"/>
                <a:gd name="connsiteY4" fmla="*/ 835910 h 2235200"/>
                <a:gd name="connsiteX5" fmla="*/ 2193113 w 2235200"/>
                <a:gd name="connsiteY5" fmla="*/ 835904 h 2235200"/>
                <a:gd name="connsiteX6" fmla="*/ 2224597 w 2235200"/>
                <a:gd name="connsiteY6" fmla="*/ 1014466 h 2235200"/>
                <a:gd name="connsiteX7" fmla="*/ 2011316 w 2235200"/>
                <a:gd name="connsiteY7" fmla="*/ 1092087 h 2235200"/>
                <a:gd name="connsiteX8" fmla="*/ 1948692 w 2235200"/>
                <a:gd name="connsiteY8" fmla="*/ 1447245 h 2235200"/>
                <a:gd name="connsiteX9" fmla="*/ 2122562 w 2235200"/>
                <a:gd name="connsiteY9" fmla="*/ 1593132 h 2235200"/>
                <a:gd name="connsiteX10" fmla="*/ 2031904 w 2235200"/>
                <a:gd name="connsiteY10" fmla="*/ 1750157 h 2235200"/>
                <a:gd name="connsiteX11" fmla="*/ 1818627 w 2235200"/>
                <a:gd name="connsiteY11" fmla="*/ 1672524 h 2235200"/>
                <a:gd name="connsiteX12" fmla="*/ 1542361 w 2235200"/>
                <a:gd name="connsiteY12" fmla="*/ 1904338 h 2235200"/>
                <a:gd name="connsiteX13" fmla="*/ 1581779 w 2235200"/>
                <a:gd name="connsiteY13" fmla="*/ 2127856 h 2235200"/>
                <a:gd name="connsiteX14" fmla="*/ 1411397 w 2235200"/>
                <a:gd name="connsiteY14" fmla="*/ 2189870 h 2235200"/>
                <a:gd name="connsiteX15" fmla="*/ 1297919 w 2235200"/>
                <a:gd name="connsiteY15" fmla="*/ 1993308 h 2235200"/>
                <a:gd name="connsiteX16" fmla="*/ 937280 w 2235200"/>
                <a:gd name="connsiteY16" fmla="*/ 1993308 h 2235200"/>
                <a:gd name="connsiteX17" fmla="*/ 823803 w 2235200"/>
                <a:gd name="connsiteY17" fmla="*/ 2189870 h 2235200"/>
                <a:gd name="connsiteX18" fmla="*/ 653421 w 2235200"/>
                <a:gd name="connsiteY18" fmla="*/ 2127856 h 2235200"/>
                <a:gd name="connsiteX19" fmla="*/ 692839 w 2235200"/>
                <a:gd name="connsiteY19" fmla="*/ 1904338 h 2235200"/>
                <a:gd name="connsiteX20" fmla="*/ 416573 w 2235200"/>
                <a:gd name="connsiteY20" fmla="*/ 1672523 h 2235200"/>
                <a:gd name="connsiteX21" fmla="*/ 203296 w 2235200"/>
                <a:gd name="connsiteY21" fmla="*/ 1750157 h 2235200"/>
                <a:gd name="connsiteX22" fmla="*/ 112638 w 2235200"/>
                <a:gd name="connsiteY22" fmla="*/ 1593132 h 2235200"/>
                <a:gd name="connsiteX23" fmla="*/ 286508 w 2235200"/>
                <a:gd name="connsiteY23" fmla="*/ 1447245 h 2235200"/>
                <a:gd name="connsiteX24" fmla="*/ 223884 w 2235200"/>
                <a:gd name="connsiteY24" fmla="*/ 1092087 h 2235200"/>
                <a:gd name="connsiteX25" fmla="*/ 10603 w 2235200"/>
                <a:gd name="connsiteY25" fmla="*/ 1014466 h 2235200"/>
                <a:gd name="connsiteX26" fmla="*/ 42087 w 2235200"/>
                <a:gd name="connsiteY26" fmla="*/ 835904 h 2235200"/>
                <a:gd name="connsiteX27" fmla="*/ 269055 w 2235200"/>
                <a:gd name="connsiteY27" fmla="*/ 835909 h 2235200"/>
                <a:gd name="connsiteX28" fmla="*/ 449375 w 2235200"/>
                <a:gd name="connsiteY28" fmla="*/ 523587 h 2235200"/>
                <a:gd name="connsiteX29" fmla="*/ 335884 w 2235200"/>
                <a:gd name="connsiteY29" fmla="*/ 327030 h 2235200"/>
                <a:gd name="connsiteX30" fmla="*/ 474780 w 2235200"/>
                <a:gd name="connsiteY30" fmla="*/ 210482 h 2235200"/>
                <a:gd name="connsiteX31" fmla="*/ 648644 w 2235200"/>
                <a:gd name="connsiteY31" fmla="*/ 356378 h 2235200"/>
                <a:gd name="connsiteX32" fmla="*/ 987534 w 2235200"/>
                <a:gd name="connsiteY32" fmla="*/ 233033 h 2235200"/>
                <a:gd name="connsiteX33" fmla="*/ 1026941 w 2235200"/>
                <a:gd name="connsiteY33" fmla="*/ 9511 h 2235200"/>
                <a:gd name="connsiteX34" fmla="*/ 1208259 w 2235200"/>
                <a:gd name="connsiteY34" fmla="*/ 9511 h 2235200"/>
                <a:gd name="connsiteX35" fmla="*/ 1247666 w 2235200"/>
                <a:gd name="connsiteY35" fmla="*/ 233031 h 2235200"/>
                <a:gd name="connsiteX36" fmla="*/ 1586556 w 2235200"/>
                <a:gd name="connsiteY36" fmla="*/ 356377 h 2235200"/>
                <a:gd name="connsiteX37" fmla="*/ 1586556 w 2235200"/>
                <a:gd name="connsiteY37" fmla="*/ 356378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35200" h="2235200">
                  <a:moveTo>
                    <a:pt x="1586556" y="356378"/>
                  </a:moveTo>
                  <a:lnTo>
                    <a:pt x="1760420" y="210482"/>
                  </a:lnTo>
                  <a:lnTo>
                    <a:pt x="1899316" y="327030"/>
                  </a:lnTo>
                  <a:lnTo>
                    <a:pt x="1785827" y="523587"/>
                  </a:lnTo>
                  <a:cubicBezTo>
                    <a:pt x="1866524" y="614366"/>
                    <a:pt x="1927878" y="720635"/>
                    <a:pt x="1966146" y="835910"/>
                  </a:cubicBezTo>
                  <a:lnTo>
                    <a:pt x="2193113" y="835904"/>
                  </a:lnTo>
                  <a:lnTo>
                    <a:pt x="2224597" y="1014466"/>
                  </a:lnTo>
                  <a:lnTo>
                    <a:pt x="2011316" y="1092087"/>
                  </a:lnTo>
                  <a:cubicBezTo>
                    <a:pt x="2014782" y="1213498"/>
                    <a:pt x="1993474" y="1334342"/>
                    <a:pt x="1948692" y="1447245"/>
                  </a:cubicBezTo>
                  <a:lnTo>
                    <a:pt x="2122562" y="1593132"/>
                  </a:lnTo>
                  <a:lnTo>
                    <a:pt x="2031904" y="1750157"/>
                  </a:lnTo>
                  <a:lnTo>
                    <a:pt x="1818627" y="1672524"/>
                  </a:lnTo>
                  <a:cubicBezTo>
                    <a:pt x="1743240" y="1767759"/>
                    <a:pt x="1649240" y="1846635"/>
                    <a:pt x="1542361" y="1904338"/>
                  </a:cubicBezTo>
                  <a:lnTo>
                    <a:pt x="1581779" y="2127856"/>
                  </a:lnTo>
                  <a:lnTo>
                    <a:pt x="1411397" y="2189870"/>
                  </a:lnTo>
                  <a:lnTo>
                    <a:pt x="1297919" y="1993308"/>
                  </a:lnTo>
                  <a:cubicBezTo>
                    <a:pt x="1178954" y="2017804"/>
                    <a:pt x="1056245" y="2017804"/>
                    <a:pt x="937280" y="1993308"/>
                  </a:cubicBezTo>
                  <a:lnTo>
                    <a:pt x="823803" y="2189870"/>
                  </a:lnTo>
                  <a:lnTo>
                    <a:pt x="653421" y="2127856"/>
                  </a:lnTo>
                  <a:lnTo>
                    <a:pt x="692839" y="1904338"/>
                  </a:lnTo>
                  <a:cubicBezTo>
                    <a:pt x="585960" y="1846634"/>
                    <a:pt x="491960" y="1767758"/>
                    <a:pt x="416573" y="1672523"/>
                  </a:cubicBezTo>
                  <a:lnTo>
                    <a:pt x="203296" y="1750157"/>
                  </a:lnTo>
                  <a:lnTo>
                    <a:pt x="112638" y="1593132"/>
                  </a:lnTo>
                  <a:lnTo>
                    <a:pt x="286508" y="1447245"/>
                  </a:lnTo>
                  <a:cubicBezTo>
                    <a:pt x="241726" y="1334342"/>
                    <a:pt x="220418" y="1213498"/>
                    <a:pt x="223884" y="1092087"/>
                  </a:cubicBezTo>
                  <a:lnTo>
                    <a:pt x="10603" y="1014466"/>
                  </a:lnTo>
                  <a:lnTo>
                    <a:pt x="42087" y="835904"/>
                  </a:lnTo>
                  <a:lnTo>
                    <a:pt x="269055" y="835909"/>
                  </a:lnTo>
                  <a:cubicBezTo>
                    <a:pt x="307323" y="720634"/>
                    <a:pt x="368678" y="614365"/>
                    <a:pt x="449375" y="523587"/>
                  </a:cubicBezTo>
                  <a:lnTo>
                    <a:pt x="335884" y="327030"/>
                  </a:lnTo>
                  <a:lnTo>
                    <a:pt x="474780" y="210482"/>
                  </a:lnTo>
                  <a:lnTo>
                    <a:pt x="648644" y="356378"/>
                  </a:lnTo>
                  <a:cubicBezTo>
                    <a:pt x="752056" y="292671"/>
                    <a:pt x="867365" y="250702"/>
                    <a:pt x="987534" y="233033"/>
                  </a:cubicBezTo>
                  <a:lnTo>
                    <a:pt x="1026941" y="9511"/>
                  </a:lnTo>
                  <a:lnTo>
                    <a:pt x="1208259" y="9511"/>
                  </a:lnTo>
                  <a:lnTo>
                    <a:pt x="1247666" y="233031"/>
                  </a:lnTo>
                  <a:cubicBezTo>
                    <a:pt x="1367835" y="250700"/>
                    <a:pt x="1483143" y="292669"/>
                    <a:pt x="1586556" y="356377"/>
                  </a:cubicBezTo>
                  <a:lnTo>
                    <a:pt x="1586556" y="356378"/>
                  </a:lnTo>
                  <a:close/>
                </a:path>
              </a:pathLst>
            </a:custGeom>
            <a:gradFill flip="none" rotWithShape="1">
              <a:gsLst>
                <a:gs pos="0">
                  <a:srgbClr val="DDEBCF"/>
                </a:gs>
                <a:gs pos="50000">
                  <a:srgbClr val="9CB86E"/>
                </a:gs>
                <a:gs pos="100000">
                  <a:srgbClr val="156B13"/>
                </a:gs>
              </a:gsLst>
              <a:path path="circle">
                <a:fillToRect l="100000" t="100000"/>
              </a:path>
              <a:tileRect r="-100000" b="-100000"/>
            </a:gradFill>
            <a:ln w="34925" cap="rnd">
              <a:solidFill>
                <a:srgbClr val="006600"/>
              </a:solidFill>
              <a:round/>
            </a:ln>
            <a:sp3d prstMaterial="softEdge">
              <a:bevelT prst="relaxedInset"/>
              <a:bevelB/>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96363" tIns="570577" rIns="496363" bIns="609666" numCol="1" spcCol="1270" anchor="ctr" anchorCtr="0">
              <a:noAutofit/>
            </a:bodyPr>
            <a:lstStyle/>
            <a:p>
              <a:pPr lvl="0" algn="ctr" defTabSz="1644650">
                <a:lnSpc>
                  <a:spcPct val="90000"/>
                </a:lnSpc>
                <a:spcBef>
                  <a:spcPct val="0"/>
                </a:spcBef>
                <a:spcAft>
                  <a:spcPct val="35000"/>
                </a:spcAft>
              </a:pPr>
              <a:endParaRPr lang="es-MX" sz="2000" b="1" kern="1200" dirty="0"/>
            </a:p>
          </p:txBody>
        </p:sp>
        <p:sp>
          <p:nvSpPr>
            <p:cNvPr id="26" name="25 Rectángulo"/>
            <p:cNvSpPr/>
            <p:nvPr/>
          </p:nvSpPr>
          <p:spPr>
            <a:xfrm>
              <a:off x="1450496" y="4876800"/>
              <a:ext cx="1620720" cy="830997"/>
            </a:xfrm>
            <a:prstGeom prst="rect">
              <a:avLst/>
            </a:prstGeom>
          </p:spPr>
          <p:txBody>
            <a:bodyPr wrap="none">
              <a:spAutoFit/>
            </a:bodyPr>
            <a:lstStyle/>
            <a:p>
              <a:pPr algn="ctr"/>
              <a:r>
                <a:rPr lang="es-MX" sz="2400" b="1" dirty="0">
                  <a:solidFill>
                    <a:schemeClr val="bg1"/>
                  </a:solidFill>
                  <a:effectLst>
                    <a:outerShdw blurRad="38100" dist="38100" dir="2700000" algn="tl">
                      <a:srgbClr val="000000">
                        <a:alpha val="43137"/>
                      </a:srgbClr>
                    </a:outerShdw>
                  </a:effectLst>
                </a:rPr>
                <a:t>Estado</a:t>
              </a:r>
              <a:r>
                <a:rPr lang="es-MX" sz="2400" b="1" dirty="0">
                  <a:solidFill>
                    <a:schemeClr val="bg1"/>
                  </a:solidFill>
                </a:rPr>
                <a:t> de </a:t>
              </a:r>
            </a:p>
            <a:p>
              <a:pPr algn="ctr"/>
              <a:r>
                <a:rPr lang="es-MX" sz="2400" b="1" dirty="0">
                  <a:solidFill>
                    <a:schemeClr val="bg1"/>
                  </a:solidFill>
                </a:rPr>
                <a:t>Alerta</a:t>
              </a:r>
              <a:endParaRPr lang="es-MX" sz="2400" dirty="0"/>
            </a:p>
          </p:txBody>
        </p:sp>
      </p:grpSp>
      <p:grpSp>
        <p:nvGrpSpPr>
          <p:cNvPr id="6" name="32 Grupo"/>
          <p:cNvGrpSpPr/>
          <p:nvPr/>
        </p:nvGrpSpPr>
        <p:grpSpPr>
          <a:xfrm>
            <a:off x="4800600" y="1524000"/>
            <a:ext cx="2057400" cy="1981200"/>
            <a:chOff x="5029200" y="1600200"/>
            <a:chExt cx="2057400" cy="1981200"/>
          </a:xfrm>
        </p:grpSpPr>
        <p:sp>
          <p:nvSpPr>
            <p:cNvPr id="27" name="26 Forma libre"/>
            <p:cNvSpPr/>
            <p:nvPr/>
          </p:nvSpPr>
          <p:spPr>
            <a:xfrm>
              <a:off x="5029200" y="1600200"/>
              <a:ext cx="2057400" cy="1981200"/>
            </a:xfrm>
            <a:custGeom>
              <a:avLst/>
              <a:gdLst>
                <a:gd name="connsiteX0" fmla="*/ 1586556 w 2235200"/>
                <a:gd name="connsiteY0" fmla="*/ 356378 h 2235200"/>
                <a:gd name="connsiteX1" fmla="*/ 1760420 w 2235200"/>
                <a:gd name="connsiteY1" fmla="*/ 210482 h 2235200"/>
                <a:gd name="connsiteX2" fmla="*/ 1899316 w 2235200"/>
                <a:gd name="connsiteY2" fmla="*/ 327030 h 2235200"/>
                <a:gd name="connsiteX3" fmla="*/ 1785827 w 2235200"/>
                <a:gd name="connsiteY3" fmla="*/ 523587 h 2235200"/>
                <a:gd name="connsiteX4" fmla="*/ 1966146 w 2235200"/>
                <a:gd name="connsiteY4" fmla="*/ 835910 h 2235200"/>
                <a:gd name="connsiteX5" fmla="*/ 2193113 w 2235200"/>
                <a:gd name="connsiteY5" fmla="*/ 835904 h 2235200"/>
                <a:gd name="connsiteX6" fmla="*/ 2224597 w 2235200"/>
                <a:gd name="connsiteY6" fmla="*/ 1014466 h 2235200"/>
                <a:gd name="connsiteX7" fmla="*/ 2011316 w 2235200"/>
                <a:gd name="connsiteY7" fmla="*/ 1092087 h 2235200"/>
                <a:gd name="connsiteX8" fmla="*/ 1948692 w 2235200"/>
                <a:gd name="connsiteY8" fmla="*/ 1447245 h 2235200"/>
                <a:gd name="connsiteX9" fmla="*/ 2122562 w 2235200"/>
                <a:gd name="connsiteY9" fmla="*/ 1593132 h 2235200"/>
                <a:gd name="connsiteX10" fmla="*/ 2031904 w 2235200"/>
                <a:gd name="connsiteY10" fmla="*/ 1750157 h 2235200"/>
                <a:gd name="connsiteX11" fmla="*/ 1818627 w 2235200"/>
                <a:gd name="connsiteY11" fmla="*/ 1672524 h 2235200"/>
                <a:gd name="connsiteX12" fmla="*/ 1542361 w 2235200"/>
                <a:gd name="connsiteY12" fmla="*/ 1904338 h 2235200"/>
                <a:gd name="connsiteX13" fmla="*/ 1581779 w 2235200"/>
                <a:gd name="connsiteY13" fmla="*/ 2127856 h 2235200"/>
                <a:gd name="connsiteX14" fmla="*/ 1411397 w 2235200"/>
                <a:gd name="connsiteY14" fmla="*/ 2189870 h 2235200"/>
                <a:gd name="connsiteX15" fmla="*/ 1297919 w 2235200"/>
                <a:gd name="connsiteY15" fmla="*/ 1993308 h 2235200"/>
                <a:gd name="connsiteX16" fmla="*/ 937280 w 2235200"/>
                <a:gd name="connsiteY16" fmla="*/ 1993308 h 2235200"/>
                <a:gd name="connsiteX17" fmla="*/ 823803 w 2235200"/>
                <a:gd name="connsiteY17" fmla="*/ 2189870 h 2235200"/>
                <a:gd name="connsiteX18" fmla="*/ 653421 w 2235200"/>
                <a:gd name="connsiteY18" fmla="*/ 2127856 h 2235200"/>
                <a:gd name="connsiteX19" fmla="*/ 692839 w 2235200"/>
                <a:gd name="connsiteY19" fmla="*/ 1904338 h 2235200"/>
                <a:gd name="connsiteX20" fmla="*/ 416573 w 2235200"/>
                <a:gd name="connsiteY20" fmla="*/ 1672523 h 2235200"/>
                <a:gd name="connsiteX21" fmla="*/ 203296 w 2235200"/>
                <a:gd name="connsiteY21" fmla="*/ 1750157 h 2235200"/>
                <a:gd name="connsiteX22" fmla="*/ 112638 w 2235200"/>
                <a:gd name="connsiteY22" fmla="*/ 1593132 h 2235200"/>
                <a:gd name="connsiteX23" fmla="*/ 286508 w 2235200"/>
                <a:gd name="connsiteY23" fmla="*/ 1447245 h 2235200"/>
                <a:gd name="connsiteX24" fmla="*/ 223884 w 2235200"/>
                <a:gd name="connsiteY24" fmla="*/ 1092087 h 2235200"/>
                <a:gd name="connsiteX25" fmla="*/ 10603 w 2235200"/>
                <a:gd name="connsiteY25" fmla="*/ 1014466 h 2235200"/>
                <a:gd name="connsiteX26" fmla="*/ 42087 w 2235200"/>
                <a:gd name="connsiteY26" fmla="*/ 835904 h 2235200"/>
                <a:gd name="connsiteX27" fmla="*/ 269055 w 2235200"/>
                <a:gd name="connsiteY27" fmla="*/ 835909 h 2235200"/>
                <a:gd name="connsiteX28" fmla="*/ 449375 w 2235200"/>
                <a:gd name="connsiteY28" fmla="*/ 523587 h 2235200"/>
                <a:gd name="connsiteX29" fmla="*/ 335884 w 2235200"/>
                <a:gd name="connsiteY29" fmla="*/ 327030 h 2235200"/>
                <a:gd name="connsiteX30" fmla="*/ 474780 w 2235200"/>
                <a:gd name="connsiteY30" fmla="*/ 210482 h 2235200"/>
                <a:gd name="connsiteX31" fmla="*/ 648644 w 2235200"/>
                <a:gd name="connsiteY31" fmla="*/ 356378 h 2235200"/>
                <a:gd name="connsiteX32" fmla="*/ 987534 w 2235200"/>
                <a:gd name="connsiteY32" fmla="*/ 233033 h 2235200"/>
                <a:gd name="connsiteX33" fmla="*/ 1026941 w 2235200"/>
                <a:gd name="connsiteY33" fmla="*/ 9511 h 2235200"/>
                <a:gd name="connsiteX34" fmla="*/ 1208259 w 2235200"/>
                <a:gd name="connsiteY34" fmla="*/ 9511 h 2235200"/>
                <a:gd name="connsiteX35" fmla="*/ 1247666 w 2235200"/>
                <a:gd name="connsiteY35" fmla="*/ 233031 h 2235200"/>
                <a:gd name="connsiteX36" fmla="*/ 1586556 w 2235200"/>
                <a:gd name="connsiteY36" fmla="*/ 356377 h 2235200"/>
                <a:gd name="connsiteX37" fmla="*/ 1586556 w 2235200"/>
                <a:gd name="connsiteY37" fmla="*/ 356378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35200" h="2235200">
                  <a:moveTo>
                    <a:pt x="1586556" y="356378"/>
                  </a:moveTo>
                  <a:lnTo>
                    <a:pt x="1760420" y="210482"/>
                  </a:lnTo>
                  <a:lnTo>
                    <a:pt x="1899316" y="327030"/>
                  </a:lnTo>
                  <a:lnTo>
                    <a:pt x="1785827" y="523587"/>
                  </a:lnTo>
                  <a:cubicBezTo>
                    <a:pt x="1866524" y="614366"/>
                    <a:pt x="1927878" y="720635"/>
                    <a:pt x="1966146" y="835910"/>
                  </a:cubicBezTo>
                  <a:lnTo>
                    <a:pt x="2193113" y="835904"/>
                  </a:lnTo>
                  <a:lnTo>
                    <a:pt x="2224597" y="1014466"/>
                  </a:lnTo>
                  <a:lnTo>
                    <a:pt x="2011316" y="1092087"/>
                  </a:lnTo>
                  <a:cubicBezTo>
                    <a:pt x="2014782" y="1213498"/>
                    <a:pt x="1993474" y="1334342"/>
                    <a:pt x="1948692" y="1447245"/>
                  </a:cubicBezTo>
                  <a:lnTo>
                    <a:pt x="2122562" y="1593132"/>
                  </a:lnTo>
                  <a:lnTo>
                    <a:pt x="2031904" y="1750157"/>
                  </a:lnTo>
                  <a:lnTo>
                    <a:pt x="1818627" y="1672524"/>
                  </a:lnTo>
                  <a:cubicBezTo>
                    <a:pt x="1743240" y="1767759"/>
                    <a:pt x="1649240" y="1846635"/>
                    <a:pt x="1542361" y="1904338"/>
                  </a:cubicBezTo>
                  <a:lnTo>
                    <a:pt x="1581779" y="2127856"/>
                  </a:lnTo>
                  <a:lnTo>
                    <a:pt x="1411397" y="2189870"/>
                  </a:lnTo>
                  <a:lnTo>
                    <a:pt x="1297919" y="1993308"/>
                  </a:lnTo>
                  <a:cubicBezTo>
                    <a:pt x="1178954" y="2017804"/>
                    <a:pt x="1056245" y="2017804"/>
                    <a:pt x="937280" y="1993308"/>
                  </a:cubicBezTo>
                  <a:lnTo>
                    <a:pt x="823803" y="2189870"/>
                  </a:lnTo>
                  <a:lnTo>
                    <a:pt x="653421" y="2127856"/>
                  </a:lnTo>
                  <a:lnTo>
                    <a:pt x="692839" y="1904338"/>
                  </a:lnTo>
                  <a:cubicBezTo>
                    <a:pt x="585960" y="1846634"/>
                    <a:pt x="491960" y="1767758"/>
                    <a:pt x="416573" y="1672523"/>
                  </a:cubicBezTo>
                  <a:lnTo>
                    <a:pt x="203296" y="1750157"/>
                  </a:lnTo>
                  <a:lnTo>
                    <a:pt x="112638" y="1593132"/>
                  </a:lnTo>
                  <a:lnTo>
                    <a:pt x="286508" y="1447245"/>
                  </a:lnTo>
                  <a:cubicBezTo>
                    <a:pt x="241726" y="1334342"/>
                    <a:pt x="220418" y="1213498"/>
                    <a:pt x="223884" y="1092087"/>
                  </a:cubicBezTo>
                  <a:lnTo>
                    <a:pt x="10603" y="1014466"/>
                  </a:lnTo>
                  <a:lnTo>
                    <a:pt x="42087" y="835904"/>
                  </a:lnTo>
                  <a:lnTo>
                    <a:pt x="269055" y="835909"/>
                  </a:lnTo>
                  <a:cubicBezTo>
                    <a:pt x="307323" y="720634"/>
                    <a:pt x="368678" y="614365"/>
                    <a:pt x="449375" y="523587"/>
                  </a:cubicBezTo>
                  <a:lnTo>
                    <a:pt x="335884" y="327030"/>
                  </a:lnTo>
                  <a:lnTo>
                    <a:pt x="474780" y="210482"/>
                  </a:lnTo>
                  <a:lnTo>
                    <a:pt x="648644" y="356378"/>
                  </a:lnTo>
                  <a:cubicBezTo>
                    <a:pt x="752056" y="292671"/>
                    <a:pt x="867365" y="250702"/>
                    <a:pt x="987534" y="233033"/>
                  </a:cubicBezTo>
                  <a:lnTo>
                    <a:pt x="1026941" y="9511"/>
                  </a:lnTo>
                  <a:lnTo>
                    <a:pt x="1208259" y="9511"/>
                  </a:lnTo>
                  <a:lnTo>
                    <a:pt x="1247666" y="233031"/>
                  </a:lnTo>
                  <a:cubicBezTo>
                    <a:pt x="1367835" y="250700"/>
                    <a:pt x="1483143" y="292669"/>
                    <a:pt x="1586556" y="356377"/>
                  </a:cubicBezTo>
                  <a:lnTo>
                    <a:pt x="1586556" y="356378"/>
                  </a:lnTo>
                  <a:close/>
                </a:path>
              </a:pathLst>
            </a:custGeom>
            <a:gradFill flip="none" rotWithShape="1">
              <a:gsLst>
                <a:gs pos="48000">
                  <a:schemeClr val="accent1">
                    <a:lumMod val="75000"/>
                  </a:schemeClr>
                </a:gs>
                <a:gs pos="69000">
                  <a:schemeClr val="accent1">
                    <a:lumMod val="60000"/>
                    <a:lumOff val="40000"/>
                    <a:alpha val="89000"/>
                  </a:schemeClr>
                </a:gs>
              </a:gsLst>
              <a:path path="circle">
                <a:fillToRect l="100000" t="100000"/>
              </a:path>
              <a:tileRect r="-100000" b="-100000"/>
            </a:gradFill>
            <a:ln w="34925" cap="rnd">
              <a:solidFill>
                <a:schemeClr val="tx2">
                  <a:lumMod val="75000"/>
                </a:schemeClr>
              </a:solidFill>
              <a:round/>
            </a:ln>
            <a:sp3d prstMaterial="softEdge">
              <a:bevelT prst="relaxedInset"/>
              <a:bevelB/>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96363" tIns="570577" rIns="496363" bIns="609666" numCol="1" spcCol="1270" anchor="ctr" anchorCtr="0">
              <a:noAutofit/>
            </a:bodyPr>
            <a:lstStyle/>
            <a:p>
              <a:pPr lvl="0" algn="ctr" defTabSz="1644650">
                <a:lnSpc>
                  <a:spcPct val="90000"/>
                </a:lnSpc>
                <a:spcBef>
                  <a:spcPct val="0"/>
                </a:spcBef>
                <a:spcAft>
                  <a:spcPct val="35000"/>
                </a:spcAft>
              </a:pPr>
              <a:endParaRPr lang="es-MX" sz="2000" b="1" kern="1200" dirty="0"/>
            </a:p>
          </p:txBody>
        </p:sp>
        <p:sp>
          <p:nvSpPr>
            <p:cNvPr id="29" name="Rectángulo 3"/>
            <p:cNvSpPr/>
            <p:nvPr/>
          </p:nvSpPr>
          <p:spPr>
            <a:xfrm>
              <a:off x="5181600" y="2286000"/>
              <a:ext cx="1752600" cy="523220"/>
            </a:xfrm>
            <a:prstGeom prst="rect">
              <a:avLst/>
            </a:prstGeom>
            <a:solidFill>
              <a:srgbClr val="FF9900">
                <a:alpha val="0"/>
              </a:srgbClr>
            </a:solidFill>
          </p:spPr>
          <p:txBody>
            <a:bodyPr wrap="square">
              <a:spAutoFit/>
            </a:bodyPr>
            <a:lstStyle/>
            <a:p>
              <a:pPr algn="ctr"/>
              <a:r>
                <a:rPr lang="es-MX" sz="2800" b="1" dirty="0">
                  <a:solidFill>
                    <a:schemeClr val="bg1"/>
                  </a:solidFill>
                  <a:effectLst>
                    <a:outerShdw blurRad="38100" dist="38100" dir="2700000" algn="tl">
                      <a:srgbClr val="000000">
                        <a:alpha val="43137"/>
                      </a:srgbClr>
                    </a:outerShdw>
                  </a:effectLst>
                </a:rPr>
                <a:t>Felicidad</a:t>
              </a:r>
              <a:endParaRPr lang="es-MX" sz="2400" b="1" dirty="0">
                <a:solidFill>
                  <a:schemeClr val="bg1"/>
                </a:solidFill>
                <a:effectLst>
                  <a:outerShdw blurRad="38100" dist="38100" dir="2700000" algn="tl">
                    <a:srgbClr val="000000">
                      <a:alpha val="43137"/>
                    </a:srgbClr>
                  </a:outerShdw>
                </a:effectLst>
              </a:endParaRPr>
            </a:p>
          </p:txBody>
        </p:sp>
      </p:grpSp>
      <p:grpSp>
        <p:nvGrpSpPr>
          <p:cNvPr id="7" name="33 Grupo"/>
          <p:cNvGrpSpPr/>
          <p:nvPr/>
        </p:nvGrpSpPr>
        <p:grpSpPr>
          <a:xfrm>
            <a:off x="5410200" y="3352800"/>
            <a:ext cx="2057400" cy="1981200"/>
            <a:chOff x="5943600" y="3581400"/>
            <a:chExt cx="2057400" cy="1981200"/>
          </a:xfrm>
        </p:grpSpPr>
        <p:sp>
          <p:nvSpPr>
            <p:cNvPr id="30" name="29 Forma libre"/>
            <p:cNvSpPr/>
            <p:nvPr/>
          </p:nvSpPr>
          <p:spPr>
            <a:xfrm>
              <a:off x="5943600" y="3581400"/>
              <a:ext cx="2057400" cy="1981200"/>
            </a:xfrm>
            <a:custGeom>
              <a:avLst/>
              <a:gdLst>
                <a:gd name="connsiteX0" fmla="*/ 1586556 w 2235200"/>
                <a:gd name="connsiteY0" fmla="*/ 356378 h 2235200"/>
                <a:gd name="connsiteX1" fmla="*/ 1760420 w 2235200"/>
                <a:gd name="connsiteY1" fmla="*/ 210482 h 2235200"/>
                <a:gd name="connsiteX2" fmla="*/ 1899316 w 2235200"/>
                <a:gd name="connsiteY2" fmla="*/ 327030 h 2235200"/>
                <a:gd name="connsiteX3" fmla="*/ 1785827 w 2235200"/>
                <a:gd name="connsiteY3" fmla="*/ 523587 h 2235200"/>
                <a:gd name="connsiteX4" fmla="*/ 1966146 w 2235200"/>
                <a:gd name="connsiteY4" fmla="*/ 835910 h 2235200"/>
                <a:gd name="connsiteX5" fmla="*/ 2193113 w 2235200"/>
                <a:gd name="connsiteY5" fmla="*/ 835904 h 2235200"/>
                <a:gd name="connsiteX6" fmla="*/ 2224597 w 2235200"/>
                <a:gd name="connsiteY6" fmla="*/ 1014466 h 2235200"/>
                <a:gd name="connsiteX7" fmla="*/ 2011316 w 2235200"/>
                <a:gd name="connsiteY7" fmla="*/ 1092087 h 2235200"/>
                <a:gd name="connsiteX8" fmla="*/ 1948692 w 2235200"/>
                <a:gd name="connsiteY8" fmla="*/ 1447245 h 2235200"/>
                <a:gd name="connsiteX9" fmla="*/ 2122562 w 2235200"/>
                <a:gd name="connsiteY9" fmla="*/ 1593132 h 2235200"/>
                <a:gd name="connsiteX10" fmla="*/ 2031904 w 2235200"/>
                <a:gd name="connsiteY10" fmla="*/ 1750157 h 2235200"/>
                <a:gd name="connsiteX11" fmla="*/ 1818627 w 2235200"/>
                <a:gd name="connsiteY11" fmla="*/ 1672524 h 2235200"/>
                <a:gd name="connsiteX12" fmla="*/ 1542361 w 2235200"/>
                <a:gd name="connsiteY12" fmla="*/ 1904338 h 2235200"/>
                <a:gd name="connsiteX13" fmla="*/ 1581779 w 2235200"/>
                <a:gd name="connsiteY13" fmla="*/ 2127856 h 2235200"/>
                <a:gd name="connsiteX14" fmla="*/ 1411397 w 2235200"/>
                <a:gd name="connsiteY14" fmla="*/ 2189870 h 2235200"/>
                <a:gd name="connsiteX15" fmla="*/ 1297919 w 2235200"/>
                <a:gd name="connsiteY15" fmla="*/ 1993308 h 2235200"/>
                <a:gd name="connsiteX16" fmla="*/ 937280 w 2235200"/>
                <a:gd name="connsiteY16" fmla="*/ 1993308 h 2235200"/>
                <a:gd name="connsiteX17" fmla="*/ 823803 w 2235200"/>
                <a:gd name="connsiteY17" fmla="*/ 2189870 h 2235200"/>
                <a:gd name="connsiteX18" fmla="*/ 653421 w 2235200"/>
                <a:gd name="connsiteY18" fmla="*/ 2127856 h 2235200"/>
                <a:gd name="connsiteX19" fmla="*/ 692839 w 2235200"/>
                <a:gd name="connsiteY19" fmla="*/ 1904338 h 2235200"/>
                <a:gd name="connsiteX20" fmla="*/ 416573 w 2235200"/>
                <a:gd name="connsiteY20" fmla="*/ 1672523 h 2235200"/>
                <a:gd name="connsiteX21" fmla="*/ 203296 w 2235200"/>
                <a:gd name="connsiteY21" fmla="*/ 1750157 h 2235200"/>
                <a:gd name="connsiteX22" fmla="*/ 112638 w 2235200"/>
                <a:gd name="connsiteY22" fmla="*/ 1593132 h 2235200"/>
                <a:gd name="connsiteX23" fmla="*/ 286508 w 2235200"/>
                <a:gd name="connsiteY23" fmla="*/ 1447245 h 2235200"/>
                <a:gd name="connsiteX24" fmla="*/ 223884 w 2235200"/>
                <a:gd name="connsiteY24" fmla="*/ 1092087 h 2235200"/>
                <a:gd name="connsiteX25" fmla="*/ 10603 w 2235200"/>
                <a:gd name="connsiteY25" fmla="*/ 1014466 h 2235200"/>
                <a:gd name="connsiteX26" fmla="*/ 42087 w 2235200"/>
                <a:gd name="connsiteY26" fmla="*/ 835904 h 2235200"/>
                <a:gd name="connsiteX27" fmla="*/ 269055 w 2235200"/>
                <a:gd name="connsiteY27" fmla="*/ 835909 h 2235200"/>
                <a:gd name="connsiteX28" fmla="*/ 449375 w 2235200"/>
                <a:gd name="connsiteY28" fmla="*/ 523587 h 2235200"/>
                <a:gd name="connsiteX29" fmla="*/ 335884 w 2235200"/>
                <a:gd name="connsiteY29" fmla="*/ 327030 h 2235200"/>
                <a:gd name="connsiteX30" fmla="*/ 474780 w 2235200"/>
                <a:gd name="connsiteY30" fmla="*/ 210482 h 2235200"/>
                <a:gd name="connsiteX31" fmla="*/ 648644 w 2235200"/>
                <a:gd name="connsiteY31" fmla="*/ 356378 h 2235200"/>
                <a:gd name="connsiteX32" fmla="*/ 987534 w 2235200"/>
                <a:gd name="connsiteY32" fmla="*/ 233033 h 2235200"/>
                <a:gd name="connsiteX33" fmla="*/ 1026941 w 2235200"/>
                <a:gd name="connsiteY33" fmla="*/ 9511 h 2235200"/>
                <a:gd name="connsiteX34" fmla="*/ 1208259 w 2235200"/>
                <a:gd name="connsiteY34" fmla="*/ 9511 h 2235200"/>
                <a:gd name="connsiteX35" fmla="*/ 1247666 w 2235200"/>
                <a:gd name="connsiteY35" fmla="*/ 233031 h 2235200"/>
                <a:gd name="connsiteX36" fmla="*/ 1586556 w 2235200"/>
                <a:gd name="connsiteY36" fmla="*/ 356377 h 2235200"/>
                <a:gd name="connsiteX37" fmla="*/ 1586556 w 2235200"/>
                <a:gd name="connsiteY37" fmla="*/ 356378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35200" h="2235200">
                  <a:moveTo>
                    <a:pt x="1586556" y="356378"/>
                  </a:moveTo>
                  <a:lnTo>
                    <a:pt x="1760420" y="210482"/>
                  </a:lnTo>
                  <a:lnTo>
                    <a:pt x="1899316" y="327030"/>
                  </a:lnTo>
                  <a:lnTo>
                    <a:pt x="1785827" y="523587"/>
                  </a:lnTo>
                  <a:cubicBezTo>
                    <a:pt x="1866524" y="614366"/>
                    <a:pt x="1927878" y="720635"/>
                    <a:pt x="1966146" y="835910"/>
                  </a:cubicBezTo>
                  <a:lnTo>
                    <a:pt x="2193113" y="835904"/>
                  </a:lnTo>
                  <a:lnTo>
                    <a:pt x="2224597" y="1014466"/>
                  </a:lnTo>
                  <a:lnTo>
                    <a:pt x="2011316" y="1092087"/>
                  </a:lnTo>
                  <a:cubicBezTo>
                    <a:pt x="2014782" y="1213498"/>
                    <a:pt x="1993474" y="1334342"/>
                    <a:pt x="1948692" y="1447245"/>
                  </a:cubicBezTo>
                  <a:lnTo>
                    <a:pt x="2122562" y="1593132"/>
                  </a:lnTo>
                  <a:lnTo>
                    <a:pt x="2031904" y="1750157"/>
                  </a:lnTo>
                  <a:lnTo>
                    <a:pt x="1818627" y="1672524"/>
                  </a:lnTo>
                  <a:cubicBezTo>
                    <a:pt x="1743240" y="1767759"/>
                    <a:pt x="1649240" y="1846635"/>
                    <a:pt x="1542361" y="1904338"/>
                  </a:cubicBezTo>
                  <a:lnTo>
                    <a:pt x="1581779" y="2127856"/>
                  </a:lnTo>
                  <a:lnTo>
                    <a:pt x="1411397" y="2189870"/>
                  </a:lnTo>
                  <a:lnTo>
                    <a:pt x="1297919" y="1993308"/>
                  </a:lnTo>
                  <a:cubicBezTo>
                    <a:pt x="1178954" y="2017804"/>
                    <a:pt x="1056245" y="2017804"/>
                    <a:pt x="937280" y="1993308"/>
                  </a:cubicBezTo>
                  <a:lnTo>
                    <a:pt x="823803" y="2189870"/>
                  </a:lnTo>
                  <a:lnTo>
                    <a:pt x="653421" y="2127856"/>
                  </a:lnTo>
                  <a:lnTo>
                    <a:pt x="692839" y="1904338"/>
                  </a:lnTo>
                  <a:cubicBezTo>
                    <a:pt x="585960" y="1846634"/>
                    <a:pt x="491960" y="1767758"/>
                    <a:pt x="416573" y="1672523"/>
                  </a:cubicBezTo>
                  <a:lnTo>
                    <a:pt x="203296" y="1750157"/>
                  </a:lnTo>
                  <a:lnTo>
                    <a:pt x="112638" y="1593132"/>
                  </a:lnTo>
                  <a:lnTo>
                    <a:pt x="286508" y="1447245"/>
                  </a:lnTo>
                  <a:cubicBezTo>
                    <a:pt x="241726" y="1334342"/>
                    <a:pt x="220418" y="1213498"/>
                    <a:pt x="223884" y="1092087"/>
                  </a:cubicBezTo>
                  <a:lnTo>
                    <a:pt x="10603" y="1014466"/>
                  </a:lnTo>
                  <a:lnTo>
                    <a:pt x="42087" y="835904"/>
                  </a:lnTo>
                  <a:lnTo>
                    <a:pt x="269055" y="835909"/>
                  </a:lnTo>
                  <a:cubicBezTo>
                    <a:pt x="307323" y="720634"/>
                    <a:pt x="368678" y="614365"/>
                    <a:pt x="449375" y="523587"/>
                  </a:cubicBezTo>
                  <a:lnTo>
                    <a:pt x="335884" y="327030"/>
                  </a:lnTo>
                  <a:lnTo>
                    <a:pt x="474780" y="210482"/>
                  </a:lnTo>
                  <a:lnTo>
                    <a:pt x="648644" y="356378"/>
                  </a:lnTo>
                  <a:cubicBezTo>
                    <a:pt x="752056" y="292671"/>
                    <a:pt x="867365" y="250702"/>
                    <a:pt x="987534" y="233033"/>
                  </a:cubicBezTo>
                  <a:lnTo>
                    <a:pt x="1026941" y="9511"/>
                  </a:lnTo>
                  <a:lnTo>
                    <a:pt x="1208259" y="9511"/>
                  </a:lnTo>
                  <a:lnTo>
                    <a:pt x="1247666" y="233031"/>
                  </a:lnTo>
                  <a:cubicBezTo>
                    <a:pt x="1367835" y="250700"/>
                    <a:pt x="1483143" y="292669"/>
                    <a:pt x="1586556" y="356377"/>
                  </a:cubicBezTo>
                  <a:lnTo>
                    <a:pt x="1586556" y="356378"/>
                  </a:lnTo>
                  <a:close/>
                </a:path>
              </a:pathLst>
            </a:custGeom>
            <a:gradFill flip="none" rotWithShape="1">
              <a:gsLst>
                <a:gs pos="48000">
                  <a:srgbClr val="FFCC00"/>
                </a:gs>
                <a:gs pos="27000">
                  <a:srgbClr val="FFCC66">
                    <a:alpha val="35000"/>
                  </a:srgbClr>
                </a:gs>
              </a:gsLst>
              <a:path path="circle">
                <a:fillToRect l="100000" b="100000"/>
              </a:path>
              <a:tileRect t="-100000" r="-100000"/>
            </a:gradFill>
            <a:ln w="34925" cap="rnd">
              <a:solidFill>
                <a:srgbClr val="CC9900"/>
              </a:solidFill>
              <a:round/>
            </a:ln>
            <a:sp3d prstMaterial="softEdge">
              <a:bevelT prst="relaxedInset"/>
              <a:bevelB/>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96363" tIns="570577" rIns="496363" bIns="609666" numCol="1" spcCol="1270" anchor="ctr" anchorCtr="0">
              <a:noAutofit/>
            </a:bodyPr>
            <a:lstStyle/>
            <a:p>
              <a:pPr lvl="0" algn="ctr" defTabSz="1644650">
                <a:lnSpc>
                  <a:spcPct val="90000"/>
                </a:lnSpc>
                <a:spcBef>
                  <a:spcPct val="0"/>
                </a:spcBef>
                <a:spcAft>
                  <a:spcPct val="35000"/>
                </a:spcAft>
              </a:pPr>
              <a:endParaRPr lang="es-MX" sz="2000" b="1" kern="1200" dirty="0"/>
            </a:p>
          </p:txBody>
        </p:sp>
        <p:sp>
          <p:nvSpPr>
            <p:cNvPr id="31" name="Rectángulo 3"/>
            <p:cNvSpPr/>
            <p:nvPr/>
          </p:nvSpPr>
          <p:spPr>
            <a:xfrm>
              <a:off x="6096000" y="4338935"/>
              <a:ext cx="1752600" cy="461665"/>
            </a:xfrm>
            <a:prstGeom prst="rect">
              <a:avLst/>
            </a:prstGeom>
            <a:solidFill>
              <a:srgbClr val="FF9900">
                <a:alpha val="0"/>
              </a:srgbClr>
            </a:solidFill>
          </p:spPr>
          <p:txBody>
            <a:bodyPr wrap="square">
              <a:spAutoFit/>
            </a:bodyPr>
            <a:lstStyle/>
            <a:p>
              <a:pPr algn="ctr"/>
              <a:r>
                <a:rPr lang="es-MX" sz="2400" b="1" dirty="0">
                  <a:solidFill>
                    <a:schemeClr val="bg1"/>
                  </a:solidFill>
                  <a:effectLst>
                    <a:outerShdw blurRad="38100" dist="38100" dir="2700000" algn="tl">
                      <a:srgbClr val="000000">
                        <a:alpha val="43137"/>
                      </a:srgbClr>
                    </a:outerShdw>
                  </a:effectLst>
                </a:rPr>
                <a:t>Bienestar</a:t>
              </a:r>
              <a:endParaRPr lang="es-MX" sz="2000" b="1" dirty="0">
                <a:solidFill>
                  <a:schemeClr val="bg1"/>
                </a:solidFill>
                <a:effectLst>
                  <a:outerShdw blurRad="38100" dist="38100" dir="2700000" algn="tl">
                    <a:srgbClr val="000000">
                      <a:alpha val="43137"/>
                    </a:srgbClr>
                  </a:outerShdw>
                </a:effectLst>
              </a:endParaRPr>
            </a:p>
          </p:txBody>
        </p:sp>
      </p:grpSp>
      <p:sp>
        <p:nvSpPr>
          <p:cNvPr id="37" name="36 Flecha circular"/>
          <p:cNvSpPr/>
          <p:nvPr/>
        </p:nvSpPr>
        <p:spPr>
          <a:xfrm rot="12251787">
            <a:off x="2154224" y="4576785"/>
            <a:ext cx="1856645" cy="1614095"/>
          </a:xfrm>
          <a:prstGeom prst="circularArrow">
            <a:avLst>
              <a:gd name="adj1" fmla="val 8088"/>
              <a:gd name="adj2" fmla="val 1142319"/>
              <a:gd name="adj3" fmla="val 20232691"/>
              <a:gd name="adj4" fmla="val 11746143"/>
              <a:gd name="adj5" fmla="val 18841"/>
            </a:avLst>
          </a:prstGeom>
          <a:solidFill>
            <a:srgbClr val="F27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chemeClr val="tx1"/>
              </a:solidFill>
            </a:endParaRPr>
          </a:p>
        </p:txBody>
      </p:sp>
      <p:sp>
        <p:nvSpPr>
          <p:cNvPr id="38" name="37 Flecha circular"/>
          <p:cNvSpPr>
            <a:spLocks/>
          </p:cNvSpPr>
          <p:nvPr/>
        </p:nvSpPr>
        <p:spPr>
          <a:xfrm rot="19983096" flipV="1">
            <a:off x="5178395" y="4628351"/>
            <a:ext cx="2142423" cy="1844321"/>
          </a:xfrm>
          <a:prstGeom prst="circularArrow">
            <a:avLst>
              <a:gd name="adj1" fmla="val 8088"/>
              <a:gd name="adj2" fmla="val 1142319"/>
              <a:gd name="adj3" fmla="val 20232691"/>
              <a:gd name="adj4" fmla="val 12709156"/>
              <a:gd name="adj5" fmla="val 21315"/>
            </a:avLst>
          </a:prstGeom>
          <a:solidFill>
            <a:srgbClr val="F27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chemeClr val="tx1"/>
              </a:solidFill>
            </a:endParaRPr>
          </a:p>
        </p:txBody>
      </p:sp>
      <p:sp>
        <p:nvSpPr>
          <p:cNvPr id="39" name="38 Flecha circular"/>
          <p:cNvSpPr/>
          <p:nvPr/>
        </p:nvSpPr>
        <p:spPr>
          <a:xfrm rot="14871867">
            <a:off x="4347820" y="3150428"/>
            <a:ext cx="1856645" cy="1258674"/>
          </a:xfrm>
          <a:prstGeom prst="circularArrow">
            <a:avLst>
              <a:gd name="adj1" fmla="val 9648"/>
              <a:gd name="adj2" fmla="val 695180"/>
              <a:gd name="adj3" fmla="val 20791888"/>
              <a:gd name="adj4" fmla="val 12435570"/>
              <a:gd name="adj5" fmla="val 18481"/>
            </a:avLst>
          </a:prstGeom>
          <a:solidFill>
            <a:srgbClr val="F27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chemeClr val="tx1"/>
              </a:solidFill>
            </a:endParaRPr>
          </a:p>
        </p:txBody>
      </p:sp>
      <p:sp>
        <p:nvSpPr>
          <p:cNvPr id="41" name="40 Flecha circular"/>
          <p:cNvSpPr/>
          <p:nvPr/>
        </p:nvSpPr>
        <p:spPr>
          <a:xfrm rot="17232445" flipV="1">
            <a:off x="3153471" y="3050314"/>
            <a:ext cx="1856645" cy="1429936"/>
          </a:xfrm>
          <a:prstGeom prst="circularArrow">
            <a:avLst>
              <a:gd name="adj1" fmla="val 8088"/>
              <a:gd name="adj2" fmla="val 1142319"/>
              <a:gd name="adj3" fmla="val 20232691"/>
              <a:gd name="adj4" fmla="val 11746143"/>
              <a:gd name="adj5" fmla="val 23087"/>
            </a:avLst>
          </a:prstGeom>
          <a:solidFill>
            <a:srgbClr val="F27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chemeClr val="tx1"/>
              </a:solidFill>
            </a:endParaRPr>
          </a:p>
        </p:txBody>
      </p:sp>
      <p:pic>
        <p:nvPicPr>
          <p:cNvPr id="8" name="narration_02_05">
            <a:hlinkClick r:id="" action="ppaction://media"/>
            <a:extLst>
              <a:ext uri="{FF2B5EF4-FFF2-40B4-BE49-F238E27FC236}">
                <a16:creationId xmlns:a16="http://schemas.microsoft.com/office/drawing/2014/main" id="{55D33527-4132-DC92-839E-60BA9A0EF3D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14724175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362" fill="hold"/>
                                        <p:tgtEl>
                                          <p:spTgt spid="8"/>
                                        </p:tgtEl>
                                      </p:cBhvr>
                                    </p:cmd>
                                  </p:childTnLst>
                                </p:cTn>
                              </p:par>
                            </p:childTnLst>
                          </p:cTn>
                        </p:par>
                        <p:par>
                          <p:cTn id="7" fill="hold">
                            <p:stCondLst>
                              <p:cond delay="36362"/>
                            </p:stCondLst>
                            <p:childTnLst>
                              <p:par>
                                <p:cTn id="8" presetID="7" presetClass="entr" presetSubtype="2" fill="hold" grpId="0" nodeType="after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additive="base">
                                        <p:cTn id="10" dur="1000" fill="hold"/>
                                        <p:tgtEl>
                                          <p:spTgt spid="17"/>
                                        </p:tgtEl>
                                        <p:attrNameLst>
                                          <p:attrName>ppt_x</p:attrName>
                                        </p:attrNameLst>
                                      </p:cBhvr>
                                      <p:tavLst>
                                        <p:tav tm="0">
                                          <p:val>
                                            <p:strVal val="1+#ppt_w/2"/>
                                          </p:val>
                                        </p:tav>
                                        <p:tav tm="100000">
                                          <p:val>
                                            <p:strVal val="#ppt_x"/>
                                          </p:val>
                                        </p:tav>
                                      </p:tavLst>
                                    </p:anim>
                                    <p:anim calcmode="lin" valueType="num">
                                      <p:cBhvr additive="base">
                                        <p:cTn id="11" dur="1000" fill="hold"/>
                                        <p:tgtEl>
                                          <p:spTgt spid="17"/>
                                        </p:tgtEl>
                                        <p:attrNameLst>
                                          <p:attrName>ppt_y</p:attrName>
                                        </p:attrNameLst>
                                      </p:cBhvr>
                                      <p:tavLst>
                                        <p:tav tm="0">
                                          <p:val>
                                            <p:strVal val="#ppt_y"/>
                                          </p:val>
                                        </p:tav>
                                        <p:tav tm="100000">
                                          <p:val>
                                            <p:strVal val="#ppt_y"/>
                                          </p:val>
                                        </p:tav>
                                      </p:tavLst>
                                    </p:anim>
                                  </p:childTnLst>
                                </p:cTn>
                              </p:par>
                            </p:childTnLst>
                          </p:cTn>
                        </p:par>
                        <p:par>
                          <p:cTn id="12" fill="hold">
                            <p:stCondLst>
                              <p:cond delay="37362"/>
                            </p:stCondLst>
                            <p:childTnLst>
                              <p:par>
                                <p:cTn id="13" presetID="7" presetClass="entr" presetSubtype="8"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0-#ppt_w/2"/>
                                          </p:val>
                                        </p:tav>
                                        <p:tav tm="100000">
                                          <p:val>
                                            <p:strVal val="#ppt_x"/>
                                          </p:val>
                                        </p:tav>
                                      </p:tavLst>
                                    </p:anim>
                                    <p:anim calcmode="lin" valueType="num">
                                      <p:cBhvr additive="base">
                                        <p:cTn id="16" dur="1000" fill="hold"/>
                                        <p:tgtEl>
                                          <p:spTgt spid="5"/>
                                        </p:tgtEl>
                                        <p:attrNameLst>
                                          <p:attrName>ppt_y</p:attrName>
                                        </p:attrNameLst>
                                      </p:cBhvr>
                                      <p:tavLst>
                                        <p:tav tm="0">
                                          <p:val>
                                            <p:strVal val="#ppt_y"/>
                                          </p:val>
                                        </p:tav>
                                        <p:tav tm="100000">
                                          <p:val>
                                            <p:strVal val="#ppt_y"/>
                                          </p:val>
                                        </p:tav>
                                      </p:tavLst>
                                    </p:anim>
                                  </p:childTnLst>
                                </p:cTn>
                              </p:par>
                            </p:childTnLst>
                          </p:cTn>
                        </p:par>
                        <p:par>
                          <p:cTn id="17" fill="hold">
                            <p:stCondLst>
                              <p:cond delay="38362"/>
                            </p:stCondLst>
                            <p:childTnLst>
                              <p:par>
                                <p:cTn id="18" presetID="4" presetClass="entr" presetSubtype="32" fill="hold" grpId="0" nodeType="after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7" presetClass="entr" presetSubtype="8"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1000" fill="hold"/>
                                        <p:tgtEl>
                                          <p:spTgt spid="3"/>
                                        </p:tgtEl>
                                        <p:attrNameLst>
                                          <p:attrName>ppt_x</p:attrName>
                                        </p:attrNameLst>
                                      </p:cBhvr>
                                      <p:tavLst>
                                        <p:tav tm="0">
                                          <p:val>
                                            <p:strVal val="0-#ppt_w/2"/>
                                          </p:val>
                                        </p:tav>
                                        <p:tav tm="100000">
                                          <p:val>
                                            <p:strVal val="#ppt_x"/>
                                          </p:val>
                                        </p:tav>
                                      </p:tavLst>
                                    </p:anim>
                                    <p:anim calcmode="lin" valueType="num">
                                      <p:cBhvr additive="base">
                                        <p:cTn id="24" dur="1000" fill="hold"/>
                                        <p:tgtEl>
                                          <p:spTgt spid="3"/>
                                        </p:tgtEl>
                                        <p:attrNameLst>
                                          <p:attrName>ppt_y</p:attrName>
                                        </p:attrNameLst>
                                      </p:cBhvr>
                                      <p:tavLst>
                                        <p:tav tm="0">
                                          <p:val>
                                            <p:strVal val="#ppt_y"/>
                                          </p:val>
                                        </p:tav>
                                        <p:tav tm="100000">
                                          <p:val>
                                            <p:strVal val="#ppt_y"/>
                                          </p:val>
                                        </p:tav>
                                      </p:tavLst>
                                    </p:anim>
                                  </p:childTnLst>
                                </p:cTn>
                              </p:par>
                            </p:childTnLst>
                          </p:cTn>
                        </p:par>
                        <p:par>
                          <p:cTn id="25" fill="hold">
                            <p:stCondLst>
                              <p:cond delay="39362"/>
                            </p:stCondLst>
                            <p:childTnLst>
                              <p:par>
                                <p:cTn id="26" presetID="4" presetClass="entr" presetSubtype="16" fill="hold" grpId="0" nodeType="after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box(in)">
                                      <p:cBhvr>
                                        <p:cTn id="28" dur="500"/>
                                        <p:tgtEl>
                                          <p:spTgt spid="41"/>
                                        </p:tgtEl>
                                      </p:cBhvr>
                                    </p:animEffect>
                                  </p:childTnLst>
                                </p:cTn>
                              </p:par>
                            </p:childTnLst>
                          </p:cTn>
                        </p:par>
                        <p:par>
                          <p:cTn id="29" fill="hold">
                            <p:stCondLst>
                              <p:cond delay="39862"/>
                            </p:stCondLst>
                            <p:childTnLst>
                              <p:par>
                                <p:cTn id="30" presetID="7" presetClass="entr" presetSubtype="2"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1000" fill="hold"/>
                                        <p:tgtEl>
                                          <p:spTgt spid="7"/>
                                        </p:tgtEl>
                                        <p:attrNameLst>
                                          <p:attrName>ppt_x</p:attrName>
                                        </p:attrNameLst>
                                      </p:cBhvr>
                                      <p:tavLst>
                                        <p:tav tm="0">
                                          <p:val>
                                            <p:strVal val="1+#ppt_w/2"/>
                                          </p:val>
                                        </p:tav>
                                        <p:tav tm="100000">
                                          <p:val>
                                            <p:strVal val="#ppt_x"/>
                                          </p:val>
                                        </p:tav>
                                      </p:tavLst>
                                    </p:anim>
                                    <p:anim calcmode="lin" valueType="num">
                                      <p:cBhvr additive="base">
                                        <p:cTn id="33" dur="1000" fill="hold"/>
                                        <p:tgtEl>
                                          <p:spTgt spid="7"/>
                                        </p:tgtEl>
                                        <p:attrNameLst>
                                          <p:attrName>ppt_y</p:attrName>
                                        </p:attrNameLst>
                                      </p:cBhvr>
                                      <p:tavLst>
                                        <p:tav tm="0">
                                          <p:val>
                                            <p:strVal val="#ppt_y"/>
                                          </p:val>
                                        </p:tav>
                                        <p:tav tm="100000">
                                          <p:val>
                                            <p:strVal val="#ppt_y"/>
                                          </p:val>
                                        </p:tav>
                                      </p:tavLst>
                                    </p:anim>
                                  </p:childTnLst>
                                </p:cTn>
                              </p:par>
                            </p:childTnLst>
                          </p:cTn>
                        </p:par>
                        <p:par>
                          <p:cTn id="34" fill="hold">
                            <p:stCondLst>
                              <p:cond delay="40862"/>
                            </p:stCondLst>
                            <p:childTnLst>
                              <p:par>
                                <p:cTn id="35" presetID="4" presetClass="entr" presetSubtype="16" fill="hold" grpId="0" nodeType="after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box(in)">
                                      <p:cBhvr>
                                        <p:cTn id="37" dur="500"/>
                                        <p:tgtEl>
                                          <p:spTgt spid="38"/>
                                        </p:tgtEl>
                                      </p:cBhvr>
                                    </p:animEffect>
                                  </p:childTnLst>
                                </p:cTn>
                              </p:par>
                            </p:childTnLst>
                          </p:cTn>
                        </p:par>
                        <p:par>
                          <p:cTn id="38" fill="hold">
                            <p:stCondLst>
                              <p:cond delay="41362"/>
                            </p:stCondLst>
                            <p:childTnLst>
                              <p:par>
                                <p:cTn id="39" presetID="7" presetClass="entr" presetSubtype="2" fill="hold" nodeType="after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1000" fill="hold"/>
                                        <p:tgtEl>
                                          <p:spTgt spid="6"/>
                                        </p:tgtEl>
                                        <p:attrNameLst>
                                          <p:attrName>ppt_x</p:attrName>
                                        </p:attrNameLst>
                                      </p:cBhvr>
                                      <p:tavLst>
                                        <p:tav tm="0">
                                          <p:val>
                                            <p:strVal val="1+#ppt_w/2"/>
                                          </p:val>
                                        </p:tav>
                                        <p:tav tm="100000">
                                          <p:val>
                                            <p:strVal val="#ppt_x"/>
                                          </p:val>
                                        </p:tav>
                                      </p:tavLst>
                                    </p:anim>
                                    <p:anim calcmode="lin" valueType="num">
                                      <p:cBhvr additive="base">
                                        <p:cTn id="42" dur="1000" fill="hold"/>
                                        <p:tgtEl>
                                          <p:spTgt spid="6"/>
                                        </p:tgtEl>
                                        <p:attrNameLst>
                                          <p:attrName>ppt_y</p:attrName>
                                        </p:attrNameLst>
                                      </p:cBhvr>
                                      <p:tavLst>
                                        <p:tav tm="0">
                                          <p:val>
                                            <p:strVal val="#ppt_y"/>
                                          </p:val>
                                        </p:tav>
                                        <p:tav tm="100000">
                                          <p:val>
                                            <p:strVal val="#ppt_y"/>
                                          </p:val>
                                        </p:tav>
                                      </p:tavLst>
                                    </p:anim>
                                  </p:childTnLst>
                                </p:cTn>
                              </p:par>
                            </p:childTnLst>
                          </p:cTn>
                        </p:par>
                        <p:par>
                          <p:cTn id="43" fill="hold">
                            <p:stCondLst>
                              <p:cond delay="42362"/>
                            </p:stCondLst>
                            <p:childTnLst>
                              <p:par>
                                <p:cTn id="44" presetID="4" presetClass="entr" presetSubtype="16" fill="hold" grpId="0" nodeType="after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box(in)">
                                      <p:cBhvr>
                                        <p:cTn id="4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8"/>
                </p:tgtEl>
              </p:cMediaNode>
            </p:audio>
          </p:childTnLst>
        </p:cTn>
      </p:par>
    </p:tnLst>
    <p:bldLst>
      <p:bldP spid="17" grpId="0" animBg="1"/>
      <p:bldP spid="37" grpId="0" animBg="1"/>
      <p:bldP spid="38" grpId="0" animBg="1"/>
      <p:bldP spid="39" grpId="0" animBg="1"/>
      <p:bldP spid="4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F9087D98170674D86C797BC8D2687D8" ma:contentTypeVersion="28" ma:contentTypeDescription="Create a new document." ma:contentTypeScope="" ma:versionID="4304a3a02abc31480838609f4bdddd9c">
  <xsd:schema xmlns:xsd="http://www.w3.org/2001/XMLSchema" xmlns:xs="http://www.w3.org/2001/XMLSchema" xmlns:p="http://schemas.microsoft.com/office/2006/metadata/properties" xmlns:ns1="http://schemas.microsoft.com/sharepoint/v3" xmlns:ns2="6d7edb7c-2aa0-4872-9062-ea8fed2ded76" xmlns:ns3="fccb8565-6977-422c-9899-ed0c196b9eef" targetNamespace="http://schemas.microsoft.com/office/2006/metadata/properties" ma:root="true" ma:fieldsID="4542ae14c1ec02c3f891160d3aefba5e" ns1:_="" ns2:_="" ns3:_="">
    <xsd:import namespace="http://schemas.microsoft.com/sharepoint/v3"/>
    <xsd:import namespace="6d7edb7c-2aa0-4872-9062-ea8fed2ded76"/>
    <xsd:import namespace="fccb8565-6977-422c-9899-ed0c196b9eef"/>
    <xsd:element name="properties">
      <xsd:complexType>
        <xsd:sequence>
          <xsd:element name="documentManagement">
            <xsd:complexType>
              <xsd:all>
                <xsd:element ref="ns2:SharedWithUsers" minOccurs="0"/>
                <xsd:element ref="ns2:SharedWithDetails" minOccurs="0"/>
                <xsd:element ref="ns2:LastSharedByTime" minOccurs="0"/>
                <xsd:element ref="ns2:LastSharedByUser" minOccurs="0"/>
                <xsd:element ref="ns3:MediaServiceMetadata" minOccurs="0"/>
                <xsd:element ref="ns3:MediaServiceFastMetadata" minOccurs="0"/>
                <xsd:element ref="ns3:MediaServiceDateTaken" minOccurs="0"/>
                <xsd:element ref="ns3:MediaServiceAutoTags" minOccurs="0"/>
                <xsd:element ref="ns3:MediaServiceLocation" minOccurs="0"/>
                <xsd:element ref="ns3:Date"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_Flow_SignoffStatus" minOccurs="0"/>
                <xsd:element ref="ns3:lcf76f155ced4ddcb4097134ff3c332f" minOccurs="0"/>
                <xsd:element ref="ns2:TaxCatchAll" minOccurs="0"/>
                <xsd:element ref="ns1:_ip_UnifiedCompliancePolicyProperties" minOccurs="0"/>
                <xsd:element ref="ns1:_ip_UnifiedCompliancePolicyUIAction"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8" nillable="true" ma:displayName="Unified Compliance Policy Properties" ma:hidden="true" ma:internalName="_ip_UnifiedCompliancePolicyProperties">
      <xsd:simpleType>
        <xsd:restriction base="dms:Note"/>
      </xsd:simpleType>
    </xsd:element>
    <xsd:element name="_ip_UnifiedCompliancePolicyUIAction" ma:index="2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7edb7c-2aa0-4872-9062-ea8fed2ded76"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Time" ma:index="10" nillable="true" ma:displayName="Last Shared By Time" ma:description="" ma:internalName="LastSharedByTime" ma:readOnly="true">
      <xsd:simpleType>
        <xsd:restriction base="dms:DateTime"/>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TaxCatchAll" ma:index="27" nillable="true" ma:displayName="Taxonomy Catch All Column" ma:hidden="true" ma:list="{8b7e68f4-7830-4368-bc19-6e5d4434ed2e}" ma:internalName="TaxCatchAll" ma:showField="CatchAllData" ma:web="6d7edb7c-2aa0-4872-9062-ea8fed2ded7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ccb8565-6977-422c-9899-ed0c196b9eef"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Date" ma:index="17" nillable="true" ma:displayName="Date" ma:format="DateOnly" ma:internalName="Date">
      <xsd:simpleType>
        <xsd:restriction base="dms:DateTime"/>
      </xsd:simpleType>
    </xsd:element>
    <xsd:element name="MediaServiceOCR" ma:index="18" nillable="true" ma:displayName="MediaServiceOCR" ma:internalName="MediaServiceOCR" ma:readOnly="true">
      <xsd:simpleType>
        <xsd:restriction base="dms:Note">
          <xsd:maxLength value="255"/>
        </xsd:restriction>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_Flow_SignoffStatus" ma:index="24" nillable="true" ma:displayName="Sign-off status" ma:internalName="Sign_x002d_off_x0020_status">
      <xsd:simpleType>
        <xsd:restriction base="dms:Text"/>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5d2c2c43-07a7-44cc-95bb-614938b62a6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element name="MediaServiceBillingMetadata" ma:index="32"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6d7edb7c-2aa0-4872-9062-ea8fed2ded76" xsi:nil="true"/>
    <lcf76f155ced4ddcb4097134ff3c332f xmlns="fccb8565-6977-422c-9899-ed0c196b9eef">
      <Terms xmlns="http://schemas.microsoft.com/office/infopath/2007/PartnerControls"/>
    </lcf76f155ced4ddcb4097134ff3c332f>
    <_ip_UnifiedCompliancePolicyUIAction xmlns="http://schemas.microsoft.com/sharepoint/v3" xsi:nil="true"/>
    <Date xmlns="fccb8565-6977-422c-9899-ed0c196b9eef" xsi:nil="true"/>
    <_ip_UnifiedCompliancePolicyProperties xmlns="http://schemas.microsoft.com/sharepoint/v3" xsi:nil="true"/>
    <_Flow_SignoffStatus xmlns="fccb8565-6977-422c-9899-ed0c196b9eef" xsi:nil="true"/>
    <MediaLengthInSeconds xmlns="fccb8565-6977-422c-9899-ed0c196b9eef" xsi:nil="true"/>
    <SharedWithUsers xmlns="6d7edb7c-2aa0-4872-9062-ea8fed2ded76">
      <UserInfo>
        <DisplayName/>
        <AccountId xsi:nil="true"/>
        <AccountType/>
      </UserInfo>
    </SharedWithUsers>
  </documentManagement>
</p:properties>
</file>

<file path=customXml/itemProps1.xml><?xml version="1.0" encoding="utf-8"?>
<ds:datastoreItem xmlns:ds="http://schemas.openxmlformats.org/officeDocument/2006/customXml" ds:itemID="{1703F077-3A3D-4B6B-AB17-C3835E7405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7edb7c-2aa0-4872-9062-ea8fed2ded76"/>
    <ds:schemaRef ds:uri="fccb8565-6977-422c-9899-ed0c196b9ee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7C447E5-FB56-4DAC-911E-16A2DE65BA98}">
  <ds:schemaRefs>
    <ds:schemaRef ds:uri="http://schemas.microsoft.com/sharepoint/v3/contenttype/forms"/>
  </ds:schemaRefs>
</ds:datastoreItem>
</file>

<file path=customXml/itemProps3.xml><?xml version="1.0" encoding="utf-8"?>
<ds:datastoreItem xmlns:ds="http://schemas.openxmlformats.org/officeDocument/2006/customXml" ds:itemID="{B2AA4563-41DD-45DE-8DAF-6FB15458F3D4}">
  <ds:schemaRefs>
    <ds:schemaRef ds:uri="http://schemas.microsoft.com/office/2006/documentManagement/types"/>
    <ds:schemaRef ds:uri="http://schemas.microsoft.com/office/2006/metadata/properties"/>
    <ds:schemaRef ds:uri="http://purl.org/dc/terms/"/>
    <ds:schemaRef ds:uri="http://purl.org/dc/elements/1.1/"/>
    <ds:schemaRef ds:uri="http://schemas.microsoft.com/sharepoint/v3"/>
    <ds:schemaRef ds:uri="http://schemas.openxmlformats.org/package/2006/metadata/core-properties"/>
    <ds:schemaRef ds:uri="http://schemas.microsoft.com/office/infopath/2007/PartnerControls"/>
    <ds:schemaRef ds:uri="http://www.w3.org/XML/1998/namespace"/>
    <ds:schemaRef ds:uri="fccb8565-6977-422c-9899-ed0c196b9eef"/>
    <ds:schemaRef ds:uri="6d7edb7c-2aa0-4872-9062-ea8fed2ded76"/>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28586</TotalTime>
  <Words>16049</Words>
  <Application>Microsoft Office PowerPoint</Application>
  <PresentationFormat>On-screen Show (4:3)</PresentationFormat>
  <Paragraphs>1077</Paragraphs>
  <Slides>77</Slides>
  <Notes>77</Notes>
  <HiddenSlides>0</HiddenSlides>
  <MMClips>78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77</vt:i4>
      </vt:variant>
    </vt:vector>
  </HeadingPairs>
  <TitlesOfParts>
    <vt:vector size="83" baseType="lpstr">
      <vt:lpstr>Arial</vt:lpstr>
      <vt:lpstr>Arial Black</vt:lpstr>
      <vt:lpstr>Calibri</vt:lpstr>
      <vt:lpstr>Impact</vt:lpstr>
      <vt:lpstr>Wingdings</vt:lpstr>
      <vt:lpstr>Office Theme</vt:lpstr>
      <vt:lpstr>Módulo 4: Educación de la Familia</vt:lpstr>
      <vt:lpstr>Importancia del Hogar y la Familia </vt:lpstr>
      <vt:lpstr>Metas de Aprendizaje en la Educación de la Familia</vt:lpstr>
      <vt:lpstr>Descripción General del Módulo 4</vt:lpstr>
      <vt:lpstr>Lección 1: Conceptos Básicos de la Fatiga</vt:lpstr>
      <vt:lpstr>Importancia del Sueño, Estado de Alerta y Bienestar en la Salud </vt:lpstr>
      <vt:lpstr>Importancia de Dormir, Estado de Alerta y Bienestar en la Seguridad </vt:lpstr>
      <vt:lpstr>Estado de Alerta, Bienestar y Dormir</vt:lpstr>
      <vt:lpstr>Dormir Bien:  Una clave para el Desempeño y la Felicidad</vt:lpstr>
      <vt:lpstr>Hogar y Familia</vt:lpstr>
      <vt:lpstr> La Fatiga conlleva . . .   </vt:lpstr>
      <vt:lpstr>Fatiga Aguda vs. Crónica</vt:lpstr>
      <vt:lpstr>Señales y Síntomas (1 de 2) </vt:lpstr>
      <vt:lpstr>Señales y Síntomas (2 de 2) </vt:lpstr>
      <vt:lpstr>Efectos en la Salud de la Privación del Sueño (1 de 2) </vt:lpstr>
      <vt:lpstr>Efectos en la Salud de la Privación del Sueño (2 de 2) </vt:lpstr>
      <vt:lpstr>¿Tiene Privación Crónica de sueño?</vt:lpstr>
      <vt:lpstr>Deudas de Sueño</vt:lpstr>
      <vt:lpstr>Recuperación de la Privación del Sueño</vt:lpstr>
      <vt:lpstr>Choques Relacionados con la Fatiga</vt:lpstr>
      <vt:lpstr>Causa Principal: Sueño Insuficiente</vt:lpstr>
      <vt:lpstr>Choques de Camiones Fatales para el Conductor </vt:lpstr>
      <vt:lpstr>Lección 2: Fisiología del Sueño y el Estado de Alerta</vt:lpstr>
      <vt:lpstr>Características Claves del Sueño</vt:lpstr>
      <vt:lpstr>Dos Tipos de Sueño</vt:lpstr>
      <vt:lpstr>Estados y Etapas del Sueño</vt:lpstr>
      <vt:lpstr>Causas de Dormir Mal</vt:lpstr>
      <vt:lpstr>Factores que afectan la calidad del sueño</vt:lpstr>
      <vt:lpstr>Cantidad de sueño</vt:lpstr>
      <vt:lpstr>Efectos Progresivos de Diferentes Cantidades de Sueño en el Desempeño </vt:lpstr>
      <vt:lpstr>Siestas</vt:lpstr>
      <vt:lpstr>Hora del día</vt:lpstr>
      <vt:lpstr>Ritmo circadiano diario</vt:lpstr>
      <vt:lpstr>Efectos Circadianos en Nuestras Vidas y Trabajo </vt:lpstr>
      <vt:lpstr>Tiempo Despierto</vt:lpstr>
      <vt:lpstr>Factores Ambientales y los Relacionados con la Tarea</vt:lpstr>
      <vt:lpstr>Diferencias Individuales en  Susceptibilidad  Estudio EUA/Canadá de Fatiga y Estado de Alerta del Conductor</vt:lpstr>
      <vt:lpstr>¿Porqué algunas personas son más Susceptibles a la Fatiga? </vt:lpstr>
      <vt:lpstr>¿Qué es la Apnea Obstructiva del Sueño (AOS)?</vt:lpstr>
      <vt:lpstr>Interrupción de la Respiración en la AOS</vt:lpstr>
      <vt:lpstr>AOS Repetidas, Apneas y Despertares</vt:lpstr>
      <vt:lpstr>Factores de Riesgo de AOS</vt:lpstr>
      <vt:lpstr>Señales de Advertencia de AOS</vt:lpstr>
      <vt:lpstr>AOS y la Conducción </vt:lpstr>
      <vt:lpstr>Detección y Tratamiento de la AOS </vt:lpstr>
      <vt:lpstr>Insomnio </vt:lpstr>
      <vt:lpstr>Otras Enfermedades del Sueño </vt:lpstr>
      <vt:lpstr>Síntomas Claves de las Enfermedades del Sueño </vt:lpstr>
      <vt:lpstr>Lección 3: Salud y Estado de Alerta</vt:lpstr>
      <vt:lpstr>Salud y Bienestar:  ¿Qué hay en esto para nosotros? </vt:lpstr>
      <vt:lpstr>Claves Personales para el Bienestar</vt:lpstr>
      <vt:lpstr>Dieta y Nutrición (1 de 2) </vt:lpstr>
      <vt:lpstr>Dieta y Nutrición (2 de 2) </vt:lpstr>
      <vt:lpstr>Ejercicio (1 de 2) </vt:lpstr>
      <vt:lpstr>Ejercicio (2 de 2) </vt:lpstr>
      <vt:lpstr>Peso</vt:lpstr>
      <vt:lpstr>Fumar y uso de otros Productos del Tabaco</vt:lpstr>
      <vt:lpstr>Estrés (1 de 2) </vt:lpstr>
      <vt:lpstr>Estrés (2 de 2) </vt:lpstr>
      <vt:lpstr>Relaciones Personales:   Familia y amigos </vt:lpstr>
      <vt:lpstr>Cafeína </vt:lpstr>
      <vt:lpstr>Cafeína y el Sueño </vt:lpstr>
      <vt:lpstr>Alcohol y el Sueño </vt:lpstr>
      <vt:lpstr>Píldoras para Dormir</vt:lpstr>
      <vt:lpstr>Otros Medicamentos tienen  Efectos Secundarios de Fatiga</vt:lpstr>
      <vt:lpstr>Desafíos del Conductor (1 de 2)</vt:lpstr>
      <vt:lpstr>Desafíos del Conductor (2 de 2)</vt:lpstr>
      <vt:lpstr>Estrategias Generales para Enfrentar estos Desafíos</vt:lpstr>
      <vt:lpstr>Duerma Bien en Casa</vt:lpstr>
      <vt:lpstr>Dormir Durante el Día </vt:lpstr>
      <vt:lpstr>Horario Crítico en el Hogar para los Conductores</vt:lpstr>
      <vt:lpstr>Conclusión: Revisión y Resumen</vt:lpstr>
      <vt:lpstr>Revisión: Términos y Conceptos Relacionados con la Fatiga  (1 de 2) </vt:lpstr>
      <vt:lpstr>Revisión: Términos y Conceptos Relacionados con la Fatiga  (2 de 2)  </vt:lpstr>
      <vt:lpstr>Hogar y Familia</vt:lpstr>
      <vt:lpstr>Conductores, Familias y Empleadores:   ¡Trabajando Juntos para la Seguridad de los Conductores!</vt:lpstr>
      <vt:lpstr>Módulo de Examen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3 Driver Education</dc:title>
  <dc:creator>rodolfo.giacoman@cvsa.org</dc:creator>
  <cp:lastModifiedBy>Julio Cesar Velasquez Molina</cp:lastModifiedBy>
  <cp:revision>727</cp:revision>
  <cp:lastPrinted>2012-02-02T17:39:09Z</cp:lastPrinted>
  <dcterms:created xsi:type="dcterms:W3CDTF">2011-09-07T19:34:03Z</dcterms:created>
  <dcterms:modified xsi:type="dcterms:W3CDTF">2025-08-06T20:30:07Z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0x0101004F9087D98170674D86C797BC8D2687D8</vt:lpwstr>
  </property>
  <property fmtid="{D5CDD505-2E9C-101B-9397-08002B2CF9AE}" pid="3" name="Order">
    <vt:lpwstr>394300.000000000</vt:lpwstr>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y fmtid="{D5CDD505-2E9C-101B-9397-08002B2CF9AE}" pid="7" name="MediaServiceImageTags">
    <vt:lpwstr/>
  </property>
  <property fmtid="{D5CDD505-2E9C-101B-9397-08002B2CF9AE}" pid="8" name="_SourceUrl">
    <vt:lpwstr/>
  </property>
  <property fmtid="{D5CDD505-2E9C-101B-9397-08002B2CF9AE}" pid="9" name="_SharedFileIndex">
    <vt:lpwstr/>
  </property>
</Properties>
</file>